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1" r:id="rId3"/>
    <p:sldId id="262" r:id="rId4"/>
    <p:sldId id="257" r:id="rId5"/>
    <p:sldId id="259" r:id="rId6"/>
    <p:sldId id="302" r:id="rId7"/>
    <p:sldId id="303" r:id="rId8"/>
    <p:sldId id="272" r:id="rId9"/>
    <p:sldId id="279" r:id="rId10"/>
    <p:sldId id="266" r:id="rId11"/>
    <p:sldId id="273" r:id="rId12"/>
    <p:sldId id="269" r:id="rId13"/>
    <p:sldId id="265" r:id="rId14"/>
    <p:sldId id="292" r:id="rId15"/>
    <p:sldId id="304" r:id="rId16"/>
    <p:sldId id="293" r:id="rId17"/>
    <p:sldId id="296" r:id="rId18"/>
    <p:sldId id="295" r:id="rId19"/>
    <p:sldId id="306" r:id="rId20"/>
    <p:sldId id="305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5"/>
    <a:srgbClr val="CCD5EA"/>
    <a:srgbClr val="FF6600"/>
    <a:srgbClr val="FFCC99"/>
    <a:srgbClr val="CC0099"/>
    <a:srgbClr val="FF9966"/>
    <a:srgbClr val="FF66CC"/>
    <a:srgbClr val="FF33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>
      <p:cViewPr>
        <p:scale>
          <a:sx n="87" d="100"/>
          <a:sy n="87" d="100"/>
        </p:scale>
        <p:origin x="-3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2460" y="172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85017372047244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 2014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0099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Florida</c:v>
                </c:pt>
                <c:pt idx="1">
                  <c:v>Southeast</c:v>
                </c:pt>
                <c:pt idx="2">
                  <c:v>Northeast</c:v>
                </c:pt>
                <c:pt idx="3">
                  <c:v>Midwest</c:v>
                </c:pt>
                <c:pt idx="4">
                  <c:v>Canada</c:v>
                </c:pt>
                <c:pt idx="5">
                  <c:v>Europe</c:v>
                </c:pt>
                <c:pt idx="6">
                  <c:v>Other U.S.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11.2</c:v>
                </c:pt>
                <c:pt idx="1">
                  <c:v>6.2</c:v>
                </c:pt>
                <c:pt idx="2">
                  <c:v>30.9</c:v>
                </c:pt>
                <c:pt idx="3">
                  <c:v>35.700000000000003</c:v>
                </c:pt>
                <c:pt idx="4">
                  <c:v>6.4</c:v>
                </c:pt>
                <c:pt idx="5">
                  <c:v>3.8</c:v>
                </c:pt>
                <c:pt idx="6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530675853018378"/>
          <c:y val="0.22317790354330705"/>
          <c:w val="0.22677657480314961"/>
          <c:h val="0.61415994094488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Charlotte Visitors</c:v>
                </c:pt>
              </c:strCache>
            </c:strRef>
          </c:tx>
          <c:dPt>
            <c:idx val="1"/>
            <c:bubble3D val="0"/>
            <c:explosion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No/Don't Know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65.3</c:v>
                </c:pt>
                <c:pt idx="1">
                  <c:v>34.700000000000003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Charlotte Q1 2014 Visitors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Personal Car</c:v>
                </c:pt>
                <c:pt idx="1">
                  <c:v>Fly</c:v>
                </c:pt>
                <c:pt idx="2">
                  <c:v>Rental Car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47.7</c:v>
                </c:pt>
                <c:pt idx="1">
                  <c:v>47</c:v>
                </c:pt>
                <c:pt idx="2">
                  <c:v>40.200000000000003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3663488"/>
        <c:axId val="103666432"/>
      </c:barChart>
      <c:catAx>
        <c:axId val="10366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666432"/>
        <c:crosses val="autoZero"/>
        <c:auto val="1"/>
        <c:lblAlgn val="ctr"/>
        <c:lblOffset val="100"/>
        <c:noMultiLvlLbl val="0"/>
      </c:catAx>
      <c:valAx>
        <c:axId val="103666432"/>
        <c:scaling>
          <c:orientation val="minMax"/>
          <c:max val="6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03663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Charlotte Q1 2014 Visitors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Tampa Intl</c:v>
                </c:pt>
                <c:pt idx="1">
                  <c:v>SW FL (RSW)</c:v>
                </c:pt>
                <c:pt idx="2">
                  <c:v>Orlando/   Sanford Intl</c:v>
                </c:pt>
                <c:pt idx="3">
                  <c:v>Miami/Ft. Laud Intl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54.1</c:v>
                </c:pt>
                <c:pt idx="1">
                  <c:v>27</c:v>
                </c:pt>
                <c:pt idx="2">
                  <c:v>8.6999999999999993</c:v>
                </c:pt>
                <c:pt idx="3">
                  <c:v>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5957376"/>
        <c:axId val="95960064"/>
      </c:barChart>
      <c:catAx>
        <c:axId val="95957376"/>
        <c:scaling>
          <c:orientation val="minMax"/>
        </c:scaling>
        <c:delete val="0"/>
        <c:axPos val="b"/>
        <c:majorTickMark val="out"/>
        <c:minorTickMark val="none"/>
        <c:tickLblPos val="nextTo"/>
        <c:crossAx val="95960064"/>
        <c:crosses val="autoZero"/>
        <c:auto val="1"/>
        <c:lblAlgn val="ctr"/>
        <c:lblOffset val="100"/>
        <c:noMultiLvlLbl val="0"/>
      </c:catAx>
      <c:valAx>
        <c:axId val="9596006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9595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542334985904538"/>
          <c:y val="0.91969562383512959"/>
          <c:w val="0.42606675901623409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Charlotte Q1 2014 Visitors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Charlotte Q1 2014 Visitors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69.099999999999994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044160"/>
        <c:axId val="96045696"/>
      </c:barChart>
      <c:catAx>
        <c:axId val="9604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96045696"/>
        <c:crosses val="autoZero"/>
        <c:auto val="1"/>
        <c:lblAlgn val="ctr"/>
        <c:lblOffset val="100"/>
        <c:noMultiLvlLbl val="0"/>
      </c:catAx>
      <c:valAx>
        <c:axId val="960456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044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940726159230095"/>
          <c:y val="0.90233576652313274"/>
          <c:w val="0.35513609409934865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Charlotte Q1 2014 Visitors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1728395061728392E-3"/>
                  <c:y val="5.786619103998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Couple</c:v>
                </c:pt>
                <c:pt idx="1">
                  <c:v>Family</c:v>
                </c:pt>
                <c:pt idx="2">
                  <c:v>With Friends</c:v>
                </c:pt>
                <c:pt idx="3">
                  <c:v>Group of Couples</c:v>
                </c:pt>
                <c:pt idx="4">
                  <c:v>Single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61.4</c:v>
                </c:pt>
                <c:pt idx="1">
                  <c:v>30.3</c:v>
                </c:pt>
                <c:pt idx="2">
                  <c:v>11.4</c:v>
                </c:pt>
                <c:pt idx="3">
                  <c:v>8.3000000000000007</c:v>
                </c:pt>
                <c:pt idx="4">
                  <c:v>7.2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6116736"/>
        <c:axId val="96119424"/>
      </c:barChart>
      <c:catAx>
        <c:axId val="9611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6119424"/>
        <c:crosses val="autoZero"/>
        <c:auto val="1"/>
        <c:lblAlgn val="ctr"/>
        <c:lblOffset val="100"/>
        <c:noMultiLvlLbl val="0"/>
      </c:catAx>
      <c:valAx>
        <c:axId val="9611942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96116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68260911830468"/>
          <c:y val="0.91969562383512971"/>
          <c:w val="0.3612519442014192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77829872047244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000246062992131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dirty="0" smtClean="0"/>
                      <a:t>97.8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3740544"/>
        <c:axId val="103710080"/>
      </c:barChart>
      <c:valAx>
        <c:axId val="103710080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3740544"/>
        <c:crosses val="autoZero"/>
        <c:crossBetween val="between"/>
        <c:majorUnit val="10"/>
      </c:valAx>
      <c:catAx>
        <c:axId val="10374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71008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71121309055118109"/>
          <c:y val="0.54177239173228342"/>
          <c:w val="0.27628690944881884"/>
          <c:h val="0.26020497047244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Estimated Number of Visitors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/>
      <dgm:spPr/>
      <dgm:t>
        <a:bodyPr/>
        <a:lstStyle/>
        <a:p>
          <a:r>
            <a:rPr lang="en-US" dirty="0" smtClean="0"/>
            <a:t>113,600 people</a:t>
          </a:r>
          <a:endParaRPr lang="en-US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Estimated Direct Expenditures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/>
      <dgm:spPr/>
      <dgm:t>
        <a:bodyPr/>
        <a:lstStyle/>
        <a:p>
          <a:r>
            <a:rPr lang="en-US" dirty="0" smtClean="0"/>
            <a:t>$104,443,800</a:t>
          </a:r>
          <a:endParaRPr lang="en-US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Total Economic Impact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/>
      <dgm:spPr/>
      <dgm:t>
        <a:bodyPr/>
        <a:lstStyle/>
        <a:p>
          <a:r>
            <a:rPr lang="en-US" dirty="0" smtClean="0"/>
            <a:t>$159,276,800</a:t>
          </a:r>
          <a:endParaRPr lang="en-US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20FB6-7991-4A3E-9F97-2AEA26C9631B}" type="presOf" srcId="{5BDA26E5-8E04-4AF0-B494-1A964A323467}" destId="{F7D51FA2-0BEE-4948-9ED4-AA2D31447256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DC23F43E-859D-4160-AC4F-67019CA33B0B}" type="presOf" srcId="{B268EB00-2E9B-476B-B4F6-26C6B0B268C2}" destId="{E8257349-9A15-4900-AE77-4437034E5D5D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5F496506-F001-4F20-B50A-4D0BD88C6AC1}" type="presOf" srcId="{14A95F74-AD57-41EE-8A4C-7AB9FA9B5811}" destId="{44BB17C4-A946-4C57-980F-8A8D04B28CC3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7925CAE0-34CA-43D2-8C20-AA321481EDCA}" type="presOf" srcId="{0C470172-C037-4E9B-8694-85C26186E9BF}" destId="{810FF5A7-09A2-4DAB-B9A9-0BCAEA068341}" srcOrd="0" destOrd="0" presId="urn:microsoft.com/office/officeart/2005/8/layout/vList5"/>
    <dgm:cxn modelId="{A92AAD0F-5573-424E-BF1D-71FA9080FB29}" type="presOf" srcId="{56FB6EE5-72FF-4570-8118-3216AD850ECD}" destId="{A46E1AFF-7A37-4355-B10D-22C0AE6AD6C0}" srcOrd="0" destOrd="0" presId="urn:microsoft.com/office/officeart/2005/8/layout/vList5"/>
    <dgm:cxn modelId="{C86D3D24-9B95-4ABE-A11D-F9A8F90D212A}" type="presOf" srcId="{998AB760-E9E9-44A2-A774-B07A4624AEC2}" destId="{8F91E93C-C55F-40E6-B203-3C6436AF7060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74464560-27DE-452C-A769-BB8B28F58217}" type="presOf" srcId="{742B474E-D8B6-403E-8745-00513F879B50}" destId="{73B2C7DE-F98A-46DD-84EE-64FEFB642DFA}" srcOrd="0" destOrd="0" presId="urn:microsoft.com/office/officeart/2005/8/layout/vList5"/>
    <dgm:cxn modelId="{760F5E72-82ED-4AD9-A8DF-112DF44F313D}" type="presParOf" srcId="{E8257349-9A15-4900-AE77-4437034E5D5D}" destId="{3CF98BA6-6F91-4E7B-840B-2F6D01AAC99C}" srcOrd="0" destOrd="0" presId="urn:microsoft.com/office/officeart/2005/8/layout/vList5"/>
    <dgm:cxn modelId="{9624F904-F894-4F88-ABE5-A6729BB9EC07}" type="presParOf" srcId="{3CF98BA6-6F91-4E7B-840B-2F6D01AAC99C}" destId="{A46E1AFF-7A37-4355-B10D-22C0AE6AD6C0}" srcOrd="0" destOrd="0" presId="urn:microsoft.com/office/officeart/2005/8/layout/vList5"/>
    <dgm:cxn modelId="{D5A6DB8C-78BE-43E3-AA85-31DBA9BD6582}" type="presParOf" srcId="{3CF98BA6-6F91-4E7B-840B-2F6D01AAC99C}" destId="{44BB17C4-A946-4C57-980F-8A8D04B28CC3}" srcOrd="1" destOrd="0" presId="urn:microsoft.com/office/officeart/2005/8/layout/vList5"/>
    <dgm:cxn modelId="{538EF629-FCE8-4456-B653-68C0879FE82E}" type="presParOf" srcId="{E8257349-9A15-4900-AE77-4437034E5D5D}" destId="{A76ED314-14B9-4313-91C2-5767B9DCBC2F}" srcOrd="1" destOrd="0" presId="urn:microsoft.com/office/officeart/2005/8/layout/vList5"/>
    <dgm:cxn modelId="{8CD23DDD-E3FC-4C7E-A2AB-29269D3A6C76}" type="presParOf" srcId="{E8257349-9A15-4900-AE77-4437034E5D5D}" destId="{EBB0D0B9-2AAA-4402-B33D-D987C60484E2}" srcOrd="2" destOrd="0" presId="urn:microsoft.com/office/officeart/2005/8/layout/vList5"/>
    <dgm:cxn modelId="{22FC7BD5-FB66-4044-A3A0-03DED4C7ADE6}" type="presParOf" srcId="{EBB0D0B9-2AAA-4402-B33D-D987C60484E2}" destId="{810FF5A7-09A2-4DAB-B9A9-0BCAEA068341}" srcOrd="0" destOrd="0" presId="urn:microsoft.com/office/officeart/2005/8/layout/vList5"/>
    <dgm:cxn modelId="{04C3F0D1-3698-4DDE-AC9C-46046CD25120}" type="presParOf" srcId="{EBB0D0B9-2AAA-4402-B33D-D987C60484E2}" destId="{8F91E93C-C55F-40E6-B203-3C6436AF7060}" srcOrd="1" destOrd="0" presId="urn:microsoft.com/office/officeart/2005/8/layout/vList5"/>
    <dgm:cxn modelId="{9ED929A2-0B28-45E3-BCB6-147D94524E05}" type="presParOf" srcId="{E8257349-9A15-4900-AE77-4437034E5D5D}" destId="{1A488C85-BC5A-481B-BC3B-13E853EDCC01}" srcOrd="3" destOrd="0" presId="urn:microsoft.com/office/officeart/2005/8/layout/vList5"/>
    <dgm:cxn modelId="{5A94BF55-3C73-42A2-87E5-F0CC101722AC}" type="presParOf" srcId="{E8257349-9A15-4900-AE77-4437034E5D5D}" destId="{32674AB9-2277-43C7-B77E-111839E8017E}" srcOrd="4" destOrd="0" presId="urn:microsoft.com/office/officeart/2005/8/layout/vList5"/>
    <dgm:cxn modelId="{2C23B22B-8F9F-4EF1-83F0-03A8B529EE77}" type="presParOf" srcId="{32674AB9-2277-43C7-B77E-111839E8017E}" destId="{F7D51FA2-0BEE-4948-9ED4-AA2D31447256}" srcOrd="0" destOrd="0" presId="urn:microsoft.com/office/officeart/2005/8/layout/vList5"/>
    <dgm:cxn modelId="{68E5C60B-9EDD-4DA0-95EE-19E4791E12C4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Average Immediate Party Size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/>
      <dgm:spPr/>
      <dgm:t>
        <a:bodyPr/>
        <a:lstStyle/>
        <a:p>
          <a:r>
            <a:rPr lang="en-US" dirty="0" smtClean="0"/>
            <a:t>2.8 people</a:t>
          </a:r>
          <a:endParaRPr lang="en-US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Average Length of Stay in Charlotte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/>
      <dgm:spPr/>
      <dgm:t>
        <a:bodyPr/>
        <a:lstStyle/>
        <a:p>
          <a:r>
            <a:rPr lang="en-US" dirty="0" smtClean="0"/>
            <a:t>6.7 nights</a:t>
          </a:r>
          <a:endParaRPr lang="en-US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Average Party Budget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/>
      <dgm:spPr/>
      <dgm:t>
        <a:bodyPr/>
        <a:lstStyle/>
        <a:p>
          <a:r>
            <a:rPr lang="en-US" dirty="0" smtClean="0"/>
            <a:t>$2,574.32</a:t>
          </a:r>
          <a:endParaRPr lang="en-US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494BB-EC10-420B-9FAA-9256BC376BB5}" type="presOf" srcId="{0C470172-C037-4E9B-8694-85C26186E9BF}" destId="{810FF5A7-09A2-4DAB-B9A9-0BCAEA068341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244C90EB-55AF-46F8-8731-47791005011E}" type="presOf" srcId="{742B474E-D8B6-403E-8745-00513F879B50}" destId="{73B2C7DE-F98A-46DD-84EE-64FEFB642DFA}" srcOrd="0" destOrd="0" presId="urn:microsoft.com/office/officeart/2005/8/layout/vList5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A3078615-7431-4369-BF5E-2A08F7508754}" type="presOf" srcId="{56FB6EE5-72FF-4570-8118-3216AD850ECD}" destId="{A46E1AFF-7A37-4355-B10D-22C0AE6AD6C0}" srcOrd="0" destOrd="0" presId="urn:microsoft.com/office/officeart/2005/8/layout/vList5"/>
    <dgm:cxn modelId="{2CC6CCA6-2CF8-4176-9601-9098F0C5F6E4}" type="presOf" srcId="{B268EB00-2E9B-476B-B4F6-26C6B0B268C2}" destId="{E8257349-9A15-4900-AE77-4437034E5D5D}" srcOrd="0" destOrd="0" presId="urn:microsoft.com/office/officeart/2005/8/layout/vList5"/>
    <dgm:cxn modelId="{41420146-257D-4BDC-ABA1-787A9EDF1D56}" type="presOf" srcId="{5BDA26E5-8E04-4AF0-B494-1A964A323467}" destId="{F7D51FA2-0BEE-4948-9ED4-AA2D31447256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6DD0C148-470C-4711-A466-762CCC337486}" type="presOf" srcId="{14A95F74-AD57-41EE-8A4C-7AB9FA9B5811}" destId="{44BB17C4-A946-4C57-980F-8A8D04B28CC3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E04A7055-A844-47AF-8817-F8EC67271847}" type="presOf" srcId="{998AB760-E9E9-44A2-A774-B07A4624AEC2}" destId="{8F91E93C-C55F-40E6-B203-3C6436AF7060}" srcOrd="0" destOrd="0" presId="urn:microsoft.com/office/officeart/2005/8/layout/vList5"/>
    <dgm:cxn modelId="{CA526D7A-0D6B-4886-A7D5-78C3D4BB3A95}" type="presParOf" srcId="{E8257349-9A15-4900-AE77-4437034E5D5D}" destId="{3CF98BA6-6F91-4E7B-840B-2F6D01AAC99C}" srcOrd="0" destOrd="0" presId="urn:microsoft.com/office/officeart/2005/8/layout/vList5"/>
    <dgm:cxn modelId="{DF04BDE6-B3F0-4E0B-BD18-D9C8B9924528}" type="presParOf" srcId="{3CF98BA6-6F91-4E7B-840B-2F6D01AAC99C}" destId="{A46E1AFF-7A37-4355-B10D-22C0AE6AD6C0}" srcOrd="0" destOrd="0" presId="urn:microsoft.com/office/officeart/2005/8/layout/vList5"/>
    <dgm:cxn modelId="{01472258-B229-4A6A-877E-BE224D43D1C3}" type="presParOf" srcId="{3CF98BA6-6F91-4E7B-840B-2F6D01AAC99C}" destId="{44BB17C4-A946-4C57-980F-8A8D04B28CC3}" srcOrd="1" destOrd="0" presId="urn:microsoft.com/office/officeart/2005/8/layout/vList5"/>
    <dgm:cxn modelId="{66F8E105-06BD-44A0-B2CC-2F6B480B7572}" type="presParOf" srcId="{E8257349-9A15-4900-AE77-4437034E5D5D}" destId="{A76ED314-14B9-4313-91C2-5767B9DCBC2F}" srcOrd="1" destOrd="0" presId="urn:microsoft.com/office/officeart/2005/8/layout/vList5"/>
    <dgm:cxn modelId="{A773D1A6-631C-4D14-B2B2-33720B7AA1B1}" type="presParOf" srcId="{E8257349-9A15-4900-AE77-4437034E5D5D}" destId="{EBB0D0B9-2AAA-4402-B33D-D987C60484E2}" srcOrd="2" destOrd="0" presId="urn:microsoft.com/office/officeart/2005/8/layout/vList5"/>
    <dgm:cxn modelId="{AD641F38-C29F-4DE5-8545-DF2DD0F204AD}" type="presParOf" srcId="{EBB0D0B9-2AAA-4402-B33D-D987C60484E2}" destId="{810FF5A7-09A2-4DAB-B9A9-0BCAEA068341}" srcOrd="0" destOrd="0" presId="urn:microsoft.com/office/officeart/2005/8/layout/vList5"/>
    <dgm:cxn modelId="{63295E1C-5663-422D-B347-F7D6CD5F3B36}" type="presParOf" srcId="{EBB0D0B9-2AAA-4402-B33D-D987C60484E2}" destId="{8F91E93C-C55F-40E6-B203-3C6436AF7060}" srcOrd="1" destOrd="0" presId="urn:microsoft.com/office/officeart/2005/8/layout/vList5"/>
    <dgm:cxn modelId="{4C7FC70A-113C-4931-BEC2-9DC7C7263113}" type="presParOf" srcId="{E8257349-9A15-4900-AE77-4437034E5D5D}" destId="{1A488C85-BC5A-481B-BC3B-13E853EDCC01}" srcOrd="3" destOrd="0" presId="urn:microsoft.com/office/officeart/2005/8/layout/vList5"/>
    <dgm:cxn modelId="{A2B40BDC-40D5-49F3-A696-430E948D1198}" type="presParOf" srcId="{E8257349-9A15-4900-AE77-4437034E5D5D}" destId="{32674AB9-2277-43C7-B77E-111839E8017E}" srcOrd="4" destOrd="0" presId="urn:microsoft.com/office/officeart/2005/8/layout/vList5"/>
    <dgm:cxn modelId="{C1EEA6B4-EDDD-4241-8177-4167A04E1225}" type="presParOf" srcId="{32674AB9-2277-43C7-B77E-111839E8017E}" destId="{F7D51FA2-0BEE-4948-9ED4-AA2D31447256}" srcOrd="0" destOrd="0" presId="urn:microsoft.com/office/officeart/2005/8/layout/vList5"/>
    <dgm:cxn modelId="{0C86D22E-DA0A-4DEF-A14F-8422491AE5AA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Seen/Read/Heard Charlotte Message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 custT="1"/>
      <dgm:spPr/>
      <dgm:t>
        <a:bodyPr/>
        <a:lstStyle/>
        <a:p>
          <a:r>
            <a:rPr lang="en-US" sz="4800" dirty="0" smtClean="0"/>
            <a:t>44.6%</a:t>
          </a:r>
          <a:endParaRPr lang="en-US" sz="4800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 custT="1"/>
      <dgm:spPr/>
      <dgm:t>
        <a:bodyPr/>
        <a:lstStyle/>
        <a:p>
          <a:r>
            <a:rPr lang="en-US" sz="2800" dirty="0" smtClean="0"/>
            <a:t>Influenced</a:t>
          </a:r>
          <a:r>
            <a:rPr lang="en-US" sz="2600" dirty="0" smtClean="0"/>
            <a:t/>
          </a:r>
          <a:br>
            <a:rPr lang="en-US" sz="2600" dirty="0" smtClean="0"/>
          </a:br>
          <a:r>
            <a:rPr lang="en-US" sz="2000" i="1" dirty="0" smtClean="0"/>
            <a:t>(Base: Resp. who saw/read/heard msg.)</a:t>
          </a:r>
          <a:endParaRPr lang="en-US" sz="2600" i="1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4400" dirty="0" smtClean="0"/>
            <a:t>74.7%</a:t>
          </a:r>
          <a:endParaRPr lang="en-US" sz="44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2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2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7B75-B1C3-4865-8CD1-365277E3DFF2}" type="presOf" srcId="{B268EB00-2E9B-476B-B4F6-26C6B0B268C2}" destId="{E8257349-9A15-4900-AE77-4437034E5D5D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EA388929-F736-4D5A-B756-C031E9D165DA}" type="presOf" srcId="{998AB760-E9E9-44A2-A774-B07A4624AEC2}" destId="{8F91E93C-C55F-40E6-B203-3C6436AF7060}" srcOrd="0" destOrd="0" presId="urn:microsoft.com/office/officeart/2005/8/layout/vList5"/>
    <dgm:cxn modelId="{EEAAD219-CA10-4C69-85F0-3C0DB4587AB2}" type="presOf" srcId="{14A95F74-AD57-41EE-8A4C-7AB9FA9B5811}" destId="{44BB17C4-A946-4C57-980F-8A8D04B28CC3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2C7EC459-4747-4F78-9EEA-322A045B0ED5}" type="presOf" srcId="{56FB6EE5-72FF-4570-8118-3216AD850ECD}" destId="{A46E1AFF-7A37-4355-B10D-22C0AE6AD6C0}" srcOrd="0" destOrd="0" presId="urn:microsoft.com/office/officeart/2005/8/layout/vList5"/>
    <dgm:cxn modelId="{2720CAE2-897C-4EC6-9D9C-FEFA1DAB0DD2}" type="presOf" srcId="{0C470172-C037-4E9B-8694-85C26186E9BF}" destId="{810FF5A7-09A2-4DAB-B9A9-0BCAEA068341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58059834-1026-4BDB-8E8A-1BB65BE68B5B}" type="presParOf" srcId="{E8257349-9A15-4900-AE77-4437034E5D5D}" destId="{3CF98BA6-6F91-4E7B-840B-2F6D01AAC99C}" srcOrd="0" destOrd="0" presId="urn:microsoft.com/office/officeart/2005/8/layout/vList5"/>
    <dgm:cxn modelId="{C045BA62-F419-4C45-BBCE-2B966776E4A0}" type="presParOf" srcId="{3CF98BA6-6F91-4E7B-840B-2F6D01AAC99C}" destId="{A46E1AFF-7A37-4355-B10D-22C0AE6AD6C0}" srcOrd="0" destOrd="0" presId="urn:microsoft.com/office/officeart/2005/8/layout/vList5"/>
    <dgm:cxn modelId="{887E6833-27BB-4FF0-B8B7-E26B4C03FFE4}" type="presParOf" srcId="{3CF98BA6-6F91-4E7B-840B-2F6D01AAC99C}" destId="{44BB17C4-A946-4C57-980F-8A8D04B28CC3}" srcOrd="1" destOrd="0" presId="urn:microsoft.com/office/officeart/2005/8/layout/vList5"/>
    <dgm:cxn modelId="{0B4C3EEF-071D-43F4-8880-5CAA14D70B2C}" type="presParOf" srcId="{E8257349-9A15-4900-AE77-4437034E5D5D}" destId="{A76ED314-14B9-4313-91C2-5767B9DCBC2F}" srcOrd="1" destOrd="0" presId="urn:microsoft.com/office/officeart/2005/8/layout/vList5"/>
    <dgm:cxn modelId="{611F240E-E31E-48F6-8E69-28E92D88E228}" type="presParOf" srcId="{E8257349-9A15-4900-AE77-4437034E5D5D}" destId="{EBB0D0B9-2AAA-4402-B33D-D987C60484E2}" srcOrd="2" destOrd="0" presId="urn:microsoft.com/office/officeart/2005/8/layout/vList5"/>
    <dgm:cxn modelId="{2BACAE63-35E9-4EA9-9292-C21C337AE296}" type="presParOf" srcId="{EBB0D0B9-2AAA-4402-B33D-D987C60484E2}" destId="{810FF5A7-09A2-4DAB-B9A9-0BCAEA068341}" srcOrd="0" destOrd="0" presId="urn:microsoft.com/office/officeart/2005/8/layout/vList5"/>
    <dgm:cxn modelId="{CD034748-8A7C-4DA9-80D8-370497650E02}" type="presParOf" srcId="{EBB0D0B9-2AAA-4402-B33D-D987C60484E2}" destId="{8F91E93C-C55F-40E6-B203-3C6436AF70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113,600 people</a:t>
          </a:r>
          <a:endParaRPr lang="en-US" sz="47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Number of Visitors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$104,443,800</a:t>
          </a:r>
          <a:endParaRPr lang="en-US" sz="47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Direct Expenditures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$159,276,800</a:t>
          </a:r>
          <a:endParaRPr lang="en-US" sz="47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Total Economic Impact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/>
            <a:t>2.8 people</a:t>
          </a:r>
          <a:endParaRPr lang="en-US" sz="50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Immediate Party Size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/>
            <a:t>6.7 nights</a:t>
          </a:r>
          <a:endParaRPr lang="en-US" sz="50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Length of Stay in Charlotte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/>
            <a:t>$2,574.32</a:t>
          </a:r>
          <a:endParaRPr lang="en-US" sz="50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Party Budget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592533" y="-1301403"/>
          <a:ext cx="1397585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44.6%</a:t>
          </a:r>
          <a:endParaRPr lang="en-US" sz="4800" kern="1200" dirty="0"/>
        </a:p>
      </dsp:txBody>
      <dsp:txXfrm rot="-5400000">
        <a:off x="3116387" y="242967"/>
        <a:ext cx="4281653" cy="1261137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7469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Seen/Read/Heard Charlotte Message</a:t>
          </a:r>
          <a:endParaRPr lang="en-US" sz="2600" kern="1200" dirty="0"/>
        </a:p>
      </dsp:txBody>
      <dsp:txXfrm>
        <a:off x="86616" y="85281"/>
        <a:ext cx="2944490" cy="1576419"/>
      </dsp:txXfrm>
    </dsp:sp>
    <dsp:sp modelId="{8F91E93C-C55F-40E6-B203-3C6436AF7060}">
      <dsp:nvSpPr>
        <dsp:cNvPr id="0" name=""/>
        <dsp:cNvSpPr/>
      </dsp:nvSpPr>
      <dsp:spPr>
        <a:xfrm rot="5400000">
          <a:off x="4592533" y="532926"/>
          <a:ext cx="1397585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74.7%</a:t>
          </a:r>
          <a:endParaRPr lang="en-US" sz="4400" kern="1200" dirty="0"/>
        </a:p>
      </dsp:txBody>
      <dsp:txXfrm rot="-5400000">
        <a:off x="3116387" y="2077296"/>
        <a:ext cx="4281653" cy="1261137"/>
      </dsp:txXfrm>
    </dsp:sp>
    <dsp:sp modelId="{810FF5A7-09A2-4DAB-B9A9-0BCAEA068341}">
      <dsp:nvSpPr>
        <dsp:cNvPr id="0" name=""/>
        <dsp:cNvSpPr/>
      </dsp:nvSpPr>
      <dsp:spPr>
        <a:xfrm>
          <a:off x="1335" y="1834374"/>
          <a:ext cx="3115052" cy="17469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Influenced</a:t>
          </a: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en-US" sz="2000" i="1" kern="1200" dirty="0" smtClean="0"/>
            <a:t>(Base: Resp. who saw/read/heard msg.)</a:t>
          </a:r>
          <a:endParaRPr lang="en-US" sz="2600" i="1" kern="1200" dirty="0"/>
        </a:p>
      </dsp:txBody>
      <dsp:txXfrm>
        <a:off x="86616" y="1919655"/>
        <a:ext cx="2944490" cy="157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0.62037</cdr:x>
      <cdr:y>0.0868</cdr:y>
    </cdr:from>
    <cdr:to>
      <cdr:x>0.9537</cdr:x>
      <cdr:y>0.32668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381000"/>
          <a:ext cx="2743200" cy="10529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effectLst xmlns:a="http://schemas.openxmlformats.org/drawingml/2006/main">
          <a:outerShdw blurRad="50800" dist="508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Traveling with Children/Young Adults:</a:t>
          </a:r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sz="300" b="1" dirty="0" smtClean="0">
            <a:solidFill>
              <a:schemeClr val="tx1"/>
            </a:solidFill>
          </a:endParaRPr>
        </a:p>
        <a:p xmlns:a="http://schemas.openxmlformats.org/drawingml/2006/main">
          <a:pPr algn="ctr">
            <a:lnSpc>
              <a:spcPts val="2400"/>
            </a:lnSpc>
          </a:pPr>
          <a:r>
            <a:rPr lang="en-US" sz="2800" dirty="0" smtClean="0">
              <a:solidFill>
                <a:schemeClr val="tx1"/>
              </a:solidFill>
            </a:rPr>
            <a:t>19.0%</a:t>
          </a:r>
          <a:endParaRPr lang="en-US" sz="36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Charlotte County Tourism:  Q1 2014</a:t>
            </a:r>
          </a:p>
          <a:p>
            <a:r>
              <a:rPr lang="en-US" dirty="0" smtClean="0"/>
              <a:t>PCD-1. 05.01.14</a:t>
            </a:r>
          </a:p>
          <a:p>
            <a:r>
              <a:rPr lang="en-US" dirty="0" smtClean="0"/>
              <a:t>Research Data Services,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0B3C37-569C-4DD6-A465-CB46B0B6A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2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EF6EB-40B0-4C5B-9090-BD3D1A69DD49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8"/>
            <a:ext cx="5608954" cy="4183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F3A-7FB4-41F5-8810-5A315F0D0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© Research Data Services, Inc. 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1F9FB4-FF3B-44C5-BDBD-029601695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902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57912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Research Data Services, Inc.  05.01.14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44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303074"/>
            <a:ext cx="9144000" cy="1754326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Charlotte County</a:t>
            </a:r>
            <a:b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</a:b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Q1 2014 Tourism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99797" y="4361193"/>
            <a:ext cx="6477000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"/>
              </a:spcAft>
              <a:tabLst>
                <a:tab pos="342900" algn="l"/>
              </a:tabLst>
              <a:defRPr/>
            </a:pPr>
            <a:r>
              <a:rPr kumimoji="0"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to: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 Harbor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 and Convention Bureau</a:t>
            </a:r>
            <a:endParaRPr kumimoji="0" lang="en-US" sz="17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1752" y="5893713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Data Services, Inc.</a:t>
            </a:r>
          </a:p>
          <a:p>
            <a:pPr eaLnBrk="0" hangingPunct="0">
              <a:defRPr/>
            </a:pPr>
            <a:r>
              <a:rPr kumimoji="0" lang="en-US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1, 2014</a:t>
            </a:r>
            <a:endParaRPr kumimoji="0"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82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Visitors Travel to Charlotte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41615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Airports Deplaned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(Visitors who flew)</a:t>
            </a:r>
            <a:endParaRPr lang="en-US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03371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Repeat Charlotte County Visitation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034753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791200" y="3581400"/>
            <a:ext cx="2743200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600"/>
              </a:spcBef>
            </a:pPr>
            <a:r>
              <a:rPr lang="en-US" sz="2800" b="1" dirty="0" smtClean="0"/>
              <a:t>2.4%</a:t>
            </a:r>
            <a:r>
              <a:rPr lang="en-US" sz="2400" dirty="0" smtClean="0"/>
              <a:t> </a:t>
            </a:r>
            <a:r>
              <a:rPr lang="en-US" sz="2400" dirty="0"/>
              <a:t>of visitors </a:t>
            </a:r>
            <a:r>
              <a:rPr lang="en-US" sz="2400" dirty="0" smtClean="0"/>
              <a:t>are visiting Florida for the first time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0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First Learn About Charlotte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19155"/>
              </p:ext>
            </p:extLst>
          </p:nvPr>
        </p:nvGraphicFramePr>
        <p:xfrm>
          <a:off x="1963984" y="2209800"/>
          <a:ext cx="5216031" cy="300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111"/>
                <a:gridCol w="1645920"/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Q1 2014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 anchor="ctr"/>
                </a:tc>
              </a:tr>
              <a:tr h="484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39775" algn="dec"/>
                        </a:tabLst>
                      </a:pPr>
                      <a:r>
                        <a:rPr lang="en-US" sz="2400" dirty="0" smtClean="0"/>
                        <a:t>	65.3%</a:t>
                      </a:r>
                      <a:endParaRPr lang="en-US" sz="2400" dirty="0"/>
                    </a:p>
                  </a:txBody>
                  <a:tcPr/>
                </a:tc>
              </a:tr>
              <a:tr h="484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49808" algn="dec"/>
                        </a:tabLst>
                      </a:pPr>
                      <a:r>
                        <a:rPr lang="en-US" sz="2400" dirty="0" smtClean="0"/>
                        <a:t>	35.6</a:t>
                      </a:r>
                      <a:endParaRPr lang="en-US" sz="2400" dirty="0"/>
                    </a:p>
                  </a:txBody>
                  <a:tcPr/>
                </a:tc>
              </a:tr>
              <a:tr h="484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Brochure/Visitor Guide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49808" algn="dec"/>
                        </a:tabLst>
                      </a:pPr>
                      <a:r>
                        <a:rPr lang="en-US" sz="2400" dirty="0" smtClean="0"/>
                        <a:t>	16.3</a:t>
                      </a:r>
                      <a:endParaRPr lang="en-US" sz="2400" dirty="0"/>
                    </a:p>
                  </a:txBody>
                  <a:tcPr/>
                </a:tc>
              </a:tr>
              <a:tr h="484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Magazine/News Story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49808" algn="dec"/>
                        </a:tabLst>
                      </a:pPr>
                      <a:r>
                        <a:rPr lang="en-US" sz="2400" dirty="0" smtClean="0"/>
                        <a:t>	9.5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Party Composition </a:t>
            </a:r>
            <a:r>
              <a:rPr lang="en-US" sz="3200" i="1" dirty="0" smtClean="0">
                <a:solidFill>
                  <a:srgbClr val="C00000"/>
                </a:solidFill>
              </a:rPr>
              <a:t>(Multiple Response)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21529"/>
              </p:ext>
            </p:extLst>
          </p:nvPr>
        </p:nvGraphicFramePr>
        <p:xfrm>
          <a:off x="457200" y="1752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Enjoyed in Area 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005176"/>
              </p:ext>
            </p:extLst>
          </p:nvPr>
        </p:nvGraphicFramePr>
        <p:xfrm>
          <a:off x="1524000" y="1310640"/>
          <a:ext cx="6248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048000"/>
              </a:tblGrid>
              <a:tr h="2957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Q1 2014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Dining Out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85.2%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83.9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83.3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Walking on the Beach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69.0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59.2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Swimming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58.5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Shopping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55.2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54.8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46.4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Visiting with Friends/Relatives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35.7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Fishing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29.5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Bars/Nightlife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16.7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Golfing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16.5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Boating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14.9</a:t>
                      </a:r>
                      <a:endParaRPr lang="en-US" sz="1400" dirty="0"/>
                    </a:p>
                  </a:txBody>
                  <a:tcPr anchor="ctr"/>
                </a:tc>
              </a:tr>
              <a:tr h="246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Spring</a:t>
                      </a:r>
                      <a:r>
                        <a:rPr lang="en-US" sz="1400" baseline="0" dirty="0" smtClean="0"/>
                        <a:t> Training Baseball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25575" algn="dec"/>
                        </a:tabLst>
                      </a:pPr>
                      <a:r>
                        <a:rPr lang="en-US" sz="1400" dirty="0" smtClean="0"/>
                        <a:t>	14.3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Satisfaction/Plan to Return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9826"/>
              </p:ext>
            </p:extLst>
          </p:nvPr>
        </p:nvGraphicFramePr>
        <p:xfrm>
          <a:off x="9144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867400" y="1981200"/>
            <a:ext cx="27432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800"/>
              </a:spcBef>
            </a:pPr>
            <a:r>
              <a:rPr lang="en-US" sz="2800" b="1" dirty="0" smtClean="0"/>
              <a:t>91.7%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Charlotte Q1 2014 visitors </a:t>
            </a:r>
            <a:r>
              <a:rPr lang="en-US" sz="2400" dirty="0"/>
              <a:t>plan to return to the area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Demographics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268795"/>
              </p:ext>
            </p:extLst>
          </p:nvPr>
        </p:nvGraphicFramePr>
        <p:xfrm>
          <a:off x="1600200" y="2362200"/>
          <a:ext cx="5979027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254"/>
                <a:gridCol w="1945773"/>
              </a:tblGrid>
              <a:tr h="105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Q1 2014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 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400" dirty="0" smtClean="0"/>
                        <a:t>53.2 years</a:t>
                      </a:r>
                      <a:endParaRPr lang="en-US" sz="2400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Household Income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$92,459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lvl="0"/>
            <a:r>
              <a:rPr lang="en-US" sz="1800" i="1" dirty="0"/>
              <a:t>Serene, </a:t>
            </a:r>
            <a:r>
              <a:rPr lang="en-US" sz="1800" i="1" dirty="0" smtClean="0"/>
              <a:t>back-to-nature area.</a:t>
            </a:r>
            <a:endParaRPr lang="en-US" sz="1800" i="1" dirty="0"/>
          </a:p>
          <a:p>
            <a:pPr lvl="0"/>
            <a:r>
              <a:rPr lang="en-US" sz="1800" i="1" dirty="0" smtClean="0"/>
              <a:t>Out-of-ordinary</a:t>
            </a:r>
            <a:r>
              <a:rPr lang="en-US" sz="1800" i="1" dirty="0"/>
              <a:t>, peaceful, </a:t>
            </a:r>
            <a:r>
              <a:rPr lang="en-US" sz="1800" i="1" dirty="0" smtClean="0"/>
              <a:t>laid-back.</a:t>
            </a:r>
          </a:p>
          <a:p>
            <a:pPr lvl="0"/>
            <a:r>
              <a:rPr lang="en-US" sz="1800" i="1" dirty="0" smtClean="0"/>
              <a:t>Warm, friendly, affordable.</a:t>
            </a:r>
          </a:p>
          <a:p>
            <a:pPr lvl="0"/>
            <a:r>
              <a:rPr lang="en-US" sz="1800" i="1" dirty="0" smtClean="0"/>
              <a:t>Golf and dining out.</a:t>
            </a:r>
          </a:p>
          <a:p>
            <a:pPr lvl="0"/>
            <a:r>
              <a:rPr lang="en-US" sz="1800" i="1" dirty="0" smtClean="0"/>
              <a:t>Sharks’ teeth.</a:t>
            </a:r>
          </a:p>
          <a:p>
            <a:pPr lvl="0"/>
            <a:r>
              <a:rPr lang="en-US" sz="1800" i="1" dirty="0" smtClean="0"/>
              <a:t>Gorgeous sunsets.  Restaurants close by.</a:t>
            </a:r>
          </a:p>
          <a:p>
            <a:pPr lvl="0"/>
            <a:r>
              <a:rPr lang="en-US" sz="1800" i="1" dirty="0" smtClean="0"/>
              <a:t>Great beach and weather.</a:t>
            </a:r>
          </a:p>
          <a:p>
            <a:pPr lvl="0"/>
            <a:r>
              <a:rPr lang="en-US" sz="1800" i="1" dirty="0" smtClean="0"/>
              <a:t>Off the beaten path.</a:t>
            </a:r>
          </a:p>
          <a:p>
            <a:pPr lvl="0"/>
            <a:r>
              <a:rPr lang="en-US" sz="1800" i="1" dirty="0" smtClean="0"/>
              <a:t>Pure, clean beaches.</a:t>
            </a:r>
          </a:p>
          <a:p>
            <a:pPr lvl="0"/>
            <a:r>
              <a:rPr lang="en-US" sz="1800" i="1" dirty="0" smtClean="0"/>
              <a:t>Uncrowded, unspoiled.</a:t>
            </a:r>
          </a:p>
          <a:p>
            <a:pPr lvl="0"/>
            <a:r>
              <a:rPr lang="en-US" sz="1800" i="1" dirty="0" smtClean="0"/>
              <a:t>Not overly populated.</a:t>
            </a:r>
          </a:p>
          <a:p>
            <a:pPr lvl="0"/>
            <a:r>
              <a:rPr lang="en-US" sz="1800" i="1" dirty="0" smtClean="0"/>
              <a:t>Good fishing from the shore.</a:t>
            </a:r>
          </a:p>
          <a:p>
            <a:pPr lvl="0"/>
            <a:r>
              <a:rPr lang="en-US" sz="1800" i="1" dirty="0" smtClean="0"/>
              <a:t>Best kept secret.  I can’t stop bragging about it back home.</a:t>
            </a:r>
          </a:p>
          <a:p>
            <a:pPr lvl="0"/>
            <a:r>
              <a:rPr lang="en-US" sz="1800" i="1" dirty="0" smtClean="0"/>
              <a:t>Relaxing, non-touristy.</a:t>
            </a:r>
          </a:p>
        </p:txBody>
      </p:sp>
    </p:spTree>
    <p:extLst>
      <p:ext uri="{BB962C8B-B14F-4D97-AF65-F5344CB8AC3E}">
        <p14:creationId xmlns:p14="http://schemas.microsoft.com/office/powerpoint/2010/main" val="35670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lvl="0"/>
            <a:r>
              <a:rPr lang="en-US" sz="1800" i="1" dirty="0" smtClean="0"/>
              <a:t>Gulf is beautiful.  Beach is nice.  Warm weather is wonderful.</a:t>
            </a:r>
          </a:p>
          <a:p>
            <a:pPr lvl="0"/>
            <a:r>
              <a:rPr lang="en-US" sz="1800" i="1" dirty="0" smtClean="0"/>
              <a:t>Laid back and casual, tropical and fun.</a:t>
            </a:r>
          </a:p>
          <a:p>
            <a:pPr lvl="0"/>
            <a:r>
              <a:rPr lang="en-US" sz="1800" i="1" dirty="0" smtClean="0"/>
              <a:t>Beach is great.  You can walk for miles.</a:t>
            </a:r>
          </a:p>
          <a:p>
            <a:pPr lvl="0"/>
            <a:r>
              <a:rPr lang="en-US" sz="1800" i="1" dirty="0" smtClean="0"/>
              <a:t>People are very friendly.</a:t>
            </a:r>
          </a:p>
          <a:p>
            <a:pPr lvl="0"/>
            <a:r>
              <a:rPr lang="en-US" sz="1800" i="1" dirty="0" smtClean="0"/>
              <a:t>Casual lifestyle.</a:t>
            </a:r>
          </a:p>
          <a:p>
            <a:pPr lvl="0"/>
            <a:r>
              <a:rPr lang="en-US" sz="1800" i="1" dirty="0" smtClean="0"/>
              <a:t>Less rushed.</a:t>
            </a:r>
          </a:p>
          <a:p>
            <a:pPr lvl="0"/>
            <a:r>
              <a:rPr lang="en-US" sz="1800" i="1" dirty="0" smtClean="0"/>
              <a:t>No high rises.</a:t>
            </a:r>
          </a:p>
          <a:p>
            <a:pPr lvl="0"/>
            <a:r>
              <a:rPr lang="en-US" sz="1800" i="1" dirty="0" smtClean="0"/>
              <a:t>We had to escape the frigid weather.  We needed a tropical, affordable area.</a:t>
            </a:r>
          </a:p>
          <a:p>
            <a:pPr lvl="0"/>
            <a:r>
              <a:rPr lang="en-US" sz="1800" i="1" dirty="0" smtClean="0"/>
              <a:t>Beautiful nature parks.</a:t>
            </a:r>
          </a:p>
          <a:p>
            <a:pPr lvl="0"/>
            <a:r>
              <a:rPr lang="en-US" sz="1800" i="1" dirty="0" smtClean="0"/>
              <a:t>Stand-up paddling.</a:t>
            </a:r>
          </a:p>
          <a:p>
            <a:pPr lvl="0"/>
            <a:r>
              <a:rPr lang="en-US" sz="1800" i="1" dirty="0" smtClean="0"/>
              <a:t>The river affords natural beauty.</a:t>
            </a:r>
          </a:p>
          <a:p>
            <a:pPr lvl="0"/>
            <a:r>
              <a:rPr lang="en-US" sz="1800" i="1" dirty="0" smtClean="0"/>
              <a:t>Relaxed attitude.</a:t>
            </a:r>
          </a:p>
          <a:p>
            <a:pPr lvl="0"/>
            <a:r>
              <a:rPr lang="en-US" sz="1800" i="1" dirty="0" smtClean="0"/>
              <a:t>Great place to chill out and relax.</a:t>
            </a:r>
          </a:p>
          <a:p>
            <a:pPr lvl="0"/>
            <a:r>
              <a:rPr lang="en-US" sz="1800" i="1" dirty="0" smtClean="0"/>
              <a:t>We love the simplicity of it all.</a:t>
            </a:r>
          </a:p>
          <a:p>
            <a:pPr lvl="0"/>
            <a:r>
              <a:rPr lang="en-US" sz="1800" i="1" dirty="0" smtClean="0"/>
              <a:t>Quaint, feels like old Florida.</a:t>
            </a:r>
          </a:p>
          <a:p>
            <a:pPr lvl="0"/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1600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(Jan. – Mar.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 smtClean="0"/>
              <a:t>(Overnight Visitors Staying in 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0387010"/>
              </p:ext>
            </p:extLst>
          </p:nvPr>
        </p:nvGraphicFramePr>
        <p:xfrm>
          <a:off x="838200" y="20574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13893" cy="482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6858000" cy="990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+mn-lt"/>
              </a:rPr>
              <a:t>Thank You!!</a:t>
            </a:r>
            <a:endParaRPr lang="en-US" sz="4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036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(Jan. </a:t>
            </a:r>
            <a:r>
              <a:rPr lang="en-US" sz="3600" dirty="0">
                <a:solidFill>
                  <a:srgbClr val="C00000"/>
                </a:solidFill>
              </a:rPr>
              <a:t>– </a:t>
            </a:r>
            <a:r>
              <a:rPr lang="en-US" sz="3600" dirty="0" smtClean="0">
                <a:solidFill>
                  <a:srgbClr val="C00000"/>
                </a:solidFill>
              </a:rPr>
              <a:t>Mar.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/>
              <a:t>(Overnight Visitors Staying in </a:t>
            </a:r>
            <a:r>
              <a:rPr lang="en-US" sz="2700" i="1" dirty="0" smtClean="0"/>
              <a:t>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2207633"/>
              </p:ext>
            </p:extLst>
          </p:nvPr>
        </p:nvGraphicFramePr>
        <p:xfrm>
          <a:off x="838200" y="19812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8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Visitor Origin Distribution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(Jan. </a:t>
            </a:r>
            <a:r>
              <a:rPr lang="en-US" sz="3200" dirty="0">
                <a:solidFill>
                  <a:srgbClr val="C00000"/>
                </a:solidFill>
              </a:rPr>
              <a:t>– </a:t>
            </a:r>
            <a:r>
              <a:rPr lang="en-US" sz="3200" dirty="0" smtClean="0">
                <a:solidFill>
                  <a:srgbClr val="C00000"/>
                </a:solidFill>
              </a:rPr>
              <a:t>Mar. 2014)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7758197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83828"/>
              </p:ext>
            </p:extLst>
          </p:nvPr>
        </p:nvGraphicFramePr>
        <p:xfrm>
          <a:off x="468085" y="1600200"/>
          <a:ext cx="8153401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0"/>
                <a:gridCol w="1346440"/>
                <a:gridCol w="1371600"/>
                <a:gridCol w="1371600"/>
                <a:gridCol w="1371601"/>
              </a:tblGrid>
              <a:tr h="61110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Charlotte County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10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Occupancy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ADR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61110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7036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January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49.9%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63.2%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$78.20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$86.98</a:t>
                      </a:r>
                      <a:endParaRPr lang="en-US" sz="2200" dirty="0"/>
                    </a:p>
                  </a:txBody>
                  <a:tcPr anchor="ctr"/>
                </a:tc>
              </a:tr>
              <a:tr h="57036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February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69.1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80.5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92.28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110.59</a:t>
                      </a:r>
                      <a:endParaRPr lang="en-US" sz="2200" dirty="0"/>
                    </a:p>
                  </a:txBody>
                  <a:tcPr anchor="ctr"/>
                </a:tc>
              </a:tr>
              <a:tr h="57036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March</a:t>
                      </a:r>
                      <a:endParaRPr lang="en-US" sz="2200" b="1" dirty="0"/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75.1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83.0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103.34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119.73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7036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Q1 Average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64.7%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75.6%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$91.27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$105.77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609600"/>
            <a:ext cx="83058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Smith Travel Research Occupancy</a:t>
            </a:r>
            <a:endParaRPr lang="en-US" sz="37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Trip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96724"/>
              </p:ext>
            </p:extLst>
          </p:nvPr>
        </p:nvGraphicFramePr>
        <p:xfrm>
          <a:off x="1600200" y="1600200"/>
          <a:ext cx="5943600" cy="430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4478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 Q1 2014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Vacation/Getaway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93.1%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Visit with</a:t>
                      </a:r>
                      <a:r>
                        <a:rPr lang="en-US" sz="2000" baseline="0" dirty="0" smtClean="0"/>
                        <a:t> Friends/Family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26.4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Family Events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11.4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Golf/Tennis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10.7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Fishing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8.4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Boating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5.5</a:t>
                      </a:r>
                      <a:endParaRPr lang="en-US" sz="2000" dirty="0"/>
                    </a:p>
                  </a:txBody>
                  <a:tcPr anchor="ctr"/>
                </a:tc>
              </a:tr>
              <a:tr h="483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Kayaking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85800" algn="dec"/>
                        </a:tabLst>
                      </a:pPr>
                      <a:r>
                        <a:rPr lang="en-US" sz="2000" dirty="0" smtClean="0"/>
                        <a:t>	4.6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Websites Consulted for Travel Information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83915"/>
              </p:ext>
            </p:extLst>
          </p:nvPr>
        </p:nvGraphicFramePr>
        <p:xfrm>
          <a:off x="228600" y="1371600"/>
          <a:ext cx="8686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  <a:gridCol w="1828800"/>
              </a:tblGrid>
              <a:tr h="658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Charlotte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Q1 2014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Hotel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54.8%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Destination 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50.8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Review/Rating Sites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800" i="1" dirty="0" smtClean="0"/>
                        <a:t>(i.e.,</a:t>
                      </a:r>
                      <a:r>
                        <a:rPr lang="en-US" sz="1800" i="1" baseline="0" dirty="0" smtClean="0"/>
                        <a:t> Trip Advisor, Yelp, etc.)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45.3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Airline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40.5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Booking Sites </a:t>
                      </a:r>
                      <a:r>
                        <a:rPr lang="en-US" sz="1800" i="1" dirty="0" smtClean="0"/>
                        <a:t>(i.e.,</a:t>
                      </a:r>
                      <a:r>
                        <a:rPr lang="en-US" sz="1800" i="1" baseline="0" dirty="0" smtClean="0"/>
                        <a:t> Travelocity, Expedia, etc.)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38.4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Mapping Sites </a:t>
                      </a:r>
                      <a:r>
                        <a:rPr lang="en-US" sz="1800" i="1" dirty="0" smtClean="0"/>
                        <a:t>(i.e.,</a:t>
                      </a:r>
                      <a:r>
                        <a:rPr lang="en-US" sz="1800" i="1" baseline="0" dirty="0" smtClean="0"/>
                        <a:t> Map Quest, Google Maps, etc.)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28.9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Rental Car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28.6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Restaurant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26.3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Daily Deal/Coupon Sites </a:t>
                      </a:r>
                      <a:r>
                        <a:rPr lang="en-US" sz="1800" i="1" dirty="0" smtClean="0"/>
                        <a:t>(i.e.,</a:t>
                      </a:r>
                      <a:r>
                        <a:rPr lang="en-US" sz="1800" i="1" baseline="0" dirty="0" smtClean="0"/>
                        <a:t> Groupon, Living Social, etc.)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17.2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Social Networking Sites </a:t>
                      </a:r>
                      <a:r>
                        <a:rPr lang="en-US" sz="1800" i="1" dirty="0" smtClean="0"/>
                        <a:t>(i.e.,</a:t>
                      </a:r>
                      <a:r>
                        <a:rPr lang="en-US" sz="1800" i="1" baseline="0" dirty="0" smtClean="0"/>
                        <a:t> Facebook, Twitter, Pinterest, etc.)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4863" algn="dec"/>
                        </a:tabLst>
                      </a:pPr>
                      <a:r>
                        <a:rPr lang="en-US" sz="2000" dirty="0" smtClean="0"/>
                        <a:t>	16.8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Booked on the Internet for Trip </a:t>
            </a:r>
            <a:r>
              <a:rPr lang="en-US" sz="4000" i="1" dirty="0" smtClean="0">
                <a:solidFill>
                  <a:srgbClr val="C00000"/>
                </a:solidFill>
              </a:rPr>
              <a:t>(Prompted)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51252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Charlotte Messaging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713959"/>
              </p:ext>
            </p:extLst>
          </p:nvPr>
        </p:nvGraphicFramePr>
        <p:xfrm>
          <a:off x="838200" y="19812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6868</TotalTime>
  <Words>535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PowerPoint Presentation</vt:lpstr>
      <vt:lpstr>Key Visitor Metrics (Jan. – Mar. 2014) (Overnight Visitors Staying in Charlotte County Commercial Lodgings)</vt:lpstr>
      <vt:lpstr>Key Visitor Metrics (Jan. – Mar. 2014) (Overnight Visitors Staying in Charlotte County Commercial Lodgings)</vt:lpstr>
      <vt:lpstr>Visitor Origin Distribution  (Jan. – Mar. 2014)</vt:lpstr>
      <vt:lpstr>PowerPoint Presentation</vt:lpstr>
      <vt:lpstr>Purpose of Trip (Multiple Response)</vt:lpstr>
      <vt:lpstr>Types of Websites Consulted for Travel Information (Multiple Response)</vt:lpstr>
      <vt:lpstr>Booked on the Internet for Trip (Prompted)</vt:lpstr>
      <vt:lpstr>Charlotte Messaging </vt:lpstr>
      <vt:lpstr>How Visitors Travel to Charlotte</vt:lpstr>
      <vt:lpstr>Airports Deplaned (Visitors who flew)</vt:lpstr>
      <vt:lpstr>Repeat Charlotte County Visitation</vt:lpstr>
      <vt:lpstr>How First Learn About Charlotte (Multiple Response)</vt:lpstr>
      <vt:lpstr>Party Composition (Multiple Response) </vt:lpstr>
      <vt:lpstr>Activities Enjoyed in Area  (Multiple Response)</vt:lpstr>
      <vt:lpstr>Satisfaction/Plan to Return</vt:lpstr>
      <vt:lpstr>Demographics </vt:lpstr>
      <vt:lpstr>Charlotte Comments</vt:lpstr>
      <vt:lpstr>Charlotte Comments</vt:lpstr>
      <vt:lpstr>Charlotte Comments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Win7-05-11</dc:creator>
  <cp:lastModifiedBy>Parker, Elizabeth</cp:lastModifiedBy>
  <cp:revision>263</cp:revision>
  <cp:lastPrinted>2014-05-01T19:41:28Z</cp:lastPrinted>
  <dcterms:created xsi:type="dcterms:W3CDTF">2010-05-19T13:09:24Z</dcterms:created>
  <dcterms:modified xsi:type="dcterms:W3CDTF">2014-05-21T20:42:51Z</dcterms:modified>
</cp:coreProperties>
</file>