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3" r:id="rId2"/>
    <p:sldId id="281" r:id="rId3"/>
    <p:sldId id="261" r:id="rId4"/>
    <p:sldId id="262" r:id="rId5"/>
    <p:sldId id="257" r:id="rId6"/>
    <p:sldId id="297" r:id="rId7"/>
    <p:sldId id="307" r:id="rId8"/>
    <p:sldId id="259" r:id="rId9"/>
    <p:sldId id="302" r:id="rId10"/>
    <p:sldId id="303" r:id="rId11"/>
    <p:sldId id="272" r:id="rId12"/>
    <p:sldId id="279" r:id="rId13"/>
    <p:sldId id="266" r:id="rId14"/>
    <p:sldId id="273" r:id="rId15"/>
    <p:sldId id="269" r:id="rId16"/>
    <p:sldId id="265" r:id="rId17"/>
    <p:sldId id="306" r:id="rId18"/>
    <p:sldId id="292" r:id="rId19"/>
    <p:sldId id="304" r:id="rId20"/>
    <p:sldId id="293" r:id="rId21"/>
    <p:sldId id="296" r:id="rId22"/>
    <p:sldId id="295" r:id="rId23"/>
    <p:sldId id="305" r:id="rId24"/>
    <p:sldId id="270" r:id="rId25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7EBF5"/>
    <a:srgbClr val="CCD5EA"/>
    <a:srgbClr val="FFCC99"/>
    <a:srgbClr val="CC0099"/>
    <a:srgbClr val="FF9966"/>
    <a:srgbClr val="FF66CC"/>
    <a:srgbClr val="FF33C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>
      <p:cViewPr>
        <p:scale>
          <a:sx n="87" d="100"/>
          <a:sy n="87" d="100"/>
        </p:scale>
        <p:origin x="-1368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00" d="100"/>
          <a:sy n="100" d="100"/>
        </p:scale>
        <p:origin x="-2508" y="1734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1213910761155"/>
          <c:y val="0.11298351377952756"/>
          <c:w val="0.5667824803149607"/>
          <c:h val="0.850173720472441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CC0099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Florida</c:v>
                </c:pt>
                <c:pt idx="1">
                  <c:v>Southeast</c:v>
                </c:pt>
                <c:pt idx="2">
                  <c:v>Northeast</c:v>
                </c:pt>
                <c:pt idx="3">
                  <c:v>Midwest</c:v>
                </c:pt>
                <c:pt idx="4">
                  <c:v>Canada</c:v>
                </c:pt>
                <c:pt idx="5">
                  <c:v>Europe</c:v>
                </c:pt>
                <c:pt idx="6">
                  <c:v>Other U.S.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46.5</c:v>
                </c:pt>
                <c:pt idx="1">
                  <c:v>4.5</c:v>
                </c:pt>
                <c:pt idx="2">
                  <c:v>14.7</c:v>
                </c:pt>
                <c:pt idx="3">
                  <c:v>14.3</c:v>
                </c:pt>
                <c:pt idx="4">
                  <c:v>3.7</c:v>
                </c:pt>
                <c:pt idx="5">
                  <c:v>10.8</c:v>
                </c:pt>
                <c:pt idx="6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2530675853018378"/>
          <c:y val="0.22317790354330705"/>
          <c:w val="0.22677657480314961"/>
          <c:h val="0.614159940944881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West Charlotte Visitors</c:v>
                </c:pt>
              </c:strCache>
            </c:strRef>
          </c:tx>
          <c:dPt>
            <c:idx val="1"/>
            <c:bubble3D val="0"/>
            <c:explosion val="1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Yes</c:v>
                </c:pt>
                <c:pt idx="1">
                  <c:v>No/Don't Know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57.7</c:v>
                </c:pt>
                <c:pt idx="1">
                  <c:v>42.3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Summer 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Personal Car</c:v>
                </c:pt>
                <c:pt idx="1">
                  <c:v>Fly</c:v>
                </c:pt>
                <c:pt idx="2">
                  <c:v>Rental Car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67.3</c:v>
                </c:pt>
                <c:pt idx="1">
                  <c:v>31.5</c:v>
                </c:pt>
                <c:pt idx="2">
                  <c:v>25.8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Summer 2014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Personal Car</c:v>
                </c:pt>
                <c:pt idx="1">
                  <c:v>Fly</c:v>
                </c:pt>
                <c:pt idx="2">
                  <c:v>Rental Car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64.400000000000006</c:v>
                </c:pt>
                <c:pt idx="1">
                  <c:v>34.6</c:v>
                </c:pt>
                <c:pt idx="2">
                  <c:v>28.8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0712576"/>
        <c:axId val="120718464"/>
      </c:barChart>
      <c:catAx>
        <c:axId val="120712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20718464"/>
        <c:crosses val="autoZero"/>
        <c:auto val="1"/>
        <c:lblAlgn val="ctr"/>
        <c:lblOffset val="100"/>
        <c:noMultiLvlLbl val="0"/>
      </c:catAx>
      <c:valAx>
        <c:axId val="120718464"/>
        <c:scaling>
          <c:orientation val="minMax"/>
          <c:max val="9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207125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Summer 2013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N/A</a:t>
                    </a:r>
                    <a:endParaRPr lang="en-US" sz="18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Tampa Intl</c:v>
                </c:pt>
                <c:pt idx="1">
                  <c:v>SW FL (RSW)</c:v>
                </c:pt>
                <c:pt idx="2">
                  <c:v>Orlando/   Sanford Intl</c:v>
                </c:pt>
                <c:pt idx="3">
                  <c:v>Miami Intl</c:v>
                </c:pt>
                <c:pt idx="4">
                  <c:v>Punta Gorda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45.6</c:v>
                </c:pt>
                <c:pt idx="1">
                  <c:v>22.6</c:v>
                </c:pt>
                <c:pt idx="2">
                  <c:v>11.8</c:v>
                </c:pt>
                <c:pt idx="3">
                  <c:v>7.8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Summer 2014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Tampa Intl</c:v>
                </c:pt>
                <c:pt idx="1">
                  <c:v>SW FL (RSW)</c:v>
                </c:pt>
                <c:pt idx="2">
                  <c:v>Orlando/   Sanford Intl</c:v>
                </c:pt>
                <c:pt idx="3">
                  <c:v>Miami Intl</c:v>
                </c:pt>
                <c:pt idx="4">
                  <c:v>Punta Gorda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44.8</c:v>
                </c:pt>
                <c:pt idx="1">
                  <c:v>27.1</c:v>
                </c:pt>
                <c:pt idx="2">
                  <c:v>8.1</c:v>
                </c:pt>
                <c:pt idx="3">
                  <c:v>6.7</c:v>
                </c:pt>
                <c:pt idx="4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0753152"/>
        <c:axId val="120767232"/>
      </c:barChart>
      <c:catAx>
        <c:axId val="12075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20767232"/>
        <c:crosses val="autoZero"/>
        <c:auto val="1"/>
        <c:lblAlgn val="ctr"/>
        <c:lblOffset val="100"/>
        <c:noMultiLvlLbl val="0"/>
      </c:catAx>
      <c:valAx>
        <c:axId val="120767232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20753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023816467386021"/>
          <c:y val="0.91969562383512971"/>
          <c:w val="0.45688927772917276"/>
          <c:h val="8.0304376164870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First Time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Summer 2013</c:v>
                </c:pt>
                <c:pt idx="1">
                  <c:v>Summer 2014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27.6</c:v>
                </c:pt>
                <c:pt idx="1">
                  <c:v>26.7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Repeat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Summer 2013</c:v>
                </c:pt>
                <c:pt idx="1">
                  <c:v>Summer 2014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72.400000000000006</c:v>
                </c:pt>
                <c:pt idx="1">
                  <c:v>73.3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20806016"/>
        <c:axId val="120807808"/>
      </c:barChart>
      <c:catAx>
        <c:axId val="120806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20807808"/>
        <c:crosses val="autoZero"/>
        <c:auto val="1"/>
        <c:lblAlgn val="ctr"/>
        <c:lblOffset val="100"/>
        <c:noMultiLvlLbl val="0"/>
      </c:catAx>
      <c:valAx>
        <c:axId val="12080780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806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940726159230095"/>
          <c:y val="0.90233576652313274"/>
          <c:w val="0.35513609409934865"/>
          <c:h val="8.0304376164870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Summer 2014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6.1728395061728392E-3"/>
                  <c:y val="5.78661910399896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Hotel/Motel/ Resort/Campground</c:v>
                </c:pt>
                <c:pt idx="1">
                  <c:v>Condominium/ Timeshare</c:v>
                </c:pt>
                <c:pt idx="2">
                  <c:v>Beach House/Vacation Rental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40.299999999999997</c:v>
                </c:pt>
                <c:pt idx="1">
                  <c:v>33.4</c:v>
                </c:pt>
                <c:pt idx="2">
                  <c:v>21.5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0886784"/>
        <c:axId val="120910208"/>
      </c:barChart>
      <c:catAx>
        <c:axId val="120886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20910208"/>
        <c:crosses val="autoZero"/>
        <c:auto val="1"/>
        <c:lblAlgn val="ctr"/>
        <c:lblOffset val="100"/>
        <c:noMultiLvlLbl val="0"/>
      </c:catAx>
      <c:valAx>
        <c:axId val="120910208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20886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468260911830468"/>
          <c:y val="0.91969562383512971"/>
          <c:w val="0.45688927772917276"/>
          <c:h val="8.0304376164870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Summer 2013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6.1728395061728392E-3"/>
                  <c:y val="5.78661910399896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Family</c:v>
                </c:pt>
                <c:pt idx="1">
                  <c:v>Couple</c:v>
                </c:pt>
                <c:pt idx="2">
                  <c:v>With Friends</c:v>
                </c:pt>
                <c:pt idx="3">
                  <c:v>Single</c:v>
                </c:pt>
                <c:pt idx="4">
                  <c:v>Group of Couples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55.4</c:v>
                </c:pt>
                <c:pt idx="1">
                  <c:v>43.6</c:v>
                </c:pt>
                <c:pt idx="2">
                  <c:v>10.4</c:v>
                </c:pt>
                <c:pt idx="3">
                  <c:v>6.5</c:v>
                </c:pt>
                <c:pt idx="4">
                  <c:v>7.3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Summer 2014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Family</c:v>
                </c:pt>
                <c:pt idx="1">
                  <c:v>Couple</c:v>
                </c:pt>
                <c:pt idx="2">
                  <c:v>With Friends</c:v>
                </c:pt>
                <c:pt idx="3">
                  <c:v>Single</c:v>
                </c:pt>
                <c:pt idx="4">
                  <c:v>Group of Couples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51.7</c:v>
                </c:pt>
                <c:pt idx="1">
                  <c:v>45.8</c:v>
                </c:pt>
                <c:pt idx="2">
                  <c:v>11.2</c:v>
                </c:pt>
                <c:pt idx="3">
                  <c:v>8.3000000000000007</c:v>
                </c:pt>
                <c:pt idx="4">
                  <c:v>5.6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762752"/>
        <c:axId val="124768640"/>
      </c:barChart>
      <c:catAx>
        <c:axId val="124762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24768640"/>
        <c:crosses val="autoZero"/>
        <c:auto val="1"/>
        <c:lblAlgn val="ctr"/>
        <c:lblOffset val="100"/>
        <c:noMultiLvlLbl val="0"/>
      </c:catAx>
      <c:valAx>
        <c:axId val="124768640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24762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468260911830468"/>
          <c:y val="0.91969562383512971"/>
          <c:w val="0.45688927772917276"/>
          <c:h val="8.0304376164870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1213910761155"/>
          <c:y val="0.11298351377952756"/>
          <c:w val="0.5667824803149607"/>
          <c:h val="0.850173720472441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Summer 2013</c:v>
                </c:pt>
                <c:pt idx="1">
                  <c:v>Summer 2014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 formatCode="General">
                  <c:v>12.1</c:v>
                </c:pt>
                <c:pt idx="1">
                  <c:v>10.6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Summer 2013</c:v>
                </c:pt>
                <c:pt idx="1">
                  <c:v>Summer 2014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.0">
                  <c:v>84.6</c:v>
                </c:pt>
                <c:pt idx="1">
                  <c:v>86.3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dirty="0" smtClean="0"/>
                      <a:t>96.7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96.9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Summer 2013</c:v>
                </c:pt>
                <c:pt idx="1">
                  <c:v>Summer 2014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124841984"/>
        <c:axId val="124827904"/>
      </c:barChart>
      <c:valAx>
        <c:axId val="12482790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841984"/>
        <c:crosses val="autoZero"/>
        <c:crossBetween val="between"/>
        <c:majorUnit val="10"/>
      </c:valAx>
      <c:catAx>
        <c:axId val="124841984"/>
        <c:scaling>
          <c:orientation val="minMax"/>
        </c:scaling>
        <c:delete val="0"/>
        <c:axPos val="b"/>
        <c:majorTickMark val="out"/>
        <c:minorTickMark val="none"/>
        <c:tickLblPos val="nextTo"/>
        <c:crossAx val="124827904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en-US"/>
          </a:p>
        </c:txPr>
      </c:legendEntry>
      <c:layout>
        <c:manualLayout>
          <c:xMode val="edge"/>
          <c:yMode val="edge"/>
          <c:x val="0.71121309055118109"/>
          <c:y val="0.54177239173228342"/>
          <c:w val="0.27628690944881884"/>
          <c:h val="0.260204970472440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8EB00-2E9B-476B-B4F6-26C6B0B268C2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6FB6EE5-72FF-4570-8118-3216AD850ECD}">
      <dgm:prSet phldrT="[Text]"/>
      <dgm:spPr/>
      <dgm:t>
        <a:bodyPr/>
        <a:lstStyle/>
        <a:p>
          <a:r>
            <a:rPr lang="en-US" dirty="0" smtClean="0"/>
            <a:t>Estimated Number of Visitors</a:t>
          </a:r>
          <a:endParaRPr lang="en-US" dirty="0"/>
        </a:p>
      </dgm:t>
    </dgm:pt>
    <dgm:pt modelId="{ADC6A016-40AF-4C39-8E3F-7DBA1DB09676}" type="parTrans" cxnId="{9AFA8731-505D-44D6-9653-F9D78FA9A5B1}">
      <dgm:prSet/>
      <dgm:spPr/>
      <dgm:t>
        <a:bodyPr/>
        <a:lstStyle/>
        <a:p>
          <a:endParaRPr lang="en-US"/>
        </a:p>
      </dgm:t>
    </dgm:pt>
    <dgm:pt modelId="{22AAE5C0-4F94-42D5-910F-7FD3BDF719E9}" type="sibTrans" cxnId="{9AFA8731-505D-44D6-9653-F9D78FA9A5B1}">
      <dgm:prSet/>
      <dgm:spPr/>
      <dgm:t>
        <a:bodyPr/>
        <a:lstStyle/>
        <a:p>
          <a:endParaRPr lang="en-US"/>
        </a:p>
      </dgm:t>
    </dgm:pt>
    <dgm:pt modelId="{0C470172-C037-4E9B-8694-85C26186E9BF}">
      <dgm:prSet phldrT="[Text]"/>
      <dgm:spPr/>
      <dgm:t>
        <a:bodyPr/>
        <a:lstStyle/>
        <a:p>
          <a:r>
            <a:rPr lang="en-US" dirty="0" smtClean="0"/>
            <a:t>Estimated Direct Expenditures</a:t>
          </a:r>
          <a:endParaRPr lang="en-US" dirty="0"/>
        </a:p>
      </dgm:t>
    </dgm:pt>
    <dgm:pt modelId="{2D2F8F07-AB13-42F5-A913-7CB692F8EB01}" type="parTrans" cxnId="{F1ED6E83-D2A7-4AFA-804A-7878C1118776}">
      <dgm:prSet/>
      <dgm:spPr/>
      <dgm:t>
        <a:bodyPr/>
        <a:lstStyle/>
        <a:p>
          <a:endParaRPr lang="en-US"/>
        </a:p>
      </dgm:t>
    </dgm:pt>
    <dgm:pt modelId="{783BDF57-085D-46CF-879B-14E17580464B}" type="sibTrans" cxnId="{F1ED6E83-D2A7-4AFA-804A-7878C1118776}">
      <dgm:prSet/>
      <dgm:spPr/>
      <dgm:t>
        <a:bodyPr/>
        <a:lstStyle/>
        <a:p>
          <a:endParaRPr lang="en-US"/>
        </a:p>
      </dgm:t>
    </dgm:pt>
    <dgm:pt modelId="{998AB760-E9E9-44A2-A774-B07A4624AEC2}">
      <dgm:prSet phldrT="[Text]" custT="1"/>
      <dgm:spPr/>
      <dgm:t>
        <a:bodyPr/>
        <a:lstStyle/>
        <a:p>
          <a:r>
            <a:rPr lang="en-US" sz="2000" dirty="0" smtClean="0"/>
            <a:t>2013:  </a:t>
          </a:r>
          <a:r>
            <a:rPr lang="en-US" sz="2600" dirty="0" smtClean="0"/>
            <a:t>$112,262,700</a:t>
          </a:r>
          <a:endParaRPr lang="en-US" sz="2600" dirty="0"/>
        </a:p>
      </dgm:t>
    </dgm:pt>
    <dgm:pt modelId="{3CEDFBDA-54F8-4B7E-B455-B2D8869CFFF5}" type="parTrans" cxnId="{F6F7CB5D-1435-4543-9255-E79980016C4D}">
      <dgm:prSet/>
      <dgm:spPr/>
      <dgm:t>
        <a:bodyPr/>
        <a:lstStyle/>
        <a:p>
          <a:endParaRPr lang="en-US"/>
        </a:p>
      </dgm:t>
    </dgm:pt>
    <dgm:pt modelId="{55F653D2-0253-4A8B-941A-2C8063FC38E9}" type="sibTrans" cxnId="{F6F7CB5D-1435-4543-9255-E79980016C4D}">
      <dgm:prSet/>
      <dgm:spPr/>
      <dgm:t>
        <a:bodyPr/>
        <a:lstStyle/>
        <a:p>
          <a:endParaRPr lang="en-US"/>
        </a:p>
      </dgm:t>
    </dgm:pt>
    <dgm:pt modelId="{5BDA26E5-8E04-4AF0-B494-1A964A323467}">
      <dgm:prSet phldrT="[Text]"/>
      <dgm:spPr/>
      <dgm:t>
        <a:bodyPr/>
        <a:lstStyle/>
        <a:p>
          <a:r>
            <a:rPr lang="en-US" dirty="0" smtClean="0"/>
            <a:t>Total Economic Impact</a:t>
          </a:r>
          <a:endParaRPr lang="en-US" dirty="0"/>
        </a:p>
      </dgm:t>
    </dgm:pt>
    <dgm:pt modelId="{EC75F794-FC83-426C-8F1E-5FDE0CD24482}" type="parTrans" cxnId="{24CDBF28-289F-4CA8-A8C8-265F5ACFBC71}">
      <dgm:prSet/>
      <dgm:spPr/>
      <dgm:t>
        <a:bodyPr/>
        <a:lstStyle/>
        <a:p>
          <a:endParaRPr lang="en-US"/>
        </a:p>
      </dgm:t>
    </dgm:pt>
    <dgm:pt modelId="{26DB6066-D694-4425-8508-A37ADD8D201B}" type="sibTrans" cxnId="{24CDBF28-289F-4CA8-A8C8-265F5ACFBC71}">
      <dgm:prSet/>
      <dgm:spPr/>
      <dgm:t>
        <a:bodyPr/>
        <a:lstStyle/>
        <a:p>
          <a:endParaRPr lang="en-US"/>
        </a:p>
      </dgm:t>
    </dgm:pt>
    <dgm:pt modelId="{742B474E-D8B6-403E-8745-00513F879B50}">
      <dgm:prSet phldrT="[Text]" custT="1"/>
      <dgm:spPr/>
      <dgm:t>
        <a:bodyPr/>
        <a:lstStyle/>
        <a:p>
          <a:r>
            <a:rPr lang="en-US" sz="2000" dirty="0" smtClean="0"/>
            <a:t>2013:  </a:t>
          </a:r>
          <a:r>
            <a:rPr lang="en-US" sz="2600" dirty="0" smtClean="0"/>
            <a:t>$171,200,600</a:t>
          </a:r>
          <a:endParaRPr lang="en-US" sz="2600" dirty="0"/>
        </a:p>
      </dgm:t>
    </dgm:pt>
    <dgm:pt modelId="{900D1AB7-F481-492D-85B0-3BA70EECD655}" type="parTrans" cxnId="{B7A7C2AD-7B38-4FB0-991F-716A7DD980A4}">
      <dgm:prSet/>
      <dgm:spPr/>
      <dgm:t>
        <a:bodyPr/>
        <a:lstStyle/>
        <a:p>
          <a:endParaRPr lang="en-US"/>
        </a:p>
      </dgm:t>
    </dgm:pt>
    <dgm:pt modelId="{EE33151E-1DA8-4ADA-87C7-A6EB1C124CC9}" type="sibTrans" cxnId="{B7A7C2AD-7B38-4FB0-991F-716A7DD980A4}">
      <dgm:prSet/>
      <dgm:spPr/>
      <dgm:t>
        <a:bodyPr/>
        <a:lstStyle/>
        <a:p>
          <a:endParaRPr lang="en-US"/>
        </a:p>
      </dgm:t>
    </dgm:pt>
    <dgm:pt modelId="{495BAD42-E170-4909-9425-03109EB9CC4B}">
      <dgm:prSet phldrT="[Text]" custT="1"/>
      <dgm:spPr/>
      <dgm:t>
        <a:bodyPr/>
        <a:lstStyle/>
        <a:p>
          <a:r>
            <a:rPr lang="en-US" sz="2000" dirty="0" smtClean="0"/>
            <a:t>2013:  </a:t>
          </a:r>
          <a:r>
            <a:rPr lang="en-US" sz="2600" dirty="0" smtClean="0"/>
            <a:t>154,700 people</a:t>
          </a:r>
          <a:endParaRPr lang="en-US" sz="2600" dirty="0"/>
        </a:p>
      </dgm:t>
    </dgm:pt>
    <dgm:pt modelId="{332C9148-4B30-4855-A2AE-2F8A1A25E184}" type="parTrans" cxnId="{77AB9EEE-65DA-4F9B-87E5-F7F14BC9333F}">
      <dgm:prSet/>
      <dgm:spPr/>
      <dgm:t>
        <a:bodyPr/>
        <a:lstStyle/>
        <a:p>
          <a:endParaRPr lang="en-US"/>
        </a:p>
      </dgm:t>
    </dgm:pt>
    <dgm:pt modelId="{AE3E6C24-A7F2-4D1A-8114-25BAB7DC9B61}" type="sibTrans" cxnId="{77AB9EEE-65DA-4F9B-87E5-F7F14BC9333F}">
      <dgm:prSet/>
      <dgm:spPr/>
      <dgm:t>
        <a:bodyPr/>
        <a:lstStyle/>
        <a:p>
          <a:endParaRPr lang="en-US"/>
        </a:p>
      </dgm:t>
    </dgm:pt>
    <dgm:pt modelId="{8A534957-6B90-4FC6-8361-EC96471B75D9}">
      <dgm:prSet phldrT="[Text]" custT="1"/>
      <dgm:spPr/>
      <dgm:t>
        <a:bodyPr/>
        <a:lstStyle/>
        <a:p>
          <a:r>
            <a:rPr lang="en-US" sz="2000" dirty="0" smtClean="0"/>
            <a:t>2014:  </a:t>
          </a:r>
          <a:r>
            <a:rPr lang="en-US" sz="2600" dirty="0" smtClean="0"/>
            <a:t>178,800 people</a:t>
          </a:r>
          <a:endParaRPr lang="en-US" sz="2600" dirty="0"/>
        </a:p>
      </dgm:t>
    </dgm:pt>
    <dgm:pt modelId="{D44FB1B3-B7A6-445C-BFFD-E46E1EFFBADF}" type="parTrans" cxnId="{13A94A61-AE74-4D91-A24F-CB63C69F65C3}">
      <dgm:prSet/>
      <dgm:spPr/>
      <dgm:t>
        <a:bodyPr/>
        <a:lstStyle/>
        <a:p>
          <a:endParaRPr lang="en-US"/>
        </a:p>
      </dgm:t>
    </dgm:pt>
    <dgm:pt modelId="{6B8C3CFF-824A-451D-A724-53F16973923A}" type="sibTrans" cxnId="{13A94A61-AE74-4D91-A24F-CB63C69F65C3}">
      <dgm:prSet/>
      <dgm:spPr/>
      <dgm:t>
        <a:bodyPr/>
        <a:lstStyle/>
        <a:p>
          <a:endParaRPr lang="en-US"/>
        </a:p>
      </dgm:t>
    </dgm:pt>
    <dgm:pt modelId="{222A3419-FF91-496F-BCF3-87B5862D7FF3}">
      <dgm:prSet phldrT="[Text]" custT="1"/>
      <dgm:spPr/>
      <dgm:t>
        <a:bodyPr/>
        <a:lstStyle/>
        <a:p>
          <a:r>
            <a:rPr lang="en-US" sz="2000" dirty="0" smtClean="0"/>
            <a:t>2014:  </a:t>
          </a:r>
          <a:r>
            <a:rPr lang="en-US" sz="2600" dirty="0" smtClean="0"/>
            <a:t>$140,297,600</a:t>
          </a:r>
          <a:endParaRPr lang="en-US" sz="2600" dirty="0"/>
        </a:p>
      </dgm:t>
    </dgm:pt>
    <dgm:pt modelId="{757E490E-E92A-4F20-84ED-4CDF87F7D985}" type="parTrans" cxnId="{3B5E3EBD-A462-4207-8936-E636EA91A771}">
      <dgm:prSet/>
      <dgm:spPr/>
      <dgm:t>
        <a:bodyPr/>
        <a:lstStyle/>
        <a:p>
          <a:endParaRPr lang="en-US"/>
        </a:p>
      </dgm:t>
    </dgm:pt>
    <dgm:pt modelId="{05E60A2E-0470-40F2-87CC-703169D29EB6}" type="sibTrans" cxnId="{3B5E3EBD-A462-4207-8936-E636EA91A771}">
      <dgm:prSet/>
      <dgm:spPr/>
      <dgm:t>
        <a:bodyPr/>
        <a:lstStyle/>
        <a:p>
          <a:endParaRPr lang="en-US"/>
        </a:p>
      </dgm:t>
    </dgm:pt>
    <dgm:pt modelId="{4AA63043-C498-45BF-A272-061704DAA273}">
      <dgm:prSet phldrT="[Text]" custT="1"/>
      <dgm:spPr/>
      <dgm:t>
        <a:bodyPr/>
        <a:lstStyle/>
        <a:p>
          <a:r>
            <a:rPr lang="en-US" sz="2000" dirty="0" smtClean="0"/>
            <a:t>2014:  </a:t>
          </a:r>
          <a:r>
            <a:rPr lang="en-US" sz="2600" dirty="0" smtClean="0"/>
            <a:t>$213,953,800</a:t>
          </a:r>
          <a:endParaRPr lang="en-US" sz="2600" dirty="0"/>
        </a:p>
      </dgm:t>
    </dgm:pt>
    <dgm:pt modelId="{41FBE001-F39F-45D0-AA88-BD695F71BA10}" type="parTrans" cxnId="{B36BFAAE-C913-4069-964D-120295937FD1}">
      <dgm:prSet/>
      <dgm:spPr/>
      <dgm:t>
        <a:bodyPr/>
        <a:lstStyle/>
        <a:p>
          <a:endParaRPr lang="en-US"/>
        </a:p>
      </dgm:t>
    </dgm:pt>
    <dgm:pt modelId="{8F3931EF-7EF7-4685-B491-3F333AC6F01A}" type="sibTrans" cxnId="{B36BFAAE-C913-4069-964D-120295937FD1}">
      <dgm:prSet/>
      <dgm:spPr/>
      <dgm:t>
        <a:bodyPr/>
        <a:lstStyle/>
        <a:p>
          <a:endParaRPr lang="en-US"/>
        </a:p>
      </dgm:t>
    </dgm:pt>
    <dgm:pt modelId="{E8257349-9A15-4900-AE77-4437034E5D5D}" type="pres">
      <dgm:prSet presAssocID="{B268EB00-2E9B-476B-B4F6-26C6B0B268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F98BA6-6F91-4E7B-840B-2F6D01AAC99C}" type="pres">
      <dgm:prSet presAssocID="{56FB6EE5-72FF-4570-8118-3216AD850ECD}" presName="linNode" presStyleCnt="0"/>
      <dgm:spPr/>
    </dgm:pt>
    <dgm:pt modelId="{A46E1AFF-7A37-4355-B10D-22C0AE6AD6C0}" type="pres">
      <dgm:prSet presAssocID="{56FB6EE5-72FF-4570-8118-3216AD850ECD}" presName="parentText" presStyleLbl="node1" presStyleIdx="0" presStyleCnt="3" custScaleX="127311" custLinFactNeighborY="-83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B17C4-A946-4C57-980F-8A8D04B28CC3}" type="pres">
      <dgm:prSet presAssocID="{56FB6EE5-72FF-4570-8118-3216AD850EC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ED314-14B9-4313-91C2-5767B9DCBC2F}" type="pres">
      <dgm:prSet presAssocID="{22AAE5C0-4F94-42D5-910F-7FD3BDF719E9}" presName="sp" presStyleCnt="0"/>
      <dgm:spPr/>
    </dgm:pt>
    <dgm:pt modelId="{EBB0D0B9-2AAA-4402-B33D-D987C60484E2}" type="pres">
      <dgm:prSet presAssocID="{0C470172-C037-4E9B-8694-85C26186E9BF}" presName="linNode" presStyleCnt="0"/>
      <dgm:spPr/>
    </dgm:pt>
    <dgm:pt modelId="{810FF5A7-09A2-4DAB-B9A9-0BCAEA068341}" type="pres">
      <dgm:prSet presAssocID="{0C470172-C037-4E9B-8694-85C26186E9BF}" presName="parentText" presStyleLbl="node1" presStyleIdx="1" presStyleCnt="3" custScaleX="1273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1E93C-C55F-40E6-B203-3C6436AF7060}" type="pres">
      <dgm:prSet presAssocID="{0C470172-C037-4E9B-8694-85C26186E9B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88C85-BC5A-481B-BC3B-13E853EDCC01}" type="pres">
      <dgm:prSet presAssocID="{783BDF57-085D-46CF-879B-14E17580464B}" presName="sp" presStyleCnt="0"/>
      <dgm:spPr/>
    </dgm:pt>
    <dgm:pt modelId="{32674AB9-2277-43C7-B77E-111839E8017E}" type="pres">
      <dgm:prSet presAssocID="{5BDA26E5-8E04-4AF0-B494-1A964A323467}" presName="linNode" presStyleCnt="0"/>
      <dgm:spPr/>
    </dgm:pt>
    <dgm:pt modelId="{F7D51FA2-0BEE-4948-9ED4-AA2D31447256}" type="pres">
      <dgm:prSet presAssocID="{5BDA26E5-8E04-4AF0-B494-1A964A323467}" presName="parentText" presStyleLbl="node1" presStyleIdx="2" presStyleCnt="3" custScaleX="1273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2C7DE-F98A-46DD-84EE-64FEFB642DFA}" type="pres">
      <dgm:prSet presAssocID="{5BDA26E5-8E04-4AF0-B494-1A964A32346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A94A61-AE74-4D91-A24F-CB63C69F65C3}" srcId="{56FB6EE5-72FF-4570-8118-3216AD850ECD}" destId="{8A534957-6B90-4FC6-8361-EC96471B75D9}" srcOrd="1" destOrd="0" parTransId="{D44FB1B3-B7A6-445C-BFFD-E46E1EFFBADF}" sibTransId="{6B8C3CFF-824A-451D-A724-53F16973923A}"/>
    <dgm:cxn modelId="{E64DAC47-7855-4AD8-B2D7-243889B2D996}" type="presOf" srcId="{8A534957-6B90-4FC6-8361-EC96471B75D9}" destId="{44BB17C4-A946-4C57-980F-8A8D04B28CC3}" srcOrd="0" destOrd="1" presId="urn:microsoft.com/office/officeart/2005/8/layout/vList5"/>
    <dgm:cxn modelId="{97720FB6-7991-4A3E-9F97-2AEA26C9631B}" type="presOf" srcId="{5BDA26E5-8E04-4AF0-B494-1A964A323467}" destId="{F7D51FA2-0BEE-4948-9ED4-AA2D31447256}" srcOrd="0" destOrd="0" presId="urn:microsoft.com/office/officeart/2005/8/layout/vList5"/>
    <dgm:cxn modelId="{B36BFAAE-C913-4069-964D-120295937FD1}" srcId="{5BDA26E5-8E04-4AF0-B494-1A964A323467}" destId="{4AA63043-C498-45BF-A272-061704DAA273}" srcOrd="1" destOrd="0" parTransId="{41FBE001-F39F-45D0-AA88-BD695F71BA10}" sibTransId="{8F3931EF-7EF7-4685-B491-3F333AC6F01A}"/>
    <dgm:cxn modelId="{F1ED6E83-D2A7-4AFA-804A-7878C1118776}" srcId="{B268EB00-2E9B-476B-B4F6-26C6B0B268C2}" destId="{0C470172-C037-4E9B-8694-85C26186E9BF}" srcOrd="1" destOrd="0" parTransId="{2D2F8F07-AB13-42F5-A913-7CB692F8EB01}" sibTransId="{783BDF57-085D-46CF-879B-14E17580464B}"/>
    <dgm:cxn modelId="{F114356F-0263-46B8-8DB2-B693655454CD}" type="presOf" srcId="{495BAD42-E170-4909-9425-03109EB9CC4B}" destId="{44BB17C4-A946-4C57-980F-8A8D04B28CC3}" srcOrd="0" destOrd="0" presId="urn:microsoft.com/office/officeart/2005/8/layout/vList5"/>
    <dgm:cxn modelId="{DC20B79F-D677-4E88-A5F9-725C2CF3559C}" type="presOf" srcId="{222A3419-FF91-496F-BCF3-87B5862D7FF3}" destId="{8F91E93C-C55F-40E6-B203-3C6436AF7060}" srcOrd="0" destOrd="1" presId="urn:microsoft.com/office/officeart/2005/8/layout/vList5"/>
    <dgm:cxn modelId="{3B5E3EBD-A462-4207-8936-E636EA91A771}" srcId="{0C470172-C037-4E9B-8694-85C26186E9BF}" destId="{222A3419-FF91-496F-BCF3-87B5862D7FF3}" srcOrd="1" destOrd="0" parTransId="{757E490E-E92A-4F20-84ED-4CDF87F7D985}" sibTransId="{05E60A2E-0470-40F2-87CC-703169D29EB6}"/>
    <dgm:cxn modelId="{24CDBF28-289F-4CA8-A8C8-265F5ACFBC71}" srcId="{B268EB00-2E9B-476B-B4F6-26C6B0B268C2}" destId="{5BDA26E5-8E04-4AF0-B494-1A964A323467}" srcOrd="2" destOrd="0" parTransId="{EC75F794-FC83-426C-8F1E-5FDE0CD24482}" sibTransId="{26DB6066-D694-4425-8508-A37ADD8D201B}"/>
    <dgm:cxn modelId="{DC23F43E-859D-4160-AC4F-67019CA33B0B}" type="presOf" srcId="{B268EB00-2E9B-476B-B4F6-26C6B0B268C2}" destId="{E8257349-9A15-4900-AE77-4437034E5D5D}" srcOrd="0" destOrd="0" presId="urn:microsoft.com/office/officeart/2005/8/layout/vList5"/>
    <dgm:cxn modelId="{9AFA8731-505D-44D6-9653-F9D78FA9A5B1}" srcId="{B268EB00-2E9B-476B-B4F6-26C6B0B268C2}" destId="{56FB6EE5-72FF-4570-8118-3216AD850ECD}" srcOrd="0" destOrd="0" parTransId="{ADC6A016-40AF-4C39-8E3F-7DBA1DB09676}" sibTransId="{22AAE5C0-4F94-42D5-910F-7FD3BDF719E9}"/>
    <dgm:cxn modelId="{B7A7C2AD-7B38-4FB0-991F-716A7DD980A4}" srcId="{5BDA26E5-8E04-4AF0-B494-1A964A323467}" destId="{742B474E-D8B6-403E-8745-00513F879B50}" srcOrd="0" destOrd="0" parTransId="{900D1AB7-F481-492D-85B0-3BA70EECD655}" sibTransId="{EE33151E-1DA8-4ADA-87C7-A6EB1C124CC9}"/>
    <dgm:cxn modelId="{7925CAE0-34CA-43D2-8C20-AA321481EDCA}" type="presOf" srcId="{0C470172-C037-4E9B-8694-85C26186E9BF}" destId="{810FF5A7-09A2-4DAB-B9A9-0BCAEA068341}" srcOrd="0" destOrd="0" presId="urn:microsoft.com/office/officeart/2005/8/layout/vList5"/>
    <dgm:cxn modelId="{A92AAD0F-5573-424E-BF1D-71FA9080FB29}" type="presOf" srcId="{56FB6EE5-72FF-4570-8118-3216AD850ECD}" destId="{A46E1AFF-7A37-4355-B10D-22C0AE6AD6C0}" srcOrd="0" destOrd="0" presId="urn:microsoft.com/office/officeart/2005/8/layout/vList5"/>
    <dgm:cxn modelId="{8EF4576F-527D-4D7C-8F81-A8D68CD34B9B}" type="presOf" srcId="{4AA63043-C498-45BF-A272-061704DAA273}" destId="{73B2C7DE-F98A-46DD-84EE-64FEFB642DFA}" srcOrd="0" destOrd="1" presId="urn:microsoft.com/office/officeart/2005/8/layout/vList5"/>
    <dgm:cxn modelId="{C86D3D24-9B95-4ABE-A11D-F9A8F90D212A}" type="presOf" srcId="{998AB760-E9E9-44A2-A774-B07A4624AEC2}" destId="{8F91E93C-C55F-40E6-B203-3C6436AF7060}" srcOrd="0" destOrd="0" presId="urn:microsoft.com/office/officeart/2005/8/layout/vList5"/>
    <dgm:cxn modelId="{F6F7CB5D-1435-4543-9255-E79980016C4D}" srcId="{0C470172-C037-4E9B-8694-85C26186E9BF}" destId="{998AB760-E9E9-44A2-A774-B07A4624AEC2}" srcOrd="0" destOrd="0" parTransId="{3CEDFBDA-54F8-4B7E-B455-B2D8869CFFF5}" sibTransId="{55F653D2-0253-4A8B-941A-2C8063FC38E9}"/>
    <dgm:cxn modelId="{77AB9EEE-65DA-4F9B-87E5-F7F14BC9333F}" srcId="{56FB6EE5-72FF-4570-8118-3216AD850ECD}" destId="{495BAD42-E170-4909-9425-03109EB9CC4B}" srcOrd="0" destOrd="0" parTransId="{332C9148-4B30-4855-A2AE-2F8A1A25E184}" sibTransId="{AE3E6C24-A7F2-4D1A-8114-25BAB7DC9B61}"/>
    <dgm:cxn modelId="{74464560-27DE-452C-A769-BB8B28F58217}" type="presOf" srcId="{742B474E-D8B6-403E-8745-00513F879B50}" destId="{73B2C7DE-F98A-46DD-84EE-64FEFB642DFA}" srcOrd="0" destOrd="0" presId="urn:microsoft.com/office/officeart/2005/8/layout/vList5"/>
    <dgm:cxn modelId="{760F5E72-82ED-4AD9-A8DF-112DF44F313D}" type="presParOf" srcId="{E8257349-9A15-4900-AE77-4437034E5D5D}" destId="{3CF98BA6-6F91-4E7B-840B-2F6D01AAC99C}" srcOrd="0" destOrd="0" presId="urn:microsoft.com/office/officeart/2005/8/layout/vList5"/>
    <dgm:cxn modelId="{9624F904-F894-4F88-ABE5-A6729BB9EC07}" type="presParOf" srcId="{3CF98BA6-6F91-4E7B-840B-2F6D01AAC99C}" destId="{A46E1AFF-7A37-4355-B10D-22C0AE6AD6C0}" srcOrd="0" destOrd="0" presId="urn:microsoft.com/office/officeart/2005/8/layout/vList5"/>
    <dgm:cxn modelId="{D5A6DB8C-78BE-43E3-AA85-31DBA9BD6582}" type="presParOf" srcId="{3CF98BA6-6F91-4E7B-840B-2F6D01AAC99C}" destId="{44BB17C4-A946-4C57-980F-8A8D04B28CC3}" srcOrd="1" destOrd="0" presId="urn:microsoft.com/office/officeart/2005/8/layout/vList5"/>
    <dgm:cxn modelId="{538EF629-FCE8-4456-B653-68C0879FE82E}" type="presParOf" srcId="{E8257349-9A15-4900-AE77-4437034E5D5D}" destId="{A76ED314-14B9-4313-91C2-5767B9DCBC2F}" srcOrd="1" destOrd="0" presId="urn:microsoft.com/office/officeart/2005/8/layout/vList5"/>
    <dgm:cxn modelId="{8CD23DDD-E3FC-4C7E-A2AB-29269D3A6C76}" type="presParOf" srcId="{E8257349-9A15-4900-AE77-4437034E5D5D}" destId="{EBB0D0B9-2AAA-4402-B33D-D987C60484E2}" srcOrd="2" destOrd="0" presId="urn:microsoft.com/office/officeart/2005/8/layout/vList5"/>
    <dgm:cxn modelId="{22FC7BD5-FB66-4044-A3A0-03DED4C7ADE6}" type="presParOf" srcId="{EBB0D0B9-2AAA-4402-B33D-D987C60484E2}" destId="{810FF5A7-09A2-4DAB-B9A9-0BCAEA068341}" srcOrd="0" destOrd="0" presId="urn:microsoft.com/office/officeart/2005/8/layout/vList5"/>
    <dgm:cxn modelId="{04C3F0D1-3698-4DDE-AC9C-46046CD25120}" type="presParOf" srcId="{EBB0D0B9-2AAA-4402-B33D-D987C60484E2}" destId="{8F91E93C-C55F-40E6-B203-3C6436AF7060}" srcOrd="1" destOrd="0" presId="urn:microsoft.com/office/officeart/2005/8/layout/vList5"/>
    <dgm:cxn modelId="{9ED929A2-0B28-45E3-BCB6-147D94524E05}" type="presParOf" srcId="{E8257349-9A15-4900-AE77-4437034E5D5D}" destId="{1A488C85-BC5A-481B-BC3B-13E853EDCC01}" srcOrd="3" destOrd="0" presId="urn:microsoft.com/office/officeart/2005/8/layout/vList5"/>
    <dgm:cxn modelId="{5A94BF55-3C73-42A2-87E5-F0CC101722AC}" type="presParOf" srcId="{E8257349-9A15-4900-AE77-4437034E5D5D}" destId="{32674AB9-2277-43C7-B77E-111839E8017E}" srcOrd="4" destOrd="0" presId="urn:microsoft.com/office/officeart/2005/8/layout/vList5"/>
    <dgm:cxn modelId="{2C23B22B-8F9F-4EF1-83F0-03A8B529EE77}" type="presParOf" srcId="{32674AB9-2277-43C7-B77E-111839E8017E}" destId="{F7D51FA2-0BEE-4948-9ED4-AA2D31447256}" srcOrd="0" destOrd="0" presId="urn:microsoft.com/office/officeart/2005/8/layout/vList5"/>
    <dgm:cxn modelId="{68E5C60B-9EDD-4DA0-95EE-19E4791E12C4}" type="presParOf" srcId="{32674AB9-2277-43C7-B77E-111839E8017E}" destId="{73B2C7DE-F98A-46DD-84EE-64FEFB642D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68EB00-2E9B-476B-B4F6-26C6B0B268C2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6FB6EE5-72FF-4570-8118-3216AD850ECD}">
      <dgm:prSet phldrT="[Text]"/>
      <dgm:spPr/>
      <dgm:t>
        <a:bodyPr/>
        <a:lstStyle/>
        <a:p>
          <a:r>
            <a:rPr lang="en-US" dirty="0" smtClean="0"/>
            <a:t>Average Immediate Party Size</a:t>
          </a:r>
          <a:endParaRPr lang="en-US" dirty="0"/>
        </a:p>
      </dgm:t>
    </dgm:pt>
    <dgm:pt modelId="{ADC6A016-40AF-4C39-8E3F-7DBA1DB09676}" type="parTrans" cxnId="{9AFA8731-505D-44D6-9653-F9D78FA9A5B1}">
      <dgm:prSet/>
      <dgm:spPr/>
      <dgm:t>
        <a:bodyPr/>
        <a:lstStyle/>
        <a:p>
          <a:endParaRPr lang="en-US"/>
        </a:p>
      </dgm:t>
    </dgm:pt>
    <dgm:pt modelId="{22AAE5C0-4F94-42D5-910F-7FD3BDF719E9}" type="sibTrans" cxnId="{9AFA8731-505D-44D6-9653-F9D78FA9A5B1}">
      <dgm:prSet/>
      <dgm:spPr/>
      <dgm:t>
        <a:bodyPr/>
        <a:lstStyle/>
        <a:p>
          <a:endParaRPr lang="en-US"/>
        </a:p>
      </dgm:t>
    </dgm:pt>
    <dgm:pt modelId="{14A95F74-AD57-41EE-8A4C-7AB9FA9B5811}">
      <dgm:prSet phldrT="[Text]" custT="1"/>
      <dgm:spPr/>
      <dgm:t>
        <a:bodyPr/>
        <a:lstStyle/>
        <a:p>
          <a:r>
            <a:rPr lang="en-US" sz="2000" dirty="0" smtClean="0"/>
            <a:t>2013:  </a:t>
          </a:r>
          <a:r>
            <a:rPr lang="en-US" sz="2600" dirty="0" smtClean="0"/>
            <a:t>2.9 people</a:t>
          </a:r>
          <a:endParaRPr lang="en-US" sz="2600" dirty="0"/>
        </a:p>
      </dgm:t>
    </dgm:pt>
    <dgm:pt modelId="{E651721B-7FDA-4394-9D8B-18856CBCD434}" type="parTrans" cxnId="{77B5C484-DA65-4951-BF1B-D1C2EA99BE92}">
      <dgm:prSet/>
      <dgm:spPr/>
      <dgm:t>
        <a:bodyPr/>
        <a:lstStyle/>
        <a:p>
          <a:endParaRPr lang="en-US"/>
        </a:p>
      </dgm:t>
    </dgm:pt>
    <dgm:pt modelId="{52C9BE06-E5C8-46E8-89C4-42C2E7DBCE1E}" type="sibTrans" cxnId="{77B5C484-DA65-4951-BF1B-D1C2EA99BE92}">
      <dgm:prSet/>
      <dgm:spPr/>
      <dgm:t>
        <a:bodyPr/>
        <a:lstStyle/>
        <a:p>
          <a:endParaRPr lang="en-US"/>
        </a:p>
      </dgm:t>
    </dgm:pt>
    <dgm:pt modelId="{0C470172-C037-4E9B-8694-85C26186E9BF}">
      <dgm:prSet phldrT="[Text]"/>
      <dgm:spPr/>
      <dgm:t>
        <a:bodyPr/>
        <a:lstStyle/>
        <a:p>
          <a:r>
            <a:rPr lang="en-US" dirty="0" smtClean="0"/>
            <a:t>Average Length of Stay in Charlotte</a:t>
          </a:r>
          <a:endParaRPr lang="en-US" dirty="0"/>
        </a:p>
      </dgm:t>
    </dgm:pt>
    <dgm:pt modelId="{2D2F8F07-AB13-42F5-A913-7CB692F8EB01}" type="parTrans" cxnId="{F1ED6E83-D2A7-4AFA-804A-7878C1118776}">
      <dgm:prSet/>
      <dgm:spPr/>
      <dgm:t>
        <a:bodyPr/>
        <a:lstStyle/>
        <a:p>
          <a:endParaRPr lang="en-US"/>
        </a:p>
      </dgm:t>
    </dgm:pt>
    <dgm:pt modelId="{783BDF57-085D-46CF-879B-14E17580464B}" type="sibTrans" cxnId="{F1ED6E83-D2A7-4AFA-804A-7878C1118776}">
      <dgm:prSet/>
      <dgm:spPr/>
      <dgm:t>
        <a:bodyPr/>
        <a:lstStyle/>
        <a:p>
          <a:endParaRPr lang="en-US"/>
        </a:p>
      </dgm:t>
    </dgm:pt>
    <dgm:pt modelId="{998AB760-E9E9-44A2-A774-B07A4624AEC2}">
      <dgm:prSet phldrT="[Text]" custT="1"/>
      <dgm:spPr/>
      <dgm:t>
        <a:bodyPr/>
        <a:lstStyle/>
        <a:p>
          <a:r>
            <a:rPr lang="en-US" sz="2000" dirty="0" smtClean="0"/>
            <a:t>2013:  </a:t>
          </a:r>
          <a:r>
            <a:rPr lang="en-US" sz="2600" dirty="0" smtClean="0"/>
            <a:t>6.3 nights</a:t>
          </a:r>
          <a:endParaRPr lang="en-US" sz="2600" dirty="0"/>
        </a:p>
      </dgm:t>
    </dgm:pt>
    <dgm:pt modelId="{3CEDFBDA-54F8-4B7E-B455-B2D8869CFFF5}" type="parTrans" cxnId="{F6F7CB5D-1435-4543-9255-E79980016C4D}">
      <dgm:prSet/>
      <dgm:spPr/>
      <dgm:t>
        <a:bodyPr/>
        <a:lstStyle/>
        <a:p>
          <a:endParaRPr lang="en-US"/>
        </a:p>
      </dgm:t>
    </dgm:pt>
    <dgm:pt modelId="{55F653D2-0253-4A8B-941A-2C8063FC38E9}" type="sibTrans" cxnId="{F6F7CB5D-1435-4543-9255-E79980016C4D}">
      <dgm:prSet/>
      <dgm:spPr/>
      <dgm:t>
        <a:bodyPr/>
        <a:lstStyle/>
        <a:p>
          <a:endParaRPr lang="en-US"/>
        </a:p>
      </dgm:t>
    </dgm:pt>
    <dgm:pt modelId="{5BDA26E5-8E04-4AF0-B494-1A964A323467}">
      <dgm:prSet phldrT="[Text]"/>
      <dgm:spPr/>
      <dgm:t>
        <a:bodyPr/>
        <a:lstStyle/>
        <a:p>
          <a:r>
            <a:rPr lang="en-US" dirty="0" smtClean="0"/>
            <a:t>Average Party Budget</a:t>
          </a:r>
          <a:endParaRPr lang="en-US" dirty="0"/>
        </a:p>
      </dgm:t>
    </dgm:pt>
    <dgm:pt modelId="{EC75F794-FC83-426C-8F1E-5FDE0CD24482}" type="parTrans" cxnId="{24CDBF28-289F-4CA8-A8C8-265F5ACFBC71}">
      <dgm:prSet/>
      <dgm:spPr/>
      <dgm:t>
        <a:bodyPr/>
        <a:lstStyle/>
        <a:p>
          <a:endParaRPr lang="en-US"/>
        </a:p>
      </dgm:t>
    </dgm:pt>
    <dgm:pt modelId="{26DB6066-D694-4425-8508-A37ADD8D201B}" type="sibTrans" cxnId="{24CDBF28-289F-4CA8-A8C8-265F5ACFBC71}">
      <dgm:prSet/>
      <dgm:spPr/>
      <dgm:t>
        <a:bodyPr/>
        <a:lstStyle/>
        <a:p>
          <a:endParaRPr lang="en-US"/>
        </a:p>
      </dgm:t>
    </dgm:pt>
    <dgm:pt modelId="{742B474E-D8B6-403E-8745-00513F879B50}">
      <dgm:prSet phldrT="[Text]" custT="1"/>
      <dgm:spPr/>
      <dgm:t>
        <a:bodyPr/>
        <a:lstStyle/>
        <a:p>
          <a:r>
            <a:rPr lang="en-US" sz="2000" dirty="0" smtClean="0"/>
            <a:t>2013:  </a:t>
          </a:r>
          <a:r>
            <a:rPr lang="en-US" sz="2600" dirty="0" smtClean="0"/>
            <a:t>$2,104.47</a:t>
          </a:r>
          <a:endParaRPr lang="en-US" sz="2600" dirty="0"/>
        </a:p>
      </dgm:t>
    </dgm:pt>
    <dgm:pt modelId="{900D1AB7-F481-492D-85B0-3BA70EECD655}" type="parTrans" cxnId="{B7A7C2AD-7B38-4FB0-991F-716A7DD980A4}">
      <dgm:prSet/>
      <dgm:spPr/>
      <dgm:t>
        <a:bodyPr/>
        <a:lstStyle/>
        <a:p>
          <a:endParaRPr lang="en-US"/>
        </a:p>
      </dgm:t>
    </dgm:pt>
    <dgm:pt modelId="{EE33151E-1DA8-4ADA-87C7-A6EB1C124CC9}" type="sibTrans" cxnId="{B7A7C2AD-7B38-4FB0-991F-716A7DD980A4}">
      <dgm:prSet/>
      <dgm:spPr/>
      <dgm:t>
        <a:bodyPr/>
        <a:lstStyle/>
        <a:p>
          <a:endParaRPr lang="en-US"/>
        </a:p>
      </dgm:t>
    </dgm:pt>
    <dgm:pt modelId="{73213EA9-33F5-4738-8BD2-F7DF4C4E0129}">
      <dgm:prSet phldrT="[Text]" custT="1"/>
      <dgm:spPr/>
      <dgm:t>
        <a:bodyPr/>
        <a:lstStyle/>
        <a:p>
          <a:r>
            <a:rPr lang="en-US" sz="2000" dirty="0" smtClean="0"/>
            <a:t>2014:  </a:t>
          </a:r>
          <a:r>
            <a:rPr lang="en-US" sz="2600" dirty="0" smtClean="0"/>
            <a:t>2.9 people</a:t>
          </a:r>
          <a:endParaRPr lang="en-US" sz="2600" dirty="0"/>
        </a:p>
      </dgm:t>
    </dgm:pt>
    <dgm:pt modelId="{7182F2AD-7FD3-47FD-B130-564E92CD8BBD}" type="parTrans" cxnId="{74D43C27-CF8C-4A95-93AC-0C54EC52BE5A}">
      <dgm:prSet/>
      <dgm:spPr/>
      <dgm:t>
        <a:bodyPr/>
        <a:lstStyle/>
        <a:p>
          <a:endParaRPr lang="en-US"/>
        </a:p>
      </dgm:t>
    </dgm:pt>
    <dgm:pt modelId="{6AB7B2F2-633F-49E4-A94F-F21BA1D87D2E}" type="sibTrans" cxnId="{74D43C27-CF8C-4A95-93AC-0C54EC52BE5A}">
      <dgm:prSet/>
      <dgm:spPr/>
      <dgm:t>
        <a:bodyPr/>
        <a:lstStyle/>
        <a:p>
          <a:endParaRPr lang="en-US"/>
        </a:p>
      </dgm:t>
    </dgm:pt>
    <dgm:pt modelId="{7974AC7E-BBA9-480C-A468-5C11EE669390}">
      <dgm:prSet phldrT="[Text]" custT="1"/>
      <dgm:spPr/>
      <dgm:t>
        <a:bodyPr/>
        <a:lstStyle/>
        <a:p>
          <a:r>
            <a:rPr lang="en-US" sz="2000" dirty="0" smtClean="0"/>
            <a:t>2014:  </a:t>
          </a:r>
          <a:r>
            <a:rPr lang="en-US" sz="2600" dirty="0" smtClean="0"/>
            <a:t>6.5 nights</a:t>
          </a:r>
          <a:endParaRPr lang="en-US" sz="2600" dirty="0"/>
        </a:p>
      </dgm:t>
    </dgm:pt>
    <dgm:pt modelId="{450DF89C-32DA-4964-864B-99B0E448B435}" type="parTrans" cxnId="{27528E78-3127-43EA-B97F-ABA50DF09022}">
      <dgm:prSet/>
      <dgm:spPr/>
      <dgm:t>
        <a:bodyPr/>
        <a:lstStyle/>
        <a:p>
          <a:endParaRPr lang="en-US"/>
        </a:p>
      </dgm:t>
    </dgm:pt>
    <dgm:pt modelId="{D4F7FBAC-2C50-4DA2-83A3-4ED9113A3E3B}" type="sibTrans" cxnId="{27528E78-3127-43EA-B97F-ABA50DF09022}">
      <dgm:prSet/>
      <dgm:spPr/>
      <dgm:t>
        <a:bodyPr/>
        <a:lstStyle/>
        <a:p>
          <a:endParaRPr lang="en-US"/>
        </a:p>
      </dgm:t>
    </dgm:pt>
    <dgm:pt modelId="{1BDAAFA8-21B1-48B1-AB27-09099E9A8BC0}">
      <dgm:prSet phldrT="[Text]" custT="1"/>
      <dgm:spPr/>
      <dgm:t>
        <a:bodyPr/>
        <a:lstStyle/>
        <a:p>
          <a:r>
            <a:rPr lang="en-US" sz="2000" dirty="0" smtClean="0"/>
            <a:t>2014:  </a:t>
          </a:r>
          <a:r>
            <a:rPr lang="en-US" sz="2600" dirty="0" smtClean="0"/>
            <a:t>$2,275.52</a:t>
          </a:r>
          <a:endParaRPr lang="en-US" sz="2600" dirty="0"/>
        </a:p>
      </dgm:t>
    </dgm:pt>
    <dgm:pt modelId="{20C401CD-EB60-493D-BCE3-C7E6DF68A408}" type="parTrans" cxnId="{9239416D-74BD-421E-AD59-78032FDFBEEF}">
      <dgm:prSet/>
      <dgm:spPr/>
      <dgm:t>
        <a:bodyPr/>
        <a:lstStyle/>
        <a:p>
          <a:endParaRPr lang="en-US"/>
        </a:p>
      </dgm:t>
    </dgm:pt>
    <dgm:pt modelId="{EF61C6B7-7212-48B2-A13F-2201B4FCEB21}" type="sibTrans" cxnId="{9239416D-74BD-421E-AD59-78032FDFBEEF}">
      <dgm:prSet/>
      <dgm:spPr/>
      <dgm:t>
        <a:bodyPr/>
        <a:lstStyle/>
        <a:p>
          <a:endParaRPr lang="en-US"/>
        </a:p>
      </dgm:t>
    </dgm:pt>
    <dgm:pt modelId="{E8257349-9A15-4900-AE77-4437034E5D5D}" type="pres">
      <dgm:prSet presAssocID="{B268EB00-2E9B-476B-B4F6-26C6B0B268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F98BA6-6F91-4E7B-840B-2F6D01AAC99C}" type="pres">
      <dgm:prSet presAssocID="{56FB6EE5-72FF-4570-8118-3216AD850ECD}" presName="linNode" presStyleCnt="0"/>
      <dgm:spPr/>
    </dgm:pt>
    <dgm:pt modelId="{A46E1AFF-7A37-4355-B10D-22C0AE6AD6C0}" type="pres">
      <dgm:prSet presAssocID="{56FB6EE5-72FF-4570-8118-3216AD850ECD}" presName="parentText" presStyleLbl="node1" presStyleIdx="0" presStyleCnt="3" custScaleX="127311" custLinFactNeighborY="-83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B17C4-A946-4C57-980F-8A8D04B28CC3}" type="pres">
      <dgm:prSet presAssocID="{56FB6EE5-72FF-4570-8118-3216AD850EC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ED314-14B9-4313-91C2-5767B9DCBC2F}" type="pres">
      <dgm:prSet presAssocID="{22AAE5C0-4F94-42D5-910F-7FD3BDF719E9}" presName="sp" presStyleCnt="0"/>
      <dgm:spPr/>
    </dgm:pt>
    <dgm:pt modelId="{EBB0D0B9-2AAA-4402-B33D-D987C60484E2}" type="pres">
      <dgm:prSet presAssocID="{0C470172-C037-4E9B-8694-85C26186E9BF}" presName="linNode" presStyleCnt="0"/>
      <dgm:spPr/>
    </dgm:pt>
    <dgm:pt modelId="{810FF5A7-09A2-4DAB-B9A9-0BCAEA068341}" type="pres">
      <dgm:prSet presAssocID="{0C470172-C037-4E9B-8694-85C26186E9BF}" presName="parentText" presStyleLbl="node1" presStyleIdx="1" presStyleCnt="3" custScaleX="1273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1E93C-C55F-40E6-B203-3C6436AF7060}" type="pres">
      <dgm:prSet presAssocID="{0C470172-C037-4E9B-8694-85C26186E9B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88C85-BC5A-481B-BC3B-13E853EDCC01}" type="pres">
      <dgm:prSet presAssocID="{783BDF57-085D-46CF-879B-14E17580464B}" presName="sp" presStyleCnt="0"/>
      <dgm:spPr/>
    </dgm:pt>
    <dgm:pt modelId="{32674AB9-2277-43C7-B77E-111839E8017E}" type="pres">
      <dgm:prSet presAssocID="{5BDA26E5-8E04-4AF0-B494-1A964A323467}" presName="linNode" presStyleCnt="0"/>
      <dgm:spPr/>
    </dgm:pt>
    <dgm:pt modelId="{F7D51FA2-0BEE-4948-9ED4-AA2D31447256}" type="pres">
      <dgm:prSet presAssocID="{5BDA26E5-8E04-4AF0-B494-1A964A323467}" presName="parentText" presStyleLbl="node1" presStyleIdx="2" presStyleCnt="3" custScaleX="1273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2C7DE-F98A-46DD-84EE-64FEFB642DFA}" type="pres">
      <dgm:prSet presAssocID="{5BDA26E5-8E04-4AF0-B494-1A964A32346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C494BB-EC10-420B-9FAA-9256BC376BB5}" type="presOf" srcId="{0C470172-C037-4E9B-8694-85C26186E9BF}" destId="{810FF5A7-09A2-4DAB-B9A9-0BCAEA068341}" srcOrd="0" destOrd="0" presId="urn:microsoft.com/office/officeart/2005/8/layout/vList5"/>
    <dgm:cxn modelId="{F1ED6E83-D2A7-4AFA-804A-7878C1118776}" srcId="{B268EB00-2E9B-476B-B4F6-26C6B0B268C2}" destId="{0C470172-C037-4E9B-8694-85C26186E9BF}" srcOrd="1" destOrd="0" parTransId="{2D2F8F07-AB13-42F5-A913-7CB692F8EB01}" sibTransId="{783BDF57-085D-46CF-879B-14E17580464B}"/>
    <dgm:cxn modelId="{244C90EB-55AF-46F8-8731-47791005011E}" type="presOf" srcId="{742B474E-D8B6-403E-8745-00513F879B50}" destId="{73B2C7DE-F98A-46DD-84EE-64FEFB642DFA}" srcOrd="0" destOrd="0" presId="urn:microsoft.com/office/officeart/2005/8/layout/vList5"/>
    <dgm:cxn modelId="{93B9DECB-D649-4C85-A9B8-61DCB19790F9}" type="presOf" srcId="{73213EA9-33F5-4738-8BD2-F7DF4C4E0129}" destId="{44BB17C4-A946-4C57-980F-8A8D04B28CC3}" srcOrd="0" destOrd="1" presId="urn:microsoft.com/office/officeart/2005/8/layout/vList5"/>
    <dgm:cxn modelId="{74D43C27-CF8C-4A95-93AC-0C54EC52BE5A}" srcId="{56FB6EE5-72FF-4570-8118-3216AD850ECD}" destId="{73213EA9-33F5-4738-8BD2-F7DF4C4E0129}" srcOrd="1" destOrd="0" parTransId="{7182F2AD-7FD3-47FD-B130-564E92CD8BBD}" sibTransId="{6AB7B2F2-633F-49E4-A94F-F21BA1D87D2E}"/>
    <dgm:cxn modelId="{24CDBF28-289F-4CA8-A8C8-265F5ACFBC71}" srcId="{B268EB00-2E9B-476B-B4F6-26C6B0B268C2}" destId="{5BDA26E5-8E04-4AF0-B494-1A964A323467}" srcOrd="2" destOrd="0" parTransId="{EC75F794-FC83-426C-8F1E-5FDE0CD24482}" sibTransId="{26DB6066-D694-4425-8508-A37ADD8D201B}"/>
    <dgm:cxn modelId="{9AFA8731-505D-44D6-9653-F9D78FA9A5B1}" srcId="{B268EB00-2E9B-476B-B4F6-26C6B0B268C2}" destId="{56FB6EE5-72FF-4570-8118-3216AD850ECD}" srcOrd="0" destOrd="0" parTransId="{ADC6A016-40AF-4C39-8E3F-7DBA1DB09676}" sibTransId="{22AAE5C0-4F94-42D5-910F-7FD3BDF719E9}"/>
    <dgm:cxn modelId="{B7A7C2AD-7B38-4FB0-991F-716A7DD980A4}" srcId="{5BDA26E5-8E04-4AF0-B494-1A964A323467}" destId="{742B474E-D8B6-403E-8745-00513F879B50}" srcOrd="0" destOrd="0" parTransId="{900D1AB7-F481-492D-85B0-3BA70EECD655}" sibTransId="{EE33151E-1DA8-4ADA-87C7-A6EB1C124CC9}"/>
    <dgm:cxn modelId="{27528E78-3127-43EA-B97F-ABA50DF09022}" srcId="{0C470172-C037-4E9B-8694-85C26186E9BF}" destId="{7974AC7E-BBA9-480C-A468-5C11EE669390}" srcOrd="1" destOrd="0" parTransId="{450DF89C-32DA-4964-864B-99B0E448B435}" sibTransId="{D4F7FBAC-2C50-4DA2-83A3-4ED9113A3E3B}"/>
    <dgm:cxn modelId="{A3078615-7431-4369-BF5E-2A08F7508754}" type="presOf" srcId="{56FB6EE5-72FF-4570-8118-3216AD850ECD}" destId="{A46E1AFF-7A37-4355-B10D-22C0AE6AD6C0}" srcOrd="0" destOrd="0" presId="urn:microsoft.com/office/officeart/2005/8/layout/vList5"/>
    <dgm:cxn modelId="{2CC6CCA6-2CF8-4176-9601-9098F0C5F6E4}" type="presOf" srcId="{B268EB00-2E9B-476B-B4F6-26C6B0B268C2}" destId="{E8257349-9A15-4900-AE77-4437034E5D5D}" srcOrd="0" destOrd="0" presId="urn:microsoft.com/office/officeart/2005/8/layout/vList5"/>
    <dgm:cxn modelId="{9D1529F8-79D7-411C-AE25-8D55B4D65254}" type="presOf" srcId="{1BDAAFA8-21B1-48B1-AB27-09099E9A8BC0}" destId="{73B2C7DE-F98A-46DD-84EE-64FEFB642DFA}" srcOrd="0" destOrd="1" presId="urn:microsoft.com/office/officeart/2005/8/layout/vList5"/>
    <dgm:cxn modelId="{41420146-257D-4BDC-ABA1-787A9EDF1D56}" type="presOf" srcId="{5BDA26E5-8E04-4AF0-B494-1A964A323467}" destId="{F7D51FA2-0BEE-4948-9ED4-AA2D31447256}" srcOrd="0" destOrd="0" presId="urn:microsoft.com/office/officeart/2005/8/layout/vList5"/>
    <dgm:cxn modelId="{9239416D-74BD-421E-AD59-78032FDFBEEF}" srcId="{5BDA26E5-8E04-4AF0-B494-1A964A323467}" destId="{1BDAAFA8-21B1-48B1-AB27-09099E9A8BC0}" srcOrd="1" destOrd="0" parTransId="{20C401CD-EB60-493D-BCE3-C7E6DF68A408}" sibTransId="{EF61C6B7-7212-48B2-A13F-2201B4FCEB21}"/>
    <dgm:cxn modelId="{77B5C484-DA65-4951-BF1B-D1C2EA99BE92}" srcId="{56FB6EE5-72FF-4570-8118-3216AD850ECD}" destId="{14A95F74-AD57-41EE-8A4C-7AB9FA9B5811}" srcOrd="0" destOrd="0" parTransId="{E651721B-7FDA-4394-9D8B-18856CBCD434}" sibTransId="{52C9BE06-E5C8-46E8-89C4-42C2E7DBCE1E}"/>
    <dgm:cxn modelId="{6DD0C148-470C-4711-A466-762CCC337486}" type="presOf" srcId="{14A95F74-AD57-41EE-8A4C-7AB9FA9B5811}" destId="{44BB17C4-A946-4C57-980F-8A8D04B28CC3}" srcOrd="0" destOrd="0" presId="urn:microsoft.com/office/officeart/2005/8/layout/vList5"/>
    <dgm:cxn modelId="{F6F7CB5D-1435-4543-9255-E79980016C4D}" srcId="{0C470172-C037-4E9B-8694-85C26186E9BF}" destId="{998AB760-E9E9-44A2-A774-B07A4624AEC2}" srcOrd="0" destOrd="0" parTransId="{3CEDFBDA-54F8-4B7E-B455-B2D8869CFFF5}" sibTransId="{55F653D2-0253-4A8B-941A-2C8063FC38E9}"/>
    <dgm:cxn modelId="{B2A9C18E-3CE2-4FD8-8742-C8DF1C910E9C}" type="presOf" srcId="{7974AC7E-BBA9-480C-A468-5C11EE669390}" destId="{8F91E93C-C55F-40E6-B203-3C6436AF7060}" srcOrd="0" destOrd="1" presId="urn:microsoft.com/office/officeart/2005/8/layout/vList5"/>
    <dgm:cxn modelId="{E04A7055-A844-47AF-8817-F8EC67271847}" type="presOf" srcId="{998AB760-E9E9-44A2-A774-B07A4624AEC2}" destId="{8F91E93C-C55F-40E6-B203-3C6436AF7060}" srcOrd="0" destOrd="0" presId="urn:microsoft.com/office/officeart/2005/8/layout/vList5"/>
    <dgm:cxn modelId="{CA526D7A-0D6B-4886-A7D5-78C3D4BB3A95}" type="presParOf" srcId="{E8257349-9A15-4900-AE77-4437034E5D5D}" destId="{3CF98BA6-6F91-4E7B-840B-2F6D01AAC99C}" srcOrd="0" destOrd="0" presId="urn:microsoft.com/office/officeart/2005/8/layout/vList5"/>
    <dgm:cxn modelId="{DF04BDE6-B3F0-4E0B-BD18-D9C8B9924528}" type="presParOf" srcId="{3CF98BA6-6F91-4E7B-840B-2F6D01AAC99C}" destId="{A46E1AFF-7A37-4355-B10D-22C0AE6AD6C0}" srcOrd="0" destOrd="0" presId="urn:microsoft.com/office/officeart/2005/8/layout/vList5"/>
    <dgm:cxn modelId="{01472258-B229-4A6A-877E-BE224D43D1C3}" type="presParOf" srcId="{3CF98BA6-6F91-4E7B-840B-2F6D01AAC99C}" destId="{44BB17C4-A946-4C57-980F-8A8D04B28CC3}" srcOrd="1" destOrd="0" presId="urn:microsoft.com/office/officeart/2005/8/layout/vList5"/>
    <dgm:cxn modelId="{66F8E105-06BD-44A0-B2CC-2F6B480B7572}" type="presParOf" srcId="{E8257349-9A15-4900-AE77-4437034E5D5D}" destId="{A76ED314-14B9-4313-91C2-5767B9DCBC2F}" srcOrd="1" destOrd="0" presId="urn:microsoft.com/office/officeart/2005/8/layout/vList5"/>
    <dgm:cxn modelId="{A773D1A6-631C-4D14-B2B2-33720B7AA1B1}" type="presParOf" srcId="{E8257349-9A15-4900-AE77-4437034E5D5D}" destId="{EBB0D0B9-2AAA-4402-B33D-D987C60484E2}" srcOrd="2" destOrd="0" presId="urn:microsoft.com/office/officeart/2005/8/layout/vList5"/>
    <dgm:cxn modelId="{AD641F38-C29F-4DE5-8545-DF2DD0F204AD}" type="presParOf" srcId="{EBB0D0B9-2AAA-4402-B33D-D987C60484E2}" destId="{810FF5A7-09A2-4DAB-B9A9-0BCAEA068341}" srcOrd="0" destOrd="0" presId="urn:microsoft.com/office/officeart/2005/8/layout/vList5"/>
    <dgm:cxn modelId="{63295E1C-5663-422D-B347-F7D6CD5F3B36}" type="presParOf" srcId="{EBB0D0B9-2AAA-4402-B33D-D987C60484E2}" destId="{8F91E93C-C55F-40E6-B203-3C6436AF7060}" srcOrd="1" destOrd="0" presId="urn:microsoft.com/office/officeart/2005/8/layout/vList5"/>
    <dgm:cxn modelId="{4C7FC70A-113C-4931-BEC2-9DC7C7263113}" type="presParOf" srcId="{E8257349-9A15-4900-AE77-4437034E5D5D}" destId="{1A488C85-BC5A-481B-BC3B-13E853EDCC01}" srcOrd="3" destOrd="0" presId="urn:microsoft.com/office/officeart/2005/8/layout/vList5"/>
    <dgm:cxn modelId="{A2B40BDC-40D5-49F3-A696-430E948D1198}" type="presParOf" srcId="{E8257349-9A15-4900-AE77-4437034E5D5D}" destId="{32674AB9-2277-43C7-B77E-111839E8017E}" srcOrd="4" destOrd="0" presId="urn:microsoft.com/office/officeart/2005/8/layout/vList5"/>
    <dgm:cxn modelId="{C1EEA6B4-EDDD-4241-8177-4167A04E1225}" type="presParOf" srcId="{32674AB9-2277-43C7-B77E-111839E8017E}" destId="{F7D51FA2-0BEE-4948-9ED4-AA2D31447256}" srcOrd="0" destOrd="0" presId="urn:microsoft.com/office/officeart/2005/8/layout/vList5"/>
    <dgm:cxn modelId="{0C86D22E-DA0A-4DEF-A14F-8422491AE5AA}" type="presParOf" srcId="{32674AB9-2277-43C7-B77E-111839E8017E}" destId="{73B2C7DE-F98A-46DD-84EE-64FEFB642D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68EB00-2E9B-476B-B4F6-26C6B0B268C2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6FB6EE5-72FF-4570-8118-3216AD850ECD}">
      <dgm:prSet phldrT="[Text]"/>
      <dgm:spPr/>
      <dgm:t>
        <a:bodyPr/>
        <a:lstStyle/>
        <a:p>
          <a:r>
            <a:rPr lang="en-US" dirty="0" smtClean="0"/>
            <a:t>Seen/Read/Heard Charlotte Message</a:t>
          </a:r>
          <a:endParaRPr lang="en-US" dirty="0"/>
        </a:p>
      </dgm:t>
    </dgm:pt>
    <dgm:pt modelId="{ADC6A016-40AF-4C39-8E3F-7DBA1DB09676}" type="parTrans" cxnId="{9AFA8731-505D-44D6-9653-F9D78FA9A5B1}">
      <dgm:prSet/>
      <dgm:spPr/>
      <dgm:t>
        <a:bodyPr/>
        <a:lstStyle/>
        <a:p>
          <a:endParaRPr lang="en-US"/>
        </a:p>
      </dgm:t>
    </dgm:pt>
    <dgm:pt modelId="{22AAE5C0-4F94-42D5-910F-7FD3BDF719E9}" type="sibTrans" cxnId="{9AFA8731-505D-44D6-9653-F9D78FA9A5B1}">
      <dgm:prSet/>
      <dgm:spPr/>
      <dgm:t>
        <a:bodyPr/>
        <a:lstStyle/>
        <a:p>
          <a:endParaRPr lang="en-US"/>
        </a:p>
      </dgm:t>
    </dgm:pt>
    <dgm:pt modelId="{14A95F74-AD57-41EE-8A4C-7AB9FA9B5811}">
      <dgm:prSet phldrT="[Text]" custT="1"/>
      <dgm:spPr/>
      <dgm:t>
        <a:bodyPr/>
        <a:lstStyle/>
        <a:p>
          <a:r>
            <a:rPr lang="en-US" sz="4800" dirty="0" smtClean="0"/>
            <a:t>35.6%</a:t>
          </a:r>
          <a:endParaRPr lang="en-US" sz="4800" dirty="0"/>
        </a:p>
      </dgm:t>
    </dgm:pt>
    <dgm:pt modelId="{E651721B-7FDA-4394-9D8B-18856CBCD434}" type="parTrans" cxnId="{77B5C484-DA65-4951-BF1B-D1C2EA99BE92}">
      <dgm:prSet/>
      <dgm:spPr/>
      <dgm:t>
        <a:bodyPr/>
        <a:lstStyle/>
        <a:p>
          <a:endParaRPr lang="en-US"/>
        </a:p>
      </dgm:t>
    </dgm:pt>
    <dgm:pt modelId="{52C9BE06-E5C8-46E8-89C4-42C2E7DBCE1E}" type="sibTrans" cxnId="{77B5C484-DA65-4951-BF1B-D1C2EA99BE92}">
      <dgm:prSet/>
      <dgm:spPr/>
      <dgm:t>
        <a:bodyPr/>
        <a:lstStyle/>
        <a:p>
          <a:endParaRPr lang="en-US"/>
        </a:p>
      </dgm:t>
    </dgm:pt>
    <dgm:pt modelId="{0C470172-C037-4E9B-8694-85C26186E9BF}">
      <dgm:prSet phldrT="[Text]" custT="1"/>
      <dgm:spPr/>
      <dgm:t>
        <a:bodyPr/>
        <a:lstStyle/>
        <a:p>
          <a:r>
            <a:rPr lang="en-US" sz="2800" dirty="0" smtClean="0"/>
            <a:t>Influenced</a:t>
          </a:r>
          <a:r>
            <a:rPr lang="en-US" sz="2600" dirty="0" smtClean="0"/>
            <a:t/>
          </a:r>
          <a:br>
            <a:rPr lang="en-US" sz="2600" dirty="0" smtClean="0"/>
          </a:br>
          <a:r>
            <a:rPr lang="en-US" sz="2000" i="1" dirty="0" smtClean="0"/>
            <a:t>(Base: Resp. who saw/read/heard msg.)</a:t>
          </a:r>
          <a:endParaRPr lang="en-US" sz="2600" i="1" dirty="0"/>
        </a:p>
      </dgm:t>
    </dgm:pt>
    <dgm:pt modelId="{2D2F8F07-AB13-42F5-A913-7CB692F8EB01}" type="parTrans" cxnId="{F1ED6E83-D2A7-4AFA-804A-7878C1118776}">
      <dgm:prSet/>
      <dgm:spPr/>
      <dgm:t>
        <a:bodyPr/>
        <a:lstStyle/>
        <a:p>
          <a:endParaRPr lang="en-US"/>
        </a:p>
      </dgm:t>
    </dgm:pt>
    <dgm:pt modelId="{783BDF57-085D-46CF-879B-14E17580464B}" type="sibTrans" cxnId="{F1ED6E83-D2A7-4AFA-804A-7878C1118776}">
      <dgm:prSet/>
      <dgm:spPr/>
      <dgm:t>
        <a:bodyPr/>
        <a:lstStyle/>
        <a:p>
          <a:endParaRPr lang="en-US"/>
        </a:p>
      </dgm:t>
    </dgm:pt>
    <dgm:pt modelId="{998AB760-E9E9-44A2-A774-B07A4624AEC2}">
      <dgm:prSet phldrT="[Text]" custT="1"/>
      <dgm:spPr/>
      <dgm:t>
        <a:bodyPr/>
        <a:lstStyle/>
        <a:p>
          <a:r>
            <a:rPr lang="en-US" sz="4400" dirty="0" smtClean="0"/>
            <a:t>77.2%</a:t>
          </a:r>
          <a:endParaRPr lang="en-US" sz="4400" dirty="0"/>
        </a:p>
      </dgm:t>
    </dgm:pt>
    <dgm:pt modelId="{3CEDFBDA-54F8-4B7E-B455-B2D8869CFFF5}" type="parTrans" cxnId="{F6F7CB5D-1435-4543-9255-E79980016C4D}">
      <dgm:prSet/>
      <dgm:spPr/>
      <dgm:t>
        <a:bodyPr/>
        <a:lstStyle/>
        <a:p>
          <a:endParaRPr lang="en-US"/>
        </a:p>
      </dgm:t>
    </dgm:pt>
    <dgm:pt modelId="{55F653D2-0253-4A8B-941A-2C8063FC38E9}" type="sibTrans" cxnId="{F6F7CB5D-1435-4543-9255-E79980016C4D}">
      <dgm:prSet/>
      <dgm:spPr/>
      <dgm:t>
        <a:bodyPr/>
        <a:lstStyle/>
        <a:p>
          <a:endParaRPr lang="en-US"/>
        </a:p>
      </dgm:t>
    </dgm:pt>
    <dgm:pt modelId="{E8257349-9A15-4900-AE77-4437034E5D5D}" type="pres">
      <dgm:prSet presAssocID="{B268EB00-2E9B-476B-B4F6-26C6B0B268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F98BA6-6F91-4E7B-840B-2F6D01AAC99C}" type="pres">
      <dgm:prSet presAssocID="{56FB6EE5-72FF-4570-8118-3216AD850ECD}" presName="linNode" presStyleCnt="0"/>
      <dgm:spPr/>
    </dgm:pt>
    <dgm:pt modelId="{A46E1AFF-7A37-4355-B10D-22C0AE6AD6C0}" type="pres">
      <dgm:prSet presAssocID="{56FB6EE5-72FF-4570-8118-3216AD850ECD}" presName="parentText" presStyleLbl="node1" presStyleIdx="0" presStyleCnt="2" custScaleX="127311" custLinFactNeighborY="-83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B17C4-A946-4C57-980F-8A8D04B28CC3}" type="pres">
      <dgm:prSet presAssocID="{56FB6EE5-72FF-4570-8118-3216AD850EC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ED314-14B9-4313-91C2-5767B9DCBC2F}" type="pres">
      <dgm:prSet presAssocID="{22AAE5C0-4F94-42D5-910F-7FD3BDF719E9}" presName="sp" presStyleCnt="0"/>
      <dgm:spPr/>
    </dgm:pt>
    <dgm:pt modelId="{EBB0D0B9-2AAA-4402-B33D-D987C60484E2}" type="pres">
      <dgm:prSet presAssocID="{0C470172-C037-4E9B-8694-85C26186E9BF}" presName="linNode" presStyleCnt="0"/>
      <dgm:spPr/>
    </dgm:pt>
    <dgm:pt modelId="{810FF5A7-09A2-4DAB-B9A9-0BCAEA068341}" type="pres">
      <dgm:prSet presAssocID="{0C470172-C037-4E9B-8694-85C26186E9BF}" presName="parentText" presStyleLbl="node1" presStyleIdx="1" presStyleCnt="2" custScaleX="1273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1E93C-C55F-40E6-B203-3C6436AF7060}" type="pres">
      <dgm:prSet presAssocID="{0C470172-C037-4E9B-8694-85C26186E9B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97B75-B1C3-4865-8CD1-365277E3DFF2}" type="presOf" srcId="{B268EB00-2E9B-476B-B4F6-26C6B0B268C2}" destId="{E8257349-9A15-4900-AE77-4437034E5D5D}" srcOrd="0" destOrd="0" presId="urn:microsoft.com/office/officeart/2005/8/layout/vList5"/>
    <dgm:cxn modelId="{F1ED6E83-D2A7-4AFA-804A-7878C1118776}" srcId="{B268EB00-2E9B-476B-B4F6-26C6B0B268C2}" destId="{0C470172-C037-4E9B-8694-85C26186E9BF}" srcOrd="1" destOrd="0" parTransId="{2D2F8F07-AB13-42F5-A913-7CB692F8EB01}" sibTransId="{783BDF57-085D-46CF-879B-14E17580464B}"/>
    <dgm:cxn modelId="{EA388929-F736-4D5A-B756-C031E9D165DA}" type="presOf" srcId="{998AB760-E9E9-44A2-A774-B07A4624AEC2}" destId="{8F91E93C-C55F-40E6-B203-3C6436AF7060}" srcOrd="0" destOrd="0" presId="urn:microsoft.com/office/officeart/2005/8/layout/vList5"/>
    <dgm:cxn modelId="{EEAAD219-CA10-4C69-85F0-3C0DB4587AB2}" type="presOf" srcId="{14A95F74-AD57-41EE-8A4C-7AB9FA9B5811}" destId="{44BB17C4-A946-4C57-980F-8A8D04B28CC3}" srcOrd="0" destOrd="0" presId="urn:microsoft.com/office/officeart/2005/8/layout/vList5"/>
    <dgm:cxn modelId="{9AFA8731-505D-44D6-9653-F9D78FA9A5B1}" srcId="{B268EB00-2E9B-476B-B4F6-26C6B0B268C2}" destId="{56FB6EE5-72FF-4570-8118-3216AD850ECD}" srcOrd="0" destOrd="0" parTransId="{ADC6A016-40AF-4C39-8E3F-7DBA1DB09676}" sibTransId="{22AAE5C0-4F94-42D5-910F-7FD3BDF719E9}"/>
    <dgm:cxn modelId="{2C7EC459-4747-4F78-9EEA-322A045B0ED5}" type="presOf" srcId="{56FB6EE5-72FF-4570-8118-3216AD850ECD}" destId="{A46E1AFF-7A37-4355-B10D-22C0AE6AD6C0}" srcOrd="0" destOrd="0" presId="urn:microsoft.com/office/officeart/2005/8/layout/vList5"/>
    <dgm:cxn modelId="{2720CAE2-897C-4EC6-9D9C-FEFA1DAB0DD2}" type="presOf" srcId="{0C470172-C037-4E9B-8694-85C26186E9BF}" destId="{810FF5A7-09A2-4DAB-B9A9-0BCAEA068341}" srcOrd="0" destOrd="0" presId="urn:microsoft.com/office/officeart/2005/8/layout/vList5"/>
    <dgm:cxn modelId="{77B5C484-DA65-4951-BF1B-D1C2EA99BE92}" srcId="{56FB6EE5-72FF-4570-8118-3216AD850ECD}" destId="{14A95F74-AD57-41EE-8A4C-7AB9FA9B5811}" srcOrd="0" destOrd="0" parTransId="{E651721B-7FDA-4394-9D8B-18856CBCD434}" sibTransId="{52C9BE06-E5C8-46E8-89C4-42C2E7DBCE1E}"/>
    <dgm:cxn modelId="{F6F7CB5D-1435-4543-9255-E79980016C4D}" srcId="{0C470172-C037-4E9B-8694-85C26186E9BF}" destId="{998AB760-E9E9-44A2-A774-B07A4624AEC2}" srcOrd="0" destOrd="0" parTransId="{3CEDFBDA-54F8-4B7E-B455-B2D8869CFFF5}" sibTransId="{55F653D2-0253-4A8B-941A-2C8063FC38E9}"/>
    <dgm:cxn modelId="{58059834-1026-4BDB-8E8A-1BB65BE68B5B}" type="presParOf" srcId="{E8257349-9A15-4900-AE77-4437034E5D5D}" destId="{3CF98BA6-6F91-4E7B-840B-2F6D01AAC99C}" srcOrd="0" destOrd="0" presId="urn:microsoft.com/office/officeart/2005/8/layout/vList5"/>
    <dgm:cxn modelId="{C045BA62-F419-4C45-BBCE-2B966776E4A0}" type="presParOf" srcId="{3CF98BA6-6F91-4E7B-840B-2F6D01AAC99C}" destId="{A46E1AFF-7A37-4355-B10D-22C0AE6AD6C0}" srcOrd="0" destOrd="0" presId="urn:microsoft.com/office/officeart/2005/8/layout/vList5"/>
    <dgm:cxn modelId="{887E6833-27BB-4FF0-B8B7-E26B4C03FFE4}" type="presParOf" srcId="{3CF98BA6-6F91-4E7B-840B-2F6D01AAC99C}" destId="{44BB17C4-A946-4C57-980F-8A8D04B28CC3}" srcOrd="1" destOrd="0" presId="urn:microsoft.com/office/officeart/2005/8/layout/vList5"/>
    <dgm:cxn modelId="{0B4C3EEF-071D-43F4-8880-5CAA14D70B2C}" type="presParOf" srcId="{E8257349-9A15-4900-AE77-4437034E5D5D}" destId="{A76ED314-14B9-4313-91C2-5767B9DCBC2F}" srcOrd="1" destOrd="0" presId="urn:microsoft.com/office/officeart/2005/8/layout/vList5"/>
    <dgm:cxn modelId="{611F240E-E31E-48F6-8E69-28E92D88E228}" type="presParOf" srcId="{E8257349-9A15-4900-AE77-4437034E5D5D}" destId="{EBB0D0B9-2AAA-4402-B33D-D987C60484E2}" srcOrd="2" destOrd="0" presId="urn:microsoft.com/office/officeart/2005/8/layout/vList5"/>
    <dgm:cxn modelId="{2BACAE63-35E9-4EA9-9292-C21C337AE296}" type="presParOf" srcId="{EBB0D0B9-2AAA-4402-B33D-D987C60484E2}" destId="{810FF5A7-09A2-4DAB-B9A9-0BCAEA068341}" srcOrd="0" destOrd="0" presId="urn:microsoft.com/office/officeart/2005/8/layout/vList5"/>
    <dgm:cxn modelId="{CD034748-8A7C-4DA9-80D8-370497650E02}" type="presParOf" srcId="{EBB0D0B9-2AAA-4402-B33D-D987C60484E2}" destId="{8F91E93C-C55F-40E6-B203-3C6436AF70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B17C4-A946-4C57-980F-8A8D04B28CC3}">
      <dsp:nvSpPr>
        <dsp:cNvPr id="0" name=""/>
        <dsp:cNvSpPr/>
      </dsp:nvSpPr>
      <dsp:spPr>
        <a:xfrm rot="5400000">
          <a:off x="4790371" y="-1546846"/>
          <a:ext cx="1001910" cy="434987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2013:  </a:t>
          </a:r>
          <a:r>
            <a:rPr lang="en-US" sz="2600" kern="1200" dirty="0" smtClean="0"/>
            <a:t>154,700 people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2014:  </a:t>
          </a:r>
          <a:r>
            <a:rPr lang="en-US" sz="2600" kern="1200" dirty="0" smtClean="0"/>
            <a:t>178,800 people</a:t>
          </a:r>
          <a:endParaRPr lang="en-US" sz="2600" kern="1200" dirty="0"/>
        </a:p>
      </dsp:txBody>
      <dsp:txXfrm rot="-5400000">
        <a:off x="3116388" y="176046"/>
        <a:ext cx="4300968" cy="904092"/>
      </dsp:txXfrm>
    </dsp:sp>
    <dsp:sp modelId="{A46E1AFF-7A37-4355-B10D-22C0AE6AD6C0}">
      <dsp:nvSpPr>
        <dsp:cNvPr id="0" name=""/>
        <dsp:cNvSpPr/>
      </dsp:nvSpPr>
      <dsp:spPr>
        <a:xfrm>
          <a:off x="1335" y="0"/>
          <a:ext cx="3115052" cy="12523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Estimated Number of Visitors</a:t>
          </a:r>
          <a:endParaRPr lang="en-US" sz="2600" kern="1200" dirty="0"/>
        </a:p>
      </dsp:txBody>
      <dsp:txXfrm>
        <a:off x="62472" y="61137"/>
        <a:ext cx="2992778" cy="1130114"/>
      </dsp:txXfrm>
    </dsp:sp>
    <dsp:sp modelId="{8F91E93C-C55F-40E6-B203-3C6436AF7060}">
      <dsp:nvSpPr>
        <dsp:cNvPr id="0" name=""/>
        <dsp:cNvSpPr/>
      </dsp:nvSpPr>
      <dsp:spPr>
        <a:xfrm rot="5400000">
          <a:off x="4790371" y="-231838"/>
          <a:ext cx="1001910" cy="434987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2013:  </a:t>
          </a:r>
          <a:r>
            <a:rPr lang="en-US" sz="2600" kern="1200" dirty="0" smtClean="0"/>
            <a:t>$112,262,700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2014:  </a:t>
          </a:r>
          <a:r>
            <a:rPr lang="en-US" sz="2600" kern="1200" dirty="0" smtClean="0"/>
            <a:t>$140,297,600</a:t>
          </a:r>
          <a:endParaRPr lang="en-US" sz="2600" kern="1200" dirty="0"/>
        </a:p>
      </dsp:txBody>
      <dsp:txXfrm rot="-5400000">
        <a:off x="3116388" y="1491054"/>
        <a:ext cx="4300968" cy="904092"/>
      </dsp:txXfrm>
    </dsp:sp>
    <dsp:sp modelId="{810FF5A7-09A2-4DAB-B9A9-0BCAEA068341}">
      <dsp:nvSpPr>
        <dsp:cNvPr id="0" name=""/>
        <dsp:cNvSpPr/>
      </dsp:nvSpPr>
      <dsp:spPr>
        <a:xfrm>
          <a:off x="1335" y="1316905"/>
          <a:ext cx="3115052" cy="12523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Estimated Direct Expenditures</a:t>
          </a:r>
          <a:endParaRPr lang="en-US" sz="2600" kern="1200" dirty="0"/>
        </a:p>
      </dsp:txBody>
      <dsp:txXfrm>
        <a:off x="62472" y="1378042"/>
        <a:ext cx="2992778" cy="1130114"/>
      </dsp:txXfrm>
    </dsp:sp>
    <dsp:sp modelId="{73B2C7DE-F98A-46DD-84EE-64FEFB642DFA}">
      <dsp:nvSpPr>
        <dsp:cNvPr id="0" name=""/>
        <dsp:cNvSpPr/>
      </dsp:nvSpPr>
      <dsp:spPr>
        <a:xfrm rot="5400000">
          <a:off x="4790371" y="1083169"/>
          <a:ext cx="1001910" cy="434987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2013:  </a:t>
          </a:r>
          <a:r>
            <a:rPr lang="en-US" sz="2600" kern="1200" dirty="0" smtClean="0"/>
            <a:t>$171,200,600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2014:  </a:t>
          </a:r>
          <a:r>
            <a:rPr lang="en-US" sz="2600" kern="1200" dirty="0" smtClean="0"/>
            <a:t>$213,953,800</a:t>
          </a:r>
          <a:endParaRPr lang="en-US" sz="2600" kern="1200" dirty="0"/>
        </a:p>
      </dsp:txBody>
      <dsp:txXfrm rot="-5400000">
        <a:off x="3116388" y="2806062"/>
        <a:ext cx="4300968" cy="904092"/>
      </dsp:txXfrm>
    </dsp:sp>
    <dsp:sp modelId="{F7D51FA2-0BEE-4948-9ED4-AA2D31447256}">
      <dsp:nvSpPr>
        <dsp:cNvPr id="0" name=""/>
        <dsp:cNvSpPr/>
      </dsp:nvSpPr>
      <dsp:spPr>
        <a:xfrm>
          <a:off x="1335" y="2631913"/>
          <a:ext cx="3115052" cy="12523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Total Economic Impact</a:t>
          </a:r>
          <a:endParaRPr lang="en-US" sz="2600" kern="1200" dirty="0"/>
        </a:p>
      </dsp:txBody>
      <dsp:txXfrm>
        <a:off x="62472" y="2693050"/>
        <a:ext cx="2992778" cy="1130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B17C4-A946-4C57-980F-8A8D04B28CC3}">
      <dsp:nvSpPr>
        <dsp:cNvPr id="0" name=""/>
        <dsp:cNvSpPr/>
      </dsp:nvSpPr>
      <dsp:spPr>
        <a:xfrm rot="5400000">
          <a:off x="4790371" y="-1546846"/>
          <a:ext cx="1001910" cy="434987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2013:  </a:t>
          </a:r>
          <a:r>
            <a:rPr lang="en-US" sz="2600" kern="1200" dirty="0" smtClean="0"/>
            <a:t>2.9 people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2014:  </a:t>
          </a:r>
          <a:r>
            <a:rPr lang="en-US" sz="2600" kern="1200" dirty="0" smtClean="0"/>
            <a:t>2.9 people</a:t>
          </a:r>
          <a:endParaRPr lang="en-US" sz="2600" kern="1200" dirty="0"/>
        </a:p>
      </dsp:txBody>
      <dsp:txXfrm rot="-5400000">
        <a:off x="3116388" y="176046"/>
        <a:ext cx="4300968" cy="904092"/>
      </dsp:txXfrm>
    </dsp:sp>
    <dsp:sp modelId="{A46E1AFF-7A37-4355-B10D-22C0AE6AD6C0}">
      <dsp:nvSpPr>
        <dsp:cNvPr id="0" name=""/>
        <dsp:cNvSpPr/>
      </dsp:nvSpPr>
      <dsp:spPr>
        <a:xfrm>
          <a:off x="1335" y="0"/>
          <a:ext cx="3115052" cy="12523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Average Immediate Party Size</a:t>
          </a:r>
          <a:endParaRPr lang="en-US" sz="2600" kern="1200" dirty="0"/>
        </a:p>
      </dsp:txBody>
      <dsp:txXfrm>
        <a:off x="62472" y="61137"/>
        <a:ext cx="2992778" cy="1130114"/>
      </dsp:txXfrm>
    </dsp:sp>
    <dsp:sp modelId="{8F91E93C-C55F-40E6-B203-3C6436AF7060}">
      <dsp:nvSpPr>
        <dsp:cNvPr id="0" name=""/>
        <dsp:cNvSpPr/>
      </dsp:nvSpPr>
      <dsp:spPr>
        <a:xfrm rot="5400000">
          <a:off x="4790371" y="-231838"/>
          <a:ext cx="1001910" cy="434987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2013:  </a:t>
          </a:r>
          <a:r>
            <a:rPr lang="en-US" sz="2600" kern="1200" dirty="0" smtClean="0"/>
            <a:t>6.3 nights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2014:  </a:t>
          </a:r>
          <a:r>
            <a:rPr lang="en-US" sz="2600" kern="1200" dirty="0" smtClean="0"/>
            <a:t>6.5 nights</a:t>
          </a:r>
          <a:endParaRPr lang="en-US" sz="2600" kern="1200" dirty="0"/>
        </a:p>
      </dsp:txBody>
      <dsp:txXfrm rot="-5400000">
        <a:off x="3116388" y="1491054"/>
        <a:ext cx="4300968" cy="904092"/>
      </dsp:txXfrm>
    </dsp:sp>
    <dsp:sp modelId="{810FF5A7-09A2-4DAB-B9A9-0BCAEA068341}">
      <dsp:nvSpPr>
        <dsp:cNvPr id="0" name=""/>
        <dsp:cNvSpPr/>
      </dsp:nvSpPr>
      <dsp:spPr>
        <a:xfrm>
          <a:off x="1335" y="1316905"/>
          <a:ext cx="3115052" cy="12523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Average Length of Stay in Charlotte</a:t>
          </a:r>
          <a:endParaRPr lang="en-US" sz="2600" kern="1200" dirty="0"/>
        </a:p>
      </dsp:txBody>
      <dsp:txXfrm>
        <a:off x="62472" y="1378042"/>
        <a:ext cx="2992778" cy="1130114"/>
      </dsp:txXfrm>
    </dsp:sp>
    <dsp:sp modelId="{73B2C7DE-F98A-46DD-84EE-64FEFB642DFA}">
      <dsp:nvSpPr>
        <dsp:cNvPr id="0" name=""/>
        <dsp:cNvSpPr/>
      </dsp:nvSpPr>
      <dsp:spPr>
        <a:xfrm rot="5400000">
          <a:off x="4790371" y="1083169"/>
          <a:ext cx="1001910" cy="434987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2013:  </a:t>
          </a:r>
          <a:r>
            <a:rPr lang="en-US" sz="2600" kern="1200" dirty="0" smtClean="0"/>
            <a:t>$2,104.47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2014:  </a:t>
          </a:r>
          <a:r>
            <a:rPr lang="en-US" sz="2600" kern="1200" dirty="0" smtClean="0"/>
            <a:t>$2,275.52</a:t>
          </a:r>
          <a:endParaRPr lang="en-US" sz="2600" kern="1200" dirty="0"/>
        </a:p>
      </dsp:txBody>
      <dsp:txXfrm rot="-5400000">
        <a:off x="3116388" y="2806062"/>
        <a:ext cx="4300968" cy="904092"/>
      </dsp:txXfrm>
    </dsp:sp>
    <dsp:sp modelId="{F7D51FA2-0BEE-4948-9ED4-AA2D31447256}">
      <dsp:nvSpPr>
        <dsp:cNvPr id="0" name=""/>
        <dsp:cNvSpPr/>
      </dsp:nvSpPr>
      <dsp:spPr>
        <a:xfrm>
          <a:off x="1335" y="2631913"/>
          <a:ext cx="3115052" cy="12523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Average Party Budget</a:t>
          </a:r>
          <a:endParaRPr lang="en-US" sz="2600" kern="1200" dirty="0"/>
        </a:p>
      </dsp:txBody>
      <dsp:txXfrm>
        <a:off x="62472" y="2693050"/>
        <a:ext cx="2992778" cy="1130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B17C4-A946-4C57-980F-8A8D04B28CC3}">
      <dsp:nvSpPr>
        <dsp:cNvPr id="0" name=""/>
        <dsp:cNvSpPr/>
      </dsp:nvSpPr>
      <dsp:spPr>
        <a:xfrm rot="5400000">
          <a:off x="4592533" y="-1301403"/>
          <a:ext cx="1397585" cy="434987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smtClean="0"/>
            <a:t>35.6%</a:t>
          </a:r>
          <a:endParaRPr lang="en-US" sz="4800" kern="1200" dirty="0"/>
        </a:p>
      </dsp:txBody>
      <dsp:txXfrm rot="-5400000">
        <a:off x="3116387" y="242967"/>
        <a:ext cx="4281653" cy="1261137"/>
      </dsp:txXfrm>
    </dsp:sp>
    <dsp:sp modelId="{A46E1AFF-7A37-4355-B10D-22C0AE6AD6C0}">
      <dsp:nvSpPr>
        <dsp:cNvPr id="0" name=""/>
        <dsp:cNvSpPr/>
      </dsp:nvSpPr>
      <dsp:spPr>
        <a:xfrm>
          <a:off x="1335" y="0"/>
          <a:ext cx="3115052" cy="17469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Seen/Read/Heard Charlotte Message</a:t>
          </a:r>
          <a:endParaRPr lang="en-US" sz="2600" kern="1200" dirty="0"/>
        </a:p>
      </dsp:txBody>
      <dsp:txXfrm>
        <a:off x="86616" y="85281"/>
        <a:ext cx="2944490" cy="1576419"/>
      </dsp:txXfrm>
    </dsp:sp>
    <dsp:sp modelId="{8F91E93C-C55F-40E6-B203-3C6436AF7060}">
      <dsp:nvSpPr>
        <dsp:cNvPr id="0" name=""/>
        <dsp:cNvSpPr/>
      </dsp:nvSpPr>
      <dsp:spPr>
        <a:xfrm rot="5400000">
          <a:off x="4592533" y="532926"/>
          <a:ext cx="1397585" cy="434987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77.2%</a:t>
          </a:r>
          <a:endParaRPr lang="en-US" sz="4400" kern="1200" dirty="0"/>
        </a:p>
      </dsp:txBody>
      <dsp:txXfrm rot="-5400000">
        <a:off x="3116387" y="2077296"/>
        <a:ext cx="4281653" cy="1261137"/>
      </dsp:txXfrm>
    </dsp:sp>
    <dsp:sp modelId="{810FF5A7-09A2-4DAB-B9A9-0BCAEA068341}">
      <dsp:nvSpPr>
        <dsp:cNvPr id="0" name=""/>
        <dsp:cNvSpPr/>
      </dsp:nvSpPr>
      <dsp:spPr>
        <a:xfrm>
          <a:off x="1335" y="1834374"/>
          <a:ext cx="3115052" cy="17469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Influenced</a:t>
          </a:r>
          <a:r>
            <a:rPr lang="en-US" sz="2600" kern="1200" dirty="0" smtClean="0"/>
            <a:t/>
          </a:r>
          <a:br>
            <a:rPr lang="en-US" sz="2600" kern="1200" dirty="0" smtClean="0"/>
          </a:br>
          <a:r>
            <a:rPr lang="en-US" sz="2000" i="1" kern="1200" dirty="0" smtClean="0"/>
            <a:t>(Base: Resp. who saw/read/heard msg.)</a:t>
          </a:r>
          <a:endParaRPr lang="en-US" sz="2600" i="1" kern="1200" dirty="0"/>
        </a:p>
      </dsp:txBody>
      <dsp:txXfrm>
        <a:off x="86616" y="1919655"/>
        <a:ext cx="2944490" cy="1576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0.62037</cdr:x>
      <cdr:y>0.0868</cdr:y>
    </cdr:from>
    <cdr:to>
      <cdr:x>0.9537</cdr:x>
      <cdr:y>0.38192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397" y="381003"/>
          <a:ext cx="2743173" cy="129539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effectLst xmlns:a="http://schemas.openxmlformats.org/drawingml/2006/main">
          <a:outerShdw blurRad="50800" dist="508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tx1"/>
              </a:solidFill>
            </a:rPr>
            <a:t>Traveling with Children/Young Adults Summer 2014:</a:t>
          </a:r>
          <a:endParaRPr lang="en-US" sz="6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endParaRPr lang="en-US" sz="300" b="1" dirty="0" smtClean="0">
            <a:solidFill>
              <a:schemeClr val="tx1"/>
            </a:solidFill>
          </a:endParaRPr>
        </a:p>
        <a:p xmlns:a="http://schemas.openxmlformats.org/drawingml/2006/main">
          <a:pPr algn="ctr">
            <a:lnSpc>
              <a:spcPts val="2400"/>
            </a:lnSpc>
          </a:pPr>
          <a:r>
            <a:rPr lang="en-US" sz="2800" dirty="0" smtClean="0">
              <a:solidFill>
                <a:schemeClr val="tx1"/>
              </a:solidFill>
            </a:rPr>
            <a:t>43.0%</a:t>
          </a:r>
          <a:endParaRPr lang="en-US" sz="3600" b="1" dirty="0" smtClean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5693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5693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6556"/>
            <a:ext cx="2971800" cy="465693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Charlotte County Tourism:  Summer 2014</a:t>
            </a:r>
          </a:p>
          <a:p>
            <a:r>
              <a:rPr lang="en-US" dirty="0" smtClean="0"/>
              <a:t>PCD. 11.07.14</a:t>
            </a:r>
          </a:p>
          <a:p>
            <a:r>
              <a:rPr lang="en-US" dirty="0" smtClean="0"/>
              <a:t>Research Data Services,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46556"/>
            <a:ext cx="2971800" cy="465693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30B3C37-569C-4DD6-A465-CB46B0B6A5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2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490" cy="4655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961" y="2"/>
            <a:ext cx="2971490" cy="4655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EF6EB-40B0-4C5B-9090-BD3D1A69DD49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90" y="4423371"/>
            <a:ext cx="5487020" cy="41913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740"/>
            <a:ext cx="2971490" cy="465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961" y="8846740"/>
            <a:ext cx="2971490" cy="465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06F3A-7FB4-41F5-8810-5A315F0D03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9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© Research Data Services, Inc.  2012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51F9FB4-FF3B-44C5-BDBD-0296016956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9906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9024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5791200" y="64008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Research Data Services, Inc.  11.07.14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4423"/>
            <a:ext cx="1743074" cy="71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0" y="303074"/>
            <a:ext cx="9144000" cy="1754326"/>
          </a:xfrm>
          <a:prstGeom prst="rect">
            <a:avLst/>
          </a:prstGeom>
          <a:solidFill>
            <a:schemeClr val="accent1">
              <a:lumMod val="75000"/>
              <a:alpha val="2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kumimoji="0"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Charlotte County</a:t>
            </a:r>
            <a:br>
              <a:rPr kumimoji="0"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</a:br>
            <a:r>
              <a:rPr kumimoji="0"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2014 Summer Tourism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99797" y="4361193"/>
            <a:ext cx="6477000" cy="150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5000"/>
              </a:spcAft>
              <a:tabLst>
                <a:tab pos="342900" algn="l"/>
              </a:tabLst>
              <a:defRPr/>
            </a:pPr>
            <a:r>
              <a:rPr kumimoji="0"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to:</a:t>
            </a:r>
          </a:p>
          <a:p>
            <a:pPr eaLnBrk="0" hangingPunct="0">
              <a:tabLst>
                <a:tab pos="342900" algn="l"/>
              </a:tabLst>
              <a:defRPr/>
            </a:pPr>
            <a:r>
              <a:rPr kumimoji="0" lang="en-US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Charlotte Harbor</a:t>
            </a:r>
          </a:p>
          <a:p>
            <a:pPr eaLnBrk="0" hangingPunct="0">
              <a:tabLst>
                <a:tab pos="342900" algn="l"/>
              </a:tabLst>
              <a:defRPr/>
            </a:pPr>
            <a:r>
              <a:rPr kumimoji="0" lang="en-US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Visitor and Convention Bureau</a:t>
            </a:r>
            <a:endParaRPr kumimoji="0" lang="en-US" sz="17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131752" y="5893713"/>
            <a:ext cx="4191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kumimoji="0" lang="en-US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Research Data Services, Inc.</a:t>
            </a:r>
          </a:p>
          <a:p>
            <a:pPr eaLnBrk="0" hangingPunct="0">
              <a:defRPr/>
            </a:pPr>
            <a:r>
              <a:rPr kumimoji="0" lang="en-US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November 7, 2014</a:t>
            </a:r>
            <a:endParaRPr kumimoji="0" lang="en-US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68223"/>
            <a:ext cx="1743074" cy="71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658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utoUpdateAnimBg="0"/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Websites Consulted for Travel Information </a:t>
            </a:r>
            <a:r>
              <a:rPr lang="en-US" sz="3600" i="1" dirty="0" smtClean="0">
                <a:solidFill>
                  <a:srgbClr val="C00000"/>
                </a:solidFill>
              </a:rPr>
              <a:t>(Multiple </a:t>
            </a:r>
            <a:r>
              <a:rPr lang="en-US" sz="3600" i="1" dirty="0">
                <a:solidFill>
                  <a:srgbClr val="C00000"/>
                </a:solidFill>
              </a:rPr>
              <a:t>Response)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974136"/>
              </p:ext>
            </p:extLst>
          </p:nvPr>
        </p:nvGraphicFramePr>
        <p:xfrm>
          <a:off x="228600" y="1371600"/>
          <a:ext cx="8686801" cy="4701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1143000"/>
                <a:gridCol w="1143001"/>
              </a:tblGrid>
              <a:tr h="4968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Summer 2013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Summer 2014</a:t>
                      </a:r>
                      <a:endParaRPr lang="en-US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Destination Sites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46.2%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44.7%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Hotel Websites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43.3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42.5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Review/Rating Sites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1600" i="1" dirty="0" smtClean="0"/>
                        <a:t>(i.e.,</a:t>
                      </a:r>
                      <a:r>
                        <a:rPr lang="en-US" sz="1600" i="1" baseline="0" dirty="0" smtClean="0"/>
                        <a:t> Trip Advisor, Yelp, etc.)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37.8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39.4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Airline Websites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39.5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36.6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Restaurant Websites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35.7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35.3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Booking Sites </a:t>
                      </a:r>
                      <a:r>
                        <a:rPr lang="en-US" sz="1600" i="1" dirty="0" smtClean="0"/>
                        <a:t>(i.e.,</a:t>
                      </a:r>
                      <a:r>
                        <a:rPr lang="en-US" sz="1600" i="1" baseline="0" dirty="0" smtClean="0"/>
                        <a:t> Travelocity, Expedia, etc.)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36.3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33.4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Mapping Sites </a:t>
                      </a:r>
                      <a:r>
                        <a:rPr lang="en-US" sz="1600" i="1" dirty="0" smtClean="0"/>
                        <a:t>(i.e.,</a:t>
                      </a:r>
                      <a:r>
                        <a:rPr lang="en-US" sz="1600" i="1" baseline="0" dirty="0" smtClean="0"/>
                        <a:t> Map Quest, Google Maps, etc.)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33.9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28.9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Rental Car Websites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27.3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24.7</a:t>
                      </a:r>
                      <a:endParaRPr lang="en-US" sz="2000" dirty="0"/>
                    </a:p>
                  </a:txBody>
                  <a:tcPr anchor="ctr"/>
                </a:tc>
              </a:tr>
              <a:tr h="43385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Social Networking Sites </a:t>
                      </a:r>
                      <a:r>
                        <a:rPr lang="en-US" sz="1600" i="1" dirty="0" smtClean="0"/>
                        <a:t>(i.e.,</a:t>
                      </a:r>
                      <a:r>
                        <a:rPr lang="en-US" sz="1600" i="1" baseline="0" dirty="0" smtClean="0"/>
                        <a:t> Facebook, Twitter, Pinterest, etc.)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17.2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20.7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Daily Deal/Coupon Sites </a:t>
                      </a:r>
                      <a:r>
                        <a:rPr lang="en-US" sz="1600" i="1" dirty="0" smtClean="0"/>
                        <a:t>(i.e.,</a:t>
                      </a:r>
                      <a:r>
                        <a:rPr lang="en-US" sz="1600" i="1" baseline="0" dirty="0" smtClean="0"/>
                        <a:t> Groupon, Living Social, etc.)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16.2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17.4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2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Booked on the Internet for Trip </a:t>
            </a:r>
            <a:r>
              <a:rPr lang="en-US" sz="4000" i="1" dirty="0" smtClean="0">
                <a:solidFill>
                  <a:srgbClr val="C00000"/>
                </a:solidFill>
              </a:rPr>
              <a:t>(Prompted)</a:t>
            </a:r>
            <a:endParaRPr lang="en-US" sz="40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974160"/>
              </p:ext>
            </p:extLst>
          </p:nvPr>
        </p:nvGraphicFramePr>
        <p:xfrm>
          <a:off x="457200" y="16764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5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09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Charlotte Messaging</a:t>
            </a:r>
            <a:r>
              <a:rPr lang="en-US" sz="4400" i="1" dirty="0"/>
              <a:t/>
            </a:r>
            <a:br>
              <a:rPr lang="en-US" sz="4400" i="1" dirty="0"/>
            </a:br>
            <a:endParaRPr lang="en-US" sz="2700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1859416"/>
              </p:ext>
            </p:extLst>
          </p:nvPr>
        </p:nvGraphicFramePr>
        <p:xfrm>
          <a:off x="838200" y="1981200"/>
          <a:ext cx="7467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9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Visitors Travel to Charlotte</a:t>
            </a:r>
            <a:endParaRPr lang="en-US" sz="40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727306"/>
              </p:ext>
            </p:extLst>
          </p:nvPr>
        </p:nvGraphicFramePr>
        <p:xfrm>
          <a:off x="457200" y="16764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29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Airports Deplaned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(Visitors who flew)</a:t>
            </a:r>
            <a:endParaRPr lang="en-US" sz="32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818440"/>
              </p:ext>
            </p:extLst>
          </p:nvPr>
        </p:nvGraphicFramePr>
        <p:xfrm>
          <a:off x="457200" y="16764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97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Repeat Charlotte County Visitation</a:t>
            </a:r>
            <a:endParaRPr lang="en-US" sz="40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401617"/>
              </p:ext>
            </p:extLst>
          </p:nvPr>
        </p:nvGraphicFramePr>
        <p:xfrm>
          <a:off x="457200" y="16764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7184571" y="3222171"/>
            <a:ext cx="1828800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n-US" sz="2800" b="1" dirty="0" smtClean="0"/>
              <a:t>2.4%</a:t>
            </a:r>
            <a:r>
              <a:rPr lang="en-US" sz="2400" dirty="0" smtClean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Summer 2014 visitors are visiting Florida for the first time.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071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First Learn About Charlotte </a:t>
            </a:r>
            <a:r>
              <a:rPr lang="en-US" sz="3600" i="1" dirty="0" smtClean="0">
                <a:solidFill>
                  <a:srgbClr val="C00000"/>
                </a:solidFill>
              </a:rPr>
              <a:t>(Multiple </a:t>
            </a:r>
            <a:r>
              <a:rPr lang="en-US" sz="3600" i="1" dirty="0">
                <a:solidFill>
                  <a:srgbClr val="C00000"/>
                </a:solidFill>
              </a:rPr>
              <a:t>Response)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897376"/>
              </p:ext>
            </p:extLst>
          </p:nvPr>
        </p:nvGraphicFramePr>
        <p:xfrm>
          <a:off x="1295400" y="2209800"/>
          <a:ext cx="6705600" cy="335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1371600"/>
                <a:gridCol w="1371600"/>
              </a:tblGrid>
              <a:tr h="1190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Summer 2013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76263" algn="dec"/>
                        </a:tabLst>
                      </a:pPr>
                      <a:r>
                        <a:rPr lang="en-US" dirty="0" smtClean="0"/>
                        <a:t>Summer 2014</a:t>
                      </a:r>
                      <a:endParaRPr lang="en-US" dirty="0"/>
                    </a:p>
                  </a:txBody>
                  <a:tcPr anchor="ctr"/>
                </a:tc>
              </a:tr>
              <a:tr h="54052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Recommendation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76263" algn="dec"/>
                        </a:tabLst>
                      </a:pPr>
                      <a:r>
                        <a:rPr lang="en-US" sz="2400" dirty="0" smtClean="0"/>
                        <a:t>	57.0%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76263" algn="dec"/>
                        </a:tabLst>
                      </a:pPr>
                      <a:r>
                        <a:rPr lang="en-US" sz="2400" dirty="0" smtClean="0"/>
                        <a:t>	63.3%</a:t>
                      </a:r>
                      <a:endParaRPr lang="en-US" sz="2400" dirty="0"/>
                    </a:p>
                  </a:txBody>
                  <a:tcPr/>
                </a:tc>
              </a:tr>
              <a:tr h="54052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Internet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76263" algn="dec"/>
                        </a:tabLst>
                      </a:pPr>
                      <a:r>
                        <a:rPr lang="en-US" sz="2400" dirty="0" smtClean="0"/>
                        <a:t>	35.9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76263" algn="dec"/>
                        </a:tabLst>
                      </a:pPr>
                      <a:r>
                        <a:rPr lang="en-US" sz="2400" dirty="0" smtClean="0"/>
                        <a:t>	35.3</a:t>
                      </a:r>
                      <a:endParaRPr lang="en-US" sz="2400" dirty="0"/>
                    </a:p>
                  </a:txBody>
                  <a:tcPr/>
                </a:tc>
              </a:tr>
              <a:tr h="54052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Brochure/Visitor Guide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76263" algn="dec"/>
                        </a:tabLst>
                      </a:pPr>
                      <a:r>
                        <a:rPr lang="en-US" sz="2400" dirty="0" smtClean="0"/>
                        <a:t>	12.3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76263" algn="dec"/>
                        </a:tabLst>
                      </a:pPr>
                      <a:r>
                        <a:rPr lang="en-US" sz="2400" dirty="0" smtClean="0"/>
                        <a:t>	13.1</a:t>
                      </a:r>
                      <a:endParaRPr lang="en-US" sz="2400" dirty="0"/>
                    </a:p>
                  </a:txBody>
                  <a:tcPr/>
                </a:tc>
              </a:tr>
              <a:tr h="54052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Magazine/News Story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76263" algn="dec"/>
                        </a:tabLst>
                      </a:pPr>
                      <a:r>
                        <a:rPr lang="en-US" sz="2400" dirty="0" smtClean="0"/>
                        <a:t>	11.9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76263" algn="dec"/>
                        </a:tabLst>
                      </a:pPr>
                      <a:r>
                        <a:rPr lang="en-US" sz="2400" dirty="0" smtClean="0"/>
                        <a:t>	9.4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5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 of Lodging Used</a:t>
            </a:r>
            <a:endParaRPr lang="en-US" sz="3600" i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186097"/>
              </p:ext>
            </p:extLst>
          </p:nvPr>
        </p:nvGraphicFramePr>
        <p:xfrm>
          <a:off x="457200" y="17526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30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Party Composition </a:t>
            </a:r>
            <a:r>
              <a:rPr lang="en-US" sz="3200" i="1" dirty="0" smtClean="0">
                <a:solidFill>
                  <a:srgbClr val="C00000"/>
                </a:solidFill>
              </a:rPr>
              <a:t>(Multiple Response)</a:t>
            </a:r>
            <a:r>
              <a:rPr lang="en-US" sz="3600" i="1" dirty="0" smtClean="0"/>
              <a:t> </a:t>
            </a:r>
            <a:endParaRPr lang="en-US" sz="3600" i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091220"/>
              </p:ext>
            </p:extLst>
          </p:nvPr>
        </p:nvGraphicFramePr>
        <p:xfrm>
          <a:off x="457200" y="17526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25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Activities Enjoyed in Area</a:t>
            </a:r>
            <a:br>
              <a:rPr lang="en-US" dirty="0" smtClean="0"/>
            </a:br>
            <a:r>
              <a:rPr lang="en-US" sz="3600" i="1" dirty="0" smtClean="0">
                <a:solidFill>
                  <a:srgbClr val="C00000"/>
                </a:solidFill>
              </a:rPr>
              <a:t>(Multiple </a:t>
            </a:r>
            <a:r>
              <a:rPr lang="en-US" sz="3600" i="1" dirty="0">
                <a:solidFill>
                  <a:srgbClr val="C00000"/>
                </a:solidFill>
              </a:rPr>
              <a:t>Response)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59626"/>
              </p:ext>
            </p:extLst>
          </p:nvPr>
        </p:nvGraphicFramePr>
        <p:xfrm>
          <a:off x="1600200" y="1295400"/>
          <a:ext cx="62484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219200"/>
                <a:gridCol w="1219200"/>
              </a:tblGrid>
              <a:tr h="2424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Summer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Summer 2014</a:t>
                      </a:r>
                      <a:endParaRPr lang="en-US" dirty="0"/>
                    </a:p>
                  </a:txBody>
                  <a:tcPr/>
                </a:tc>
              </a:tr>
              <a:tr h="1385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Beach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90.7%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89.6%</a:t>
                      </a:r>
                      <a:endParaRPr lang="en-US" sz="1800" dirty="0"/>
                    </a:p>
                  </a:txBody>
                  <a:tcPr anchor="ctr"/>
                </a:tc>
              </a:tr>
              <a:tr h="1385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Dining Out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77.5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81.9</a:t>
                      </a:r>
                      <a:endParaRPr lang="en-US" sz="1800" dirty="0"/>
                    </a:p>
                  </a:txBody>
                  <a:tcPr anchor="ctr"/>
                </a:tc>
              </a:tr>
              <a:tr h="1385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Relaxing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78.5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79.3</a:t>
                      </a:r>
                      <a:endParaRPr lang="en-US" sz="1800" dirty="0"/>
                    </a:p>
                  </a:txBody>
                  <a:tcPr anchor="ctr"/>
                </a:tc>
              </a:tr>
              <a:tr h="1385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Swimming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76.8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74.0</a:t>
                      </a:r>
                      <a:endParaRPr lang="en-US" sz="1800" dirty="0"/>
                    </a:p>
                  </a:txBody>
                  <a:tcPr anchor="ctr"/>
                </a:tc>
              </a:tr>
              <a:tr h="1385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Walking on the Beach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70.6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71.9</a:t>
                      </a:r>
                      <a:endParaRPr lang="en-US" sz="1800" dirty="0"/>
                    </a:p>
                  </a:txBody>
                  <a:tcPr anchor="ctr"/>
                </a:tc>
              </a:tr>
              <a:tr h="1385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Pool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64.4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59.3</a:t>
                      </a:r>
                      <a:endParaRPr lang="en-US" sz="1800" dirty="0"/>
                    </a:p>
                  </a:txBody>
                  <a:tcPr anchor="ctr"/>
                </a:tc>
              </a:tr>
              <a:tr h="1385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Reading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57.8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55.4</a:t>
                      </a:r>
                      <a:endParaRPr lang="en-US" sz="1800" dirty="0"/>
                    </a:p>
                  </a:txBody>
                  <a:tcPr anchor="ctr"/>
                </a:tc>
              </a:tr>
              <a:tr h="1385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Shopping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52.6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54.0</a:t>
                      </a:r>
                      <a:endParaRPr lang="en-US" sz="1800" dirty="0"/>
                    </a:p>
                  </a:txBody>
                  <a:tcPr anchor="ctr"/>
                </a:tc>
              </a:tr>
              <a:tr h="1385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Shelling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51.4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51.0</a:t>
                      </a:r>
                      <a:endParaRPr lang="en-US" sz="1800" dirty="0"/>
                    </a:p>
                  </a:txBody>
                  <a:tcPr anchor="ctr"/>
                </a:tc>
              </a:tr>
              <a:tr h="1385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Visiting with Friends/Relatives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33.8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36.4</a:t>
                      </a:r>
                      <a:endParaRPr lang="en-US" sz="1800" dirty="0"/>
                    </a:p>
                  </a:txBody>
                  <a:tcPr anchor="ctr"/>
                </a:tc>
              </a:tr>
              <a:tr h="1385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Fishing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36.6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34.3</a:t>
                      </a:r>
                      <a:endParaRPr lang="en-US" sz="1800" dirty="0"/>
                    </a:p>
                  </a:txBody>
                  <a:tcPr anchor="ctr"/>
                </a:tc>
              </a:tr>
              <a:tr h="1385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Bars/Nightlife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ctr"/>
                        </a:tabLst>
                      </a:pPr>
                      <a:r>
                        <a:rPr lang="en-US" sz="1800" dirty="0" smtClean="0"/>
                        <a:t>	N/A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800" dirty="0" smtClean="0"/>
                        <a:t>	28.8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5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Summer Season</a:t>
            </a:r>
            <a:br>
              <a:rPr lang="en-US" dirty="0" smtClean="0"/>
            </a:br>
            <a:r>
              <a:rPr lang="en-US" sz="4400" i="1" dirty="0" smtClean="0">
                <a:solidFill>
                  <a:srgbClr val="C00000"/>
                </a:solidFill>
              </a:rPr>
              <a:t>April </a:t>
            </a:r>
            <a:r>
              <a:rPr lang="en-US" sz="4400" i="1" dirty="0">
                <a:solidFill>
                  <a:srgbClr val="C00000"/>
                </a:solidFill>
              </a:rPr>
              <a:t>– </a:t>
            </a:r>
            <a:r>
              <a:rPr lang="en-US" sz="4400" i="1" dirty="0" smtClean="0">
                <a:solidFill>
                  <a:srgbClr val="C00000"/>
                </a:solidFill>
              </a:rPr>
              <a:t>September 2014</a:t>
            </a:r>
            <a:endParaRPr lang="en-US" sz="4900" i="1" dirty="0"/>
          </a:p>
        </p:txBody>
      </p:sp>
    </p:spTree>
    <p:extLst>
      <p:ext uri="{BB962C8B-B14F-4D97-AF65-F5344CB8AC3E}">
        <p14:creationId xmlns:p14="http://schemas.microsoft.com/office/powerpoint/2010/main" val="1224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Satisfaction/Plan to Return</a:t>
            </a:r>
            <a:endParaRPr lang="en-US" sz="3100" i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61786833"/>
              </p:ext>
            </p:extLst>
          </p:nvPr>
        </p:nvGraphicFramePr>
        <p:xfrm>
          <a:off x="914400" y="18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715000" y="1981200"/>
            <a:ext cx="28956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  <a:spcBef>
                <a:spcPts val="800"/>
              </a:spcBef>
            </a:pPr>
            <a:r>
              <a:rPr lang="en-US" sz="2800" b="1" dirty="0" smtClean="0"/>
              <a:t>92.4%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dirty="0" smtClean="0"/>
              <a:t>Summer 2014 visitors </a:t>
            </a:r>
            <a:r>
              <a:rPr lang="en-US" sz="2400" dirty="0"/>
              <a:t>plan to return to the </a:t>
            </a:r>
            <a:r>
              <a:rPr lang="en-US" sz="2400" dirty="0" smtClean="0"/>
              <a:t>area </a:t>
            </a:r>
            <a:r>
              <a:rPr lang="en-US" sz="2000" i="1" dirty="0" smtClean="0"/>
              <a:t>(Summer 2013:  89.4%).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489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Demographics</a:t>
            </a:r>
            <a:r>
              <a:rPr lang="en-US" sz="4400" i="1" dirty="0"/>
              <a:t/>
            </a:r>
            <a:br>
              <a:rPr lang="en-US" sz="4400" i="1" dirty="0"/>
            </a:br>
            <a:endParaRPr lang="en-US" sz="2700" i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370257"/>
              </p:ext>
            </p:extLst>
          </p:nvPr>
        </p:nvGraphicFramePr>
        <p:xfrm>
          <a:off x="1600200" y="2362200"/>
          <a:ext cx="5979027" cy="2455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971"/>
                <a:gridCol w="1468028"/>
                <a:gridCol w="1468028"/>
              </a:tblGrid>
              <a:tr h="10546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Summer 2013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Summer 2014</a:t>
                      </a:r>
                      <a:endParaRPr lang="en-US" dirty="0"/>
                    </a:p>
                  </a:txBody>
                  <a:tcPr anchor="ctr"/>
                </a:tc>
              </a:tr>
              <a:tr h="5775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Average Age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2400" dirty="0" smtClean="0"/>
                        <a:t>51.7 </a:t>
                      </a:r>
                      <a:r>
                        <a:rPr lang="en-US" sz="2200" dirty="0" smtClean="0"/>
                        <a:t>years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2400" dirty="0" smtClean="0"/>
                        <a:t>52.2 </a:t>
                      </a:r>
                      <a:r>
                        <a:rPr lang="en-US" sz="2200" dirty="0" smtClean="0"/>
                        <a:t>years</a:t>
                      </a:r>
                      <a:endParaRPr lang="en-US" sz="2200" dirty="0"/>
                    </a:p>
                  </a:txBody>
                  <a:tcPr anchor="ctr"/>
                </a:tc>
              </a:tr>
              <a:tr h="5775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Median Household Income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$86,937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$91,743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6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Charlotte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pPr lvl="0">
              <a:lnSpc>
                <a:spcPts val="2000"/>
              </a:lnSpc>
              <a:spcBef>
                <a:spcPts val="400"/>
              </a:spcBef>
            </a:pPr>
            <a:r>
              <a:rPr lang="en-US" sz="1800" dirty="0"/>
              <a:t>So </a:t>
            </a:r>
            <a:r>
              <a:rPr lang="en-US" sz="1800" dirty="0" smtClean="0"/>
              <a:t>pretty.  Great </a:t>
            </a:r>
            <a:r>
              <a:rPr lang="en-US" sz="1800" dirty="0"/>
              <a:t>restaurants and </a:t>
            </a:r>
            <a:r>
              <a:rPr lang="en-US" sz="1800" dirty="0" smtClean="0"/>
              <a:t>shops.</a:t>
            </a:r>
          </a:p>
          <a:p>
            <a:pPr lvl="0">
              <a:lnSpc>
                <a:spcPts val="2000"/>
              </a:lnSpc>
              <a:spcBef>
                <a:spcPts val="400"/>
              </a:spcBef>
            </a:pPr>
            <a:r>
              <a:rPr lang="en-US" sz="1800" dirty="0" smtClean="0"/>
              <a:t>There's </a:t>
            </a:r>
            <a:r>
              <a:rPr lang="en-US" sz="1800" dirty="0"/>
              <a:t>no place like Punta </a:t>
            </a:r>
            <a:r>
              <a:rPr lang="en-US" sz="1800" dirty="0" err="1" smtClean="0"/>
              <a:t>Gorda</a:t>
            </a:r>
            <a:r>
              <a:rPr lang="en-US" sz="1800" dirty="0" smtClean="0"/>
              <a:t>.  </a:t>
            </a:r>
            <a:r>
              <a:rPr lang="en-US" sz="1800" dirty="0"/>
              <a:t>V</a:t>
            </a:r>
            <a:r>
              <a:rPr lang="en-US" sz="1800" dirty="0" smtClean="0"/>
              <a:t>ery </a:t>
            </a:r>
            <a:r>
              <a:rPr lang="en-US" sz="1800" dirty="0"/>
              <a:t>safe </a:t>
            </a:r>
            <a:r>
              <a:rPr lang="en-US" sz="1800" dirty="0" smtClean="0"/>
              <a:t>here.</a:t>
            </a:r>
          </a:p>
          <a:p>
            <a:pPr lvl="0">
              <a:spcBef>
                <a:spcPts val="400"/>
              </a:spcBef>
            </a:pPr>
            <a:r>
              <a:rPr lang="en-US" sz="1800" dirty="0"/>
              <a:t>Beautiful old Florida </a:t>
            </a:r>
            <a:r>
              <a:rPr lang="en-US" sz="1800" dirty="0" smtClean="0"/>
              <a:t>charm.  Quaint.</a:t>
            </a:r>
            <a:endParaRPr lang="en-US" sz="1800" dirty="0"/>
          </a:p>
          <a:p>
            <a:pPr lvl="0">
              <a:spcBef>
                <a:spcPts val="400"/>
              </a:spcBef>
            </a:pPr>
            <a:r>
              <a:rPr lang="en-US" sz="1800" dirty="0"/>
              <a:t>It's a great little </a:t>
            </a:r>
            <a:r>
              <a:rPr lang="en-US" sz="1800" dirty="0" smtClean="0"/>
              <a:t>town: clean and friendly.</a:t>
            </a:r>
          </a:p>
          <a:p>
            <a:pPr lvl="0">
              <a:spcBef>
                <a:spcPts val="400"/>
              </a:spcBef>
            </a:pPr>
            <a:r>
              <a:rPr lang="en-US" sz="1800" dirty="0"/>
              <a:t>Best beaches in the </a:t>
            </a:r>
            <a:r>
              <a:rPr lang="en-US" sz="1800" dirty="0" smtClean="0"/>
              <a:t>world.</a:t>
            </a:r>
          </a:p>
          <a:p>
            <a:pPr lvl="0">
              <a:spcBef>
                <a:spcPts val="400"/>
              </a:spcBef>
            </a:pPr>
            <a:r>
              <a:rPr lang="en-US" sz="1800" dirty="0"/>
              <a:t>Nice </a:t>
            </a:r>
            <a:r>
              <a:rPr lang="en-US" sz="1800" dirty="0" smtClean="0"/>
              <a:t>area, calm, quiet, exotic.</a:t>
            </a:r>
          </a:p>
          <a:p>
            <a:pPr lvl="0">
              <a:spcBef>
                <a:spcPts val="400"/>
              </a:spcBef>
            </a:pPr>
            <a:r>
              <a:rPr lang="en-US" sz="1800" dirty="0"/>
              <a:t>G</a:t>
            </a:r>
            <a:r>
              <a:rPr lang="en-US" sz="1800" dirty="0" smtClean="0"/>
              <a:t>ood </a:t>
            </a:r>
            <a:r>
              <a:rPr lang="en-US" sz="1800" dirty="0"/>
              <a:t>water </a:t>
            </a:r>
            <a:r>
              <a:rPr lang="en-US" sz="1800" dirty="0" smtClean="0"/>
              <a:t>access.</a:t>
            </a:r>
          </a:p>
          <a:p>
            <a:pPr lvl="0">
              <a:spcBef>
                <a:spcPts val="400"/>
              </a:spcBef>
            </a:pPr>
            <a:r>
              <a:rPr lang="en-US" sz="1800" dirty="0"/>
              <a:t>Great family location, lots to </a:t>
            </a:r>
            <a:r>
              <a:rPr lang="en-US" sz="1800" dirty="0" smtClean="0"/>
              <a:t>do.</a:t>
            </a:r>
          </a:p>
          <a:p>
            <a:pPr lvl="0">
              <a:spcBef>
                <a:spcPts val="400"/>
              </a:spcBef>
            </a:pPr>
            <a:r>
              <a:rPr lang="en-US" sz="1800" dirty="0" smtClean="0"/>
              <a:t>Wonderful, beautiful, </a:t>
            </a:r>
            <a:r>
              <a:rPr lang="en-US" sz="1800" dirty="0"/>
              <a:t>affordable</a:t>
            </a:r>
            <a:r>
              <a:rPr lang="en-US" sz="1800" dirty="0" smtClean="0"/>
              <a:t> place.</a:t>
            </a:r>
          </a:p>
          <a:p>
            <a:pPr lvl="0">
              <a:spcBef>
                <a:spcPts val="400"/>
              </a:spcBef>
            </a:pPr>
            <a:r>
              <a:rPr lang="en-US" sz="1800" dirty="0" smtClean="0"/>
              <a:t>I </a:t>
            </a:r>
            <a:r>
              <a:rPr lang="en-US" sz="1800" dirty="0"/>
              <a:t>already put it on </a:t>
            </a:r>
            <a:r>
              <a:rPr lang="en-US" sz="1800" dirty="0" smtClean="0"/>
              <a:t>Facebook.</a:t>
            </a:r>
          </a:p>
          <a:p>
            <a:pPr lvl="0">
              <a:spcBef>
                <a:spcPts val="400"/>
              </a:spcBef>
            </a:pPr>
            <a:r>
              <a:rPr lang="en-US" sz="1800" dirty="0" smtClean="0"/>
              <a:t>Quiet, secluded, like seeing manatees.</a:t>
            </a:r>
          </a:p>
          <a:p>
            <a:pPr lvl="0">
              <a:spcBef>
                <a:spcPts val="400"/>
              </a:spcBef>
            </a:pPr>
            <a:r>
              <a:rPr lang="en-US" sz="1800" dirty="0"/>
              <a:t>Color of water is </a:t>
            </a:r>
            <a:r>
              <a:rPr lang="en-US" sz="1800" dirty="0" smtClean="0"/>
              <a:t>fabulous.  Nice </a:t>
            </a:r>
            <a:r>
              <a:rPr lang="en-US" sz="1800" dirty="0"/>
              <a:t>getaway from </a:t>
            </a:r>
            <a:r>
              <a:rPr lang="en-US" sz="1800" dirty="0" smtClean="0"/>
              <a:t>everything.</a:t>
            </a:r>
          </a:p>
          <a:p>
            <a:pPr lvl="0">
              <a:spcBef>
                <a:spcPts val="400"/>
              </a:spcBef>
            </a:pPr>
            <a:r>
              <a:rPr lang="en-US" sz="1800" dirty="0"/>
              <a:t>Relaxing place to </a:t>
            </a:r>
            <a:r>
              <a:rPr lang="en-US" sz="1800" dirty="0" smtClean="0"/>
              <a:t>decompress.</a:t>
            </a:r>
          </a:p>
          <a:p>
            <a:pPr lvl="0">
              <a:spcBef>
                <a:spcPts val="400"/>
              </a:spcBef>
            </a:pPr>
            <a:r>
              <a:rPr lang="en-US" sz="1800" dirty="0" smtClean="0"/>
              <a:t>Lots </a:t>
            </a:r>
            <a:r>
              <a:rPr lang="en-US" sz="1800" dirty="0"/>
              <a:t>of pretty </a:t>
            </a:r>
            <a:r>
              <a:rPr lang="en-US" sz="1800" dirty="0" smtClean="0"/>
              <a:t>shells.</a:t>
            </a:r>
          </a:p>
          <a:p>
            <a:pPr lvl="0">
              <a:spcBef>
                <a:spcPts val="400"/>
              </a:spcBef>
            </a:pPr>
            <a:r>
              <a:rPr lang="en-US" sz="1800" dirty="0"/>
              <a:t>Magical million dollar </a:t>
            </a:r>
            <a:r>
              <a:rPr lang="en-US" sz="1800" dirty="0" smtClean="0"/>
              <a:t>sunsets.</a:t>
            </a:r>
            <a:endParaRPr lang="en-US" sz="1800" dirty="0"/>
          </a:p>
          <a:p>
            <a:pPr lvl="0">
              <a:lnSpc>
                <a:spcPts val="2000"/>
              </a:lnSpc>
              <a:spcBef>
                <a:spcPts val="0"/>
              </a:spcBef>
              <a:spcAft>
                <a:spcPts val="700"/>
              </a:spcAft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700"/>
              </a:spcAft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5670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Charlotte Comments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3" y="1143000"/>
            <a:ext cx="8712694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40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457200"/>
            <a:ext cx="6858000" cy="990600"/>
          </a:xfrm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  <a:latin typeface="+mn-lt"/>
              </a:rPr>
              <a:t>Thank You!!</a:t>
            </a:r>
            <a:endParaRPr lang="en-US" sz="44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8036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Visitor Metrics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(Apr. – Sep. 2014)</a:t>
            </a: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2700" i="1" dirty="0" smtClean="0"/>
              <a:t>(Overnight Visitors Staying in Charlotte County Commercial Lodgings)</a:t>
            </a:r>
            <a:endParaRPr lang="en-US" sz="2700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8849975"/>
              </p:ext>
            </p:extLst>
          </p:nvPr>
        </p:nvGraphicFramePr>
        <p:xfrm>
          <a:off x="838200" y="2057400"/>
          <a:ext cx="7467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62800" y="2489220"/>
            <a:ext cx="1295400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700"/>
              </a:spcBef>
              <a:spcAft>
                <a:spcPts val="3700"/>
              </a:spcAft>
            </a:pPr>
            <a:r>
              <a:rPr lang="en-US" sz="2400" b="1" dirty="0" smtClean="0"/>
              <a:t>+15.6%</a:t>
            </a:r>
          </a:p>
          <a:p>
            <a:pPr>
              <a:spcBef>
                <a:spcPts val="3700"/>
              </a:spcBef>
              <a:spcAft>
                <a:spcPts val="3700"/>
              </a:spcAft>
            </a:pPr>
            <a:r>
              <a:rPr lang="en-US" sz="2400" b="1" dirty="0" smtClean="0"/>
              <a:t>+25.0%</a:t>
            </a:r>
          </a:p>
          <a:p>
            <a:pPr>
              <a:spcBef>
                <a:spcPts val="3700"/>
              </a:spcBef>
              <a:spcAft>
                <a:spcPts val="3700"/>
              </a:spcAft>
            </a:pPr>
            <a:r>
              <a:rPr lang="en-US" sz="2400" b="1" dirty="0" smtClean="0"/>
              <a:t>+25.0%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761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Visitor Metrics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(Apr. </a:t>
            </a:r>
            <a:r>
              <a:rPr lang="en-US" sz="3600" dirty="0">
                <a:solidFill>
                  <a:srgbClr val="C00000"/>
                </a:solidFill>
              </a:rPr>
              <a:t>– </a:t>
            </a:r>
            <a:r>
              <a:rPr lang="en-US" sz="3600" dirty="0" smtClean="0">
                <a:solidFill>
                  <a:srgbClr val="C00000"/>
                </a:solidFill>
              </a:rPr>
              <a:t>Sep. 2014)</a:t>
            </a: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2700" i="1" dirty="0"/>
              <a:t>(Overnight Visitors Staying in </a:t>
            </a:r>
            <a:r>
              <a:rPr lang="en-US" sz="2700" i="1" dirty="0" smtClean="0"/>
              <a:t>Charlotte County Commercial Lodgings)</a:t>
            </a:r>
            <a:endParaRPr lang="en-US" sz="2700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71732231"/>
              </p:ext>
            </p:extLst>
          </p:nvPr>
        </p:nvGraphicFramePr>
        <p:xfrm>
          <a:off x="838200" y="1981200"/>
          <a:ext cx="7467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8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Visitor Origin Distribution</a:t>
            </a: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3200" dirty="0">
                <a:solidFill>
                  <a:srgbClr val="C00000"/>
                </a:solidFill>
              </a:rPr>
              <a:t> (Apr. – Sep. </a:t>
            </a:r>
            <a:r>
              <a:rPr lang="en-US" sz="3200" dirty="0" smtClean="0">
                <a:solidFill>
                  <a:srgbClr val="C00000"/>
                </a:solidFill>
              </a:rPr>
              <a:t>2014)</a:t>
            </a:r>
            <a:endParaRPr lang="en-US" sz="3100" i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85083459"/>
              </p:ext>
            </p:extLst>
          </p:nvPr>
        </p:nvGraphicFramePr>
        <p:xfrm>
          <a:off x="1524000" y="1676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Domestic DMA’s</a:t>
            </a:r>
            <a:br>
              <a:rPr lang="en-US" dirty="0" smtClean="0"/>
            </a:br>
            <a:r>
              <a:rPr lang="en-US" sz="3600" dirty="0">
                <a:solidFill>
                  <a:srgbClr val="C00000"/>
                </a:solidFill>
              </a:rPr>
              <a:t>(Apr. – Sep. </a:t>
            </a:r>
            <a:r>
              <a:rPr lang="en-US" sz="3600" dirty="0" smtClean="0">
                <a:solidFill>
                  <a:srgbClr val="C00000"/>
                </a:solidFill>
              </a:rPr>
              <a:t>2014)</a:t>
            </a:r>
            <a:endParaRPr lang="en-US" sz="3600" i="1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608159"/>
              </p:ext>
            </p:extLst>
          </p:nvPr>
        </p:nvGraphicFramePr>
        <p:xfrm>
          <a:off x="2133600" y="1353441"/>
          <a:ext cx="4876800" cy="489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912"/>
                <a:gridCol w="1643888"/>
              </a:tblGrid>
              <a:tr h="5042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Rank Order</a:t>
                      </a:r>
                    </a:p>
                  </a:txBody>
                  <a:tcPr anchor="ctr"/>
                </a:tc>
              </a:tr>
              <a:tr h="3991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Tampa/St.</a:t>
                      </a:r>
                      <a:r>
                        <a:rPr lang="en-US" sz="1800" baseline="0" dirty="0" smtClean="0"/>
                        <a:t> Petersburg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90613" algn="dec"/>
                        </a:tabLst>
                      </a:pPr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/>
                </a:tc>
              </a:tr>
              <a:tr h="3991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Ft.</a:t>
                      </a:r>
                      <a:r>
                        <a:rPr lang="en-US" sz="1800" baseline="0" dirty="0" smtClean="0"/>
                        <a:t> Myers/Naples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/>
                </a:tc>
              </a:tr>
              <a:tr h="3991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Sarasota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/>
                </a:tc>
              </a:tr>
              <a:tr h="3991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Greater</a:t>
                      </a:r>
                      <a:r>
                        <a:rPr lang="en-US" sz="1800" baseline="0" dirty="0" smtClean="0"/>
                        <a:t> Orlando Area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/>
                </a:tc>
              </a:tr>
              <a:tr h="3991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 York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/>
                </a:tc>
              </a:tr>
              <a:tr h="3991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Cleveland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/>
                </a:tc>
              </a:tr>
              <a:tr h="3991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Philadelphia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anchor="ctr"/>
                </a:tc>
              </a:tr>
              <a:tr h="3991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Boston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anchor="ctr"/>
                </a:tc>
              </a:tr>
              <a:tr h="3991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Detroit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anchor="ctr"/>
                </a:tc>
              </a:tr>
              <a:tr h="3991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Atlanta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anchor="ctr"/>
                </a:tc>
              </a:tr>
              <a:tr h="3991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Pittsburgh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1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Charlotte Summer 2014 Visitor Zip Code Mapping</a:t>
            </a:r>
            <a:r>
              <a:rPr lang="en-US" sz="2700" dirty="0" smtClean="0">
                <a:solidFill>
                  <a:srgbClr val="C00000"/>
                </a:solidFill>
              </a:rPr>
              <a:t> (Apr. </a:t>
            </a:r>
            <a:r>
              <a:rPr lang="en-US" sz="2700" dirty="0">
                <a:solidFill>
                  <a:srgbClr val="C00000"/>
                </a:solidFill>
              </a:rPr>
              <a:t>– </a:t>
            </a:r>
            <a:r>
              <a:rPr lang="en-US" sz="2700" dirty="0" smtClean="0">
                <a:solidFill>
                  <a:srgbClr val="C00000"/>
                </a:solidFill>
              </a:rPr>
              <a:t>Sep. 2014)</a:t>
            </a:r>
            <a:endParaRPr lang="en-US" sz="27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534400" cy="47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6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317594"/>
              </p:ext>
            </p:extLst>
          </p:nvPr>
        </p:nvGraphicFramePr>
        <p:xfrm>
          <a:off x="468085" y="1600200"/>
          <a:ext cx="8153401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160"/>
                <a:gridCol w="1346440"/>
                <a:gridCol w="1371600"/>
                <a:gridCol w="1371600"/>
                <a:gridCol w="1371601"/>
              </a:tblGrid>
              <a:tr h="423333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Charlotte County</a:t>
                      </a:r>
                      <a:endParaRPr 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Occupancy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ADR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423333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2013 *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2013 *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April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dirty="0" smtClean="0"/>
                        <a:t>	48.6%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dirty="0" smtClean="0"/>
                        <a:t>	60.7%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dirty="0" smtClean="0"/>
                        <a:t>	$79.81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dirty="0" smtClean="0"/>
                        <a:t>	$91.22</a:t>
                      </a:r>
                      <a:endParaRPr lang="en-US" sz="2200" dirty="0"/>
                    </a:p>
                  </a:txBody>
                  <a:tcPr anchor="ctr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May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43.4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52.8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73.84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80.46</a:t>
                      </a:r>
                      <a:endParaRPr lang="en-US" sz="2200" dirty="0"/>
                    </a:p>
                  </a:txBody>
                  <a:tcPr anchor="ctr"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June</a:t>
                      </a:r>
                      <a:endParaRPr lang="en-US" sz="2200" b="1" dirty="0"/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41.7</a:t>
                      </a: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49.6</a:t>
                      </a: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71.77</a:t>
                      </a: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74.16</a:t>
                      </a: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July</a:t>
                      </a:r>
                      <a:endParaRPr lang="en-US" sz="2200" b="0" i="1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dirty="0" smtClean="0"/>
                        <a:t>	40.9</a:t>
                      </a:r>
                      <a:endParaRPr lang="en-US" sz="2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dirty="0" smtClean="0"/>
                        <a:t>	52.6</a:t>
                      </a:r>
                      <a:endParaRPr lang="en-US" sz="2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dirty="0" smtClean="0"/>
                        <a:t>	71.91</a:t>
                      </a:r>
                      <a:endParaRPr lang="en-US" sz="2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dirty="0" smtClean="0"/>
                        <a:t>	73.41</a:t>
                      </a:r>
                      <a:endParaRPr lang="en-US" sz="2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August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42.0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50.0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73.60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75.90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A"/>
                    </a:solidFill>
                  </a:tcPr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September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39.7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41.4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73.15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73.87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F5"/>
                    </a:solidFill>
                  </a:tcPr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Apr. - Sep. Average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b="1" dirty="0" smtClean="0"/>
                        <a:t>	42.7%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b="1" dirty="0" smtClean="0"/>
                        <a:t>	51.2%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b="1" dirty="0" smtClean="0"/>
                        <a:t>	$74.01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b="1" dirty="0" smtClean="0"/>
                        <a:t>	$78.17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609600"/>
            <a:ext cx="83058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Smith Travel Research Occupancy</a:t>
            </a:r>
            <a:endParaRPr lang="en-US" sz="3700" i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1829" y="610649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 2013 </a:t>
            </a:r>
            <a:r>
              <a:rPr lang="en-US" i="1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1984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 of Trip</a:t>
            </a:r>
            <a:br>
              <a:rPr lang="en-US" dirty="0" smtClean="0"/>
            </a:br>
            <a:r>
              <a:rPr lang="en-US" sz="3600" i="1" dirty="0" smtClean="0">
                <a:solidFill>
                  <a:srgbClr val="C00000"/>
                </a:solidFill>
              </a:rPr>
              <a:t>(Multiple </a:t>
            </a:r>
            <a:r>
              <a:rPr lang="en-US" sz="3600" i="1" dirty="0">
                <a:solidFill>
                  <a:srgbClr val="C00000"/>
                </a:solidFill>
              </a:rPr>
              <a:t>Response)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027544"/>
              </p:ext>
            </p:extLst>
          </p:nvPr>
        </p:nvGraphicFramePr>
        <p:xfrm>
          <a:off x="1600200" y="1676400"/>
          <a:ext cx="5943599" cy="393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179"/>
                <a:gridCol w="1164210"/>
                <a:gridCol w="1164210"/>
              </a:tblGrid>
              <a:tr h="5184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Summer 2013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Summer 2014</a:t>
                      </a:r>
                      <a:endParaRPr lang="en-US" dirty="0"/>
                    </a:p>
                  </a:txBody>
                  <a:tcPr anchor="ctr"/>
                </a:tc>
              </a:tr>
              <a:tr h="54858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Vacation/Getaway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57200" algn="dec"/>
                        </a:tabLst>
                      </a:pPr>
                      <a:r>
                        <a:rPr lang="en-US" sz="2000" dirty="0" smtClean="0"/>
                        <a:t>	94.7%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91.4%</a:t>
                      </a:r>
                      <a:endParaRPr lang="en-US" sz="2000" dirty="0"/>
                    </a:p>
                  </a:txBody>
                  <a:tcPr anchor="ctr"/>
                </a:tc>
              </a:tr>
              <a:tr h="54858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 Visit with</a:t>
                      </a:r>
                      <a:r>
                        <a:rPr lang="en-US" sz="2000" baseline="0" dirty="0" smtClean="0"/>
                        <a:t> Friends/Family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57200" algn="dec"/>
                        </a:tabLst>
                      </a:pPr>
                      <a:r>
                        <a:rPr lang="en-US" sz="2000" dirty="0" smtClean="0"/>
                        <a:t>	24.2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27.2</a:t>
                      </a:r>
                      <a:endParaRPr lang="en-US" sz="2000" dirty="0"/>
                    </a:p>
                  </a:txBody>
                  <a:tcPr anchor="ctr"/>
                </a:tc>
              </a:tr>
              <a:tr h="54858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Family Events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57200" algn="dec"/>
                        </a:tabLst>
                      </a:pPr>
                      <a:r>
                        <a:rPr lang="en-US" sz="2000" dirty="0" smtClean="0"/>
                        <a:t>	10.4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10.1</a:t>
                      </a:r>
                      <a:endParaRPr lang="en-US" sz="2000" dirty="0"/>
                    </a:p>
                  </a:txBody>
                  <a:tcPr anchor="ctr"/>
                </a:tc>
              </a:tr>
              <a:tr h="54858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Fishing Trip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57200" algn="dec"/>
                        </a:tabLst>
                      </a:pPr>
                      <a:r>
                        <a:rPr lang="en-US" sz="2000" dirty="0" smtClean="0"/>
                        <a:t>	10.3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9.2</a:t>
                      </a:r>
                      <a:endParaRPr lang="en-US" sz="2000" dirty="0"/>
                    </a:p>
                  </a:txBody>
                  <a:tcPr anchor="ctr"/>
                </a:tc>
              </a:tr>
              <a:tr h="54858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Special Event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57200" algn="ctr"/>
                        </a:tabLst>
                      </a:pPr>
                      <a:r>
                        <a:rPr lang="en-US" sz="2000" dirty="0" smtClean="0"/>
                        <a:t>	N/A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7.9</a:t>
                      </a:r>
                      <a:endParaRPr lang="en-US" sz="2000" dirty="0"/>
                    </a:p>
                  </a:txBody>
                  <a:tcPr anchor="ctr"/>
                </a:tc>
              </a:tr>
              <a:tr h="54858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Boating Trip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57200" algn="dec"/>
                        </a:tabLst>
                      </a:pPr>
                      <a:r>
                        <a:rPr lang="en-US" sz="2000" dirty="0" smtClean="0"/>
                        <a:t>	7.2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5.9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8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9583</TotalTime>
  <Words>592</Words>
  <Application>Microsoft Office PowerPoint</Application>
  <PresentationFormat>On-screen Show (4:3)</PresentationFormat>
  <Paragraphs>257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Summer Season April – September 2014</vt:lpstr>
      <vt:lpstr>Key Visitor Metrics (Apr. – Sep. 2014) (Overnight Visitors Staying in Charlotte County Commercial Lodgings)</vt:lpstr>
      <vt:lpstr>Key Visitor Metrics (Apr. – Sep. 2014) (Overnight Visitors Staying in Charlotte County Commercial Lodgings)</vt:lpstr>
      <vt:lpstr>Visitor Origin Distribution  (Apr. – Sep. 2014)</vt:lpstr>
      <vt:lpstr>Top Domestic DMA’s (Apr. – Sep. 2014)</vt:lpstr>
      <vt:lpstr>Charlotte Summer 2014 Visitor Zip Code Mapping (Apr. – Sep. 2014)</vt:lpstr>
      <vt:lpstr>PowerPoint Presentation</vt:lpstr>
      <vt:lpstr>Purpose of Trip (Multiple Response)</vt:lpstr>
      <vt:lpstr>Types of Websites Consulted for Travel Information (Multiple Response)</vt:lpstr>
      <vt:lpstr>Booked on the Internet for Trip (Prompted)</vt:lpstr>
      <vt:lpstr>Charlotte Messaging </vt:lpstr>
      <vt:lpstr>How Visitors Travel to Charlotte</vt:lpstr>
      <vt:lpstr>Airports Deplaned (Visitors who flew)</vt:lpstr>
      <vt:lpstr>Repeat Charlotte County Visitation</vt:lpstr>
      <vt:lpstr>How First Learn About Charlotte (Multiple Response)</vt:lpstr>
      <vt:lpstr>Type of Lodging Used</vt:lpstr>
      <vt:lpstr>Party Composition (Multiple Response) </vt:lpstr>
      <vt:lpstr>Activities Enjoyed in Area (Multiple Response)</vt:lpstr>
      <vt:lpstr>Satisfaction/Plan to Return</vt:lpstr>
      <vt:lpstr>Demographics </vt:lpstr>
      <vt:lpstr>Charlotte Comments</vt:lpstr>
      <vt:lpstr>Charlotte Comments</vt:lpstr>
      <vt:lpstr>Thank You!!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Win7-05-11</dc:creator>
  <cp:lastModifiedBy>Futch, Chip</cp:lastModifiedBy>
  <cp:revision>283</cp:revision>
  <cp:lastPrinted>2014-11-10T19:57:14Z</cp:lastPrinted>
  <dcterms:created xsi:type="dcterms:W3CDTF">2010-05-19T13:09:24Z</dcterms:created>
  <dcterms:modified xsi:type="dcterms:W3CDTF">2014-11-12T19:50:52Z</dcterms:modified>
</cp:coreProperties>
</file>