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Ex5.xml" ContentType="application/vnd.ms-office.chartex+xml"/>
  <Override PartName="/ppt/charts/style6.xml" ContentType="application/vnd.ms-office.chartstyle+xml"/>
  <Override PartName="/ppt/charts/colors6.xml" ContentType="application/vnd.ms-office.chartcolorstyle+xml"/>
  <Override PartName="/ppt/charts/chart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Ex6.xml" ContentType="application/vnd.ms-office.chartex+xml"/>
  <Override PartName="/ppt/charts/style8.xml" ContentType="application/vnd.ms-office.chartstyle+xml"/>
  <Override PartName="/ppt/charts/colors8.xml" ContentType="application/vnd.ms-office.chartcolorstyle+xml"/>
  <Override PartName="/ppt/charts/chart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4" r:id="rId4"/>
    <p:sldMasterId id="2147484039" r:id="rId5"/>
  </p:sldMasterIdLst>
  <p:notesMasterIdLst>
    <p:notesMasterId r:id="rId45"/>
  </p:notesMasterIdLst>
  <p:handoutMasterIdLst>
    <p:handoutMasterId r:id="rId46"/>
  </p:handoutMasterIdLst>
  <p:sldIdLst>
    <p:sldId id="503" r:id="rId6"/>
    <p:sldId id="490" r:id="rId7"/>
    <p:sldId id="576" r:id="rId8"/>
    <p:sldId id="492" r:id="rId9"/>
    <p:sldId id="578" r:id="rId10"/>
    <p:sldId id="444" r:id="rId11"/>
    <p:sldId id="626" r:id="rId12"/>
    <p:sldId id="625" r:id="rId13"/>
    <p:sldId id="709" r:id="rId14"/>
    <p:sldId id="725" r:id="rId15"/>
    <p:sldId id="726" r:id="rId16"/>
    <p:sldId id="727" r:id="rId17"/>
    <p:sldId id="632" r:id="rId18"/>
    <p:sldId id="633" r:id="rId19"/>
    <p:sldId id="718" r:id="rId20"/>
    <p:sldId id="719" r:id="rId21"/>
    <p:sldId id="722" r:id="rId22"/>
    <p:sldId id="723" r:id="rId23"/>
    <p:sldId id="715" r:id="rId24"/>
    <p:sldId id="724" r:id="rId25"/>
    <p:sldId id="641" r:id="rId26"/>
    <p:sldId id="706" r:id="rId27"/>
    <p:sldId id="639" r:id="rId28"/>
    <p:sldId id="713" r:id="rId29"/>
    <p:sldId id="476" r:id="rId30"/>
    <p:sldId id="518" r:id="rId31"/>
    <p:sldId id="643" r:id="rId32"/>
    <p:sldId id="644" r:id="rId33"/>
    <p:sldId id="645" r:id="rId34"/>
    <p:sldId id="646" r:id="rId35"/>
    <p:sldId id="647" r:id="rId36"/>
    <p:sldId id="648" r:id="rId37"/>
    <p:sldId id="649" r:id="rId38"/>
    <p:sldId id="650" r:id="rId39"/>
    <p:sldId id="652" r:id="rId40"/>
    <p:sldId id="717" r:id="rId41"/>
    <p:sldId id="582" r:id="rId42"/>
    <p:sldId id="520" r:id="rId43"/>
    <p:sldId id="619" r:id="rId44"/>
  </p:sldIdLst>
  <p:sldSz cx="9144000" cy="6858000" type="screen4x3"/>
  <p:notesSz cx="7019925" cy="9305925"/>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Lato" panose="020B0604020202020204" charset="0"/>
      <p:regular r:id="rId53"/>
      <p:bold r:id="rId54"/>
      <p:italic r:id="rId55"/>
      <p:boldItalic r:id="rId56"/>
    </p:embeddedFont>
    <p:embeddedFont>
      <p:font typeface="Lato" panose="020B0604020202020204" charset="0"/>
      <p:regular r:id="rId53"/>
      <p:bold r:id="rId54"/>
      <p:italic r:id="rId55"/>
      <p:boldItalic r:id="rId56"/>
    </p:embeddedFont>
    <p:embeddedFont>
      <p:font typeface="Lato Black" panose="020B0604020202020204" charset="0"/>
      <p:bold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42" userDrawn="1">
          <p15:clr>
            <a:srgbClr val="A4A3A4"/>
          </p15:clr>
        </p15:guide>
        <p15:guide id="4" pos="5424" userDrawn="1">
          <p15:clr>
            <a:srgbClr val="A4A3A4"/>
          </p15:clr>
        </p15:guide>
        <p15:guide id="5" orient="horz" pos="3840" userDrawn="1">
          <p15:clr>
            <a:srgbClr val="A4A3A4"/>
          </p15:clr>
        </p15:guide>
        <p15:guide id="6" orient="horz" pos="624" userDrawn="1">
          <p15:clr>
            <a:srgbClr val="A4A3A4"/>
          </p15:clr>
        </p15:guide>
        <p15:guide id="8" pos="2034" userDrawn="1">
          <p15:clr>
            <a:srgbClr val="A4A3A4"/>
          </p15:clr>
        </p15:guide>
        <p15:guide id="9" pos="3726" userDrawn="1">
          <p15:clr>
            <a:srgbClr val="A4A3A4"/>
          </p15:clr>
        </p15:guide>
        <p15:guide id="10" orient="horz" pos="1944" userDrawn="1">
          <p15:clr>
            <a:srgbClr val="A4A3A4"/>
          </p15:clr>
        </p15:guide>
        <p15:guide id="11" pos="2712" userDrawn="1">
          <p15:clr>
            <a:srgbClr val="A4A3A4"/>
          </p15:clr>
        </p15:guide>
        <p15:guide id="12" pos="2328" userDrawn="1">
          <p15:clr>
            <a:srgbClr val="A4A3A4"/>
          </p15:clr>
        </p15:guide>
        <p15:guide id="13" orient="horz" pos="2328" userDrawn="1">
          <p15:clr>
            <a:srgbClr val="A4A3A4"/>
          </p15:clr>
        </p15:guide>
        <p15:guide id="14" pos="408" userDrawn="1">
          <p15:clr>
            <a:srgbClr val="A4A3A4"/>
          </p15:clr>
        </p15:guide>
        <p15:guide id="15" orient="horz" pos="1392" userDrawn="1">
          <p15:clr>
            <a:srgbClr val="A4A3A4"/>
          </p15:clr>
        </p15:guide>
        <p15:guide id="16" orient="horz" pos="744" userDrawn="1">
          <p15:clr>
            <a:srgbClr val="A4A3A4"/>
          </p15:clr>
        </p15:guide>
        <p15:guide id="18" pos="3408" userDrawn="1">
          <p15:clr>
            <a:srgbClr val="A4A3A4"/>
          </p15:clr>
        </p15:guide>
        <p15:guide id="19" pos="3000" userDrawn="1">
          <p15:clr>
            <a:srgbClr val="A4A3A4"/>
          </p15:clr>
        </p15:guide>
        <p15:guide id="20" orient="horz" pos="1488" userDrawn="1">
          <p15:clr>
            <a:srgbClr val="A4A3A4"/>
          </p15:clr>
        </p15:guide>
        <p15:guide id="21" orient="horz" pos="18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tlin DiPaola" initials="KD" lastIdx="10" clrIdx="0">
    <p:extLst>
      <p:ext uri="{19B8F6BF-5375-455C-9EA6-DF929625EA0E}">
        <p15:presenceInfo xmlns:p15="http://schemas.microsoft.com/office/powerpoint/2012/main" userId="Kaitlin DiPaola" providerId="None"/>
      </p:ext>
    </p:extLst>
  </p:cmAuthor>
  <p:cmAuthor id="2" name="Kaitlin DiPaola" initials="KD [2]" lastIdx="16" clrIdx="1">
    <p:extLst>
      <p:ext uri="{19B8F6BF-5375-455C-9EA6-DF929625EA0E}">
        <p15:presenceInfo xmlns:p15="http://schemas.microsoft.com/office/powerpoint/2012/main" userId="S::kdipaola@oxfordeconomics.com::b57ed775-b1ce-48f1-bd9f-55d40bfeb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3CF"/>
    <a:srgbClr val="00B7E1"/>
    <a:srgbClr val="002060"/>
    <a:srgbClr val="275A96"/>
    <a:srgbClr val="003469"/>
    <a:srgbClr val="DE6328"/>
    <a:srgbClr val="3170BD"/>
    <a:srgbClr val="00C2E5"/>
    <a:srgbClr val="7B7C77"/>
    <a:srgbClr val="2E6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1" autoAdjust="0"/>
    <p:restoredTop sz="94291" autoAdjust="0"/>
  </p:normalViewPr>
  <p:slideViewPr>
    <p:cSldViewPr snapToGrid="0">
      <p:cViewPr varScale="1">
        <p:scale>
          <a:sx n="72" d="100"/>
          <a:sy n="72" d="100"/>
        </p:scale>
        <p:origin x="1104" y="66"/>
      </p:cViewPr>
      <p:guideLst>
        <p:guide pos="342"/>
        <p:guide pos="5424"/>
        <p:guide orient="horz" pos="3840"/>
        <p:guide orient="horz" pos="624"/>
        <p:guide pos="2034"/>
        <p:guide pos="3726"/>
        <p:guide orient="horz" pos="1944"/>
        <p:guide pos="2712"/>
        <p:guide pos="2328"/>
        <p:guide orient="horz" pos="2328"/>
        <p:guide pos="408"/>
        <p:guide orient="horz" pos="1392"/>
        <p:guide orient="horz" pos="744"/>
        <p:guide pos="3408"/>
        <p:guide pos="3000"/>
        <p:guide orient="horz" pos="1488"/>
        <p:guide orient="horz" pos="1800"/>
      </p:guideLst>
    </p:cSldViewPr>
  </p:slideViewPr>
  <p:outlineViewPr>
    <p:cViewPr>
      <p:scale>
        <a:sx n="33" d="100"/>
        <a:sy n="33" d="100"/>
      </p:scale>
      <p:origin x="0" y="-123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7" d="100"/>
          <a:sy n="107" d="100"/>
        </p:scale>
        <p:origin x="187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NULL" TargetMode="External"/><Relationship Id="rId4" Type="http://schemas.openxmlformats.org/officeDocument/2006/relationships/themeOverride" Target="../theme/themeOverride1.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NULL"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NULL"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'2019 Charts'!$C$548</c:f>
              <c:strCache>
                <c:ptCount val="1"/>
                <c:pt idx="0">
                  <c:v>Direct</c:v>
                </c:pt>
              </c:strCache>
            </c:strRef>
          </c:tx>
          <c:spPr>
            <a:solidFill>
              <a:srgbClr val="003469"/>
            </a:solidFill>
            <a:ln>
              <a:noFill/>
            </a:ln>
            <a:effectLst/>
          </c:spPr>
          <c:invertIfNegative val="0"/>
          <c:cat>
            <c:strRef>
              <c:f>'2019 Charts'!$B$549:$B$565</c:f>
              <c:strCache>
                <c:ptCount val="17"/>
                <c:pt idx="0">
                  <c:v>Agriculture, Fishing, Mining</c:v>
                </c:pt>
                <c:pt idx="1">
                  <c:v>Air Transport</c:v>
                </c:pt>
                <c:pt idx="2">
                  <c:v>Manufacturing</c:v>
                </c:pt>
                <c:pt idx="3">
                  <c:v>Communications</c:v>
                </c:pt>
                <c:pt idx="4">
                  <c:v>Wholesale Trade</c:v>
                </c:pt>
                <c:pt idx="5">
                  <c:v>Gasoline Stations</c:v>
                </c:pt>
                <c:pt idx="6">
                  <c:v>Personal Services</c:v>
                </c:pt>
                <c:pt idx="7">
                  <c:v>Other Transport</c:v>
                </c:pt>
                <c:pt idx="8">
                  <c:v>Education and Health Care</c:v>
                </c:pt>
                <c:pt idx="9">
                  <c:v>Government</c:v>
                </c:pt>
                <c:pt idx="10">
                  <c:v>Retail Trade</c:v>
                </c:pt>
                <c:pt idx="11">
                  <c:v>Business Services</c:v>
                </c:pt>
                <c:pt idx="12">
                  <c:v>Construction and Utilities</c:v>
                </c:pt>
                <c:pt idx="13">
                  <c:v>Recreation and Entertainment</c:v>
                </c:pt>
                <c:pt idx="14">
                  <c:v>FIRE*</c:v>
                </c:pt>
                <c:pt idx="15">
                  <c:v>Lodging</c:v>
                </c:pt>
                <c:pt idx="16">
                  <c:v>Food &amp; Beverage</c:v>
                </c:pt>
              </c:strCache>
            </c:strRef>
          </c:cat>
          <c:val>
            <c:numRef>
              <c:f>'2019 Charts'!$C$549:$C$565</c:f>
              <c:numCache>
                <c:formatCode>"$"#,##0</c:formatCode>
                <c:ptCount val="17"/>
                <c:pt idx="0">
                  <c:v>0</c:v>
                </c:pt>
                <c:pt idx="1">
                  <c:v>58.47311001946116</c:v>
                </c:pt>
                <c:pt idx="2">
                  <c:v>5.7271789949978409</c:v>
                </c:pt>
                <c:pt idx="3">
                  <c:v>0</c:v>
                </c:pt>
                <c:pt idx="4">
                  <c:v>0</c:v>
                </c:pt>
                <c:pt idx="5">
                  <c:v>115.34390048434231</c:v>
                </c:pt>
                <c:pt idx="6">
                  <c:v>79.479766860273742</c:v>
                </c:pt>
                <c:pt idx="7">
                  <c:v>87.511919949123978</c:v>
                </c:pt>
                <c:pt idx="8">
                  <c:v>0</c:v>
                </c:pt>
                <c:pt idx="9">
                  <c:v>165.48349249381576</c:v>
                </c:pt>
                <c:pt idx="10">
                  <c:v>259.25957347441266</c:v>
                </c:pt>
                <c:pt idx="11">
                  <c:v>6.0907452259292105</c:v>
                </c:pt>
                <c:pt idx="12">
                  <c:v>275.27442896885395</c:v>
                </c:pt>
                <c:pt idx="13">
                  <c:v>500.22886413925937</c:v>
                </c:pt>
                <c:pt idx="14">
                  <c:v>151.34905609834456</c:v>
                </c:pt>
                <c:pt idx="15">
                  <c:v>859.86640641988038</c:v>
                </c:pt>
                <c:pt idx="16">
                  <c:v>804.85681228150611</c:v>
                </c:pt>
              </c:numCache>
            </c:numRef>
          </c:val>
          <c:extLst>
            <c:ext xmlns:c16="http://schemas.microsoft.com/office/drawing/2014/chart" uri="{C3380CC4-5D6E-409C-BE32-E72D297353CC}">
              <c16:uniqueId val="{00000000-83F2-4EFC-9B2C-CF3BA3246F5B}"/>
            </c:ext>
          </c:extLst>
        </c:ser>
        <c:ser>
          <c:idx val="1"/>
          <c:order val="1"/>
          <c:tx>
            <c:strRef>
              <c:f>'2019 Charts'!$D$548</c:f>
              <c:strCache>
                <c:ptCount val="1"/>
                <c:pt idx="0">
                  <c:v>Indirect</c:v>
                </c:pt>
              </c:strCache>
            </c:strRef>
          </c:tx>
          <c:spPr>
            <a:solidFill>
              <a:srgbClr val="ADE0F2"/>
            </a:solidFill>
            <a:ln>
              <a:noFill/>
            </a:ln>
            <a:effectLst/>
          </c:spPr>
          <c:invertIfNegative val="0"/>
          <c:cat>
            <c:strRef>
              <c:f>'2019 Charts'!$B$549:$B$565</c:f>
              <c:strCache>
                <c:ptCount val="17"/>
                <c:pt idx="0">
                  <c:v>Agriculture, Fishing, Mining</c:v>
                </c:pt>
                <c:pt idx="1">
                  <c:v>Air Transport</c:v>
                </c:pt>
                <c:pt idx="2">
                  <c:v>Manufacturing</c:v>
                </c:pt>
                <c:pt idx="3">
                  <c:v>Communications</c:v>
                </c:pt>
                <c:pt idx="4">
                  <c:v>Wholesale Trade</c:v>
                </c:pt>
                <c:pt idx="5">
                  <c:v>Gasoline Stations</c:v>
                </c:pt>
                <c:pt idx="6">
                  <c:v>Personal Services</c:v>
                </c:pt>
                <c:pt idx="7">
                  <c:v>Other Transport</c:v>
                </c:pt>
                <c:pt idx="8">
                  <c:v>Education and Health Care</c:v>
                </c:pt>
                <c:pt idx="9">
                  <c:v>Government</c:v>
                </c:pt>
                <c:pt idx="10">
                  <c:v>Retail Trade</c:v>
                </c:pt>
                <c:pt idx="11">
                  <c:v>Business Services</c:v>
                </c:pt>
                <c:pt idx="12">
                  <c:v>Construction and Utilities</c:v>
                </c:pt>
                <c:pt idx="13">
                  <c:v>Recreation and Entertainment</c:v>
                </c:pt>
                <c:pt idx="14">
                  <c:v>FIRE*</c:v>
                </c:pt>
                <c:pt idx="15">
                  <c:v>Lodging</c:v>
                </c:pt>
                <c:pt idx="16">
                  <c:v>Food &amp; Beverage</c:v>
                </c:pt>
              </c:strCache>
            </c:strRef>
          </c:cat>
          <c:val>
            <c:numRef>
              <c:f>'2019 Charts'!$D$549:$D$565</c:f>
              <c:numCache>
                <c:formatCode>"$"#,##0</c:formatCode>
                <c:ptCount val="17"/>
                <c:pt idx="0">
                  <c:v>2.818840889336542</c:v>
                </c:pt>
                <c:pt idx="1">
                  <c:v>0.36219178734912666</c:v>
                </c:pt>
                <c:pt idx="2">
                  <c:v>53.133764974311283</c:v>
                </c:pt>
                <c:pt idx="3">
                  <c:v>53.354634809291746</c:v>
                </c:pt>
                <c:pt idx="4">
                  <c:v>55.363880868501148</c:v>
                </c:pt>
                <c:pt idx="5">
                  <c:v>1.5086873115747741</c:v>
                </c:pt>
                <c:pt idx="6">
                  <c:v>35.290431461542724</c:v>
                </c:pt>
                <c:pt idx="7">
                  <c:v>55.956558248104884</c:v>
                </c:pt>
                <c:pt idx="8">
                  <c:v>2.7665197692940469</c:v>
                </c:pt>
                <c:pt idx="9">
                  <c:v>38.506224298485151</c:v>
                </c:pt>
                <c:pt idx="10">
                  <c:v>19.533535150467234</c:v>
                </c:pt>
                <c:pt idx="11">
                  <c:v>303.57256651651022</c:v>
                </c:pt>
                <c:pt idx="12">
                  <c:v>81.997172297512037</c:v>
                </c:pt>
                <c:pt idx="13">
                  <c:v>11.821457935855534</c:v>
                </c:pt>
                <c:pt idx="14">
                  <c:v>253.33346301644397</c:v>
                </c:pt>
                <c:pt idx="15">
                  <c:v>0.72932460514051833</c:v>
                </c:pt>
                <c:pt idx="16">
                  <c:v>32.534196269426772</c:v>
                </c:pt>
              </c:numCache>
            </c:numRef>
          </c:val>
          <c:extLst>
            <c:ext xmlns:c16="http://schemas.microsoft.com/office/drawing/2014/chart" uri="{C3380CC4-5D6E-409C-BE32-E72D297353CC}">
              <c16:uniqueId val="{00000001-83F2-4EFC-9B2C-CF3BA3246F5B}"/>
            </c:ext>
          </c:extLst>
        </c:ser>
        <c:ser>
          <c:idx val="2"/>
          <c:order val="2"/>
          <c:tx>
            <c:strRef>
              <c:f>'2019 Charts'!$E$548</c:f>
              <c:strCache>
                <c:ptCount val="1"/>
                <c:pt idx="0">
                  <c:v>Induced</c:v>
                </c:pt>
              </c:strCache>
            </c:strRef>
          </c:tx>
          <c:spPr>
            <a:solidFill>
              <a:srgbClr val="00C2E5"/>
            </a:solidFill>
            <a:ln>
              <a:noFill/>
            </a:ln>
            <a:effectLst/>
          </c:spPr>
          <c:invertIfNegative val="0"/>
          <c:cat>
            <c:strRef>
              <c:f>'2019 Charts'!$B$549:$B$565</c:f>
              <c:strCache>
                <c:ptCount val="17"/>
                <c:pt idx="0">
                  <c:v>Agriculture, Fishing, Mining</c:v>
                </c:pt>
                <c:pt idx="1">
                  <c:v>Air Transport</c:v>
                </c:pt>
                <c:pt idx="2">
                  <c:v>Manufacturing</c:v>
                </c:pt>
                <c:pt idx="3">
                  <c:v>Communications</c:v>
                </c:pt>
                <c:pt idx="4">
                  <c:v>Wholesale Trade</c:v>
                </c:pt>
                <c:pt idx="5">
                  <c:v>Gasoline Stations</c:v>
                </c:pt>
                <c:pt idx="6">
                  <c:v>Personal Services</c:v>
                </c:pt>
                <c:pt idx="7">
                  <c:v>Other Transport</c:v>
                </c:pt>
                <c:pt idx="8">
                  <c:v>Education and Health Care</c:v>
                </c:pt>
                <c:pt idx="9">
                  <c:v>Government</c:v>
                </c:pt>
                <c:pt idx="10">
                  <c:v>Retail Trade</c:v>
                </c:pt>
                <c:pt idx="11">
                  <c:v>Business Services</c:v>
                </c:pt>
                <c:pt idx="12">
                  <c:v>Construction and Utilities</c:v>
                </c:pt>
                <c:pt idx="13">
                  <c:v>Recreation and Entertainment</c:v>
                </c:pt>
                <c:pt idx="14">
                  <c:v>FIRE*</c:v>
                </c:pt>
                <c:pt idx="15">
                  <c:v>Lodging</c:v>
                </c:pt>
                <c:pt idx="16">
                  <c:v>Food &amp; Beverage</c:v>
                </c:pt>
              </c:strCache>
            </c:strRef>
          </c:cat>
          <c:val>
            <c:numRef>
              <c:f>'2019 Charts'!$E$549:$E$565</c:f>
              <c:numCache>
                <c:formatCode>"$"#,##0</c:formatCode>
                <c:ptCount val="17"/>
                <c:pt idx="0">
                  <c:v>1.3451915042960723</c:v>
                </c:pt>
                <c:pt idx="1">
                  <c:v>0.43261916319074328</c:v>
                </c:pt>
                <c:pt idx="2">
                  <c:v>18.953012987850496</c:v>
                </c:pt>
                <c:pt idx="3">
                  <c:v>38.80753900473875</c:v>
                </c:pt>
                <c:pt idx="4">
                  <c:v>57.391368981930299</c:v>
                </c:pt>
                <c:pt idx="5">
                  <c:v>6.6536593743376287</c:v>
                </c:pt>
                <c:pt idx="6">
                  <c:v>46.198824734285452</c:v>
                </c:pt>
                <c:pt idx="7">
                  <c:v>19.81135315721955</c:v>
                </c:pt>
                <c:pt idx="8">
                  <c:v>201.76497851902093</c:v>
                </c:pt>
                <c:pt idx="9">
                  <c:v>15.360953100601224</c:v>
                </c:pt>
                <c:pt idx="10">
                  <c:v>100.97474676030993</c:v>
                </c:pt>
                <c:pt idx="11">
                  <c:v>77.835659589034492</c:v>
                </c:pt>
                <c:pt idx="12">
                  <c:v>31.541736138935001</c:v>
                </c:pt>
                <c:pt idx="13">
                  <c:v>12.883507920568199</c:v>
                </c:pt>
                <c:pt idx="14">
                  <c:v>358.06483253416627</c:v>
                </c:pt>
                <c:pt idx="15">
                  <c:v>0.66173184891548154</c:v>
                </c:pt>
                <c:pt idx="16">
                  <c:v>78.095160839598535</c:v>
                </c:pt>
              </c:numCache>
            </c:numRef>
          </c:val>
          <c:extLst>
            <c:ext xmlns:c16="http://schemas.microsoft.com/office/drawing/2014/chart" uri="{C3380CC4-5D6E-409C-BE32-E72D297353CC}">
              <c16:uniqueId val="{00000002-83F2-4EFC-9B2C-CF3BA3246F5B}"/>
            </c:ext>
          </c:extLst>
        </c:ser>
        <c:dLbls>
          <c:showLegendKey val="0"/>
          <c:showVal val="0"/>
          <c:showCatName val="0"/>
          <c:showSerName val="0"/>
          <c:showPercent val="0"/>
          <c:showBubbleSize val="0"/>
        </c:dLbls>
        <c:gapWidth val="75"/>
        <c:overlap val="100"/>
        <c:axId val="568152704"/>
        <c:axId val="967366560"/>
      </c:barChart>
      <c:catAx>
        <c:axId val="568152704"/>
        <c:scaling>
          <c:orientation val="minMax"/>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crossAx val="967366560"/>
        <c:crosses val="autoZero"/>
        <c:auto val="1"/>
        <c:lblAlgn val="ctr"/>
        <c:lblOffset val="100"/>
        <c:noMultiLvlLbl val="0"/>
      </c:catAx>
      <c:valAx>
        <c:axId val="967366560"/>
        <c:scaling>
          <c:orientation val="minMax"/>
        </c:scaling>
        <c:delete val="0"/>
        <c:axPos val="b"/>
        <c:numFmt formatCode="&quot;$&quot;#,##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crossAx val="568152704"/>
        <c:crosses val="autoZero"/>
        <c:crossBetween val="between"/>
        <c:majorUnit val="400"/>
      </c:valAx>
      <c:spPr>
        <a:noFill/>
        <a:ln>
          <a:noFill/>
        </a:ln>
        <a:effectLst/>
      </c:spPr>
    </c:plotArea>
    <c:legend>
      <c:legendPos val="b"/>
      <c:layout>
        <c:manualLayout>
          <c:xMode val="edge"/>
          <c:yMode val="edge"/>
          <c:x val="0.61428387011432606"/>
          <c:y val="0.66863089871939418"/>
          <c:w val="0.3134726284214473"/>
          <c:h val="6.09619791917509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'2019 Charts'!$C$614</c:f>
              <c:strCache>
                <c:ptCount val="1"/>
                <c:pt idx="0">
                  <c:v>Direct</c:v>
                </c:pt>
              </c:strCache>
            </c:strRef>
          </c:tx>
          <c:spPr>
            <a:solidFill>
              <a:srgbClr val="003469"/>
            </a:solidFill>
            <a:ln>
              <a:noFill/>
            </a:ln>
            <a:effectLst/>
          </c:spPr>
          <c:invertIfNegative val="0"/>
          <c:cat>
            <c:strRef>
              <c:f>'2019 Charts'!$B$615:$B$631</c:f>
              <c:strCache>
                <c:ptCount val="17"/>
                <c:pt idx="0">
                  <c:v>Agriculture, Fishing, Mining</c:v>
                </c:pt>
                <c:pt idx="1">
                  <c:v>Communications</c:v>
                </c:pt>
                <c:pt idx="2">
                  <c:v>Wholesale Trade</c:v>
                </c:pt>
                <c:pt idx="3">
                  <c:v>Manufacturing</c:v>
                </c:pt>
                <c:pt idx="4">
                  <c:v>Air Transport</c:v>
                </c:pt>
                <c:pt idx="5">
                  <c:v>Gasoline Stations</c:v>
                </c:pt>
                <c:pt idx="6">
                  <c:v>Government</c:v>
                </c:pt>
                <c:pt idx="7">
                  <c:v>Education and Health Care</c:v>
                </c:pt>
                <c:pt idx="8">
                  <c:v>Personal Services</c:v>
                </c:pt>
                <c:pt idx="9">
                  <c:v>Construction and Utilities</c:v>
                </c:pt>
                <c:pt idx="10">
                  <c:v>FIRE*</c:v>
                </c:pt>
                <c:pt idx="11">
                  <c:v>Other Transport</c:v>
                </c:pt>
                <c:pt idx="12">
                  <c:v>Business Services</c:v>
                </c:pt>
                <c:pt idx="13">
                  <c:v>Retail Trade</c:v>
                </c:pt>
                <c:pt idx="14">
                  <c:v>Recreation and Entertainment</c:v>
                </c:pt>
                <c:pt idx="15">
                  <c:v>Lodging</c:v>
                </c:pt>
                <c:pt idx="16">
                  <c:v>Food &amp; Beverage</c:v>
                </c:pt>
              </c:strCache>
            </c:strRef>
          </c:cat>
          <c:val>
            <c:numRef>
              <c:f>'2019 Charts'!$C$615:$C$631</c:f>
              <c:numCache>
                <c:formatCode>0.0</c:formatCode>
                <c:ptCount val="17"/>
                <c:pt idx="0">
                  <c:v>0</c:v>
                </c:pt>
                <c:pt idx="1">
                  <c:v>0</c:v>
                </c:pt>
                <c:pt idx="2">
                  <c:v>0</c:v>
                </c:pt>
                <c:pt idx="3">
                  <c:v>193.06660461425781</c:v>
                </c:pt>
                <c:pt idx="4">
                  <c:v>884.22507633071666</c:v>
                </c:pt>
                <c:pt idx="5">
                  <c:v>1892.8166432484456</c:v>
                </c:pt>
                <c:pt idx="6">
                  <c:v>1641.4281601784555</c:v>
                </c:pt>
                <c:pt idx="7">
                  <c:v>0</c:v>
                </c:pt>
                <c:pt idx="8">
                  <c:v>1795.9459312123627</c:v>
                </c:pt>
                <c:pt idx="9">
                  <c:v>3937.9060236259656</c:v>
                </c:pt>
                <c:pt idx="10">
                  <c:v>1133.4289797909526</c:v>
                </c:pt>
                <c:pt idx="11">
                  <c:v>3677.2890487411728</c:v>
                </c:pt>
                <c:pt idx="12">
                  <c:v>56.652458174997918</c:v>
                </c:pt>
                <c:pt idx="13">
                  <c:v>6141.282138563759</c:v>
                </c:pt>
                <c:pt idx="14">
                  <c:v>11386.092514751779</c:v>
                </c:pt>
                <c:pt idx="15">
                  <c:v>12900.395451257815</c:v>
                </c:pt>
                <c:pt idx="16">
                  <c:v>25103.635203489321</c:v>
                </c:pt>
              </c:numCache>
            </c:numRef>
          </c:val>
          <c:extLst>
            <c:ext xmlns:c16="http://schemas.microsoft.com/office/drawing/2014/chart" uri="{C3380CC4-5D6E-409C-BE32-E72D297353CC}">
              <c16:uniqueId val="{00000000-DF69-4AE4-9B2D-C493BF80C2E3}"/>
            </c:ext>
          </c:extLst>
        </c:ser>
        <c:ser>
          <c:idx val="1"/>
          <c:order val="1"/>
          <c:tx>
            <c:strRef>
              <c:f>'2019 Charts'!$D$614</c:f>
              <c:strCache>
                <c:ptCount val="1"/>
                <c:pt idx="0">
                  <c:v>Indirect</c:v>
                </c:pt>
              </c:strCache>
            </c:strRef>
          </c:tx>
          <c:spPr>
            <a:solidFill>
              <a:srgbClr val="ADE0F2"/>
            </a:solidFill>
            <a:ln>
              <a:noFill/>
            </a:ln>
            <a:effectLst/>
          </c:spPr>
          <c:invertIfNegative val="0"/>
          <c:cat>
            <c:strRef>
              <c:f>'2019 Charts'!$B$615:$B$631</c:f>
              <c:strCache>
                <c:ptCount val="17"/>
                <c:pt idx="0">
                  <c:v>Agriculture, Fishing, Mining</c:v>
                </c:pt>
                <c:pt idx="1">
                  <c:v>Communications</c:v>
                </c:pt>
                <c:pt idx="2">
                  <c:v>Wholesale Trade</c:v>
                </c:pt>
                <c:pt idx="3">
                  <c:v>Manufacturing</c:v>
                </c:pt>
                <c:pt idx="4">
                  <c:v>Air Transport</c:v>
                </c:pt>
                <c:pt idx="5">
                  <c:v>Gasoline Stations</c:v>
                </c:pt>
                <c:pt idx="6">
                  <c:v>Government</c:v>
                </c:pt>
                <c:pt idx="7">
                  <c:v>Education and Health Care</c:v>
                </c:pt>
                <c:pt idx="8">
                  <c:v>Personal Services</c:v>
                </c:pt>
                <c:pt idx="9">
                  <c:v>Construction and Utilities</c:v>
                </c:pt>
                <c:pt idx="10">
                  <c:v>FIRE*</c:v>
                </c:pt>
                <c:pt idx="11">
                  <c:v>Other Transport</c:v>
                </c:pt>
                <c:pt idx="12">
                  <c:v>Business Services</c:v>
                </c:pt>
                <c:pt idx="13">
                  <c:v>Retail Trade</c:v>
                </c:pt>
                <c:pt idx="14">
                  <c:v>Recreation and Entertainment</c:v>
                </c:pt>
                <c:pt idx="15">
                  <c:v>Lodging</c:v>
                </c:pt>
                <c:pt idx="16">
                  <c:v>Food &amp; Beverage</c:v>
                </c:pt>
              </c:strCache>
            </c:strRef>
          </c:cat>
          <c:val>
            <c:numRef>
              <c:f>'2019 Charts'!$D$615:$D$631</c:f>
              <c:numCache>
                <c:formatCode>0.0</c:formatCode>
                <c:ptCount val="17"/>
                <c:pt idx="0">
                  <c:v>69.460223952464972</c:v>
                </c:pt>
                <c:pt idx="1">
                  <c:v>441.99007104111024</c:v>
                </c:pt>
                <c:pt idx="2">
                  <c:v>337.34886917943385</c:v>
                </c:pt>
                <c:pt idx="3">
                  <c:v>436.22949632813004</c:v>
                </c:pt>
                <c:pt idx="4">
                  <c:v>5.7497871909080782</c:v>
                </c:pt>
                <c:pt idx="5">
                  <c:v>19.210827006783827</c:v>
                </c:pt>
                <c:pt idx="6">
                  <c:v>433.02010720136946</c:v>
                </c:pt>
                <c:pt idx="7">
                  <c:v>77.545312916699132</c:v>
                </c:pt>
                <c:pt idx="8">
                  <c:v>860.15394206906535</c:v>
                </c:pt>
                <c:pt idx="9">
                  <c:v>541.29537441285993</c:v>
                </c:pt>
                <c:pt idx="10">
                  <c:v>1943.2964574206258</c:v>
                </c:pt>
                <c:pt idx="11">
                  <c:v>920.21718305835714</c:v>
                </c:pt>
                <c:pt idx="12">
                  <c:v>4512.4830763114569</c:v>
                </c:pt>
                <c:pt idx="13">
                  <c:v>246.5062974477089</c:v>
                </c:pt>
                <c:pt idx="14">
                  <c:v>764.37036673221428</c:v>
                </c:pt>
                <c:pt idx="15">
                  <c:v>12.241065937696026</c:v>
                </c:pt>
                <c:pt idx="16">
                  <c:v>1092.5872327031657</c:v>
                </c:pt>
              </c:numCache>
            </c:numRef>
          </c:val>
          <c:extLst>
            <c:ext xmlns:c16="http://schemas.microsoft.com/office/drawing/2014/chart" uri="{C3380CC4-5D6E-409C-BE32-E72D297353CC}">
              <c16:uniqueId val="{00000001-DF69-4AE4-9B2D-C493BF80C2E3}"/>
            </c:ext>
          </c:extLst>
        </c:ser>
        <c:ser>
          <c:idx val="2"/>
          <c:order val="2"/>
          <c:tx>
            <c:strRef>
              <c:f>'2019 Charts'!$E$614</c:f>
              <c:strCache>
                <c:ptCount val="1"/>
                <c:pt idx="0">
                  <c:v>Induced</c:v>
                </c:pt>
              </c:strCache>
            </c:strRef>
          </c:tx>
          <c:spPr>
            <a:solidFill>
              <a:srgbClr val="00C2E5"/>
            </a:solidFill>
            <a:ln>
              <a:noFill/>
            </a:ln>
            <a:effectLst/>
          </c:spPr>
          <c:invertIfNegative val="0"/>
          <c:cat>
            <c:strRef>
              <c:f>'2019 Charts'!$B$615:$B$631</c:f>
              <c:strCache>
                <c:ptCount val="17"/>
                <c:pt idx="0">
                  <c:v>Agriculture, Fishing, Mining</c:v>
                </c:pt>
                <c:pt idx="1">
                  <c:v>Communications</c:v>
                </c:pt>
                <c:pt idx="2">
                  <c:v>Wholesale Trade</c:v>
                </c:pt>
                <c:pt idx="3">
                  <c:v>Manufacturing</c:v>
                </c:pt>
                <c:pt idx="4">
                  <c:v>Air Transport</c:v>
                </c:pt>
                <c:pt idx="5">
                  <c:v>Gasoline Stations</c:v>
                </c:pt>
                <c:pt idx="6">
                  <c:v>Government</c:v>
                </c:pt>
                <c:pt idx="7">
                  <c:v>Education and Health Care</c:v>
                </c:pt>
                <c:pt idx="8">
                  <c:v>Personal Services</c:v>
                </c:pt>
                <c:pt idx="9">
                  <c:v>Construction and Utilities</c:v>
                </c:pt>
                <c:pt idx="10">
                  <c:v>FIRE*</c:v>
                </c:pt>
                <c:pt idx="11">
                  <c:v>Other Transport</c:v>
                </c:pt>
                <c:pt idx="12">
                  <c:v>Business Services</c:v>
                </c:pt>
                <c:pt idx="13">
                  <c:v>Retail Trade</c:v>
                </c:pt>
                <c:pt idx="14">
                  <c:v>Recreation and Entertainment</c:v>
                </c:pt>
                <c:pt idx="15">
                  <c:v>Lodging</c:v>
                </c:pt>
                <c:pt idx="16">
                  <c:v>Food &amp; Beverage</c:v>
                </c:pt>
              </c:strCache>
            </c:strRef>
          </c:cat>
          <c:val>
            <c:numRef>
              <c:f>'2019 Charts'!$E$615:$E$631</c:f>
              <c:numCache>
                <c:formatCode>0.0</c:formatCode>
                <c:ptCount val="17"/>
                <c:pt idx="0">
                  <c:v>26.80454196814155</c:v>
                </c:pt>
                <c:pt idx="1">
                  <c:v>174.49271987687337</c:v>
                </c:pt>
                <c:pt idx="2">
                  <c:v>399.51190213853948</c:v>
                </c:pt>
                <c:pt idx="3">
                  <c:v>129.28931558889084</c:v>
                </c:pt>
                <c:pt idx="4">
                  <c:v>7.5186617667898377</c:v>
                </c:pt>
                <c:pt idx="5">
                  <c:v>142.62607221388242</c:v>
                </c:pt>
                <c:pt idx="6">
                  <c:v>200.76560707405832</c:v>
                </c:pt>
                <c:pt idx="7">
                  <c:v>3552.6386874503446</c:v>
                </c:pt>
                <c:pt idx="8">
                  <c:v>1334.8722882597053</c:v>
                </c:pt>
                <c:pt idx="9">
                  <c:v>126.16997134038434</c:v>
                </c:pt>
                <c:pt idx="10">
                  <c:v>1537.1389094316376</c:v>
                </c:pt>
                <c:pt idx="11">
                  <c:v>346.35690974176771</c:v>
                </c:pt>
                <c:pt idx="12">
                  <c:v>1137.0331297186303</c:v>
                </c:pt>
                <c:pt idx="13">
                  <c:v>2037.4887428881839</c:v>
                </c:pt>
                <c:pt idx="14">
                  <c:v>432.02363093932468</c:v>
                </c:pt>
                <c:pt idx="15">
                  <c:v>14.079702952678316</c:v>
                </c:pt>
                <c:pt idx="16">
                  <c:v>2170.6108977512854</c:v>
                </c:pt>
              </c:numCache>
            </c:numRef>
          </c:val>
          <c:extLst>
            <c:ext xmlns:c16="http://schemas.microsoft.com/office/drawing/2014/chart" uri="{C3380CC4-5D6E-409C-BE32-E72D297353CC}">
              <c16:uniqueId val="{00000002-DF69-4AE4-9B2D-C493BF80C2E3}"/>
            </c:ext>
          </c:extLst>
        </c:ser>
        <c:dLbls>
          <c:showLegendKey val="0"/>
          <c:showVal val="0"/>
          <c:showCatName val="0"/>
          <c:showSerName val="0"/>
          <c:showPercent val="0"/>
          <c:showBubbleSize val="0"/>
        </c:dLbls>
        <c:gapWidth val="75"/>
        <c:overlap val="100"/>
        <c:axId val="568136704"/>
        <c:axId val="967455584"/>
      </c:barChart>
      <c:catAx>
        <c:axId val="568136704"/>
        <c:scaling>
          <c:orientation val="minMax"/>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crossAx val="967455584"/>
        <c:crosses val="autoZero"/>
        <c:auto val="1"/>
        <c:lblAlgn val="ctr"/>
        <c:lblOffset val="100"/>
        <c:noMultiLvlLbl val="0"/>
      </c:catAx>
      <c:valAx>
        <c:axId val="967455584"/>
        <c:scaling>
          <c:orientation val="minMax"/>
        </c:scaling>
        <c:delete val="0"/>
        <c:axPos val="b"/>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crossAx val="568136704"/>
        <c:crosses val="autoZero"/>
        <c:crossBetween val="between"/>
      </c:valAx>
      <c:spPr>
        <a:noFill/>
        <a:ln>
          <a:noFill/>
        </a:ln>
        <a:effectLst/>
      </c:spPr>
    </c:plotArea>
    <c:legend>
      <c:legendPos val="b"/>
      <c:layout>
        <c:manualLayout>
          <c:xMode val="edge"/>
          <c:yMode val="edge"/>
          <c:x val="0.60412520657140079"/>
          <c:y val="0.65696447887862286"/>
          <c:w val="0.3134726284214473"/>
          <c:h val="6.06228305392323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'2019 Charts'!$C$683</c:f>
              <c:strCache>
                <c:ptCount val="1"/>
                <c:pt idx="0">
                  <c:v>Direct</c:v>
                </c:pt>
              </c:strCache>
            </c:strRef>
          </c:tx>
          <c:spPr>
            <a:solidFill>
              <a:srgbClr val="003469"/>
            </a:solidFill>
            <a:ln>
              <a:noFill/>
            </a:ln>
            <a:effectLst/>
          </c:spPr>
          <c:invertIfNegative val="0"/>
          <c:cat>
            <c:strRef>
              <c:f>'2019 Charts'!$B$684:$B$700</c:f>
              <c:strCache>
                <c:ptCount val="17"/>
                <c:pt idx="0">
                  <c:v>Agriculture, Fishing, Mining</c:v>
                </c:pt>
                <c:pt idx="1">
                  <c:v>Air Transport</c:v>
                </c:pt>
                <c:pt idx="2">
                  <c:v>Communications</c:v>
                </c:pt>
                <c:pt idx="3">
                  <c:v>Manufacturing</c:v>
                </c:pt>
                <c:pt idx="4">
                  <c:v>Wholesale Trade</c:v>
                </c:pt>
                <c:pt idx="5">
                  <c:v>Gasoline Stations</c:v>
                </c:pt>
                <c:pt idx="6">
                  <c:v>Personal Services</c:v>
                </c:pt>
                <c:pt idx="7">
                  <c:v>Government</c:v>
                </c:pt>
                <c:pt idx="8">
                  <c:v>Other Transport</c:v>
                </c:pt>
                <c:pt idx="9">
                  <c:v>Education and Health Care</c:v>
                </c:pt>
                <c:pt idx="10">
                  <c:v>Finance, Insurance and Real Estate</c:v>
                </c:pt>
                <c:pt idx="11">
                  <c:v>Retail Trade</c:v>
                </c:pt>
                <c:pt idx="12">
                  <c:v>Recreation and Entertainment</c:v>
                </c:pt>
                <c:pt idx="13">
                  <c:v>Construction and Utilities</c:v>
                </c:pt>
                <c:pt idx="14">
                  <c:v>Lodging</c:v>
                </c:pt>
                <c:pt idx="15">
                  <c:v>Business Services</c:v>
                </c:pt>
                <c:pt idx="16">
                  <c:v>Food &amp; Beverage</c:v>
                </c:pt>
              </c:strCache>
            </c:strRef>
          </c:cat>
          <c:val>
            <c:numRef>
              <c:f>'2019 Charts'!$C$684:$C$700</c:f>
              <c:numCache>
                <c:formatCode>"$"#,##0</c:formatCode>
                <c:ptCount val="17"/>
                <c:pt idx="0">
                  <c:v>0</c:v>
                </c:pt>
                <c:pt idx="1">
                  <c:v>34.052134984263617</c:v>
                </c:pt>
                <c:pt idx="2">
                  <c:v>0</c:v>
                </c:pt>
                <c:pt idx="3">
                  <c:v>7.4622197138749806</c:v>
                </c:pt>
                <c:pt idx="4">
                  <c:v>0</c:v>
                </c:pt>
                <c:pt idx="5">
                  <c:v>84.468369270891486</c:v>
                </c:pt>
                <c:pt idx="6">
                  <c:v>78.150019856609461</c:v>
                </c:pt>
                <c:pt idx="7">
                  <c:v>138.25038847816177</c:v>
                </c:pt>
                <c:pt idx="8">
                  <c:v>111.89154375187252</c:v>
                </c:pt>
                <c:pt idx="9">
                  <c:v>0</c:v>
                </c:pt>
                <c:pt idx="10">
                  <c:v>58.868275197044966</c:v>
                </c:pt>
                <c:pt idx="11">
                  <c:v>155.46017433579462</c:v>
                </c:pt>
                <c:pt idx="12">
                  <c:v>225.19065752511591</c:v>
                </c:pt>
                <c:pt idx="13">
                  <c:v>208.71571689302763</c:v>
                </c:pt>
                <c:pt idx="14">
                  <c:v>302.70045796871653</c:v>
                </c:pt>
                <c:pt idx="15">
                  <c:v>4.5842969216574954</c:v>
                </c:pt>
                <c:pt idx="16">
                  <c:v>607.81119843511465</c:v>
                </c:pt>
              </c:numCache>
            </c:numRef>
          </c:val>
          <c:extLst>
            <c:ext xmlns:c16="http://schemas.microsoft.com/office/drawing/2014/chart" uri="{C3380CC4-5D6E-409C-BE32-E72D297353CC}">
              <c16:uniqueId val="{00000000-CBDA-4A48-9B13-CE3371AEA62B}"/>
            </c:ext>
          </c:extLst>
        </c:ser>
        <c:ser>
          <c:idx val="1"/>
          <c:order val="1"/>
          <c:tx>
            <c:strRef>
              <c:f>'2019 Charts'!$D$683</c:f>
              <c:strCache>
                <c:ptCount val="1"/>
                <c:pt idx="0">
                  <c:v>Indirect</c:v>
                </c:pt>
              </c:strCache>
            </c:strRef>
          </c:tx>
          <c:spPr>
            <a:solidFill>
              <a:srgbClr val="ADE0F2"/>
            </a:solidFill>
            <a:ln>
              <a:noFill/>
            </a:ln>
            <a:effectLst/>
          </c:spPr>
          <c:invertIfNegative val="0"/>
          <c:cat>
            <c:strRef>
              <c:f>'2019 Charts'!$B$684:$B$700</c:f>
              <c:strCache>
                <c:ptCount val="17"/>
                <c:pt idx="0">
                  <c:v>Agriculture, Fishing, Mining</c:v>
                </c:pt>
                <c:pt idx="1">
                  <c:v>Air Transport</c:v>
                </c:pt>
                <c:pt idx="2">
                  <c:v>Communications</c:v>
                </c:pt>
                <c:pt idx="3">
                  <c:v>Manufacturing</c:v>
                </c:pt>
                <c:pt idx="4">
                  <c:v>Wholesale Trade</c:v>
                </c:pt>
                <c:pt idx="5">
                  <c:v>Gasoline Stations</c:v>
                </c:pt>
                <c:pt idx="6">
                  <c:v>Personal Services</c:v>
                </c:pt>
                <c:pt idx="7">
                  <c:v>Government</c:v>
                </c:pt>
                <c:pt idx="8">
                  <c:v>Other Transport</c:v>
                </c:pt>
                <c:pt idx="9">
                  <c:v>Education and Health Care</c:v>
                </c:pt>
                <c:pt idx="10">
                  <c:v>Finance, Insurance and Real Estate</c:v>
                </c:pt>
                <c:pt idx="11">
                  <c:v>Retail Trade</c:v>
                </c:pt>
                <c:pt idx="12">
                  <c:v>Recreation and Entertainment</c:v>
                </c:pt>
                <c:pt idx="13">
                  <c:v>Construction and Utilities</c:v>
                </c:pt>
                <c:pt idx="14">
                  <c:v>Lodging</c:v>
                </c:pt>
                <c:pt idx="15">
                  <c:v>Business Services</c:v>
                </c:pt>
                <c:pt idx="16">
                  <c:v>Food &amp; Beverage</c:v>
                </c:pt>
              </c:strCache>
            </c:strRef>
          </c:cat>
          <c:val>
            <c:numRef>
              <c:f>'2019 Charts'!$D$684:$D$700</c:f>
              <c:numCache>
                <c:formatCode>"$"#,##0</c:formatCode>
                <c:ptCount val="17"/>
                <c:pt idx="0">
                  <c:v>6.3961299036565125</c:v>
                </c:pt>
                <c:pt idx="1">
                  <c:v>0.19801795134976424</c:v>
                </c:pt>
                <c:pt idx="2">
                  <c:v>27.171195029777181</c:v>
                </c:pt>
                <c:pt idx="3">
                  <c:v>27.638989429244408</c:v>
                </c:pt>
                <c:pt idx="4">
                  <c:v>28.971696401543287</c:v>
                </c:pt>
                <c:pt idx="5">
                  <c:v>0.68867623213321338</c:v>
                </c:pt>
                <c:pt idx="6">
                  <c:v>48.235628999774811</c:v>
                </c:pt>
                <c:pt idx="7">
                  <c:v>36.196386913724069</c:v>
                </c:pt>
                <c:pt idx="8">
                  <c:v>56.41703305905704</c:v>
                </c:pt>
                <c:pt idx="9">
                  <c:v>2.8215112677101133</c:v>
                </c:pt>
                <c:pt idx="10">
                  <c:v>76.068497715760898</c:v>
                </c:pt>
                <c:pt idx="11">
                  <c:v>7.619690959693612</c:v>
                </c:pt>
                <c:pt idx="12">
                  <c:v>7.8687240174428448</c:v>
                </c:pt>
                <c:pt idx="13">
                  <c:v>27.19277026209782</c:v>
                </c:pt>
                <c:pt idx="14">
                  <c:v>0.30169652553882359</c:v>
                </c:pt>
                <c:pt idx="15">
                  <c:v>267.725028824025</c:v>
                </c:pt>
                <c:pt idx="16">
                  <c:v>28.248348895871665</c:v>
                </c:pt>
              </c:numCache>
            </c:numRef>
          </c:val>
          <c:extLst>
            <c:ext xmlns:c16="http://schemas.microsoft.com/office/drawing/2014/chart" uri="{C3380CC4-5D6E-409C-BE32-E72D297353CC}">
              <c16:uniqueId val="{00000001-CBDA-4A48-9B13-CE3371AEA62B}"/>
            </c:ext>
          </c:extLst>
        </c:ser>
        <c:ser>
          <c:idx val="2"/>
          <c:order val="2"/>
          <c:tx>
            <c:strRef>
              <c:f>'2019 Charts'!$E$683</c:f>
              <c:strCache>
                <c:ptCount val="1"/>
                <c:pt idx="0">
                  <c:v>Induced</c:v>
                </c:pt>
              </c:strCache>
            </c:strRef>
          </c:tx>
          <c:spPr>
            <a:solidFill>
              <a:srgbClr val="00C2E5"/>
            </a:solidFill>
            <a:ln>
              <a:noFill/>
            </a:ln>
            <a:effectLst/>
          </c:spPr>
          <c:invertIfNegative val="0"/>
          <c:cat>
            <c:strRef>
              <c:f>'2019 Charts'!$B$684:$B$700</c:f>
              <c:strCache>
                <c:ptCount val="17"/>
                <c:pt idx="0">
                  <c:v>Agriculture, Fishing, Mining</c:v>
                </c:pt>
                <c:pt idx="1">
                  <c:v>Air Transport</c:v>
                </c:pt>
                <c:pt idx="2">
                  <c:v>Communications</c:v>
                </c:pt>
                <c:pt idx="3">
                  <c:v>Manufacturing</c:v>
                </c:pt>
                <c:pt idx="4">
                  <c:v>Wholesale Trade</c:v>
                </c:pt>
                <c:pt idx="5">
                  <c:v>Gasoline Stations</c:v>
                </c:pt>
                <c:pt idx="6">
                  <c:v>Personal Services</c:v>
                </c:pt>
                <c:pt idx="7">
                  <c:v>Government</c:v>
                </c:pt>
                <c:pt idx="8">
                  <c:v>Other Transport</c:v>
                </c:pt>
                <c:pt idx="9">
                  <c:v>Education and Health Care</c:v>
                </c:pt>
                <c:pt idx="10">
                  <c:v>Finance, Insurance and Real Estate</c:v>
                </c:pt>
                <c:pt idx="11">
                  <c:v>Retail Trade</c:v>
                </c:pt>
                <c:pt idx="12">
                  <c:v>Recreation and Entertainment</c:v>
                </c:pt>
                <c:pt idx="13">
                  <c:v>Construction and Utilities</c:v>
                </c:pt>
                <c:pt idx="14">
                  <c:v>Lodging</c:v>
                </c:pt>
                <c:pt idx="15">
                  <c:v>Business Services</c:v>
                </c:pt>
                <c:pt idx="16">
                  <c:v>Food &amp; Beverage</c:v>
                </c:pt>
              </c:strCache>
            </c:strRef>
          </c:cat>
          <c:val>
            <c:numRef>
              <c:f>'2019 Charts'!$E$684:$E$700</c:f>
              <c:numCache>
                <c:formatCode>"$"#,##0</c:formatCode>
                <c:ptCount val="17"/>
                <c:pt idx="0">
                  <c:v>3.7535364088347687</c:v>
                </c:pt>
                <c:pt idx="1">
                  <c:v>0.2565729916928936</c:v>
                </c:pt>
                <c:pt idx="2">
                  <c:v>12.002949534548415</c:v>
                </c:pt>
                <c:pt idx="3">
                  <c:v>8.6180614987609037</c:v>
                </c:pt>
                <c:pt idx="4">
                  <c:v>34.512541670521401</c:v>
                </c:pt>
                <c:pt idx="5">
                  <c:v>5.7562598926729969</c:v>
                </c:pt>
                <c:pt idx="6">
                  <c:v>49.607492014786544</c:v>
                </c:pt>
                <c:pt idx="7">
                  <c:v>12.701190752217649</c:v>
                </c:pt>
                <c:pt idx="8">
                  <c:v>21.125083184851842</c:v>
                </c:pt>
                <c:pt idx="9">
                  <c:v>188.07870625874193</c:v>
                </c:pt>
                <c:pt idx="10">
                  <c:v>61.18162429422145</c:v>
                </c:pt>
                <c:pt idx="11">
                  <c:v>69.41877849041397</c:v>
                </c:pt>
                <c:pt idx="12">
                  <c:v>8.1154435226903221</c:v>
                </c:pt>
                <c:pt idx="13">
                  <c:v>12.860566298955865</c:v>
                </c:pt>
                <c:pt idx="14">
                  <c:v>0.38131706453755332</c:v>
                </c:pt>
                <c:pt idx="15">
                  <c:v>56.994403467813399</c:v>
                </c:pt>
                <c:pt idx="16">
                  <c:v>51.10787214504073</c:v>
                </c:pt>
              </c:numCache>
            </c:numRef>
          </c:val>
          <c:extLst>
            <c:ext xmlns:c16="http://schemas.microsoft.com/office/drawing/2014/chart" uri="{C3380CC4-5D6E-409C-BE32-E72D297353CC}">
              <c16:uniqueId val="{00000002-CBDA-4A48-9B13-CE3371AEA62B}"/>
            </c:ext>
          </c:extLst>
        </c:ser>
        <c:dLbls>
          <c:showLegendKey val="0"/>
          <c:showVal val="0"/>
          <c:showCatName val="0"/>
          <c:showSerName val="0"/>
          <c:showPercent val="0"/>
          <c:showBubbleSize val="0"/>
        </c:dLbls>
        <c:gapWidth val="75"/>
        <c:overlap val="100"/>
        <c:axId val="486770640"/>
        <c:axId val="1000012160"/>
      </c:barChart>
      <c:catAx>
        <c:axId val="486770640"/>
        <c:scaling>
          <c:orientation val="minMax"/>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crossAx val="1000012160"/>
        <c:crosses val="autoZero"/>
        <c:auto val="1"/>
        <c:lblAlgn val="ctr"/>
        <c:lblOffset val="100"/>
        <c:noMultiLvlLbl val="0"/>
      </c:catAx>
      <c:valAx>
        <c:axId val="1000012160"/>
        <c:scaling>
          <c:orientation val="minMax"/>
        </c:scaling>
        <c:delete val="0"/>
        <c:axPos val="b"/>
        <c:numFmt formatCode="&quot;$&quot;#,##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crossAx val="486770640"/>
        <c:crosses val="autoZero"/>
        <c:crossBetween val="between"/>
      </c:valAx>
      <c:spPr>
        <a:noFill/>
        <a:ln>
          <a:noFill/>
        </a:ln>
        <a:effectLst/>
      </c:spPr>
    </c:plotArea>
    <c:legend>
      <c:legendPos val="b"/>
      <c:layout>
        <c:manualLayout>
          <c:xMode val="edge"/>
          <c:yMode val="edge"/>
          <c:x val="0.64597515431888175"/>
          <c:y val="0.67127154249644305"/>
          <c:w val="0.31516105027609481"/>
          <c:h val="6.11329805107279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utiger LT Std 45 Light" panose="020B0402020204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'C:\Users\Chris Pike\Documents\States\CA\PSPS\[California Power Outages - charts &amp; graphs.xlsm]line charts - Napa'!$A$68:$A$75</cx:f>
        <cx:lvl ptCount="8">
          <cx:pt idx="0">#REF!</cx:pt>
          <cx:pt idx="1">#REF!</cx:pt>
          <cx:pt idx="2">#REF!</cx:pt>
          <cx:pt idx="3">#REF!</cx:pt>
          <cx:pt idx="4">#REF!</cx:pt>
          <cx:pt idx="5">#REF!</cx:pt>
          <cx:pt idx="6">#REF!</cx:pt>
          <cx:pt idx="7">#REF!</cx:pt>
        </cx:lvl>
      </cx:strDim>
      <cx:numDim type="size">
        <cx:f>'2019 Charts'!$D$92:$D$97</cx:f>
        <cx:lvl ptCount="6" formatCode="&quot;$&quot;#,##0.00">
          <cx:pt idx="0">1357.8281191846647</cx:pt>
          <cx:pt idx="1">1804.2041903605573</cx:pt>
          <cx:pt idx="2">1086.2797514269564</cx:pt>
          <cx:pt idx="3">996.83514709954147</cx:pt>
          <cx:pt idx="4">1847.9963384180028</cx:pt>
          <cx:pt idx="5">240.27432680519686</cx:pt>
        </cx:lvl>
      </cx:numDim>
    </cx:data>
  </cx:chartData>
  <cx:chart>
    <cx:plotArea>
      <cx:plotAreaRegion>
        <cx:series layoutId="treemap" uniqueId="{FBCF1D5C-BC62-46F5-AD14-163D963145BB}">
          <cx:dataPt idx="0">
            <cx:spPr>
              <a:solidFill>
                <a:srgbClr val="002060"/>
              </a:solidFill>
            </cx:spPr>
          </cx:dataPt>
          <cx:dataPt idx="1">
            <cx:spPr>
              <a:solidFill>
                <a:srgbClr val="275A96"/>
              </a:solidFill>
            </cx:spPr>
          </cx:dataPt>
          <cx:dataPt idx="2">
            <cx:spPr>
              <a:solidFill>
                <a:srgbClr val="71CFEB"/>
              </a:solidFill>
            </cx:spPr>
          </cx:dataPt>
          <cx:dataPt idx="3">
            <cx:spPr>
              <a:solidFill>
                <a:srgbClr val="4583CF"/>
              </a:solidFill>
            </cx:spPr>
          </cx:dataPt>
          <cx:dataPt idx="4">
            <cx:spPr>
              <a:solidFill>
                <a:srgbClr val="00B7E1"/>
              </a:solidFill>
            </cx:spPr>
          </cx:dataPt>
          <cx:dataPt idx="5">
            <cx:spPr>
              <a:solidFill>
                <a:srgbClr val="5B9BD5"/>
              </a:solidFill>
            </cx:spPr>
          </cx:dataPt>
          <cx:dataPt idx="6">
            <cx:spPr>
              <a:solidFill>
                <a:srgbClr val="00B0F0"/>
              </a:solidFill>
            </cx:spPr>
          </cx:dataPt>
          <cx:dataId val="0"/>
          <cx:layoutPr>
            <cx:parentLabelLayout val="overlapping"/>
          </cx:layoutPr>
        </cx:series>
      </cx:plotAreaRegion>
    </cx:plotArea>
  </cx:chart>
  <cx:spPr>
    <a:effectLst/>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'2019 Charts'!$B$209:$B$213</cx:f>
        <cx:lvl ptCount="5">
          <cx:pt idx="0">Domestic Visitor</cx:pt>
          <cx:pt idx="1">International Visitor</cx:pt>
          <cx:pt idx="2">Non-Visitor PCE</cx:pt>
          <cx:pt idx="3">Gov't Support</cx:pt>
          <cx:pt idx="4">Investment</cx:pt>
        </cx:lvl>
      </cx:strDim>
      <cx:numDim type="size">
        <cx:f>'2019 Charts'!$D$209:$D$213</cx:f>
        <cx:lvl ptCount="5" formatCode="&quot;$&quot;#,##0.00">
          <cx:pt idx="0">7078.8596651410271</cx:pt>
          <cx:pt idx="1">247.7962</cx:pt>
          <cx:pt idx="2">69.115815122065925</cx:pt>
          <cx:pt idx="3">58.287225600880546</cx:pt>
          <cx:pt idx="4">613.28608180182482</cx:pt>
        </cx:lvl>
      </cx:numDim>
    </cx:data>
  </cx:chartData>
  <cx:chart>
    <cx:plotArea>
      <cx:plotAreaRegion>
        <cx:series layoutId="treemap" uniqueId="{20F8A993-C673-4709-A4E2-3FC5168310E6}">
          <cx:spPr>
            <a:solidFill>
              <a:srgbClr val="003469"/>
            </a:solidFill>
          </cx:spPr>
          <cx:dataPt idx="1">
            <cx:spPr>
              <a:solidFill>
                <a:srgbClr val="0083BB"/>
              </a:solidFill>
            </cx:spPr>
          </cx:dataPt>
          <cx:dataPt idx="2">
            <cx:spPr>
              <a:solidFill>
                <a:srgbClr val="ADE0F2"/>
              </a:solidFill>
            </cx:spPr>
          </cx:dataPt>
          <cx:dataPt idx="3">
            <cx:spPr>
              <a:solidFill>
                <a:srgbClr val="275A96"/>
              </a:solidFill>
            </cx:spPr>
          </cx:dataPt>
          <cx:dataPt idx="4">
            <cx:spPr>
              <a:solidFill>
                <a:srgbClr val="00B7E1"/>
              </a:solidFill>
            </cx:spPr>
          </cx:dataPt>
          <cx:dataId val="0"/>
          <cx:layoutPr/>
        </cx:series>
      </cx:plotAreaRegion>
    </cx:plotArea>
  </cx:chart>
  <cx:spPr>
    <a:effectLst/>
  </cx:spPr>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'2019 Charts'!$C$448:$F$448</cx:f>
        <cx:lvl ptCount="4">
          <cx:pt idx="0">Direct sales</cx:pt>
          <cx:pt idx="1">Indirect sales</cx:pt>
          <cx:pt idx="2">Induced sales</cx:pt>
          <cx:pt idx="3">Total sales</cx:pt>
        </cx:lvl>
      </cx:strDim>
      <cx:numDim type="val">
        <cx:f dir="row">'2019 Charts'!$C$449:$F$449</cx:f>
        <cx:lvl ptCount="4" formatCode="&quot;$&quot;#,##0.0">
          <cx:pt idx="0">8.0673449876658001</cx:pt>
          <cx:pt idx="1">1.858565719227401</cx:pt>
          <cx:pt idx="2">1.8269806392272692</cx:pt>
          <cx:pt idx="3">11.752891346120467</cx:pt>
        </cx:lvl>
      </cx:numDim>
    </cx:data>
  </cx:chartData>
  <cx:chart>
    <cx:plotArea>
      <cx:plotAreaRegion>
        <cx:series layoutId="waterfall" uniqueId="{25E67748-BFDF-4AE5-8027-1CB575BB385F}">
          <cx:dataPt idx="0">
            <cx:spPr>
              <a:solidFill>
                <a:srgbClr val="003469"/>
              </a:solidFill>
            </cx:spPr>
          </cx:dataPt>
          <cx:dataPt idx="1">
            <cx:spPr>
              <a:solidFill>
                <a:srgbClr val="0083BB"/>
              </a:solidFill>
            </cx:spPr>
          </cx:dataPt>
          <cx:dataPt idx="2">
            <cx:spPr>
              <a:solidFill>
                <a:srgbClr val="0096CA"/>
              </a:solidFill>
            </cx:spPr>
          </cx:dataPt>
          <cx:dataPt idx="3">
            <cx:spPr>
              <a:solidFill>
                <a:srgbClr val="00C2E5"/>
              </a:solidFill>
            </cx:spPr>
          </cx:dataPt>
          <cx:dataLabels pos="inEnd">
            <cx:txPr>
              <a:bodyPr spcFirstLastPara="1" vertOverflow="ellipsis" horzOverflow="overflow" wrap="square" lIns="0" tIns="0" rIns="0" bIns="0" anchor="ctr" anchorCtr="1"/>
              <a:lstStyle/>
              <a:p>
                <a:pPr algn="ctr" rtl="0">
                  <a:defRPr b="1">
                    <a:solidFill>
                      <a:schemeClr val="bg1"/>
                    </a:solidFill>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1" i="0" u="none" strike="noStrike" baseline="0">
                  <a:solidFill>
                    <a:schemeClr val="bg1"/>
                  </a:solidFill>
                  <a:latin typeface="Frutiger LT Std 45 Light" panose="020B0402020204020204" pitchFamily="34" charset="0"/>
                </a:endParaRPr>
              </a:p>
            </cx:txPr>
            <cx:visibility seriesName="0" categoryName="0" value="1"/>
            <cx:separator>, </cx:separator>
          </cx:dataLabels>
          <cx:dataId val="0"/>
          <cx:layoutPr>
            <cx:subtotals>
              <cx:idx val="3"/>
            </cx:subtotals>
          </cx:layoutPr>
        </cx:series>
      </cx:plotAreaRegion>
      <cx:axis id="0">
        <cx:catScaling gapWidth="0.5"/>
        <cx:tickLabels/>
        <cx:spPr>
          <a:ln>
            <a:solidFill>
              <a:schemeClr val="bg1">
                <a:lumMod val="75000"/>
              </a:schemeClr>
            </a:solidFill>
          </a:ln>
        </cx:spPr>
        <cx:txPr>
          <a:bodyPr spcFirstLastPara="1" vertOverflow="ellipsis" horzOverflow="overflow" wrap="square" lIns="0" tIns="0" rIns="0" bIns="0" anchor="ctr" anchorCtr="1"/>
          <a:lstStyle/>
          <a:p>
            <a:pPr algn="ctr" rtl="0">
              <a:defRPr>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0" i="0" u="none" strike="noStrike" baseline="0">
              <a:solidFill>
                <a:sysClr val="windowText" lastClr="000000">
                  <a:lumMod val="65000"/>
                  <a:lumOff val="35000"/>
                </a:sysClr>
              </a:solidFill>
              <a:latin typeface="Frutiger LT Std 45 Light" panose="020B0402020204020204" pitchFamily="34" charset="0"/>
            </a:endParaRPr>
          </a:p>
        </cx:txPr>
      </cx:axis>
      <cx:axis id="1" hidden="1">
        <cx:valScaling/>
        <cx:tickLabels/>
      </cx:axis>
    </cx:plotArea>
  </cx:chart>
  <cx:spPr>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'2019 Charts'!$C$523:$F$523</cx:f>
        <cx:lvl ptCount="4">
          <cx:pt idx="0">Direct</cx:pt>
          <cx:pt idx="1">Indirect</cx:pt>
          <cx:pt idx="2">Induced</cx:pt>
          <cx:pt idx="3">Total</cx:pt>
        </cx:lvl>
      </cx:strDim>
      <cx:numDim type="val">
        <cx:f dir="row">'2019 Charts'!$C$524:$F$524</cx:f>
        <cx:lvl ptCount="4" formatCode="&quot;$&quot;#,##0.0">
          <cx:pt idx="0">3.3689452554102015</cx:pt>
          <cx:pt idx="1">1.002583450209148</cx:pt>
          <cx:pt idx="2">1.0667768761589993</cx:pt>
          <cx:pt idx="3">5.4383055817783461</cx:pt>
        </cx:lvl>
      </cx:numDim>
    </cx:data>
  </cx:chartData>
  <cx:chart>
    <cx:plotArea>
      <cx:plotAreaRegion>
        <cx:plotSurface>
          <cx:spPr>
            <a:ln>
              <a:noFill/>
            </a:ln>
          </cx:spPr>
        </cx:plotSurface>
        <cx:series layoutId="waterfall" uniqueId="{9D5E4A96-5B04-4BF4-9274-555D1E59EADB}">
          <cx:dataPt idx="0">
            <cx:spPr>
              <a:solidFill>
                <a:srgbClr val="003469"/>
              </a:solidFill>
            </cx:spPr>
          </cx:dataPt>
          <cx:dataPt idx="1">
            <cx:spPr>
              <a:solidFill>
                <a:srgbClr val="0083BB"/>
              </a:solidFill>
            </cx:spPr>
          </cx:dataPt>
          <cx:dataPt idx="2">
            <cx:spPr>
              <a:solidFill>
                <a:srgbClr val="0096CA"/>
              </a:solidFill>
            </cx:spPr>
          </cx:dataPt>
          <cx:dataPt idx="3">
            <cx:spPr>
              <a:solidFill>
                <a:srgbClr val="00C2E5"/>
              </a:solidFill>
            </cx:spPr>
          </cx:dataPt>
          <cx:dataLabels pos="inEnd">
            <cx:txPr>
              <a:bodyPr spcFirstLastPara="1" vertOverflow="ellipsis" horzOverflow="overflow" wrap="square" lIns="0" tIns="0" rIns="0" bIns="0" anchor="ctr" anchorCtr="1"/>
              <a:lstStyle/>
              <a:p>
                <a:pPr algn="ctr" rtl="0">
                  <a:defRPr b="1">
                    <a:solidFill>
                      <a:schemeClr val="bg1"/>
                    </a:solidFill>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1" i="0" u="none" strike="noStrike" baseline="0">
                  <a:solidFill>
                    <a:schemeClr val="bg1"/>
                  </a:solidFill>
                  <a:latin typeface="Frutiger LT Std 45 Light" panose="020B0402020204020204" pitchFamily="34" charset="0"/>
                </a:endParaRPr>
              </a:p>
            </cx:txPr>
            <cx:visibility seriesName="0" categoryName="0" value="1"/>
            <cx:separator>, </cx:separator>
          </cx:dataLabels>
          <cx:dataId val="0"/>
          <cx:layoutPr>
            <cx:subtotals>
              <cx:idx val="3"/>
            </cx:subtotals>
          </cx:layoutPr>
        </cx:series>
      </cx:plotAreaRegion>
      <cx:axis id="0">
        <cx:catScaling gapWidth="0.5"/>
        <cx:tickLabels/>
        <cx:txPr>
          <a:bodyPr spcFirstLastPara="1" vertOverflow="ellipsis" horzOverflow="overflow" wrap="square" lIns="0" tIns="0" rIns="0" bIns="0" anchor="ctr" anchorCtr="1"/>
          <a:lstStyle/>
          <a:p>
            <a:pPr algn="ctr" rtl="0">
              <a:defRPr>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0" i="0" u="none" strike="noStrike" baseline="0">
              <a:solidFill>
                <a:sysClr val="windowText" lastClr="000000">
                  <a:lumMod val="65000"/>
                  <a:lumOff val="35000"/>
                </a:sysClr>
              </a:solidFill>
              <a:latin typeface="Frutiger LT Std 45 Light" panose="020B0402020204020204" pitchFamily="34" charset="0"/>
            </a:endParaRPr>
          </a:p>
        </cx:txPr>
      </cx:axis>
      <cx:axis id="1" hidden="1">
        <cx:valScaling/>
        <cx:tickLabels/>
      </cx:axis>
    </cx:plotArea>
  </cx:chart>
  <cx:spPr>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'2019 Charts'!$C$594:$F$594</cx:f>
        <cx:lvl ptCount="4">
          <cx:pt idx="0">Direct</cx:pt>
          <cx:pt idx="1">Indirect</cx:pt>
          <cx:pt idx="2">Induced</cx:pt>
          <cx:pt idx="3">Total</cx:pt>
        </cx:lvl>
      </cx:strDim>
      <cx:numDim type="val">
        <cx:f dir="row">'2019 Charts'!$C$612:$F$612</cx:f>
        <cx:lvl ptCount="4" formatCode="_(* #,##0_);_(* \(#,##0\);_(* &quot;-&quot;??_);_(@_)">
          <cx:pt idx="0">70744.164233980002</cx:pt>
          <cx:pt idx="1">12720.296516139399</cx:pt>
          <cx:pt idx="2">13769.421691101117</cx:pt>
          <cx:pt idx="3">97233.882441220514</cx:pt>
        </cx:lvl>
      </cx:numDim>
    </cx:data>
  </cx:chartData>
  <cx:chart>
    <cx:plotArea>
      <cx:plotAreaRegion>
        <cx:series layoutId="waterfall" uniqueId="{3C7E3067-BF97-4A00-8048-3F673A73C5A8}">
          <cx:dataPt idx="0">
            <cx:spPr>
              <a:solidFill>
                <a:srgbClr val="003469"/>
              </a:solidFill>
            </cx:spPr>
          </cx:dataPt>
          <cx:dataPt idx="1">
            <cx:spPr>
              <a:solidFill>
                <a:srgbClr val="0083BB"/>
              </a:solidFill>
            </cx:spPr>
          </cx:dataPt>
          <cx:dataPt idx="2">
            <cx:spPr>
              <a:solidFill>
                <a:srgbClr val="0096CA"/>
              </a:solidFill>
            </cx:spPr>
          </cx:dataPt>
          <cx:dataPt idx="3">
            <cx:spPr>
              <a:solidFill>
                <a:srgbClr val="00C2E5"/>
              </a:solidFill>
            </cx:spPr>
          </cx:dataPt>
          <cx:dataLabels pos="inEnd">
            <cx:txPr>
              <a:bodyPr spcFirstLastPara="1" vertOverflow="ellipsis" horzOverflow="overflow" wrap="square" lIns="0" tIns="0" rIns="0" bIns="0" anchor="ctr" anchorCtr="1"/>
              <a:lstStyle/>
              <a:p>
                <a:pPr algn="ctr" rtl="0">
                  <a:defRPr b="1">
                    <a:solidFill>
                      <a:schemeClr val="bg1"/>
                    </a:solidFill>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1" i="0" u="none" strike="noStrike" baseline="0">
                  <a:solidFill>
                    <a:schemeClr val="bg1"/>
                  </a:solidFill>
                  <a:latin typeface="Frutiger LT Std 45 Light" panose="020B0402020204020204" pitchFamily="34" charset="0"/>
                </a:endParaRPr>
              </a:p>
            </cx:txPr>
            <cx:visibility seriesName="0" categoryName="0" value="1"/>
            <cx:separator>, </cx:separator>
          </cx:dataLabels>
          <cx:dataId val="0"/>
          <cx:layoutPr>
            <cx:subtotals>
              <cx:idx val="3"/>
            </cx:subtotals>
          </cx:layoutPr>
        </cx:series>
      </cx:plotAreaRegion>
      <cx:axis id="0">
        <cx:catScaling gapWidth="0.5"/>
        <cx:tickLabels/>
        <cx:spPr>
          <a:ln>
            <a:solidFill>
              <a:schemeClr val="bg1">
                <a:lumMod val="75000"/>
              </a:schemeClr>
            </a:solidFill>
          </a:ln>
        </cx:spPr>
        <cx:txPr>
          <a:bodyPr spcFirstLastPara="1" vertOverflow="ellipsis" horzOverflow="overflow" wrap="square" lIns="0" tIns="0" rIns="0" bIns="0" anchor="ctr" anchorCtr="1"/>
          <a:lstStyle/>
          <a:p>
            <a:pPr algn="ctr" rtl="0">
              <a:defRPr>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0" i="0" u="none" strike="noStrike" baseline="0">
              <a:solidFill>
                <a:sysClr val="windowText" lastClr="000000">
                  <a:lumMod val="65000"/>
                  <a:lumOff val="35000"/>
                </a:sysClr>
              </a:solidFill>
              <a:latin typeface="Frutiger LT Std 45 Light" panose="020B0402020204020204" pitchFamily="34" charset="0"/>
            </a:endParaRPr>
          </a:p>
        </cx:txPr>
      </cx:axis>
      <cx:axis id="1" hidden="1">
        <cx:valScaling/>
        <cx:tickLabels/>
      </cx:axis>
    </cx:plotArea>
  </cx:chart>
  <cx:spPr>
    <a:ln>
      <a:no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'2019 Charts'!$C$662:$F$662</cx:f>
        <cx:lvl ptCount="4">
          <cx:pt idx="0">Direct</cx:pt>
          <cx:pt idx="1">Indirect</cx:pt>
          <cx:pt idx="2">Induced</cx:pt>
          <cx:pt idx="3">Total</cx:pt>
        </cx:lvl>
      </cx:strDim>
      <cx:numDim type="val">
        <cx:f dir="row">'2019 Charts'!$C$681:$F$681</cx:f>
        <cx:lvl ptCount="4" formatCode="&quot;$&quot;#,##0.0">
          <cx:pt idx="0">2.0176054533321457</cx:pt>
          <cx:pt idx="1">0.64976002238840114</cx:pt>
          <cx:pt idx="2">0.5964723994913026</cx:pt>
          <cx:pt idx="3">3.2638378752118498</cx:pt>
        </cx:lvl>
      </cx:numDim>
    </cx:data>
  </cx:chartData>
  <cx:chart>
    <cx:plotArea>
      <cx:plotAreaRegion>
        <cx:series layoutId="waterfall" uniqueId="{DB8A9EA3-C696-4A67-BBCA-642E58993AE9}">
          <cx:dataPt idx="0">
            <cx:spPr>
              <a:solidFill>
                <a:srgbClr val="003469"/>
              </a:solidFill>
            </cx:spPr>
          </cx:dataPt>
          <cx:dataPt idx="1">
            <cx:spPr>
              <a:solidFill>
                <a:srgbClr val="0083BB"/>
              </a:solidFill>
            </cx:spPr>
          </cx:dataPt>
          <cx:dataPt idx="2">
            <cx:spPr>
              <a:solidFill>
                <a:srgbClr val="0096CA"/>
              </a:solidFill>
            </cx:spPr>
          </cx:dataPt>
          <cx:dataPt idx="3">
            <cx:spPr>
              <a:solidFill>
                <a:srgbClr val="00C2E5"/>
              </a:solidFill>
            </cx:spPr>
          </cx:dataPt>
          <cx:dataLabels pos="inEnd">
            <cx:txPr>
              <a:bodyPr spcFirstLastPara="1" vertOverflow="ellipsis" horzOverflow="overflow" wrap="square" lIns="0" tIns="0" rIns="0" bIns="0" anchor="ctr" anchorCtr="1"/>
              <a:lstStyle/>
              <a:p>
                <a:pPr algn="ctr" rtl="0">
                  <a:defRPr b="1">
                    <a:solidFill>
                      <a:schemeClr val="bg1"/>
                    </a:solidFill>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1" i="0" u="none" strike="noStrike" baseline="0">
                  <a:solidFill>
                    <a:schemeClr val="bg1"/>
                  </a:solidFill>
                  <a:latin typeface="Frutiger LT Std 45 Light" panose="020B0402020204020204" pitchFamily="34" charset="0"/>
                </a:endParaRPr>
              </a:p>
            </cx:txPr>
            <cx:visibility seriesName="0" categoryName="0" value="1"/>
          </cx:dataLabels>
          <cx:dataId val="0"/>
          <cx:layoutPr>
            <cx:subtotals>
              <cx:idx val="3"/>
            </cx:subtotals>
          </cx:layoutPr>
        </cx:series>
      </cx:plotAreaRegion>
      <cx:axis id="0">
        <cx:catScaling gapWidth="0.5"/>
        <cx:tickLabels/>
        <cx:spPr>
          <a:ln>
            <a:solidFill>
              <a:schemeClr val="bg1">
                <a:lumMod val="75000"/>
              </a:schemeClr>
            </a:solidFill>
          </a:ln>
        </cx:spPr>
        <cx:txPr>
          <a:bodyPr spcFirstLastPara="1" vertOverflow="ellipsis" horzOverflow="overflow" wrap="square" lIns="0" tIns="0" rIns="0" bIns="0" anchor="ctr" anchorCtr="1"/>
          <a:lstStyle/>
          <a:p>
            <a:pPr algn="ctr" rtl="0">
              <a:defRPr>
                <a:latin typeface="Frutiger LT Std 45 Light" panose="020B0402020204020204" pitchFamily="34" charset="0"/>
                <a:ea typeface="Frutiger LT Std 45 Light" panose="020B0402020204020204" pitchFamily="34" charset="0"/>
                <a:cs typeface="Frutiger LT Std 45 Light" panose="020B0402020204020204" pitchFamily="34" charset="0"/>
              </a:defRPr>
            </a:pPr>
            <a:endParaRPr lang="en-US" sz="900" b="0" i="0" u="none" strike="noStrike" baseline="0">
              <a:solidFill>
                <a:sysClr val="windowText" lastClr="000000">
                  <a:lumMod val="65000"/>
                  <a:lumOff val="35000"/>
                </a:sysClr>
              </a:solidFill>
              <a:latin typeface="Frutiger LT Std 45 Light" panose="020B0402020204020204" pitchFamily="34" charset="0"/>
            </a:endParaRPr>
          </a:p>
        </cx:txPr>
      </cx:axis>
      <cx:axis id="1" hidden="1">
        <cx:valScaling/>
        <cx:tickLabels/>
      </cx:axis>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en-US"/>
          </a:p>
        </p:txBody>
      </p:sp>
      <p:sp>
        <p:nvSpPr>
          <p:cNvPr id="4" name="Footer Placeholder 3"/>
          <p:cNvSpPr>
            <a:spLocks noGrp="1"/>
          </p:cNvSpPr>
          <p:nvPr>
            <p:ph type="ftr" sz="quarter" idx="2"/>
          </p:nvPr>
        </p:nvSpPr>
        <p:spPr>
          <a:xfrm>
            <a:off x="1" y="8839015"/>
            <a:ext cx="3041968" cy="466911"/>
          </a:xfrm>
          <a:prstGeom prst="rect">
            <a:avLst/>
          </a:prstGeom>
        </p:spPr>
        <p:txBody>
          <a:bodyPr vert="horz" lIns="93272" tIns="46637" rIns="93272" bIns="46637"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5"/>
            <a:ext cx="3041968" cy="466911"/>
          </a:xfrm>
          <a:prstGeom prst="rect">
            <a:avLst/>
          </a:prstGeom>
        </p:spPr>
        <p:txBody>
          <a:bodyPr vert="horz" lIns="93272" tIns="46637" rIns="93272" bIns="46637"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id-ID"/>
          </a:p>
        </p:txBody>
      </p:sp>
      <p:sp>
        <p:nvSpPr>
          <p:cNvPr id="3" name="Date Placeholder 2"/>
          <p:cNvSpPr>
            <a:spLocks noGrp="1"/>
          </p:cNvSpPr>
          <p:nvPr>
            <p:ph type="dt" idx="1"/>
          </p:nvPr>
        </p:nvSpPr>
        <p:spPr>
          <a:xfrm>
            <a:off x="3976334" y="0"/>
            <a:ext cx="3041968" cy="466912"/>
          </a:xfrm>
          <a:prstGeom prst="rect">
            <a:avLst/>
          </a:prstGeom>
        </p:spPr>
        <p:txBody>
          <a:bodyPr vert="horz" lIns="93272" tIns="46637" rIns="93272" bIns="46637" rtlCol="0"/>
          <a:lstStyle>
            <a:lvl1pPr algn="r">
              <a:defRPr sz="1200"/>
            </a:lvl1pPr>
          </a:lstStyle>
          <a:p>
            <a:fld id="{CFFFF55F-8596-4ED6-A487-C5C49AFFE812}" type="datetimeFigureOut">
              <a:rPr lang="id-ID" smtClean="0"/>
              <a:t>21/10/2020</a:t>
            </a:fld>
            <a:endParaRPr lang="id-ID"/>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72" tIns="46637" rIns="93272" bIns="46637" rtlCol="0" anchor="ctr"/>
          <a:lstStyle/>
          <a:p>
            <a:endParaRPr lang="id-ID"/>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2" tIns="46637" rIns="93272" bIns="466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1" y="8839015"/>
            <a:ext cx="3041968" cy="466911"/>
          </a:xfrm>
          <a:prstGeom prst="rect">
            <a:avLst/>
          </a:prstGeom>
        </p:spPr>
        <p:txBody>
          <a:bodyPr vert="horz" lIns="93272" tIns="46637" rIns="93272" bIns="46637" rtlCol="0" anchor="b"/>
          <a:lstStyle>
            <a:lvl1pPr algn="l">
              <a:defRPr sz="1200"/>
            </a:lvl1pPr>
          </a:lstStyle>
          <a:p>
            <a:endParaRPr lang="id-ID"/>
          </a:p>
        </p:txBody>
      </p:sp>
      <p:sp>
        <p:nvSpPr>
          <p:cNvPr id="7" name="Slide Number Placeholder 6"/>
          <p:cNvSpPr>
            <a:spLocks noGrp="1"/>
          </p:cNvSpPr>
          <p:nvPr>
            <p:ph type="sldNum" sz="quarter" idx="5"/>
          </p:nvPr>
        </p:nvSpPr>
        <p:spPr>
          <a:xfrm>
            <a:off x="3976334" y="8839015"/>
            <a:ext cx="3041968" cy="466911"/>
          </a:xfrm>
          <a:prstGeom prst="rect">
            <a:avLst/>
          </a:prstGeom>
        </p:spPr>
        <p:txBody>
          <a:bodyPr vert="horz" lIns="93272" tIns="46637" rIns="93272" bIns="46637"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 -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73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29CF91D-2AF3-45C7-9877-5118C77569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98806C5A-A927-4A50-AD08-E26B18088FEB}"/>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428763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EA913244-B2E7-4D21-AC18-3CBE1B92B9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1D3CCD4B-3B7F-4AF8-BB42-83088FA86D47}"/>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17893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293CD48-4A1B-41C7-AD63-1E2CEB79BA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F8FA6CF8-90D8-4B68-A833-260BECF12EDF}"/>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3708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FAF68AB1-5710-429F-A809-CF83CAE5C1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0735A5EB-B8CD-47AC-9857-3B520099F8AD}"/>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82569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279797" y="380999"/>
            <a:ext cx="8584406"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a:p>
        </p:txBody>
      </p:sp>
    </p:spTree>
    <p:extLst>
      <p:ext uri="{BB962C8B-B14F-4D97-AF65-F5344CB8AC3E}">
        <p14:creationId xmlns:p14="http://schemas.microsoft.com/office/powerpoint/2010/main" val="2277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97679A3-5B51-467E-AD2D-537F0F6CB8C3}"/>
              </a:ext>
            </a:extLst>
          </p:cNvPr>
          <p:cNvSpPr>
            <a:spLocks noGrp="1"/>
          </p:cNvSpPr>
          <p:nvPr>
            <p:ph type="pic" sz="quarter" idx="10"/>
          </p:nvPr>
        </p:nvSpPr>
        <p:spPr>
          <a:xfrm>
            <a:off x="4671392" y="1494182"/>
            <a:ext cx="181389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8A4AD5C-8E7D-437A-8129-5B2E958A543F}"/>
              </a:ext>
            </a:extLst>
          </p:cNvPr>
          <p:cNvSpPr>
            <a:spLocks noGrp="1"/>
          </p:cNvSpPr>
          <p:nvPr>
            <p:ph type="pic" sz="quarter" idx="11"/>
          </p:nvPr>
        </p:nvSpPr>
        <p:spPr>
          <a:xfrm>
            <a:off x="6654249" y="1494183"/>
            <a:ext cx="181389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pic>
        <p:nvPicPr>
          <p:cNvPr id="10" name="Picture 9">
            <a:extLst>
              <a:ext uri="{FF2B5EF4-FFF2-40B4-BE49-F238E27FC236}">
                <a16:creationId xmlns:a16="http://schemas.microsoft.com/office/drawing/2014/main" id="{83B8E193-9BB9-411D-9B13-13BCF387B6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0920" y="6537960"/>
            <a:ext cx="1707357" cy="283464"/>
          </a:xfrm>
          <a:prstGeom prst="rect">
            <a:avLst/>
          </a:prstGeom>
        </p:spPr>
      </p:pic>
      <p:sp>
        <p:nvSpPr>
          <p:cNvPr id="11" name="TextBox 10">
            <a:extLst>
              <a:ext uri="{FF2B5EF4-FFF2-40B4-BE49-F238E27FC236}">
                <a16:creationId xmlns:a16="http://schemas.microsoft.com/office/drawing/2014/main" id="{B017BFE5-5523-481B-AC9F-E232B8FA8095}"/>
              </a:ext>
            </a:extLst>
          </p:cNvPr>
          <p:cNvSpPr txBox="1"/>
          <p:nvPr userDrawn="1"/>
        </p:nvSpPr>
        <p:spPr>
          <a:xfrm>
            <a:off x="0" y="6583680"/>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89259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1" y="0"/>
            <a:ext cx="9143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60110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 - Blank with logo and page numb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769AC-11DB-4AB7-AF3E-04D07B62FA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3091" y="6539163"/>
            <a:ext cx="1710772" cy="284031"/>
          </a:xfrm>
          <a:prstGeom prst="rect">
            <a:avLst/>
          </a:prstGeom>
        </p:spPr>
      </p:pic>
      <p:sp>
        <p:nvSpPr>
          <p:cNvPr id="5" name="TextBox 4">
            <a:extLst>
              <a:ext uri="{FF2B5EF4-FFF2-40B4-BE49-F238E27FC236}">
                <a16:creationId xmlns:a16="http://schemas.microsoft.com/office/drawing/2014/main" id="{5794567A-7EFA-4AEB-82D0-1D932EDBC1E1}"/>
              </a:ext>
            </a:extLst>
          </p:cNvPr>
          <p:cNvSpPr txBox="1"/>
          <p:nvPr userDrawn="1"/>
        </p:nvSpPr>
        <p:spPr>
          <a:xfrm>
            <a:off x="2636" y="6585175"/>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19164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889-FC57-45F5-8E6B-EF6BA069C2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16DE0-5A95-4FED-A379-61B3B8E7AA7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4012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673-86D0-4FD4-A34E-204E09F28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C3508-8BF5-4CB9-891D-11EA2CE6F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23FCA-B788-485A-8369-67ED9ED01607}"/>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5" name="Footer Placeholder 4">
            <a:extLst>
              <a:ext uri="{FF2B5EF4-FFF2-40B4-BE49-F238E27FC236}">
                <a16:creationId xmlns:a16="http://schemas.microsoft.com/office/drawing/2014/main" id="{D5FA2244-FAFB-4178-8187-74ED576C5EC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2E02A3-868C-4D83-845B-9B41BBDDA652}"/>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41318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 - Cover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BB9A7D-6673-46DE-9110-DC60184F7F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3" name="TextBox 2">
            <a:extLst>
              <a:ext uri="{FF2B5EF4-FFF2-40B4-BE49-F238E27FC236}">
                <a16:creationId xmlns:a16="http://schemas.microsoft.com/office/drawing/2014/main" id="{C30F3543-A024-4275-A93C-786A63935639}"/>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3198535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8C7B-D8EE-4A11-9FBB-9C2C86DF4CD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20D6D-499A-44D0-90C1-ECC243EC296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1DFC5-981A-4E6D-BD59-AB52ACF5E5A4}"/>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5" name="Footer Placeholder 4">
            <a:extLst>
              <a:ext uri="{FF2B5EF4-FFF2-40B4-BE49-F238E27FC236}">
                <a16:creationId xmlns:a16="http://schemas.microsoft.com/office/drawing/2014/main" id="{C5207274-6461-4202-9A05-E9FA54805FD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0D9A0-5933-4CD1-841F-4844F7EFA0D4}"/>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410690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E438-5CB8-4717-B90F-BA35D71E7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382D8-2935-4BA9-BF3A-2E232AB3FE0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B899D-0E63-4ED0-879E-CE64139B3C7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6A84-ED2F-44DA-B9B7-B1A93F1DAF8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6" name="Footer Placeholder 5">
            <a:extLst>
              <a:ext uri="{FF2B5EF4-FFF2-40B4-BE49-F238E27FC236}">
                <a16:creationId xmlns:a16="http://schemas.microsoft.com/office/drawing/2014/main" id="{EED08883-4071-40FB-A56B-04155E9BAB3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5ED62D-FEEC-4D48-9CA4-87A63DAEE071}"/>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2149815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8A1F-76E9-4BB5-B00B-8D6ED9C3D4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92A78-684A-49C9-AAD2-83436027AD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A4DBE-6D7F-4469-B511-BE7F7F8D56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AF256-281F-4D63-8561-AB72F718E6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0F18D-750E-44B6-B59D-ED1BE07869C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E305F-F1D2-42A5-8E32-30826B12D8C3}"/>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8" name="Footer Placeholder 7">
            <a:extLst>
              <a:ext uri="{FF2B5EF4-FFF2-40B4-BE49-F238E27FC236}">
                <a16:creationId xmlns:a16="http://schemas.microsoft.com/office/drawing/2014/main" id="{7285990E-30D2-488C-9391-97778671863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06DD978-F9B2-45EF-899B-33CF1AFAF6C2}"/>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3313140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2FE-91F6-4C55-B549-C4CB1CDF0E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46C1B-ABB9-4D8E-895F-FB93B403B19E}"/>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4" name="Footer Placeholder 3">
            <a:extLst>
              <a:ext uri="{FF2B5EF4-FFF2-40B4-BE49-F238E27FC236}">
                <a16:creationId xmlns:a16="http://schemas.microsoft.com/office/drawing/2014/main" id="{70CF55CB-8C35-4DE5-BD37-E8FF98FCC0F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159D995-57F1-4641-8F98-E3CDEC1B9160}"/>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845452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2D7B0-1671-441F-AD3E-662C60909F0B}"/>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3" name="Footer Placeholder 2">
            <a:extLst>
              <a:ext uri="{FF2B5EF4-FFF2-40B4-BE49-F238E27FC236}">
                <a16:creationId xmlns:a16="http://schemas.microsoft.com/office/drawing/2014/main" id="{AA5E9D7F-C30B-4F18-813C-20ACBCA5566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FA34576-3BDF-4B70-AFE7-614E997F5828}"/>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2276983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6F62-EC34-4E3F-882B-F1F5FFF86D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7C9A-4A78-44B3-A9BC-15BB9C6AFA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B6C5E-1550-44F1-A23A-63123F4256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87F91-EA52-4C10-9568-28CE1CD31F11}"/>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6" name="Footer Placeholder 5">
            <a:extLst>
              <a:ext uri="{FF2B5EF4-FFF2-40B4-BE49-F238E27FC236}">
                <a16:creationId xmlns:a16="http://schemas.microsoft.com/office/drawing/2014/main" id="{2300E8F3-2A81-4884-A8F5-DD2AA9D6626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4B664E-F9DA-4345-A543-DA2AF20E609C}"/>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399990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9D13-746D-40DA-9186-BD6013A2EB3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F7F1D-EC95-4831-A49B-7FAFE1BBBA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69678-CEE6-46F5-915D-E46E84F2B0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2F8D1-F3E1-4B81-A528-D1A784597EB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6" name="Footer Placeholder 5">
            <a:extLst>
              <a:ext uri="{FF2B5EF4-FFF2-40B4-BE49-F238E27FC236}">
                <a16:creationId xmlns:a16="http://schemas.microsoft.com/office/drawing/2014/main" id="{76B2D116-61EF-4859-B627-3FE9A598CFC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654A9C-98F9-4B0D-9387-822C263E0223}"/>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130881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337-273D-48D2-8C16-B201143FA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B092A-0FFC-4896-BDEC-BBBF91C00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F324F-146B-47BB-A954-307EDC70E6FD}"/>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5" name="Footer Placeholder 4">
            <a:extLst>
              <a:ext uri="{FF2B5EF4-FFF2-40B4-BE49-F238E27FC236}">
                <a16:creationId xmlns:a16="http://schemas.microsoft.com/office/drawing/2014/main" id="{21B00A64-E328-41E3-B7DA-5040A40D772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E4E864-C6BE-4B3D-9C9E-E8D467BEF175}"/>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2741579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1D784-DECE-4DD3-9D52-ED55D1C2D5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BBE89-D2D3-4877-A9DC-3FE4DEC8676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7354-5536-4DE5-A77A-CA186B98EAD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10/21/2020</a:t>
            </a:fld>
            <a:endParaRPr lang="en-US"/>
          </a:p>
        </p:txBody>
      </p:sp>
      <p:sp>
        <p:nvSpPr>
          <p:cNvPr id="5" name="Footer Placeholder 4">
            <a:extLst>
              <a:ext uri="{FF2B5EF4-FFF2-40B4-BE49-F238E27FC236}">
                <a16:creationId xmlns:a16="http://schemas.microsoft.com/office/drawing/2014/main" id="{1DEA5DCF-79B7-4177-9F0B-A06A03C33D1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523851-C948-409E-BCF8-053A13263289}"/>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321058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 - Picture half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5302743" y="856034"/>
            <a:ext cx="3841258" cy="6001966"/>
          </a:xfrm>
        </p:spPr>
        <p:txBody>
          <a:bodyPr/>
          <a:lstStyle/>
          <a:p>
            <a:endParaRPr lang="en-US" dirty="0"/>
          </a:p>
        </p:txBody>
      </p:sp>
      <p:sp>
        <p:nvSpPr>
          <p:cNvPr id="7" name="Rectangle 6">
            <a:extLst>
              <a:ext uri="{FF2B5EF4-FFF2-40B4-BE49-F238E27FC236}">
                <a16:creationId xmlns:a16="http://schemas.microsoft.com/office/drawing/2014/main" id="{B810B77B-51B4-4710-8024-19E2F3539290}"/>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B5D352F-BB8C-4455-ABF4-9AB0919183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0920" y="6537960"/>
            <a:ext cx="1707357" cy="283464"/>
          </a:xfrm>
          <a:prstGeom prst="rect">
            <a:avLst/>
          </a:prstGeom>
        </p:spPr>
      </p:pic>
      <p:sp>
        <p:nvSpPr>
          <p:cNvPr id="8" name="TextBox 7">
            <a:extLst>
              <a:ext uri="{FF2B5EF4-FFF2-40B4-BE49-F238E27FC236}">
                <a16:creationId xmlns:a16="http://schemas.microsoft.com/office/drawing/2014/main" id="{3DB321A1-0CF0-4634-88FA-690A2CD2939A}"/>
              </a:ext>
            </a:extLst>
          </p:cNvPr>
          <p:cNvSpPr txBox="1"/>
          <p:nvPr userDrawn="1"/>
        </p:nvSpPr>
        <p:spPr>
          <a:xfrm>
            <a:off x="0" y="6583680"/>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95331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 - Skinny pic bann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0" y="762000"/>
            <a:ext cx="9143999" cy="1790700"/>
          </a:xfrm>
        </p:spPr>
        <p:txBody>
          <a:bodyPr/>
          <a:lstStyle/>
          <a:p>
            <a:endParaRPr lang="en-US"/>
          </a:p>
        </p:txBody>
      </p:sp>
      <p:sp>
        <p:nvSpPr>
          <p:cNvPr id="7" name="Rectangle 6">
            <a:extLst>
              <a:ext uri="{FF2B5EF4-FFF2-40B4-BE49-F238E27FC236}">
                <a16:creationId xmlns:a16="http://schemas.microsoft.com/office/drawing/2014/main" id="{80B53035-DB7B-4B36-8B45-7B5F726A4A47}"/>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2D19DD4-BCDC-410A-9A8F-B39B05A3D8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0920" y="6537960"/>
            <a:ext cx="1707357" cy="283464"/>
          </a:xfrm>
          <a:prstGeom prst="rect">
            <a:avLst/>
          </a:prstGeom>
        </p:spPr>
      </p:pic>
      <p:sp>
        <p:nvSpPr>
          <p:cNvPr id="9" name="TextBox 8">
            <a:extLst>
              <a:ext uri="{FF2B5EF4-FFF2-40B4-BE49-F238E27FC236}">
                <a16:creationId xmlns:a16="http://schemas.microsoft.com/office/drawing/2014/main" id="{E9D15A78-35C5-4233-AA5C-B5CB4B8E1838}"/>
              </a:ext>
            </a:extLst>
          </p:cNvPr>
          <p:cNvSpPr txBox="1"/>
          <p:nvPr userDrawn="1"/>
        </p:nvSpPr>
        <p:spPr>
          <a:xfrm>
            <a:off x="0" y="6583680"/>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2801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 - Picture quarter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6632447" y="0"/>
            <a:ext cx="2511553" cy="6858000"/>
          </a:xfrm>
        </p:spPr>
        <p:txBody>
          <a:bodyPr/>
          <a:lstStyle/>
          <a:p>
            <a:endParaRPr lang="en-US"/>
          </a:p>
        </p:txBody>
      </p:sp>
      <p:sp>
        <p:nvSpPr>
          <p:cNvPr id="9" name="Rectangle 8">
            <a:extLst>
              <a:ext uri="{FF2B5EF4-FFF2-40B4-BE49-F238E27FC236}">
                <a16:creationId xmlns:a16="http://schemas.microsoft.com/office/drawing/2014/main" id="{A95D47E4-7A41-4919-8783-37300ED58237}"/>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A633D0E-A266-4A23-A448-1FBE3B2CEB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0920" y="6537960"/>
            <a:ext cx="1707357" cy="283464"/>
          </a:xfrm>
          <a:prstGeom prst="rect">
            <a:avLst/>
          </a:prstGeom>
        </p:spPr>
      </p:pic>
      <p:sp>
        <p:nvSpPr>
          <p:cNvPr id="8" name="TextBox 7">
            <a:extLst>
              <a:ext uri="{FF2B5EF4-FFF2-40B4-BE49-F238E27FC236}">
                <a16:creationId xmlns:a16="http://schemas.microsoft.com/office/drawing/2014/main" id="{62ED6030-7371-4507-A023-69CC3950B680}"/>
              </a:ext>
            </a:extLst>
          </p:cNvPr>
          <p:cNvSpPr txBox="1"/>
          <p:nvPr userDrawn="1"/>
        </p:nvSpPr>
        <p:spPr>
          <a:xfrm>
            <a:off x="0" y="6583680"/>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68303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2E7FFC4-1474-44E0-89BD-1D0A77CE7757}"/>
              </a:ext>
            </a:extLst>
          </p:cNvPr>
          <p:cNvSpPr>
            <a:spLocks noGrp="1"/>
          </p:cNvSpPr>
          <p:nvPr>
            <p:ph type="pic" sz="quarter" idx="10"/>
          </p:nvPr>
        </p:nvSpPr>
        <p:spPr>
          <a:xfrm>
            <a:off x="4322763" y="762000"/>
            <a:ext cx="1922462" cy="1674813"/>
          </a:xfrm>
        </p:spPr>
        <p:txBody>
          <a:bodyPr/>
          <a:lstStyle/>
          <a:p>
            <a:endParaRPr lang="en-US"/>
          </a:p>
        </p:txBody>
      </p:sp>
      <p:sp>
        <p:nvSpPr>
          <p:cNvPr id="12" name="Picture Placeholder 11">
            <a:extLst>
              <a:ext uri="{FF2B5EF4-FFF2-40B4-BE49-F238E27FC236}">
                <a16:creationId xmlns:a16="http://schemas.microsoft.com/office/drawing/2014/main" id="{0016C335-4F6F-4599-A9BD-D61AE8BE5B99}"/>
              </a:ext>
            </a:extLst>
          </p:cNvPr>
          <p:cNvSpPr>
            <a:spLocks noGrp="1"/>
          </p:cNvSpPr>
          <p:nvPr>
            <p:ph type="pic" sz="quarter" idx="11"/>
          </p:nvPr>
        </p:nvSpPr>
        <p:spPr>
          <a:xfrm>
            <a:off x="4322763" y="2620963"/>
            <a:ext cx="1922462" cy="3468687"/>
          </a:xfrm>
        </p:spPr>
        <p:txBody>
          <a:bodyPr/>
          <a:lstStyle/>
          <a:p>
            <a:endParaRPr lang="en-US"/>
          </a:p>
        </p:txBody>
      </p:sp>
      <p:sp>
        <p:nvSpPr>
          <p:cNvPr id="14" name="Picture Placeholder 13">
            <a:extLst>
              <a:ext uri="{FF2B5EF4-FFF2-40B4-BE49-F238E27FC236}">
                <a16:creationId xmlns:a16="http://schemas.microsoft.com/office/drawing/2014/main" id="{7D03668C-786F-4F66-A30A-7C9C8FCE4645}"/>
              </a:ext>
            </a:extLst>
          </p:cNvPr>
          <p:cNvSpPr>
            <a:spLocks noGrp="1"/>
          </p:cNvSpPr>
          <p:nvPr>
            <p:ph type="pic" sz="quarter" idx="12"/>
          </p:nvPr>
        </p:nvSpPr>
        <p:spPr>
          <a:xfrm>
            <a:off x="6423025" y="768350"/>
            <a:ext cx="2720975" cy="5321300"/>
          </a:xfrm>
        </p:spPr>
        <p:txBody>
          <a:bodyPr/>
          <a:lstStyle/>
          <a:p>
            <a:endParaRPr lang="en-US" dirty="0"/>
          </a:p>
        </p:txBody>
      </p:sp>
      <p:sp>
        <p:nvSpPr>
          <p:cNvPr id="7" name="Rectangle 6">
            <a:extLst>
              <a:ext uri="{FF2B5EF4-FFF2-40B4-BE49-F238E27FC236}">
                <a16:creationId xmlns:a16="http://schemas.microsoft.com/office/drawing/2014/main" id="{6AD17ABF-E5FE-4F89-ADAE-32B176423962}"/>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6FE324D-3CC3-4EC8-A45F-6150C27F24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AD38A8C4-73D2-497B-B77D-7A8DBCEA8A82}"/>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5291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 - Text with tab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7CB3E6-5805-4BD6-8997-9930E6A0275B}"/>
              </a:ext>
            </a:extLst>
          </p:cNvPr>
          <p:cNvSpPr>
            <a:spLocks noGrp="1"/>
          </p:cNvSpPr>
          <p:nvPr>
            <p:ph type="pic" sz="quarter" idx="10"/>
          </p:nvPr>
        </p:nvSpPr>
        <p:spPr>
          <a:xfrm>
            <a:off x="3695700" y="2145792"/>
            <a:ext cx="4905375" cy="3950208"/>
          </a:xfrm>
        </p:spPr>
        <p:txBody>
          <a:bodyPr/>
          <a:lstStyle/>
          <a:p>
            <a:endParaRPr lang="en-US"/>
          </a:p>
        </p:txBody>
      </p:sp>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542925" y="971715"/>
            <a:ext cx="3152773" cy="333425"/>
          </a:xfrm>
        </p:spPr>
        <p:txBody>
          <a:bodyPr>
            <a:noAutofit/>
          </a:bodyPr>
          <a:lstStyle>
            <a:lvl1pPr marL="0" indent="0">
              <a:buNone/>
              <a:defRPr sz="2400" b="1" cap="all" baseline="0">
                <a:solidFill>
                  <a:srgbClr val="002060"/>
                </a:solidFill>
                <a:latin typeface="Lato" panose="020F0502020204030203" pitchFamily="34"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542925" y="1346645"/>
            <a:ext cx="3152775" cy="333375"/>
          </a:xfrm>
        </p:spPr>
        <p:txBody>
          <a:bodyPr>
            <a:normAutofit/>
          </a:bodyPr>
          <a:lstStyle>
            <a:lvl1pPr marL="0" indent="0">
              <a:buNone/>
              <a:defRPr sz="1500">
                <a:solidFill>
                  <a:schemeClr val="bg1">
                    <a:lumMod val="50000"/>
                  </a:schemeClr>
                </a:solidFill>
                <a:latin typeface="Lato" panose="020F0502020204030203" pitchFamily="34" charset="0"/>
              </a:defRPr>
            </a:lvl1pPr>
            <a:lvl2pPr marL="457200" indent="0">
              <a:buNone/>
              <a:defRPr/>
            </a:lvl2pPr>
          </a:lstStyle>
          <a:p>
            <a:pPr lvl="0"/>
            <a:r>
              <a:rPr lang="en-US" dirty="0"/>
              <a:t>Subtitle</a:t>
            </a:r>
          </a:p>
        </p:txBody>
      </p:sp>
      <p:sp>
        <p:nvSpPr>
          <p:cNvPr id="19" name="Text Placeholder 18">
            <a:extLst>
              <a:ext uri="{FF2B5EF4-FFF2-40B4-BE49-F238E27FC236}">
                <a16:creationId xmlns:a16="http://schemas.microsoft.com/office/drawing/2014/main" id="{4A92CB31-7F10-4AFD-8BD1-F8B3ECD11B79}"/>
              </a:ext>
            </a:extLst>
          </p:cNvPr>
          <p:cNvSpPr>
            <a:spLocks noGrp="1"/>
          </p:cNvSpPr>
          <p:nvPr>
            <p:ph type="body" sz="quarter" idx="13" hasCustomPrompt="1"/>
          </p:nvPr>
        </p:nvSpPr>
        <p:spPr>
          <a:xfrm>
            <a:off x="542925" y="2209800"/>
            <a:ext cx="2676525" cy="1276350"/>
          </a:xfrm>
        </p:spPr>
        <p:txBody>
          <a:bodyPr>
            <a:normAutofit/>
          </a:bodyPr>
          <a:lstStyle>
            <a:lvl1pPr marL="0" indent="0">
              <a:lnSpc>
                <a:spcPct val="130000"/>
              </a:lnSpc>
              <a:buNone/>
              <a:defRPr sz="1100" b="1">
                <a:solidFill>
                  <a:srgbClr val="002060"/>
                </a:solidFill>
                <a:latin typeface="Lato" panose="020F0502020204030203" pitchFamily="34" charset="0"/>
              </a:defRPr>
            </a:lvl1pPr>
          </a:lstStyle>
          <a:p>
            <a:pPr lvl="0"/>
            <a:r>
              <a:rPr lang="en-US" dirty="0"/>
              <a:t>Callout</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542925" y="3486150"/>
            <a:ext cx="2686050" cy="260985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C25C1C9-47D1-4CD0-B144-F0223E8E2B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98EABDA7-48A9-4A6E-A613-77780094ABE4}"/>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78814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 - All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542925" y="971715"/>
            <a:ext cx="3152773" cy="333425"/>
          </a:xfrm>
        </p:spPr>
        <p:txBody>
          <a:bodyPr>
            <a:noAutofit/>
          </a:bodyPr>
          <a:lstStyle>
            <a:lvl1pPr marL="0" indent="0">
              <a:buNone/>
              <a:defRPr sz="2400" b="1" cap="all" baseline="0">
                <a:solidFill>
                  <a:srgbClr val="002060"/>
                </a:solidFill>
                <a:latin typeface="Lato" panose="020F0502020204030203" pitchFamily="34"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542925" y="1346645"/>
            <a:ext cx="3152775" cy="333375"/>
          </a:xfrm>
        </p:spPr>
        <p:txBody>
          <a:bodyPr>
            <a:normAutofit/>
          </a:bodyPr>
          <a:lstStyle>
            <a:lvl1pPr marL="0" indent="0">
              <a:buNone/>
              <a:defRPr sz="1500">
                <a:solidFill>
                  <a:schemeClr val="bg1">
                    <a:lumMod val="50000"/>
                  </a:schemeClr>
                </a:solidFill>
                <a:latin typeface="Lato" panose="020F0502020204030203" pitchFamily="34" charset="0"/>
              </a:defRPr>
            </a:lvl1pPr>
            <a:lvl2pPr marL="457200" indent="0">
              <a:buNone/>
              <a:defRPr/>
            </a:lvl2pPr>
          </a:lstStyle>
          <a:p>
            <a:pPr lvl="0"/>
            <a:r>
              <a:rPr lang="en-US" dirty="0"/>
              <a:t>Subtitle</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542925" y="2552700"/>
            <a:ext cx="3667262" cy="354330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0">
            <a:extLst>
              <a:ext uri="{FF2B5EF4-FFF2-40B4-BE49-F238E27FC236}">
                <a16:creationId xmlns:a16="http://schemas.microsoft.com/office/drawing/2014/main" id="{06B37FF0-AC22-419F-A2EE-AD837928FC93}"/>
              </a:ext>
            </a:extLst>
          </p:cNvPr>
          <p:cNvSpPr>
            <a:spLocks noGrp="1"/>
          </p:cNvSpPr>
          <p:nvPr>
            <p:ph type="body" sz="quarter" idx="15" hasCustomPrompt="1"/>
          </p:nvPr>
        </p:nvSpPr>
        <p:spPr>
          <a:xfrm>
            <a:off x="4927236" y="2552700"/>
            <a:ext cx="3666744" cy="354330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pic>
        <p:nvPicPr>
          <p:cNvPr id="13" name="Picture 12">
            <a:extLst>
              <a:ext uri="{FF2B5EF4-FFF2-40B4-BE49-F238E27FC236}">
                <a16:creationId xmlns:a16="http://schemas.microsoft.com/office/drawing/2014/main" id="{9391D50D-2B35-4070-83C1-5D597E263B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4" name="TextBox 13">
            <a:extLst>
              <a:ext uri="{FF2B5EF4-FFF2-40B4-BE49-F238E27FC236}">
                <a16:creationId xmlns:a16="http://schemas.microsoft.com/office/drawing/2014/main" id="{E1D60A2A-1B3E-4581-BA03-B3C593DDC56B}"/>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89912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E - 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9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84A04-ADF8-4F71-8E46-54AE3D544DC4}" type="datetime1">
              <a:rPr lang="en-US" smtClean="0"/>
              <a:t>10/21/2020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71395546"/>
      </p:ext>
    </p:extLst>
  </p:cSld>
  <p:clrMap bg1="lt1" tx1="dk1" bg2="lt2" tx2="dk2" accent1="accent1" accent2="accent2" accent3="accent3" accent4="accent4" accent5="accent5" accent6="accent6" hlink="hlink" folHlink="folHlink"/>
  <p:sldLayoutIdLst>
    <p:sldLayoutId id="2147484037" r:id="rId1"/>
    <p:sldLayoutId id="2147484051" r:id="rId2"/>
    <p:sldLayoutId id="2147484019" r:id="rId3"/>
    <p:sldLayoutId id="2147484035" r:id="rId4"/>
    <p:sldLayoutId id="2147484034" r:id="rId5"/>
    <p:sldLayoutId id="2147484010" r:id="rId6"/>
    <p:sldLayoutId id="2147484036" r:id="rId7"/>
    <p:sldLayoutId id="2147484038" r:id="rId8"/>
    <p:sldLayoutId id="2147484011" r:id="rId9"/>
    <p:sldLayoutId id="2147484008" r:id="rId10"/>
    <p:sldLayoutId id="2147484009" r:id="rId11"/>
    <p:sldLayoutId id="2147484012" r:id="rId12"/>
    <p:sldLayoutId id="2147484013" r:id="rId13"/>
    <p:sldLayoutId id="2147484017" r:id="rId14"/>
    <p:sldLayoutId id="2147484033" r:id="rId15"/>
    <p:sldLayoutId id="2147483798" r:id="rId16"/>
    <p:sldLayoutId id="214748405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42" userDrawn="1">
          <p15:clr>
            <a:srgbClr val="F26B43"/>
          </p15:clr>
        </p15:guide>
        <p15:guide id="3" pos="2034" userDrawn="1">
          <p15:clr>
            <a:srgbClr val="F26B43"/>
          </p15:clr>
        </p15:guide>
        <p15:guide id="4" pos="3726" userDrawn="1">
          <p15:clr>
            <a:srgbClr val="F26B43"/>
          </p15:clr>
        </p15:guide>
        <p15:guide id="5" pos="5418"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2880" userDrawn="1">
          <p15:clr>
            <a:srgbClr val="F26B43"/>
          </p15:clr>
        </p15:guide>
        <p15:guide id="10"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2DCBD-EF34-4084-BCDB-2A97D1C7F20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E7B56-B973-4F59-BC00-9595A7E0BA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0E4063-A582-4D83-B0B4-550487F02CE4}"/>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8E37403E-700E-41B0-B825-272725A009A1}"/>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326153097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4/relationships/chartEx" Target="../charts/chartEx3.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4/relationships/chartEx" Target="../charts/chartEx4.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4/relationships/chartEx" Target="../charts/chartEx5.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14/relationships/chartEx" Target="../charts/chartEx6.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picture containing ground, building, train, indoor&#10;&#10;Description automatically generated">
            <a:extLst>
              <a:ext uri="{FF2B5EF4-FFF2-40B4-BE49-F238E27FC236}">
                <a16:creationId xmlns:a16="http://schemas.microsoft.com/office/drawing/2014/main" id="{42D2B40A-1983-4621-B9C8-D0BD8CE4D5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3651"/>
          <a:stretch/>
        </p:blipFill>
        <p:spPr>
          <a:xfrm>
            <a:off x="0" y="1266161"/>
            <a:ext cx="9144000" cy="2215826"/>
          </a:xfrm>
          <a:prstGeom prst="rect">
            <a:avLst/>
          </a:prstGeom>
        </p:spPr>
      </p:pic>
      <p:sp>
        <p:nvSpPr>
          <p:cNvPr id="60" name="Shape 1606">
            <a:extLst>
              <a:ext uri="{FF2B5EF4-FFF2-40B4-BE49-F238E27FC236}">
                <a16:creationId xmlns:a16="http://schemas.microsoft.com/office/drawing/2014/main" id="{1EAF9C51-E747-4840-82C6-64E5AF2B2822}"/>
              </a:ext>
            </a:extLst>
          </p:cNvPr>
          <p:cNvSpPr/>
          <p:nvPr/>
        </p:nvSpPr>
        <p:spPr>
          <a:xfrm>
            <a:off x="-1" y="1266161"/>
            <a:ext cx="9144000" cy="2215826"/>
          </a:xfrm>
          <a:prstGeom prst="rect">
            <a:avLst/>
          </a:prstGeom>
          <a:solidFill>
            <a:schemeClr val="accent5">
              <a:lumMod val="50000"/>
              <a:alpha val="87000"/>
            </a:schemeClr>
          </a:solidFill>
          <a:ln w="12700">
            <a:miter lim="400000"/>
          </a:ln>
        </p:spPr>
        <p:txBody>
          <a:bodyPr lIns="25400" tIns="25400" rIns="25400" bIns="25400" anchor="ctr"/>
          <a:lstStyle/>
          <a:p>
            <a:pPr>
              <a:defRPr sz="3200">
                <a:solidFill>
                  <a:srgbClr val="FFFFFF"/>
                </a:solidFill>
              </a:defRPr>
            </a:pPr>
            <a:endParaRPr sz="1600" dirty="0"/>
          </a:p>
        </p:txBody>
      </p:sp>
      <p:sp>
        <p:nvSpPr>
          <p:cNvPr id="45" name="TextBox 44">
            <a:extLst>
              <a:ext uri="{FF2B5EF4-FFF2-40B4-BE49-F238E27FC236}">
                <a16:creationId xmlns:a16="http://schemas.microsoft.com/office/drawing/2014/main" id="{F00A83B3-7E81-4398-B724-576A95EB503E}"/>
              </a:ext>
            </a:extLst>
          </p:cNvPr>
          <p:cNvSpPr txBox="1"/>
          <p:nvPr/>
        </p:nvSpPr>
        <p:spPr>
          <a:xfrm>
            <a:off x="1" y="1472032"/>
            <a:ext cx="9143999" cy="1804084"/>
          </a:xfrm>
          <a:prstGeom prst="rect">
            <a:avLst/>
          </a:prstGeom>
          <a:noFill/>
          <a:ln>
            <a:noFill/>
          </a:ln>
        </p:spPr>
        <p:txBody>
          <a:bodyPr wrap="square" lIns="0" tIns="0" rIns="0" bIns="0" rtlCol="0" anchor="ctr" anchorCtr="0">
            <a:spAutoFit/>
          </a:bodyPr>
          <a:lstStyle/>
          <a:p>
            <a:pPr algn="ctr">
              <a:lnSpc>
                <a:spcPct val="120000"/>
              </a:lnSpc>
            </a:pPr>
            <a:r>
              <a:rPr lang="en-US" sz="3600" b="1" dirty="0">
                <a:solidFill>
                  <a:schemeClr val="bg1"/>
                </a:solidFill>
                <a:latin typeface="Lato" panose="020F0502020204030203" pitchFamily="34" charset="0"/>
              </a:rPr>
              <a:t>ECONOMIC IMPACT OF </a:t>
            </a:r>
            <a:br>
              <a:rPr lang="en-US" sz="3600" b="1" dirty="0">
                <a:solidFill>
                  <a:schemeClr val="bg1"/>
                </a:solidFill>
                <a:latin typeface="Lato" panose="020F0502020204030203" pitchFamily="34" charset="0"/>
              </a:rPr>
            </a:br>
            <a:r>
              <a:rPr lang="en-US" sz="3600" b="1" dirty="0">
                <a:solidFill>
                  <a:schemeClr val="bg1"/>
                </a:solidFill>
                <a:latin typeface="Lato" panose="020F0502020204030203" pitchFamily="34" charset="0"/>
              </a:rPr>
              <a:t>TOURISM IN KANSAS</a:t>
            </a:r>
          </a:p>
          <a:p>
            <a:pPr algn="ctr">
              <a:lnSpc>
                <a:spcPts val="3675"/>
              </a:lnSpc>
            </a:pPr>
            <a:r>
              <a:rPr lang="en-US" sz="3300" b="1" dirty="0">
                <a:solidFill>
                  <a:schemeClr val="bg1"/>
                </a:solidFill>
                <a:latin typeface="Lato" panose="020F0502020204030203" pitchFamily="34" charset="0"/>
              </a:rPr>
              <a:t>2019</a:t>
            </a:r>
          </a:p>
        </p:txBody>
      </p:sp>
      <p:sp>
        <p:nvSpPr>
          <p:cNvPr id="47" name="TextBox 46">
            <a:extLst>
              <a:ext uri="{FF2B5EF4-FFF2-40B4-BE49-F238E27FC236}">
                <a16:creationId xmlns:a16="http://schemas.microsoft.com/office/drawing/2014/main" id="{D283E2A4-8ED5-4F61-9CD6-36F3DBB82E87}"/>
              </a:ext>
            </a:extLst>
          </p:cNvPr>
          <p:cNvSpPr txBox="1"/>
          <p:nvPr/>
        </p:nvSpPr>
        <p:spPr>
          <a:xfrm>
            <a:off x="2" y="6617685"/>
            <a:ext cx="9143998" cy="138499"/>
          </a:xfrm>
          <a:prstGeom prst="rect">
            <a:avLst/>
          </a:prstGeom>
          <a:noFill/>
        </p:spPr>
        <p:txBody>
          <a:bodyPr wrap="square" lIns="0" tIns="0" rIns="0" bIns="0" rtlCol="0">
            <a:spAutoFit/>
          </a:bodyPr>
          <a:lstStyle/>
          <a:p>
            <a:pPr algn="ctr"/>
            <a:r>
              <a:rPr lang="en-US" sz="900" spc="220" dirty="0">
                <a:solidFill>
                  <a:schemeClr val="bg2">
                    <a:lumMod val="50000"/>
                  </a:schemeClr>
                </a:solidFill>
                <a:latin typeface="Lato" panose="020F0502020204030203"/>
                <a:ea typeface="PT Sans" panose="020B0503020203020204" pitchFamily="34" charset="0"/>
                <a:cs typeface="Lato" charset="0"/>
              </a:rPr>
              <a:t>WWW.TOURISMECONOMICS.COM</a:t>
            </a:r>
          </a:p>
        </p:txBody>
      </p:sp>
      <p:pic>
        <p:nvPicPr>
          <p:cNvPr id="5" name="Picture 4">
            <a:extLst>
              <a:ext uri="{FF2B5EF4-FFF2-40B4-BE49-F238E27FC236}">
                <a16:creationId xmlns:a16="http://schemas.microsoft.com/office/drawing/2014/main" id="{16F76564-1CC7-4E69-A64A-31CE5EF5B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40"/>
          <a:stretch/>
        </p:blipFill>
        <p:spPr>
          <a:xfrm>
            <a:off x="3136991" y="5784058"/>
            <a:ext cx="3457366" cy="756939"/>
          </a:xfrm>
          <a:prstGeom prst="rect">
            <a:avLst/>
          </a:prstGeom>
        </p:spPr>
      </p:pic>
      <p:sp>
        <p:nvSpPr>
          <p:cNvPr id="8" name="Rectangle 7">
            <a:extLst>
              <a:ext uri="{FF2B5EF4-FFF2-40B4-BE49-F238E27FC236}">
                <a16:creationId xmlns:a16="http://schemas.microsoft.com/office/drawing/2014/main" id="{0B008B03-D937-4095-B6EF-3A2FB69DD3C3}"/>
              </a:ext>
            </a:extLst>
          </p:cNvPr>
          <p:cNvSpPr/>
          <p:nvPr/>
        </p:nvSpPr>
        <p:spPr>
          <a:xfrm>
            <a:off x="0" y="3669883"/>
            <a:ext cx="9042400" cy="498791"/>
          </a:xfrm>
          <a:prstGeom prst="rect">
            <a:avLst/>
          </a:prstGeom>
        </p:spPr>
        <p:txBody>
          <a:bodyPr wrap="square" lIns="0" tIns="0" rIns="0" bIns="0">
            <a:spAutoFit/>
          </a:bodyPr>
          <a:lstStyle/>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Prepared for:</a:t>
            </a:r>
          </a:p>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Kansas Department of Wildlife, Parks and Tourism</a:t>
            </a:r>
          </a:p>
        </p:txBody>
      </p:sp>
    </p:spTree>
    <p:extLst>
      <p:ext uri="{BB962C8B-B14F-4D97-AF65-F5344CB8AC3E}">
        <p14:creationId xmlns:p14="http://schemas.microsoft.com/office/powerpoint/2010/main" val="21036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CuadroTexto">
            <a:extLst>
              <a:ext uri="{FF2B5EF4-FFF2-40B4-BE49-F238E27FC236}">
                <a16:creationId xmlns:a16="http://schemas.microsoft.com/office/drawing/2014/main" id="{90AA4D62-85F1-4775-9F99-C77B03B0F1F4}"/>
              </a:ext>
            </a:extLst>
          </p:cNvPr>
          <p:cNvSpPr txBox="1"/>
          <p:nvPr/>
        </p:nvSpPr>
        <p:spPr>
          <a:xfrm>
            <a:off x="572129" y="3025776"/>
            <a:ext cx="3055325" cy="2843471"/>
          </a:xfrm>
          <a:prstGeom prst="rect">
            <a:avLst/>
          </a:prstGeom>
          <a:noFill/>
        </p:spPr>
        <p:txBody>
          <a:bodyPr wrap="square">
            <a:spAutoFit/>
          </a:bodyPr>
          <a:lstStyle/>
          <a:p>
            <a:pPr>
              <a:lnSpc>
                <a:spcPct val="120000"/>
              </a:lnSpc>
              <a:defRPr/>
            </a:pPr>
            <a:r>
              <a:rPr lang="en-US" sz="1000" dirty="0">
                <a:latin typeface="Lato" panose="020F0502020204030203"/>
                <a:ea typeface="Lato" charset="0"/>
                <a:cs typeface="Lato" charset="0"/>
              </a:rPr>
              <a:t>Visitor spending growth on food and beverages supported overall spending growth. Lodging spending growth in 2019 also helped bring up the annual results, while lower growth in shopping by visitors capped growth. </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Visitor spending on food &amp; beverages has grown by $250 million since 2015, the largest increase by any category.</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While 2019s growth in recreational spending by visitors was slightly lower than overall spending growth, recreational spending has supported overall visitor spending growth over the past five years, increasing by 4.4% annually.</a:t>
            </a:r>
          </a:p>
        </p:txBody>
      </p:sp>
      <p:sp>
        <p:nvSpPr>
          <p:cNvPr id="8" name="TextBox 7">
            <a:extLst>
              <a:ext uri="{FF2B5EF4-FFF2-40B4-BE49-F238E27FC236}">
                <a16:creationId xmlns:a16="http://schemas.microsoft.com/office/drawing/2014/main" id="{E0BCA8B6-B304-490B-AFE2-D7F48201D0BA}"/>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SPENDING</a:t>
            </a:r>
          </a:p>
        </p:txBody>
      </p:sp>
      <p:sp>
        <p:nvSpPr>
          <p:cNvPr id="9" name="TextBox 8">
            <a:extLst>
              <a:ext uri="{FF2B5EF4-FFF2-40B4-BE49-F238E27FC236}">
                <a16:creationId xmlns:a16="http://schemas.microsoft.com/office/drawing/2014/main" id="{0C0C84B4-8164-4625-9D2E-DC5818F61F1A}"/>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Visitor spending timeline</a:t>
            </a:r>
          </a:p>
        </p:txBody>
      </p:sp>
      <p:sp>
        <p:nvSpPr>
          <p:cNvPr id="14" name="TextBox 13">
            <a:extLst>
              <a:ext uri="{FF2B5EF4-FFF2-40B4-BE49-F238E27FC236}">
                <a16:creationId xmlns:a16="http://schemas.microsoft.com/office/drawing/2014/main" id="{CC265346-C725-41A9-A480-E033C6A82B1A}"/>
              </a:ext>
            </a:extLst>
          </p:cNvPr>
          <p:cNvSpPr txBox="1"/>
          <p:nvPr/>
        </p:nvSpPr>
        <p:spPr>
          <a:xfrm>
            <a:off x="4106639" y="2415039"/>
            <a:ext cx="3406483" cy="384721"/>
          </a:xfrm>
          <a:prstGeom prst="rect">
            <a:avLst/>
          </a:prstGeom>
          <a:noFill/>
        </p:spPr>
        <p:txBody>
          <a:bodyPr wrap="square" rtlCol="0">
            <a:spAutoFit/>
          </a:bodyPr>
          <a:lstStyle/>
          <a:p>
            <a:pPr>
              <a:defRPr/>
            </a:pPr>
            <a:r>
              <a:rPr lang="en-US" sz="1100" b="1" dirty="0">
                <a:solidFill>
                  <a:schemeClr val="accent5">
                    <a:lumMod val="50000"/>
                  </a:schemeClr>
                </a:solidFill>
                <a:latin typeface="Lato" panose="020F0502020204030203" pitchFamily="34" charset="0"/>
                <a:ea typeface="Lato" charset="0"/>
                <a:cs typeface="Lato" charset="0"/>
              </a:rPr>
              <a:t>Visitor Spending in Kansas, 2015-2019</a:t>
            </a:r>
          </a:p>
          <a:p>
            <a:pPr lvl="0">
              <a:defRPr/>
            </a:pPr>
            <a:r>
              <a:rPr lang="en-US" sz="800" b="1" dirty="0">
                <a:solidFill>
                  <a:prstClr val="black"/>
                </a:solidFill>
                <a:latin typeface="Lato" panose="020F0502020204030203" pitchFamily="34" charset="0"/>
                <a:ea typeface="Lato" charset="0"/>
                <a:cs typeface="Lato" charset="0"/>
              </a:rPr>
              <a:t>Amounts in millions of dollars</a:t>
            </a:r>
          </a:p>
        </p:txBody>
      </p:sp>
      <p:pic>
        <p:nvPicPr>
          <p:cNvPr id="2" name="Picture 1">
            <a:extLst>
              <a:ext uri="{FF2B5EF4-FFF2-40B4-BE49-F238E27FC236}">
                <a16:creationId xmlns:a16="http://schemas.microsoft.com/office/drawing/2014/main" id="{C2046AA0-BA2F-4030-A198-6FA1E69BE07A}"/>
              </a:ext>
            </a:extLst>
          </p:cNvPr>
          <p:cNvPicPr/>
          <p:nvPr/>
        </p:nvPicPr>
        <p:blipFill>
          <a:blip r:embed="rId2"/>
          <a:stretch>
            <a:fillRect/>
          </a:stretch>
        </p:blipFill>
        <p:spPr>
          <a:xfrm>
            <a:off x="4176755" y="2809875"/>
            <a:ext cx="4457657" cy="2581275"/>
          </a:xfrm>
          <a:prstGeom prst="rect">
            <a:avLst/>
          </a:prstGeom>
        </p:spPr>
      </p:pic>
      <p:sp>
        <p:nvSpPr>
          <p:cNvPr id="7" name="Freeform 2">
            <a:extLst>
              <a:ext uri="{FF2B5EF4-FFF2-40B4-BE49-F238E27FC236}">
                <a16:creationId xmlns:a16="http://schemas.microsoft.com/office/drawing/2014/main" id="{8FD78278-54FE-4E2B-8FB8-B414FB0AEFDA}"/>
              </a:ext>
            </a:extLst>
          </p:cNvPr>
          <p:cNvSpPr>
            <a:spLocks noChangeArrowheads="1"/>
          </p:cNvSpPr>
          <p:nvPr/>
        </p:nvSpPr>
        <p:spPr bwMode="auto">
          <a:xfrm>
            <a:off x="4202899" y="3470234"/>
            <a:ext cx="217832" cy="148455"/>
          </a:xfrm>
          <a:custGeom>
            <a:avLst/>
            <a:gdLst>
              <a:gd name="T0" fmla="*/ 1050 w 1286"/>
              <a:gd name="T1" fmla="*/ 115 h 876"/>
              <a:gd name="T2" fmla="*/ 1285 w 1286"/>
              <a:gd name="T3" fmla="*/ 350 h 876"/>
              <a:gd name="T4" fmla="*/ 1285 w 1286"/>
              <a:gd name="T5" fmla="*/ 875 h 876"/>
              <a:gd name="T6" fmla="*/ 1167 w 1286"/>
              <a:gd name="T7" fmla="*/ 875 h 876"/>
              <a:gd name="T8" fmla="*/ 1167 w 1286"/>
              <a:gd name="T9" fmla="*/ 700 h 876"/>
              <a:gd name="T10" fmla="*/ 118 w 1286"/>
              <a:gd name="T11" fmla="*/ 700 h 876"/>
              <a:gd name="T12" fmla="*/ 118 w 1286"/>
              <a:gd name="T13" fmla="*/ 875 h 876"/>
              <a:gd name="T14" fmla="*/ 0 w 1286"/>
              <a:gd name="T15" fmla="*/ 875 h 876"/>
              <a:gd name="T16" fmla="*/ 0 w 1286"/>
              <a:gd name="T17" fmla="*/ 0 h 876"/>
              <a:gd name="T18" fmla="*/ 118 w 1286"/>
              <a:gd name="T19" fmla="*/ 0 h 876"/>
              <a:gd name="T20" fmla="*/ 118 w 1286"/>
              <a:gd name="T21" fmla="*/ 525 h 876"/>
              <a:gd name="T22" fmla="*/ 585 w 1286"/>
              <a:gd name="T23" fmla="*/ 525 h 876"/>
              <a:gd name="T24" fmla="*/ 585 w 1286"/>
              <a:gd name="T25" fmla="*/ 115 h 876"/>
              <a:gd name="T26" fmla="*/ 1050 w 1286"/>
              <a:gd name="T27" fmla="*/ 115 h 876"/>
              <a:gd name="T28" fmla="*/ 350 w 1286"/>
              <a:gd name="T29" fmla="*/ 465 h 876"/>
              <a:gd name="T30" fmla="*/ 175 w 1286"/>
              <a:gd name="T31" fmla="*/ 290 h 876"/>
              <a:gd name="T32" fmla="*/ 350 w 1286"/>
              <a:gd name="T33" fmla="*/ 115 h 876"/>
              <a:gd name="T34" fmla="*/ 525 w 1286"/>
              <a:gd name="T35" fmla="*/ 290 h 876"/>
              <a:gd name="T36" fmla="*/ 350 w 1286"/>
              <a:gd name="T37" fmla="*/ 4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6" h="876">
                <a:moveTo>
                  <a:pt x="1050" y="115"/>
                </a:moveTo>
                <a:cubicBezTo>
                  <a:pt x="1178" y="115"/>
                  <a:pt x="1285" y="222"/>
                  <a:pt x="1285" y="350"/>
                </a:cubicBezTo>
                <a:lnTo>
                  <a:pt x="1285" y="875"/>
                </a:lnTo>
                <a:lnTo>
                  <a:pt x="1167" y="875"/>
                </a:lnTo>
                <a:lnTo>
                  <a:pt x="1167" y="700"/>
                </a:lnTo>
                <a:lnTo>
                  <a:pt x="118" y="700"/>
                </a:lnTo>
                <a:lnTo>
                  <a:pt x="118" y="875"/>
                </a:lnTo>
                <a:lnTo>
                  <a:pt x="0" y="875"/>
                </a:lnTo>
                <a:lnTo>
                  <a:pt x="0" y="0"/>
                </a:lnTo>
                <a:lnTo>
                  <a:pt x="118" y="0"/>
                </a:lnTo>
                <a:lnTo>
                  <a:pt x="118" y="525"/>
                </a:lnTo>
                <a:lnTo>
                  <a:pt x="585" y="525"/>
                </a:lnTo>
                <a:lnTo>
                  <a:pt x="585" y="115"/>
                </a:lnTo>
                <a:lnTo>
                  <a:pt x="1050" y="115"/>
                </a:lnTo>
                <a:close/>
                <a:moveTo>
                  <a:pt x="350" y="465"/>
                </a:moveTo>
                <a:cubicBezTo>
                  <a:pt x="254" y="465"/>
                  <a:pt x="175" y="385"/>
                  <a:pt x="175" y="290"/>
                </a:cubicBezTo>
                <a:cubicBezTo>
                  <a:pt x="175" y="194"/>
                  <a:pt x="254" y="115"/>
                  <a:pt x="350" y="115"/>
                </a:cubicBezTo>
                <a:cubicBezTo>
                  <a:pt x="446" y="115"/>
                  <a:pt x="525" y="194"/>
                  <a:pt x="525" y="290"/>
                </a:cubicBezTo>
                <a:cubicBezTo>
                  <a:pt x="525" y="386"/>
                  <a:pt x="446" y="465"/>
                  <a:pt x="350" y="465"/>
                </a:cubicBezTo>
                <a:close/>
              </a:path>
            </a:pathLst>
          </a:custGeom>
          <a:solidFill>
            <a:srgbClr val="00206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11" name="Freeform 387">
            <a:extLst>
              <a:ext uri="{FF2B5EF4-FFF2-40B4-BE49-F238E27FC236}">
                <a16:creationId xmlns:a16="http://schemas.microsoft.com/office/drawing/2014/main" id="{669DFFB7-4D52-4A3B-BD31-C29A6EEE1ECB}"/>
              </a:ext>
            </a:extLst>
          </p:cNvPr>
          <p:cNvSpPr>
            <a:spLocks noEditPoints="1"/>
          </p:cNvSpPr>
          <p:nvPr/>
        </p:nvSpPr>
        <p:spPr bwMode="auto">
          <a:xfrm>
            <a:off x="4232954" y="4712311"/>
            <a:ext cx="194755" cy="159578"/>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a:extLst>
              <a:ext uri="{FF2B5EF4-FFF2-40B4-BE49-F238E27FC236}">
                <a16:creationId xmlns:a16="http://schemas.microsoft.com/office/drawing/2014/main" id="{C5D8CA52-4BC6-46A7-8924-AF8F93D3C98D}"/>
              </a:ext>
            </a:extLst>
          </p:cNvPr>
          <p:cNvGrpSpPr/>
          <p:nvPr/>
        </p:nvGrpSpPr>
        <p:grpSpPr>
          <a:xfrm>
            <a:off x="4178570" y="3775130"/>
            <a:ext cx="266495" cy="161564"/>
            <a:chOff x="3706813" y="5045076"/>
            <a:chExt cx="254001" cy="153988"/>
          </a:xfrm>
          <a:solidFill>
            <a:srgbClr val="002060"/>
          </a:solidFill>
        </p:grpSpPr>
        <p:sp>
          <p:nvSpPr>
            <p:cNvPr id="13" name="Freeform 676">
              <a:extLst>
                <a:ext uri="{FF2B5EF4-FFF2-40B4-BE49-F238E27FC236}">
                  <a16:creationId xmlns:a16="http://schemas.microsoft.com/office/drawing/2014/main" id="{E167C903-BEBA-44FF-BDCB-77B9C7AFB259}"/>
                </a:ext>
              </a:extLst>
            </p:cNvPr>
            <p:cNvSpPr>
              <a:spLocks noEditPoints="1"/>
            </p:cNvSpPr>
            <p:nvPr/>
          </p:nvSpPr>
          <p:spPr bwMode="auto">
            <a:xfrm>
              <a:off x="3754438" y="5045076"/>
              <a:ext cx="152400" cy="153988"/>
            </a:xfrm>
            <a:custGeom>
              <a:avLst/>
              <a:gdLst>
                <a:gd name="T0" fmla="*/ 53 w 107"/>
                <a:gd name="T1" fmla="*/ 108 h 108"/>
                <a:gd name="T2" fmla="*/ 0 w 107"/>
                <a:gd name="T3" fmla="*/ 54 h 108"/>
                <a:gd name="T4" fmla="*/ 53 w 107"/>
                <a:gd name="T5" fmla="*/ 0 h 108"/>
                <a:gd name="T6" fmla="*/ 107 w 107"/>
                <a:gd name="T7" fmla="*/ 54 h 108"/>
                <a:gd name="T8" fmla="*/ 53 w 107"/>
                <a:gd name="T9" fmla="*/ 108 h 108"/>
                <a:gd name="T10" fmla="*/ 53 w 107"/>
                <a:gd name="T11" fmla="*/ 5 h 108"/>
                <a:gd name="T12" fmla="*/ 4 w 107"/>
                <a:gd name="T13" fmla="*/ 54 h 108"/>
                <a:gd name="T14" fmla="*/ 53 w 107"/>
                <a:gd name="T15" fmla="*/ 103 h 108"/>
                <a:gd name="T16" fmla="*/ 102 w 107"/>
                <a:gd name="T17" fmla="*/ 54 h 108"/>
                <a:gd name="T18" fmla="*/ 53 w 107"/>
                <a:gd name="T19"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24" y="108"/>
                    <a:pt x="0" y="84"/>
                    <a:pt x="0" y="54"/>
                  </a:cubicBezTo>
                  <a:cubicBezTo>
                    <a:pt x="0" y="25"/>
                    <a:pt x="24" y="0"/>
                    <a:pt x="53" y="0"/>
                  </a:cubicBezTo>
                  <a:cubicBezTo>
                    <a:pt x="83" y="0"/>
                    <a:pt x="107" y="25"/>
                    <a:pt x="107" y="54"/>
                  </a:cubicBezTo>
                  <a:cubicBezTo>
                    <a:pt x="107" y="84"/>
                    <a:pt x="83" y="108"/>
                    <a:pt x="53" y="108"/>
                  </a:cubicBezTo>
                  <a:close/>
                  <a:moveTo>
                    <a:pt x="53" y="5"/>
                  </a:moveTo>
                  <a:cubicBezTo>
                    <a:pt x="26" y="5"/>
                    <a:pt x="4" y="27"/>
                    <a:pt x="4" y="54"/>
                  </a:cubicBezTo>
                  <a:cubicBezTo>
                    <a:pt x="4" y="81"/>
                    <a:pt x="26" y="103"/>
                    <a:pt x="53" y="103"/>
                  </a:cubicBezTo>
                  <a:cubicBezTo>
                    <a:pt x="80" y="103"/>
                    <a:pt x="102" y="81"/>
                    <a:pt x="102" y="54"/>
                  </a:cubicBezTo>
                  <a:cubicBezTo>
                    <a:pt x="102" y="27"/>
                    <a:pt x="80" y="5"/>
                    <a:pt x="5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5" name="Oval 677">
              <a:extLst>
                <a:ext uri="{FF2B5EF4-FFF2-40B4-BE49-F238E27FC236}">
                  <a16:creationId xmlns:a16="http://schemas.microsoft.com/office/drawing/2014/main" id="{6194C184-6DB0-4C5A-8273-A2FDD2146A54}"/>
                </a:ext>
              </a:extLst>
            </p:cNvPr>
            <p:cNvSpPr>
              <a:spLocks noChangeArrowheads="1"/>
            </p:cNvSpPr>
            <p:nvPr/>
          </p:nvSpPr>
          <p:spPr bwMode="auto">
            <a:xfrm>
              <a:off x="3765551" y="5057776"/>
              <a:ext cx="130175" cy="1301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6" name="Freeform 678">
              <a:extLst>
                <a:ext uri="{FF2B5EF4-FFF2-40B4-BE49-F238E27FC236}">
                  <a16:creationId xmlns:a16="http://schemas.microsoft.com/office/drawing/2014/main" id="{C8DBCF5E-0205-440E-BCBE-F114581D2122}"/>
                </a:ext>
              </a:extLst>
            </p:cNvPr>
            <p:cNvSpPr>
              <a:spLocks/>
            </p:cNvSpPr>
            <p:nvPr/>
          </p:nvSpPr>
          <p:spPr bwMode="auto">
            <a:xfrm>
              <a:off x="3706813" y="5054601"/>
              <a:ext cx="39688" cy="142875"/>
            </a:xfrm>
            <a:custGeom>
              <a:avLst/>
              <a:gdLst>
                <a:gd name="T0" fmla="*/ 24 w 28"/>
                <a:gd name="T1" fmla="*/ 0 h 100"/>
                <a:gd name="T2" fmla="*/ 22 w 28"/>
                <a:gd name="T3" fmla="*/ 26 h 100"/>
                <a:gd name="T4" fmla="*/ 16 w 28"/>
                <a:gd name="T5" fmla="*/ 26 h 100"/>
                <a:gd name="T6" fmla="*/ 16 w 28"/>
                <a:gd name="T7" fmla="*/ 0 h 100"/>
                <a:gd name="T8" fmla="*/ 12 w 28"/>
                <a:gd name="T9" fmla="*/ 0 h 100"/>
                <a:gd name="T10" fmla="*/ 11 w 28"/>
                <a:gd name="T11" fmla="*/ 26 h 100"/>
                <a:gd name="T12" fmla="*/ 6 w 28"/>
                <a:gd name="T13" fmla="*/ 26 h 100"/>
                <a:gd name="T14" fmla="*/ 4 w 28"/>
                <a:gd name="T15" fmla="*/ 0 h 100"/>
                <a:gd name="T16" fmla="*/ 0 w 28"/>
                <a:gd name="T17" fmla="*/ 0 h 100"/>
                <a:gd name="T18" fmla="*/ 0 w 28"/>
                <a:gd name="T19" fmla="*/ 27 h 100"/>
                <a:gd name="T20" fmla="*/ 0 w 28"/>
                <a:gd name="T21" fmla="*/ 27 h 100"/>
                <a:gd name="T22" fmla="*/ 10 w 28"/>
                <a:gd name="T23" fmla="*/ 38 h 100"/>
                <a:gd name="T24" fmla="*/ 10 w 28"/>
                <a:gd name="T25" fmla="*/ 38 h 100"/>
                <a:gd name="T26" fmla="*/ 10 w 28"/>
                <a:gd name="T27" fmla="*/ 56 h 100"/>
                <a:gd name="T28" fmla="*/ 10 w 28"/>
                <a:gd name="T29" fmla="*/ 56 h 100"/>
                <a:gd name="T30" fmla="*/ 10 w 28"/>
                <a:gd name="T31" fmla="*/ 95 h 100"/>
                <a:gd name="T32" fmla="*/ 19 w 28"/>
                <a:gd name="T33" fmla="*/ 95 h 100"/>
                <a:gd name="T34" fmla="*/ 19 w 28"/>
                <a:gd name="T35" fmla="*/ 56 h 100"/>
                <a:gd name="T36" fmla="*/ 19 w 28"/>
                <a:gd name="T37" fmla="*/ 56 h 100"/>
                <a:gd name="T38" fmla="*/ 19 w 28"/>
                <a:gd name="T39" fmla="*/ 38 h 100"/>
                <a:gd name="T40" fmla="*/ 28 w 28"/>
                <a:gd name="T41" fmla="*/ 27 h 100"/>
                <a:gd name="T42" fmla="*/ 28 w 28"/>
                <a:gd name="T43" fmla="*/ 27 h 100"/>
                <a:gd name="T44" fmla="*/ 28 w 28"/>
                <a:gd name="T45" fmla="*/ 0 h 100"/>
                <a:gd name="T46" fmla="*/ 24 w 28"/>
                <a:gd name="T4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00">
                  <a:moveTo>
                    <a:pt x="24" y="0"/>
                  </a:moveTo>
                  <a:cubicBezTo>
                    <a:pt x="22" y="26"/>
                    <a:pt x="22" y="26"/>
                    <a:pt x="22" y="26"/>
                  </a:cubicBezTo>
                  <a:cubicBezTo>
                    <a:pt x="16" y="26"/>
                    <a:pt x="16" y="26"/>
                    <a:pt x="16" y="26"/>
                  </a:cubicBezTo>
                  <a:cubicBezTo>
                    <a:pt x="16" y="0"/>
                    <a:pt x="16" y="0"/>
                    <a:pt x="16" y="0"/>
                  </a:cubicBezTo>
                  <a:cubicBezTo>
                    <a:pt x="12" y="0"/>
                    <a:pt x="12" y="0"/>
                    <a:pt x="12" y="0"/>
                  </a:cubicBezTo>
                  <a:cubicBezTo>
                    <a:pt x="11" y="26"/>
                    <a:pt x="11" y="26"/>
                    <a:pt x="11" y="26"/>
                  </a:cubicBezTo>
                  <a:cubicBezTo>
                    <a:pt x="6" y="26"/>
                    <a:pt x="6" y="26"/>
                    <a:pt x="6" y="26"/>
                  </a:cubicBezTo>
                  <a:cubicBezTo>
                    <a:pt x="4" y="0"/>
                    <a:pt x="4" y="0"/>
                    <a:pt x="4" y="0"/>
                  </a:cubicBezTo>
                  <a:cubicBezTo>
                    <a:pt x="0" y="0"/>
                    <a:pt x="0" y="0"/>
                    <a:pt x="0" y="0"/>
                  </a:cubicBezTo>
                  <a:cubicBezTo>
                    <a:pt x="0" y="27"/>
                    <a:pt x="0" y="27"/>
                    <a:pt x="0" y="27"/>
                  </a:cubicBezTo>
                  <a:cubicBezTo>
                    <a:pt x="0" y="27"/>
                    <a:pt x="0" y="27"/>
                    <a:pt x="0" y="27"/>
                  </a:cubicBezTo>
                  <a:cubicBezTo>
                    <a:pt x="0" y="35"/>
                    <a:pt x="4" y="36"/>
                    <a:pt x="10" y="38"/>
                  </a:cubicBezTo>
                  <a:cubicBezTo>
                    <a:pt x="10" y="38"/>
                    <a:pt x="10" y="38"/>
                    <a:pt x="10" y="38"/>
                  </a:cubicBezTo>
                  <a:cubicBezTo>
                    <a:pt x="10" y="56"/>
                    <a:pt x="10" y="56"/>
                    <a:pt x="10" y="56"/>
                  </a:cubicBezTo>
                  <a:cubicBezTo>
                    <a:pt x="10" y="56"/>
                    <a:pt x="10" y="56"/>
                    <a:pt x="10" y="56"/>
                  </a:cubicBezTo>
                  <a:cubicBezTo>
                    <a:pt x="10" y="95"/>
                    <a:pt x="10" y="95"/>
                    <a:pt x="10" y="95"/>
                  </a:cubicBezTo>
                  <a:cubicBezTo>
                    <a:pt x="15" y="100"/>
                    <a:pt x="19" y="95"/>
                    <a:pt x="19" y="95"/>
                  </a:cubicBezTo>
                  <a:cubicBezTo>
                    <a:pt x="19" y="56"/>
                    <a:pt x="19" y="56"/>
                    <a:pt x="19" y="56"/>
                  </a:cubicBezTo>
                  <a:cubicBezTo>
                    <a:pt x="19" y="56"/>
                    <a:pt x="19" y="56"/>
                    <a:pt x="19" y="56"/>
                  </a:cubicBezTo>
                  <a:cubicBezTo>
                    <a:pt x="19" y="38"/>
                    <a:pt x="19" y="38"/>
                    <a:pt x="19" y="38"/>
                  </a:cubicBezTo>
                  <a:cubicBezTo>
                    <a:pt x="19" y="38"/>
                    <a:pt x="28" y="35"/>
                    <a:pt x="28" y="27"/>
                  </a:cubicBezTo>
                  <a:cubicBezTo>
                    <a:pt x="28" y="27"/>
                    <a:pt x="28" y="27"/>
                    <a:pt x="28" y="27"/>
                  </a:cubicBezTo>
                  <a:cubicBezTo>
                    <a:pt x="28" y="0"/>
                    <a:pt x="28" y="0"/>
                    <a:pt x="28" y="0"/>
                  </a:cubicBezTo>
                  <a:lnTo>
                    <a:pt x="2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7" name="Freeform 679">
              <a:extLst>
                <a:ext uri="{FF2B5EF4-FFF2-40B4-BE49-F238E27FC236}">
                  <a16:creationId xmlns:a16="http://schemas.microsoft.com/office/drawing/2014/main" id="{3CF41AC1-9A09-4D1C-BDBF-F8AF98227FB5}"/>
                </a:ext>
              </a:extLst>
            </p:cNvPr>
            <p:cNvSpPr>
              <a:spLocks/>
            </p:cNvSpPr>
            <p:nvPr/>
          </p:nvSpPr>
          <p:spPr bwMode="auto">
            <a:xfrm>
              <a:off x="3921126" y="5051426"/>
              <a:ext cx="39688" cy="142875"/>
            </a:xfrm>
            <a:custGeom>
              <a:avLst/>
              <a:gdLst>
                <a:gd name="T0" fmla="*/ 12 w 28"/>
                <a:gd name="T1" fmla="*/ 0 h 100"/>
                <a:gd name="T2" fmla="*/ 6 w 28"/>
                <a:gd name="T3" fmla="*/ 0 h 100"/>
                <a:gd name="T4" fmla="*/ 0 w 28"/>
                <a:gd name="T5" fmla="*/ 0 h 100"/>
                <a:gd name="T6" fmla="*/ 0 w 28"/>
                <a:gd name="T7" fmla="*/ 100 h 100"/>
                <a:gd name="T8" fmla="*/ 12 w 28"/>
                <a:gd name="T9" fmla="*/ 100 h 100"/>
                <a:gd name="T10" fmla="*/ 12 w 28"/>
                <a:gd name="T11" fmla="*/ 47 h 100"/>
                <a:gd name="T12" fmla="*/ 22 w 28"/>
                <a:gd name="T13" fmla="*/ 47 h 100"/>
                <a:gd name="T14" fmla="*/ 12 w 28"/>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0">
                  <a:moveTo>
                    <a:pt x="12" y="0"/>
                  </a:moveTo>
                  <a:cubicBezTo>
                    <a:pt x="6" y="0"/>
                    <a:pt x="6" y="0"/>
                    <a:pt x="6" y="0"/>
                  </a:cubicBezTo>
                  <a:cubicBezTo>
                    <a:pt x="0" y="0"/>
                    <a:pt x="0" y="0"/>
                    <a:pt x="0" y="0"/>
                  </a:cubicBezTo>
                  <a:cubicBezTo>
                    <a:pt x="0" y="100"/>
                    <a:pt x="0" y="100"/>
                    <a:pt x="0" y="100"/>
                  </a:cubicBezTo>
                  <a:cubicBezTo>
                    <a:pt x="12" y="100"/>
                    <a:pt x="12" y="100"/>
                    <a:pt x="12" y="100"/>
                  </a:cubicBezTo>
                  <a:cubicBezTo>
                    <a:pt x="12" y="47"/>
                    <a:pt x="12" y="47"/>
                    <a:pt x="12" y="47"/>
                  </a:cubicBezTo>
                  <a:cubicBezTo>
                    <a:pt x="22" y="47"/>
                    <a:pt x="22" y="47"/>
                    <a:pt x="22" y="47"/>
                  </a:cubicBezTo>
                  <a:cubicBezTo>
                    <a:pt x="28" y="21"/>
                    <a:pt x="12" y="0"/>
                    <a:pt x="1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18" name="Graphic 17" descr="Hike">
            <a:extLst>
              <a:ext uri="{FF2B5EF4-FFF2-40B4-BE49-F238E27FC236}">
                <a16:creationId xmlns:a16="http://schemas.microsoft.com/office/drawing/2014/main" id="{1061FBA0-D8DD-40B5-A5B5-9CCFF981D1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5161" y="4373073"/>
            <a:ext cx="252135" cy="252135"/>
          </a:xfrm>
          <a:prstGeom prst="rect">
            <a:avLst/>
          </a:prstGeom>
        </p:spPr>
      </p:pic>
      <p:sp>
        <p:nvSpPr>
          <p:cNvPr id="19" name="Freeform 70">
            <a:extLst>
              <a:ext uri="{FF2B5EF4-FFF2-40B4-BE49-F238E27FC236}">
                <a16:creationId xmlns:a16="http://schemas.microsoft.com/office/drawing/2014/main" id="{BC644758-2ABB-4296-8456-D895266C30A8}"/>
              </a:ext>
            </a:extLst>
          </p:cNvPr>
          <p:cNvSpPr>
            <a:spLocks noEditPoints="1"/>
          </p:cNvSpPr>
          <p:nvPr/>
        </p:nvSpPr>
        <p:spPr bwMode="auto">
          <a:xfrm>
            <a:off x="4223492" y="4055860"/>
            <a:ext cx="168452" cy="207204"/>
          </a:xfrm>
          <a:custGeom>
            <a:avLst/>
            <a:gdLst>
              <a:gd name="T0" fmla="*/ 2147483646 w 208"/>
              <a:gd name="T1" fmla="*/ 2147483646 h 256"/>
              <a:gd name="T2" fmla="*/ 2147483646 w 208"/>
              <a:gd name="T3" fmla="*/ 2147483646 h 256"/>
              <a:gd name="T4" fmla="*/ 0 w 208"/>
              <a:gd name="T5" fmla="*/ 2147483646 h 256"/>
              <a:gd name="T6" fmla="*/ 0 w 208"/>
              <a:gd name="T7" fmla="*/ 2147483646 h 256"/>
              <a:gd name="T8" fmla="*/ 2147483646 w 208"/>
              <a:gd name="T9" fmla="*/ 2147483646 h 256"/>
              <a:gd name="T10" fmla="*/ 2147483646 w 208"/>
              <a:gd name="T11" fmla="*/ 2147483646 h 256"/>
              <a:gd name="T12" fmla="*/ 2147483646 w 208"/>
              <a:gd name="T13" fmla="*/ 2147483646 h 256"/>
              <a:gd name="T14" fmla="*/ 0 w 208"/>
              <a:gd name="T15" fmla="*/ 2147483646 h 256"/>
              <a:gd name="T16" fmla="*/ 2147483646 w 208"/>
              <a:gd name="T17" fmla="*/ 2147483646 h 256"/>
              <a:gd name="T18" fmla="*/ 2147483646 w 208"/>
              <a:gd name="T19" fmla="*/ 2147483646 h 256"/>
              <a:gd name="T20" fmla="*/ 2147483646 w 208"/>
              <a:gd name="T21" fmla="*/ 0 h 256"/>
              <a:gd name="T22" fmla="*/ 2147483646 w 208"/>
              <a:gd name="T23" fmla="*/ 2147483646 h 256"/>
              <a:gd name="T24" fmla="*/ 2147483646 w 208"/>
              <a:gd name="T25" fmla="*/ 2147483646 h 256"/>
              <a:gd name="T26" fmla="*/ 2147483646 w 208"/>
              <a:gd name="T27" fmla="*/ 2147483646 h 256"/>
              <a:gd name="T28" fmla="*/ 2147483646 w 208"/>
              <a:gd name="T29" fmla="*/ 2147483646 h 256"/>
              <a:gd name="T30" fmla="*/ 0 w 208"/>
              <a:gd name="T31" fmla="*/ 2147483646 h 256"/>
              <a:gd name="T32" fmla="*/ 0 w 208"/>
              <a:gd name="T33" fmla="*/ 2147483646 h 256"/>
              <a:gd name="T34" fmla="*/ 2147483646 w 208"/>
              <a:gd name="T35" fmla="*/ 2147483646 h 256"/>
              <a:gd name="T36" fmla="*/ 2147483646 w 208"/>
              <a:gd name="T37" fmla="*/ 2147483646 h 256"/>
              <a:gd name="T38" fmla="*/ 2147483646 w 208"/>
              <a:gd name="T39" fmla="*/ 2147483646 h 256"/>
              <a:gd name="T40" fmla="*/ 2147483646 w 208"/>
              <a:gd name="T41" fmla="*/ 2147483646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256">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rgbClr val="002060"/>
          </a:solidFill>
          <a:ln>
            <a:noFill/>
          </a:ln>
        </p:spPr>
        <p:txBody>
          <a:bodyPr/>
          <a:lstStyle/>
          <a:p>
            <a:endParaRPr lang="th-TH"/>
          </a:p>
        </p:txBody>
      </p:sp>
      <p:sp>
        <p:nvSpPr>
          <p:cNvPr id="20" name="TextBox 19">
            <a:extLst>
              <a:ext uri="{FF2B5EF4-FFF2-40B4-BE49-F238E27FC236}">
                <a16:creationId xmlns:a16="http://schemas.microsoft.com/office/drawing/2014/main" id="{A16EA31D-EDDA-4885-A312-CF70342D6DCB}"/>
              </a:ext>
            </a:extLst>
          </p:cNvPr>
          <p:cNvSpPr txBox="1"/>
          <p:nvPr/>
        </p:nvSpPr>
        <p:spPr>
          <a:xfrm>
            <a:off x="572130" y="2376491"/>
            <a:ext cx="2987807" cy="50392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Visitor spending has increased by $775 million since 2015.</a:t>
            </a:r>
          </a:p>
        </p:txBody>
      </p:sp>
    </p:spTree>
    <p:extLst>
      <p:ext uri="{BB962C8B-B14F-4D97-AF65-F5344CB8AC3E}">
        <p14:creationId xmlns:p14="http://schemas.microsoft.com/office/powerpoint/2010/main" val="50406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CuadroTexto">
            <a:extLst>
              <a:ext uri="{FF2B5EF4-FFF2-40B4-BE49-F238E27FC236}">
                <a16:creationId xmlns:a16="http://schemas.microsoft.com/office/drawing/2014/main" id="{21716059-DA75-47D1-9D76-09248A44CE48}"/>
              </a:ext>
            </a:extLst>
          </p:cNvPr>
          <p:cNvSpPr txBox="1"/>
          <p:nvPr/>
        </p:nvSpPr>
        <p:spPr>
          <a:xfrm>
            <a:off x="639647" y="2795163"/>
            <a:ext cx="3325381" cy="1366143"/>
          </a:xfrm>
          <a:prstGeom prst="rect">
            <a:avLst/>
          </a:prstGeom>
          <a:noFill/>
        </p:spPr>
        <p:txBody>
          <a:bodyPr wrap="square">
            <a:spAutoFit/>
          </a:bodyPr>
          <a:lstStyle/>
          <a:p>
            <a:pPr>
              <a:lnSpc>
                <a:spcPct val="120000"/>
              </a:lnSpc>
              <a:defRPr/>
            </a:pPr>
            <a:r>
              <a:rPr lang="en-US" sz="1000" dirty="0">
                <a:latin typeface="Lato" panose="020F0502020204030203"/>
                <a:ea typeface="Lato" charset="0"/>
                <a:cs typeface="Lato" charset="0"/>
              </a:rPr>
              <a:t>Visitor spending on recreational activities reached $1.2 billion in 2019 and has grown by 20% since 2015, an increase of $190 million.</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Food &amp; beverage spending has increased by $250 million since 2015; 60% of this growth has occurred in just the last year.  </a:t>
            </a:r>
          </a:p>
        </p:txBody>
      </p:sp>
      <p:sp>
        <p:nvSpPr>
          <p:cNvPr id="9" name="TextBox 8">
            <a:extLst>
              <a:ext uri="{FF2B5EF4-FFF2-40B4-BE49-F238E27FC236}">
                <a16:creationId xmlns:a16="http://schemas.microsoft.com/office/drawing/2014/main" id="{E6D45A74-558E-460C-93F5-0CFD9D7B21A3}"/>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SPENDING</a:t>
            </a:r>
          </a:p>
        </p:txBody>
      </p:sp>
      <p:sp>
        <p:nvSpPr>
          <p:cNvPr id="11" name="TextBox 10">
            <a:extLst>
              <a:ext uri="{FF2B5EF4-FFF2-40B4-BE49-F238E27FC236}">
                <a16:creationId xmlns:a16="http://schemas.microsoft.com/office/drawing/2014/main" id="{0736E459-29F4-411F-8F2D-674F15C387CC}"/>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Spending by category</a:t>
            </a:r>
          </a:p>
        </p:txBody>
      </p:sp>
      <p:sp>
        <p:nvSpPr>
          <p:cNvPr id="12" name="TextBox 11">
            <a:extLst>
              <a:ext uri="{FF2B5EF4-FFF2-40B4-BE49-F238E27FC236}">
                <a16:creationId xmlns:a16="http://schemas.microsoft.com/office/drawing/2014/main" id="{A7304EB8-67D6-4FAA-A525-CE95CC096534}"/>
              </a:ext>
            </a:extLst>
          </p:cNvPr>
          <p:cNvSpPr txBox="1"/>
          <p:nvPr/>
        </p:nvSpPr>
        <p:spPr>
          <a:xfrm>
            <a:off x="4572000" y="2517281"/>
            <a:ext cx="3542669" cy="261610"/>
          </a:xfrm>
          <a:prstGeom prst="rect">
            <a:avLst/>
          </a:prstGeom>
          <a:noFill/>
        </p:spPr>
        <p:txBody>
          <a:bodyPr wrap="square" rtlCol="0">
            <a:spAutoFit/>
          </a:bodyPr>
          <a:lstStyle/>
          <a:p>
            <a:pPr>
              <a:defRPr/>
            </a:pPr>
            <a:r>
              <a:rPr lang="en-US" sz="1100" b="1" dirty="0">
                <a:solidFill>
                  <a:schemeClr val="accent5">
                    <a:lumMod val="50000"/>
                  </a:schemeClr>
                </a:solidFill>
                <a:latin typeface="Lato" panose="020F0502020204030203"/>
                <a:ea typeface="Lato" charset="0"/>
                <a:cs typeface="Lato" charset="0"/>
              </a:rPr>
              <a:t>Kansas visitor spending ($ millions)</a:t>
            </a:r>
          </a:p>
        </p:txBody>
      </p:sp>
      <p:pic>
        <p:nvPicPr>
          <p:cNvPr id="4" name="Picture 3">
            <a:extLst>
              <a:ext uri="{FF2B5EF4-FFF2-40B4-BE49-F238E27FC236}">
                <a16:creationId xmlns:a16="http://schemas.microsoft.com/office/drawing/2014/main" id="{61B40B2F-1AE9-4914-AA71-5C7FDC304089}"/>
              </a:ext>
            </a:extLst>
          </p:cNvPr>
          <p:cNvPicPr/>
          <p:nvPr/>
        </p:nvPicPr>
        <p:blipFill>
          <a:blip r:embed="rId2"/>
          <a:stretch>
            <a:fillRect/>
          </a:stretch>
        </p:blipFill>
        <p:spPr>
          <a:xfrm>
            <a:off x="4572001" y="2795163"/>
            <a:ext cx="4191576" cy="2376912"/>
          </a:xfrm>
          <a:prstGeom prst="rect">
            <a:avLst/>
          </a:prstGeom>
        </p:spPr>
      </p:pic>
      <p:sp>
        <p:nvSpPr>
          <p:cNvPr id="2" name="7 CuadroTexto">
            <a:extLst>
              <a:ext uri="{FF2B5EF4-FFF2-40B4-BE49-F238E27FC236}">
                <a16:creationId xmlns:a16="http://schemas.microsoft.com/office/drawing/2014/main" id="{17256B8D-D2E4-4916-8C3B-52BD0898D2E2}"/>
              </a:ext>
            </a:extLst>
          </p:cNvPr>
          <p:cNvSpPr txBox="1"/>
          <p:nvPr/>
        </p:nvSpPr>
        <p:spPr>
          <a:xfrm>
            <a:off x="4572000" y="5188347"/>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spTree>
    <p:extLst>
      <p:ext uri="{BB962C8B-B14F-4D97-AF65-F5344CB8AC3E}">
        <p14:creationId xmlns:p14="http://schemas.microsoft.com/office/powerpoint/2010/main" val="109478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CuadroTexto">
            <a:extLst>
              <a:ext uri="{FF2B5EF4-FFF2-40B4-BE49-F238E27FC236}">
                <a16:creationId xmlns:a16="http://schemas.microsoft.com/office/drawing/2014/main" id="{21716059-DA75-47D1-9D76-09248A44CE48}"/>
              </a:ext>
            </a:extLst>
          </p:cNvPr>
          <p:cNvSpPr txBox="1"/>
          <p:nvPr/>
        </p:nvSpPr>
        <p:spPr>
          <a:xfrm>
            <a:off x="639647" y="2795163"/>
            <a:ext cx="3423306" cy="2104807"/>
          </a:xfrm>
          <a:prstGeom prst="rect">
            <a:avLst/>
          </a:prstGeom>
          <a:noFill/>
        </p:spPr>
        <p:txBody>
          <a:bodyPr wrap="square">
            <a:spAutoFit/>
          </a:bodyPr>
          <a:lstStyle/>
          <a:p>
            <a:pPr>
              <a:lnSpc>
                <a:spcPct val="120000"/>
              </a:lnSpc>
              <a:defRPr/>
            </a:pPr>
            <a:r>
              <a:rPr lang="en-US" sz="1000" dirty="0">
                <a:latin typeface="Lato" panose="020F0502020204030203"/>
                <a:ea typeface="Lato" charset="0"/>
                <a:cs typeface="Lato" charset="0"/>
              </a:rPr>
              <a:t>With the strong increases in spending on recreational activities over the last few years, the share of the visitor dollar spent at amusement and entertainment businesses has risen from 15.3% to 16.3% in 2019.</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The share of the visitor dollar spent on lodging rose slightly in 2019, registering 15.9%.</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The share of the visitor dollar spent on food &amp; beverages is another category that has increased in importance as measured by its spending share, reaching 24.6% in 2019.</a:t>
            </a:r>
          </a:p>
        </p:txBody>
      </p:sp>
      <p:sp>
        <p:nvSpPr>
          <p:cNvPr id="9" name="TextBox 8">
            <a:extLst>
              <a:ext uri="{FF2B5EF4-FFF2-40B4-BE49-F238E27FC236}">
                <a16:creationId xmlns:a16="http://schemas.microsoft.com/office/drawing/2014/main" id="{E6D45A74-558E-460C-93F5-0CFD9D7B21A3}"/>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SPENDING</a:t>
            </a:r>
          </a:p>
        </p:txBody>
      </p:sp>
      <p:sp>
        <p:nvSpPr>
          <p:cNvPr id="11" name="TextBox 10">
            <a:extLst>
              <a:ext uri="{FF2B5EF4-FFF2-40B4-BE49-F238E27FC236}">
                <a16:creationId xmlns:a16="http://schemas.microsoft.com/office/drawing/2014/main" id="{0736E459-29F4-411F-8F2D-674F15C387CC}"/>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Visitor spending shares</a:t>
            </a:r>
          </a:p>
        </p:txBody>
      </p:sp>
      <p:sp>
        <p:nvSpPr>
          <p:cNvPr id="12" name="TextBox 11">
            <a:extLst>
              <a:ext uri="{FF2B5EF4-FFF2-40B4-BE49-F238E27FC236}">
                <a16:creationId xmlns:a16="http://schemas.microsoft.com/office/drawing/2014/main" id="{A7304EB8-67D6-4FAA-A525-CE95CC096534}"/>
              </a:ext>
            </a:extLst>
          </p:cNvPr>
          <p:cNvSpPr txBox="1"/>
          <p:nvPr/>
        </p:nvSpPr>
        <p:spPr>
          <a:xfrm>
            <a:off x="4724399" y="2533553"/>
            <a:ext cx="3542669" cy="261610"/>
          </a:xfrm>
          <a:prstGeom prst="rect">
            <a:avLst/>
          </a:prstGeom>
          <a:noFill/>
        </p:spPr>
        <p:txBody>
          <a:bodyPr wrap="square" rtlCol="0">
            <a:spAutoFit/>
          </a:bodyPr>
          <a:lstStyle/>
          <a:p>
            <a:pPr>
              <a:defRPr/>
            </a:pPr>
            <a:r>
              <a:rPr lang="en-US" sz="1100" b="1" dirty="0">
                <a:solidFill>
                  <a:schemeClr val="accent5">
                    <a:lumMod val="50000"/>
                  </a:schemeClr>
                </a:solidFill>
                <a:latin typeface="Lato" panose="020F0502020204030203"/>
                <a:ea typeface="Lato" charset="0"/>
                <a:cs typeface="Lato" charset="0"/>
              </a:rPr>
              <a:t>Kansas visitor spending (shares)</a:t>
            </a:r>
          </a:p>
        </p:txBody>
      </p:sp>
      <p:pic>
        <p:nvPicPr>
          <p:cNvPr id="4" name="Picture 3">
            <a:extLst>
              <a:ext uri="{FF2B5EF4-FFF2-40B4-BE49-F238E27FC236}">
                <a16:creationId xmlns:a16="http://schemas.microsoft.com/office/drawing/2014/main" id="{9B844349-DA43-4E6C-ABF9-95BD68B965B3}"/>
              </a:ext>
            </a:extLst>
          </p:cNvPr>
          <p:cNvPicPr/>
          <p:nvPr/>
        </p:nvPicPr>
        <p:blipFill>
          <a:blip r:embed="rId2"/>
          <a:stretch>
            <a:fillRect/>
          </a:stretch>
        </p:blipFill>
        <p:spPr>
          <a:xfrm>
            <a:off x="4724399" y="2877318"/>
            <a:ext cx="4092639" cy="2259831"/>
          </a:xfrm>
          <a:prstGeom prst="rect">
            <a:avLst/>
          </a:prstGeom>
        </p:spPr>
      </p:pic>
      <p:sp>
        <p:nvSpPr>
          <p:cNvPr id="2" name="7 CuadroTexto">
            <a:extLst>
              <a:ext uri="{FF2B5EF4-FFF2-40B4-BE49-F238E27FC236}">
                <a16:creationId xmlns:a16="http://schemas.microsoft.com/office/drawing/2014/main" id="{DDA3CCAA-436D-491C-A697-716F5A42BE1A}"/>
              </a:ext>
            </a:extLst>
          </p:cNvPr>
          <p:cNvSpPr txBox="1"/>
          <p:nvPr/>
        </p:nvSpPr>
        <p:spPr>
          <a:xfrm>
            <a:off x="4724399" y="5219304"/>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spTree>
    <p:extLst>
      <p:ext uri="{BB962C8B-B14F-4D97-AF65-F5344CB8AC3E}">
        <p14:creationId xmlns:p14="http://schemas.microsoft.com/office/powerpoint/2010/main" val="131641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CuadroTexto">
            <a:extLst>
              <a:ext uri="{FF2B5EF4-FFF2-40B4-BE49-F238E27FC236}">
                <a16:creationId xmlns:a16="http://schemas.microsoft.com/office/drawing/2014/main" id="{5D5C46FE-D122-4780-A397-00F9521FEBE2}"/>
              </a:ext>
            </a:extLst>
          </p:cNvPr>
          <p:cNvSpPr txBox="1"/>
          <p:nvPr/>
        </p:nvSpPr>
        <p:spPr>
          <a:xfrm>
            <a:off x="559142" y="2861384"/>
            <a:ext cx="3415958" cy="2289473"/>
          </a:xfrm>
          <a:prstGeom prst="rect">
            <a:avLst/>
          </a:prstGeom>
          <a:noFill/>
        </p:spPr>
        <p:txBody>
          <a:bodyPr wrap="square">
            <a:spAutoFit/>
          </a:bodyPr>
          <a:lstStyle/>
          <a:p>
            <a:pPr>
              <a:lnSpc>
                <a:spcPct val="120000"/>
              </a:lnSpc>
              <a:defRPr/>
            </a:pPr>
            <a:r>
              <a:rPr lang="en-US" sz="1000" dirty="0">
                <a:latin typeface="Lato" panose="020B0604020202020204" charset="0"/>
                <a:ea typeface="Lato" panose="020B0604020202020204" charset="0"/>
                <a:cs typeface="Lato" panose="020B0604020202020204" charset="0"/>
              </a:rPr>
              <a:t>36.5 million overnight person trips spent $7.3 billion in visitor spending to Kansas. </a:t>
            </a:r>
          </a:p>
          <a:p>
            <a:pPr>
              <a:lnSpc>
                <a:spcPct val="120000"/>
              </a:lnSpc>
              <a:defRPr/>
            </a:pPr>
            <a:endParaRPr lang="en-US" sz="1000" dirty="0">
              <a:latin typeface="Lato" panose="020B0604020202020204" charset="0"/>
              <a:ea typeface="Lato" panose="020B0604020202020204" charset="0"/>
              <a:cs typeface="Lato" panose="020B0604020202020204" charset="0"/>
            </a:endParaRPr>
          </a:p>
          <a:p>
            <a:pPr>
              <a:lnSpc>
                <a:spcPct val="120000"/>
              </a:lnSpc>
              <a:defRPr/>
            </a:pPr>
            <a:r>
              <a:rPr lang="en-US" sz="1000" dirty="0">
                <a:latin typeface="Lato" panose="020B0604020202020204" charset="0"/>
                <a:ea typeface="Lato" panose="020B0604020202020204" charset="0"/>
                <a:cs typeface="Lato" panose="020B0604020202020204" charset="0"/>
              </a:rPr>
              <a:t>Day visitation grew to 21.6 million person trips, with spending increasing to $1.7 billion in 2019.</a:t>
            </a:r>
          </a:p>
          <a:p>
            <a:pPr>
              <a:lnSpc>
                <a:spcPct val="120000"/>
              </a:lnSpc>
              <a:defRPr/>
            </a:pPr>
            <a:endParaRPr lang="en-US" sz="1000" dirty="0">
              <a:latin typeface="Lato" panose="020B0604020202020204" charset="0"/>
              <a:ea typeface="Lato" panose="020B0604020202020204" charset="0"/>
              <a:cs typeface="Lato" panose="020B0604020202020204" charset="0"/>
            </a:endParaRPr>
          </a:p>
          <a:p>
            <a:pPr>
              <a:lnSpc>
                <a:spcPct val="120000"/>
              </a:lnSpc>
              <a:defRPr/>
            </a:pPr>
            <a:r>
              <a:rPr lang="en-US" sz="1000" dirty="0">
                <a:latin typeface="Lato" panose="020B0604020202020204" charset="0"/>
                <a:ea typeface="Lato" panose="020B0604020202020204" charset="0"/>
                <a:cs typeface="Lato" panose="020B0604020202020204" charset="0"/>
              </a:rPr>
              <a:t>Overnight visitors comprise about 40% of all visitors but spend about 77% of all visitor spending.</a:t>
            </a:r>
          </a:p>
          <a:p>
            <a:pPr>
              <a:lnSpc>
                <a:spcPct val="120000"/>
              </a:lnSpc>
              <a:defRPr/>
            </a:pPr>
            <a:endParaRPr lang="en-US" sz="1000" dirty="0">
              <a:latin typeface="Lato" panose="020B0604020202020204" charset="0"/>
              <a:ea typeface="Lato" panose="020B0604020202020204" charset="0"/>
              <a:cs typeface="Lato" panose="020B0604020202020204" charset="0"/>
            </a:endParaRPr>
          </a:p>
          <a:p>
            <a:pPr>
              <a:lnSpc>
                <a:spcPct val="120000"/>
              </a:lnSpc>
              <a:defRPr/>
            </a:pPr>
            <a:r>
              <a:rPr lang="en-US" sz="1000" dirty="0">
                <a:latin typeface="Lato" panose="020B0604020202020204" charset="0"/>
                <a:ea typeface="Lato" panose="020B0604020202020204" charset="0"/>
                <a:cs typeface="Lato" panose="020B0604020202020204" charset="0"/>
              </a:rPr>
              <a:t>Spending increases were seen from the overnight visitors as per-traveler spending of overnight visitors rose $10 to $378 in 2019.</a:t>
            </a:r>
          </a:p>
        </p:txBody>
      </p:sp>
      <p:sp>
        <p:nvSpPr>
          <p:cNvPr id="7" name="TextBox 6">
            <a:extLst>
              <a:ext uri="{FF2B5EF4-FFF2-40B4-BE49-F238E27FC236}">
                <a16:creationId xmlns:a16="http://schemas.microsoft.com/office/drawing/2014/main" id="{BC462AA9-E135-464A-94CB-3FB9D66B2F58}"/>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VISITATION AND SPENDING</a:t>
            </a:r>
          </a:p>
        </p:txBody>
      </p:sp>
      <p:sp>
        <p:nvSpPr>
          <p:cNvPr id="8" name="TextBox 7">
            <a:extLst>
              <a:ext uri="{FF2B5EF4-FFF2-40B4-BE49-F238E27FC236}">
                <a16:creationId xmlns:a16="http://schemas.microsoft.com/office/drawing/2014/main" id="{FE7DDBCC-7B94-4953-9030-81625E8C2E88}"/>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Day/overnight splits</a:t>
            </a:r>
          </a:p>
        </p:txBody>
      </p:sp>
      <p:sp>
        <p:nvSpPr>
          <p:cNvPr id="9" name="TextBox 8">
            <a:extLst>
              <a:ext uri="{FF2B5EF4-FFF2-40B4-BE49-F238E27FC236}">
                <a16:creationId xmlns:a16="http://schemas.microsoft.com/office/drawing/2014/main" id="{0F9286F6-C3FE-4FEC-AAAD-047E5BCE6D9B}"/>
              </a:ext>
            </a:extLst>
          </p:cNvPr>
          <p:cNvSpPr txBox="1"/>
          <p:nvPr/>
        </p:nvSpPr>
        <p:spPr>
          <a:xfrm>
            <a:off x="4572000" y="2476663"/>
            <a:ext cx="2542434" cy="384721"/>
          </a:xfrm>
          <a:prstGeom prst="rect">
            <a:avLst/>
          </a:prstGeom>
          <a:noFill/>
        </p:spPr>
        <p:txBody>
          <a:bodyPr wrap="square" rtlCol="0">
            <a:spAutoFit/>
          </a:bodyPr>
          <a:lstStyle/>
          <a:p>
            <a:pPr lvl="0">
              <a:defRPr/>
            </a:pPr>
            <a:r>
              <a:rPr lang="en-US" sz="1100" b="1" dirty="0">
                <a:solidFill>
                  <a:srgbClr val="5B9BD5">
                    <a:lumMod val="50000"/>
                  </a:srgbClr>
                </a:solidFill>
                <a:latin typeface="Lato" panose="020F0502020204030203" pitchFamily="34" charset="0"/>
                <a:ea typeface="Lato" charset="0"/>
                <a:cs typeface="Lato" charset="0"/>
              </a:rPr>
              <a:t>Trips and spending, 2015-2019</a:t>
            </a:r>
          </a:p>
          <a:p>
            <a:pPr lvl="0">
              <a:defRPr/>
            </a:pPr>
            <a:r>
              <a:rPr lang="en-US" sz="800" b="1" dirty="0">
                <a:solidFill>
                  <a:prstClr val="black"/>
                </a:solidFill>
                <a:latin typeface="Lato" panose="020F0502020204030203" pitchFamily="34" charset="0"/>
                <a:ea typeface="Lato" charset="0"/>
                <a:cs typeface="Lato" charset="0"/>
              </a:rPr>
              <a:t>Amounts in nominal dollars and number of visitors</a:t>
            </a:r>
          </a:p>
        </p:txBody>
      </p:sp>
      <p:pic>
        <p:nvPicPr>
          <p:cNvPr id="4" name="Picture 3">
            <a:extLst>
              <a:ext uri="{FF2B5EF4-FFF2-40B4-BE49-F238E27FC236}">
                <a16:creationId xmlns:a16="http://schemas.microsoft.com/office/drawing/2014/main" id="{FC9547BC-607D-4535-978E-60B10EF29CDA}"/>
              </a:ext>
            </a:extLst>
          </p:cNvPr>
          <p:cNvPicPr/>
          <p:nvPr/>
        </p:nvPicPr>
        <p:blipFill>
          <a:blip r:embed="rId2"/>
          <a:stretch>
            <a:fillRect/>
          </a:stretch>
        </p:blipFill>
        <p:spPr>
          <a:xfrm>
            <a:off x="4645025" y="2861384"/>
            <a:ext cx="4038600" cy="2236787"/>
          </a:xfrm>
          <a:prstGeom prst="rect">
            <a:avLst/>
          </a:prstGeom>
        </p:spPr>
      </p:pic>
      <p:sp>
        <p:nvSpPr>
          <p:cNvPr id="10" name="TextBox 9">
            <a:extLst>
              <a:ext uri="{FF2B5EF4-FFF2-40B4-BE49-F238E27FC236}">
                <a16:creationId xmlns:a16="http://schemas.microsoft.com/office/drawing/2014/main" id="{C19A7BF7-18E8-48CE-AA1F-D45CED73AF26}"/>
              </a:ext>
            </a:extLst>
          </p:cNvPr>
          <p:cNvSpPr txBox="1"/>
          <p:nvPr/>
        </p:nvSpPr>
        <p:spPr>
          <a:xfrm>
            <a:off x="559142" y="2178679"/>
            <a:ext cx="3415958" cy="285912"/>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Each traveler spends $200 on their trip to Kansas.</a:t>
            </a:r>
          </a:p>
        </p:txBody>
      </p:sp>
      <p:sp>
        <p:nvSpPr>
          <p:cNvPr id="3" name="7 CuadroTexto">
            <a:extLst>
              <a:ext uri="{FF2B5EF4-FFF2-40B4-BE49-F238E27FC236}">
                <a16:creationId xmlns:a16="http://schemas.microsoft.com/office/drawing/2014/main" id="{2D4F531C-8344-45A1-B48F-B2D5611A40EA}"/>
              </a:ext>
            </a:extLst>
          </p:cNvPr>
          <p:cNvSpPr txBox="1"/>
          <p:nvPr/>
        </p:nvSpPr>
        <p:spPr>
          <a:xfrm>
            <a:off x="4572000" y="5275143"/>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spTree>
    <p:extLst>
      <p:ext uri="{BB962C8B-B14F-4D97-AF65-F5344CB8AC3E}">
        <p14:creationId xmlns:p14="http://schemas.microsoft.com/office/powerpoint/2010/main" val="79686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FDE9DB7-6048-4980-8DB1-45129BB3E428}"/>
              </a:ext>
            </a:extLst>
          </p:cNvPr>
          <p:cNvSpPr txBox="1"/>
          <p:nvPr/>
        </p:nvSpPr>
        <p:spPr>
          <a:xfrm>
            <a:off x="572130" y="2376491"/>
            <a:ext cx="3999870" cy="384721"/>
          </a:xfrm>
          <a:prstGeom prst="rect">
            <a:avLst/>
          </a:prstGeom>
          <a:noFill/>
        </p:spPr>
        <p:txBody>
          <a:bodyPr wrap="square" rtlCol="0">
            <a:spAutoFit/>
          </a:bodyPr>
          <a:lstStyle/>
          <a:p>
            <a:pPr lvl="0">
              <a:defRPr/>
            </a:pPr>
            <a:r>
              <a:rPr lang="en-US" sz="1100" b="1" dirty="0">
                <a:solidFill>
                  <a:srgbClr val="5B9BD5">
                    <a:lumMod val="50000"/>
                  </a:srgbClr>
                </a:solidFill>
                <a:latin typeface="Lato" panose="020F0502020204030203" pitchFamily="34" charset="0"/>
                <a:ea typeface="Lato" charset="0"/>
                <a:cs typeface="Lato" charset="0"/>
              </a:rPr>
              <a:t>Spending share by market, 2019</a:t>
            </a:r>
          </a:p>
          <a:p>
            <a:pPr lvl="0">
              <a:defRPr/>
            </a:pPr>
            <a:r>
              <a:rPr lang="en-US" sz="800" b="1" dirty="0">
                <a:solidFill>
                  <a:prstClr val="black"/>
                </a:solidFill>
                <a:latin typeface="Lato" panose="020F0502020204030203" pitchFamily="34" charset="0"/>
                <a:ea typeface="Lato" charset="0"/>
                <a:cs typeface="Lato" charset="0"/>
              </a:rPr>
              <a:t>Expressed as a percentage of total expenditure per market</a:t>
            </a:r>
          </a:p>
        </p:txBody>
      </p:sp>
      <p:pic>
        <p:nvPicPr>
          <p:cNvPr id="17" name="Picture 16">
            <a:extLst>
              <a:ext uri="{FF2B5EF4-FFF2-40B4-BE49-F238E27FC236}">
                <a16:creationId xmlns:a16="http://schemas.microsoft.com/office/drawing/2014/main" id="{20EF5FEB-B499-43D6-B466-B7917A10DD0D}"/>
              </a:ext>
            </a:extLst>
          </p:cNvPr>
          <p:cNvPicPr>
            <a:picLocks noChangeAspect="1"/>
          </p:cNvPicPr>
          <p:nvPr/>
        </p:nvPicPr>
        <p:blipFill>
          <a:blip r:embed="rId2"/>
          <a:stretch>
            <a:fillRect/>
          </a:stretch>
        </p:blipFill>
        <p:spPr>
          <a:xfrm>
            <a:off x="572130" y="2761212"/>
            <a:ext cx="4267570" cy="2688569"/>
          </a:xfrm>
          <a:prstGeom prst="rect">
            <a:avLst/>
          </a:prstGeom>
        </p:spPr>
      </p:pic>
      <p:sp>
        <p:nvSpPr>
          <p:cNvPr id="3" name="TextBox 2">
            <a:extLst>
              <a:ext uri="{FF2B5EF4-FFF2-40B4-BE49-F238E27FC236}">
                <a16:creationId xmlns:a16="http://schemas.microsoft.com/office/drawing/2014/main" id="{8623EC9D-F002-42A0-ABA3-01B1273D65BE}"/>
              </a:ext>
            </a:extLst>
          </p:cNvPr>
          <p:cNvSpPr txBox="1"/>
          <p:nvPr/>
        </p:nvSpPr>
        <p:spPr>
          <a:xfrm>
            <a:off x="5194934" y="2375501"/>
            <a:ext cx="2848988" cy="384721"/>
          </a:xfrm>
          <a:prstGeom prst="rect">
            <a:avLst/>
          </a:prstGeom>
          <a:noFill/>
        </p:spPr>
        <p:txBody>
          <a:bodyPr wrap="square" rtlCol="0">
            <a:spAutoFit/>
          </a:bodyPr>
          <a:lstStyle/>
          <a:p>
            <a:pPr>
              <a:defRPr/>
            </a:pPr>
            <a:r>
              <a:rPr lang="en-US" sz="1100" b="1" dirty="0">
                <a:solidFill>
                  <a:schemeClr val="accent5">
                    <a:lumMod val="50000"/>
                  </a:schemeClr>
                </a:solidFill>
                <a:latin typeface="Lato" panose="020F0502020204030203" pitchFamily="34" charset="0"/>
                <a:ea typeface="Lato" charset="0"/>
                <a:cs typeface="Lato" charset="0"/>
              </a:rPr>
              <a:t>Kansas spending by market</a:t>
            </a:r>
          </a:p>
          <a:p>
            <a:pPr>
              <a:defRPr/>
            </a:pPr>
            <a:r>
              <a:rPr lang="en-US" sz="800" b="1" dirty="0">
                <a:latin typeface="Lato" panose="020F0502020204030203" pitchFamily="34" charset="0"/>
                <a:ea typeface="Lato" charset="0"/>
                <a:cs typeface="Lato" charset="0"/>
              </a:rPr>
              <a:t>Amounts in millions of nominal dollars and percent of total</a:t>
            </a:r>
          </a:p>
        </p:txBody>
      </p:sp>
      <p:sp>
        <p:nvSpPr>
          <p:cNvPr id="11" name="TextBox 10">
            <a:extLst>
              <a:ext uri="{FF2B5EF4-FFF2-40B4-BE49-F238E27FC236}">
                <a16:creationId xmlns:a16="http://schemas.microsoft.com/office/drawing/2014/main" id="{458F2848-9170-4B1C-B5DF-3353E6382323}"/>
              </a:ext>
            </a:extLst>
          </p:cNvPr>
          <p:cNvSpPr txBox="1"/>
          <p:nvPr/>
        </p:nvSpPr>
        <p:spPr>
          <a:xfrm>
            <a:off x="1327274" y="4105497"/>
            <a:ext cx="642731" cy="230832"/>
          </a:xfrm>
          <a:prstGeom prst="rect">
            <a:avLst/>
          </a:prstGeom>
          <a:noFill/>
        </p:spPr>
        <p:txBody>
          <a:bodyPr wrap="square" rtlCol="0">
            <a:spAutoFit/>
          </a:bodyPr>
          <a:lstStyle/>
          <a:p>
            <a:pPr algn="ctr">
              <a:defRPr/>
            </a:pPr>
            <a:r>
              <a:rPr lang="en-US" sz="900" b="1" dirty="0">
                <a:solidFill>
                  <a:schemeClr val="bg1"/>
                </a:solidFill>
                <a:latin typeface="Lato" panose="020F0502020204030203" pitchFamily="34" charset="0"/>
                <a:ea typeface="Lato" charset="0"/>
                <a:cs typeface="Lato" charset="0"/>
              </a:rPr>
              <a:t>Leisure</a:t>
            </a:r>
          </a:p>
        </p:txBody>
      </p:sp>
      <p:sp>
        <p:nvSpPr>
          <p:cNvPr id="12" name="TextBox 11">
            <a:extLst>
              <a:ext uri="{FF2B5EF4-FFF2-40B4-BE49-F238E27FC236}">
                <a16:creationId xmlns:a16="http://schemas.microsoft.com/office/drawing/2014/main" id="{BAEA6EC2-3F98-4013-B9BC-79844862560C}"/>
              </a:ext>
            </a:extLst>
          </p:cNvPr>
          <p:cNvSpPr txBox="1"/>
          <p:nvPr/>
        </p:nvSpPr>
        <p:spPr>
          <a:xfrm>
            <a:off x="2526044" y="3163938"/>
            <a:ext cx="642731" cy="230832"/>
          </a:xfrm>
          <a:prstGeom prst="rect">
            <a:avLst/>
          </a:prstGeom>
          <a:noFill/>
        </p:spPr>
        <p:txBody>
          <a:bodyPr wrap="square" rtlCol="0">
            <a:spAutoFit/>
          </a:bodyPr>
          <a:lstStyle/>
          <a:p>
            <a:pPr algn="ctr">
              <a:defRPr/>
            </a:pPr>
            <a:r>
              <a:rPr lang="en-US" sz="900" b="1" dirty="0">
                <a:solidFill>
                  <a:schemeClr val="bg1"/>
                </a:solidFill>
                <a:latin typeface="Lato" panose="020F0502020204030203" pitchFamily="34" charset="0"/>
                <a:ea typeface="Lato" charset="0"/>
                <a:cs typeface="Lato" charset="0"/>
              </a:rPr>
              <a:t>Day</a:t>
            </a:r>
          </a:p>
        </p:txBody>
      </p:sp>
      <p:sp>
        <p:nvSpPr>
          <p:cNvPr id="13" name="TextBox 12">
            <a:extLst>
              <a:ext uri="{FF2B5EF4-FFF2-40B4-BE49-F238E27FC236}">
                <a16:creationId xmlns:a16="http://schemas.microsoft.com/office/drawing/2014/main" id="{259B0F24-A18B-4C1B-A6CE-DD6581331950}"/>
              </a:ext>
            </a:extLst>
          </p:cNvPr>
          <p:cNvSpPr txBox="1"/>
          <p:nvPr/>
        </p:nvSpPr>
        <p:spPr>
          <a:xfrm>
            <a:off x="3745282" y="4105497"/>
            <a:ext cx="720378" cy="230832"/>
          </a:xfrm>
          <a:prstGeom prst="rect">
            <a:avLst/>
          </a:prstGeom>
          <a:noFill/>
        </p:spPr>
        <p:txBody>
          <a:bodyPr wrap="square" rtlCol="0">
            <a:spAutoFit/>
          </a:bodyPr>
          <a:lstStyle/>
          <a:p>
            <a:pPr algn="ctr">
              <a:defRPr/>
            </a:pPr>
            <a:r>
              <a:rPr lang="en-US" sz="900" b="1" dirty="0">
                <a:solidFill>
                  <a:schemeClr val="bg1"/>
                </a:solidFill>
                <a:latin typeface="Lato" panose="020F0502020204030203" pitchFamily="34" charset="0"/>
                <a:ea typeface="Lato" charset="0"/>
                <a:cs typeface="Lato" charset="0"/>
              </a:rPr>
              <a:t>Domestic</a:t>
            </a:r>
          </a:p>
        </p:txBody>
      </p:sp>
      <p:sp>
        <p:nvSpPr>
          <p:cNvPr id="14" name="TextBox 13">
            <a:extLst>
              <a:ext uri="{FF2B5EF4-FFF2-40B4-BE49-F238E27FC236}">
                <a16:creationId xmlns:a16="http://schemas.microsoft.com/office/drawing/2014/main" id="{8A944B0A-B9D2-4B9F-ACED-51B66917BB80}"/>
              </a:ext>
            </a:extLst>
          </p:cNvPr>
          <p:cNvSpPr txBox="1"/>
          <p:nvPr/>
        </p:nvSpPr>
        <p:spPr>
          <a:xfrm>
            <a:off x="1327273" y="2977790"/>
            <a:ext cx="642731" cy="230832"/>
          </a:xfrm>
          <a:prstGeom prst="rect">
            <a:avLst/>
          </a:prstGeom>
          <a:noFill/>
        </p:spPr>
        <p:txBody>
          <a:bodyPr wrap="square" rtlCol="0">
            <a:spAutoFit/>
          </a:bodyPr>
          <a:lstStyle/>
          <a:p>
            <a:pPr algn="ctr">
              <a:defRPr/>
            </a:pPr>
            <a:r>
              <a:rPr lang="en-US" sz="900" b="1" dirty="0">
                <a:solidFill>
                  <a:schemeClr val="bg1"/>
                </a:solidFill>
                <a:latin typeface="Lato" panose="020F0502020204030203" pitchFamily="34" charset="0"/>
                <a:ea typeface="Lato" charset="0"/>
                <a:cs typeface="Lato" charset="0"/>
              </a:rPr>
              <a:t>Business</a:t>
            </a:r>
          </a:p>
        </p:txBody>
      </p:sp>
      <p:sp>
        <p:nvSpPr>
          <p:cNvPr id="15" name="TextBox 14">
            <a:extLst>
              <a:ext uri="{FF2B5EF4-FFF2-40B4-BE49-F238E27FC236}">
                <a16:creationId xmlns:a16="http://schemas.microsoft.com/office/drawing/2014/main" id="{AD51F197-26D8-4487-A9BC-1FD08C592E30}"/>
              </a:ext>
            </a:extLst>
          </p:cNvPr>
          <p:cNvSpPr txBox="1"/>
          <p:nvPr/>
        </p:nvSpPr>
        <p:spPr>
          <a:xfrm>
            <a:off x="2480378" y="4336329"/>
            <a:ext cx="782491" cy="230832"/>
          </a:xfrm>
          <a:prstGeom prst="rect">
            <a:avLst/>
          </a:prstGeom>
          <a:noFill/>
        </p:spPr>
        <p:txBody>
          <a:bodyPr wrap="square" rtlCol="0">
            <a:spAutoFit/>
          </a:bodyPr>
          <a:lstStyle/>
          <a:p>
            <a:pPr algn="ctr">
              <a:defRPr/>
            </a:pPr>
            <a:r>
              <a:rPr lang="en-US" sz="900" b="1" dirty="0">
                <a:solidFill>
                  <a:schemeClr val="bg1"/>
                </a:solidFill>
                <a:latin typeface="Lato" panose="020F0502020204030203" pitchFamily="34" charset="0"/>
                <a:ea typeface="Lato" charset="0"/>
                <a:cs typeface="Lato" charset="0"/>
              </a:rPr>
              <a:t>Overnight</a:t>
            </a:r>
          </a:p>
        </p:txBody>
      </p:sp>
      <p:sp>
        <p:nvSpPr>
          <p:cNvPr id="16" name="TextBox 15">
            <a:extLst>
              <a:ext uri="{FF2B5EF4-FFF2-40B4-BE49-F238E27FC236}">
                <a16:creationId xmlns:a16="http://schemas.microsoft.com/office/drawing/2014/main" id="{26E70410-0E98-4994-9BEC-41B664D3ADEA}"/>
              </a:ext>
            </a:extLst>
          </p:cNvPr>
          <p:cNvSpPr txBox="1"/>
          <p:nvPr/>
        </p:nvSpPr>
        <p:spPr>
          <a:xfrm>
            <a:off x="3659066" y="2876628"/>
            <a:ext cx="873349" cy="230832"/>
          </a:xfrm>
          <a:prstGeom prst="rect">
            <a:avLst/>
          </a:prstGeom>
          <a:noFill/>
        </p:spPr>
        <p:txBody>
          <a:bodyPr wrap="square" rtlCol="0">
            <a:spAutoFit/>
          </a:bodyPr>
          <a:lstStyle/>
          <a:p>
            <a:pPr algn="ctr">
              <a:defRPr/>
            </a:pPr>
            <a:r>
              <a:rPr lang="en-US" sz="900" b="1" dirty="0">
                <a:solidFill>
                  <a:schemeClr val="bg1"/>
                </a:solidFill>
                <a:latin typeface="Lato" panose="020F0502020204030203" pitchFamily="34" charset="0"/>
                <a:ea typeface="Lato" charset="0"/>
                <a:cs typeface="Lato" charset="0"/>
              </a:rPr>
              <a:t>International</a:t>
            </a:r>
          </a:p>
        </p:txBody>
      </p:sp>
      <p:sp>
        <p:nvSpPr>
          <p:cNvPr id="19" name="TextBox 18">
            <a:extLst>
              <a:ext uri="{FF2B5EF4-FFF2-40B4-BE49-F238E27FC236}">
                <a16:creationId xmlns:a16="http://schemas.microsoft.com/office/drawing/2014/main" id="{12990452-C11B-439E-A24D-DBD94953F3BA}"/>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SPENDING</a:t>
            </a:r>
          </a:p>
        </p:txBody>
      </p:sp>
      <p:sp>
        <p:nvSpPr>
          <p:cNvPr id="20" name="TextBox 19">
            <a:extLst>
              <a:ext uri="{FF2B5EF4-FFF2-40B4-BE49-F238E27FC236}">
                <a16:creationId xmlns:a16="http://schemas.microsoft.com/office/drawing/2014/main" id="{70D0832F-BAB4-47AB-BCE2-3AB6668BF7CC}"/>
              </a:ext>
            </a:extLst>
          </p:cNvPr>
          <p:cNvSpPr txBox="1"/>
          <p:nvPr/>
        </p:nvSpPr>
        <p:spPr>
          <a:xfrm>
            <a:off x="639648" y="1707477"/>
            <a:ext cx="3183322"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Visitor spending by market</a:t>
            </a:r>
          </a:p>
        </p:txBody>
      </p:sp>
      <p:sp>
        <p:nvSpPr>
          <p:cNvPr id="4" name="7 CuadroTexto">
            <a:extLst>
              <a:ext uri="{FF2B5EF4-FFF2-40B4-BE49-F238E27FC236}">
                <a16:creationId xmlns:a16="http://schemas.microsoft.com/office/drawing/2014/main" id="{4AAAFD5A-455F-4B8D-BD3F-54C3071977CB}"/>
              </a:ext>
            </a:extLst>
          </p:cNvPr>
          <p:cNvSpPr txBox="1"/>
          <p:nvPr/>
        </p:nvSpPr>
        <p:spPr>
          <a:xfrm>
            <a:off x="5194934" y="5242032"/>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sp>
        <p:nvSpPr>
          <p:cNvPr id="5" name="7 CuadroTexto">
            <a:extLst>
              <a:ext uri="{FF2B5EF4-FFF2-40B4-BE49-F238E27FC236}">
                <a16:creationId xmlns:a16="http://schemas.microsoft.com/office/drawing/2014/main" id="{70FA568F-B542-4B77-9893-DD178FC4941B}"/>
              </a:ext>
            </a:extLst>
          </p:cNvPr>
          <p:cNvSpPr txBox="1"/>
          <p:nvPr/>
        </p:nvSpPr>
        <p:spPr>
          <a:xfrm>
            <a:off x="639647" y="5404845"/>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pic>
        <p:nvPicPr>
          <p:cNvPr id="7" name="Picture 6">
            <a:extLst>
              <a:ext uri="{FF2B5EF4-FFF2-40B4-BE49-F238E27FC236}">
                <a16:creationId xmlns:a16="http://schemas.microsoft.com/office/drawing/2014/main" id="{B317CEF2-CA96-40F2-B609-EB698289D001}"/>
              </a:ext>
            </a:extLst>
          </p:cNvPr>
          <p:cNvPicPr/>
          <p:nvPr/>
        </p:nvPicPr>
        <p:blipFill>
          <a:blip r:embed="rId3"/>
          <a:stretch>
            <a:fillRect/>
          </a:stretch>
        </p:blipFill>
        <p:spPr>
          <a:xfrm>
            <a:off x="5274842" y="2760222"/>
            <a:ext cx="3257550" cy="2413000"/>
          </a:xfrm>
          <a:prstGeom prst="rect">
            <a:avLst/>
          </a:prstGeom>
        </p:spPr>
      </p:pic>
    </p:spTree>
    <p:extLst>
      <p:ext uri="{BB962C8B-B14F-4D97-AF65-F5344CB8AC3E}">
        <p14:creationId xmlns:p14="http://schemas.microsoft.com/office/powerpoint/2010/main" val="246343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DBC50-EC4B-4EEB-B40D-FBE76E848389}"/>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21E5A743-EE17-4749-9908-F969A127459B}"/>
              </a:ext>
            </a:extLst>
          </p:cNvPr>
          <p:cNvSpPr txBox="1"/>
          <p:nvPr/>
        </p:nvSpPr>
        <p:spPr>
          <a:xfrm>
            <a:off x="149087" y="2134619"/>
            <a:ext cx="7504706" cy="577081"/>
          </a:xfrm>
          <a:prstGeom prst="rect">
            <a:avLst/>
          </a:prstGeom>
          <a:noFill/>
          <a:ln>
            <a:noFill/>
          </a:ln>
        </p:spPr>
        <p:txBody>
          <a:bodyPr wrap="square" lIns="0" tIns="0" rIns="0" bIns="0" rtlCol="0" anchor="ctr" anchorCtr="0">
            <a:spAutoFit/>
          </a:bodyPr>
          <a:lstStyle/>
          <a:p>
            <a:pPr algn="ctr">
              <a:lnSpc>
                <a:spcPts val="4500"/>
              </a:lnSpc>
            </a:pPr>
            <a:r>
              <a:rPr lang="en-US" sz="4000" b="1" dirty="0">
                <a:solidFill>
                  <a:schemeClr val="bg1"/>
                </a:solidFill>
                <a:latin typeface="Lato" panose="020B0604020202020204" charset="0"/>
                <a:cs typeface="Lato" panose="020B0604020202020204" charset="0"/>
              </a:rPr>
              <a:t>TOURISM ECONOMY</a:t>
            </a:r>
          </a:p>
        </p:txBody>
      </p:sp>
    </p:spTree>
    <p:extLst>
      <p:ext uri="{BB962C8B-B14F-4D97-AF65-F5344CB8AC3E}">
        <p14:creationId xmlns:p14="http://schemas.microsoft.com/office/powerpoint/2010/main" val="203151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CuadroTexto">
            <a:extLst>
              <a:ext uri="{FF2B5EF4-FFF2-40B4-BE49-F238E27FC236}">
                <a16:creationId xmlns:a16="http://schemas.microsoft.com/office/drawing/2014/main" id="{5D5C46FE-D122-4780-A397-00F9521FEBE2}"/>
              </a:ext>
            </a:extLst>
          </p:cNvPr>
          <p:cNvSpPr txBox="1"/>
          <p:nvPr/>
        </p:nvSpPr>
        <p:spPr>
          <a:xfrm>
            <a:off x="559142" y="3007182"/>
            <a:ext cx="3455074" cy="1181477"/>
          </a:xfrm>
          <a:prstGeom prst="rect">
            <a:avLst/>
          </a:prstGeom>
          <a:noFill/>
        </p:spPr>
        <p:txBody>
          <a:bodyPr wrap="square">
            <a:spAutoFit/>
          </a:bodyPr>
          <a:lstStyle/>
          <a:p>
            <a:pPr>
              <a:lnSpc>
                <a:spcPct val="120000"/>
              </a:lnSpc>
              <a:defRPr/>
            </a:pPr>
            <a:r>
              <a:rPr lang="en-US" sz="1000" dirty="0">
                <a:latin typeface="Lato" panose="020B0604020202020204" charset="0"/>
                <a:ea typeface="Lato" panose="020B0604020202020204" charset="0"/>
                <a:cs typeface="Lato" panose="020B0604020202020204" charset="0"/>
              </a:rPr>
              <a:t>Spending on machinery &amp; equipment reached $364 million in 2019, an increase of 3.2%.</a:t>
            </a:r>
          </a:p>
          <a:p>
            <a:pPr>
              <a:lnSpc>
                <a:spcPct val="120000"/>
              </a:lnSpc>
              <a:defRPr/>
            </a:pPr>
            <a:endParaRPr lang="en-US" sz="1000" dirty="0">
              <a:latin typeface="Lato" panose="020B0604020202020204" charset="0"/>
              <a:ea typeface="Lato" panose="020B0604020202020204" charset="0"/>
              <a:cs typeface="Lato" panose="020B0604020202020204" charset="0"/>
            </a:endParaRPr>
          </a:p>
          <a:p>
            <a:pPr>
              <a:lnSpc>
                <a:spcPct val="120000"/>
              </a:lnSpc>
              <a:defRPr/>
            </a:pPr>
            <a:r>
              <a:rPr lang="en-US" sz="1000" dirty="0">
                <a:latin typeface="Lato" panose="020B0604020202020204" charset="0"/>
                <a:ea typeface="Lato" panose="020B0604020202020204" charset="0"/>
                <a:cs typeface="Lato" panose="020B0604020202020204" charset="0"/>
              </a:rPr>
              <a:t>New construction rebounded in 2019, climbing back to $250 million. New construction spending grew 40% in 2019 after having fallen 30% in 2018.</a:t>
            </a:r>
          </a:p>
        </p:txBody>
      </p:sp>
      <p:sp>
        <p:nvSpPr>
          <p:cNvPr id="7" name="TextBox 6">
            <a:extLst>
              <a:ext uri="{FF2B5EF4-FFF2-40B4-BE49-F238E27FC236}">
                <a16:creationId xmlns:a16="http://schemas.microsoft.com/office/drawing/2014/main" id="{BC462AA9-E135-464A-94CB-3FB9D66B2F58}"/>
              </a:ext>
            </a:extLst>
          </p:cNvPr>
          <p:cNvSpPr txBox="1"/>
          <p:nvPr/>
        </p:nvSpPr>
        <p:spPr>
          <a:xfrm>
            <a:off x="639647" y="1015256"/>
            <a:ext cx="4555287" cy="666849"/>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TOURISM SATELLITE </a:t>
            </a:r>
          </a:p>
          <a:p>
            <a:pPr>
              <a:lnSpc>
                <a:spcPts val="2625"/>
              </a:lnSpc>
            </a:pPr>
            <a:r>
              <a:rPr lang="en-US" sz="2400" b="1" cap="all" dirty="0">
                <a:solidFill>
                  <a:srgbClr val="002060"/>
                </a:solidFill>
                <a:latin typeface="Lato" panose="020F0502020204030203" pitchFamily="34" charset="0"/>
              </a:rPr>
              <a:t>ACCOUNT</a:t>
            </a:r>
          </a:p>
        </p:txBody>
      </p:sp>
      <p:sp>
        <p:nvSpPr>
          <p:cNvPr id="8" name="TextBox 7">
            <a:extLst>
              <a:ext uri="{FF2B5EF4-FFF2-40B4-BE49-F238E27FC236}">
                <a16:creationId xmlns:a16="http://schemas.microsoft.com/office/drawing/2014/main" id="{FE7DDBCC-7B94-4953-9030-81625E8C2E88}"/>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Investment</a:t>
            </a:r>
          </a:p>
        </p:txBody>
      </p:sp>
      <p:sp>
        <p:nvSpPr>
          <p:cNvPr id="9" name="TextBox 8">
            <a:extLst>
              <a:ext uri="{FF2B5EF4-FFF2-40B4-BE49-F238E27FC236}">
                <a16:creationId xmlns:a16="http://schemas.microsoft.com/office/drawing/2014/main" id="{0F9286F6-C3FE-4FEC-AAAD-047E5BCE6D9B}"/>
              </a:ext>
            </a:extLst>
          </p:cNvPr>
          <p:cNvSpPr txBox="1"/>
          <p:nvPr/>
        </p:nvSpPr>
        <p:spPr>
          <a:xfrm>
            <a:off x="4572000" y="2539643"/>
            <a:ext cx="2881905" cy="384721"/>
          </a:xfrm>
          <a:prstGeom prst="rect">
            <a:avLst/>
          </a:prstGeom>
          <a:noFill/>
        </p:spPr>
        <p:txBody>
          <a:bodyPr wrap="square" rtlCol="0">
            <a:spAutoFit/>
          </a:bodyPr>
          <a:lstStyle/>
          <a:p>
            <a:pPr lvl="0">
              <a:defRPr/>
            </a:pPr>
            <a:r>
              <a:rPr lang="en-US" sz="1100" b="1" dirty="0">
                <a:solidFill>
                  <a:srgbClr val="5B9BD5">
                    <a:lumMod val="50000"/>
                  </a:srgbClr>
                </a:solidFill>
                <a:latin typeface="Lato" panose="020F0502020204030203" pitchFamily="34" charset="0"/>
                <a:ea typeface="Lato" charset="0"/>
                <a:cs typeface="Lato" charset="0"/>
              </a:rPr>
              <a:t>Tourism capital investment, 2015-2019</a:t>
            </a:r>
          </a:p>
          <a:p>
            <a:pPr lvl="0">
              <a:defRPr/>
            </a:pPr>
            <a:r>
              <a:rPr lang="en-US" sz="800" b="1" dirty="0">
                <a:solidFill>
                  <a:prstClr val="black"/>
                </a:solidFill>
                <a:latin typeface="Lato" panose="020F0502020204030203" pitchFamily="34" charset="0"/>
                <a:ea typeface="Lato" charset="0"/>
                <a:cs typeface="Lato" charset="0"/>
              </a:rPr>
              <a:t>Amounts in nominal dollars and number of visitors</a:t>
            </a:r>
          </a:p>
        </p:txBody>
      </p:sp>
      <p:sp>
        <p:nvSpPr>
          <p:cNvPr id="10" name="TextBox 9">
            <a:extLst>
              <a:ext uri="{FF2B5EF4-FFF2-40B4-BE49-F238E27FC236}">
                <a16:creationId xmlns:a16="http://schemas.microsoft.com/office/drawing/2014/main" id="{C19A7BF7-18E8-48CE-AA1F-D45CED73AF26}"/>
              </a:ext>
            </a:extLst>
          </p:cNvPr>
          <p:cNvSpPr txBox="1"/>
          <p:nvPr/>
        </p:nvSpPr>
        <p:spPr>
          <a:xfrm>
            <a:off x="559142" y="2178679"/>
            <a:ext cx="3455074" cy="50392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$613 million was spent on construction costs in support of the tourism industry in Kansas.</a:t>
            </a:r>
          </a:p>
        </p:txBody>
      </p:sp>
      <p:sp>
        <p:nvSpPr>
          <p:cNvPr id="11" name="7 CuadroTexto">
            <a:extLst>
              <a:ext uri="{FF2B5EF4-FFF2-40B4-BE49-F238E27FC236}">
                <a16:creationId xmlns:a16="http://schemas.microsoft.com/office/drawing/2014/main" id="{CCD96172-97E6-40C0-B959-9A2613AC86BD}"/>
              </a:ext>
            </a:extLst>
          </p:cNvPr>
          <p:cNvSpPr txBox="1"/>
          <p:nvPr/>
        </p:nvSpPr>
        <p:spPr>
          <a:xfrm>
            <a:off x="4507111" y="3594114"/>
            <a:ext cx="2432599" cy="207749"/>
          </a:xfrm>
          <a:prstGeom prst="rect">
            <a:avLst/>
          </a:prstGeom>
          <a:noFill/>
        </p:spPr>
        <p:txBody>
          <a:bodyPr wrap="square">
            <a:spAutoFit/>
          </a:bodyPr>
          <a:lstStyle/>
          <a:p>
            <a:pPr marL="0" marR="0" lvl="0" indent="0" algn="l" defTabSz="457200" rtl="0" eaLnBrk="1" fontAlgn="auto" latinLnBrk="0" hangingPunct="1">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Dodge Construction; Tourism Economics</a:t>
            </a:r>
          </a:p>
        </p:txBody>
      </p:sp>
      <p:pic>
        <p:nvPicPr>
          <p:cNvPr id="4" name="Picture 3">
            <a:extLst>
              <a:ext uri="{FF2B5EF4-FFF2-40B4-BE49-F238E27FC236}">
                <a16:creationId xmlns:a16="http://schemas.microsoft.com/office/drawing/2014/main" id="{6823FD0E-885A-48B4-96F9-53129F85A628}"/>
              </a:ext>
            </a:extLst>
          </p:cNvPr>
          <p:cNvPicPr/>
          <p:nvPr/>
        </p:nvPicPr>
        <p:blipFill>
          <a:blip r:embed="rId2"/>
          <a:stretch>
            <a:fillRect/>
          </a:stretch>
        </p:blipFill>
        <p:spPr>
          <a:xfrm>
            <a:off x="4572000" y="2961462"/>
            <a:ext cx="4186140" cy="595554"/>
          </a:xfrm>
          <a:prstGeom prst="rect">
            <a:avLst/>
          </a:prstGeom>
        </p:spPr>
      </p:pic>
    </p:spTree>
    <p:extLst>
      <p:ext uri="{BB962C8B-B14F-4D97-AF65-F5344CB8AC3E}">
        <p14:creationId xmlns:p14="http://schemas.microsoft.com/office/powerpoint/2010/main" val="264048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88E0E72-3544-4C2A-AEEE-B629C1C0CEDE}"/>
              </a:ext>
            </a:extLst>
          </p:cNvPr>
          <p:cNvSpPr txBox="1"/>
          <p:nvPr/>
        </p:nvSpPr>
        <p:spPr>
          <a:xfrm>
            <a:off x="639647" y="1015256"/>
            <a:ext cx="4555287" cy="666849"/>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TOURISM SATELLITE </a:t>
            </a:r>
          </a:p>
          <a:p>
            <a:pPr>
              <a:lnSpc>
                <a:spcPts val="2625"/>
              </a:lnSpc>
            </a:pPr>
            <a:r>
              <a:rPr lang="en-US" sz="2400" b="1" cap="all" dirty="0">
                <a:solidFill>
                  <a:srgbClr val="002060"/>
                </a:solidFill>
                <a:latin typeface="Lato" panose="020F0502020204030203" pitchFamily="34" charset="0"/>
              </a:rPr>
              <a:t>ACCOUNT</a:t>
            </a:r>
          </a:p>
        </p:txBody>
      </p:sp>
      <p:sp>
        <p:nvSpPr>
          <p:cNvPr id="11" name="TextBox 10">
            <a:extLst>
              <a:ext uri="{FF2B5EF4-FFF2-40B4-BE49-F238E27FC236}">
                <a16:creationId xmlns:a16="http://schemas.microsoft.com/office/drawing/2014/main" id="{8AF269FE-F849-4268-8409-227F68B73C13}"/>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Category contributions - 2019</a:t>
            </a:r>
          </a:p>
        </p:txBody>
      </p:sp>
      <p:sp>
        <p:nvSpPr>
          <p:cNvPr id="14" name="TextBox 13">
            <a:extLst>
              <a:ext uri="{FF2B5EF4-FFF2-40B4-BE49-F238E27FC236}">
                <a16:creationId xmlns:a16="http://schemas.microsoft.com/office/drawing/2014/main" id="{DD10BF1D-1416-407C-BB48-D31E46DD0E65}"/>
              </a:ext>
            </a:extLst>
          </p:cNvPr>
          <p:cNvSpPr txBox="1"/>
          <p:nvPr/>
        </p:nvSpPr>
        <p:spPr>
          <a:xfrm>
            <a:off x="4626982" y="2218866"/>
            <a:ext cx="4132970" cy="288605"/>
          </a:xfrm>
          <a:prstGeom prst="rect">
            <a:avLst/>
          </a:prstGeom>
          <a:solidFill>
            <a:schemeClr val="bg1">
              <a:lumMod val="95000"/>
            </a:schemeClr>
          </a:solidFill>
        </p:spPr>
        <p:txBody>
          <a:bodyPr wrap="square" rtlCol="0">
            <a:spAutoFit/>
          </a:bodyPr>
          <a:lstStyle/>
          <a:p>
            <a:pPr algn="ctr">
              <a:lnSpc>
                <a:spcPts val="1733"/>
              </a:lnSpc>
              <a:defRPr/>
            </a:pPr>
            <a:r>
              <a:rPr lang="en-US" sz="1200" b="1" dirty="0">
                <a:solidFill>
                  <a:schemeClr val="accent5">
                    <a:lumMod val="50000"/>
                  </a:schemeClr>
                </a:solidFill>
                <a:latin typeface="Lato" charset="0"/>
                <a:ea typeface="Lato" charset="0"/>
                <a:cs typeface="Lato" charset="0"/>
              </a:rPr>
              <a:t>TOURISM SATELLITE ACCOUNT</a:t>
            </a:r>
          </a:p>
        </p:txBody>
      </p:sp>
      <p:sp>
        <p:nvSpPr>
          <p:cNvPr id="15" name="TextBox 14">
            <a:extLst>
              <a:ext uri="{FF2B5EF4-FFF2-40B4-BE49-F238E27FC236}">
                <a16:creationId xmlns:a16="http://schemas.microsoft.com/office/drawing/2014/main" id="{02BACADE-D82C-4935-91EE-11C9BA12A93A}"/>
              </a:ext>
            </a:extLst>
          </p:cNvPr>
          <p:cNvSpPr txBox="1"/>
          <p:nvPr/>
        </p:nvSpPr>
        <p:spPr>
          <a:xfrm>
            <a:off x="547633" y="2255510"/>
            <a:ext cx="3232266" cy="50392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Visitors to Kansas supported a total of $8.1 billion in expenditures in 2019</a:t>
            </a:r>
          </a:p>
        </p:txBody>
      </p:sp>
      <p:sp>
        <p:nvSpPr>
          <p:cNvPr id="16" name="7 CuadroTexto">
            <a:extLst>
              <a:ext uri="{FF2B5EF4-FFF2-40B4-BE49-F238E27FC236}">
                <a16:creationId xmlns:a16="http://schemas.microsoft.com/office/drawing/2014/main" id="{C400970F-4D85-4FAF-94AF-945663F1F906}"/>
              </a:ext>
            </a:extLst>
          </p:cNvPr>
          <p:cNvSpPr txBox="1"/>
          <p:nvPr/>
        </p:nvSpPr>
        <p:spPr>
          <a:xfrm>
            <a:off x="544538" y="3080157"/>
            <a:ext cx="3178026" cy="2245230"/>
          </a:xfrm>
          <a:prstGeom prst="rect">
            <a:avLst/>
          </a:prstGeom>
          <a:noFill/>
        </p:spPr>
        <p:txBody>
          <a:bodyPr wrap="square">
            <a:spAutoFit/>
          </a:bodyPr>
          <a:lstStyle/>
          <a:p>
            <a:pPr>
              <a:lnSpc>
                <a:spcPts val="1700"/>
              </a:lnSpc>
              <a:defRPr/>
            </a:pPr>
            <a:r>
              <a:rPr lang="en-US" sz="1000" dirty="0">
                <a:latin typeface="Lato" charset="0"/>
                <a:ea typeface="Lato" charset="0"/>
                <a:cs typeface="Lato" charset="0"/>
              </a:rPr>
              <a:t>Domestic visitors provided the majority of tourism economy spending at $7.1 billion, 88% of the total. </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Investment spending added 8%. International visitors and their $250 million in spending were 3% of the total. </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Personal consumption spending in support of tourism and governmental support were $69 million and $58 million respectively in 2019, 1.6% of the total.</a:t>
            </a:r>
          </a:p>
        </p:txBody>
      </p:sp>
      <p:sp>
        <p:nvSpPr>
          <p:cNvPr id="12" name="7 CuadroTexto">
            <a:extLst>
              <a:ext uri="{FF2B5EF4-FFF2-40B4-BE49-F238E27FC236}">
                <a16:creationId xmlns:a16="http://schemas.microsoft.com/office/drawing/2014/main" id="{8C196832-6607-438B-A419-C9154E357CA4}"/>
              </a:ext>
            </a:extLst>
          </p:cNvPr>
          <p:cNvSpPr txBox="1"/>
          <p:nvPr/>
        </p:nvSpPr>
        <p:spPr>
          <a:xfrm>
            <a:off x="4626982" y="5054861"/>
            <a:ext cx="179122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mc:AlternateContent xmlns:mc="http://schemas.openxmlformats.org/markup-compatibility/2006" xmlns:cx1="http://schemas.microsoft.com/office/drawing/2015/9/8/chartex">
        <mc:Choice Requires="cx1">
          <p:graphicFrame>
            <p:nvGraphicFramePr>
              <p:cNvPr id="20" name="Chart 19">
                <a:extLst>
                  <a:ext uri="{FF2B5EF4-FFF2-40B4-BE49-F238E27FC236}">
                    <a16:creationId xmlns:a16="http://schemas.microsoft.com/office/drawing/2014/main" id="{00000000-0008-0000-0200-000024000000}"/>
                  </a:ext>
                </a:extLst>
              </p:cNvPr>
              <p:cNvGraphicFramePr/>
              <p:nvPr>
                <p:extLst>
                  <p:ext uri="{D42A27DB-BD31-4B8C-83A1-F6EECF244321}">
                    <p14:modId xmlns:p14="http://schemas.microsoft.com/office/powerpoint/2010/main" val="3647313679"/>
                  </p:ext>
                </p:extLst>
              </p:nvPr>
            </p:nvGraphicFramePr>
            <p:xfrm>
              <a:off x="4572000" y="2565108"/>
              <a:ext cx="4297680" cy="252009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0" name="Chart 19">
                <a:extLst>
                  <a:ext uri="{FF2B5EF4-FFF2-40B4-BE49-F238E27FC236}">
                    <a16:creationId xmlns:a16="http://schemas.microsoft.com/office/drawing/2014/main" id="{00000000-0008-0000-0200-000024000000}"/>
                  </a:ext>
                </a:extLst>
              </p:cNvPr>
              <p:cNvPicPr>
                <a:picLocks noGrp="1" noRot="1" noChangeAspect="1" noMove="1" noResize="1" noEditPoints="1" noAdjustHandles="1" noChangeArrowheads="1" noChangeShapeType="1"/>
              </p:cNvPicPr>
              <p:nvPr/>
            </p:nvPicPr>
            <p:blipFill>
              <a:blip r:embed="rId3"/>
              <a:stretch>
                <a:fillRect/>
              </a:stretch>
            </p:blipFill>
            <p:spPr>
              <a:xfrm>
                <a:off x="4572000" y="2565108"/>
                <a:ext cx="4297680" cy="2520091"/>
              </a:xfrm>
              <a:prstGeom prst="rect">
                <a:avLst/>
              </a:prstGeom>
            </p:spPr>
          </p:pic>
        </mc:Fallback>
      </mc:AlternateContent>
      <p:cxnSp>
        <p:nvCxnSpPr>
          <p:cNvPr id="3" name="Straight Arrow Connector 2">
            <a:extLst>
              <a:ext uri="{FF2B5EF4-FFF2-40B4-BE49-F238E27FC236}">
                <a16:creationId xmlns:a16="http://schemas.microsoft.com/office/drawing/2014/main" id="{256EA354-6AD0-4B80-8D90-C728465AE536}"/>
              </a:ext>
            </a:extLst>
          </p:cNvPr>
          <p:cNvCxnSpPr>
            <a:cxnSpLocks/>
          </p:cNvCxnSpPr>
          <p:nvPr/>
        </p:nvCxnSpPr>
        <p:spPr>
          <a:xfrm>
            <a:off x="7832436" y="4691162"/>
            <a:ext cx="583128" cy="1692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C7863FB4-23D0-4386-89E8-3A4EEC4184A4}"/>
              </a:ext>
            </a:extLst>
          </p:cNvPr>
          <p:cNvCxnSpPr>
            <a:cxnSpLocks/>
          </p:cNvCxnSpPr>
          <p:nvPr/>
        </p:nvCxnSpPr>
        <p:spPr>
          <a:xfrm>
            <a:off x="7786716" y="4907480"/>
            <a:ext cx="902212" cy="137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3150FF4A-C620-4844-A613-142922970B05}"/>
              </a:ext>
            </a:extLst>
          </p:cNvPr>
          <p:cNvSpPr txBox="1"/>
          <p:nvPr/>
        </p:nvSpPr>
        <p:spPr>
          <a:xfrm>
            <a:off x="5629409" y="3491410"/>
            <a:ext cx="1229743" cy="877163"/>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DOMESTIC VISITOR</a:t>
            </a:r>
          </a:p>
          <a:p>
            <a:pPr algn="ctr">
              <a:spcAft>
                <a:spcPts val="300"/>
              </a:spcAft>
            </a:pPr>
            <a:r>
              <a:rPr lang="en-US" sz="1300" dirty="0">
                <a:solidFill>
                  <a:schemeClr val="bg1"/>
                </a:solidFill>
                <a:latin typeface="Lato Black" panose="020F0A02020204030203" pitchFamily="34" charset="0"/>
                <a:ea typeface="Open Sans ExtraBold" panose="020B0906030804020204" pitchFamily="34" charset="0"/>
                <a:cs typeface="Open Sans ExtraBold" panose="020B0906030804020204" pitchFamily="34" charset="0"/>
              </a:rPr>
              <a:t>$7.1B</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88%</a:t>
            </a:r>
          </a:p>
        </p:txBody>
      </p:sp>
      <p:sp>
        <p:nvSpPr>
          <p:cNvPr id="25" name="TextBox 24">
            <a:extLst>
              <a:ext uri="{FF2B5EF4-FFF2-40B4-BE49-F238E27FC236}">
                <a16:creationId xmlns:a16="http://schemas.microsoft.com/office/drawing/2014/main" id="{E46D4C47-3EA4-4DD7-93D5-EAEB3F6B7D8D}"/>
              </a:ext>
            </a:extLst>
          </p:cNvPr>
          <p:cNvSpPr txBox="1"/>
          <p:nvPr/>
        </p:nvSpPr>
        <p:spPr>
          <a:xfrm>
            <a:off x="8137829" y="4081747"/>
            <a:ext cx="795809" cy="661720"/>
          </a:xfrm>
          <a:prstGeom prst="rect">
            <a:avLst/>
          </a:prstGeom>
          <a:noFill/>
          <a:ln>
            <a:noFill/>
          </a:ln>
        </p:spPr>
        <p:txBody>
          <a:bodyPr wrap="square" rtlCol="0">
            <a:spAutoFit/>
          </a:bodyPr>
          <a:lstStyle/>
          <a:p>
            <a:pPr algn="ctr">
              <a:spcAft>
                <a:spcPts val="300"/>
              </a:spcAft>
            </a:pPr>
            <a:r>
              <a:rPr lang="en-US" sz="800" b="1" dirty="0">
                <a:solidFill>
                  <a:schemeClr val="bg1"/>
                </a:solidFill>
                <a:latin typeface="lato" panose="020F0502020204030203"/>
                <a:ea typeface="Open Sans ExtraBold" panose="020B0906030804020204" pitchFamily="34" charset="0"/>
                <a:cs typeface="Open Sans ExtraBold" panose="020B0906030804020204" pitchFamily="34" charset="0"/>
              </a:rPr>
              <a:t>INTL. VISITOR</a:t>
            </a:r>
          </a:p>
          <a:p>
            <a:pPr algn="ctr">
              <a:spcAft>
                <a:spcPts val="300"/>
              </a:spcAft>
            </a:pPr>
            <a:r>
              <a:rPr lang="en-US" sz="800" dirty="0">
                <a:solidFill>
                  <a:schemeClr val="bg1"/>
                </a:solidFill>
                <a:latin typeface="Lato Black" panose="020F0A02020204030203" pitchFamily="34" charset="0"/>
                <a:ea typeface="Open Sans ExtraBold" panose="020B0906030804020204" pitchFamily="34" charset="0"/>
                <a:cs typeface="Open Sans ExtraBold" panose="020B0906030804020204" pitchFamily="34" charset="0"/>
              </a:rPr>
              <a:t>$0.2B</a:t>
            </a:r>
          </a:p>
          <a:p>
            <a:pPr algn="ctr">
              <a:spcAft>
                <a:spcPts val="300"/>
              </a:spcAft>
            </a:pPr>
            <a:r>
              <a:rPr lang="en-US" sz="800" b="1" dirty="0">
                <a:solidFill>
                  <a:schemeClr val="bg1"/>
                </a:solidFill>
                <a:latin typeface="lato" panose="020F0502020204030203"/>
                <a:ea typeface="Open Sans ExtraBold" panose="020B0906030804020204" pitchFamily="34" charset="0"/>
                <a:cs typeface="Open Sans ExtraBold" panose="020B0906030804020204" pitchFamily="34" charset="0"/>
              </a:rPr>
              <a:t>3%</a:t>
            </a:r>
          </a:p>
        </p:txBody>
      </p:sp>
      <p:sp>
        <p:nvSpPr>
          <p:cNvPr id="27" name="TextBox 26">
            <a:extLst>
              <a:ext uri="{FF2B5EF4-FFF2-40B4-BE49-F238E27FC236}">
                <a16:creationId xmlns:a16="http://schemas.microsoft.com/office/drawing/2014/main" id="{E7FDFD46-C646-4D05-BF10-B3461A12A2E3}"/>
              </a:ext>
            </a:extLst>
          </p:cNvPr>
          <p:cNvSpPr txBox="1"/>
          <p:nvPr/>
        </p:nvSpPr>
        <p:spPr>
          <a:xfrm>
            <a:off x="7864255" y="3122578"/>
            <a:ext cx="1278677" cy="584775"/>
          </a:xfrm>
          <a:prstGeom prst="rect">
            <a:avLst/>
          </a:prstGeom>
          <a:noFill/>
          <a:ln>
            <a:noFill/>
          </a:ln>
        </p:spPr>
        <p:txBody>
          <a:bodyPr wrap="square" rtlCol="0">
            <a:spAutoFit/>
          </a:bodyPr>
          <a:lstStyle/>
          <a:p>
            <a:pPr algn="ctr">
              <a:spcAft>
                <a:spcPts val="300"/>
              </a:spcAft>
            </a:pPr>
            <a:r>
              <a:rPr lang="en-US" sz="900" b="1" dirty="0">
                <a:solidFill>
                  <a:schemeClr val="bg1"/>
                </a:solidFill>
                <a:latin typeface="lato" panose="020F0502020204030203"/>
                <a:ea typeface="Open Sans ExtraBold" panose="020B0906030804020204" pitchFamily="34" charset="0"/>
                <a:cs typeface="Open Sans ExtraBold" panose="020B0906030804020204" pitchFamily="34" charset="0"/>
              </a:rPr>
              <a:t>INVESTMT</a:t>
            </a:r>
          </a:p>
          <a:p>
            <a:pPr algn="ctr">
              <a:spcAft>
                <a:spcPts val="300"/>
              </a:spcAft>
            </a:pPr>
            <a:r>
              <a:rPr lang="en-US" sz="900" dirty="0">
                <a:solidFill>
                  <a:schemeClr val="bg1"/>
                </a:solidFill>
                <a:latin typeface="Lato Black" panose="020F0A02020204030203" pitchFamily="34" charset="0"/>
                <a:ea typeface="Open Sans ExtraBold" panose="020B0906030804020204" pitchFamily="34" charset="0"/>
                <a:cs typeface="Open Sans ExtraBold" panose="020B0906030804020204" pitchFamily="34" charset="0"/>
              </a:rPr>
              <a:t>$0.6B</a:t>
            </a:r>
          </a:p>
          <a:p>
            <a:pPr algn="ctr">
              <a:spcAft>
                <a:spcPts val="300"/>
              </a:spcAft>
            </a:pPr>
            <a:r>
              <a:rPr lang="en-US" sz="900" b="1" dirty="0">
                <a:solidFill>
                  <a:schemeClr val="bg1"/>
                </a:solidFill>
                <a:latin typeface="lato" panose="020F0502020204030203"/>
                <a:ea typeface="Open Sans ExtraBold" panose="020B0906030804020204" pitchFamily="34" charset="0"/>
                <a:cs typeface="Open Sans ExtraBold" panose="020B0906030804020204" pitchFamily="34" charset="0"/>
              </a:rPr>
              <a:t>8%</a:t>
            </a:r>
          </a:p>
        </p:txBody>
      </p:sp>
      <p:sp>
        <p:nvSpPr>
          <p:cNvPr id="13" name="TextBox 12">
            <a:extLst>
              <a:ext uri="{FF2B5EF4-FFF2-40B4-BE49-F238E27FC236}">
                <a16:creationId xmlns:a16="http://schemas.microsoft.com/office/drawing/2014/main" id="{79E2B119-9429-442A-B41A-2F68DFE584C6}"/>
              </a:ext>
            </a:extLst>
          </p:cNvPr>
          <p:cNvSpPr txBox="1"/>
          <p:nvPr/>
        </p:nvSpPr>
        <p:spPr>
          <a:xfrm>
            <a:off x="6813819" y="4783487"/>
            <a:ext cx="1278677" cy="246221"/>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GOVM’T</a:t>
            </a:r>
          </a:p>
        </p:txBody>
      </p:sp>
      <p:sp>
        <p:nvSpPr>
          <p:cNvPr id="18" name="TextBox 17">
            <a:extLst>
              <a:ext uri="{FF2B5EF4-FFF2-40B4-BE49-F238E27FC236}">
                <a16:creationId xmlns:a16="http://schemas.microsoft.com/office/drawing/2014/main" id="{7AC1D9BE-F970-4A6F-9620-CE39C42416AD}"/>
              </a:ext>
            </a:extLst>
          </p:cNvPr>
          <p:cNvSpPr txBox="1"/>
          <p:nvPr/>
        </p:nvSpPr>
        <p:spPr>
          <a:xfrm>
            <a:off x="7040877" y="4568051"/>
            <a:ext cx="1278677" cy="246221"/>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PCE</a:t>
            </a:r>
          </a:p>
        </p:txBody>
      </p:sp>
    </p:spTree>
    <p:extLst>
      <p:ext uri="{BB962C8B-B14F-4D97-AF65-F5344CB8AC3E}">
        <p14:creationId xmlns:p14="http://schemas.microsoft.com/office/powerpoint/2010/main" val="363176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CuadroTexto">
            <a:extLst>
              <a:ext uri="{FF2B5EF4-FFF2-40B4-BE49-F238E27FC236}">
                <a16:creationId xmlns:a16="http://schemas.microsoft.com/office/drawing/2014/main" id="{5D5C46FE-D122-4780-A397-00F9521FEBE2}"/>
              </a:ext>
            </a:extLst>
          </p:cNvPr>
          <p:cNvSpPr txBox="1"/>
          <p:nvPr/>
        </p:nvSpPr>
        <p:spPr>
          <a:xfrm>
            <a:off x="572600" y="2491718"/>
            <a:ext cx="3054855" cy="2104807"/>
          </a:xfrm>
          <a:prstGeom prst="rect">
            <a:avLst/>
          </a:prstGeom>
          <a:noFill/>
        </p:spPr>
        <p:txBody>
          <a:bodyPr wrap="square">
            <a:spAutoFit/>
          </a:bodyPr>
          <a:lstStyle/>
          <a:p>
            <a:pPr>
              <a:lnSpc>
                <a:spcPct val="120000"/>
              </a:lnSpc>
              <a:defRPr/>
            </a:pPr>
            <a:r>
              <a:rPr lang="en-US" sz="1000" dirty="0">
                <a:latin typeface="Lato" panose="020B0604020202020204" charset="0"/>
                <a:ea typeface="Lato" panose="020B0604020202020204" charset="0"/>
                <a:cs typeface="Lato" panose="020B0604020202020204" charset="0"/>
              </a:rPr>
              <a:t>Non-visitor private consumption expenditures (PCE) represent tourism consumer durables such as an RV, boat, or furniture for a vacation home.</a:t>
            </a:r>
          </a:p>
          <a:p>
            <a:pPr>
              <a:lnSpc>
                <a:spcPct val="120000"/>
              </a:lnSpc>
              <a:defRPr/>
            </a:pPr>
            <a:endParaRPr lang="en-US" sz="1000" dirty="0">
              <a:latin typeface="Lato" panose="020B0604020202020204" charset="0"/>
              <a:ea typeface="Lato" panose="020B0604020202020204" charset="0"/>
              <a:cs typeface="Lato" panose="020B0604020202020204" charset="0"/>
            </a:endParaRPr>
          </a:p>
          <a:p>
            <a:pPr>
              <a:lnSpc>
                <a:spcPct val="120000"/>
              </a:lnSpc>
              <a:defRPr/>
            </a:pPr>
            <a:r>
              <a:rPr lang="en-US" sz="1000" dirty="0">
                <a:latin typeface="Lato" panose="020B0604020202020204" charset="0"/>
                <a:ea typeface="Lato" panose="020B0604020202020204" charset="0"/>
                <a:cs typeface="Lato" panose="020B0604020202020204" charset="0"/>
              </a:rPr>
              <a:t>Government support for tourism includes the budgets for destination marketing and other budget items in broad support of tourism.</a:t>
            </a:r>
          </a:p>
          <a:p>
            <a:pPr>
              <a:lnSpc>
                <a:spcPct val="120000"/>
              </a:lnSpc>
              <a:defRPr/>
            </a:pPr>
            <a:endParaRPr lang="en-US" sz="1000" dirty="0">
              <a:latin typeface="Lato" panose="020B0604020202020204" charset="0"/>
              <a:ea typeface="Lato" panose="020B0604020202020204" charset="0"/>
              <a:cs typeface="Lato" panose="020B0604020202020204" charset="0"/>
            </a:endParaRPr>
          </a:p>
          <a:p>
            <a:pPr>
              <a:lnSpc>
                <a:spcPct val="120000"/>
              </a:lnSpc>
              <a:defRPr/>
            </a:pPr>
            <a:r>
              <a:rPr lang="en-US" sz="1000" dirty="0">
                <a:latin typeface="Lato" panose="020B0604020202020204" charset="0"/>
                <a:ea typeface="Lato" panose="020B0604020202020204" charset="0"/>
                <a:cs typeface="Lato" panose="020B0604020202020204" charset="0"/>
              </a:rPr>
              <a:t>Capital investment (CAPEX) includes construction of hotels and attractions, as well as tourism equipment and infrastructure.</a:t>
            </a:r>
          </a:p>
        </p:txBody>
      </p:sp>
      <p:sp>
        <p:nvSpPr>
          <p:cNvPr id="7" name="TextBox 6">
            <a:extLst>
              <a:ext uri="{FF2B5EF4-FFF2-40B4-BE49-F238E27FC236}">
                <a16:creationId xmlns:a16="http://schemas.microsoft.com/office/drawing/2014/main" id="{BC462AA9-E135-464A-94CB-3FB9D66B2F58}"/>
              </a:ext>
            </a:extLst>
          </p:cNvPr>
          <p:cNvSpPr txBox="1"/>
          <p:nvPr/>
        </p:nvSpPr>
        <p:spPr>
          <a:xfrm>
            <a:off x="639647" y="1015256"/>
            <a:ext cx="4555287" cy="666849"/>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TOURISM SATELLITE </a:t>
            </a:r>
          </a:p>
          <a:p>
            <a:pPr>
              <a:lnSpc>
                <a:spcPts val="2625"/>
              </a:lnSpc>
            </a:pPr>
            <a:r>
              <a:rPr lang="en-US" sz="2400" b="1" cap="all" dirty="0">
                <a:solidFill>
                  <a:srgbClr val="002060"/>
                </a:solidFill>
                <a:latin typeface="Lato" panose="020F0502020204030203" pitchFamily="34" charset="0"/>
              </a:rPr>
              <a:t>ACCOUNT</a:t>
            </a:r>
          </a:p>
        </p:txBody>
      </p:sp>
      <p:sp>
        <p:nvSpPr>
          <p:cNvPr id="8" name="TextBox 7">
            <a:extLst>
              <a:ext uri="{FF2B5EF4-FFF2-40B4-BE49-F238E27FC236}">
                <a16:creationId xmlns:a16="http://schemas.microsoft.com/office/drawing/2014/main" id="{FE7DDBCC-7B94-4953-9030-81625E8C2E88}"/>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Tourism economy in Kansas</a:t>
            </a:r>
          </a:p>
        </p:txBody>
      </p:sp>
      <p:sp>
        <p:nvSpPr>
          <p:cNvPr id="9" name="TextBox 8">
            <a:extLst>
              <a:ext uri="{FF2B5EF4-FFF2-40B4-BE49-F238E27FC236}">
                <a16:creationId xmlns:a16="http://schemas.microsoft.com/office/drawing/2014/main" id="{0F9286F6-C3FE-4FEC-AAAD-047E5BCE6D9B}"/>
              </a:ext>
            </a:extLst>
          </p:cNvPr>
          <p:cNvSpPr txBox="1"/>
          <p:nvPr/>
        </p:nvSpPr>
        <p:spPr>
          <a:xfrm>
            <a:off x="4572000" y="2562953"/>
            <a:ext cx="3110505" cy="384721"/>
          </a:xfrm>
          <a:prstGeom prst="rect">
            <a:avLst/>
          </a:prstGeom>
          <a:noFill/>
        </p:spPr>
        <p:txBody>
          <a:bodyPr wrap="square" rtlCol="0">
            <a:spAutoFit/>
          </a:bodyPr>
          <a:lstStyle/>
          <a:p>
            <a:pPr lvl="0">
              <a:defRPr/>
            </a:pPr>
            <a:r>
              <a:rPr lang="en-US" sz="1100" b="1" dirty="0">
                <a:solidFill>
                  <a:srgbClr val="5B9BD5">
                    <a:lumMod val="50000"/>
                  </a:srgbClr>
                </a:solidFill>
                <a:latin typeface="Lato" panose="020F0502020204030203" pitchFamily="34" charset="0"/>
                <a:ea typeface="Lato" charset="0"/>
                <a:cs typeface="Lato" charset="0"/>
              </a:rPr>
              <a:t>Tourism economy spending, 2015-2019</a:t>
            </a:r>
          </a:p>
          <a:p>
            <a:pPr lvl="0">
              <a:defRPr/>
            </a:pPr>
            <a:r>
              <a:rPr lang="en-US" sz="800" b="1" dirty="0">
                <a:solidFill>
                  <a:prstClr val="black"/>
                </a:solidFill>
                <a:latin typeface="Lato" panose="020F0502020204030203" pitchFamily="34" charset="0"/>
                <a:ea typeface="Lato" charset="0"/>
                <a:cs typeface="Lato" charset="0"/>
              </a:rPr>
              <a:t>Amounts in nominal dollars</a:t>
            </a:r>
          </a:p>
        </p:txBody>
      </p:sp>
      <p:sp>
        <p:nvSpPr>
          <p:cNvPr id="10" name="7 CuadroTexto">
            <a:extLst>
              <a:ext uri="{FF2B5EF4-FFF2-40B4-BE49-F238E27FC236}">
                <a16:creationId xmlns:a16="http://schemas.microsoft.com/office/drawing/2014/main" id="{D0F3BBA1-26C7-4654-9EAD-7402193AC45F}"/>
              </a:ext>
            </a:extLst>
          </p:cNvPr>
          <p:cNvSpPr txBox="1"/>
          <p:nvPr/>
        </p:nvSpPr>
        <p:spPr>
          <a:xfrm>
            <a:off x="4495308" y="3983038"/>
            <a:ext cx="179122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pic>
        <p:nvPicPr>
          <p:cNvPr id="4" name="Picture 3">
            <a:extLst>
              <a:ext uri="{FF2B5EF4-FFF2-40B4-BE49-F238E27FC236}">
                <a16:creationId xmlns:a16="http://schemas.microsoft.com/office/drawing/2014/main" id="{F020E2E8-42B1-4BCB-AC20-7FB958B08678}"/>
              </a:ext>
            </a:extLst>
          </p:cNvPr>
          <p:cNvPicPr/>
          <p:nvPr/>
        </p:nvPicPr>
        <p:blipFill>
          <a:blip r:embed="rId2"/>
          <a:stretch>
            <a:fillRect/>
          </a:stretch>
        </p:blipFill>
        <p:spPr>
          <a:xfrm>
            <a:off x="4572000" y="2922588"/>
            <a:ext cx="4095750" cy="1060450"/>
          </a:xfrm>
          <a:prstGeom prst="rect">
            <a:avLst/>
          </a:prstGeom>
        </p:spPr>
      </p:pic>
    </p:spTree>
    <p:extLst>
      <p:ext uri="{BB962C8B-B14F-4D97-AF65-F5344CB8AC3E}">
        <p14:creationId xmlns:p14="http://schemas.microsoft.com/office/powerpoint/2010/main" val="212037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DBC50-EC4B-4EEB-B40D-FBE76E848389}"/>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21E5A743-EE17-4749-9908-F969A127459B}"/>
              </a:ext>
            </a:extLst>
          </p:cNvPr>
          <p:cNvSpPr txBox="1"/>
          <p:nvPr/>
        </p:nvSpPr>
        <p:spPr>
          <a:xfrm>
            <a:off x="149087" y="2134619"/>
            <a:ext cx="7504706" cy="577081"/>
          </a:xfrm>
          <a:prstGeom prst="rect">
            <a:avLst/>
          </a:prstGeom>
          <a:noFill/>
          <a:ln>
            <a:noFill/>
          </a:ln>
        </p:spPr>
        <p:txBody>
          <a:bodyPr wrap="square" lIns="0" tIns="0" rIns="0" bIns="0" rtlCol="0" anchor="ctr" anchorCtr="0">
            <a:spAutoFit/>
          </a:bodyPr>
          <a:lstStyle/>
          <a:p>
            <a:pPr algn="ctr">
              <a:lnSpc>
                <a:spcPts val="4500"/>
              </a:lnSpc>
            </a:pPr>
            <a:r>
              <a:rPr lang="en-US" sz="4000" b="1" dirty="0">
                <a:solidFill>
                  <a:schemeClr val="bg1"/>
                </a:solidFill>
                <a:latin typeface="Lato" panose="020B0604020202020204" charset="0"/>
                <a:cs typeface="Lato" panose="020B0604020202020204" charset="0"/>
              </a:rPr>
              <a:t>DIRECT IMPACTS</a:t>
            </a:r>
          </a:p>
        </p:txBody>
      </p:sp>
    </p:spTree>
    <p:extLst>
      <p:ext uri="{BB962C8B-B14F-4D97-AF65-F5344CB8AC3E}">
        <p14:creationId xmlns:p14="http://schemas.microsoft.com/office/powerpoint/2010/main" val="340566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4F057A-089B-4C0E-B982-18A89F9394E8}"/>
              </a:ext>
            </a:extLst>
          </p:cNvPr>
          <p:cNvSpPr/>
          <p:nvPr/>
        </p:nvSpPr>
        <p:spPr>
          <a:xfrm>
            <a:off x="647700" y="2557691"/>
            <a:ext cx="3261360" cy="3670557"/>
          </a:xfrm>
          <a:prstGeom prst="rect">
            <a:avLst/>
          </a:prstGeom>
        </p:spPr>
        <p:txBody>
          <a:bodyPr wrap="square" lIns="0" tIns="0" rIns="0" bIns="0">
            <a:spAutoFit/>
          </a:bodyPr>
          <a:lstStyle/>
          <a:p>
            <a:pPr>
              <a:lnSpc>
                <a:spcPct val="120000"/>
              </a:lnSpc>
            </a:pPr>
            <a:r>
              <a:rPr lang="en-US" sz="950" dirty="0">
                <a:solidFill>
                  <a:srgbClr val="7B7C77"/>
                </a:solidFill>
                <a:latin typeface="Lato" panose="020B0604020202020204" charset="0"/>
                <a:ea typeface="PT Sans" panose="020B0503020203020204" pitchFamily="34" charset="0"/>
                <a:cs typeface="Lato" panose="020B0604020202020204" charset="0"/>
              </a:rPr>
              <a:t>The travel sector is an integral part of the Kansas economy. Visitors generate significant economic benefits to households, businesses, and government alike and represent a critical driver of Kansas’s future.  Employment supported by visitor activity rose to 97,200 – 5.4% of all employment in the state.</a:t>
            </a:r>
          </a:p>
          <a:p>
            <a:pPr>
              <a:lnSpc>
                <a:spcPct val="120000"/>
              </a:lnSpc>
            </a:pPr>
            <a:endParaRPr lang="en-US" sz="950" dirty="0">
              <a:solidFill>
                <a:srgbClr val="7B7C77"/>
              </a:solidFill>
              <a:latin typeface="Lato" panose="020B0604020202020204" charset="0"/>
              <a:ea typeface="PT Sans" panose="020B0503020203020204" pitchFamily="34" charset="0"/>
              <a:cs typeface="Lato" panose="020B0604020202020204" charset="0"/>
            </a:endParaRPr>
          </a:p>
          <a:p>
            <a:pPr>
              <a:lnSpc>
                <a:spcPct val="120000"/>
              </a:lnSpc>
            </a:pPr>
            <a:r>
              <a:rPr lang="en-US" sz="950" dirty="0">
                <a:solidFill>
                  <a:srgbClr val="7B7C77"/>
                </a:solidFill>
                <a:latin typeface="Lato" panose="020B0604020202020204" charset="0"/>
                <a:ea typeface="PT Sans" panose="020B0503020203020204" pitchFamily="34" charset="0"/>
                <a:cs typeface="Lato" panose="020B0604020202020204" charset="0"/>
              </a:rPr>
              <a:t>By monitoring the visitor economy, policymakers can inform decisions regarding the funding and prioritization of the sector’s development. They can also carefully monitor its successes and future needs. This is particularly true for Kansas as it builds upon its tourism economy. By establishing a baseline of economic impacts, the industry can track its progress over time.</a:t>
            </a:r>
          </a:p>
          <a:p>
            <a:pPr>
              <a:lnSpc>
                <a:spcPct val="120000"/>
              </a:lnSpc>
            </a:pPr>
            <a:endParaRPr lang="en-US" sz="950" dirty="0">
              <a:solidFill>
                <a:srgbClr val="7B7C77"/>
              </a:solidFill>
              <a:latin typeface="Lato" panose="020B0604020202020204" charset="0"/>
              <a:ea typeface="PT Sans" panose="020B0503020203020204" pitchFamily="34" charset="0"/>
              <a:cs typeface="Lato" panose="020B0604020202020204" charset="0"/>
            </a:endParaRPr>
          </a:p>
          <a:p>
            <a:pPr>
              <a:lnSpc>
                <a:spcPct val="120000"/>
              </a:lnSpc>
            </a:pPr>
            <a:r>
              <a:rPr lang="en-US" sz="950" dirty="0">
                <a:solidFill>
                  <a:srgbClr val="7B7C77"/>
                </a:solidFill>
                <a:latin typeface="Lato" panose="020B0604020202020204" charset="0"/>
                <a:ea typeface="PT Sans" panose="020B0503020203020204" pitchFamily="34" charset="0"/>
                <a:cs typeface="Lato" panose="020B0604020202020204" charset="0"/>
              </a:rPr>
              <a:t>To quantify the economic significance of the tourism sector in Kansas, Tourism Economics has prepared a comprehensive model detailing the wide-reaching impacts arising from visitor spending. The results of this study show the scope of the travel sector in terms of direct visitor spending, as well as the total economic impacts, jobs, personal income, and fiscal (tax) impacts in the broader economy. </a:t>
            </a:r>
            <a:endParaRPr lang="en-US" sz="950" dirty="0">
              <a:solidFill>
                <a:srgbClr val="7B7C77"/>
              </a:solidFill>
              <a:latin typeface="Lato" panose="020F0502020204030203" pitchFamily="34" charset="0"/>
              <a:ea typeface="PT Sans" panose="020B0503020203020204" pitchFamily="34" charset="0"/>
            </a:endParaRPr>
          </a:p>
        </p:txBody>
      </p:sp>
      <p:sp>
        <p:nvSpPr>
          <p:cNvPr id="11" name="TextBox 10">
            <a:extLst>
              <a:ext uri="{FF2B5EF4-FFF2-40B4-BE49-F238E27FC236}">
                <a16:creationId xmlns:a16="http://schemas.microsoft.com/office/drawing/2014/main" id="{0A312487-292F-4849-B73F-D18364008A95}"/>
              </a:ext>
            </a:extLst>
          </p:cNvPr>
          <p:cNvSpPr txBox="1"/>
          <p:nvPr/>
        </p:nvSpPr>
        <p:spPr>
          <a:xfrm>
            <a:off x="647699" y="1224686"/>
            <a:ext cx="2795891" cy="333425"/>
          </a:xfrm>
          <a:prstGeom prst="rect">
            <a:avLst/>
          </a:prstGeom>
          <a:noFill/>
          <a:ln>
            <a:noFill/>
          </a:ln>
        </p:spPr>
        <p:txBody>
          <a:bodyPr wrap="square" lIns="0" tIns="0" rIns="0" bIns="0" rtlCol="0" anchor="ctr" anchorCtr="0">
            <a:spAutoFit/>
          </a:bodyPr>
          <a:lstStyle/>
          <a:p>
            <a:pPr>
              <a:lnSpc>
                <a:spcPts val="2625"/>
              </a:lnSpc>
            </a:pPr>
            <a:r>
              <a:rPr lang="en-US" sz="2600" b="1" dirty="0">
                <a:solidFill>
                  <a:srgbClr val="003469"/>
                </a:solidFill>
                <a:latin typeface="Lato" panose="020F0502020204030203" pitchFamily="34" charset="0"/>
              </a:rPr>
              <a:t>INTRODUCTION</a:t>
            </a:r>
          </a:p>
        </p:txBody>
      </p:sp>
      <p:sp>
        <p:nvSpPr>
          <p:cNvPr id="9" name="Rectangle 8">
            <a:extLst>
              <a:ext uri="{FF2B5EF4-FFF2-40B4-BE49-F238E27FC236}">
                <a16:creationId xmlns:a16="http://schemas.microsoft.com/office/drawing/2014/main" id="{135F65EF-B2B3-4885-8DE5-B6C3926E47D5}"/>
              </a:ext>
            </a:extLst>
          </p:cNvPr>
          <p:cNvSpPr/>
          <p:nvPr/>
        </p:nvSpPr>
        <p:spPr>
          <a:xfrm>
            <a:off x="4790227" y="2557691"/>
            <a:ext cx="3261360" cy="2801344"/>
          </a:xfrm>
          <a:prstGeom prst="rect">
            <a:avLst/>
          </a:prstGeom>
        </p:spPr>
        <p:txBody>
          <a:bodyPr wrap="square" lIns="0" tIns="0" rIns="0" bIns="0">
            <a:spAutoFit/>
          </a:bodyPr>
          <a:lstStyle/>
          <a:p>
            <a:pPr>
              <a:lnSpc>
                <a:spcPct val="120000"/>
              </a:lnSpc>
              <a:spcAft>
                <a:spcPts val="600"/>
              </a:spcAft>
            </a:pPr>
            <a:r>
              <a:rPr lang="en-US" sz="950" dirty="0">
                <a:solidFill>
                  <a:srgbClr val="7B7C77"/>
                </a:solidFill>
                <a:latin typeface="Lato" panose="020F0502020204030203"/>
                <a:ea typeface="PT Sans" panose="020B0503020203020204" pitchFamily="34" charset="0"/>
              </a:rPr>
              <a:t>The analysis draws on the following data sources:</a:t>
            </a:r>
          </a:p>
          <a:p>
            <a:pPr marL="171450" indent="-171450">
              <a:lnSpc>
                <a:spcPct val="120000"/>
              </a:lnSpc>
              <a:spcAft>
                <a:spcPts val="600"/>
              </a:spcAft>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D.K. </a:t>
            </a:r>
            <a:r>
              <a:rPr lang="en-US" sz="950" dirty="0" err="1">
                <a:solidFill>
                  <a:srgbClr val="7B7C77"/>
                </a:solidFill>
                <a:latin typeface="Lato" panose="020F0502020204030203"/>
                <a:ea typeface="PT Sans" panose="020B0503020203020204" pitchFamily="34" charset="0"/>
              </a:rPr>
              <a:t>Shifflet</a:t>
            </a:r>
            <a:r>
              <a:rPr lang="en-US" sz="950" dirty="0">
                <a:solidFill>
                  <a:srgbClr val="7B7C77"/>
                </a:solidFill>
                <a:latin typeface="Lato" panose="020F0502020204030203"/>
                <a:ea typeface="PT Sans" panose="020B0503020203020204" pitchFamily="34" charset="0"/>
              </a:rPr>
              <a:t>: survey data, including spending and visitor profile characteristics for visitors to Kansas </a:t>
            </a:r>
          </a:p>
          <a:p>
            <a:pPr marL="171450" indent="-171450">
              <a:lnSpc>
                <a:spcPct val="120000"/>
              </a:lnSpc>
              <a:spcAft>
                <a:spcPts val="600"/>
              </a:spcAft>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Bureau of Economic Analysis and Bureau of Labor Statistics: employment and wage data, by industry </a:t>
            </a:r>
          </a:p>
          <a:p>
            <a:pPr marL="171450" indent="-171450">
              <a:lnSpc>
                <a:spcPct val="120000"/>
              </a:lnSpc>
              <a:spcAft>
                <a:spcPts val="600"/>
              </a:spcAft>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STR: Lodging performance data, including room demand, room rates, occupancy, and room revenue</a:t>
            </a:r>
          </a:p>
          <a:p>
            <a:pPr marL="171450" indent="-171450">
              <a:lnSpc>
                <a:spcPct val="120000"/>
              </a:lnSpc>
              <a:spcAft>
                <a:spcPts val="600"/>
              </a:spcAft>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US Census: business sales by industry and seasonal second homes inventory</a:t>
            </a:r>
          </a:p>
          <a:p>
            <a:pPr marL="171450" indent="-171450">
              <a:lnSpc>
                <a:spcPct val="120000"/>
              </a:lnSpc>
              <a:spcAft>
                <a:spcPts val="600"/>
              </a:spcAft>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Kansas Department of Revenue – sales tax data by industry and other data points</a:t>
            </a:r>
          </a:p>
          <a:p>
            <a:pPr marL="171450" indent="-171450">
              <a:lnSpc>
                <a:spcPct val="120000"/>
              </a:lnSpc>
              <a:spcAft>
                <a:spcPts val="600"/>
              </a:spcAft>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Kansas Gaming Commission – casino information</a:t>
            </a:r>
          </a:p>
          <a:p>
            <a:pPr>
              <a:lnSpc>
                <a:spcPct val="120000"/>
              </a:lnSpc>
            </a:pPr>
            <a:endParaRPr lang="en-US" sz="950" dirty="0">
              <a:solidFill>
                <a:srgbClr val="7B7C77"/>
              </a:solidFill>
              <a:latin typeface="Lato" panose="020B0604020202020204" charset="0"/>
              <a:ea typeface="PT Sans" panose="020B0503020203020204" pitchFamily="34" charset="0"/>
              <a:cs typeface="Lato" panose="020B0604020202020204" charset="0"/>
            </a:endParaRPr>
          </a:p>
        </p:txBody>
      </p:sp>
    </p:spTree>
    <p:extLst>
      <p:ext uri="{BB962C8B-B14F-4D97-AF65-F5344CB8AC3E}">
        <p14:creationId xmlns:p14="http://schemas.microsoft.com/office/powerpoint/2010/main" val="322519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A71B36-0F5D-4C66-B1DF-85C876E43663}"/>
              </a:ext>
            </a:extLst>
          </p:cNvPr>
          <p:cNvSpPr txBox="1"/>
          <p:nvPr/>
        </p:nvSpPr>
        <p:spPr>
          <a:xfrm>
            <a:off x="4850759" y="2424634"/>
            <a:ext cx="3250859" cy="433452"/>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panose="020F0502020204030203" pitchFamily="34" charset="0"/>
                <a:ea typeface="Lato" charset="0"/>
                <a:cs typeface="Lato" charset="0"/>
              </a:rPr>
              <a:t>Core tourism</a:t>
            </a:r>
          </a:p>
          <a:p>
            <a:pPr>
              <a:defRPr/>
            </a:pPr>
            <a:r>
              <a:rPr lang="en-US" sz="800" dirty="0">
                <a:solidFill>
                  <a:schemeClr val="bg2">
                    <a:lumMod val="25000"/>
                  </a:schemeClr>
                </a:solidFill>
                <a:latin typeface="Lato" panose="020F0502020204030203" pitchFamily="34" charset="0"/>
              </a:rPr>
              <a:t>Amounts in number of jobs and millions of nominal dollars</a:t>
            </a:r>
            <a:endParaRPr lang="en-US" sz="1100" b="1" dirty="0">
              <a:solidFill>
                <a:schemeClr val="accent5">
                  <a:lumMod val="50000"/>
                </a:schemeClr>
              </a:solidFill>
              <a:latin typeface="Lato" panose="020F0502020204030203" pitchFamily="34" charset="0"/>
              <a:ea typeface="Lato" charset="0"/>
              <a:cs typeface="Lato" charset="0"/>
            </a:endParaRPr>
          </a:p>
        </p:txBody>
      </p:sp>
      <p:sp>
        <p:nvSpPr>
          <p:cNvPr id="8" name="7 CuadroTexto">
            <a:extLst>
              <a:ext uri="{FF2B5EF4-FFF2-40B4-BE49-F238E27FC236}">
                <a16:creationId xmlns:a16="http://schemas.microsoft.com/office/drawing/2014/main" id="{AD59956D-EB74-4312-A177-0F8937646A52}"/>
              </a:ext>
            </a:extLst>
          </p:cNvPr>
          <p:cNvSpPr txBox="1"/>
          <p:nvPr/>
        </p:nvSpPr>
        <p:spPr>
          <a:xfrm>
            <a:off x="591191" y="2729522"/>
            <a:ext cx="3702050" cy="2681247"/>
          </a:xfrm>
          <a:prstGeom prst="rect">
            <a:avLst/>
          </a:prstGeom>
          <a:noFill/>
        </p:spPr>
        <p:txBody>
          <a:bodyPr wrap="square">
            <a:spAutoFit/>
          </a:bodyPr>
          <a:lstStyle/>
          <a:p>
            <a:pPr>
              <a:lnSpc>
                <a:spcPts val="1700"/>
              </a:lnSpc>
              <a:defRPr/>
            </a:pPr>
            <a:r>
              <a:rPr lang="en-US" sz="1000" dirty="0">
                <a:latin typeface="Lato" panose="020B0604020202020204" charset="0"/>
                <a:ea typeface="Lato" panose="020B0604020202020204" charset="0"/>
                <a:cs typeface="Lato" panose="020B0604020202020204" charset="0"/>
              </a:rPr>
              <a:t>Tourism GDP is the value added of those sectors directly interacting with travelers.</a:t>
            </a:r>
          </a:p>
          <a:p>
            <a:pPr>
              <a:lnSpc>
                <a:spcPts val="1700"/>
              </a:lnSpc>
              <a:defRPr/>
            </a:pPr>
            <a:endParaRPr lang="en-US" sz="1000" dirty="0">
              <a:latin typeface="Lato" panose="020B0604020202020204" charset="0"/>
              <a:ea typeface="Lato" panose="020B0604020202020204" charset="0"/>
              <a:cs typeface="Lato" panose="020B0604020202020204" charset="0"/>
            </a:endParaRPr>
          </a:p>
          <a:p>
            <a:pPr>
              <a:lnSpc>
                <a:spcPts val="1700"/>
              </a:lnSpc>
              <a:defRPr/>
            </a:pPr>
            <a:r>
              <a:rPr lang="en-US" sz="1000" dirty="0">
                <a:latin typeface="Lato" panose="020B0604020202020204" charset="0"/>
                <a:ea typeface="Lato" panose="020B0604020202020204" charset="0"/>
                <a:cs typeface="Lato" panose="020B0604020202020204" charset="0"/>
              </a:rPr>
              <a:t>The narrow definition of the tourism industry counts only tourism industry sales, which excludes capital investment and general government support of tourism. This definition is consistent with economic accounts.</a:t>
            </a:r>
          </a:p>
          <a:p>
            <a:pPr>
              <a:lnSpc>
                <a:spcPts val="1700"/>
              </a:lnSpc>
              <a:defRPr/>
            </a:pPr>
            <a:endParaRPr lang="en-US" sz="1000" dirty="0">
              <a:latin typeface="Lato" panose="020B0604020202020204" charset="0"/>
              <a:ea typeface="Lato" panose="020B0604020202020204" charset="0"/>
              <a:cs typeface="Lato" panose="020B0604020202020204" charset="0"/>
            </a:endParaRPr>
          </a:p>
          <a:p>
            <a:pPr>
              <a:lnSpc>
                <a:spcPts val="1700"/>
              </a:lnSpc>
              <a:defRPr/>
            </a:pPr>
            <a:r>
              <a:rPr lang="en-US" sz="1000" dirty="0">
                <a:latin typeface="Lato" panose="020B0604020202020204" charset="0"/>
                <a:ea typeface="Lato" panose="020B0604020202020204" charset="0"/>
                <a:cs typeface="Lato" panose="020B0604020202020204" charset="0"/>
              </a:rPr>
              <a:t>On this basis, tourism industry GDP tallied $3.0 billion in 2019, and tourism industry employment reached 66,007, 3.4% of all Kansas employment.</a:t>
            </a:r>
          </a:p>
          <a:p>
            <a:pPr>
              <a:lnSpc>
                <a:spcPts val="1700"/>
              </a:lnSpc>
              <a:spcAft>
                <a:spcPts val="500"/>
              </a:spcAft>
              <a:defRPr/>
            </a:pPr>
            <a:endParaRPr lang="en-US" sz="1000" dirty="0">
              <a:latin typeface="Lato" panose="020F0502020204030203" pitchFamily="34" charset="0"/>
              <a:ea typeface="Lato" charset="0"/>
              <a:cs typeface="Lato" charset="0"/>
            </a:endParaRPr>
          </a:p>
        </p:txBody>
      </p:sp>
      <p:sp>
        <p:nvSpPr>
          <p:cNvPr id="9" name="TextBox 8">
            <a:extLst>
              <a:ext uri="{FF2B5EF4-FFF2-40B4-BE49-F238E27FC236}">
                <a16:creationId xmlns:a16="http://schemas.microsoft.com/office/drawing/2014/main" id="{FC673FC3-90F9-437B-9292-3716A522A9DE}"/>
              </a:ext>
            </a:extLst>
          </p:cNvPr>
          <p:cNvSpPr txBox="1"/>
          <p:nvPr/>
        </p:nvSpPr>
        <p:spPr>
          <a:xfrm>
            <a:off x="591191" y="2062479"/>
            <a:ext cx="3702050" cy="506614"/>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panose="020B0604020202020204" charset="0"/>
                <a:ea typeface="Lato" panose="020B0604020202020204" charset="0"/>
                <a:cs typeface="Lato" panose="020B0604020202020204" charset="0"/>
              </a:rPr>
              <a:t>The tourism industry consists of visitor spending and its direct impacts on the state economy.</a:t>
            </a:r>
          </a:p>
        </p:txBody>
      </p:sp>
      <p:sp>
        <p:nvSpPr>
          <p:cNvPr id="22" name="TextBox 21">
            <a:extLst>
              <a:ext uri="{FF2B5EF4-FFF2-40B4-BE49-F238E27FC236}">
                <a16:creationId xmlns:a16="http://schemas.microsoft.com/office/drawing/2014/main" id="{1BE6CF0C-6520-437C-B841-390F994CC871}"/>
              </a:ext>
            </a:extLst>
          </p:cNvPr>
          <p:cNvSpPr txBox="1"/>
          <p:nvPr/>
        </p:nvSpPr>
        <p:spPr>
          <a:xfrm>
            <a:off x="639648" y="1015256"/>
            <a:ext cx="5422824" cy="666849"/>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TOURISM INDUSTRY </a:t>
            </a:r>
          </a:p>
          <a:p>
            <a:pPr>
              <a:lnSpc>
                <a:spcPts val="2625"/>
              </a:lnSpc>
            </a:pPr>
            <a:r>
              <a:rPr lang="en-US" sz="2400" b="1" dirty="0">
                <a:solidFill>
                  <a:srgbClr val="002060"/>
                </a:solidFill>
                <a:latin typeface="Lato" panose="020F0502020204030203" pitchFamily="34" charset="0"/>
              </a:rPr>
              <a:t>IMPACTS</a:t>
            </a:r>
          </a:p>
        </p:txBody>
      </p:sp>
      <p:pic>
        <p:nvPicPr>
          <p:cNvPr id="7" name="Picture 6">
            <a:extLst>
              <a:ext uri="{FF2B5EF4-FFF2-40B4-BE49-F238E27FC236}">
                <a16:creationId xmlns:a16="http://schemas.microsoft.com/office/drawing/2014/main" id="{4A821CF0-B222-4269-904C-21D8B422B27A}"/>
              </a:ext>
            </a:extLst>
          </p:cNvPr>
          <p:cNvPicPr/>
          <p:nvPr/>
        </p:nvPicPr>
        <p:blipFill>
          <a:blip r:embed="rId2"/>
          <a:stretch>
            <a:fillRect/>
          </a:stretch>
        </p:blipFill>
        <p:spPr>
          <a:xfrm>
            <a:off x="4850759" y="2858086"/>
            <a:ext cx="3702050" cy="2343150"/>
          </a:xfrm>
          <a:prstGeom prst="rect">
            <a:avLst/>
          </a:prstGeom>
        </p:spPr>
      </p:pic>
      <p:sp>
        <p:nvSpPr>
          <p:cNvPr id="5" name="7 CuadroTexto">
            <a:extLst>
              <a:ext uri="{FF2B5EF4-FFF2-40B4-BE49-F238E27FC236}">
                <a16:creationId xmlns:a16="http://schemas.microsoft.com/office/drawing/2014/main" id="{BCA4BC1C-1F5D-4D63-B737-AA7D04BB9BF6}"/>
              </a:ext>
            </a:extLst>
          </p:cNvPr>
          <p:cNvSpPr txBox="1"/>
          <p:nvPr/>
        </p:nvSpPr>
        <p:spPr>
          <a:xfrm>
            <a:off x="4850759" y="5306894"/>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spTree>
    <p:extLst>
      <p:ext uri="{BB962C8B-B14F-4D97-AF65-F5344CB8AC3E}">
        <p14:creationId xmlns:p14="http://schemas.microsoft.com/office/powerpoint/2010/main" val="428775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C9972A-CB53-4A1B-BF38-14830EF3D7C1}"/>
              </a:ext>
            </a:extLst>
          </p:cNvPr>
          <p:cNvPicPr/>
          <p:nvPr/>
        </p:nvPicPr>
        <p:blipFill>
          <a:blip r:embed="rId2"/>
          <a:stretch>
            <a:fillRect/>
          </a:stretch>
        </p:blipFill>
        <p:spPr>
          <a:xfrm>
            <a:off x="4492254" y="2848394"/>
            <a:ext cx="4243578" cy="2468159"/>
          </a:xfrm>
          <a:prstGeom prst="rect">
            <a:avLst/>
          </a:prstGeom>
        </p:spPr>
      </p:pic>
      <p:sp>
        <p:nvSpPr>
          <p:cNvPr id="2" name="TextBox 1">
            <a:extLst>
              <a:ext uri="{FF2B5EF4-FFF2-40B4-BE49-F238E27FC236}">
                <a16:creationId xmlns:a16="http://schemas.microsoft.com/office/drawing/2014/main" id="{0A39F7F8-DC33-422B-A2D9-C67EB91FEECA}"/>
              </a:ext>
            </a:extLst>
          </p:cNvPr>
          <p:cNvSpPr txBox="1"/>
          <p:nvPr/>
        </p:nvSpPr>
        <p:spPr>
          <a:xfrm>
            <a:off x="639648" y="1015256"/>
            <a:ext cx="3932352" cy="666849"/>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DIRECT TOURISM INDUSTRY</a:t>
            </a:r>
          </a:p>
        </p:txBody>
      </p:sp>
      <p:sp>
        <p:nvSpPr>
          <p:cNvPr id="3" name="TextBox 2">
            <a:extLst>
              <a:ext uri="{FF2B5EF4-FFF2-40B4-BE49-F238E27FC236}">
                <a16:creationId xmlns:a16="http://schemas.microsoft.com/office/drawing/2014/main" id="{E604CD70-E81F-463A-A5DC-5CDB9A586064}"/>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Tourism employment growth</a:t>
            </a:r>
          </a:p>
        </p:txBody>
      </p:sp>
      <p:sp>
        <p:nvSpPr>
          <p:cNvPr id="4" name="TextBox 3">
            <a:extLst>
              <a:ext uri="{FF2B5EF4-FFF2-40B4-BE49-F238E27FC236}">
                <a16:creationId xmlns:a16="http://schemas.microsoft.com/office/drawing/2014/main" id="{09FB28CD-798C-4DCA-8E80-49225FB06D6D}"/>
              </a:ext>
            </a:extLst>
          </p:cNvPr>
          <p:cNvSpPr txBox="1"/>
          <p:nvPr/>
        </p:nvSpPr>
        <p:spPr>
          <a:xfrm>
            <a:off x="572130" y="2376491"/>
            <a:ext cx="3451229" cy="287964"/>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Visitor spending directly supported 66,007 jobs</a:t>
            </a:r>
          </a:p>
        </p:txBody>
      </p:sp>
      <p:sp>
        <p:nvSpPr>
          <p:cNvPr id="5" name="7 CuadroTexto">
            <a:extLst>
              <a:ext uri="{FF2B5EF4-FFF2-40B4-BE49-F238E27FC236}">
                <a16:creationId xmlns:a16="http://schemas.microsoft.com/office/drawing/2014/main" id="{58E07130-0EEA-40FB-B1A8-86E40038CBA9}"/>
              </a:ext>
            </a:extLst>
          </p:cNvPr>
          <p:cNvSpPr txBox="1"/>
          <p:nvPr/>
        </p:nvSpPr>
        <p:spPr>
          <a:xfrm>
            <a:off x="591190" y="2848394"/>
            <a:ext cx="3591490" cy="1809213"/>
          </a:xfrm>
          <a:prstGeom prst="rect">
            <a:avLst/>
          </a:prstGeom>
          <a:noFill/>
        </p:spPr>
        <p:txBody>
          <a:bodyPr wrap="square">
            <a:spAutoFit/>
          </a:bodyPr>
          <a:lstStyle/>
          <a:p>
            <a:pPr>
              <a:lnSpc>
                <a:spcPts val="1700"/>
              </a:lnSpc>
              <a:defRPr/>
            </a:pPr>
            <a:r>
              <a:rPr lang="en-US" sz="1000" dirty="0">
                <a:latin typeface="Lato" charset="0"/>
                <a:ea typeface="Lato" charset="0"/>
                <a:cs typeface="Lato" charset="0"/>
              </a:rPr>
              <a:t>The number of jobs directly supported by tourism increased by 655 jobs, growth of 1.0%.</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Direct tourism employment has grown by over 2,800 jobs since 2015.</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These 66,000 jobs represent 3.4% of all jobs in Kansas. One out of every 30 jobs is directly supported by visitor spending.</a:t>
            </a:r>
          </a:p>
        </p:txBody>
      </p:sp>
      <p:sp>
        <p:nvSpPr>
          <p:cNvPr id="6" name="TextBox 5">
            <a:extLst>
              <a:ext uri="{FF2B5EF4-FFF2-40B4-BE49-F238E27FC236}">
                <a16:creationId xmlns:a16="http://schemas.microsoft.com/office/drawing/2014/main" id="{62DA1BF2-FFA9-45BB-A57B-30E15951B591}"/>
              </a:ext>
            </a:extLst>
          </p:cNvPr>
          <p:cNvSpPr txBox="1"/>
          <p:nvPr/>
        </p:nvSpPr>
        <p:spPr>
          <a:xfrm>
            <a:off x="4578223" y="2275799"/>
            <a:ext cx="4054358" cy="62703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Tourism supported employment in Kansas</a:t>
            </a:r>
          </a:p>
          <a:p>
            <a:pPr>
              <a:defRPr/>
            </a:pPr>
            <a:r>
              <a:rPr lang="en-US" sz="800" dirty="0">
                <a:solidFill>
                  <a:schemeClr val="bg2">
                    <a:lumMod val="25000"/>
                  </a:schemeClr>
                </a:solidFill>
                <a:latin typeface="Lato" panose="020F0502020204030203" pitchFamily="34" charset="0"/>
              </a:rPr>
              <a:t>Amounts in number of jobs and year-on-year percentage growth</a:t>
            </a:r>
          </a:p>
          <a:p>
            <a:pPr>
              <a:lnSpc>
                <a:spcPts val="1733"/>
              </a:lnSpc>
              <a:defRPr/>
            </a:pPr>
            <a:endParaRPr lang="en-US" sz="1100" b="1" dirty="0">
              <a:solidFill>
                <a:schemeClr val="accent5">
                  <a:lumMod val="50000"/>
                </a:schemeClr>
              </a:solidFill>
              <a:latin typeface="Lato" charset="0"/>
              <a:ea typeface="Lato" charset="0"/>
              <a:cs typeface="Lato" charset="0"/>
            </a:endParaRPr>
          </a:p>
        </p:txBody>
      </p:sp>
      <p:grpSp>
        <p:nvGrpSpPr>
          <p:cNvPr id="13" name="Group 12">
            <a:extLst>
              <a:ext uri="{FF2B5EF4-FFF2-40B4-BE49-F238E27FC236}">
                <a16:creationId xmlns:a16="http://schemas.microsoft.com/office/drawing/2014/main" id="{CECED8B4-E8B7-4775-98C5-799A87787A0B}"/>
              </a:ext>
            </a:extLst>
          </p:cNvPr>
          <p:cNvGrpSpPr/>
          <p:nvPr/>
        </p:nvGrpSpPr>
        <p:grpSpPr>
          <a:xfrm>
            <a:off x="6337024" y="3410433"/>
            <a:ext cx="585485" cy="292388"/>
            <a:chOff x="7615481" y="2599374"/>
            <a:chExt cx="585485" cy="292388"/>
          </a:xfrm>
        </p:grpSpPr>
        <p:sp>
          <p:nvSpPr>
            <p:cNvPr id="14" name="TextBox 13">
              <a:extLst>
                <a:ext uri="{FF2B5EF4-FFF2-40B4-BE49-F238E27FC236}">
                  <a16:creationId xmlns:a16="http://schemas.microsoft.com/office/drawing/2014/main" id="{4E434C4B-8A8D-491B-84C4-86A4961D73D5}"/>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1.6%</a:t>
              </a:r>
            </a:p>
          </p:txBody>
        </p:sp>
        <p:sp>
          <p:nvSpPr>
            <p:cNvPr id="15" name="Arrow: Down 14">
              <a:extLst>
                <a:ext uri="{FF2B5EF4-FFF2-40B4-BE49-F238E27FC236}">
                  <a16:creationId xmlns:a16="http://schemas.microsoft.com/office/drawing/2014/main" id="{E3949208-AE27-494E-99BE-EEC48BB8EF7B}"/>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16" name="Group 15">
            <a:extLst>
              <a:ext uri="{FF2B5EF4-FFF2-40B4-BE49-F238E27FC236}">
                <a16:creationId xmlns:a16="http://schemas.microsoft.com/office/drawing/2014/main" id="{71C697DB-7062-4E68-97D6-33BB98BD95AF}"/>
              </a:ext>
            </a:extLst>
          </p:cNvPr>
          <p:cNvGrpSpPr/>
          <p:nvPr/>
        </p:nvGrpSpPr>
        <p:grpSpPr>
          <a:xfrm>
            <a:off x="5564798" y="3806241"/>
            <a:ext cx="585485" cy="292388"/>
            <a:chOff x="7615481" y="2599374"/>
            <a:chExt cx="585485" cy="292388"/>
          </a:xfrm>
        </p:grpSpPr>
        <p:sp>
          <p:nvSpPr>
            <p:cNvPr id="17" name="TextBox 16">
              <a:extLst>
                <a:ext uri="{FF2B5EF4-FFF2-40B4-BE49-F238E27FC236}">
                  <a16:creationId xmlns:a16="http://schemas.microsoft.com/office/drawing/2014/main" id="{2D776474-2EBF-4B17-B374-78D09F94DF58}"/>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0.8%</a:t>
              </a:r>
            </a:p>
          </p:txBody>
        </p:sp>
        <p:sp>
          <p:nvSpPr>
            <p:cNvPr id="18" name="Arrow: Down 17">
              <a:extLst>
                <a:ext uri="{FF2B5EF4-FFF2-40B4-BE49-F238E27FC236}">
                  <a16:creationId xmlns:a16="http://schemas.microsoft.com/office/drawing/2014/main" id="{AC714B25-FC33-460E-A037-0D6B27480252}"/>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19" name="Group 18">
            <a:extLst>
              <a:ext uri="{FF2B5EF4-FFF2-40B4-BE49-F238E27FC236}">
                <a16:creationId xmlns:a16="http://schemas.microsoft.com/office/drawing/2014/main" id="{04CF6C88-C602-41D6-A4BD-E06791AE0A5B}"/>
              </a:ext>
            </a:extLst>
          </p:cNvPr>
          <p:cNvGrpSpPr/>
          <p:nvPr/>
        </p:nvGrpSpPr>
        <p:grpSpPr>
          <a:xfrm>
            <a:off x="7116240" y="3149577"/>
            <a:ext cx="585485" cy="292388"/>
            <a:chOff x="7615481" y="2599374"/>
            <a:chExt cx="585485" cy="292388"/>
          </a:xfrm>
        </p:grpSpPr>
        <p:sp>
          <p:nvSpPr>
            <p:cNvPr id="20" name="TextBox 19">
              <a:extLst>
                <a:ext uri="{FF2B5EF4-FFF2-40B4-BE49-F238E27FC236}">
                  <a16:creationId xmlns:a16="http://schemas.microsoft.com/office/drawing/2014/main" id="{0D355C98-7ACA-428E-89AD-24AAD8104CC2}"/>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1.0%</a:t>
              </a:r>
            </a:p>
          </p:txBody>
        </p:sp>
        <p:sp>
          <p:nvSpPr>
            <p:cNvPr id="21" name="Arrow: Down 20">
              <a:extLst>
                <a:ext uri="{FF2B5EF4-FFF2-40B4-BE49-F238E27FC236}">
                  <a16:creationId xmlns:a16="http://schemas.microsoft.com/office/drawing/2014/main" id="{3E2B4C23-D6D9-4488-A1AB-E865497253DA}"/>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22" name="Group 21">
            <a:extLst>
              <a:ext uri="{FF2B5EF4-FFF2-40B4-BE49-F238E27FC236}">
                <a16:creationId xmlns:a16="http://schemas.microsoft.com/office/drawing/2014/main" id="{7A6E9221-E183-4C9A-AB50-AF0EFA263960}"/>
              </a:ext>
            </a:extLst>
          </p:cNvPr>
          <p:cNvGrpSpPr/>
          <p:nvPr/>
        </p:nvGrpSpPr>
        <p:grpSpPr>
          <a:xfrm>
            <a:off x="7908604" y="2872043"/>
            <a:ext cx="585485" cy="292388"/>
            <a:chOff x="7615481" y="2599374"/>
            <a:chExt cx="585485" cy="292388"/>
          </a:xfrm>
        </p:grpSpPr>
        <p:sp>
          <p:nvSpPr>
            <p:cNvPr id="23" name="TextBox 22">
              <a:extLst>
                <a:ext uri="{FF2B5EF4-FFF2-40B4-BE49-F238E27FC236}">
                  <a16:creationId xmlns:a16="http://schemas.microsoft.com/office/drawing/2014/main" id="{8948A0F4-1D69-4A97-B394-6DFC1E12C24A}"/>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1.0%</a:t>
              </a:r>
            </a:p>
          </p:txBody>
        </p:sp>
        <p:sp>
          <p:nvSpPr>
            <p:cNvPr id="24" name="Arrow: Down 23">
              <a:extLst>
                <a:ext uri="{FF2B5EF4-FFF2-40B4-BE49-F238E27FC236}">
                  <a16:creationId xmlns:a16="http://schemas.microsoft.com/office/drawing/2014/main" id="{64A72091-15E0-4D29-8B65-6044AF4E3291}"/>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sp>
        <p:nvSpPr>
          <p:cNvPr id="7" name="7 CuadroTexto">
            <a:extLst>
              <a:ext uri="{FF2B5EF4-FFF2-40B4-BE49-F238E27FC236}">
                <a16:creationId xmlns:a16="http://schemas.microsoft.com/office/drawing/2014/main" id="{1F0561AC-2BAB-4D71-9292-586899E07FB0}"/>
              </a:ext>
            </a:extLst>
          </p:cNvPr>
          <p:cNvSpPr txBox="1"/>
          <p:nvPr/>
        </p:nvSpPr>
        <p:spPr>
          <a:xfrm>
            <a:off x="4572000" y="5275143"/>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Tourism Economics</a:t>
            </a:r>
          </a:p>
        </p:txBody>
      </p:sp>
    </p:spTree>
    <p:extLst>
      <p:ext uri="{BB962C8B-B14F-4D97-AF65-F5344CB8AC3E}">
        <p14:creationId xmlns:p14="http://schemas.microsoft.com/office/powerpoint/2010/main" val="164536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0D45A-D957-4F38-B7BE-A733E3FEA75B}"/>
              </a:ext>
            </a:extLst>
          </p:cNvPr>
          <p:cNvSpPr txBox="1"/>
          <p:nvPr/>
        </p:nvSpPr>
        <p:spPr>
          <a:xfrm>
            <a:off x="639648" y="1015256"/>
            <a:ext cx="3383711" cy="666849"/>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DIRECT TOURISM INDUSTRY</a:t>
            </a:r>
          </a:p>
        </p:txBody>
      </p:sp>
      <p:sp>
        <p:nvSpPr>
          <p:cNvPr id="4" name="TextBox 3">
            <a:extLst>
              <a:ext uri="{FF2B5EF4-FFF2-40B4-BE49-F238E27FC236}">
                <a16:creationId xmlns:a16="http://schemas.microsoft.com/office/drawing/2014/main" id="{43418813-4187-455E-B31C-17C5F9C9C502}"/>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Tourism employment</a:t>
            </a:r>
          </a:p>
        </p:txBody>
      </p:sp>
      <p:sp>
        <p:nvSpPr>
          <p:cNvPr id="6" name="7 CuadroTexto">
            <a:extLst>
              <a:ext uri="{FF2B5EF4-FFF2-40B4-BE49-F238E27FC236}">
                <a16:creationId xmlns:a16="http://schemas.microsoft.com/office/drawing/2014/main" id="{D20E20AC-E5AD-4555-B426-698B5FDCE1F6}"/>
              </a:ext>
            </a:extLst>
          </p:cNvPr>
          <p:cNvSpPr txBox="1"/>
          <p:nvPr/>
        </p:nvSpPr>
        <p:spPr>
          <a:xfrm>
            <a:off x="591191" y="2848394"/>
            <a:ext cx="3645620" cy="1001300"/>
          </a:xfrm>
          <a:prstGeom prst="rect">
            <a:avLst/>
          </a:prstGeom>
          <a:noFill/>
        </p:spPr>
        <p:txBody>
          <a:bodyPr wrap="square">
            <a:spAutoFit/>
          </a:bodyPr>
          <a:lstStyle/>
          <a:p>
            <a:pPr>
              <a:lnSpc>
                <a:spcPts val="1700"/>
              </a:lnSpc>
              <a:spcAft>
                <a:spcPts val="500"/>
              </a:spcAft>
              <a:defRPr/>
            </a:pPr>
            <a:r>
              <a:rPr lang="en-US" sz="1000" dirty="0">
                <a:latin typeface="Lato" charset="0"/>
                <a:ea typeface="Lato" charset="0"/>
                <a:cs typeface="Lato" charset="0"/>
              </a:rPr>
              <a:t>Visitor activity directly supported 66,000 jobs in Kansas in 2019. Comparing this with the direct employment in other industry sectors, tourism would rank as the 9</a:t>
            </a:r>
            <a:r>
              <a:rPr lang="en-US" sz="1000" baseline="30000" dirty="0">
                <a:latin typeface="Lato" charset="0"/>
                <a:ea typeface="Lato" charset="0"/>
                <a:cs typeface="Lato" charset="0"/>
              </a:rPr>
              <a:t>th</a:t>
            </a:r>
            <a:r>
              <a:rPr lang="en-US" sz="1000" dirty="0">
                <a:latin typeface="Lato" charset="0"/>
                <a:ea typeface="Lato" charset="0"/>
                <a:cs typeface="Lato" charset="0"/>
              </a:rPr>
              <a:t> largest industry.</a:t>
            </a:r>
          </a:p>
          <a:p>
            <a:pPr>
              <a:lnSpc>
                <a:spcPts val="1700"/>
              </a:lnSpc>
              <a:spcAft>
                <a:spcPts val="500"/>
              </a:spcAft>
              <a:defRPr/>
            </a:pPr>
            <a:endParaRPr lang="en-US" sz="1000" dirty="0">
              <a:latin typeface="Lato" charset="0"/>
              <a:ea typeface="Lato" charset="0"/>
              <a:cs typeface="Lato" charset="0"/>
            </a:endParaRPr>
          </a:p>
        </p:txBody>
      </p:sp>
      <p:sp>
        <p:nvSpPr>
          <p:cNvPr id="7" name="TextBox 6">
            <a:extLst>
              <a:ext uri="{FF2B5EF4-FFF2-40B4-BE49-F238E27FC236}">
                <a16:creationId xmlns:a16="http://schemas.microsoft.com/office/drawing/2014/main" id="{3B5BF0DD-2FCC-497E-AF86-85E642F6B72F}"/>
              </a:ext>
            </a:extLst>
          </p:cNvPr>
          <p:cNvSpPr txBox="1"/>
          <p:nvPr/>
        </p:nvSpPr>
        <p:spPr>
          <a:xfrm>
            <a:off x="4907190" y="2376491"/>
            <a:ext cx="4054358" cy="62703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Employment in Kansas, by major industry</a:t>
            </a:r>
          </a:p>
          <a:p>
            <a:pPr>
              <a:defRPr/>
            </a:pPr>
            <a:r>
              <a:rPr lang="en-US" sz="800" dirty="0">
                <a:solidFill>
                  <a:schemeClr val="bg2">
                    <a:lumMod val="25000"/>
                  </a:schemeClr>
                </a:solidFill>
                <a:latin typeface="Lato" panose="020F0502020204030203" pitchFamily="34" charset="0"/>
              </a:rPr>
              <a:t>Amounts in number of jobs</a:t>
            </a:r>
          </a:p>
          <a:p>
            <a:pPr>
              <a:lnSpc>
                <a:spcPts val="1733"/>
              </a:lnSpc>
              <a:defRPr/>
            </a:pPr>
            <a:endParaRPr lang="en-US" sz="1100" b="1" dirty="0">
              <a:solidFill>
                <a:schemeClr val="accent5">
                  <a:lumMod val="50000"/>
                </a:schemeClr>
              </a:solidFill>
              <a:latin typeface="Lato" charset="0"/>
              <a:ea typeface="Lato" charset="0"/>
              <a:cs typeface="Lato" charset="0"/>
            </a:endParaRPr>
          </a:p>
        </p:txBody>
      </p:sp>
      <p:sp>
        <p:nvSpPr>
          <p:cNvPr id="10" name="TextBox 9">
            <a:extLst>
              <a:ext uri="{FF2B5EF4-FFF2-40B4-BE49-F238E27FC236}">
                <a16:creationId xmlns:a16="http://schemas.microsoft.com/office/drawing/2014/main" id="{C7AAACCA-FC60-49A1-9E2A-1CC00A609416}"/>
              </a:ext>
            </a:extLst>
          </p:cNvPr>
          <p:cNvSpPr txBox="1"/>
          <p:nvPr/>
        </p:nvSpPr>
        <p:spPr>
          <a:xfrm>
            <a:off x="572130" y="2376491"/>
            <a:ext cx="3451229" cy="50392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In 2019, tourism was the 9th largest employer in Kansas</a:t>
            </a:r>
          </a:p>
        </p:txBody>
      </p:sp>
      <p:pic>
        <p:nvPicPr>
          <p:cNvPr id="5" name="Picture 4">
            <a:extLst>
              <a:ext uri="{FF2B5EF4-FFF2-40B4-BE49-F238E27FC236}">
                <a16:creationId xmlns:a16="http://schemas.microsoft.com/office/drawing/2014/main" id="{08DDCB94-5A94-4717-8624-55AD3F9B8D8B}"/>
              </a:ext>
            </a:extLst>
          </p:cNvPr>
          <p:cNvPicPr/>
          <p:nvPr/>
        </p:nvPicPr>
        <p:blipFill>
          <a:blip r:embed="rId2"/>
          <a:stretch>
            <a:fillRect/>
          </a:stretch>
        </p:blipFill>
        <p:spPr>
          <a:xfrm>
            <a:off x="4884737" y="2764248"/>
            <a:ext cx="4259263" cy="2779302"/>
          </a:xfrm>
          <a:prstGeom prst="rect">
            <a:avLst/>
          </a:prstGeom>
        </p:spPr>
      </p:pic>
      <p:sp>
        <p:nvSpPr>
          <p:cNvPr id="8" name="TextBox 7">
            <a:extLst>
              <a:ext uri="{FF2B5EF4-FFF2-40B4-BE49-F238E27FC236}">
                <a16:creationId xmlns:a16="http://schemas.microsoft.com/office/drawing/2014/main" id="{A839C7C1-B9F4-4C80-A0DD-1E2B870B4BCC}"/>
              </a:ext>
            </a:extLst>
          </p:cNvPr>
          <p:cNvSpPr txBox="1"/>
          <p:nvPr/>
        </p:nvSpPr>
        <p:spPr>
          <a:xfrm>
            <a:off x="4843986" y="5616052"/>
            <a:ext cx="2865352" cy="215444"/>
          </a:xfrm>
          <a:prstGeom prst="rect">
            <a:avLst/>
          </a:prstGeom>
          <a:noFill/>
        </p:spPr>
        <p:txBody>
          <a:bodyPr wrap="square" rtlCol="0">
            <a:spAutoFit/>
          </a:bodyPr>
          <a:lstStyle/>
          <a:p>
            <a:r>
              <a:rPr lang="en-US" sz="750" dirty="0">
                <a:solidFill>
                  <a:schemeClr val="tx1">
                    <a:lumMod val="50000"/>
                    <a:lumOff val="50000"/>
                  </a:schemeClr>
                </a:solidFill>
                <a:latin typeface="lato" panose="020F0502020204030203"/>
                <a:cs typeface="Arial" panose="020B0604020202020204" pitchFamily="34" charset="0"/>
              </a:rPr>
              <a:t>Source: Tourism Economics, BEA</a:t>
            </a:r>
          </a:p>
        </p:txBody>
      </p:sp>
    </p:spTree>
    <p:extLst>
      <p:ext uri="{BB962C8B-B14F-4D97-AF65-F5344CB8AC3E}">
        <p14:creationId xmlns:p14="http://schemas.microsoft.com/office/powerpoint/2010/main" val="3802638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04DD6-A951-49D5-9091-ACD6C37780E8}"/>
              </a:ext>
            </a:extLst>
          </p:cNvPr>
          <p:cNvPicPr/>
          <p:nvPr/>
        </p:nvPicPr>
        <p:blipFill>
          <a:blip r:embed="rId2"/>
          <a:stretch>
            <a:fillRect/>
          </a:stretch>
        </p:blipFill>
        <p:spPr>
          <a:xfrm>
            <a:off x="4513554" y="2454684"/>
            <a:ext cx="4130566" cy="2523950"/>
          </a:xfrm>
          <a:prstGeom prst="rect">
            <a:avLst/>
          </a:prstGeom>
        </p:spPr>
      </p:pic>
      <p:sp>
        <p:nvSpPr>
          <p:cNvPr id="6" name="TextBox 5">
            <a:extLst>
              <a:ext uri="{FF2B5EF4-FFF2-40B4-BE49-F238E27FC236}">
                <a16:creationId xmlns:a16="http://schemas.microsoft.com/office/drawing/2014/main" id="{33A71B36-0F5D-4C66-B1DF-85C876E43663}"/>
              </a:ext>
            </a:extLst>
          </p:cNvPr>
          <p:cNvSpPr txBox="1"/>
          <p:nvPr/>
        </p:nvSpPr>
        <p:spPr>
          <a:xfrm>
            <a:off x="4687290" y="2334540"/>
            <a:ext cx="4054358" cy="633443"/>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panose="020F0502020204030203" pitchFamily="34" charset="0"/>
                <a:ea typeface="Lato" charset="0"/>
                <a:cs typeface="Lato" charset="0"/>
              </a:rPr>
              <a:t>Tourism employment intensity</a:t>
            </a:r>
          </a:p>
          <a:p>
            <a:pPr>
              <a:defRPr/>
            </a:pPr>
            <a:r>
              <a:rPr lang="en-US" sz="800" dirty="0">
                <a:solidFill>
                  <a:schemeClr val="bg2">
                    <a:lumMod val="25000"/>
                  </a:schemeClr>
                </a:solidFill>
                <a:latin typeface="Lato" panose="020F0502020204030203" pitchFamily="34" charset="0"/>
              </a:rPr>
              <a:t>Amounts in percentage of total industry employment</a:t>
            </a:r>
          </a:p>
          <a:p>
            <a:pPr>
              <a:lnSpc>
                <a:spcPts val="1733"/>
              </a:lnSpc>
              <a:defRPr/>
            </a:pPr>
            <a:endParaRPr lang="en-US" sz="1100" b="1" dirty="0">
              <a:solidFill>
                <a:schemeClr val="accent5">
                  <a:lumMod val="50000"/>
                </a:schemeClr>
              </a:solidFill>
              <a:latin typeface="Lato" panose="020F0502020204030203" pitchFamily="34" charset="0"/>
              <a:ea typeface="Lato" charset="0"/>
              <a:cs typeface="Lato" charset="0"/>
            </a:endParaRPr>
          </a:p>
        </p:txBody>
      </p:sp>
      <p:sp>
        <p:nvSpPr>
          <p:cNvPr id="8" name="7 CuadroTexto">
            <a:extLst>
              <a:ext uri="{FF2B5EF4-FFF2-40B4-BE49-F238E27FC236}">
                <a16:creationId xmlns:a16="http://schemas.microsoft.com/office/drawing/2014/main" id="{AD59956D-EB74-4312-A177-0F8937646A52}"/>
              </a:ext>
            </a:extLst>
          </p:cNvPr>
          <p:cNvSpPr txBox="1"/>
          <p:nvPr/>
        </p:nvSpPr>
        <p:spPr>
          <a:xfrm>
            <a:off x="639648" y="2651261"/>
            <a:ext cx="3451229" cy="1225144"/>
          </a:xfrm>
          <a:prstGeom prst="rect">
            <a:avLst/>
          </a:prstGeom>
          <a:noFill/>
        </p:spPr>
        <p:txBody>
          <a:bodyPr wrap="square">
            <a:spAutoFit/>
          </a:bodyPr>
          <a:lstStyle/>
          <a:p>
            <a:pPr>
              <a:lnSpc>
                <a:spcPts val="1700"/>
              </a:lnSpc>
              <a:spcAft>
                <a:spcPts val="500"/>
              </a:spcAft>
              <a:defRPr/>
            </a:pPr>
            <a:r>
              <a:rPr lang="en-US" sz="1000" dirty="0">
                <a:latin typeface="Lato" panose="020B0604020202020204" charset="0"/>
                <a:ea typeface="Lato" panose="020B0604020202020204" charset="0"/>
                <a:cs typeface="Lato" panose="020B0604020202020204" charset="0"/>
              </a:rPr>
              <a:t>Tourism employment is a significant part of several industries – the majority of lodging employment, 33% of recreation, and 23% of food &amp; beverage employment is supported by tourism spending. </a:t>
            </a:r>
          </a:p>
          <a:p>
            <a:pPr>
              <a:lnSpc>
                <a:spcPts val="1700"/>
              </a:lnSpc>
              <a:spcAft>
                <a:spcPts val="500"/>
              </a:spcAft>
              <a:defRPr/>
            </a:pPr>
            <a:endParaRPr lang="en-US" sz="1000" dirty="0">
              <a:latin typeface="Lato" panose="020F0502020204030203" pitchFamily="34" charset="0"/>
              <a:ea typeface="Lato" charset="0"/>
              <a:cs typeface="Lato" charset="0"/>
            </a:endParaRPr>
          </a:p>
        </p:txBody>
      </p:sp>
      <p:sp>
        <p:nvSpPr>
          <p:cNvPr id="11" name="Freeform 2">
            <a:extLst>
              <a:ext uri="{FF2B5EF4-FFF2-40B4-BE49-F238E27FC236}">
                <a16:creationId xmlns:a16="http://schemas.microsoft.com/office/drawing/2014/main" id="{2A4CD97A-D9DD-420D-BD8B-90F14692B20E}"/>
              </a:ext>
            </a:extLst>
          </p:cNvPr>
          <p:cNvSpPr>
            <a:spLocks noChangeArrowheads="1"/>
          </p:cNvSpPr>
          <p:nvPr/>
        </p:nvSpPr>
        <p:spPr bwMode="auto">
          <a:xfrm>
            <a:off x="4791509" y="5024205"/>
            <a:ext cx="348734" cy="234003"/>
          </a:xfrm>
          <a:custGeom>
            <a:avLst/>
            <a:gdLst>
              <a:gd name="T0" fmla="*/ 1050 w 1286"/>
              <a:gd name="T1" fmla="*/ 115 h 876"/>
              <a:gd name="T2" fmla="*/ 1285 w 1286"/>
              <a:gd name="T3" fmla="*/ 350 h 876"/>
              <a:gd name="T4" fmla="*/ 1285 w 1286"/>
              <a:gd name="T5" fmla="*/ 875 h 876"/>
              <a:gd name="T6" fmla="*/ 1167 w 1286"/>
              <a:gd name="T7" fmla="*/ 875 h 876"/>
              <a:gd name="T8" fmla="*/ 1167 w 1286"/>
              <a:gd name="T9" fmla="*/ 700 h 876"/>
              <a:gd name="T10" fmla="*/ 118 w 1286"/>
              <a:gd name="T11" fmla="*/ 700 h 876"/>
              <a:gd name="T12" fmla="*/ 118 w 1286"/>
              <a:gd name="T13" fmla="*/ 875 h 876"/>
              <a:gd name="T14" fmla="*/ 0 w 1286"/>
              <a:gd name="T15" fmla="*/ 875 h 876"/>
              <a:gd name="T16" fmla="*/ 0 w 1286"/>
              <a:gd name="T17" fmla="*/ 0 h 876"/>
              <a:gd name="T18" fmla="*/ 118 w 1286"/>
              <a:gd name="T19" fmla="*/ 0 h 876"/>
              <a:gd name="T20" fmla="*/ 118 w 1286"/>
              <a:gd name="T21" fmla="*/ 525 h 876"/>
              <a:gd name="T22" fmla="*/ 585 w 1286"/>
              <a:gd name="T23" fmla="*/ 525 h 876"/>
              <a:gd name="T24" fmla="*/ 585 w 1286"/>
              <a:gd name="T25" fmla="*/ 115 h 876"/>
              <a:gd name="T26" fmla="*/ 1050 w 1286"/>
              <a:gd name="T27" fmla="*/ 115 h 876"/>
              <a:gd name="T28" fmla="*/ 350 w 1286"/>
              <a:gd name="T29" fmla="*/ 465 h 876"/>
              <a:gd name="T30" fmla="*/ 175 w 1286"/>
              <a:gd name="T31" fmla="*/ 290 h 876"/>
              <a:gd name="T32" fmla="*/ 350 w 1286"/>
              <a:gd name="T33" fmla="*/ 115 h 876"/>
              <a:gd name="T34" fmla="*/ 525 w 1286"/>
              <a:gd name="T35" fmla="*/ 290 h 876"/>
              <a:gd name="T36" fmla="*/ 350 w 1286"/>
              <a:gd name="T37" fmla="*/ 4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6" h="876">
                <a:moveTo>
                  <a:pt x="1050" y="115"/>
                </a:moveTo>
                <a:cubicBezTo>
                  <a:pt x="1178" y="115"/>
                  <a:pt x="1285" y="222"/>
                  <a:pt x="1285" y="350"/>
                </a:cubicBezTo>
                <a:lnTo>
                  <a:pt x="1285" y="875"/>
                </a:lnTo>
                <a:lnTo>
                  <a:pt x="1167" y="875"/>
                </a:lnTo>
                <a:lnTo>
                  <a:pt x="1167" y="700"/>
                </a:lnTo>
                <a:lnTo>
                  <a:pt x="118" y="700"/>
                </a:lnTo>
                <a:lnTo>
                  <a:pt x="118" y="875"/>
                </a:lnTo>
                <a:lnTo>
                  <a:pt x="0" y="875"/>
                </a:lnTo>
                <a:lnTo>
                  <a:pt x="0" y="0"/>
                </a:lnTo>
                <a:lnTo>
                  <a:pt x="118" y="0"/>
                </a:lnTo>
                <a:lnTo>
                  <a:pt x="118" y="525"/>
                </a:lnTo>
                <a:lnTo>
                  <a:pt x="585" y="525"/>
                </a:lnTo>
                <a:lnTo>
                  <a:pt x="585" y="115"/>
                </a:lnTo>
                <a:lnTo>
                  <a:pt x="1050" y="115"/>
                </a:lnTo>
                <a:close/>
                <a:moveTo>
                  <a:pt x="350" y="465"/>
                </a:moveTo>
                <a:cubicBezTo>
                  <a:pt x="254" y="465"/>
                  <a:pt x="175" y="385"/>
                  <a:pt x="175" y="290"/>
                </a:cubicBezTo>
                <a:cubicBezTo>
                  <a:pt x="175" y="194"/>
                  <a:pt x="254" y="115"/>
                  <a:pt x="350" y="115"/>
                </a:cubicBezTo>
                <a:cubicBezTo>
                  <a:pt x="446" y="115"/>
                  <a:pt x="525" y="194"/>
                  <a:pt x="525" y="290"/>
                </a:cubicBezTo>
                <a:cubicBezTo>
                  <a:pt x="525" y="386"/>
                  <a:pt x="446" y="465"/>
                  <a:pt x="350" y="465"/>
                </a:cubicBezTo>
                <a:close/>
              </a:path>
            </a:pathLst>
          </a:custGeom>
          <a:solidFill>
            <a:srgbClr val="0020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a:p>
        </p:txBody>
      </p:sp>
      <p:pic>
        <p:nvPicPr>
          <p:cNvPr id="12" name="Graphic 11" descr="Hike">
            <a:extLst>
              <a:ext uri="{FF2B5EF4-FFF2-40B4-BE49-F238E27FC236}">
                <a16:creationId xmlns:a16="http://schemas.microsoft.com/office/drawing/2014/main" id="{88F9A61C-5B98-4C20-8747-37EE3ACDC2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271" y="4950976"/>
            <a:ext cx="352804" cy="352804"/>
          </a:xfrm>
          <a:prstGeom prst="rect">
            <a:avLst/>
          </a:prstGeom>
        </p:spPr>
      </p:pic>
      <p:grpSp>
        <p:nvGrpSpPr>
          <p:cNvPr id="13" name="Group 12">
            <a:extLst>
              <a:ext uri="{FF2B5EF4-FFF2-40B4-BE49-F238E27FC236}">
                <a16:creationId xmlns:a16="http://schemas.microsoft.com/office/drawing/2014/main" id="{951E063C-BD62-4CFF-8ADC-FD7AA3363E3F}"/>
              </a:ext>
            </a:extLst>
          </p:cNvPr>
          <p:cNvGrpSpPr>
            <a:grpSpLocks noChangeAspect="1"/>
          </p:cNvGrpSpPr>
          <p:nvPr/>
        </p:nvGrpSpPr>
        <p:grpSpPr>
          <a:xfrm>
            <a:off x="6080699" y="4993434"/>
            <a:ext cx="406225" cy="246276"/>
            <a:chOff x="3706813" y="5045076"/>
            <a:chExt cx="254001" cy="153988"/>
          </a:xfrm>
          <a:solidFill>
            <a:srgbClr val="002060"/>
          </a:solidFill>
        </p:grpSpPr>
        <p:sp>
          <p:nvSpPr>
            <p:cNvPr id="14" name="Freeform 676">
              <a:extLst>
                <a:ext uri="{FF2B5EF4-FFF2-40B4-BE49-F238E27FC236}">
                  <a16:creationId xmlns:a16="http://schemas.microsoft.com/office/drawing/2014/main" id="{A3BC1ED5-2B33-4486-AABA-86404115647F}"/>
                </a:ext>
              </a:extLst>
            </p:cNvPr>
            <p:cNvSpPr>
              <a:spLocks noEditPoints="1"/>
            </p:cNvSpPr>
            <p:nvPr/>
          </p:nvSpPr>
          <p:spPr bwMode="auto">
            <a:xfrm>
              <a:off x="3754438" y="5045076"/>
              <a:ext cx="152400" cy="153988"/>
            </a:xfrm>
            <a:custGeom>
              <a:avLst/>
              <a:gdLst>
                <a:gd name="T0" fmla="*/ 53 w 107"/>
                <a:gd name="T1" fmla="*/ 108 h 108"/>
                <a:gd name="T2" fmla="*/ 0 w 107"/>
                <a:gd name="T3" fmla="*/ 54 h 108"/>
                <a:gd name="T4" fmla="*/ 53 w 107"/>
                <a:gd name="T5" fmla="*/ 0 h 108"/>
                <a:gd name="T6" fmla="*/ 107 w 107"/>
                <a:gd name="T7" fmla="*/ 54 h 108"/>
                <a:gd name="T8" fmla="*/ 53 w 107"/>
                <a:gd name="T9" fmla="*/ 108 h 108"/>
                <a:gd name="T10" fmla="*/ 53 w 107"/>
                <a:gd name="T11" fmla="*/ 5 h 108"/>
                <a:gd name="T12" fmla="*/ 4 w 107"/>
                <a:gd name="T13" fmla="*/ 54 h 108"/>
                <a:gd name="T14" fmla="*/ 53 w 107"/>
                <a:gd name="T15" fmla="*/ 103 h 108"/>
                <a:gd name="T16" fmla="*/ 102 w 107"/>
                <a:gd name="T17" fmla="*/ 54 h 108"/>
                <a:gd name="T18" fmla="*/ 53 w 107"/>
                <a:gd name="T19"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24" y="108"/>
                    <a:pt x="0" y="84"/>
                    <a:pt x="0" y="54"/>
                  </a:cubicBezTo>
                  <a:cubicBezTo>
                    <a:pt x="0" y="25"/>
                    <a:pt x="24" y="0"/>
                    <a:pt x="53" y="0"/>
                  </a:cubicBezTo>
                  <a:cubicBezTo>
                    <a:pt x="83" y="0"/>
                    <a:pt x="107" y="25"/>
                    <a:pt x="107" y="54"/>
                  </a:cubicBezTo>
                  <a:cubicBezTo>
                    <a:pt x="107" y="84"/>
                    <a:pt x="83" y="108"/>
                    <a:pt x="53" y="108"/>
                  </a:cubicBezTo>
                  <a:close/>
                  <a:moveTo>
                    <a:pt x="53" y="5"/>
                  </a:moveTo>
                  <a:cubicBezTo>
                    <a:pt x="26" y="5"/>
                    <a:pt x="4" y="27"/>
                    <a:pt x="4" y="54"/>
                  </a:cubicBezTo>
                  <a:cubicBezTo>
                    <a:pt x="4" y="81"/>
                    <a:pt x="26" y="103"/>
                    <a:pt x="53" y="103"/>
                  </a:cubicBezTo>
                  <a:cubicBezTo>
                    <a:pt x="80" y="103"/>
                    <a:pt x="102" y="81"/>
                    <a:pt x="102" y="54"/>
                  </a:cubicBezTo>
                  <a:cubicBezTo>
                    <a:pt x="102" y="27"/>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Oval 677">
              <a:extLst>
                <a:ext uri="{FF2B5EF4-FFF2-40B4-BE49-F238E27FC236}">
                  <a16:creationId xmlns:a16="http://schemas.microsoft.com/office/drawing/2014/main" id="{DDEDD7D6-4A2F-4C40-A24F-9DB54B59B2B3}"/>
                </a:ext>
              </a:extLst>
            </p:cNvPr>
            <p:cNvSpPr>
              <a:spLocks noChangeArrowheads="1"/>
            </p:cNvSpPr>
            <p:nvPr/>
          </p:nvSpPr>
          <p:spPr bwMode="auto">
            <a:xfrm>
              <a:off x="3765549" y="5057776"/>
              <a:ext cx="130175" cy="130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678">
              <a:extLst>
                <a:ext uri="{FF2B5EF4-FFF2-40B4-BE49-F238E27FC236}">
                  <a16:creationId xmlns:a16="http://schemas.microsoft.com/office/drawing/2014/main" id="{C1364EDE-7DC5-4322-BEEF-7A8635F78883}"/>
                </a:ext>
              </a:extLst>
            </p:cNvPr>
            <p:cNvSpPr>
              <a:spLocks/>
            </p:cNvSpPr>
            <p:nvPr/>
          </p:nvSpPr>
          <p:spPr bwMode="auto">
            <a:xfrm>
              <a:off x="3706813" y="5054601"/>
              <a:ext cx="39688" cy="142875"/>
            </a:xfrm>
            <a:custGeom>
              <a:avLst/>
              <a:gdLst>
                <a:gd name="T0" fmla="*/ 24 w 28"/>
                <a:gd name="T1" fmla="*/ 0 h 100"/>
                <a:gd name="T2" fmla="*/ 22 w 28"/>
                <a:gd name="T3" fmla="*/ 26 h 100"/>
                <a:gd name="T4" fmla="*/ 16 w 28"/>
                <a:gd name="T5" fmla="*/ 26 h 100"/>
                <a:gd name="T6" fmla="*/ 16 w 28"/>
                <a:gd name="T7" fmla="*/ 0 h 100"/>
                <a:gd name="T8" fmla="*/ 12 w 28"/>
                <a:gd name="T9" fmla="*/ 0 h 100"/>
                <a:gd name="T10" fmla="*/ 11 w 28"/>
                <a:gd name="T11" fmla="*/ 26 h 100"/>
                <a:gd name="T12" fmla="*/ 6 w 28"/>
                <a:gd name="T13" fmla="*/ 26 h 100"/>
                <a:gd name="T14" fmla="*/ 4 w 28"/>
                <a:gd name="T15" fmla="*/ 0 h 100"/>
                <a:gd name="T16" fmla="*/ 0 w 28"/>
                <a:gd name="T17" fmla="*/ 0 h 100"/>
                <a:gd name="T18" fmla="*/ 0 w 28"/>
                <a:gd name="T19" fmla="*/ 27 h 100"/>
                <a:gd name="T20" fmla="*/ 0 w 28"/>
                <a:gd name="T21" fmla="*/ 27 h 100"/>
                <a:gd name="T22" fmla="*/ 10 w 28"/>
                <a:gd name="T23" fmla="*/ 38 h 100"/>
                <a:gd name="T24" fmla="*/ 10 w 28"/>
                <a:gd name="T25" fmla="*/ 38 h 100"/>
                <a:gd name="T26" fmla="*/ 10 w 28"/>
                <a:gd name="T27" fmla="*/ 56 h 100"/>
                <a:gd name="T28" fmla="*/ 10 w 28"/>
                <a:gd name="T29" fmla="*/ 56 h 100"/>
                <a:gd name="T30" fmla="*/ 10 w 28"/>
                <a:gd name="T31" fmla="*/ 95 h 100"/>
                <a:gd name="T32" fmla="*/ 19 w 28"/>
                <a:gd name="T33" fmla="*/ 95 h 100"/>
                <a:gd name="T34" fmla="*/ 19 w 28"/>
                <a:gd name="T35" fmla="*/ 56 h 100"/>
                <a:gd name="T36" fmla="*/ 19 w 28"/>
                <a:gd name="T37" fmla="*/ 56 h 100"/>
                <a:gd name="T38" fmla="*/ 19 w 28"/>
                <a:gd name="T39" fmla="*/ 38 h 100"/>
                <a:gd name="T40" fmla="*/ 28 w 28"/>
                <a:gd name="T41" fmla="*/ 27 h 100"/>
                <a:gd name="T42" fmla="*/ 28 w 28"/>
                <a:gd name="T43" fmla="*/ 27 h 100"/>
                <a:gd name="T44" fmla="*/ 28 w 28"/>
                <a:gd name="T45" fmla="*/ 0 h 100"/>
                <a:gd name="T46" fmla="*/ 24 w 28"/>
                <a:gd name="T4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00">
                  <a:moveTo>
                    <a:pt x="24" y="0"/>
                  </a:moveTo>
                  <a:cubicBezTo>
                    <a:pt x="22" y="26"/>
                    <a:pt x="22" y="26"/>
                    <a:pt x="22" y="26"/>
                  </a:cubicBezTo>
                  <a:cubicBezTo>
                    <a:pt x="16" y="26"/>
                    <a:pt x="16" y="26"/>
                    <a:pt x="16" y="26"/>
                  </a:cubicBezTo>
                  <a:cubicBezTo>
                    <a:pt x="16" y="0"/>
                    <a:pt x="16" y="0"/>
                    <a:pt x="16" y="0"/>
                  </a:cubicBezTo>
                  <a:cubicBezTo>
                    <a:pt x="12" y="0"/>
                    <a:pt x="12" y="0"/>
                    <a:pt x="12" y="0"/>
                  </a:cubicBezTo>
                  <a:cubicBezTo>
                    <a:pt x="11" y="26"/>
                    <a:pt x="11" y="26"/>
                    <a:pt x="11" y="26"/>
                  </a:cubicBezTo>
                  <a:cubicBezTo>
                    <a:pt x="6" y="26"/>
                    <a:pt x="6" y="26"/>
                    <a:pt x="6" y="26"/>
                  </a:cubicBezTo>
                  <a:cubicBezTo>
                    <a:pt x="4" y="0"/>
                    <a:pt x="4" y="0"/>
                    <a:pt x="4" y="0"/>
                  </a:cubicBezTo>
                  <a:cubicBezTo>
                    <a:pt x="0" y="0"/>
                    <a:pt x="0" y="0"/>
                    <a:pt x="0" y="0"/>
                  </a:cubicBezTo>
                  <a:cubicBezTo>
                    <a:pt x="0" y="27"/>
                    <a:pt x="0" y="27"/>
                    <a:pt x="0" y="27"/>
                  </a:cubicBezTo>
                  <a:cubicBezTo>
                    <a:pt x="0" y="27"/>
                    <a:pt x="0" y="27"/>
                    <a:pt x="0" y="27"/>
                  </a:cubicBezTo>
                  <a:cubicBezTo>
                    <a:pt x="0" y="35"/>
                    <a:pt x="4" y="36"/>
                    <a:pt x="10" y="38"/>
                  </a:cubicBezTo>
                  <a:cubicBezTo>
                    <a:pt x="10" y="38"/>
                    <a:pt x="10" y="38"/>
                    <a:pt x="10" y="38"/>
                  </a:cubicBezTo>
                  <a:cubicBezTo>
                    <a:pt x="10" y="56"/>
                    <a:pt x="10" y="56"/>
                    <a:pt x="10" y="56"/>
                  </a:cubicBezTo>
                  <a:cubicBezTo>
                    <a:pt x="10" y="56"/>
                    <a:pt x="10" y="56"/>
                    <a:pt x="10" y="56"/>
                  </a:cubicBezTo>
                  <a:cubicBezTo>
                    <a:pt x="10" y="95"/>
                    <a:pt x="10" y="95"/>
                    <a:pt x="10" y="95"/>
                  </a:cubicBezTo>
                  <a:cubicBezTo>
                    <a:pt x="15" y="100"/>
                    <a:pt x="19" y="95"/>
                    <a:pt x="19" y="95"/>
                  </a:cubicBezTo>
                  <a:cubicBezTo>
                    <a:pt x="19" y="56"/>
                    <a:pt x="19" y="56"/>
                    <a:pt x="19" y="56"/>
                  </a:cubicBezTo>
                  <a:cubicBezTo>
                    <a:pt x="19" y="56"/>
                    <a:pt x="19" y="56"/>
                    <a:pt x="19" y="56"/>
                  </a:cubicBezTo>
                  <a:cubicBezTo>
                    <a:pt x="19" y="38"/>
                    <a:pt x="19" y="38"/>
                    <a:pt x="19" y="38"/>
                  </a:cubicBezTo>
                  <a:cubicBezTo>
                    <a:pt x="19" y="38"/>
                    <a:pt x="28" y="35"/>
                    <a:pt x="28" y="27"/>
                  </a:cubicBezTo>
                  <a:cubicBezTo>
                    <a:pt x="28" y="27"/>
                    <a:pt x="28" y="27"/>
                    <a:pt x="28" y="27"/>
                  </a:cubicBezTo>
                  <a:cubicBezTo>
                    <a:pt x="28" y="0"/>
                    <a:pt x="28" y="0"/>
                    <a:pt x="28" y="0"/>
                  </a:cubicBezTo>
                  <a:lnTo>
                    <a:pt x="2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679">
              <a:extLst>
                <a:ext uri="{FF2B5EF4-FFF2-40B4-BE49-F238E27FC236}">
                  <a16:creationId xmlns:a16="http://schemas.microsoft.com/office/drawing/2014/main" id="{F4337558-C4E7-4414-8F28-77DDAF174BD8}"/>
                </a:ext>
              </a:extLst>
            </p:cNvPr>
            <p:cNvSpPr>
              <a:spLocks/>
            </p:cNvSpPr>
            <p:nvPr/>
          </p:nvSpPr>
          <p:spPr bwMode="auto">
            <a:xfrm>
              <a:off x="3921126" y="5051426"/>
              <a:ext cx="39688" cy="142875"/>
            </a:xfrm>
            <a:custGeom>
              <a:avLst/>
              <a:gdLst>
                <a:gd name="T0" fmla="*/ 12 w 28"/>
                <a:gd name="T1" fmla="*/ 0 h 100"/>
                <a:gd name="T2" fmla="*/ 6 w 28"/>
                <a:gd name="T3" fmla="*/ 0 h 100"/>
                <a:gd name="T4" fmla="*/ 0 w 28"/>
                <a:gd name="T5" fmla="*/ 0 h 100"/>
                <a:gd name="T6" fmla="*/ 0 w 28"/>
                <a:gd name="T7" fmla="*/ 100 h 100"/>
                <a:gd name="T8" fmla="*/ 12 w 28"/>
                <a:gd name="T9" fmla="*/ 100 h 100"/>
                <a:gd name="T10" fmla="*/ 12 w 28"/>
                <a:gd name="T11" fmla="*/ 47 h 100"/>
                <a:gd name="T12" fmla="*/ 22 w 28"/>
                <a:gd name="T13" fmla="*/ 47 h 100"/>
                <a:gd name="T14" fmla="*/ 12 w 28"/>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0">
                  <a:moveTo>
                    <a:pt x="12" y="0"/>
                  </a:moveTo>
                  <a:cubicBezTo>
                    <a:pt x="6" y="0"/>
                    <a:pt x="6" y="0"/>
                    <a:pt x="6" y="0"/>
                  </a:cubicBezTo>
                  <a:cubicBezTo>
                    <a:pt x="0" y="0"/>
                    <a:pt x="0" y="0"/>
                    <a:pt x="0" y="0"/>
                  </a:cubicBezTo>
                  <a:cubicBezTo>
                    <a:pt x="0" y="100"/>
                    <a:pt x="0" y="100"/>
                    <a:pt x="0" y="100"/>
                  </a:cubicBezTo>
                  <a:cubicBezTo>
                    <a:pt x="12" y="100"/>
                    <a:pt x="12" y="100"/>
                    <a:pt x="12" y="100"/>
                  </a:cubicBezTo>
                  <a:cubicBezTo>
                    <a:pt x="12" y="47"/>
                    <a:pt x="12" y="47"/>
                    <a:pt x="12" y="47"/>
                  </a:cubicBezTo>
                  <a:cubicBezTo>
                    <a:pt x="22" y="47"/>
                    <a:pt x="22" y="47"/>
                    <a:pt x="22" y="47"/>
                  </a:cubicBezTo>
                  <a:cubicBezTo>
                    <a:pt x="28" y="21"/>
                    <a:pt x="12" y="0"/>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8" name="Freeform 70">
            <a:extLst>
              <a:ext uri="{FF2B5EF4-FFF2-40B4-BE49-F238E27FC236}">
                <a16:creationId xmlns:a16="http://schemas.microsoft.com/office/drawing/2014/main" id="{289CB80B-86CD-4181-B01F-32C5E6B794A1}"/>
              </a:ext>
            </a:extLst>
          </p:cNvPr>
          <p:cNvSpPr>
            <a:spLocks noEditPoints="1"/>
          </p:cNvSpPr>
          <p:nvPr/>
        </p:nvSpPr>
        <p:spPr bwMode="auto">
          <a:xfrm>
            <a:off x="6793197" y="4954040"/>
            <a:ext cx="242368" cy="290433"/>
          </a:xfrm>
          <a:custGeom>
            <a:avLst/>
            <a:gdLst>
              <a:gd name="T0" fmla="*/ 2147483646 w 208"/>
              <a:gd name="T1" fmla="*/ 2147483646 h 256"/>
              <a:gd name="T2" fmla="*/ 2147483646 w 208"/>
              <a:gd name="T3" fmla="*/ 2147483646 h 256"/>
              <a:gd name="T4" fmla="*/ 0 w 208"/>
              <a:gd name="T5" fmla="*/ 2147483646 h 256"/>
              <a:gd name="T6" fmla="*/ 0 w 208"/>
              <a:gd name="T7" fmla="*/ 2147483646 h 256"/>
              <a:gd name="T8" fmla="*/ 2147483646 w 208"/>
              <a:gd name="T9" fmla="*/ 2147483646 h 256"/>
              <a:gd name="T10" fmla="*/ 2147483646 w 208"/>
              <a:gd name="T11" fmla="*/ 2147483646 h 256"/>
              <a:gd name="T12" fmla="*/ 2147483646 w 208"/>
              <a:gd name="T13" fmla="*/ 2147483646 h 256"/>
              <a:gd name="T14" fmla="*/ 0 w 208"/>
              <a:gd name="T15" fmla="*/ 2147483646 h 256"/>
              <a:gd name="T16" fmla="*/ 2147483646 w 208"/>
              <a:gd name="T17" fmla="*/ 2147483646 h 256"/>
              <a:gd name="T18" fmla="*/ 2147483646 w 208"/>
              <a:gd name="T19" fmla="*/ 2147483646 h 256"/>
              <a:gd name="T20" fmla="*/ 2147483646 w 208"/>
              <a:gd name="T21" fmla="*/ 0 h 256"/>
              <a:gd name="T22" fmla="*/ 2147483646 w 208"/>
              <a:gd name="T23" fmla="*/ 2147483646 h 256"/>
              <a:gd name="T24" fmla="*/ 2147483646 w 208"/>
              <a:gd name="T25" fmla="*/ 2147483646 h 256"/>
              <a:gd name="T26" fmla="*/ 2147483646 w 208"/>
              <a:gd name="T27" fmla="*/ 2147483646 h 256"/>
              <a:gd name="T28" fmla="*/ 2147483646 w 208"/>
              <a:gd name="T29" fmla="*/ 2147483646 h 256"/>
              <a:gd name="T30" fmla="*/ 0 w 208"/>
              <a:gd name="T31" fmla="*/ 2147483646 h 256"/>
              <a:gd name="T32" fmla="*/ 0 w 208"/>
              <a:gd name="T33" fmla="*/ 2147483646 h 256"/>
              <a:gd name="T34" fmla="*/ 2147483646 w 208"/>
              <a:gd name="T35" fmla="*/ 2147483646 h 256"/>
              <a:gd name="T36" fmla="*/ 2147483646 w 208"/>
              <a:gd name="T37" fmla="*/ 2147483646 h 256"/>
              <a:gd name="T38" fmla="*/ 2147483646 w 208"/>
              <a:gd name="T39" fmla="*/ 2147483646 h 256"/>
              <a:gd name="T40" fmla="*/ 2147483646 w 208"/>
              <a:gd name="T41" fmla="*/ 2147483646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256">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rgbClr val="002060"/>
          </a:solidFill>
          <a:ln>
            <a:noFill/>
          </a:ln>
        </p:spPr>
        <p:txBody>
          <a:bodyPr/>
          <a:lstStyle/>
          <a:p>
            <a:endParaRPr lang="th-TH"/>
          </a:p>
        </p:txBody>
      </p:sp>
      <p:sp>
        <p:nvSpPr>
          <p:cNvPr id="20" name="Freeform 34">
            <a:extLst>
              <a:ext uri="{FF2B5EF4-FFF2-40B4-BE49-F238E27FC236}">
                <a16:creationId xmlns:a16="http://schemas.microsoft.com/office/drawing/2014/main" id="{69E7F8AA-4ABF-4AD4-B9E1-DB39866A7A35}"/>
              </a:ext>
            </a:extLst>
          </p:cNvPr>
          <p:cNvSpPr>
            <a:spLocks noChangeArrowheads="1"/>
          </p:cNvSpPr>
          <p:nvPr/>
        </p:nvSpPr>
        <p:spPr bwMode="auto">
          <a:xfrm>
            <a:off x="8087365" y="4952585"/>
            <a:ext cx="302347" cy="297688"/>
          </a:xfrm>
          <a:custGeom>
            <a:avLst/>
            <a:gdLst>
              <a:gd name="T0" fmla="*/ 836 w 1165"/>
              <a:gd name="T1" fmla="*/ 699 h 1165"/>
              <a:gd name="T2" fmla="*/ 1033 w 1165"/>
              <a:gd name="T3" fmla="*/ 699 h 1165"/>
              <a:gd name="T4" fmla="*/ 1049 w 1165"/>
              <a:gd name="T5" fmla="*/ 582 h 1165"/>
              <a:gd name="T6" fmla="*/ 1033 w 1165"/>
              <a:gd name="T7" fmla="*/ 465 h 1165"/>
              <a:gd name="T8" fmla="*/ 836 w 1165"/>
              <a:gd name="T9" fmla="*/ 465 h 1165"/>
              <a:gd name="T10" fmla="*/ 844 w 1165"/>
              <a:gd name="T11" fmla="*/ 582 h 1165"/>
              <a:gd name="T12" fmla="*/ 836 w 1165"/>
              <a:gd name="T13" fmla="*/ 699 h 1165"/>
              <a:gd name="T14" fmla="*/ 732 w 1165"/>
              <a:gd name="T15" fmla="*/ 1021 h 1165"/>
              <a:gd name="T16" fmla="*/ 987 w 1165"/>
              <a:gd name="T17" fmla="*/ 814 h 1165"/>
              <a:gd name="T18" fmla="*/ 814 w 1165"/>
              <a:gd name="T19" fmla="*/ 814 h 1165"/>
              <a:gd name="T20" fmla="*/ 732 w 1165"/>
              <a:gd name="T21" fmla="*/ 1021 h 1165"/>
              <a:gd name="T22" fmla="*/ 719 w 1165"/>
              <a:gd name="T23" fmla="*/ 699 h 1165"/>
              <a:gd name="T24" fmla="*/ 727 w 1165"/>
              <a:gd name="T25" fmla="*/ 582 h 1165"/>
              <a:gd name="T26" fmla="*/ 719 w 1165"/>
              <a:gd name="T27" fmla="*/ 465 h 1165"/>
              <a:gd name="T28" fmla="*/ 445 w 1165"/>
              <a:gd name="T29" fmla="*/ 465 h 1165"/>
              <a:gd name="T30" fmla="*/ 437 w 1165"/>
              <a:gd name="T31" fmla="*/ 582 h 1165"/>
              <a:gd name="T32" fmla="*/ 445 w 1165"/>
              <a:gd name="T33" fmla="*/ 699 h 1165"/>
              <a:gd name="T34" fmla="*/ 719 w 1165"/>
              <a:gd name="T35" fmla="*/ 699 h 1165"/>
              <a:gd name="T36" fmla="*/ 582 w 1165"/>
              <a:gd name="T37" fmla="*/ 1046 h 1165"/>
              <a:gd name="T38" fmla="*/ 694 w 1165"/>
              <a:gd name="T39" fmla="*/ 814 h 1165"/>
              <a:gd name="T40" fmla="*/ 470 w 1165"/>
              <a:gd name="T41" fmla="*/ 814 h 1165"/>
              <a:gd name="T42" fmla="*/ 582 w 1165"/>
              <a:gd name="T43" fmla="*/ 1046 h 1165"/>
              <a:gd name="T44" fmla="*/ 350 w 1165"/>
              <a:gd name="T45" fmla="*/ 350 h 1165"/>
              <a:gd name="T46" fmla="*/ 432 w 1165"/>
              <a:gd name="T47" fmla="*/ 142 h 1165"/>
              <a:gd name="T48" fmla="*/ 177 w 1165"/>
              <a:gd name="T49" fmla="*/ 350 h 1165"/>
              <a:gd name="T50" fmla="*/ 350 w 1165"/>
              <a:gd name="T51" fmla="*/ 350 h 1165"/>
              <a:gd name="T52" fmla="*/ 177 w 1165"/>
              <a:gd name="T53" fmla="*/ 814 h 1165"/>
              <a:gd name="T54" fmla="*/ 432 w 1165"/>
              <a:gd name="T55" fmla="*/ 1021 h 1165"/>
              <a:gd name="T56" fmla="*/ 350 w 1165"/>
              <a:gd name="T57" fmla="*/ 814 h 1165"/>
              <a:gd name="T58" fmla="*/ 177 w 1165"/>
              <a:gd name="T59" fmla="*/ 814 h 1165"/>
              <a:gd name="T60" fmla="*/ 131 w 1165"/>
              <a:gd name="T61" fmla="*/ 699 h 1165"/>
              <a:gd name="T62" fmla="*/ 328 w 1165"/>
              <a:gd name="T63" fmla="*/ 699 h 1165"/>
              <a:gd name="T64" fmla="*/ 319 w 1165"/>
              <a:gd name="T65" fmla="*/ 582 h 1165"/>
              <a:gd name="T66" fmla="*/ 328 w 1165"/>
              <a:gd name="T67" fmla="*/ 465 h 1165"/>
              <a:gd name="T68" fmla="*/ 131 w 1165"/>
              <a:gd name="T69" fmla="*/ 465 h 1165"/>
              <a:gd name="T70" fmla="*/ 114 w 1165"/>
              <a:gd name="T71" fmla="*/ 582 h 1165"/>
              <a:gd name="T72" fmla="*/ 131 w 1165"/>
              <a:gd name="T73" fmla="*/ 699 h 1165"/>
              <a:gd name="T74" fmla="*/ 582 w 1165"/>
              <a:gd name="T75" fmla="*/ 117 h 1165"/>
              <a:gd name="T76" fmla="*/ 470 w 1165"/>
              <a:gd name="T77" fmla="*/ 350 h 1165"/>
              <a:gd name="T78" fmla="*/ 694 w 1165"/>
              <a:gd name="T79" fmla="*/ 350 h 1165"/>
              <a:gd name="T80" fmla="*/ 582 w 1165"/>
              <a:gd name="T81" fmla="*/ 117 h 1165"/>
              <a:gd name="T82" fmla="*/ 987 w 1165"/>
              <a:gd name="T83" fmla="*/ 350 h 1165"/>
              <a:gd name="T84" fmla="*/ 732 w 1165"/>
              <a:gd name="T85" fmla="*/ 142 h 1165"/>
              <a:gd name="T86" fmla="*/ 814 w 1165"/>
              <a:gd name="T87" fmla="*/ 350 h 1165"/>
              <a:gd name="T88" fmla="*/ 987 w 1165"/>
              <a:gd name="T89" fmla="*/ 350 h 1165"/>
              <a:gd name="T90" fmla="*/ 582 w 1165"/>
              <a:gd name="T91" fmla="*/ 0 h 1165"/>
              <a:gd name="T92" fmla="*/ 1164 w 1165"/>
              <a:gd name="T93" fmla="*/ 582 h 1165"/>
              <a:gd name="T94" fmla="*/ 582 w 1165"/>
              <a:gd name="T95" fmla="*/ 1164 h 1165"/>
              <a:gd name="T96" fmla="*/ 0 w 1165"/>
              <a:gd name="T97" fmla="*/ 582 h 1165"/>
              <a:gd name="T98" fmla="*/ 582 w 1165"/>
              <a:gd name="T99"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5" h="1165">
                <a:moveTo>
                  <a:pt x="836" y="699"/>
                </a:moveTo>
                <a:lnTo>
                  <a:pt x="1033" y="699"/>
                </a:lnTo>
                <a:cubicBezTo>
                  <a:pt x="1041" y="660"/>
                  <a:pt x="1049" y="622"/>
                  <a:pt x="1049" y="582"/>
                </a:cubicBezTo>
                <a:cubicBezTo>
                  <a:pt x="1049" y="541"/>
                  <a:pt x="1041" y="503"/>
                  <a:pt x="1033" y="465"/>
                </a:cubicBezTo>
                <a:lnTo>
                  <a:pt x="836" y="465"/>
                </a:lnTo>
                <a:cubicBezTo>
                  <a:pt x="842" y="503"/>
                  <a:pt x="844" y="541"/>
                  <a:pt x="844" y="582"/>
                </a:cubicBezTo>
                <a:cubicBezTo>
                  <a:pt x="844" y="622"/>
                  <a:pt x="842" y="660"/>
                  <a:pt x="836" y="699"/>
                </a:cubicBezTo>
                <a:close/>
                <a:moveTo>
                  <a:pt x="732" y="1021"/>
                </a:moveTo>
                <a:cubicBezTo>
                  <a:pt x="839" y="986"/>
                  <a:pt x="932" y="909"/>
                  <a:pt x="987" y="814"/>
                </a:cubicBezTo>
                <a:lnTo>
                  <a:pt x="814" y="814"/>
                </a:lnTo>
                <a:cubicBezTo>
                  <a:pt x="795" y="887"/>
                  <a:pt x="768" y="956"/>
                  <a:pt x="732" y="1021"/>
                </a:cubicBezTo>
                <a:close/>
                <a:moveTo>
                  <a:pt x="719" y="699"/>
                </a:moveTo>
                <a:cubicBezTo>
                  <a:pt x="724" y="660"/>
                  <a:pt x="727" y="622"/>
                  <a:pt x="727" y="582"/>
                </a:cubicBezTo>
                <a:cubicBezTo>
                  <a:pt x="727" y="541"/>
                  <a:pt x="724" y="503"/>
                  <a:pt x="719" y="465"/>
                </a:cubicBezTo>
                <a:lnTo>
                  <a:pt x="445" y="465"/>
                </a:lnTo>
                <a:cubicBezTo>
                  <a:pt x="440" y="503"/>
                  <a:pt x="437" y="541"/>
                  <a:pt x="437" y="582"/>
                </a:cubicBezTo>
                <a:cubicBezTo>
                  <a:pt x="437" y="622"/>
                  <a:pt x="440" y="660"/>
                  <a:pt x="445" y="699"/>
                </a:cubicBezTo>
                <a:lnTo>
                  <a:pt x="719" y="699"/>
                </a:lnTo>
                <a:close/>
                <a:moveTo>
                  <a:pt x="582" y="1046"/>
                </a:moveTo>
                <a:cubicBezTo>
                  <a:pt x="631" y="975"/>
                  <a:pt x="669" y="898"/>
                  <a:pt x="694" y="814"/>
                </a:cubicBezTo>
                <a:lnTo>
                  <a:pt x="470" y="814"/>
                </a:lnTo>
                <a:cubicBezTo>
                  <a:pt x="494" y="898"/>
                  <a:pt x="533" y="975"/>
                  <a:pt x="582" y="1046"/>
                </a:cubicBezTo>
                <a:close/>
                <a:moveTo>
                  <a:pt x="350" y="350"/>
                </a:moveTo>
                <a:cubicBezTo>
                  <a:pt x="369" y="276"/>
                  <a:pt x="396" y="208"/>
                  <a:pt x="432" y="142"/>
                </a:cubicBezTo>
                <a:cubicBezTo>
                  <a:pt x="325" y="178"/>
                  <a:pt x="232" y="254"/>
                  <a:pt x="177" y="350"/>
                </a:cubicBezTo>
                <a:lnTo>
                  <a:pt x="350" y="350"/>
                </a:lnTo>
                <a:close/>
                <a:moveTo>
                  <a:pt x="177" y="814"/>
                </a:moveTo>
                <a:cubicBezTo>
                  <a:pt x="232" y="909"/>
                  <a:pt x="325" y="986"/>
                  <a:pt x="432" y="1021"/>
                </a:cubicBezTo>
                <a:cubicBezTo>
                  <a:pt x="396" y="956"/>
                  <a:pt x="369" y="887"/>
                  <a:pt x="350" y="814"/>
                </a:cubicBezTo>
                <a:lnTo>
                  <a:pt x="177" y="814"/>
                </a:lnTo>
                <a:close/>
                <a:moveTo>
                  <a:pt x="131" y="699"/>
                </a:moveTo>
                <a:lnTo>
                  <a:pt x="328" y="699"/>
                </a:lnTo>
                <a:cubicBezTo>
                  <a:pt x="322" y="660"/>
                  <a:pt x="319" y="622"/>
                  <a:pt x="319" y="582"/>
                </a:cubicBezTo>
                <a:cubicBezTo>
                  <a:pt x="319" y="541"/>
                  <a:pt x="322" y="503"/>
                  <a:pt x="328" y="465"/>
                </a:cubicBezTo>
                <a:lnTo>
                  <a:pt x="131" y="465"/>
                </a:lnTo>
                <a:cubicBezTo>
                  <a:pt x="123" y="503"/>
                  <a:pt x="114" y="541"/>
                  <a:pt x="114" y="582"/>
                </a:cubicBezTo>
                <a:cubicBezTo>
                  <a:pt x="114" y="622"/>
                  <a:pt x="123" y="660"/>
                  <a:pt x="131" y="699"/>
                </a:cubicBezTo>
                <a:close/>
                <a:moveTo>
                  <a:pt x="582" y="117"/>
                </a:moveTo>
                <a:cubicBezTo>
                  <a:pt x="533" y="188"/>
                  <a:pt x="494" y="265"/>
                  <a:pt x="470" y="350"/>
                </a:cubicBezTo>
                <a:lnTo>
                  <a:pt x="694" y="350"/>
                </a:lnTo>
                <a:cubicBezTo>
                  <a:pt x="669" y="265"/>
                  <a:pt x="631" y="188"/>
                  <a:pt x="582" y="117"/>
                </a:cubicBezTo>
                <a:close/>
                <a:moveTo>
                  <a:pt x="987" y="350"/>
                </a:moveTo>
                <a:cubicBezTo>
                  <a:pt x="932" y="254"/>
                  <a:pt x="839" y="178"/>
                  <a:pt x="732" y="142"/>
                </a:cubicBezTo>
                <a:cubicBezTo>
                  <a:pt x="768" y="208"/>
                  <a:pt x="795" y="276"/>
                  <a:pt x="814" y="350"/>
                </a:cubicBezTo>
                <a:lnTo>
                  <a:pt x="987" y="350"/>
                </a:lnTo>
                <a:close/>
                <a:moveTo>
                  <a:pt x="582" y="0"/>
                </a:moveTo>
                <a:cubicBezTo>
                  <a:pt x="905" y="0"/>
                  <a:pt x="1164" y="259"/>
                  <a:pt x="1164" y="582"/>
                </a:cubicBezTo>
                <a:cubicBezTo>
                  <a:pt x="1164" y="904"/>
                  <a:pt x="905" y="1164"/>
                  <a:pt x="582" y="1164"/>
                </a:cubicBezTo>
                <a:cubicBezTo>
                  <a:pt x="259" y="1164"/>
                  <a:pt x="0" y="904"/>
                  <a:pt x="0" y="582"/>
                </a:cubicBezTo>
                <a:cubicBezTo>
                  <a:pt x="0" y="259"/>
                  <a:pt x="259" y="0"/>
                  <a:pt x="582" y="0"/>
                </a:cubicBezTo>
                <a:close/>
              </a:path>
            </a:pathLst>
          </a:custGeom>
          <a:solidFill>
            <a:srgbClr val="0020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21" name="TextBox 20">
            <a:extLst>
              <a:ext uri="{FF2B5EF4-FFF2-40B4-BE49-F238E27FC236}">
                <a16:creationId xmlns:a16="http://schemas.microsoft.com/office/drawing/2014/main" id="{696C2A5F-8380-45AC-8637-020F8C4966A6}"/>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Tourism employment intensity</a:t>
            </a:r>
          </a:p>
        </p:txBody>
      </p:sp>
      <p:sp>
        <p:nvSpPr>
          <p:cNvPr id="22" name="TextBox 21">
            <a:extLst>
              <a:ext uri="{FF2B5EF4-FFF2-40B4-BE49-F238E27FC236}">
                <a16:creationId xmlns:a16="http://schemas.microsoft.com/office/drawing/2014/main" id="{1BE6CF0C-6520-437C-B841-390F994CC871}"/>
              </a:ext>
            </a:extLst>
          </p:cNvPr>
          <p:cNvSpPr txBox="1"/>
          <p:nvPr/>
        </p:nvSpPr>
        <p:spPr>
          <a:xfrm>
            <a:off x="639648" y="1015256"/>
            <a:ext cx="3805682" cy="666849"/>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DIRECT TOURISM INDUSTRY</a:t>
            </a:r>
          </a:p>
        </p:txBody>
      </p:sp>
    </p:spTree>
    <p:extLst>
      <p:ext uri="{BB962C8B-B14F-4D97-AF65-F5344CB8AC3E}">
        <p14:creationId xmlns:p14="http://schemas.microsoft.com/office/powerpoint/2010/main" val="69035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DBC50-EC4B-4EEB-B40D-FBE76E848389}"/>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21E5A743-EE17-4749-9908-F969A127459B}"/>
              </a:ext>
            </a:extLst>
          </p:cNvPr>
          <p:cNvSpPr txBox="1"/>
          <p:nvPr/>
        </p:nvSpPr>
        <p:spPr>
          <a:xfrm>
            <a:off x="149087" y="2134619"/>
            <a:ext cx="7504706" cy="577081"/>
          </a:xfrm>
          <a:prstGeom prst="rect">
            <a:avLst/>
          </a:prstGeom>
          <a:noFill/>
          <a:ln>
            <a:noFill/>
          </a:ln>
        </p:spPr>
        <p:txBody>
          <a:bodyPr wrap="square" lIns="0" tIns="0" rIns="0" bIns="0" rtlCol="0" anchor="ctr" anchorCtr="0">
            <a:spAutoFit/>
          </a:bodyPr>
          <a:lstStyle/>
          <a:p>
            <a:pPr algn="ctr">
              <a:lnSpc>
                <a:spcPts val="4500"/>
              </a:lnSpc>
            </a:pPr>
            <a:r>
              <a:rPr lang="en-US" sz="4000" b="1" dirty="0">
                <a:solidFill>
                  <a:schemeClr val="bg1"/>
                </a:solidFill>
                <a:latin typeface="Lato" panose="020B0604020202020204" charset="0"/>
                <a:cs typeface="Lato" panose="020B0604020202020204" charset="0"/>
              </a:rPr>
              <a:t>ECONOMIC IMPACTS</a:t>
            </a:r>
          </a:p>
        </p:txBody>
      </p:sp>
    </p:spTree>
    <p:extLst>
      <p:ext uri="{BB962C8B-B14F-4D97-AF65-F5344CB8AC3E}">
        <p14:creationId xmlns:p14="http://schemas.microsoft.com/office/powerpoint/2010/main" val="426891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B8DA109-8A02-4AB5-8848-2D50D61F7BA1}"/>
              </a:ext>
            </a:extLst>
          </p:cNvPr>
          <p:cNvSpPr txBox="1"/>
          <p:nvPr/>
        </p:nvSpPr>
        <p:spPr>
          <a:xfrm>
            <a:off x="3208020" y="2831632"/>
            <a:ext cx="2743200" cy="3539512"/>
          </a:xfrm>
          <a:prstGeom prst="rect">
            <a:avLst/>
          </a:prstGeom>
          <a:noFill/>
        </p:spPr>
        <p:txBody>
          <a:bodyPr wrap="square" rtlCol="0">
            <a:noAutofit/>
          </a:bodyPr>
          <a:lstStyle/>
          <a:p>
            <a:pPr>
              <a:lnSpc>
                <a:spcPts val="1733"/>
              </a:lnSpc>
              <a:spcAft>
                <a:spcPts val="600"/>
              </a:spcAft>
              <a:defRPr/>
            </a:pPr>
            <a:r>
              <a:rPr lang="en-US" sz="1000" dirty="0">
                <a:solidFill>
                  <a:schemeClr val="bg1">
                    <a:lumMod val="50000"/>
                  </a:schemeClr>
                </a:solidFill>
                <a:latin typeface="Lato" panose="020B0604020202020204" charset="0"/>
                <a:ea typeface="Lato" charset="0"/>
                <a:cs typeface="Lato" charset="0"/>
              </a:rPr>
              <a:t>Our analysis of tourism's impact on Kansas begins with actual spending by visitors, but also considers the downstream effects of this injection of spending into the local economy. To determine the total economic impact of tourism in Kansas, we input visitor spending into a model of the Kansas economy created in IMPLAN. This move calculates three distinct types of impact: direct, indirect, and induced. </a:t>
            </a:r>
          </a:p>
          <a:p>
            <a:pPr>
              <a:lnSpc>
                <a:spcPts val="1733"/>
              </a:lnSpc>
              <a:spcAft>
                <a:spcPts val="600"/>
              </a:spcAft>
              <a:defRPr/>
            </a:pPr>
            <a:r>
              <a:rPr lang="en-US" sz="1000" dirty="0">
                <a:solidFill>
                  <a:schemeClr val="bg1">
                    <a:lumMod val="50000"/>
                  </a:schemeClr>
                </a:solidFill>
                <a:latin typeface="Lato" panose="020B0604020202020204" charset="0"/>
                <a:ea typeface="Lato" charset="0"/>
                <a:cs typeface="Lato" charset="0"/>
              </a:rPr>
              <a:t>The impacts on business sales, jobs, wages, and taxes are calculated for all three levels of impact.</a:t>
            </a:r>
          </a:p>
          <a:p>
            <a:pPr>
              <a:lnSpc>
                <a:spcPts val="1733"/>
              </a:lnSpc>
              <a:defRPr/>
            </a:pPr>
            <a:endParaRPr lang="en-US" sz="1000" dirty="0">
              <a:solidFill>
                <a:schemeClr val="bg1">
                  <a:lumMod val="50000"/>
                </a:schemeClr>
              </a:solidFill>
              <a:latin typeface="Lato" panose="020F0502020204030203" pitchFamily="34" charset="0"/>
              <a:ea typeface="Lato" charset="0"/>
              <a:cs typeface="Lato" charset="0"/>
            </a:endParaRPr>
          </a:p>
        </p:txBody>
      </p:sp>
      <p:sp>
        <p:nvSpPr>
          <p:cNvPr id="18" name="TextBox 17">
            <a:extLst>
              <a:ext uri="{FF2B5EF4-FFF2-40B4-BE49-F238E27FC236}">
                <a16:creationId xmlns:a16="http://schemas.microsoft.com/office/drawing/2014/main" id="{18FE3FB9-B4E6-43B1-A029-3EF819065D0F}"/>
              </a:ext>
            </a:extLst>
          </p:cNvPr>
          <p:cNvSpPr txBox="1"/>
          <p:nvPr/>
        </p:nvSpPr>
        <p:spPr>
          <a:xfrm>
            <a:off x="68580" y="3216871"/>
            <a:ext cx="2583180" cy="513602"/>
          </a:xfrm>
          <a:prstGeom prst="rect">
            <a:avLst/>
          </a:prstGeom>
          <a:noFill/>
        </p:spPr>
        <p:txBody>
          <a:bodyPr wrap="square" rtlCol="0">
            <a:spAutoFit/>
          </a:bodyPr>
          <a:lstStyle/>
          <a:p>
            <a:pPr>
              <a:lnSpc>
                <a:spcPts val="1700"/>
              </a:lnSpc>
              <a:defRPr/>
            </a:pPr>
            <a:r>
              <a:rPr lang="en-US" sz="1200" dirty="0">
                <a:solidFill>
                  <a:schemeClr val="bg1">
                    <a:lumMod val="50000"/>
                  </a:schemeClr>
                </a:solidFill>
                <a:latin typeface="Lato" panose="020B0604020202020204" charset="0"/>
                <a:ea typeface="Lato" panose="020B0604020202020204" charset="0"/>
                <a:cs typeface="Lato" panose="020B0604020202020204" charset="0"/>
              </a:rPr>
              <a:t>How visitor spending generates employment and income</a:t>
            </a:r>
          </a:p>
        </p:txBody>
      </p:sp>
      <p:sp>
        <p:nvSpPr>
          <p:cNvPr id="20" name="TextBox 19">
            <a:extLst>
              <a:ext uri="{FF2B5EF4-FFF2-40B4-BE49-F238E27FC236}">
                <a16:creationId xmlns:a16="http://schemas.microsoft.com/office/drawing/2014/main" id="{79253F05-38DC-4A31-8AD9-1188A1C7CDF4}"/>
              </a:ext>
            </a:extLst>
          </p:cNvPr>
          <p:cNvSpPr txBox="1"/>
          <p:nvPr/>
        </p:nvSpPr>
        <p:spPr>
          <a:xfrm>
            <a:off x="6167938" y="2831632"/>
            <a:ext cx="2743200" cy="3598824"/>
          </a:xfrm>
          <a:prstGeom prst="rect">
            <a:avLst/>
          </a:prstGeom>
          <a:noFill/>
        </p:spPr>
        <p:txBody>
          <a:bodyPr wrap="square" rtlCol="0">
            <a:noAutofit/>
          </a:bodyPr>
          <a:lstStyle/>
          <a:p>
            <a:pPr marL="228600" indent="-228600">
              <a:lnSpc>
                <a:spcPts val="1733"/>
              </a:lnSpc>
              <a:spcAft>
                <a:spcPts val="600"/>
              </a:spcAft>
              <a:buFont typeface="+mj-lt"/>
              <a:buAutoNum type="arabicPeriod"/>
              <a:defRPr/>
            </a:pPr>
            <a:r>
              <a:rPr lang="en-US" sz="1000" b="1" dirty="0">
                <a:solidFill>
                  <a:schemeClr val="bg1">
                    <a:lumMod val="50000"/>
                  </a:schemeClr>
                </a:solidFill>
                <a:latin typeface="Lato" panose="020B0604020202020204" charset="0"/>
                <a:ea typeface="Lato" panose="020B0604020202020204" charset="0"/>
                <a:cs typeface="Lato" panose="020B0604020202020204" charset="0"/>
              </a:rPr>
              <a:t>Direct Impacts</a:t>
            </a:r>
            <a:r>
              <a:rPr lang="en-US" sz="1000" dirty="0">
                <a:solidFill>
                  <a:schemeClr val="bg1">
                    <a:lumMod val="50000"/>
                  </a:schemeClr>
                </a:solidFill>
                <a:latin typeface="Lato" panose="020B0604020202020204" charset="0"/>
                <a:ea typeface="Lato" panose="020B0604020202020204" charset="0"/>
                <a:cs typeface="Lato" panose="020B0604020202020204" charset="0"/>
              </a:rPr>
              <a:t>: Visitors create direct economic value within a discreet group of sectors (e.g. recreation, transportation). This supports a relative proportion of jobs, wages, taxes, and GDP within each sector. </a:t>
            </a:r>
          </a:p>
          <a:p>
            <a:pPr marL="228600" indent="-228600">
              <a:lnSpc>
                <a:spcPts val="1733"/>
              </a:lnSpc>
              <a:spcAft>
                <a:spcPts val="600"/>
              </a:spcAft>
              <a:buFont typeface="+mj-lt"/>
              <a:buAutoNum type="arabicPeriod"/>
              <a:defRPr/>
            </a:pPr>
            <a:r>
              <a:rPr lang="en-US" sz="1000" b="1" dirty="0">
                <a:solidFill>
                  <a:schemeClr val="bg1">
                    <a:lumMod val="50000"/>
                  </a:schemeClr>
                </a:solidFill>
                <a:latin typeface="Lato" panose="020B0604020202020204" charset="0"/>
                <a:ea typeface="Lato" panose="020B0604020202020204" charset="0"/>
                <a:cs typeface="Lato" panose="020B0604020202020204" charset="0"/>
              </a:rPr>
              <a:t>Indirect Impacts:</a:t>
            </a:r>
            <a:r>
              <a:rPr lang="en-US" sz="1000" dirty="0">
                <a:solidFill>
                  <a:schemeClr val="bg1">
                    <a:lumMod val="50000"/>
                  </a:schemeClr>
                </a:solidFill>
                <a:latin typeface="Lato" panose="020B0604020202020204" charset="0"/>
                <a:ea typeface="Lato" panose="020B0604020202020204" charset="0"/>
                <a:cs typeface="Lato" panose="020B0604020202020204" charset="0"/>
              </a:rPr>
              <a:t> Each directly affected sector also purchases goods and services as inputs (e.g. food wholesalers, utilities) into production. These impacts are called indirect impacts. </a:t>
            </a:r>
          </a:p>
          <a:p>
            <a:pPr marL="228600" indent="-228600">
              <a:lnSpc>
                <a:spcPts val="1733"/>
              </a:lnSpc>
              <a:spcAft>
                <a:spcPts val="600"/>
              </a:spcAft>
              <a:buFont typeface="+mj-lt"/>
              <a:buAutoNum type="arabicPeriod"/>
              <a:defRPr/>
            </a:pPr>
            <a:r>
              <a:rPr lang="en-US" sz="1000" b="1" dirty="0">
                <a:solidFill>
                  <a:schemeClr val="bg1">
                    <a:lumMod val="50000"/>
                  </a:schemeClr>
                </a:solidFill>
                <a:latin typeface="Lato" panose="020B0604020202020204" charset="0"/>
                <a:ea typeface="Lato" panose="020B0604020202020204" charset="0"/>
                <a:cs typeface="Lato" panose="020B0604020202020204" charset="0"/>
              </a:rPr>
              <a:t>Induced Impacts</a:t>
            </a:r>
            <a:r>
              <a:rPr lang="en-US" sz="1000" dirty="0">
                <a:solidFill>
                  <a:schemeClr val="bg1">
                    <a:lumMod val="50000"/>
                  </a:schemeClr>
                </a:solidFill>
                <a:latin typeface="Lato" panose="020B0604020202020204" charset="0"/>
                <a:ea typeface="Lato" panose="020B0604020202020204" charset="0"/>
                <a:cs typeface="Lato" panose="020B0604020202020204" charset="0"/>
              </a:rPr>
              <a:t>: Lastly, the induced impact is generated when employees whose wages are generated wither directly or indirectly by visitors, spend those wages in the local economy. </a:t>
            </a:r>
          </a:p>
          <a:p>
            <a:pPr>
              <a:lnSpc>
                <a:spcPts val="1733"/>
              </a:lnSpc>
              <a:defRPr/>
            </a:pPr>
            <a:endParaRPr lang="en-US" sz="1000" dirty="0">
              <a:solidFill>
                <a:schemeClr val="bg1">
                  <a:lumMod val="50000"/>
                </a:schemeClr>
              </a:solidFill>
              <a:latin typeface="Lato" panose="020F0502020204030203" pitchFamily="34" charset="0"/>
              <a:ea typeface="Lato" charset="0"/>
              <a:cs typeface="Lato" charset="0"/>
            </a:endParaRPr>
          </a:p>
        </p:txBody>
      </p:sp>
      <p:pic>
        <p:nvPicPr>
          <p:cNvPr id="4" name="Picture Placeholder 3" descr="A group of people in a room&#10;&#10;Description automatically generated">
            <a:extLst>
              <a:ext uri="{FF2B5EF4-FFF2-40B4-BE49-F238E27FC236}">
                <a16:creationId xmlns:a16="http://schemas.microsoft.com/office/drawing/2014/main" id="{4F3E61EB-923A-4F0C-A5B0-C44EFA89E6B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5328" b="35328"/>
          <a:stretch>
            <a:fillRect/>
          </a:stretch>
        </p:blipFill>
        <p:spPr/>
      </p:pic>
      <p:sp>
        <p:nvSpPr>
          <p:cNvPr id="7" name="Rectangle 6">
            <a:extLst>
              <a:ext uri="{FF2B5EF4-FFF2-40B4-BE49-F238E27FC236}">
                <a16:creationId xmlns:a16="http://schemas.microsoft.com/office/drawing/2014/main" id="{C332A90F-DC50-4BCB-AD08-15E3B480E99A}"/>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4B76F0E-6690-4BF8-8AD0-969E87DC350B}"/>
              </a:ext>
            </a:extLst>
          </p:cNvPr>
          <p:cNvSpPr txBox="1"/>
          <p:nvPr/>
        </p:nvSpPr>
        <p:spPr>
          <a:xfrm>
            <a:off x="141808" y="2891974"/>
            <a:ext cx="3589452" cy="316369"/>
          </a:xfrm>
          <a:prstGeom prst="rect">
            <a:avLst/>
          </a:prstGeom>
          <a:noFill/>
          <a:ln>
            <a:noFill/>
          </a:ln>
        </p:spPr>
        <p:txBody>
          <a:bodyPr wrap="square" lIns="0" tIns="0" rIns="0" bIns="0" rtlCol="0" anchor="ctr" anchorCtr="0">
            <a:spAutoFit/>
          </a:bodyPr>
          <a:lstStyle/>
          <a:p>
            <a:pPr>
              <a:lnSpc>
                <a:spcPts val="2625"/>
              </a:lnSpc>
            </a:pPr>
            <a:r>
              <a:rPr lang="en-US" sz="2000" b="1" dirty="0">
                <a:solidFill>
                  <a:srgbClr val="002060"/>
                </a:solidFill>
                <a:latin typeface="Lato" panose="020F0502020204030203" pitchFamily="34" charset="0"/>
              </a:rPr>
              <a:t>ECONOMIC IMPACTS</a:t>
            </a:r>
          </a:p>
        </p:txBody>
      </p:sp>
    </p:spTree>
    <p:extLst>
      <p:ext uri="{BB962C8B-B14F-4D97-AF65-F5344CB8AC3E}">
        <p14:creationId xmlns:p14="http://schemas.microsoft.com/office/powerpoint/2010/main" val="12152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row: Right 49">
            <a:extLst>
              <a:ext uri="{FF2B5EF4-FFF2-40B4-BE49-F238E27FC236}">
                <a16:creationId xmlns:a16="http://schemas.microsoft.com/office/drawing/2014/main" id="{6C05099E-6130-4B49-AF03-3153305B9AC5}"/>
              </a:ext>
            </a:extLst>
          </p:cNvPr>
          <p:cNvSpPr/>
          <p:nvPr/>
        </p:nvSpPr>
        <p:spPr>
          <a:xfrm>
            <a:off x="5348648" y="4658165"/>
            <a:ext cx="2045654" cy="36084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1D343D88-8CFB-4AEC-A557-E56BB24CE718}"/>
              </a:ext>
            </a:extLst>
          </p:cNvPr>
          <p:cNvSpPr/>
          <p:nvPr/>
        </p:nvSpPr>
        <p:spPr>
          <a:xfrm>
            <a:off x="5340687" y="3495199"/>
            <a:ext cx="2045654" cy="36084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 CuadroTexto">
            <a:extLst>
              <a:ext uri="{FF2B5EF4-FFF2-40B4-BE49-F238E27FC236}">
                <a16:creationId xmlns:a16="http://schemas.microsoft.com/office/drawing/2014/main" id="{0A0DE54E-A5CF-4823-AD3E-E55767D4D06D}"/>
              </a:ext>
            </a:extLst>
          </p:cNvPr>
          <p:cNvSpPr txBox="1"/>
          <p:nvPr/>
        </p:nvSpPr>
        <p:spPr>
          <a:xfrm>
            <a:off x="591192" y="2848394"/>
            <a:ext cx="3029794" cy="2694071"/>
          </a:xfrm>
          <a:prstGeom prst="rect">
            <a:avLst/>
          </a:prstGeom>
          <a:noFill/>
        </p:spPr>
        <p:txBody>
          <a:bodyPr wrap="square">
            <a:spAutoFit/>
          </a:bodyPr>
          <a:lstStyle/>
          <a:p>
            <a:pPr>
              <a:lnSpc>
                <a:spcPts val="1700"/>
              </a:lnSpc>
              <a:spcAft>
                <a:spcPts val="500"/>
              </a:spcAft>
              <a:defRPr/>
            </a:pPr>
            <a:r>
              <a:rPr lang="en-US" sz="1000" dirty="0">
                <a:latin typeface="Lato" panose="020B0604020202020204" charset="0"/>
                <a:ea typeface="Lato" panose="020B0604020202020204" charset="0"/>
                <a:cs typeface="Lato" panose="020B0604020202020204" charset="0"/>
              </a:rPr>
              <a:t>IMPLAN calculates these three levels of impact – direct, indirect, and induced – for a broad set of indicators. These include the following:</a:t>
            </a:r>
          </a:p>
          <a:p>
            <a:pPr marL="288925" indent="-171450">
              <a:lnSpc>
                <a:spcPts val="1700"/>
              </a:lnSpc>
              <a:spcAft>
                <a:spcPts val="500"/>
              </a:spcAft>
              <a:buFont typeface="Arial" panose="020B0604020202020204" pitchFamily="34" charset="0"/>
              <a:buChar char="•"/>
              <a:defRPr/>
            </a:pPr>
            <a:r>
              <a:rPr lang="en-US" sz="1000" dirty="0">
                <a:latin typeface="Lato" panose="020B0604020202020204" charset="0"/>
                <a:ea typeface="Lato" panose="020B0604020202020204" charset="0"/>
                <a:cs typeface="Lato" panose="020B0604020202020204" charset="0"/>
              </a:rPr>
              <a:t>Spending </a:t>
            </a:r>
          </a:p>
          <a:p>
            <a:pPr marL="288925" indent="-171450">
              <a:lnSpc>
                <a:spcPts val="1700"/>
              </a:lnSpc>
              <a:spcAft>
                <a:spcPts val="500"/>
              </a:spcAft>
              <a:buFont typeface="Arial" panose="020B0604020202020204" pitchFamily="34" charset="0"/>
              <a:buChar char="•"/>
              <a:defRPr/>
            </a:pPr>
            <a:r>
              <a:rPr lang="en-US" sz="1000" dirty="0">
                <a:latin typeface="Lato" panose="020B0604020202020204" charset="0"/>
                <a:ea typeface="Lato" panose="020B0604020202020204" charset="0"/>
                <a:cs typeface="Lato" panose="020B0604020202020204" charset="0"/>
              </a:rPr>
              <a:t>Wages</a:t>
            </a:r>
          </a:p>
          <a:p>
            <a:pPr marL="288925" indent="-171450">
              <a:lnSpc>
                <a:spcPts val="1700"/>
              </a:lnSpc>
              <a:spcAft>
                <a:spcPts val="500"/>
              </a:spcAft>
              <a:buFont typeface="Arial" panose="020B0604020202020204" pitchFamily="34" charset="0"/>
              <a:buChar char="•"/>
              <a:defRPr/>
            </a:pPr>
            <a:r>
              <a:rPr lang="en-US" sz="1000" dirty="0">
                <a:latin typeface="Lato" panose="020B0604020202020204" charset="0"/>
                <a:ea typeface="Lato" panose="020B0604020202020204" charset="0"/>
                <a:cs typeface="Lato" panose="020B0604020202020204" charset="0"/>
              </a:rPr>
              <a:t>Employment</a:t>
            </a:r>
          </a:p>
          <a:p>
            <a:pPr marL="288925" indent="-171450">
              <a:lnSpc>
                <a:spcPts val="1700"/>
              </a:lnSpc>
              <a:spcAft>
                <a:spcPts val="500"/>
              </a:spcAft>
              <a:buFont typeface="Arial" panose="020B0604020202020204" pitchFamily="34" charset="0"/>
              <a:buChar char="•"/>
              <a:defRPr/>
            </a:pPr>
            <a:r>
              <a:rPr lang="en-US" sz="1000" dirty="0">
                <a:latin typeface="Lato" panose="020B0604020202020204" charset="0"/>
                <a:ea typeface="Lato" panose="020B0604020202020204" charset="0"/>
                <a:cs typeface="Lato" panose="020B0604020202020204" charset="0"/>
              </a:rPr>
              <a:t>Federal Taxes</a:t>
            </a:r>
          </a:p>
          <a:p>
            <a:pPr marL="288925" indent="-171450">
              <a:lnSpc>
                <a:spcPts val="1700"/>
              </a:lnSpc>
              <a:spcAft>
                <a:spcPts val="500"/>
              </a:spcAft>
              <a:buFont typeface="Arial" panose="020B0604020202020204" pitchFamily="34" charset="0"/>
              <a:buChar char="•"/>
              <a:defRPr/>
            </a:pPr>
            <a:r>
              <a:rPr lang="en-US" sz="1000" dirty="0">
                <a:latin typeface="Lato" panose="020B0604020202020204" charset="0"/>
                <a:ea typeface="Lato" panose="020B0604020202020204" charset="0"/>
                <a:cs typeface="Lato" panose="020B0604020202020204" charset="0"/>
              </a:rPr>
              <a:t>State Taxes</a:t>
            </a:r>
          </a:p>
          <a:p>
            <a:pPr marL="288925" indent="-171450">
              <a:lnSpc>
                <a:spcPts val="1700"/>
              </a:lnSpc>
              <a:spcAft>
                <a:spcPts val="500"/>
              </a:spcAft>
              <a:buFont typeface="Arial" panose="020B0604020202020204" pitchFamily="34" charset="0"/>
              <a:buChar char="•"/>
              <a:defRPr/>
            </a:pPr>
            <a:r>
              <a:rPr lang="en-US" sz="1000" dirty="0">
                <a:latin typeface="Lato" panose="020B0604020202020204" charset="0"/>
                <a:ea typeface="Lato" panose="020B0604020202020204" charset="0"/>
                <a:cs typeface="Lato" panose="020B0604020202020204" charset="0"/>
              </a:rPr>
              <a:t>Local Taxes </a:t>
            </a:r>
          </a:p>
          <a:p>
            <a:pPr>
              <a:lnSpc>
                <a:spcPts val="1700"/>
              </a:lnSpc>
              <a:spcAft>
                <a:spcPts val="500"/>
              </a:spcAft>
              <a:defRPr/>
            </a:pPr>
            <a:endParaRPr lang="en-US" sz="1000" dirty="0">
              <a:latin typeface="Lato" panose="020F0502020204030203" pitchFamily="34" charset="0"/>
              <a:ea typeface="Lato" charset="0"/>
              <a:cs typeface="Lato" charset="0"/>
            </a:endParaRPr>
          </a:p>
        </p:txBody>
      </p:sp>
      <p:sp>
        <p:nvSpPr>
          <p:cNvPr id="8" name="Rectangle 7">
            <a:extLst>
              <a:ext uri="{FF2B5EF4-FFF2-40B4-BE49-F238E27FC236}">
                <a16:creationId xmlns:a16="http://schemas.microsoft.com/office/drawing/2014/main" id="{9DB9F58B-4843-48B5-8679-A0CB141D393E}"/>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DCDAF17-59F8-4B11-80D5-751914B496BD}"/>
              </a:ext>
            </a:extLst>
          </p:cNvPr>
          <p:cNvSpPr txBox="1"/>
          <p:nvPr/>
        </p:nvSpPr>
        <p:spPr>
          <a:xfrm>
            <a:off x="572131" y="2376491"/>
            <a:ext cx="3232266"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Economic impact flowchart</a:t>
            </a:r>
          </a:p>
        </p:txBody>
      </p:sp>
      <p:sp>
        <p:nvSpPr>
          <p:cNvPr id="10" name="TextBox 9">
            <a:extLst>
              <a:ext uri="{FF2B5EF4-FFF2-40B4-BE49-F238E27FC236}">
                <a16:creationId xmlns:a16="http://schemas.microsoft.com/office/drawing/2014/main" id="{A43021F7-B49B-4AEF-AC84-3F9AD9AB9B59}"/>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11" name="TextBox 10">
            <a:extLst>
              <a:ext uri="{FF2B5EF4-FFF2-40B4-BE49-F238E27FC236}">
                <a16:creationId xmlns:a16="http://schemas.microsoft.com/office/drawing/2014/main" id="{2AB40919-844D-477E-B8E0-A489F6B746AD}"/>
              </a:ext>
            </a:extLst>
          </p:cNvPr>
          <p:cNvSpPr txBox="1"/>
          <p:nvPr/>
        </p:nvSpPr>
        <p:spPr>
          <a:xfrm>
            <a:off x="639648" y="1707477"/>
            <a:ext cx="2987807" cy="461665"/>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How visitor spending generates employment and income</a:t>
            </a:r>
          </a:p>
        </p:txBody>
      </p:sp>
      <p:sp>
        <p:nvSpPr>
          <p:cNvPr id="25" name="Rectangle: Rounded Corners 24">
            <a:extLst>
              <a:ext uri="{FF2B5EF4-FFF2-40B4-BE49-F238E27FC236}">
                <a16:creationId xmlns:a16="http://schemas.microsoft.com/office/drawing/2014/main" id="{7DC1858C-10B9-41F1-8183-FE61ECF38EB9}"/>
              </a:ext>
            </a:extLst>
          </p:cNvPr>
          <p:cNvSpPr/>
          <p:nvPr/>
        </p:nvSpPr>
        <p:spPr>
          <a:xfrm>
            <a:off x="3975450" y="2668992"/>
            <a:ext cx="1371600" cy="2913811"/>
          </a:xfrm>
          <a:prstGeom prst="roundRect">
            <a:avLst>
              <a:gd name="adj" fmla="val 2985"/>
            </a:avLst>
          </a:prstGeom>
          <a:solidFill>
            <a:srgbClr val="3A7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Hike">
            <a:extLst>
              <a:ext uri="{FF2B5EF4-FFF2-40B4-BE49-F238E27FC236}">
                <a16:creationId xmlns:a16="http://schemas.microsoft.com/office/drawing/2014/main" id="{0FA12B69-4F44-4B06-80F9-06EACE8ADA4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1815" y="4366569"/>
            <a:ext cx="276150" cy="276150"/>
          </a:xfrm>
          <a:prstGeom prst="rect">
            <a:avLst/>
          </a:prstGeom>
        </p:spPr>
      </p:pic>
      <p:sp>
        <p:nvSpPr>
          <p:cNvPr id="30" name="Freeform 2">
            <a:extLst>
              <a:ext uri="{FF2B5EF4-FFF2-40B4-BE49-F238E27FC236}">
                <a16:creationId xmlns:a16="http://schemas.microsoft.com/office/drawing/2014/main" id="{8F863EE1-FF5F-4A1B-8966-085DA9700CF6}"/>
              </a:ext>
            </a:extLst>
          </p:cNvPr>
          <p:cNvSpPr>
            <a:spLocks noChangeArrowheads="1"/>
          </p:cNvSpPr>
          <p:nvPr/>
        </p:nvSpPr>
        <p:spPr bwMode="auto">
          <a:xfrm>
            <a:off x="4039500" y="3115386"/>
            <a:ext cx="225724" cy="153833"/>
          </a:xfrm>
          <a:custGeom>
            <a:avLst/>
            <a:gdLst>
              <a:gd name="T0" fmla="*/ 1050 w 1286"/>
              <a:gd name="T1" fmla="*/ 115 h 876"/>
              <a:gd name="T2" fmla="*/ 1285 w 1286"/>
              <a:gd name="T3" fmla="*/ 350 h 876"/>
              <a:gd name="T4" fmla="*/ 1285 w 1286"/>
              <a:gd name="T5" fmla="*/ 875 h 876"/>
              <a:gd name="T6" fmla="*/ 1167 w 1286"/>
              <a:gd name="T7" fmla="*/ 875 h 876"/>
              <a:gd name="T8" fmla="*/ 1167 w 1286"/>
              <a:gd name="T9" fmla="*/ 700 h 876"/>
              <a:gd name="T10" fmla="*/ 118 w 1286"/>
              <a:gd name="T11" fmla="*/ 700 h 876"/>
              <a:gd name="T12" fmla="*/ 118 w 1286"/>
              <a:gd name="T13" fmla="*/ 875 h 876"/>
              <a:gd name="T14" fmla="*/ 0 w 1286"/>
              <a:gd name="T15" fmla="*/ 875 h 876"/>
              <a:gd name="T16" fmla="*/ 0 w 1286"/>
              <a:gd name="T17" fmla="*/ 0 h 876"/>
              <a:gd name="T18" fmla="*/ 118 w 1286"/>
              <a:gd name="T19" fmla="*/ 0 h 876"/>
              <a:gd name="T20" fmla="*/ 118 w 1286"/>
              <a:gd name="T21" fmla="*/ 525 h 876"/>
              <a:gd name="T22" fmla="*/ 585 w 1286"/>
              <a:gd name="T23" fmla="*/ 525 h 876"/>
              <a:gd name="T24" fmla="*/ 585 w 1286"/>
              <a:gd name="T25" fmla="*/ 115 h 876"/>
              <a:gd name="T26" fmla="*/ 1050 w 1286"/>
              <a:gd name="T27" fmla="*/ 115 h 876"/>
              <a:gd name="T28" fmla="*/ 350 w 1286"/>
              <a:gd name="T29" fmla="*/ 465 h 876"/>
              <a:gd name="T30" fmla="*/ 175 w 1286"/>
              <a:gd name="T31" fmla="*/ 290 h 876"/>
              <a:gd name="T32" fmla="*/ 350 w 1286"/>
              <a:gd name="T33" fmla="*/ 115 h 876"/>
              <a:gd name="T34" fmla="*/ 525 w 1286"/>
              <a:gd name="T35" fmla="*/ 290 h 876"/>
              <a:gd name="T36" fmla="*/ 350 w 1286"/>
              <a:gd name="T37" fmla="*/ 4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6" h="876">
                <a:moveTo>
                  <a:pt x="1050" y="115"/>
                </a:moveTo>
                <a:cubicBezTo>
                  <a:pt x="1178" y="115"/>
                  <a:pt x="1285" y="222"/>
                  <a:pt x="1285" y="350"/>
                </a:cubicBezTo>
                <a:lnTo>
                  <a:pt x="1285" y="875"/>
                </a:lnTo>
                <a:lnTo>
                  <a:pt x="1167" y="875"/>
                </a:lnTo>
                <a:lnTo>
                  <a:pt x="1167" y="700"/>
                </a:lnTo>
                <a:lnTo>
                  <a:pt x="118" y="700"/>
                </a:lnTo>
                <a:lnTo>
                  <a:pt x="118" y="875"/>
                </a:lnTo>
                <a:lnTo>
                  <a:pt x="0" y="875"/>
                </a:lnTo>
                <a:lnTo>
                  <a:pt x="0" y="0"/>
                </a:lnTo>
                <a:lnTo>
                  <a:pt x="118" y="0"/>
                </a:lnTo>
                <a:lnTo>
                  <a:pt x="118" y="525"/>
                </a:lnTo>
                <a:lnTo>
                  <a:pt x="585" y="525"/>
                </a:lnTo>
                <a:lnTo>
                  <a:pt x="585" y="115"/>
                </a:lnTo>
                <a:lnTo>
                  <a:pt x="1050" y="115"/>
                </a:lnTo>
                <a:close/>
                <a:moveTo>
                  <a:pt x="350" y="465"/>
                </a:moveTo>
                <a:cubicBezTo>
                  <a:pt x="254" y="465"/>
                  <a:pt x="175" y="385"/>
                  <a:pt x="175" y="290"/>
                </a:cubicBezTo>
                <a:cubicBezTo>
                  <a:pt x="175" y="194"/>
                  <a:pt x="254" y="115"/>
                  <a:pt x="350" y="115"/>
                </a:cubicBezTo>
                <a:cubicBezTo>
                  <a:pt x="446" y="115"/>
                  <a:pt x="525" y="194"/>
                  <a:pt x="525" y="290"/>
                </a:cubicBezTo>
                <a:cubicBezTo>
                  <a:pt x="525" y="386"/>
                  <a:pt x="446" y="465"/>
                  <a:pt x="350" y="46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a:p>
        </p:txBody>
      </p:sp>
      <p:sp>
        <p:nvSpPr>
          <p:cNvPr id="31" name="Freeform 70">
            <a:extLst>
              <a:ext uri="{FF2B5EF4-FFF2-40B4-BE49-F238E27FC236}">
                <a16:creationId xmlns:a16="http://schemas.microsoft.com/office/drawing/2014/main" id="{E39ABC3E-632C-49AA-AE03-6C25EBAFF0EC}"/>
              </a:ext>
            </a:extLst>
          </p:cNvPr>
          <p:cNvSpPr>
            <a:spLocks noEditPoints="1"/>
          </p:cNvSpPr>
          <p:nvPr/>
        </p:nvSpPr>
        <p:spPr bwMode="auto">
          <a:xfrm>
            <a:off x="4066496" y="3962561"/>
            <a:ext cx="178989" cy="220164"/>
          </a:xfrm>
          <a:custGeom>
            <a:avLst/>
            <a:gdLst>
              <a:gd name="T0" fmla="*/ 2147483646 w 208"/>
              <a:gd name="T1" fmla="*/ 2147483646 h 256"/>
              <a:gd name="T2" fmla="*/ 2147483646 w 208"/>
              <a:gd name="T3" fmla="*/ 2147483646 h 256"/>
              <a:gd name="T4" fmla="*/ 0 w 208"/>
              <a:gd name="T5" fmla="*/ 2147483646 h 256"/>
              <a:gd name="T6" fmla="*/ 0 w 208"/>
              <a:gd name="T7" fmla="*/ 2147483646 h 256"/>
              <a:gd name="T8" fmla="*/ 2147483646 w 208"/>
              <a:gd name="T9" fmla="*/ 2147483646 h 256"/>
              <a:gd name="T10" fmla="*/ 2147483646 w 208"/>
              <a:gd name="T11" fmla="*/ 2147483646 h 256"/>
              <a:gd name="T12" fmla="*/ 2147483646 w 208"/>
              <a:gd name="T13" fmla="*/ 2147483646 h 256"/>
              <a:gd name="T14" fmla="*/ 0 w 208"/>
              <a:gd name="T15" fmla="*/ 2147483646 h 256"/>
              <a:gd name="T16" fmla="*/ 2147483646 w 208"/>
              <a:gd name="T17" fmla="*/ 2147483646 h 256"/>
              <a:gd name="T18" fmla="*/ 2147483646 w 208"/>
              <a:gd name="T19" fmla="*/ 2147483646 h 256"/>
              <a:gd name="T20" fmla="*/ 2147483646 w 208"/>
              <a:gd name="T21" fmla="*/ 0 h 256"/>
              <a:gd name="T22" fmla="*/ 2147483646 w 208"/>
              <a:gd name="T23" fmla="*/ 2147483646 h 256"/>
              <a:gd name="T24" fmla="*/ 2147483646 w 208"/>
              <a:gd name="T25" fmla="*/ 2147483646 h 256"/>
              <a:gd name="T26" fmla="*/ 2147483646 w 208"/>
              <a:gd name="T27" fmla="*/ 2147483646 h 256"/>
              <a:gd name="T28" fmla="*/ 2147483646 w 208"/>
              <a:gd name="T29" fmla="*/ 2147483646 h 256"/>
              <a:gd name="T30" fmla="*/ 0 w 208"/>
              <a:gd name="T31" fmla="*/ 2147483646 h 256"/>
              <a:gd name="T32" fmla="*/ 0 w 208"/>
              <a:gd name="T33" fmla="*/ 2147483646 h 256"/>
              <a:gd name="T34" fmla="*/ 2147483646 w 208"/>
              <a:gd name="T35" fmla="*/ 2147483646 h 256"/>
              <a:gd name="T36" fmla="*/ 2147483646 w 208"/>
              <a:gd name="T37" fmla="*/ 2147483646 h 256"/>
              <a:gd name="T38" fmla="*/ 2147483646 w 208"/>
              <a:gd name="T39" fmla="*/ 2147483646 h 256"/>
              <a:gd name="T40" fmla="*/ 2147483646 w 208"/>
              <a:gd name="T41" fmla="*/ 2147483646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256">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chemeClr val="bg1"/>
          </a:solidFill>
          <a:ln>
            <a:noFill/>
          </a:ln>
        </p:spPr>
        <p:txBody>
          <a:bodyPr/>
          <a:lstStyle/>
          <a:p>
            <a:endParaRPr lang="th-TH"/>
          </a:p>
        </p:txBody>
      </p:sp>
      <p:sp>
        <p:nvSpPr>
          <p:cNvPr id="32" name="Freeform 110">
            <a:extLst>
              <a:ext uri="{FF2B5EF4-FFF2-40B4-BE49-F238E27FC236}">
                <a16:creationId xmlns:a16="http://schemas.microsoft.com/office/drawing/2014/main" id="{317CD0F4-549D-4178-B42D-FA0FB4D87EFB}"/>
              </a:ext>
            </a:extLst>
          </p:cNvPr>
          <p:cNvSpPr>
            <a:spLocks/>
          </p:cNvSpPr>
          <p:nvPr/>
        </p:nvSpPr>
        <p:spPr bwMode="auto">
          <a:xfrm>
            <a:off x="4054647" y="5309060"/>
            <a:ext cx="202338" cy="201655"/>
          </a:xfrm>
          <a:custGeom>
            <a:avLst/>
            <a:gdLst>
              <a:gd name="T0" fmla="*/ 211 w 222"/>
              <a:gd name="T1" fmla="*/ 10 h 221"/>
              <a:gd name="T2" fmla="*/ 175 w 222"/>
              <a:gd name="T3" fmla="*/ 16 h 221"/>
              <a:gd name="T4" fmla="*/ 147 w 222"/>
              <a:gd name="T5" fmla="*/ 42 h 221"/>
              <a:gd name="T6" fmla="*/ 143 w 222"/>
              <a:gd name="T7" fmla="*/ 43 h 221"/>
              <a:gd name="T8" fmla="*/ 55 w 222"/>
              <a:gd name="T9" fmla="*/ 27 h 221"/>
              <a:gd name="T10" fmla="*/ 44 w 222"/>
              <a:gd name="T11" fmla="*/ 31 h 221"/>
              <a:gd name="T12" fmla="*/ 36 w 222"/>
              <a:gd name="T13" fmla="*/ 39 h 221"/>
              <a:gd name="T14" fmla="*/ 37 w 222"/>
              <a:gd name="T15" fmla="*/ 47 h 221"/>
              <a:gd name="T16" fmla="*/ 102 w 222"/>
              <a:gd name="T17" fmla="*/ 81 h 221"/>
              <a:gd name="T18" fmla="*/ 104 w 222"/>
              <a:gd name="T19" fmla="*/ 86 h 221"/>
              <a:gd name="T20" fmla="*/ 65 w 222"/>
              <a:gd name="T21" fmla="*/ 125 h 221"/>
              <a:gd name="T22" fmla="*/ 58 w 222"/>
              <a:gd name="T23" fmla="*/ 127 h 221"/>
              <a:gd name="T24" fmla="*/ 28 w 222"/>
              <a:gd name="T25" fmla="*/ 124 h 221"/>
              <a:gd name="T26" fmla="*/ 16 w 222"/>
              <a:gd name="T27" fmla="*/ 128 h 221"/>
              <a:gd name="T28" fmla="*/ 2 w 222"/>
              <a:gd name="T29" fmla="*/ 142 h 221"/>
              <a:gd name="T30" fmla="*/ 3 w 222"/>
              <a:gd name="T31" fmla="*/ 150 h 221"/>
              <a:gd name="T32" fmla="*/ 53 w 222"/>
              <a:gd name="T33" fmla="*/ 162 h 221"/>
              <a:gd name="T34" fmla="*/ 59 w 222"/>
              <a:gd name="T35" fmla="*/ 168 h 221"/>
              <a:gd name="T36" fmla="*/ 70 w 222"/>
              <a:gd name="T37" fmla="*/ 218 h 221"/>
              <a:gd name="T38" fmla="*/ 79 w 222"/>
              <a:gd name="T39" fmla="*/ 218 h 221"/>
              <a:gd name="T40" fmla="*/ 93 w 222"/>
              <a:gd name="T41" fmla="*/ 205 h 221"/>
              <a:gd name="T42" fmla="*/ 97 w 222"/>
              <a:gd name="T43" fmla="*/ 193 h 221"/>
              <a:gd name="T44" fmla="*/ 93 w 222"/>
              <a:gd name="T45" fmla="*/ 164 h 221"/>
              <a:gd name="T46" fmla="*/ 95 w 222"/>
              <a:gd name="T47" fmla="*/ 158 h 221"/>
              <a:gd name="T48" fmla="*/ 135 w 222"/>
              <a:gd name="T49" fmla="*/ 118 h 221"/>
              <a:gd name="T50" fmla="*/ 140 w 222"/>
              <a:gd name="T51" fmla="*/ 119 h 221"/>
              <a:gd name="T52" fmla="*/ 173 w 222"/>
              <a:gd name="T53" fmla="*/ 184 h 221"/>
              <a:gd name="T54" fmla="*/ 181 w 222"/>
              <a:gd name="T55" fmla="*/ 185 h 221"/>
              <a:gd name="T56" fmla="*/ 189 w 222"/>
              <a:gd name="T57" fmla="*/ 177 h 221"/>
              <a:gd name="T58" fmla="*/ 193 w 222"/>
              <a:gd name="T59" fmla="*/ 165 h 221"/>
              <a:gd name="T60" fmla="*/ 178 w 222"/>
              <a:gd name="T61" fmla="*/ 80 h 221"/>
              <a:gd name="T62" fmla="*/ 179 w 222"/>
              <a:gd name="T63" fmla="*/ 75 h 221"/>
              <a:gd name="T64" fmla="*/ 205 w 222"/>
              <a:gd name="T65" fmla="*/ 47 h 221"/>
              <a:gd name="T66" fmla="*/ 211 w 222"/>
              <a:gd name="T67" fmla="*/ 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221">
                <a:moveTo>
                  <a:pt x="211" y="10"/>
                </a:moveTo>
                <a:cubicBezTo>
                  <a:pt x="200" y="0"/>
                  <a:pt x="183" y="8"/>
                  <a:pt x="175" y="16"/>
                </a:cubicBezTo>
                <a:cubicBezTo>
                  <a:pt x="175" y="16"/>
                  <a:pt x="155" y="35"/>
                  <a:pt x="147" y="42"/>
                </a:cubicBezTo>
                <a:cubicBezTo>
                  <a:pt x="145" y="43"/>
                  <a:pt x="143" y="43"/>
                  <a:pt x="143" y="43"/>
                </a:cubicBezTo>
                <a:cubicBezTo>
                  <a:pt x="55" y="27"/>
                  <a:pt x="55" y="27"/>
                  <a:pt x="55" y="27"/>
                </a:cubicBezTo>
                <a:cubicBezTo>
                  <a:pt x="52" y="27"/>
                  <a:pt x="46" y="29"/>
                  <a:pt x="44" y="31"/>
                </a:cubicBezTo>
                <a:cubicBezTo>
                  <a:pt x="36" y="39"/>
                  <a:pt x="36" y="39"/>
                  <a:pt x="36" y="39"/>
                </a:cubicBezTo>
                <a:cubicBezTo>
                  <a:pt x="33" y="42"/>
                  <a:pt x="34" y="45"/>
                  <a:pt x="37" y="47"/>
                </a:cubicBezTo>
                <a:cubicBezTo>
                  <a:pt x="102" y="81"/>
                  <a:pt x="102" y="81"/>
                  <a:pt x="102" y="81"/>
                </a:cubicBezTo>
                <a:cubicBezTo>
                  <a:pt x="102" y="81"/>
                  <a:pt x="107" y="83"/>
                  <a:pt x="104" y="86"/>
                </a:cubicBezTo>
                <a:cubicBezTo>
                  <a:pt x="93" y="96"/>
                  <a:pt x="75" y="115"/>
                  <a:pt x="65" y="125"/>
                </a:cubicBezTo>
                <a:cubicBezTo>
                  <a:pt x="62" y="128"/>
                  <a:pt x="58" y="127"/>
                  <a:pt x="58" y="127"/>
                </a:cubicBezTo>
                <a:cubicBezTo>
                  <a:pt x="28" y="124"/>
                  <a:pt x="28" y="124"/>
                  <a:pt x="28" y="124"/>
                </a:cubicBezTo>
                <a:cubicBezTo>
                  <a:pt x="24" y="123"/>
                  <a:pt x="19" y="125"/>
                  <a:pt x="16" y="128"/>
                </a:cubicBezTo>
                <a:cubicBezTo>
                  <a:pt x="2" y="142"/>
                  <a:pt x="2" y="142"/>
                  <a:pt x="2" y="142"/>
                </a:cubicBezTo>
                <a:cubicBezTo>
                  <a:pt x="0" y="144"/>
                  <a:pt x="0" y="148"/>
                  <a:pt x="3" y="150"/>
                </a:cubicBezTo>
                <a:cubicBezTo>
                  <a:pt x="53" y="162"/>
                  <a:pt x="53" y="162"/>
                  <a:pt x="53" y="162"/>
                </a:cubicBezTo>
                <a:cubicBezTo>
                  <a:pt x="56" y="164"/>
                  <a:pt x="57" y="165"/>
                  <a:pt x="59" y="168"/>
                </a:cubicBezTo>
                <a:cubicBezTo>
                  <a:pt x="70" y="218"/>
                  <a:pt x="70" y="218"/>
                  <a:pt x="70" y="218"/>
                </a:cubicBezTo>
                <a:cubicBezTo>
                  <a:pt x="72" y="221"/>
                  <a:pt x="76" y="221"/>
                  <a:pt x="79" y="218"/>
                </a:cubicBezTo>
                <a:cubicBezTo>
                  <a:pt x="93" y="205"/>
                  <a:pt x="93" y="205"/>
                  <a:pt x="93" y="205"/>
                </a:cubicBezTo>
                <a:cubicBezTo>
                  <a:pt x="95" y="202"/>
                  <a:pt x="97" y="197"/>
                  <a:pt x="97" y="193"/>
                </a:cubicBezTo>
                <a:cubicBezTo>
                  <a:pt x="93" y="164"/>
                  <a:pt x="93" y="164"/>
                  <a:pt x="93" y="164"/>
                </a:cubicBezTo>
                <a:cubicBezTo>
                  <a:pt x="93" y="164"/>
                  <a:pt x="93" y="160"/>
                  <a:pt x="95" y="158"/>
                </a:cubicBezTo>
                <a:cubicBezTo>
                  <a:pt x="105" y="148"/>
                  <a:pt x="125" y="129"/>
                  <a:pt x="135" y="118"/>
                </a:cubicBezTo>
                <a:cubicBezTo>
                  <a:pt x="138" y="115"/>
                  <a:pt x="140" y="119"/>
                  <a:pt x="140" y="119"/>
                </a:cubicBezTo>
                <a:cubicBezTo>
                  <a:pt x="173" y="184"/>
                  <a:pt x="173" y="184"/>
                  <a:pt x="173" y="184"/>
                </a:cubicBezTo>
                <a:cubicBezTo>
                  <a:pt x="175" y="187"/>
                  <a:pt x="179" y="188"/>
                  <a:pt x="181" y="185"/>
                </a:cubicBezTo>
                <a:cubicBezTo>
                  <a:pt x="189" y="177"/>
                  <a:pt x="189" y="177"/>
                  <a:pt x="189" y="177"/>
                </a:cubicBezTo>
                <a:cubicBezTo>
                  <a:pt x="192" y="174"/>
                  <a:pt x="194" y="169"/>
                  <a:pt x="193" y="165"/>
                </a:cubicBezTo>
                <a:cubicBezTo>
                  <a:pt x="178" y="80"/>
                  <a:pt x="178" y="80"/>
                  <a:pt x="178" y="80"/>
                </a:cubicBezTo>
                <a:cubicBezTo>
                  <a:pt x="178" y="80"/>
                  <a:pt x="178" y="77"/>
                  <a:pt x="179" y="75"/>
                </a:cubicBezTo>
                <a:cubicBezTo>
                  <a:pt x="186" y="68"/>
                  <a:pt x="205" y="47"/>
                  <a:pt x="205" y="47"/>
                </a:cubicBezTo>
                <a:cubicBezTo>
                  <a:pt x="214" y="39"/>
                  <a:pt x="222" y="20"/>
                  <a:pt x="211"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33" name="Freeform 387">
            <a:extLst>
              <a:ext uri="{FF2B5EF4-FFF2-40B4-BE49-F238E27FC236}">
                <a16:creationId xmlns:a16="http://schemas.microsoft.com/office/drawing/2014/main" id="{F6266978-5D98-41F9-9654-833BEA587219}"/>
              </a:ext>
            </a:extLst>
          </p:cNvPr>
          <p:cNvSpPr>
            <a:spLocks noEditPoints="1"/>
          </p:cNvSpPr>
          <p:nvPr/>
        </p:nvSpPr>
        <p:spPr bwMode="auto">
          <a:xfrm>
            <a:off x="4039371" y="4855501"/>
            <a:ext cx="213305" cy="188309"/>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7 CuadroTexto">
            <a:extLst>
              <a:ext uri="{FF2B5EF4-FFF2-40B4-BE49-F238E27FC236}">
                <a16:creationId xmlns:a16="http://schemas.microsoft.com/office/drawing/2014/main" id="{EEFBE744-15CF-4BAE-A768-A0E611DAA7F4}"/>
              </a:ext>
            </a:extLst>
          </p:cNvPr>
          <p:cNvSpPr txBox="1"/>
          <p:nvPr/>
        </p:nvSpPr>
        <p:spPr>
          <a:xfrm>
            <a:off x="4248180" y="2895025"/>
            <a:ext cx="1167567" cy="2646943"/>
          </a:xfrm>
          <a:prstGeom prst="rect">
            <a:avLst/>
          </a:prstGeom>
          <a:noFill/>
        </p:spPr>
        <p:txBody>
          <a:bodyPr wrap="square">
            <a:spAutoFit/>
          </a:bodyPr>
          <a:lstStyle/>
          <a:p>
            <a:pPr>
              <a:lnSpc>
                <a:spcPts val="3000"/>
              </a:lnSpc>
              <a:spcAft>
                <a:spcPts val="500"/>
              </a:spcAft>
              <a:defRPr/>
            </a:pPr>
            <a:r>
              <a:rPr lang="en-US" sz="800" dirty="0">
                <a:solidFill>
                  <a:schemeClr val="bg1"/>
                </a:solidFill>
                <a:latin typeface="Lato" panose="020F0502020204030203" pitchFamily="34" charset="0"/>
                <a:ea typeface="Lato" charset="0"/>
                <a:cs typeface="Lato" charset="0"/>
              </a:rPr>
              <a:t>Accommodation</a:t>
            </a:r>
          </a:p>
          <a:p>
            <a:pPr>
              <a:lnSpc>
                <a:spcPts val="3000"/>
              </a:lnSpc>
              <a:spcAft>
                <a:spcPts val="500"/>
              </a:spcAft>
              <a:defRPr/>
            </a:pPr>
            <a:r>
              <a:rPr lang="en-US" sz="800" dirty="0">
                <a:solidFill>
                  <a:schemeClr val="bg1"/>
                </a:solidFill>
                <a:latin typeface="Lato" panose="020F0502020204030203" pitchFamily="34" charset="0"/>
                <a:ea typeface="Lato" charset="0"/>
                <a:cs typeface="Lato" charset="0"/>
              </a:rPr>
              <a:t>Food &amp; beverage</a:t>
            </a:r>
          </a:p>
          <a:p>
            <a:pPr>
              <a:lnSpc>
                <a:spcPts val="3000"/>
              </a:lnSpc>
              <a:spcAft>
                <a:spcPts val="500"/>
              </a:spcAft>
              <a:defRPr/>
            </a:pPr>
            <a:r>
              <a:rPr lang="en-US" sz="800" dirty="0">
                <a:solidFill>
                  <a:schemeClr val="bg1"/>
                </a:solidFill>
                <a:latin typeface="Lato" panose="020F0502020204030203" pitchFamily="34" charset="0"/>
                <a:ea typeface="Lato" charset="0"/>
                <a:cs typeface="Lato" charset="0"/>
              </a:rPr>
              <a:t>Retail</a:t>
            </a:r>
          </a:p>
          <a:p>
            <a:pPr>
              <a:lnSpc>
                <a:spcPts val="3000"/>
              </a:lnSpc>
              <a:spcAft>
                <a:spcPts val="500"/>
              </a:spcAft>
              <a:defRPr/>
            </a:pPr>
            <a:r>
              <a:rPr lang="en-US" sz="800" dirty="0">
                <a:solidFill>
                  <a:schemeClr val="bg1"/>
                </a:solidFill>
                <a:latin typeface="Lato" panose="020F0502020204030203" pitchFamily="34" charset="0"/>
                <a:ea typeface="Lato" charset="0"/>
                <a:cs typeface="Lato" charset="0"/>
              </a:rPr>
              <a:t>Entertainment/rec</a:t>
            </a:r>
          </a:p>
          <a:p>
            <a:pPr>
              <a:lnSpc>
                <a:spcPts val="3000"/>
              </a:lnSpc>
              <a:spcAft>
                <a:spcPts val="500"/>
              </a:spcAft>
              <a:defRPr/>
            </a:pPr>
            <a:r>
              <a:rPr lang="en-US" sz="800" dirty="0">
                <a:solidFill>
                  <a:schemeClr val="bg1"/>
                </a:solidFill>
                <a:latin typeface="Lato" panose="020F0502020204030203" pitchFamily="34" charset="0"/>
                <a:ea typeface="Lato" charset="0"/>
                <a:cs typeface="Lato" charset="0"/>
              </a:rPr>
              <a:t>Local transportation</a:t>
            </a:r>
          </a:p>
          <a:p>
            <a:pPr>
              <a:lnSpc>
                <a:spcPts val="3000"/>
              </a:lnSpc>
              <a:spcAft>
                <a:spcPts val="500"/>
              </a:spcAft>
              <a:defRPr/>
            </a:pPr>
            <a:r>
              <a:rPr lang="en-US" sz="800" dirty="0">
                <a:solidFill>
                  <a:schemeClr val="bg1"/>
                </a:solidFill>
                <a:latin typeface="Lato" panose="020F0502020204030203" pitchFamily="34" charset="0"/>
                <a:ea typeface="Lato" charset="0"/>
                <a:cs typeface="Lato" charset="0"/>
              </a:rPr>
              <a:t>Air transportation</a:t>
            </a:r>
            <a:endParaRPr lang="en-US" sz="1000" dirty="0">
              <a:solidFill>
                <a:schemeClr val="bg1"/>
              </a:solidFill>
              <a:latin typeface="Lato" panose="020F0502020204030203" pitchFamily="34" charset="0"/>
              <a:ea typeface="Lato" charset="0"/>
              <a:cs typeface="Lato" charset="0"/>
            </a:endParaRPr>
          </a:p>
        </p:txBody>
      </p:sp>
      <p:sp>
        <p:nvSpPr>
          <p:cNvPr id="19" name="7 CuadroTexto">
            <a:extLst>
              <a:ext uri="{FF2B5EF4-FFF2-40B4-BE49-F238E27FC236}">
                <a16:creationId xmlns:a16="http://schemas.microsoft.com/office/drawing/2014/main" id="{EBFD2CCE-EDF4-47C3-A774-57D43DE04437}"/>
              </a:ext>
            </a:extLst>
          </p:cNvPr>
          <p:cNvSpPr txBox="1"/>
          <p:nvPr/>
        </p:nvSpPr>
        <p:spPr>
          <a:xfrm>
            <a:off x="6113486" y="3231681"/>
            <a:ext cx="1120140" cy="338554"/>
          </a:xfrm>
          <a:prstGeom prst="rect">
            <a:avLst/>
          </a:prstGeom>
          <a:noFill/>
        </p:spPr>
        <p:txBody>
          <a:bodyPr wrap="square">
            <a:spAutoFit/>
          </a:bodyPr>
          <a:lstStyle/>
          <a:p>
            <a:pPr algn="ctr">
              <a:defRPr/>
            </a:pPr>
            <a:r>
              <a:rPr lang="en-US" sz="800" dirty="0">
                <a:solidFill>
                  <a:schemeClr val="tx2"/>
                </a:solidFill>
                <a:latin typeface="Lato" panose="020F0502020204030203" pitchFamily="34" charset="0"/>
                <a:ea typeface="Lato" charset="0"/>
                <a:cs typeface="Lato" charset="0"/>
              </a:rPr>
              <a:t>Goods &amp; </a:t>
            </a:r>
            <a:br>
              <a:rPr lang="en-US" sz="800" dirty="0">
                <a:solidFill>
                  <a:schemeClr val="tx2"/>
                </a:solidFill>
                <a:latin typeface="Lato" panose="020F0502020204030203" pitchFamily="34" charset="0"/>
                <a:ea typeface="Lato" charset="0"/>
                <a:cs typeface="Lato" charset="0"/>
              </a:rPr>
            </a:br>
            <a:r>
              <a:rPr lang="en-US" sz="800" dirty="0">
                <a:solidFill>
                  <a:schemeClr val="tx2"/>
                </a:solidFill>
                <a:latin typeface="Lato" panose="020F0502020204030203" pitchFamily="34" charset="0"/>
                <a:ea typeface="Lato" charset="0"/>
                <a:cs typeface="Lato" charset="0"/>
              </a:rPr>
              <a:t>services purchases</a:t>
            </a:r>
            <a:endParaRPr lang="en-US" sz="1000" dirty="0">
              <a:solidFill>
                <a:schemeClr val="tx2"/>
              </a:solidFill>
              <a:latin typeface="Lato" panose="020F0502020204030203" pitchFamily="34" charset="0"/>
              <a:ea typeface="Lato" charset="0"/>
              <a:cs typeface="Lato" charset="0"/>
            </a:endParaRPr>
          </a:p>
        </p:txBody>
      </p:sp>
      <p:sp>
        <p:nvSpPr>
          <p:cNvPr id="34" name="Freeform 3">
            <a:extLst>
              <a:ext uri="{FF2B5EF4-FFF2-40B4-BE49-F238E27FC236}">
                <a16:creationId xmlns:a16="http://schemas.microsoft.com/office/drawing/2014/main" id="{FE32F274-5A2A-4831-AC1E-12A34AD97C8C}"/>
              </a:ext>
            </a:extLst>
          </p:cNvPr>
          <p:cNvSpPr>
            <a:spLocks noChangeArrowheads="1"/>
          </p:cNvSpPr>
          <p:nvPr/>
        </p:nvSpPr>
        <p:spPr bwMode="auto">
          <a:xfrm>
            <a:off x="5651725" y="3063534"/>
            <a:ext cx="229185" cy="166395"/>
          </a:xfrm>
          <a:custGeom>
            <a:avLst/>
            <a:gdLst>
              <a:gd name="T0" fmla="*/ 992 w 1286"/>
              <a:gd name="T1" fmla="*/ 847 h 936"/>
              <a:gd name="T2" fmla="*/ 1080 w 1286"/>
              <a:gd name="T3" fmla="*/ 760 h 936"/>
              <a:gd name="T4" fmla="*/ 992 w 1286"/>
              <a:gd name="T5" fmla="*/ 672 h 936"/>
              <a:gd name="T6" fmla="*/ 905 w 1286"/>
              <a:gd name="T7" fmla="*/ 760 h 936"/>
              <a:gd name="T8" fmla="*/ 992 w 1286"/>
              <a:gd name="T9" fmla="*/ 847 h 936"/>
              <a:gd name="T10" fmla="*/ 1080 w 1286"/>
              <a:gd name="T11" fmla="*/ 323 h 936"/>
              <a:gd name="T12" fmla="*/ 935 w 1286"/>
              <a:gd name="T13" fmla="*/ 323 h 936"/>
              <a:gd name="T14" fmla="*/ 935 w 1286"/>
              <a:gd name="T15" fmla="*/ 467 h 936"/>
              <a:gd name="T16" fmla="*/ 1195 w 1286"/>
              <a:gd name="T17" fmla="*/ 467 h 936"/>
              <a:gd name="T18" fmla="*/ 1080 w 1286"/>
              <a:gd name="T19" fmla="*/ 323 h 936"/>
              <a:gd name="T20" fmla="*/ 293 w 1286"/>
              <a:gd name="T21" fmla="*/ 847 h 936"/>
              <a:gd name="T22" fmla="*/ 380 w 1286"/>
              <a:gd name="T23" fmla="*/ 760 h 936"/>
              <a:gd name="T24" fmla="*/ 293 w 1286"/>
              <a:gd name="T25" fmla="*/ 672 h 936"/>
              <a:gd name="T26" fmla="*/ 205 w 1286"/>
              <a:gd name="T27" fmla="*/ 760 h 936"/>
              <a:gd name="T28" fmla="*/ 293 w 1286"/>
              <a:gd name="T29" fmla="*/ 847 h 936"/>
              <a:gd name="T30" fmla="*/ 1285 w 1286"/>
              <a:gd name="T31" fmla="*/ 467 h 936"/>
              <a:gd name="T32" fmla="*/ 1285 w 1286"/>
              <a:gd name="T33" fmla="*/ 760 h 936"/>
              <a:gd name="T34" fmla="*/ 1167 w 1286"/>
              <a:gd name="T35" fmla="*/ 760 h 936"/>
              <a:gd name="T36" fmla="*/ 992 w 1286"/>
              <a:gd name="T37" fmla="*/ 935 h 936"/>
              <a:gd name="T38" fmla="*/ 818 w 1286"/>
              <a:gd name="T39" fmla="*/ 760 h 936"/>
              <a:gd name="T40" fmla="*/ 468 w 1286"/>
              <a:gd name="T41" fmla="*/ 760 h 936"/>
              <a:gd name="T42" fmla="*/ 293 w 1286"/>
              <a:gd name="T43" fmla="*/ 935 h 936"/>
              <a:gd name="T44" fmla="*/ 118 w 1286"/>
              <a:gd name="T45" fmla="*/ 760 h 936"/>
              <a:gd name="T46" fmla="*/ 0 w 1286"/>
              <a:gd name="T47" fmla="*/ 760 h 936"/>
              <a:gd name="T48" fmla="*/ 0 w 1286"/>
              <a:gd name="T49" fmla="*/ 118 h 936"/>
              <a:gd name="T50" fmla="*/ 118 w 1286"/>
              <a:gd name="T51" fmla="*/ 0 h 936"/>
              <a:gd name="T52" fmla="*/ 935 w 1286"/>
              <a:gd name="T53" fmla="*/ 0 h 936"/>
              <a:gd name="T54" fmla="*/ 935 w 1286"/>
              <a:gd name="T55" fmla="*/ 235 h 936"/>
              <a:gd name="T56" fmla="*/ 1110 w 1286"/>
              <a:gd name="T57" fmla="*/ 235 h 936"/>
              <a:gd name="T58" fmla="*/ 1285 w 1286"/>
              <a:gd name="T59" fmla="*/ 467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6" h="936">
                <a:moveTo>
                  <a:pt x="992" y="847"/>
                </a:moveTo>
                <a:cubicBezTo>
                  <a:pt x="1041" y="847"/>
                  <a:pt x="1080" y="809"/>
                  <a:pt x="1080" y="760"/>
                </a:cubicBezTo>
                <a:cubicBezTo>
                  <a:pt x="1080" y="711"/>
                  <a:pt x="1041" y="672"/>
                  <a:pt x="992" y="672"/>
                </a:cubicBezTo>
                <a:cubicBezTo>
                  <a:pt x="942" y="672"/>
                  <a:pt x="905" y="711"/>
                  <a:pt x="905" y="760"/>
                </a:cubicBezTo>
                <a:cubicBezTo>
                  <a:pt x="905" y="809"/>
                  <a:pt x="942" y="847"/>
                  <a:pt x="992" y="847"/>
                </a:cubicBezTo>
                <a:close/>
                <a:moveTo>
                  <a:pt x="1080" y="323"/>
                </a:moveTo>
                <a:lnTo>
                  <a:pt x="935" y="323"/>
                </a:lnTo>
                <a:lnTo>
                  <a:pt x="935" y="467"/>
                </a:lnTo>
                <a:lnTo>
                  <a:pt x="1195" y="467"/>
                </a:lnTo>
                <a:lnTo>
                  <a:pt x="1080" y="323"/>
                </a:lnTo>
                <a:close/>
                <a:moveTo>
                  <a:pt x="293" y="847"/>
                </a:moveTo>
                <a:cubicBezTo>
                  <a:pt x="342" y="847"/>
                  <a:pt x="380" y="809"/>
                  <a:pt x="380" y="760"/>
                </a:cubicBezTo>
                <a:cubicBezTo>
                  <a:pt x="380" y="711"/>
                  <a:pt x="342" y="672"/>
                  <a:pt x="293" y="672"/>
                </a:cubicBezTo>
                <a:cubicBezTo>
                  <a:pt x="244" y="672"/>
                  <a:pt x="205" y="711"/>
                  <a:pt x="205" y="760"/>
                </a:cubicBezTo>
                <a:cubicBezTo>
                  <a:pt x="205" y="809"/>
                  <a:pt x="244" y="847"/>
                  <a:pt x="293" y="847"/>
                </a:cubicBezTo>
                <a:close/>
                <a:moveTo>
                  <a:pt x="1285" y="467"/>
                </a:moveTo>
                <a:lnTo>
                  <a:pt x="1285" y="760"/>
                </a:lnTo>
                <a:lnTo>
                  <a:pt x="1167" y="760"/>
                </a:lnTo>
                <a:cubicBezTo>
                  <a:pt x="1167" y="855"/>
                  <a:pt x="1087" y="935"/>
                  <a:pt x="992" y="935"/>
                </a:cubicBezTo>
                <a:cubicBezTo>
                  <a:pt x="896" y="935"/>
                  <a:pt x="818" y="855"/>
                  <a:pt x="818" y="760"/>
                </a:cubicBezTo>
                <a:lnTo>
                  <a:pt x="468" y="760"/>
                </a:lnTo>
                <a:cubicBezTo>
                  <a:pt x="468" y="855"/>
                  <a:pt x="388" y="935"/>
                  <a:pt x="293" y="935"/>
                </a:cubicBezTo>
                <a:cubicBezTo>
                  <a:pt x="197" y="935"/>
                  <a:pt x="118" y="855"/>
                  <a:pt x="118" y="760"/>
                </a:cubicBezTo>
                <a:lnTo>
                  <a:pt x="0" y="760"/>
                </a:lnTo>
                <a:lnTo>
                  <a:pt x="0" y="118"/>
                </a:lnTo>
                <a:cubicBezTo>
                  <a:pt x="0" y="55"/>
                  <a:pt x="55" y="0"/>
                  <a:pt x="118" y="0"/>
                </a:cubicBezTo>
                <a:lnTo>
                  <a:pt x="935" y="0"/>
                </a:lnTo>
                <a:lnTo>
                  <a:pt x="935" y="235"/>
                </a:lnTo>
                <a:lnTo>
                  <a:pt x="1110" y="235"/>
                </a:lnTo>
                <a:lnTo>
                  <a:pt x="1285" y="467"/>
                </a:lnTo>
                <a:close/>
              </a:path>
            </a:pathLst>
          </a:custGeom>
          <a:solidFill>
            <a:schemeClr val="tx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a:latin typeface="Lato" panose="020F0502020204030203" pitchFamily="34" charset="0"/>
            </a:endParaRPr>
          </a:p>
        </p:txBody>
      </p:sp>
      <p:sp>
        <p:nvSpPr>
          <p:cNvPr id="35" name="Shape 2634">
            <a:extLst>
              <a:ext uri="{FF2B5EF4-FFF2-40B4-BE49-F238E27FC236}">
                <a16:creationId xmlns:a16="http://schemas.microsoft.com/office/drawing/2014/main" id="{C2B59F0D-0601-493C-8957-A4F1A9EE5A36}"/>
              </a:ext>
            </a:extLst>
          </p:cNvPr>
          <p:cNvSpPr/>
          <p:nvPr/>
        </p:nvSpPr>
        <p:spPr>
          <a:xfrm>
            <a:off x="6583703" y="3046033"/>
            <a:ext cx="224675" cy="183896"/>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2"/>
          </a:solidFill>
          <a:ln w="12700">
            <a:miter lim="400000"/>
          </a:ln>
        </p:spPr>
        <p:txBody>
          <a:bodyPr lIns="36576" tIns="36576" rIns="36576" bIns="36576" anchor="ctr"/>
          <a:lstStyle/>
          <a:p>
            <a:pPr algn="ctr" defTabSz="43890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FFFFFF"/>
              </a:solidFill>
              <a:effectLst>
                <a:outerShdw blurRad="38100" dist="12700" dir="5400000" rotWithShape="0">
                  <a:srgbClr val="000000">
                    <a:alpha val="50000"/>
                  </a:srgbClr>
                </a:outerShdw>
              </a:effectLst>
              <a:latin typeface="Lato" panose="020F0502020204030203" pitchFamily="34" charset="0"/>
              <a:ea typeface="Arial"/>
              <a:cs typeface="Arial"/>
              <a:sym typeface="Gill Sans"/>
            </a:endParaRPr>
          </a:p>
        </p:txBody>
      </p:sp>
      <p:sp>
        <p:nvSpPr>
          <p:cNvPr id="45" name="7 CuadroTexto">
            <a:extLst>
              <a:ext uri="{FF2B5EF4-FFF2-40B4-BE49-F238E27FC236}">
                <a16:creationId xmlns:a16="http://schemas.microsoft.com/office/drawing/2014/main" id="{7F6E2AFF-00C4-4198-A361-667CA0C8D261}"/>
              </a:ext>
            </a:extLst>
          </p:cNvPr>
          <p:cNvSpPr txBox="1"/>
          <p:nvPr/>
        </p:nvSpPr>
        <p:spPr>
          <a:xfrm>
            <a:off x="5383480" y="4405168"/>
            <a:ext cx="913094" cy="338554"/>
          </a:xfrm>
          <a:prstGeom prst="rect">
            <a:avLst/>
          </a:prstGeom>
          <a:noFill/>
        </p:spPr>
        <p:txBody>
          <a:bodyPr wrap="square">
            <a:spAutoFit/>
          </a:bodyPr>
          <a:lstStyle/>
          <a:p>
            <a:pPr algn="ctr">
              <a:defRPr/>
            </a:pPr>
            <a:r>
              <a:rPr lang="en-US" sz="800" dirty="0">
                <a:solidFill>
                  <a:schemeClr val="tx2"/>
                </a:solidFill>
                <a:latin typeface="Lato" panose="020F0502020204030203" pitchFamily="34" charset="0"/>
                <a:ea typeface="Lato" charset="0"/>
                <a:cs typeface="Lato" charset="0"/>
              </a:rPr>
              <a:t>Household</a:t>
            </a:r>
          </a:p>
          <a:p>
            <a:pPr algn="ctr">
              <a:defRPr/>
            </a:pPr>
            <a:r>
              <a:rPr lang="en-US" sz="800" dirty="0">
                <a:solidFill>
                  <a:schemeClr val="tx2"/>
                </a:solidFill>
                <a:latin typeface="Lato" panose="020F0502020204030203" pitchFamily="34" charset="0"/>
                <a:ea typeface="Lato" charset="0"/>
                <a:cs typeface="Lato" charset="0"/>
              </a:rPr>
              <a:t>purchases</a:t>
            </a:r>
          </a:p>
        </p:txBody>
      </p:sp>
      <p:sp>
        <p:nvSpPr>
          <p:cNvPr id="46" name="Shape 2667">
            <a:extLst>
              <a:ext uri="{FF2B5EF4-FFF2-40B4-BE49-F238E27FC236}">
                <a16:creationId xmlns:a16="http://schemas.microsoft.com/office/drawing/2014/main" id="{CAAE6E74-E072-4D22-8D6B-F76AF9A40E56}"/>
              </a:ext>
            </a:extLst>
          </p:cNvPr>
          <p:cNvSpPr/>
          <p:nvPr/>
        </p:nvSpPr>
        <p:spPr>
          <a:xfrm>
            <a:off x="6619138" y="4192290"/>
            <a:ext cx="206046" cy="206754"/>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tx2"/>
          </a:solidFill>
          <a:ln w="12700">
            <a:miter lim="400000"/>
          </a:ln>
        </p:spPr>
        <p:txBody>
          <a:bodyPr lIns="36576" tIns="36576" rIns="36576" bIns="36576" anchor="ctr"/>
          <a:lstStyle/>
          <a:p>
            <a:pPr algn="ctr" defTabSz="438901"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FFFFFF"/>
              </a:solidFill>
              <a:effectLst>
                <a:outerShdw blurRad="38100" dist="12700" dir="5400000" rotWithShape="0">
                  <a:srgbClr val="000000">
                    <a:alpha val="50000"/>
                  </a:srgbClr>
                </a:outerShdw>
              </a:effectLst>
              <a:latin typeface="Arial"/>
              <a:ea typeface="Arial"/>
              <a:cs typeface="Arial"/>
              <a:sym typeface="Gill Sans"/>
            </a:endParaRPr>
          </a:p>
        </p:txBody>
      </p:sp>
      <p:grpSp>
        <p:nvGrpSpPr>
          <p:cNvPr id="47" name="Group 46">
            <a:extLst>
              <a:ext uri="{FF2B5EF4-FFF2-40B4-BE49-F238E27FC236}">
                <a16:creationId xmlns:a16="http://schemas.microsoft.com/office/drawing/2014/main" id="{AF6138F3-F84D-4FF0-A9B2-B7C59600ADAC}"/>
              </a:ext>
            </a:extLst>
          </p:cNvPr>
          <p:cNvGrpSpPr/>
          <p:nvPr/>
        </p:nvGrpSpPr>
        <p:grpSpPr>
          <a:xfrm>
            <a:off x="5743282" y="4214922"/>
            <a:ext cx="191727" cy="190246"/>
            <a:chOff x="2736851" y="5092700"/>
            <a:chExt cx="411163" cy="407988"/>
          </a:xfrm>
          <a:solidFill>
            <a:schemeClr val="tx2"/>
          </a:solidFill>
        </p:grpSpPr>
        <p:sp>
          <p:nvSpPr>
            <p:cNvPr id="48" name="Freeform 89">
              <a:extLst>
                <a:ext uri="{FF2B5EF4-FFF2-40B4-BE49-F238E27FC236}">
                  <a16:creationId xmlns:a16="http://schemas.microsoft.com/office/drawing/2014/main" id="{3CA1A0A8-E4F1-4B0B-A297-8866338E3EEE}"/>
                </a:ext>
              </a:extLst>
            </p:cNvPr>
            <p:cNvSpPr>
              <a:spLocks/>
            </p:cNvSpPr>
            <p:nvPr/>
          </p:nvSpPr>
          <p:spPr bwMode="auto">
            <a:xfrm>
              <a:off x="2890838" y="5229225"/>
              <a:ext cx="101600" cy="204788"/>
            </a:xfrm>
            <a:custGeom>
              <a:avLst/>
              <a:gdLst>
                <a:gd name="T0" fmla="*/ 28 w 48"/>
                <a:gd name="T1" fmla="*/ 41 h 97"/>
                <a:gd name="T2" fmla="*/ 15 w 48"/>
                <a:gd name="T3" fmla="*/ 30 h 97"/>
                <a:gd name="T4" fmla="*/ 25 w 48"/>
                <a:gd name="T5" fmla="*/ 22 h 97"/>
                <a:gd name="T6" fmla="*/ 37 w 48"/>
                <a:gd name="T7" fmla="*/ 25 h 97"/>
                <a:gd name="T8" fmla="*/ 39 w 48"/>
                <a:gd name="T9" fmla="*/ 25 h 97"/>
                <a:gd name="T10" fmla="*/ 43 w 48"/>
                <a:gd name="T11" fmla="*/ 23 h 97"/>
                <a:gd name="T12" fmla="*/ 45 w 48"/>
                <a:gd name="T13" fmla="*/ 18 h 97"/>
                <a:gd name="T14" fmla="*/ 43 w 48"/>
                <a:gd name="T15" fmla="*/ 14 h 97"/>
                <a:gd name="T16" fmla="*/ 30 w 48"/>
                <a:gd name="T17" fmla="*/ 11 h 97"/>
                <a:gd name="T18" fmla="*/ 30 w 48"/>
                <a:gd name="T19" fmla="*/ 10 h 97"/>
                <a:gd name="T20" fmla="*/ 30 w 48"/>
                <a:gd name="T21" fmla="*/ 3 h 97"/>
                <a:gd name="T22" fmla="*/ 26 w 48"/>
                <a:gd name="T23" fmla="*/ 0 h 97"/>
                <a:gd name="T24" fmla="*/ 23 w 48"/>
                <a:gd name="T25" fmla="*/ 0 h 97"/>
                <a:gd name="T26" fmla="*/ 19 w 48"/>
                <a:gd name="T27" fmla="*/ 3 h 97"/>
                <a:gd name="T28" fmla="*/ 19 w 48"/>
                <a:gd name="T29" fmla="*/ 11 h 97"/>
                <a:gd name="T30" fmla="*/ 18 w 48"/>
                <a:gd name="T31" fmla="*/ 12 h 97"/>
                <a:gd name="T32" fmla="*/ 1 w 48"/>
                <a:gd name="T33" fmla="*/ 31 h 97"/>
                <a:gd name="T34" fmla="*/ 21 w 48"/>
                <a:gd name="T35" fmla="*/ 53 h 97"/>
                <a:gd name="T36" fmla="*/ 33 w 48"/>
                <a:gd name="T37" fmla="*/ 64 h 97"/>
                <a:gd name="T38" fmla="*/ 21 w 48"/>
                <a:gd name="T39" fmla="*/ 74 h 97"/>
                <a:gd name="T40" fmla="*/ 7 w 48"/>
                <a:gd name="T41" fmla="*/ 70 h 97"/>
                <a:gd name="T42" fmla="*/ 6 w 48"/>
                <a:gd name="T43" fmla="*/ 69 h 97"/>
                <a:gd name="T44" fmla="*/ 2 w 48"/>
                <a:gd name="T45" fmla="*/ 72 h 97"/>
                <a:gd name="T46" fmla="*/ 0 w 48"/>
                <a:gd name="T47" fmla="*/ 77 h 97"/>
                <a:gd name="T48" fmla="*/ 2 w 48"/>
                <a:gd name="T49" fmla="*/ 81 h 97"/>
                <a:gd name="T50" fmla="*/ 17 w 48"/>
                <a:gd name="T51" fmla="*/ 85 h 97"/>
                <a:gd name="T52" fmla="*/ 18 w 48"/>
                <a:gd name="T53" fmla="*/ 86 h 97"/>
                <a:gd name="T54" fmla="*/ 18 w 48"/>
                <a:gd name="T55" fmla="*/ 93 h 97"/>
                <a:gd name="T56" fmla="*/ 22 w 48"/>
                <a:gd name="T57" fmla="*/ 97 h 97"/>
                <a:gd name="T58" fmla="*/ 25 w 48"/>
                <a:gd name="T59" fmla="*/ 97 h 97"/>
                <a:gd name="T60" fmla="*/ 29 w 48"/>
                <a:gd name="T61" fmla="*/ 93 h 97"/>
                <a:gd name="T62" fmla="*/ 29 w 48"/>
                <a:gd name="T63" fmla="*/ 85 h 97"/>
                <a:gd name="T64" fmla="*/ 30 w 48"/>
                <a:gd name="T65" fmla="*/ 84 h 97"/>
                <a:gd name="T66" fmla="*/ 48 w 48"/>
                <a:gd name="T67" fmla="*/ 64 h 97"/>
                <a:gd name="T68" fmla="*/ 28 w 48"/>
                <a:gd name="T69"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97">
                  <a:moveTo>
                    <a:pt x="28" y="41"/>
                  </a:moveTo>
                  <a:cubicBezTo>
                    <a:pt x="18" y="37"/>
                    <a:pt x="15" y="34"/>
                    <a:pt x="15" y="30"/>
                  </a:cubicBezTo>
                  <a:cubicBezTo>
                    <a:pt x="15" y="26"/>
                    <a:pt x="18" y="22"/>
                    <a:pt x="25" y="22"/>
                  </a:cubicBezTo>
                  <a:cubicBezTo>
                    <a:pt x="32" y="22"/>
                    <a:pt x="37" y="25"/>
                    <a:pt x="37" y="25"/>
                  </a:cubicBezTo>
                  <a:cubicBezTo>
                    <a:pt x="38" y="25"/>
                    <a:pt x="39" y="25"/>
                    <a:pt x="39" y="25"/>
                  </a:cubicBezTo>
                  <a:cubicBezTo>
                    <a:pt x="41" y="25"/>
                    <a:pt x="42" y="24"/>
                    <a:pt x="43" y="23"/>
                  </a:cubicBezTo>
                  <a:cubicBezTo>
                    <a:pt x="45" y="18"/>
                    <a:pt x="45" y="18"/>
                    <a:pt x="45" y="18"/>
                  </a:cubicBezTo>
                  <a:cubicBezTo>
                    <a:pt x="45" y="16"/>
                    <a:pt x="44" y="15"/>
                    <a:pt x="43" y="14"/>
                  </a:cubicBezTo>
                  <a:cubicBezTo>
                    <a:pt x="39" y="12"/>
                    <a:pt x="30" y="11"/>
                    <a:pt x="30" y="11"/>
                  </a:cubicBezTo>
                  <a:cubicBezTo>
                    <a:pt x="30" y="11"/>
                    <a:pt x="30" y="11"/>
                    <a:pt x="30" y="10"/>
                  </a:cubicBezTo>
                  <a:cubicBezTo>
                    <a:pt x="30" y="3"/>
                    <a:pt x="30" y="3"/>
                    <a:pt x="30" y="3"/>
                  </a:cubicBezTo>
                  <a:cubicBezTo>
                    <a:pt x="30" y="1"/>
                    <a:pt x="28" y="0"/>
                    <a:pt x="26" y="0"/>
                  </a:cubicBezTo>
                  <a:cubicBezTo>
                    <a:pt x="23" y="0"/>
                    <a:pt x="23" y="0"/>
                    <a:pt x="23" y="0"/>
                  </a:cubicBezTo>
                  <a:cubicBezTo>
                    <a:pt x="20" y="0"/>
                    <a:pt x="19" y="1"/>
                    <a:pt x="19" y="3"/>
                  </a:cubicBezTo>
                  <a:cubicBezTo>
                    <a:pt x="19" y="11"/>
                    <a:pt x="19" y="11"/>
                    <a:pt x="19" y="11"/>
                  </a:cubicBezTo>
                  <a:cubicBezTo>
                    <a:pt x="19" y="11"/>
                    <a:pt x="18" y="12"/>
                    <a:pt x="18" y="12"/>
                  </a:cubicBezTo>
                  <a:cubicBezTo>
                    <a:pt x="7" y="14"/>
                    <a:pt x="1" y="22"/>
                    <a:pt x="1" y="31"/>
                  </a:cubicBezTo>
                  <a:cubicBezTo>
                    <a:pt x="1" y="43"/>
                    <a:pt x="11" y="49"/>
                    <a:pt x="21" y="53"/>
                  </a:cubicBezTo>
                  <a:cubicBezTo>
                    <a:pt x="30" y="56"/>
                    <a:pt x="33" y="59"/>
                    <a:pt x="33" y="64"/>
                  </a:cubicBezTo>
                  <a:cubicBezTo>
                    <a:pt x="33" y="70"/>
                    <a:pt x="29" y="74"/>
                    <a:pt x="21" y="74"/>
                  </a:cubicBezTo>
                  <a:cubicBezTo>
                    <a:pt x="15" y="74"/>
                    <a:pt x="7" y="70"/>
                    <a:pt x="7" y="70"/>
                  </a:cubicBezTo>
                  <a:cubicBezTo>
                    <a:pt x="7" y="69"/>
                    <a:pt x="6" y="69"/>
                    <a:pt x="6" y="69"/>
                  </a:cubicBezTo>
                  <a:cubicBezTo>
                    <a:pt x="4" y="69"/>
                    <a:pt x="3" y="70"/>
                    <a:pt x="2" y="72"/>
                  </a:cubicBezTo>
                  <a:cubicBezTo>
                    <a:pt x="0" y="77"/>
                    <a:pt x="0" y="77"/>
                    <a:pt x="0" y="77"/>
                  </a:cubicBezTo>
                  <a:cubicBezTo>
                    <a:pt x="0" y="78"/>
                    <a:pt x="1" y="80"/>
                    <a:pt x="2" y="81"/>
                  </a:cubicBezTo>
                  <a:cubicBezTo>
                    <a:pt x="7" y="83"/>
                    <a:pt x="17" y="85"/>
                    <a:pt x="17" y="85"/>
                  </a:cubicBezTo>
                  <a:cubicBezTo>
                    <a:pt x="17" y="85"/>
                    <a:pt x="18" y="85"/>
                    <a:pt x="18" y="86"/>
                  </a:cubicBezTo>
                  <a:cubicBezTo>
                    <a:pt x="18" y="93"/>
                    <a:pt x="18" y="93"/>
                    <a:pt x="18" y="93"/>
                  </a:cubicBezTo>
                  <a:cubicBezTo>
                    <a:pt x="18" y="95"/>
                    <a:pt x="20" y="97"/>
                    <a:pt x="22" y="97"/>
                  </a:cubicBezTo>
                  <a:cubicBezTo>
                    <a:pt x="25" y="97"/>
                    <a:pt x="25" y="97"/>
                    <a:pt x="25" y="97"/>
                  </a:cubicBezTo>
                  <a:cubicBezTo>
                    <a:pt x="27" y="97"/>
                    <a:pt x="29" y="95"/>
                    <a:pt x="29" y="93"/>
                  </a:cubicBezTo>
                  <a:cubicBezTo>
                    <a:pt x="29" y="85"/>
                    <a:pt x="29" y="85"/>
                    <a:pt x="29" y="85"/>
                  </a:cubicBezTo>
                  <a:cubicBezTo>
                    <a:pt x="29" y="84"/>
                    <a:pt x="30" y="84"/>
                    <a:pt x="30" y="84"/>
                  </a:cubicBezTo>
                  <a:cubicBezTo>
                    <a:pt x="41" y="82"/>
                    <a:pt x="48" y="74"/>
                    <a:pt x="48" y="64"/>
                  </a:cubicBezTo>
                  <a:cubicBezTo>
                    <a:pt x="48" y="53"/>
                    <a:pt x="42" y="46"/>
                    <a:pt x="28" y="4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90">
              <a:extLst>
                <a:ext uri="{FF2B5EF4-FFF2-40B4-BE49-F238E27FC236}">
                  <a16:creationId xmlns:a16="http://schemas.microsoft.com/office/drawing/2014/main" id="{27FD8DD7-9A55-4C88-B134-0176F27DFB30}"/>
                </a:ext>
              </a:extLst>
            </p:cNvPr>
            <p:cNvSpPr>
              <a:spLocks noEditPoints="1"/>
            </p:cNvSpPr>
            <p:nvPr/>
          </p:nvSpPr>
          <p:spPr bwMode="auto">
            <a:xfrm>
              <a:off x="2736851" y="5092700"/>
              <a:ext cx="411163" cy="407988"/>
            </a:xfrm>
            <a:custGeom>
              <a:avLst/>
              <a:gdLst>
                <a:gd name="T0" fmla="*/ 165 w 194"/>
                <a:gd name="T1" fmla="*/ 192 h 192"/>
                <a:gd name="T2" fmla="*/ 28 w 194"/>
                <a:gd name="T3" fmla="*/ 192 h 192"/>
                <a:gd name="T4" fmla="*/ 16 w 194"/>
                <a:gd name="T5" fmla="*/ 180 h 192"/>
                <a:gd name="T6" fmla="*/ 16 w 194"/>
                <a:gd name="T7" fmla="*/ 97 h 192"/>
                <a:gd name="T8" fmla="*/ 15 w 194"/>
                <a:gd name="T9" fmla="*/ 95 h 192"/>
                <a:gd name="T10" fmla="*/ 6 w 194"/>
                <a:gd name="T11" fmla="*/ 89 h 192"/>
                <a:gd name="T12" fmla="*/ 0 w 194"/>
                <a:gd name="T13" fmla="*/ 81 h 192"/>
                <a:gd name="T14" fmla="*/ 4 w 194"/>
                <a:gd name="T15" fmla="*/ 72 h 192"/>
                <a:gd name="T16" fmla="*/ 88 w 194"/>
                <a:gd name="T17" fmla="*/ 3 h 192"/>
                <a:gd name="T18" fmla="*/ 97 w 194"/>
                <a:gd name="T19" fmla="*/ 0 h 192"/>
                <a:gd name="T20" fmla="*/ 105 w 194"/>
                <a:gd name="T21" fmla="*/ 3 h 192"/>
                <a:gd name="T22" fmla="*/ 189 w 194"/>
                <a:gd name="T23" fmla="*/ 72 h 192"/>
                <a:gd name="T24" fmla="*/ 194 w 194"/>
                <a:gd name="T25" fmla="*/ 81 h 192"/>
                <a:gd name="T26" fmla="*/ 188 w 194"/>
                <a:gd name="T27" fmla="*/ 89 h 192"/>
                <a:gd name="T28" fmla="*/ 179 w 194"/>
                <a:gd name="T29" fmla="*/ 95 h 192"/>
                <a:gd name="T30" fmla="*/ 178 w 194"/>
                <a:gd name="T31" fmla="*/ 97 h 192"/>
                <a:gd name="T32" fmla="*/ 178 w 194"/>
                <a:gd name="T33" fmla="*/ 180 h 192"/>
                <a:gd name="T34" fmla="*/ 165 w 194"/>
                <a:gd name="T35" fmla="*/ 192 h 192"/>
                <a:gd name="T36" fmla="*/ 30 w 194"/>
                <a:gd name="T37" fmla="*/ 173 h 192"/>
                <a:gd name="T38" fmla="*/ 34 w 194"/>
                <a:gd name="T39" fmla="*/ 178 h 192"/>
                <a:gd name="T40" fmla="*/ 156 w 194"/>
                <a:gd name="T41" fmla="*/ 178 h 192"/>
                <a:gd name="T42" fmla="*/ 163 w 194"/>
                <a:gd name="T43" fmla="*/ 171 h 192"/>
                <a:gd name="T44" fmla="*/ 163 w 194"/>
                <a:gd name="T45" fmla="*/ 96 h 192"/>
                <a:gd name="T46" fmla="*/ 171 w 194"/>
                <a:gd name="T47" fmla="*/ 82 h 192"/>
                <a:gd name="T48" fmla="*/ 173 w 194"/>
                <a:gd name="T49" fmla="*/ 81 h 192"/>
                <a:gd name="T50" fmla="*/ 173 w 194"/>
                <a:gd name="T51" fmla="*/ 77 h 192"/>
                <a:gd name="T52" fmla="*/ 103 w 194"/>
                <a:gd name="T53" fmla="*/ 20 h 192"/>
                <a:gd name="T54" fmla="*/ 91 w 194"/>
                <a:gd name="T55" fmla="*/ 20 h 192"/>
                <a:gd name="T56" fmla="*/ 21 w 194"/>
                <a:gd name="T57" fmla="*/ 77 h 192"/>
                <a:gd name="T58" fmla="*/ 20 w 194"/>
                <a:gd name="T59" fmla="*/ 81 h 192"/>
                <a:gd name="T60" fmla="*/ 22 w 194"/>
                <a:gd name="T61" fmla="*/ 82 h 192"/>
                <a:gd name="T62" fmla="*/ 30 w 194"/>
                <a:gd name="T63" fmla="*/ 96 h 192"/>
                <a:gd name="T64" fmla="*/ 30 w 194"/>
                <a:gd name="T65"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4" h="192">
                  <a:moveTo>
                    <a:pt x="165" y="192"/>
                  </a:moveTo>
                  <a:cubicBezTo>
                    <a:pt x="28" y="192"/>
                    <a:pt x="28" y="192"/>
                    <a:pt x="28" y="192"/>
                  </a:cubicBezTo>
                  <a:cubicBezTo>
                    <a:pt x="22" y="192"/>
                    <a:pt x="16" y="187"/>
                    <a:pt x="16" y="180"/>
                  </a:cubicBezTo>
                  <a:cubicBezTo>
                    <a:pt x="16" y="97"/>
                    <a:pt x="16" y="97"/>
                    <a:pt x="16" y="97"/>
                  </a:cubicBezTo>
                  <a:cubicBezTo>
                    <a:pt x="16" y="96"/>
                    <a:pt x="16" y="95"/>
                    <a:pt x="15" y="95"/>
                  </a:cubicBezTo>
                  <a:cubicBezTo>
                    <a:pt x="6" y="89"/>
                    <a:pt x="6" y="89"/>
                    <a:pt x="6" y="89"/>
                  </a:cubicBezTo>
                  <a:cubicBezTo>
                    <a:pt x="2" y="88"/>
                    <a:pt x="0" y="84"/>
                    <a:pt x="0" y="81"/>
                  </a:cubicBezTo>
                  <a:cubicBezTo>
                    <a:pt x="0" y="77"/>
                    <a:pt x="1" y="74"/>
                    <a:pt x="4" y="72"/>
                  </a:cubicBezTo>
                  <a:cubicBezTo>
                    <a:pt x="88" y="3"/>
                    <a:pt x="88" y="3"/>
                    <a:pt x="88" y="3"/>
                  </a:cubicBezTo>
                  <a:cubicBezTo>
                    <a:pt x="91" y="1"/>
                    <a:pt x="94" y="0"/>
                    <a:pt x="97" y="0"/>
                  </a:cubicBezTo>
                  <a:cubicBezTo>
                    <a:pt x="100" y="0"/>
                    <a:pt x="103" y="1"/>
                    <a:pt x="105" y="3"/>
                  </a:cubicBezTo>
                  <a:cubicBezTo>
                    <a:pt x="189" y="72"/>
                    <a:pt x="189" y="72"/>
                    <a:pt x="189" y="72"/>
                  </a:cubicBezTo>
                  <a:cubicBezTo>
                    <a:pt x="192" y="74"/>
                    <a:pt x="194" y="77"/>
                    <a:pt x="194" y="81"/>
                  </a:cubicBezTo>
                  <a:cubicBezTo>
                    <a:pt x="193" y="84"/>
                    <a:pt x="191" y="88"/>
                    <a:pt x="188" y="89"/>
                  </a:cubicBezTo>
                  <a:cubicBezTo>
                    <a:pt x="179" y="95"/>
                    <a:pt x="179" y="95"/>
                    <a:pt x="179" y="95"/>
                  </a:cubicBezTo>
                  <a:cubicBezTo>
                    <a:pt x="178" y="95"/>
                    <a:pt x="178" y="96"/>
                    <a:pt x="178" y="97"/>
                  </a:cubicBezTo>
                  <a:cubicBezTo>
                    <a:pt x="178" y="180"/>
                    <a:pt x="178" y="180"/>
                    <a:pt x="178" y="180"/>
                  </a:cubicBezTo>
                  <a:cubicBezTo>
                    <a:pt x="178" y="187"/>
                    <a:pt x="172" y="192"/>
                    <a:pt x="165" y="192"/>
                  </a:cubicBezTo>
                  <a:close/>
                  <a:moveTo>
                    <a:pt x="30" y="173"/>
                  </a:moveTo>
                  <a:cubicBezTo>
                    <a:pt x="30" y="178"/>
                    <a:pt x="34" y="178"/>
                    <a:pt x="34" y="178"/>
                  </a:cubicBezTo>
                  <a:cubicBezTo>
                    <a:pt x="156" y="178"/>
                    <a:pt x="156" y="178"/>
                    <a:pt x="156" y="178"/>
                  </a:cubicBezTo>
                  <a:cubicBezTo>
                    <a:pt x="156" y="178"/>
                    <a:pt x="163" y="179"/>
                    <a:pt x="163" y="171"/>
                  </a:cubicBezTo>
                  <a:cubicBezTo>
                    <a:pt x="163" y="152"/>
                    <a:pt x="163" y="96"/>
                    <a:pt x="163" y="96"/>
                  </a:cubicBezTo>
                  <a:cubicBezTo>
                    <a:pt x="163" y="88"/>
                    <a:pt x="167" y="85"/>
                    <a:pt x="171" y="82"/>
                  </a:cubicBezTo>
                  <a:cubicBezTo>
                    <a:pt x="171" y="82"/>
                    <a:pt x="173" y="81"/>
                    <a:pt x="173" y="81"/>
                  </a:cubicBezTo>
                  <a:cubicBezTo>
                    <a:pt x="176" y="79"/>
                    <a:pt x="173" y="77"/>
                    <a:pt x="173" y="77"/>
                  </a:cubicBezTo>
                  <a:cubicBezTo>
                    <a:pt x="173" y="77"/>
                    <a:pt x="122" y="35"/>
                    <a:pt x="103" y="20"/>
                  </a:cubicBezTo>
                  <a:cubicBezTo>
                    <a:pt x="99" y="16"/>
                    <a:pt x="96" y="15"/>
                    <a:pt x="91" y="20"/>
                  </a:cubicBezTo>
                  <a:cubicBezTo>
                    <a:pt x="72" y="35"/>
                    <a:pt x="21" y="77"/>
                    <a:pt x="21" y="77"/>
                  </a:cubicBezTo>
                  <a:cubicBezTo>
                    <a:pt x="21" y="77"/>
                    <a:pt x="18" y="79"/>
                    <a:pt x="20" y="81"/>
                  </a:cubicBezTo>
                  <a:cubicBezTo>
                    <a:pt x="21" y="81"/>
                    <a:pt x="22" y="82"/>
                    <a:pt x="22" y="82"/>
                  </a:cubicBezTo>
                  <a:cubicBezTo>
                    <a:pt x="27" y="85"/>
                    <a:pt x="30" y="87"/>
                    <a:pt x="30" y="96"/>
                  </a:cubicBezTo>
                  <a:cubicBezTo>
                    <a:pt x="30" y="96"/>
                    <a:pt x="30" y="154"/>
                    <a:pt x="30" y="17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1" name="Rectangle: Rounded Corners 50">
            <a:extLst>
              <a:ext uri="{FF2B5EF4-FFF2-40B4-BE49-F238E27FC236}">
                <a16:creationId xmlns:a16="http://schemas.microsoft.com/office/drawing/2014/main" id="{B77BB248-9784-4318-BF44-6546CFC07EA9}"/>
              </a:ext>
            </a:extLst>
          </p:cNvPr>
          <p:cNvSpPr/>
          <p:nvPr/>
        </p:nvSpPr>
        <p:spPr>
          <a:xfrm>
            <a:off x="7413143" y="2682045"/>
            <a:ext cx="1371600" cy="2913811"/>
          </a:xfrm>
          <a:prstGeom prst="roundRect">
            <a:avLst>
              <a:gd name="adj" fmla="val 2985"/>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BD48955-CADC-4195-82C4-F438B39B154A}"/>
              </a:ext>
            </a:extLst>
          </p:cNvPr>
          <p:cNvSpPr txBox="1"/>
          <p:nvPr/>
        </p:nvSpPr>
        <p:spPr>
          <a:xfrm>
            <a:off x="3983914" y="2654576"/>
            <a:ext cx="1371600" cy="288990"/>
          </a:xfrm>
          <a:prstGeom prst="rect">
            <a:avLst/>
          </a:prstGeom>
          <a:noFill/>
        </p:spPr>
        <p:txBody>
          <a:bodyPr wrap="square" rtlCol="0">
            <a:spAutoFit/>
          </a:bodyPr>
          <a:lstStyle/>
          <a:p>
            <a:pPr>
              <a:lnSpc>
                <a:spcPts val="1733"/>
              </a:lnSpc>
              <a:defRPr/>
            </a:pPr>
            <a:r>
              <a:rPr lang="en-US" sz="1000" b="1" dirty="0">
                <a:solidFill>
                  <a:schemeClr val="bg1"/>
                </a:solidFill>
                <a:latin typeface="Lato" panose="020F0502020204030203" pitchFamily="34" charset="0"/>
                <a:ea typeface="Lato" charset="0"/>
                <a:cs typeface="Lato" charset="0"/>
              </a:rPr>
              <a:t>VISITOR</a:t>
            </a:r>
            <a:r>
              <a:rPr lang="en-US" sz="1000" b="1" dirty="0">
                <a:solidFill>
                  <a:srgbClr val="003469"/>
                </a:solidFill>
                <a:latin typeface="Lato" panose="020F0502020204030203" pitchFamily="34" charset="0"/>
                <a:ea typeface="Lato" charset="0"/>
                <a:cs typeface="Lato" charset="0"/>
              </a:rPr>
              <a:t> </a:t>
            </a:r>
            <a:r>
              <a:rPr lang="en-US" sz="1000" b="1" dirty="0">
                <a:solidFill>
                  <a:schemeClr val="bg1"/>
                </a:solidFill>
                <a:latin typeface="Lato" panose="020F0502020204030203" pitchFamily="34" charset="0"/>
                <a:ea typeface="Lato" charset="0"/>
                <a:cs typeface="Lato" charset="0"/>
              </a:rPr>
              <a:t>SPENDING</a:t>
            </a:r>
          </a:p>
        </p:txBody>
      </p:sp>
      <p:sp>
        <p:nvSpPr>
          <p:cNvPr id="55" name="TextBox 54">
            <a:extLst>
              <a:ext uri="{FF2B5EF4-FFF2-40B4-BE49-F238E27FC236}">
                <a16:creationId xmlns:a16="http://schemas.microsoft.com/office/drawing/2014/main" id="{3BCCFADC-510C-4B7D-AD7D-BBBC71D02FC8}"/>
              </a:ext>
            </a:extLst>
          </p:cNvPr>
          <p:cNvSpPr txBox="1"/>
          <p:nvPr/>
        </p:nvSpPr>
        <p:spPr>
          <a:xfrm>
            <a:off x="5773264" y="3510832"/>
            <a:ext cx="1167567" cy="280398"/>
          </a:xfrm>
          <a:prstGeom prst="rect">
            <a:avLst/>
          </a:prstGeom>
          <a:noFill/>
        </p:spPr>
        <p:txBody>
          <a:bodyPr wrap="square" rtlCol="0">
            <a:spAutoFit/>
          </a:bodyPr>
          <a:lstStyle/>
          <a:p>
            <a:pPr>
              <a:lnSpc>
                <a:spcPts val="1733"/>
              </a:lnSpc>
              <a:defRPr/>
            </a:pPr>
            <a:r>
              <a:rPr lang="en-US" sz="800" b="1" dirty="0">
                <a:solidFill>
                  <a:srgbClr val="003469"/>
                </a:solidFill>
                <a:latin typeface="Lato" panose="020F0502020204030203" pitchFamily="34" charset="0"/>
                <a:ea typeface="Lato" charset="0"/>
                <a:cs typeface="Lato" charset="0"/>
              </a:rPr>
              <a:t>INDIRECT EFFECTS</a:t>
            </a:r>
          </a:p>
        </p:txBody>
      </p:sp>
      <p:sp>
        <p:nvSpPr>
          <p:cNvPr id="57" name="TextBox 56">
            <a:extLst>
              <a:ext uri="{FF2B5EF4-FFF2-40B4-BE49-F238E27FC236}">
                <a16:creationId xmlns:a16="http://schemas.microsoft.com/office/drawing/2014/main" id="{89F95202-CF40-49FD-93B1-E79D37A67B3C}"/>
              </a:ext>
            </a:extLst>
          </p:cNvPr>
          <p:cNvSpPr txBox="1"/>
          <p:nvPr/>
        </p:nvSpPr>
        <p:spPr>
          <a:xfrm>
            <a:off x="5827591" y="4658165"/>
            <a:ext cx="1167567" cy="280398"/>
          </a:xfrm>
          <a:prstGeom prst="rect">
            <a:avLst/>
          </a:prstGeom>
          <a:noFill/>
        </p:spPr>
        <p:txBody>
          <a:bodyPr wrap="square" rtlCol="0">
            <a:spAutoFit/>
          </a:bodyPr>
          <a:lstStyle/>
          <a:p>
            <a:pPr>
              <a:lnSpc>
                <a:spcPts val="1733"/>
              </a:lnSpc>
              <a:defRPr/>
            </a:pPr>
            <a:r>
              <a:rPr lang="en-US" sz="800" b="1" dirty="0">
                <a:solidFill>
                  <a:srgbClr val="003469"/>
                </a:solidFill>
                <a:latin typeface="Lato" panose="020F0502020204030203" pitchFamily="34" charset="0"/>
                <a:ea typeface="Lato" charset="0"/>
                <a:cs typeface="Lato" charset="0"/>
              </a:rPr>
              <a:t>INDUCED EFFECTS</a:t>
            </a:r>
          </a:p>
        </p:txBody>
      </p:sp>
      <p:sp>
        <p:nvSpPr>
          <p:cNvPr id="60" name="TextBox 59">
            <a:extLst>
              <a:ext uri="{FF2B5EF4-FFF2-40B4-BE49-F238E27FC236}">
                <a16:creationId xmlns:a16="http://schemas.microsoft.com/office/drawing/2014/main" id="{E7375243-4D67-4D79-B03C-269A4AA00999}"/>
              </a:ext>
            </a:extLst>
          </p:cNvPr>
          <p:cNvSpPr txBox="1"/>
          <p:nvPr/>
        </p:nvSpPr>
        <p:spPr>
          <a:xfrm>
            <a:off x="7429134" y="2626244"/>
            <a:ext cx="1361920" cy="288990"/>
          </a:xfrm>
          <a:prstGeom prst="rect">
            <a:avLst/>
          </a:prstGeom>
          <a:noFill/>
        </p:spPr>
        <p:txBody>
          <a:bodyPr wrap="square" rtlCol="0">
            <a:spAutoFit/>
          </a:bodyPr>
          <a:lstStyle/>
          <a:p>
            <a:pPr algn="ctr">
              <a:lnSpc>
                <a:spcPts val="1733"/>
              </a:lnSpc>
              <a:defRPr/>
            </a:pPr>
            <a:r>
              <a:rPr lang="en-US" sz="1000" b="1" dirty="0">
                <a:solidFill>
                  <a:schemeClr val="bg1"/>
                </a:solidFill>
                <a:latin typeface="Lato" panose="020F0502020204030203" pitchFamily="34" charset="0"/>
                <a:ea typeface="Lato" charset="0"/>
                <a:cs typeface="Lato" charset="0"/>
              </a:rPr>
              <a:t>TOTAL IMPACTS</a:t>
            </a:r>
          </a:p>
        </p:txBody>
      </p:sp>
      <p:grpSp>
        <p:nvGrpSpPr>
          <p:cNvPr id="64" name="Group 63">
            <a:extLst>
              <a:ext uri="{FF2B5EF4-FFF2-40B4-BE49-F238E27FC236}">
                <a16:creationId xmlns:a16="http://schemas.microsoft.com/office/drawing/2014/main" id="{511573F9-BF09-478A-8679-37B0DB624143}"/>
              </a:ext>
            </a:extLst>
          </p:cNvPr>
          <p:cNvGrpSpPr/>
          <p:nvPr/>
        </p:nvGrpSpPr>
        <p:grpSpPr>
          <a:xfrm>
            <a:off x="7620985" y="3198922"/>
            <a:ext cx="271457" cy="273569"/>
            <a:chOff x="2066925" y="3786188"/>
            <a:chExt cx="407988" cy="411162"/>
          </a:xfrm>
          <a:solidFill>
            <a:schemeClr val="bg1"/>
          </a:solidFill>
        </p:grpSpPr>
        <p:sp>
          <p:nvSpPr>
            <p:cNvPr id="65" name="Freeform 75">
              <a:extLst>
                <a:ext uri="{FF2B5EF4-FFF2-40B4-BE49-F238E27FC236}">
                  <a16:creationId xmlns:a16="http://schemas.microsoft.com/office/drawing/2014/main" id="{735E4EE6-536F-4BCD-A9B8-384B72DB2FFD}"/>
                </a:ext>
              </a:extLst>
            </p:cNvPr>
            <p:cNvSpPr>
              <a:spLocks noEditPoints="1"/>
            </p:cNvSpPr>
            <p:nvPr/>
          </p:nvSpPr>
          <p:spPr bwMode="auto">
            <a:xfrm>
              <a:off x="2179638" y="3892550"/>
              <a:ext cx="182563" cy="184150"/>
            </a:xfrm>
            <a:custGeom>
              <a:avLst/>
              <a:gdLst>
                <a:gd name="T0" fmla="*/ 119 w 239"/>
                <a:gd name="T1" fmla="*/ 0 h 239"/>
                <a:gd name="T2" fmla="*/ 239 w 239"/>
                <a:gd name="T3" fmla="*/ 119 h 239"/>
                <a:gd name="T4" fmla="*/ 120 w 239"/>
                <a:gd name="T5" fmla="*/ 239 h 239"/>
                <a:gd name="T6" fmla="*/ 0 w 239"/>
                <a:gd name="T7" fmla="*/ 120 h 239"/>
                <a:gd name="T8" fmla="*/ 119 w 239"/>
                <a:gd name="T9" fmla="*/ 0 h 239"/>
                <a:gd name="T10" fmla="*/ 137 w 239"/>
                <a:gd name="T11" fmla="*/ 48 h 239"/>
                <a:gd name="T12" fmla="*/ 137 w 239"/>
                <a:gd name="T13" fmla="*/ 36 h 239"/>
                <a:gd name="T14" fmla="*/ 111 w 239"/>
                <a:gd name="T15" fmla="*/ 36 h 239"/>
                <a:gd name="T16" fmla="*/ 111 w 239"/>
                <a:gd name="T17" fmla="*/ 48 h 239"/>
                <a:gd name="T18" fmla="*/ 84 w 239"/>
                <a:gd name="T19" fmla="*/ 63 h 239"/>
                <a:gd name="T20" fmla="*/ 75 w 239"/>
                <a:gd name="T21" fmla="*/ 86 h 239"/>
                <a:gd name="T22" fmla="*/ 81 w 239"/>
                <a:gd name="T23" fmla="*/ 110 h 239"/>
                <a:gd name="T24" fmla="*/ 100 w 239"/>
                <a:gd name="T25" fmla="*/ 124 h 239"/>
                <a:gd name="T26" fmla="*/ 106 w 239"/>
                <a:gd name="T27" fmla="*/ 127 h 239"/>
                <a:gd name="T28" fmla="*/ 111 w 239"/>
                <a:gd name="T29" fmla="*/ 129 h 239"/>
                <a:gd name="T30" fmla="*/ 111 w 239"/>
                <a:gd name="T31" fmla="*/ 167 h 239"/>
                <a:gd name="T32" fmla="*/ 101 w 239"/>
                <a:gd name="T33" fmla="*/ 159 h 239"/>
                <a:gd name="T34" fmla="*/ 98 w 239"/>
                <a:gd name="T35" fmla="*/ 145 h 239"/>
                <a:gd name="T36" fmla="*/ 72 w 239"/>
                <a:gd name="T37" fmla="*/ 145 h 239"/>
                <a:gd name="T38" fmla="*/ 81 w 239"/>
                <a:gd name="T39" fmla="*/ 174 h 239"/>
                <a:gd name="T40" fmla="*/ 111 w 239"/>
                <a:gd name="T41" fmla="*/ 193 h 239"/>
                <a:gd name="T42" fmla="*/ 111 w 239"/>
                <a:gd name="T43" fmla="*/ 206 h 239"/>
                <a:gd name="T44" fmla="*/ 137 w 239"/>
                <a:gd name="T45" fmla="*/ 206 h 239"/>
                <a:gd name="T46" fmla="*/ 137 w 239"/>
                <a:gd name="T47" fmla="*/ 193 h 239"/>
                <a:gd name="T48" fmla="*/ 165 w 239"/>
                <a:gd name="T49" fmla="*/ 180 h 239"/>
                <a:gd name="T50" fmla="*/ 176 w 239"/>
                <a:gd name="T51" fmla="*/ 155 h 239"/>
                <a:gd name="T52" fmla="*/ 171 w 239"/>
                <a:gd name="T53" fmla="*/ 132 h 239"/>
                <a:gd name="T54" fmla="*/ 152 w 239"/>
                <a:gd name="T55" fmla="*/ 117 h 239"/>
                <a:gd name="T56" fmla="*/ 144 w 239"/>
                <a:gd name="T57" fmla="*/ 113 h 239"/>
                <a:gd name="T58" fmla="*/ 137 w 239"/>
                <a:gd name="T59" fmla="*/ 111 h 239"/>
                <a:gd name="T60" fmla="*/ 137 w 239"/>
                <a:gd name="T61" fmla="*/ 72 h 239"/>
                <a:gd name="T62" fmla="*/ 145 w 239"/>
                <a:gd name="T63" fmla="*/ 81 h 239"/>
                <a:gd name="T64" fmla="*/ 147 w 239"/>
                <a:gd name="T65" fmla="*/ 92 h 239"/>
                <a:gd name="T66" fmla="*/ 171 w 239"/>
                <a:gd name="T67" fmla="*/ 92 h 239"/>
                <a:gd name="T68" fmla="*/ 164 w 239"/>
                <a:gd name="T69" fmla="*/ 68 h 239"/>
                <a:gd name="T70" fmla="*/ 137 w 239"/>
                <a:gd name="T71" fmla="*/ 48 h 239"/>
                <a:gd name="T72" fmla="*/ 137 w 239"/>
                <a:gd name="T73" fmla="*/ 168 h 239"/>
                <a:gd name="T74" fmla="*/ 146 w 239"/>
                <a:gd name="T75" fmla="*/ 163 h 239"/>
                <a:gd name="T76" fmla="*/ 150 w 239"/>
                <a:gd name="T77" fmla="*/ 155 h 239"/>
                <a:gd name="T78" fmla="*/ 148 w 239"/>
                <a:gd name="T79" fmla="*/ 144 h 239"/>
                <a:gd name="T80" fmla="*/ 139 w 239"/>
                <a:gd name="T81" fmla="*/ 137 h 239"/>
                <a:gd name="T82" fmla="*/ 138 w 239"/>
                <a:gd name="T83" fmla="*/ 137 h 239"/>
                <a:gd name="T84" fmla="*/ 137 w 239"/>
                <a:gd name="T85" fmla="*/ 136 h 239"/>
                <a:gd name="T86" fmla="*/ 137 w 239"/>
                <a:gd name="T87" fmla="*/ 168 h 239"/>
                <a:gd name="T88" fmla="*/ 102 w 239"/>
                <a:gd name="T89" fmla="*/ 78 h 239"/>
                <a:gd name="T90" fmla="*/ 99 w 239"/>
                <a:gd name="T91" fmla="*/ 88 h 239"/>
                <a:gd name="T92" fmla="*/ 103 w 239"/>
                <a:gd name="T93" fmla="*/ 97 h 239"/>
                <a:gd name="T94" fmla="*/ 111 w 239"/>
                <a:gd name="T95" fmla="*/ 104 h 239"/>
                <a:gd name="T96" fmla="*/ 111 w 239"/>
                <a:gd name="T97" fmla="*/ 71 h 239"/>
                <a:gd name="T98" fmla="*/ 102 w 239"/>
                <a:gd name="T99" fmla="*/ 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76">
              <a:extLst>
                <a:ext uri="{FF2B5EF4-FFF2-40B4-BE49-F238E27FC236}">
                  <a16:creationId xmlns:a16="http://schemas.microsoft.com/office/drawing/2014/main" id="{C82EF1FE-0F42-4AEF-AFCD-AC6D3287D367}"/>
                </a:ext>
              </a:extLst>
            </p:cNvPr>
            <p:cNvSpPr>
              <a:spLocks/>
            </p:cNvSpPr>
            <p:nvPr/>
          </p:nvSpPr>
          <p:spPr bwMode="auto">
            <a:xfrm>
              <a:off x="2066925" y="3786188"/>
              <a:ext cx="404813" cy="190500"/>
            </a:xfrm>
            <a:custGeom>
              <a:avLst/>
              <a:gdLst>
                <a:gd name="T0" fmla="*/ 54 w 525"/>
                <a:gd name="T1" fmla="*/ 248 h 248"/>
                <a:gd name="T2" fmla="*/ 0 w 525"/>
                <a:gd name="T3" fmla="*/ 241 h 248"/>
                <a:gd name="T4" fmla="*/ 265 w 525"/>
                <a:gd name="T5" fmla="*/ 0 h 248"/>
                <a:gd name="T6" fmla="*/ 483 w 525"/>
                <a:gd name="T7" fmla="*/ 114 h 248"/>
                <a:gd name="T8" fmla="*/ 514 w 525"/>
                <a:gd name="T9" fmla="*/ 93 h 248"/>
                <a:gd name="T10" fmla="*/ 525 w 525"/>
                <a:gd name="T11" fmla="*/ 99 h 248"/>
                <a:gd name="T12" fmla="*/ 525 w 525"/>
                <a:gd name="T13" fmla="*/ 214 h 248"/>
                <a:gd name="T14" fmla="*/ 511 w 525"/>
                <a:gd name="T15" fmla="*/ 224 h 248"/>
                <a:gd name="T16" fmla="*/ 403 w 525"/>
                <a:gd name="T17" fmla="*/ 184 h 248"/>
                <a:gd name="T18" fmla="*/ 401 w 525"/>
                <a:gd name="T19" fmla="*/ 172 h 248"/>
                <a:gd name="T20" fmla="*/ 438 w 525"/>
                <a:gd name="T21" fmla="*/ 145 h 248"/>
                <a:gd name="T22" fmla="*/ 265 w 525"/>
                <a:gd name="T23" fmla="*/ 55 h 248"/>
                <a:gd name="T24" fmla="*/ 54 w 525"/>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77">
              <a:extLst>
                <a:ext uri="{FF2B5EF4-FFF2-40B4-BE49-F238E27FC236}">
                  <a16:creationId xmlns:a16="http://schemas.microsoft.com/office/drawing/2014/main" id="{15C5ACF1-3B5B-4CB7-8FC4-2C6DB7B32A04}"/>
                </a:ext>
              </a:extLst>
            </p:cNvPr>
            <p:cNvSpPr>
              <a:spLocks/>
            </p:cNvSpPr>
            <p:nvPr/>
          </p:nvSpPr>
          <p:spPr bwMode="auto">
            <a:xfrm>
              <a:off x="2071688" y="4006850"/>
              <a:ext cx="403225" cy="190500"/>
            </a:xfrm>
            <a:custGeom>
              <a:avLst/>
              <a:gdLst>
                <a:gd name="T0" fmla="*/ 471 w 525"/>
                <a:gd name="T1" fmla="*/ 0 h 248"/>
                <a:gd name="T2" fmla="*/ 260 w 525"/>
                <a:gd name="T3" fmla="*/ 193 h 248"/>
                <a:gd name="T4" fmla="*/ 87 w 525"/>
                <a:gd name="T5" fmla="*/ 103 h 248"/>
                <a:gd name="T6" fmla="*/ 124 w 525"/>
                <a:gd name="T7" fmla="*/ 76 h 248"/>
                <a:gd name="T8" fmla="*/ 122 w 525"/>
                <a:gd name="T9" fmla="*/ 64 h 248"/>
                <a:gd name="T10" fmla="*/ 14 w 525"/>
                <a:gd name="T11" fmla="*/ 24 h 248"/>
                <a:gd name="T12" fmla="*/ 0 w 525"/>
                <a:gd name="T13" fmla="*/ 34 h 248"/>
                <a:gd name="T14" fmla="*/ 0 w 525"/>
                <a:gd name="T15" fmla="*/ 148 h 248"/>
                <a:gd name="T16" fmla="*/ 11 w 525"/>
                <a:gd name="T17" fmla="*/ 155 h 248"/>
                <a:gd name="T18" fmla="*/ 42 w 525"/>
                <a:gd name="T19" fmla="*/ 134 h 248"/>
                <a:gd name="T20" fmla="*/ 260 w 525"/>
                <a:gd name="T21" fmla="*/ 248 h 248"/>
                <a:gd name="T22" fmla="*/ 525 w 525"/>
                <a:gd name="T23" fmla="*/ 7 h 248"/>
                <a:gd name="T24" fmla="*/ 471 w 525"/>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8" name="Freeform 173">
            <a:extLst>
              <a:ext uri="{FF2B5EF4-FFF2-40B4-BE49-F238E27FC236}">
                <a16:creationId xmlns:a16="http://schemas.microsoft.com/office/drawing/2014/main" id="{A911DC8B-2457-44CB-9CF9-EE4D7CCD7C97}"/>
              </a:ext>
            </a:extLst>
          </p:cNvPr>
          <p:cNvSpPr>
            <a:spLocks noEditPoints="1"/>
          </p:cNvSpPr>
          <p:nvPr/>
        </p:nvSpPr>
        <p:spPr bwMode="auto">
          <a:xfrm>
            <a:off x="7624899" y="3814986"/>
            <a:ext cx="263631" cy="246202"/>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7 CuadroTexto">
            <a:extLst>
              <a:ext uri="{FF2B5EF4-FFF2-40B4-BE49-F238E27FC236}">
                <a16:creationId xmlns:a16="http://schemas.microsoft.com/office/drawing/2014/main" id="{FAE727D9-D181-4E95-BC18-D0779EA2CD9B}"/>
              </a:ext>
            </a:extLst>
          </p:cNvPr>
          <p:cNvSpPr txBox="1"/>
          <p:nvPr/>
        </p:nvSpPr>
        <p:spPr>
          <a:xfrm>
            <a:off x="7973720" y="2933948"/>
            <a:ext cx="1167567" cy="2326342"/>
          </a:xfrm>
          <a:prstGeom prst="rect">
            <a:avLst/>
          </a:prstGeom>
          <a:noFill/>
        </p:spPr>
        <p:txBody>
          <a:bodyPr wrap="square">
            <a:spAutoFit/>
          </a:bodyPr>
          <a:lstStyle/>
          <a:p>
            <a:pPr>
              <a:lnSpc>
                <a:spcPts val="4200"/>
              </a:lnSpc>
              <a:spcAft>
                <a:spcPts val="500"/>
              </a:spcAft>
              <a:defRPr/>
            </a:pPr>
            <a:r>
              <a:rPr lang="en-US" sz="800" dirty="0">
                <a:solidFill>
                  <a:schemeClr val="bg1"/>
                </a:solidFill>
                <a:latin typeface="Lato" panose="020F0502020204030203" pitchFamily="34" charset="0"/>
                <a:ea typeface="Lato" charset="0"/>
                <a:cs typeface="Lato" charset="0"/>
              </a:rPr>
              <a:t>Production</a:t>
            </a:r>
          </a:p>
          <a:p>
            <a:pPr>
              <a:lnSpc>
                <a:spcPts val="4200"/>
              </a:lnSpc>
              <a:spcAft>
                <a:spcPts val="500"/>
              </a:spcAft>
              <a:defRPr/>
            </a:pPr>
            <a:r>
              <a:rPr lang="en-US" sz="800" dirty="0">
                <a:solidFill>
                  <a:schemeClr val="bg1"/>
                </a:solidFill>
                <a:latin typeface="Lato" panose="020F0502020204030203" pitchFamily="34" charset="0"/>
                <a:ea typeface="Lato" charset="0"/>
                <a:cs typeface="Lato" charset="0"/>
              </a:rPr>
              <a:t>Jobs</a:t>
            </a:r>
          </a:p>
          <a:p>
            <a:pPr>
              <a:lnSpc>
                <a:spcPts val="4200"/>
              </a:lnSpc>
              <a:spcAft>
                <a:spcPts val="500"/>
              </a:spcAft>
              <a:defRPr/>
            </a:pPr>
            <a:r>
              <a:rPr lang="en-US" sz="800" dirty="0">
                <a:solidFill>
                  <a:schemeClr val="bg1"/>
                </a:solidFill>
                <a:latin typeface="Lato" panose="020F0502020204030203" pitchFamily="34" charset="0"/>
                <a:ea typeface="Lato" charset="0"/>
                <a:cs typeface="Lato" charset="0"/>
              </a:rPr>
              <a:t>Wages</a:t>
            </a:r>
          </a:p>
          <a:p>
            <a:pPr>
              <a:lnSpc>
                <a:spcPts val="4200"/>
              </a:lnSpc>
              <a:spcAft>
                <a:spcPts val="500"/>
              </a:spcAft>
              <a:defRPr/>
            </a:pPr>
            <a:r>
              <a:rPr lang="en-US" sz="800" dirty="0">
                <a:solidFill>
                  <a:schemeClr val="bg1"/>
                </a:solidFill>
                <a:latin typeface="Lato" panose="020F0502020204030203" pitchFamily="34" charset="0"/>
                <a:ea typeface="Lato" charset="0"/>
                <a:cs typeface="Lato" charset="0"/>
              </a:rPr>
              <a:t>Taxes</a:t>
            </a:r>
          </a:p>
        </p:txBody>
      </p:sp>
      <p:sp>
        <p:nvSpPr>
          <p:cNvPr id="70" name="Freeform 81">
            <a:extLst>
              <a:ext uri="{FF2B5EF4-FFF2-40B4-BE49-F238E27FC236}">
                <a16:creationId xmlns:a16="http://schemas.microsoft.com/office/drawing/2014/main" id="{59FC1FCA-CE77-42A8-9473-D64144420841}"/>
              </a:ext>
            </a:extLst>
          </p:cNvPr>
          <p:cNvSpPr>
            <a:spLocks noChangeArrowheads="1"/>
          </p:cNvSpPr>
          <p:nvPr/>
        </p:nvSpPr>
        <p:spPr bwMode="auto">
          <a:xfrm>
            <a:off x="7654810" y="4986842"/>
            <a:ext cx="229537" cy="280447"/>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600" dirty="0">
              <a:latin typeface="Lato" panose="020F0502020204030203" pitchFamily="34" charset="0"/>
              <a:cs typeface="Segoe UI" panose="020B0502040204020203" pitchFamily="34" charset="0"/>
            </a:endParaRPr>
          </a:p>
        </p:txBody>
      </p:sp>
      <p:grpSp>
        <p:nvGrpSpPr>
          <p:cNvPr id="71" name="Group 70">
            <a:extLst>
              <a:ext uri="{FF2B5EF4-FFF2-40B4-BE49-F238E27FC236}">
                <a16:creationId xmlns:a16="http://schemas.microsoft.com/office/drawing/2014/main" id="{B915A7BF-DDD4-4E48-8300-4928C883A96B}"/>
              </a:ext>
            </a:extLst>
          </p:cNvPr>
          <p:cNvGrpSpPr/>
          <p:nvPr/>
        </p:nvGrpSpPr>
        <p:grpSpPr>
          <a:xfrm>
            <a:off x="7664288" y="4393164"/>
            <a:ext cx="229537" cy="277656"/>
            <a:chOff x="637230" y="1879089"/>
            <a:chExt cx="327372" cy="396000"/>
          </a:xfrm>
          <a:solidFill>
            <a:schemeClr val="bg1"/>
          </a:solidFill>
        </p:grpSpPr>
        <p:sp>
          <p:nvSpPr>
            <p:cNvPr id="72" name="Freeform 6">
              <a:extLst>
                <a:ext uri="{FF2B5EF4-FFF2-40B4-BE49-F238E27FC236}">
                  <a16:creationId xmlns:a16="http://schemas.microsoft.com/office/drawing/2014/main" id="{9AF480A3-B79F-42DA-9AD5-F9D1BECDA9DB}"/>
                </a:ext>
              </a:extLst>
            </p:cNvPr>
            <p:cNvSpPr>
              <a:spLocks noChangeArrowheads="1"/>
            </p:cNvSpPr>
            <p:nvPr/>
          </p:nvSpPr>
          <p:spPr bwMode="auto">
            <a:xfrm>
              <a:off x="758731" y="2054384"/>
              <a:ext cx="88600" cy="166506"/>
            </a:xfrm>
            <a:custGeom>
              <a:avLst/>
              <a:gdLst>
                <a:gd name="T0" fmla="*/ 1034 w 1662"/>
                <a:gd name="T1" fmla="*/ 1322 h 3008"/>
                <a:gd name="T2" fmla="*/ 625 w 1662"/>
                <a:gd name="T3" fmla="*/ 1322 h 3008"/>
                <a:gd name="T4" fmla="*/ 356 w 1662"/>
                <a:gd name="T5" fmla="*/ 1053 h 3008"/>
                <a:gd name="T6" fmla="*/ 625 w 1662"/>
                <a:gd name="T7" fmla="*/ 784 h 3008"/>
                <a:gd name="T8" fmla="*/ 1345 w 1662"/>
                <a:gd name="T9" fmla="*/ 784 h 3008"/>
                <a:gd name="T10" fmla="*/ 1523 w 1662"/>
                <a:gd name="T11" fmla="*/ 606 h 3008"/>
                <a:gd name="T12" fmla="*/ 1345 w 1662"/>
                <a:gd name="T13" fmla="*/ 427 h 3008"/>
                <a:gd name="T14" fmla="*/ 1008 w 1662"/>
                <a:gd name="T15" fmla="*/ 427 h 3008"/>
                <a:gd name="T16" fmla="*/ 1008 w 1662"/>
                <a:gd name="T17" fmla="*/ 179 h 3008"/>
                <a:gd name="T18" fmla="*/ 829 w 1662"/>
                <a:gd name="T19" fmla="*/ 0 h 3008"/>
                <a:gd name="T20" fmla="*/ 651 w 1662"/>
                <a:gd name="T21" fmla="*/ 179 h 3008"/>
                <a:gd name="T22" fmla="*/ 651 w 1662"/>
                <a:gd name="T23" fmla="*/ 427 h 3008"/>
                <a:gd name="T24" fmla="*/ 625 w 1662"/>
                <a:gd name="T25" fmla="*/ 427 h 3008"/>
                <a:gd name="T26" fmla="*/ 0 w 1662"/>
                <a:gd name="T27" fmla="*/ 1053 h 3008"/>
                <a:gd name="T28" fmla="*/ 625 w 1662"/>
                <a:gd name="T29" fmla="*/ 1679 h 3008"/>
                <a:gd name="T30" fmla="*/ 1034 w 1662"/>
                <a:gd name="T31" fmla="*/ 1679 h 3008"/>
                <a:gd name="T32" fmla="*/ 1304 w 1662"/>
                <a:gd name="T33" fmla="*/ 1949 h 3008"/>
                <a:gd name="T34" fmla="*/ 1034 w 1662"/>
                <a:gd name="T35" fmla="*/ 2217 h 3008"/>
                <a:gd name="T36" fmla="*/ 301 w 1662"/>
                <a:gd name="T37" fmla="*/ 2217 h 3008"/>
                <a:gd name="T38" fmla="*/ 123 w 1662"/>
                <a:gd name="T39" fmla="*/ 2396 h 3008"/>
                <a:gd name="T40" fmla="*/ 301 w 1662"/>
                <a:gd name="T41" fmla="*/ 2574 h 3008"/>
                <a:gd name="T42" fmla="*/ 653 w 1662"/>
                <a:gd name="T43" fmla="*/ 2574 h 3008"/>
                <a:gd name="T44" fmla="*/ 653 w 1662"/>
                <a:gd name="T45" fmla="*/ 2828 h 3008"/>
                <a:gd name="T46" fmla="*/ 831 w 1662"/>
                <a:gd name="T47" fmla="*/ 3007 h 3008"/>
                <a:gd name="T48" fmla="*/ 1009 w 1662"/>
                <a:gd name="T49" fmla="*/ 2828 h 3008"/>
                <a:gd name="T50" fmla="*/ 1009 w 1662"/>
                <a:gd name="T51" fmla="*/ 2574 h 3008"/>
                <a:gd name="T52" fmla="*/ 1039 w 1662"/>
                <a:gd name="T53" fmla="*/ 2574 h 3008"/>
                <a:gd name="T54" fmla="*/ 1044 w 1662"/>
                <a:gd name="T55" fmla="*/ 2574 h 3008"/>
                <a:gd name="T56" fmla="*/ 1661 w 1662"/>
                <a:gd name="T57" fmla="*/ 1949 h 3008"/>
                <a:gd name="T58" fmla="*/ 1034 w 1662"/>
                <a:gd name="T59" fmla="*/ 132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2" h="3008">
                  <a:moveTo>
                    <a:pt x="1034" y="1322"/>
                  </a:moveTo>
                  <a:lnTo>
                    <a:pt x="625" y="1322"/>
                  </a:lnTo>
                  <a:cubicBezTo>
                    <a:pt x="476" y="1322"/>
                    <a:pt x="356" y="1201"/>
                    <a:pt x="356" y="1053"/>
                  </a:cubicBezTo>
                  <a:cubicBezTo>
                    <a:pt x="356" y="904"/>
                    <a:pt x="476" y="784"/>
                    <a:pt x="625" y="784"/>
                  </a:cubicBezTo>
                  <a:lnTo>
                    <a:pt x="1345" y="784"/>
                  </a:lnTo>
                  <a:cubicBezTo>
                    <a:pt x="1443" y="784"/>
                    <a:pt x="1523" y="704"/>
                    <a:pt x="1523" y="606"/>
                  </a:cubicBezTo>
                  <a:cubicBezTo>
                    <a:pt x="1523" y="508"/>
                    <a:pt x="1443" y="427"/>
                    <a:pt x="1345" y="427"/>
                  </a:cubicBezTo>
                  <a:lnTo>
                    <a:pt x="1008" y="427"/>
                  </a:lnTo>
                  <a:lnTo>
                    <a:pt x="1008" y="179"/>
                  </a:lnTo>
                  <a:cubicBezTo>
                    <a:pt x="1008" y="81"/>
                    <a:pt x="927" y="0"/>
                    <a:pt x="829" y="0"/>
                  </a:cubicBezTo>
                  <a:cubicBezTo>
                    <a:pt x="731" y="0"/>
                    <a:pt x="651" y="81"/>
                    <a:pt x="651" y="179"/>
                  </a:cubicBezTo>
                  <a:lnTo>
                    <a:pt x="651" y="427"/>
                  </a:lnTo>
                  <a:lnTo>
                    <a:pt x="625" y="427"/>
                  </a:lnTo>
                  <a:cubicBezTo>
                    <a:pt x="280" y="427"/>
                    <a:pt x="0" y="708"/>
                    <a:pt x="0" y="1053"/>
                  </a:cubicBezTo>
                  <a:cubicBezTo>
                    <a:pt x="0" y="1398"/>
                    <a:pt x="280" y="1679"/>
                    <a:pt x="625" y="1679"/>
                  </a:cubicBezTo>
                  <a:lnTo>
                    <a:pt x="1034" y="1679"/>
                  </a:lnTo>
                  <a:cubicBezTo>
                    <a:pt x="1183" y="1679"/>
                    <a:pt x="1304" y="1800"/>
                    <a:pt x="1304" y="1949"/>
                  </a:cubicBezTo>
                  <a:cubicBezTo>
                    <a:pt x="1304" y="2097"/>
                    <a:pt x="1183" y="2217"/>
                    <a:pt x="1034" y="2217"/>
                  </a:cubicBezTo>
                  <a:lnTo>
                    <a:pt x="301" y="2217"/>
                  </a:lnTo>
                  <a:cubicBezTo>
                    <a:pt x="203" y="2217"/>
                    <a:pt x="123" y="2298"/>
                    <a:pt x="123" y="2396"/>
                  </a:cubicBezTo>
                  <a:cubicBezTo>
                    <a:pt x="123" y="2494"/>
                    <a:pt x="203" y="2574"/>
                    <a:pt x="301" y="2574"/>
                  </a:cubicBezTo>
                  <a:lnTo>
                    <a:pt x="653" y="2574"/>
                  </a:lnTo>
                  <a:lnTo>
                    <a:pt x="653" y="2828"/>
                  </a:lnTo>
                  <a:cubicBezTo>
                    <a:pt x="653" y="2926"/>
                    <a:pt x="733" y="3007"/>
                    <a:pt x="831" y="3007"/>
                  </a:cubicBezTo>
                  <a:cubicBezTo>
                    <a:pt x="929" y="3007"/>
                    <a:pt x="1009" y="2926"/>
                    <a:pt x="1009" y="2828"/>
                  </a:cubicBezTo>
                  <a:lnTo>
                    <a:pt x="1009" y="2574"/>
                  </a:lnTo>
                  <a:lnTo>
                    <a:pt x="1039" y="2574"/>
                  </a:lnTo>
                  <a:cubicBezTo>
                    <a:pt x="1040" y="2574"/>
                    <a:pt x="1042" y="2574"/>
                    <a:pt x="1044" y="2574"/>
                  </a:cubicBezTo>
                  <a:cubicBezTo>
                    <a:pt x="1386" y="2570"/>
                    <a:pt x="1661" y="2291"/>
                    <a:pt x="1661" y="1949"/>
                  </a:cubicBezTo>
                  <a:cubicBezTo>
                    <a:pt x="1661" y="1604"/>
                    <a:pt x="1379" y="1322"/>
                    <a:pt x="1034" y="1322"/>
                  </a:cubicBezTo>
                </a:path>
              </a:pathLst>
            </a:custGeom>
            <a:grpFill/>
            <a:ln>
              <a:noFill/>
            </a:ln>
            <a:effectLst/>
          </p:spPr>
          <p:txBody>
            <a:bodyPr wrap="none" anchor="ctr"/>
            <a:lstStyle/>
            <a:p>
              <a:endParaRPr lang="en-US" sz="2400" dirty="0">
                <a:latin typeface="Lato" panose="020F0502020204030203" pitchFamily="34" charset="0"/>
                <a:cs typeface="Segoe UI" panose="020B0502040204020203" pitchFamily="34" charset="0"/>
              </a:endParaRPr>
            </a:p>
          </p:txBody>
        </p:sp>
        <p:sp>
          <p:nvSpPr>
            <p:cNvPr id="73" name="Freeform 7">
              <a:extLst>
                <a:ext uri="{FF2B5EF4-FFF2-40B4-BE49-F238E27FC236}">
                  <a16:creationId xmlns:a16="http://schemas.microsoft.com/office/drawing/2014/main" id="{FFD8F8F5-E09C-45FD-8810-9F8DBC685F3A}"/>
                </a:ext>
              </a:extLst>
            </p:cNvPr>
            <p:cNvSpPr>
              <a:spLocks noChangeArrowheads="1"/>
            </p:cNvSpPr>
            <p:nvPr/>
          </p:nvSpPr>
          <p:spPr bwMode="auto">
            <a:xfrm>
              <a:off x="637230" y="1879089"/>
              <a:ext cx="327372" cy="396000"/>
            </a:xfrm>
            <a:custGeom>
              <a:avLst/>
              <a:gdLst>
                <a:gd name="T0" fmla="*/ 5789 w 6144"/>
                <a:gd name="T1" fmla="*/ 4084 h 7152"/>
                <a:gd name="T2" fmla="*/ 5017 w 6144"/>
                <a:gd name="T3" fmla="*/ 2844 h 7152"/>
                <a:gd name="T4" fmla="*/ 4026 w 6144"/>
                <a:gd name="T5" fmla="*/ 1903 h 7152"/>
                <a:gd name="T6" fmla="*/ 4784 w 6144"/>
                <a:gd name="T7" fmla="*/ 496 h 7152"/>
                <a:gd name="T8" fmla="*/ 4752 w 6144"/>
                <a:gd name="T9" fmla="*/ 285 h 7152"/>
                <a:gd name="T10" fmla="*/ 4115 w 6144"/>
                <a:gd name="T11" fmla="*/ 0 h 7152"/>
                <a:gd name="T12" fmla="*/ 3538 w 6144"/>
                <a:gd name="T13" fmla="*/ 151 h 7152"/>
                <a:gd name="T14" fmla="*/ 3176 w 6144"/>
                <a:gd name="T15" fmla="*/ 260 h 7152"/>
                <a:gd name="T16" fmla="*/ 3091 w 6144"/>
                <a:gd name="T17" fmla="*/ 244 h 7152"/>
                <a:gd name="T18" fmla="*/ 2201 w 6144"/>
                <a:gd name="T19" fmla="*/ 35 h 7152"/>
                <a:gd name="T20" fmla="*/ 1306 w 6144"/>
                <a:gd name="T21" fmla="*/ 455 h 7152"/>
                <a:gd name="T22" fmla="*/ 1286 w 6144"/>
                <a:gd name="T23" fmla="*/ 678 h 7152"/>
                <a:gd name="T24" fmla="*/ 2103 w 6144"/>
                <a:gd name="T25" fmla="*/ 1913 h 7152"/>
                <a:gd name="T26" fmla="*/ 1126 w 6144"/>
                <a:gd name="T27" fmla="*/ 2844 h 7152"/>
                <a:gd name="T28" fmla="*/ 354 w 6144"/>
                <a:gd name="T29" fmla="*/ 4084 h 7152"/>
                <a:gd name="T30" fmla="*/ 0 w 6144"/>
                <a:gd name="T31" fmla="*/ 5767 h 7152"/>
                <a:gd name="T32" fmla="*/ 1384 w 6144"/>
                <a:gd name="T33" fmla="*/ 7151 h 7152"/>
                <a:gd name="T34" fmla="*/ 4759 w 6144"/>
                <a:gd name="T35" fmla="*/ 7151 h 7152"/>
                <a:gd name="T36" fmla="*/ 6143 w 6144"/>
                <a:gd name="T37" fmla="*/ 5767 h 7152"/>
                <a:gd name="T38" fmla="*/ 5789 w 6144"/>
                <a:gd name="T39" fmla="*/ 4084 h 7152"/>
                <a:gd name="T40" fmla="*/ 1666 w 6144"/>
                <a:gd name="T41" fmla="*/ 603 h 7152"/>
                <a:gd name="T42" fmla="*/ 2201 w 6144"/>
                <a:gd name="T43" fmla="*/ 389 h 7152"/>
                <a:gd name="T44" fmla="*/ 2967 w 6144"/>
                <a:gd name="T45" fmla="*/ 578 h 7152"/>
                <a:gd name="T46" fmla="*/ 3174 w 6144"/>
                <a:gd name="T47" fmla="*/ 614 h 7152"/>
                <a:gd name="T48" fmla="*/ 3674 w 6144"/>
                <a:gd name="T49" fmla="*/ 478 h 7152"/>
                <a:gd name="T50" fmla="*/ 4114 w 6144"/>
                <a:gd name="T51" fmla="*/ 354 h 7152"/>
                <a:gd name="T52" fmla="*/ 4400 w 6144"/>
                <a:gd name="T53" fmla="*/ 452 h 7152"/>
                <a:gd name="T54" fmla="*/ 3687 w 6144"/>
                <a:gd name="T55" fmla="*/ 1778 h 7152"/>
                <a:gd name="T56" fmla="*/ 2444 w 6144"/>
                <a:gd name="T57" fmla="*/ 1778 h 7152"/>
                <a:gd name="T58" fmla="*/ 1666 w 6144"/>
                <a:gd name="T59" fmla="*/ 603 h 7152"/>
                <a:gd name="T60" fmla="*/ 4759 w 6144"/>
                <a:gd name="T61" fmla="*/ 6794 h 7152"/>
                <a:gd name="T62" fmla="*/ 1384 w 6144"/>
                <a:gd name="T63" fmla="*/ 6794 h 7152"/>
                <a:gd name="T64" fmla="*/ 357 w 6144"/>
                <a:gd name="T65" fmla="*/ 5767 h 7152"/>
                <a:gd name="T66" fmla="*/ 1393 w 6144"/>
                <a:gd name="T67" fmla="*/ 3080 h 7152"/>
                <a:gd name="T68" fmla="*/ 2402 w 6144"/>
                <a:gd name="T69" fmla="*/ 2134 h 7152"/>
                <a:gd name="T70" fmla="*/ 3738 w 6144"/>
                <a:gd name="T71" fmla="*/ 2134 h 7152"/>
                <a:gd name="T72" fmla="*/ 4747 w 6144"/>
                <a:gd name="T73" fmla="*/ 3080 h 7152"/>
                <a:gd name="T74" fmla="*/ 5783 w 6144"/>
                <a:gd name="T75" fmla="*/ 5767 h 7152"/>
                <a:gd name="T76" fmla="*/ 4759 w 6144"/>
                <a:gd name="T77" fmla="*/ 6794 h 7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7152">
                  <a:moveTo>
                    <a:pt x="5789" y="4084"/>
                  </a:moveTo>
                  <a:cubicBezTo>
                    <a:pt x="5602" y="3653"/>
                    <a:pt x="5344" y="3235"/>
                    <a:pt x="5017" y="2844"/>
                  </a:cubicBezTo>
                  <a:cubicBezTo>
                    <a:pt x="4621" y="2368"/>
                    <a:pt x="4227" y="2050"/>
                    <a:pt x="4026" y="1903"/>
                  </a:cubicBezTo>
                  <a:lnTo>
                    <a:pt x="4784" y="496"/>
                  </a:lnTo>
                  <a:cubicBezTo>
                    <a:pt x="4822" y="426"/>
                    <a:pt x="4809" y="340"/>
                    <a:pt x="4752" y="285"/>
                  </a:cubicBezTo>
                  <a:cubicBezTo>
                    <a:pt x="4555" y="93"/>
                    <a:pt x="4347" y="0"/>
                    <a:pt x="4115" y="0"/>
                  </a:cubicBezTo>
                  <a:cubicBezTo>
                    <a:pt x="3903" y="0"/>
                    <a:pt x="3708" y="80"/>
                    <a:pt x="3538" y="151"/>
                  </a:cubicBezTo>
                  <a:cubicBezTo>
                    <a:pt x="3405" y="206"/>
                    <a:pt x="3278" y="260"/>
                    <a:pt x="3176" y="260"/>
                  </a:cubicBezTo>
                  <a:cubicBezTo>
                    <a:pt x="3145" y="260"/>
                    <a:pt x="3117" y="255"/>
                    <a:pt x="3091" y="244"/>
                  </a:cubicBezTo>
                  <a:cubicBezTo>
                    <a:pt x="2737" y="115"/>
                    <a:pt x="2465" y="35"/>
                    <a:pt x="2201" y="35"/>
                  </a:cubicBezTo>
                  <a:cubicBezTo>
                    <a:pt x="1869" y="35"/>
                    <a:pt x="1584" y="169"/>
                    <a:pt x="1306" y="455"/>
                  </a:cubicBezTo>
                  <a:cubicBezTo>
                    <a:pt x="1249" y="514"/>
                    <a:pt x="1239" y="607"/>
                    <a:pt x="1286" y="678"/>
                  </a:cubicBezTo>
                  <a:lnTo>
                    <a:pt x="2103" y="1913"/>
                  </a:lnTo>
                  <a:cubicBezTo>
                    <a:pt x="1901" y="2063"/>
                    <a:pt x="1515" y="2378"/>
                    <a:pt x="1126" y="2844"/>
                  </a:cubicBezTo>
                  <a:cubicBezTo>
                    <a:pt x="801" y="3235"/>
                    <a:pt x="541" y="3653"/>
                    <a:pt x="354" y="4084"/>
                  </a:cubicBezTo>
                  <a:cubicBezTo>
                    <a:pt x="118" y="4626"/>
                    <a:pt x="0" y="5193"/>
                    <a:pt x="0" y="5767"/>
                  </a:cubicBezTo>
                  <a:cubicBezTo>
                    <a:pt x="0" y="6530"/>
                    <a:pt x="621" y="7151"/>
                    <a:pt x="1384" y="7151"/>
                  </a:cubicBezTo>
                  <a:lnTo>
                    <a:pt x="4759" y="7151"/>
                  </a:lnTo>
                  <a:cubicBezTo>
                    <a:pt x="5522" y="7151"/>
                    <a:pt x="6143" y="6530"/>
                    <a:pt x="6143" y="5767"/>
                  </a:cubicBezTo>
                  <a:cubicBezTo>
                    <a:pt x="6143" y="5193"/>
                    <a:pt x="6025" y="4626"/>
                    <a:pt x="5789" y="4084"/>
                  </a:cubicBezTo>
                  <a:close/>
                  <a:moveTo>
                    <a:pt x="1666" y="603"/>
                  </a:moveTo>
                  <a:cubicBezTo>
                    <a:pt x="1839" y="455"/>
                    <a:pt x="2004" y="389"/>
                    <a:pt x="2201" y="389"/>
                  </a:cubicBezTo>
                  <a:cubicBezTo>
                    <a:pt x="2412" y="389"/>
                    <a:pt x="2651" y="460"/>
                    <a:pt x="2967" y="578"/>
                  </a:cubicBezTo>
                  <a:cubicBezTo>
                    <a:pt x="3033" y="602"/>
                    <a:pt x="3103" y="614"/>
                    <a:pt x="3174" y="614"/>
                  </a:cubicBezTo>
                  <a:cubicBezTo>
                    <a:pt x="3348" y="614"/>
                    <a:pt x="3515" y="545"/>
                    <a:pt x="3674" y="478"/>
                  </a:cubicBezTo>
                  <a:cubicBezTo>
                    <a:pt x="3827" y="414"/>
                    <a:pt x="3973" y="354"/>
                    <a:pt x="4114" y="354"/>
                  </a:cubicBezTo>
                  <a:cubicBezTo>
                    <a:pt x="4182" y="354"/>
                    <a:pt x="4279" y="365"/>
                    <a:pt x="4400" y="452"/>
                  </a:cubicBezTo>
                  <a:lnTo>
                    <a:pt x="3687" y="1778"/>
                  </a:lnTo>
                  <a:lnTo>
                    <a:pt x="2444" y="1778"/>
                  </a:lnTo>
                  <a:lnTo>
                    <a:pt x="1666" y="603"/>
                  </a:lnTo>
                  <a:close/>
                  <a:moveTo>
                    <a:pt x="4759" y="6794"/>
                  </a:moveTo>
                  <a:lnTo>
                    <a:pt x="1384" y="6794"/>
                  </a:lnTo>
                  <a:cubicBezTo>
                    <a:pt x="817" y="6794"/>
                    <a:pt x="357" y="6334"/>
                    <a:pt x="357" y="5767"/>
                  </a:cubicBezTo>
                  <a:cubicBezTo>
                    <a:pt x="357" y="4814"/>
                    <a:pt x="706" y="3910"/>
                    <a:pt x="1393" y="3080"/>
                  </a:cubicBezTo>
                  <a:cubicBezTo>
                    <a:pt x="1827" y="2556"/>
                    <a:pt x="2268" y="2230"/>
                    <a:pt x="2402" y="2134"/>
                  </a:cubicBezTo>
                  <a:lnTo>
                    <a:pt x="3738" y="2134"/>
                  </a:lnTo>
                  <a:cubicBezTo>
                    <a:pt x="3873" y="2229"/>
                    <a:pt x="4313" y="2556"/>
                    <a:pt x="4747" y="3080"/>
                  </a:cubicBezTo>
                  <a:cubicBezTo>
                    <a:pt x="5436" y="3910"/>
                    <a:pt x="5783" y="4812"/>
                    <a:pt x="5783" y="5767"/>
                  </a:cubicBezTo>
                  <a:cubicBezTo>
                    <a:pt x="5786" y="6334"/>
                    <a:pt x="5326" y="6794"/>
                    <a:pt x="4759" y="6794"/>
                  </a:cubicBezTo>
                  <a:close/>
                </a:path>
              </a:pathLst>
            </a:custGeom>
            <a:grpFill/>
            <a:ln>
              <a:noFill/>
            </a:ln>
            <a:effectLst/>
          </p:spPr>
          <p:txBody>
            <a:bodyPr wrap="none" anchor="ctr"/>
            <a:lstStyle/>
            <a:p>
              <a:endParaRPr lang="en-US" sz="2400" dirty="0">
                <a:latin typeface="Lato" panose="020F0502020204030203" pitchFamily="34" charset="0"/>
                <a:cs typeface="Segoe UI" panose="020B0502040204020203" pitchFamily="34" charset="0"/>
              </a:endParaRPr>
            </a:p>
          </p:txBody>
        </p:sp>
      </p:grpSp>
      <p:sp>
        <p:nvSpPr>
          <p:cNvPr id="52" name="7 CuadroTexto">
            <a:extLst>
              <a:ext uri="{FF2B5EF4-FFF2-40B4-BE49-F238E27FC236}">
                <a16:creationId xmlns:a16="http://schemas.microsoft.com/office/drawing/2014/main" id="{A9CFCCEB-D5FC-4D58-96C2-57C0E1310FB6}"/>
              </a:ext>
            </a:extLst>
          </p:cNvPr>
          <p:cNvSpPr txBox="1"/>
          <p:nvPr/>
        </p:nvSpPr>
        <p:spPr>
          <a:xfrm>
            <a:off x="5436423" y="3231681"/>
            <a:ext cx="715032" cy="338554"/>
          </a:xfrm>
          <a:prstGeom prst="rect">
            <a:avLst/>
          </a:prstGeom>
          <a:noFill/>
        </p:spPr>
        <p:txBody>
          <a:bodyPr wrap="square">
            <a:spAutoFit/>
          </a:bodyPr>
          <a:lstStyle/>
          <a:p>
            <a:pPr algn="ctr">
              <a:defRPr/>
            </a:pPr>
            <a:r>
              <a:rPr lang="en-US" sz="800" dirty="0">
                <a:solidFill>
                  <a:schemeClr val="tx2"/>
                </a:solidFill>
                <a:latin typeface="Lato" panose="020F0502020204030203" pitchFamily="34" charset="0"/>
                <a:ea typeface="Lato" charset="0"/>
                <a:cs typeface="Lato" charset="0"/>
              </a:rPr>
              <a:t>Supply-side </a:t>
            </a:r>
            <a:br>
              <a:rPr lang="en-US" sz="800" dirty="0">
                <a:solidFill>
                  <a:schemeClr val="tx2"/>
                </a:solidFill>
                <a:latin typeface="Lato" panose="020F0502020204030203" pitchFamily="34" charset="0"/>
                <a:ea typeface="Lato" charset="0"/>
                <a:cs typeface="Lato" charset="0"/>
              </a:rPr>
            </a:br>
            <a:r>
              <a:rPr lang="en-US" sz="800" dirty="0">
                <a:solidFill>
                  <a:schemeClr val="tx2"/>
                </a:solidFill>
                <a:latin typeface="Lato" panose="020F0502020204030203" pitchFamily="34" charset="0"/>
                <a:ea typeface="Lato" charset="0"/>
                <a:cs typeface="Lato" charset="0"/>
              </a:rPr>
              <a:t>effects</a:t>
            </a:r>
          </a:p>
        </p:txBody>
      </p:sp>
      <p:sp>
        <p:nvSpPr>
          <p:cNvPr id="58" name="7 CuadroTexto">
            <a:extLst>
              <a:ext uri="{FF2B5EF4-FFF2-40B4-BE49-F238E27FC236}">
                <a16:creationId xmlns:a16="http://schemas.microsoft.com/office/drawing/2014/main" id="{37BE13FB-4C50-4E58-A524-E2DC1286ED56}"/>
              </a:ext>
            </a:extLst>
          </p:cNvPr>
          <p:cNvSpPr txBox="1"/>
          <p:nvPr/>
        </p:nvSpPr>
        <p:spPr>
          <a:xfrm>
            <a:off x="6278732" y="4405168"/>
            <a:ext cx="913094" cy="338554"/>
          </a:xfrm>
          <a:prstGeom prst="rect">
            <a:avLst/>
          </a:prstGeom>
          <a:noFill/>
        </p:spPr>
        <p:txBody>
          <a:bodyPr wrap="square">
            <a:spAutoFit/>
          </a:bodyPr>
          <a:lstStyle/>
          <a:p>
            <a:pPr algn="ctr">
              <a:defRPr/>
            </a:pPr>
            <a:r>
              <a:rPr lang="en-US" sz="800" dirty="0">
                <a:solidFill>
                  <a:schemeClr val="tx2"/>
                </a:solidFill>
                <a:latin typeface="Lato" panose="020F0502020204030203" pitchFamily="34" charset="0"/>
                <a:ea typeface="Lato" charset="0"/>
                <a:cs typeface="Lato" charset="0"/>
              </a:rPr>
              <a:t>Household tax impacts</a:t>
            </a:r>
            <a:endParaRPr lang="en-US" sz="1000" dirty="0">
              <a:solidFill>
                <a:schemeClr val="tx2"/>
              </a:solidFill>
              <a:latin typeface="Lato" panose="020F0502020204030203" pitchFamily="34" charset="0"/>
              <a:ea typeface="Lato" charset="0"/>
              <a:cs typeface="Lato" charset="0"/>
            </a:endParaRPr>
          </a:p>
        </p:txBody>
      </p:sp>
      <p:grpSp>
        <p:nvGrpSpPr>
          <p:cNvPr id="42" name="Group 41">
            <a:extLst>
              <a:ext uri="{FF2B5EF4-FFF2-40B4-BE49-F238E27FC236}">
                <a16:creationId xmlns:a16="http://schemas.microsoft.com/office/drawing/2014/main" id="{918B0090-D767-4CD7-A3C7-8D8B1627DB3F}"/>
              </a:ext>
            </a:extLst>
          </p:cNvPr>
          <p:cNvGrpSpPr>
            <a:grpSpLocks noChangeAspect="1"/>
          </p:cNvGrpSpPr>
          <p:nvPr/>
        </p:nvGrpSpPr>
        <p:grpSpPr>
          <a:xfrm>
            <a:off x="4014744" y="3535291"/>
            <a:ext cx="286573" cy="173736"/>
            <a:chOff x="3706813" y="5045076"/>
            <a:chExt cx="254001" cy="153988"/>
          </a:xfrm>
          <a:solidFill>
            <a:schemeClr val="bg1"/>
          </a:solidFill>
        </p:grpSpPr>
        <p:sp>
          <p:nvSpPr>
            <p:cNvPr id="43" name="Freeform 676">
              <a:extLst>
                <a:ext uri="{FF2B5EF4-FFF2-40B4-BE49-F238E27FC236}">
                  <a16:creationId xmlns:a16="http://schemas.microsoft.com/office/drawing/2014/main" id="{4A61CA7E-935C-4C89-AA84-0EC0B73F73F8}"/>
                </a:ext>
              </a:extLst>
            </p:cNvPr>
            <p:cNvSpPr>
              <a:spLocks noEditPoints="1"/>
            </p:cNvSpPr>
            <p:nvPr/>
          </p:nvSpPr>
          <p:spPr bwMode="auto">
            <a:xfrm>
              <a:off x="3754438" y="5045076"/>
              <a:ext cx="152400" cy="153988"/>
            </a:xfrm>
            <a:custGeom>
              <a:avLst/>
              <a:gdLst>
                <a:gd name="T0" fmla="*/ 53 w 107"/>
                <a:gd name="T1" fmla="*/ 108 h 108"/>
                <a:gd name="T2" fmla="*/ 0 w 107"/>
                <a:gd name="T3" fmla="*/ 54 h 108"/>
                <a:gd name="T4" fmla="*/ 53 w 107"/>
                <a:gd name="T5" fmla="*/ 0 h 108"/>
                <a:gd name="T6" fmla="*/ 107 w 107"/>
                <a:gd name="T7" fmla="*/ 54 h 108"/>
                <a:gd name="T8" fmla="*/ 53 w 107"/>
                <a:gd name="T9" fmla="*/ 108 h 108"/>
                <a:gd name="T10" fmla="*/ 53 w 107"/>
                <a:gd name="T11" fmla="*/ 5 h 108"/>
                <a:gd name="T12" fmla="*/ 4 w 107"/>
                <a:gd name="T13" fmla="*/ 54 h 108"/>
                <a:gd name="T14" fmla="*/ 53 w 107"/>
                <a:gd name="T15" fmla="*/ 103 h 108"/>
                <a:gd name="T16" fmla="*/ 102 w 107"/>
                <a:gd name="T17" fmla="*/ 54 h 108"/>
                <a:gd name="T18" fmla="*/ 53 w 107"/>
                <a:gd name="T19"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24" y="108"/>
                    <a:pt x="0" y="84"/>
                    <a:pt x="0" y="54"/>
                  </a:cubicBezTo>
                  <a:cubicBezTo>
                    <a:pt x="0" y="25"/>
                    <a:pt x="24" y="0"/>
                    <a:pt x="53" y="0"/>
                  </a:cubicBezTo>
                  <a:cubicBezTo>
                    <a:pt x="83" y="0"/>
                    <a:pt x="107" y="25"/>
                    <a:pt x="107" y="54"/>
                  </a:cubicBezTo>
                  <a:cubicBezTo>
                    <a:pt x="107" y="84"/>
                    <a:pt x="83" y="108"/>
                    <a:pt x="53" y="108"/>
                  </a:cubicBezTo>
                  <a:close/>
                  <a:moveTo>
                    <a:pt x="53" y="5"/>
                  </a:moveTo>
                  <a:cubicBezTo>
                    <a:pt x="26" y="5"/>
                    <a:pt x="4" y="27"/>
                    <a:pt x="4" y="54"/>
                  </a:cubicBezTo>
                  <a:cubicBezTo>
                    <a:pt x="4" y="81"/>
                    <a:pt x="26" y="103"/>
                    <a:pt x="53" y="103"/>
                  </a:cubicBezTo>
                  <a:cubicBezTo>
                    <a:pt x="80" y="103"/>
                    <a:pt x="102" y="81"/>
                    <a:pt x="102" y="54"/>
                  </a:cubicBezTo>
                  <a:cubicBezTo>
                    <a:pt x="102" y="27"/>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Oval 677">
              <a:extLst>
                <a:ext uri="{FF2B5EF4-FFF2-40B4-BE49-F238E27FC236}">
                  <a16:creationId xmlns:a16="http://schemas.microsoft.com/office/drawing/2014/main" id="{BC33DFA8-4555-4ABA-A01B-51A8A6784C84}"/>
                </a:ext>
              </a:extLst>
            </p:cNvPr>
            <p:cNvSpPr>
              <a:spLocks noChangeArrowheads="1"/>
            </p:cNvSpPr>
            <p:nvPr/>
          </p:nvSpPr>
          <p:spPr bwMode="auto">
            <a:xfrm>
              <a:off x="3765549" y="5057776"/>
              <a:ext cx="130175" cy="1301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678">
              <a:extLst>
                <a:ext uri="{FF2B5EF4-FFF2-40B4-BE49-F238E27FC236}">
                  <a16:creationId xmlns:a16="http://schemas.microsoft.com/office/drawing/2014/main" id="{91E413A1-223E-47EA-AEA0-0F8BC41FEF03}"/>
                </a:ext>
              </a:extLst>
            </p:cNvPr>
            <p:cNvSpPr>
              <a:spLocks/>
            </p:cNvSpPr>
            <p:nvPr/>
          </p:nvSpPr>
          <p:spPr bwMode="auto">
            <a:xfrm>
              <a:off x="3706813" y="5054601"/>
              <a:ext cx="39688" cy="142875"/>
            </a:xfrm>
            <a:custGeom>
              <a:avLst/>
              <a:gdLst>
                <a:gd name="T0" fmla="*/ 24 w 28"/>
                <a:gd name="T1" fmla="*/ 0 h 100"/>
                <a:gd name="T2" fmla="*/ 22 w 28"/>
                <a:gd name="T3" fmla="*/ 26 h 100"/>
                <a:gd name="T4" fmla="*/ 16 w 28"/>
                <a:gd name="T5" fmla="*/ 26 h 100"/>
                <a:gd name="T6" fmla="*/ 16 w 28"/>
                <a:gd name="T7" fmla="*/ 0 h 100"/>
                <a:gd name="T8" fmla="*/ 12 w 28"/>
                <a:gd name="T9" fmla="*/ 0 h 100"/>
                <a:gd name="T10" fmla="*/ 11 w 28"/>
                <a:gd name="T11" fmla="*/ 26 h 100"/>
                <a:gd name="T12" fmla="*/ 6 w 28"/>
                <a:gd name="T13" fmla="*/ 26 h 100"/>
                <a:gd name="T14" fmla="*/ 4 w 28"/>
                <a:gd name="T15" fmla="*/ 0 h 100"/>
                <a:gd name="T16" fmla="*/ 0 w 28"/>
                <a:gd name="T17" fmla="*/ 0 h 100"/>
                <a:gd name="T18" fmla="*/ 0 w 28"/>
                <a:gd name="T19" fmla="*/ 27 h 100"/>
                <a:gd name="T20" fmla="*/ 0 w 28"/>
                <a:gd name="T21" fmla="*/ 27 h 100"/>
                <a:gd name="T22" fmla="*/ 10 w 28"/>
                <a:gd name="T23" fmla="*/ 38 h 100"/>
                <a:gd name="T24" fmla="*/ 10 w 28"/>
                <a:gd name="T25" fmla="*/ 38 h 100"/>
                <a:gd name="T26" fmla="*/ 10 w 28"/>
                <a:gd name="T27" fmla="*/ 56 h 100"/>
                <a:gd name="T28" fmla="*/ 10 w 28"/>
                <a:gd name="T29" fmla="*/ 56 h 100"/>
                <a:gd name="T30" fmla="*/ 10 w 28"/>
                <a:gd name="T31" fmla="*/ 95 h 100"/>
                <a:gd name="T32" fmla="*/ 19 w 28"/>
                <a:gd name="T33" fmla="*/ 95 h 100"/>
                <a:gd name="T34" fmla="*/ 19 w 28"/>
                <a:gd name="T35" fmla="*/ 56 h 100"/>
                <a:gd name="T36" fmla="*/ 19 w 28"/>
                <a:gd name="T37" fmla="*/ 56 h 100"/>
                <a:gd name="T38" fmla="*/ 19 w 28"/>
                <a:gd name="T39" fmla="*/ 38 h 100"/>
                <a:gd name="T40" fmla="*/ 28 w 28"/>
                <a:gd name="T41" fmla="*/ 27 h 100"/>
                <a:gd name="T42" fmla="*/ 28 w 28"/>
                <a:gd name="T43" fmla="*/ 27 h 100"/>
                <a:gd name="T44" fmla="*/ 28 w 28"/>
                <a:gd name="T45" fmla="*/ 0 h 100"/>
                <a:gd name="T46" fmla="*/ 24 w 28"/>
                <a:gd name="T4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00">
                  <a:moveTo>
                    <a:pt x="24" y="0"/>
                  </a:moveTo>
                  <a:cubicBezTo>
                    <a:pt x="22" y="26"/>
                    <a:pt x="22" y="26"/>
                    <a:pt x="22" y="26"/>
                  </a:cubicBezTo>
                  <a:cubicBezTo>
                    <a:pt x="16" y="26"/>
                    <a:pt x="16" y="26"/>
                    <a:pt x="16" y="26"/>
                  </a:cubicBezTo>
                  <a:cubicBezTo>
                    <a:pt x="16" y="0"/>
                    <a:pt x="16" y="0"/>
                    <a:pt x="16" y="0"/>
                  </a:cubicBezTo>
                  <a:cubicBezTo>
                    <a:pt x="12" y="0"/>
                    <a:pt x="12" y="0"/>
                    <a:pt x="12" y="0"/>
                  </a:cubicBezTo>
                  <a:cubicBezTo>
                    <a:pt x="11" y="26"/>
                    <a:pt x="11" y="26"/>
                    <a:pt x="11" y="26"/>
                  </a:cubicBezTo>
                  <a:cubicBezTo>
                    <a:pt x="6" y="26"/>
                    <a:pt x="6" y="26"/>
                    <a:pt x="6" y="26"/>
                  </a:cubicBezTo>
                  <a:cubicBezTo>
                    <a:pt x="4" y="0"/>
                    <a:pt x="4" y="0"/>
                    <a:pt x="4" y="0"/>
                  </a:cubicBezTo>
                  <a:cubicBezTo>
                    <a:pt x="0" y="0"/>
                    <a:pt x="0" y="0"/>
                    <a:pt x="0" y="0"/>
                  </a:cubicBezTo>
                  <a:cubicBezTo>
                    <a:pt x="0" y="27"/>
                    <a:pt x="0" y="27"/>
                    <a:pt x="0" y="27"/>
                  </a:cubicBezTo>
                  <a:cubicBezTo>
                    <a:pt x="0" y="27"/>
                    <a:pt x="0" y="27"/>
                    <a:pt x="0" y="27"/>
                  </a:cubicBezTo>
                  <a:cubicBezTo>
                    <a:pt x="0" y="35"/>
                    <a:pt x="4" y="36"/>
                    <a:pt x="10" y="38"/>
                  </a:cubicBezTo>
                  <a:cubicBezTo>
                    <a:pt x="10" y="38"/>
                    <a:pt x="10" y="38"/>
                    <a:pt x="10" y="38"/>
                  </a:cubicBezTo>
                  <a:cubicBezTo>
                    <a:pt x="10" y="56"/>
                    <a:pt x="10" y="56"/>
                    <a:pt x="10" y="56"/>
                  </a:cubicBezTo>
                  <a:cubicBezTo>
                    <a:pt x="10" y="56"/>
                    <a:pt x="10" y="56"/>
                    <a:pt x="10" y="56"/>
                  </a:cubicBezTo>
                  <a:cubicBezTo>
                    <a:pt x="10" y="95"/>
                    <a:pt x="10" y="95"/>
                    <a:pt x="10" y="95"/>
                  </a:cubicBezTo>
                  <a:cubicBezTo>
                    <a:pt x="15" y="100"/>
                    <a:pt x="19" y="95"/>
                    <a:pt x="19" y="95"/>
                  </a:cubicBezTo>
                  <a:cubicBezTo>
                    <a:pt x="19" y="56"/>
                    <a:pt x="19" y="56"/>
                    <a:pt x="19" y="56"/>
                  </a:cubicBezTo>
                  <a:cubicBezTo>
                    <a:pt x="19" y="56"/>
                    <a:pt x="19" y="56"/>
                    <a:pt x="19" y="56"/>
                  </a:cubicBezTo>
                  <a:cubicBezTo>
                    <a:pt x="19" y="38"/>
                    <a:pt x="19" y="38"/>
                    <a:pt x="19" y="38"/>
                  </a:cubicBezTo>
                  <a:cubicBezTo>
                    <a:pt x="19" y="38"/>
                    <a:pt x="28" y="35"/>
                    <a:pt x="28" y="27"/>
                  </a:cubicBezTo>
                  <a:cubicBezTo>
                    <a:pt x="28" y="27"/>
                    <a:pt x="28" y="27"/>
                    <a:pt x="28" y="27"/>
                  </a:cubicBezTo>
                  <a:cubicBezTo>
                    <a:pt x="28" y="0"/>
                    <a:pt x="28" y="0"/>
                    <a:pt x="28" y="0"/>
                  </a:cubicBezTo>
                  <a:lnTo>
                    <a:pt x="2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679">
              <a:extLst>
                <a:ext uri="{FF2B5EF4-FFF2-40B4-BE49-F238E27FC236}">
                  <a16:creationId xmlns:a16="http://schemas.microsoft.com/office/drawing/2014/main" id="{644FF8D5-B732-4A80-BF09-C796DDBC05C3}"/>
                </a:ext>
              </a:extLst>
            </p:cNvPr>
            <p:cNvSpPr>
              <a:spLocks/>
            </p:cNvSpPr>
            <p:nvPr/>
          </p:nvSpPr>
          <p:spPr bwMode="auto">
            <a:xfrm>
              <a:off x="3921126" y="5051426"/>
              <a:ext cx="39688" cy="142875"/>
            </a:xfrm>
            <a:custGeom>
              <a:avLst/>
              <a:gdLst>
                <a:gd name="T0" fmla="*/ 12 w 28"/>
                <a:gd name="T1" fmla="*/ 0 h 100"/>
                <a:gd name="T2" fmla="*/ 6 w 28"/>
                <a:gd name="T3" fmla="*/ 0 h 100"/>
                <a:gd name="T4" fmla="*/ 0 w 28"/>
                <a:gd name="T5" fmla="*/ 0 h 100"/>
                <a:gd name="T6" fmla="*/ 0 w 28"/>
                <a:gd name="T7" fmla="*/ 100 h 100"/>
                <a:gd name="T8" fmla="*/ 12 w 28"/>
                <a:gd name="T9" fmla="*/ 100 h 100"/>
                <a:gd name="T10" fmla="*/ 12 w 28"/>
                <a:gd name="T11" fmla="*/ 47 h 100"/>
                <a:gd name="T12" fmla="*/ 22 w 28"/>
                <a:gd name="T13" fmla="*/ 47 h 100"/>
                <a:gd name="T14" fmla="*/ 12 w 28"/>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0">
                  <a:moveTo>
                    <a:pt x="12" y="0"/>
                  </a:moveTo>
                  <a:cubicBezTo>
                    <a:pt x="6" y="0"/>
                    <a:pt x="6" y="0"/>
                    <a:pt x="6" y="0"/>
                  </a:cubicBezTo>
                  <a:cubicBezTo>
                    <a:pt x="0" y="0"/>
                    <a:pt x="0" y="0"/>
                    <a:pt x="0" y="0"/>
                  </a:cubicBezTo>
                  <a:cubicBezTo>
                    <a:pt x="0" y="100"/>
                    <a:pt x="0" y="100"/>
                    <a:pt x="0" y="100"/>
                  </a:cubicBezTo>
                  <a:cubicBezTo>
                    <a:pt x="12" y="100"/>
                    <a:pt x="12" y="100"/>
                    <a:pt x="12" y="100"/>
                  </a:cubicBezTo>
                  <a:cubicBezTo>
                    <a:pt x="12" y="47"/>
                    <a:pt x="12" y="47"/>
                    <a:pt x="12" y="47"/>
                  </a:cubicBezTo>
                  <a:cubicBezTo>
                    <a:pt x="22" y="47"/>
                    <a:pt x="22" y="47"/>
                    <a:pt x="22" y="47"/>
                  </a:cubicBezTo>
                  <a:cubicBezTo>
                    <a:pt x="28" y="21"/>
                    <a:pt x="12" y="0"/>
                    <a:pt x="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3850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BCF19-2C7C-458E-B5D5-7BD9A8F101D8}"/>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4" name="TextBox 3">
            <a:extLst>
              <a:ext uri="{FF2B5EF4-FFF2-40B4-BE49-F238E27FC236}">
                <a16:creationId xmlns:a16="http://schemas.microsoft.com/office/drawing/2014/main" id="{B77F6523-3775-409C-A106-1AF35E093C62}"/>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Business sales by industry</a:t>
            </a:r>
          </a:p>
        </p:txBody>
      </p:sp>
      <p:sp>
        <p:nvSpPr>
          <p:cNvPr id="5" name="TextBox 4">
            <a:extLst>
              <a:ext uri="{FF2B5EF4-FFF2-40B4-BE49-F238E27FC236}">
                <a16:creationId xmlns:a16="http://schemas.microsoft.com/office/drawing/2014/main" id="{2A663ABA-57B1-4DC7-BE52-72387B623D51}"/>
              </a:ext>
            </a:extLst>
          </p:cNvPr>
          <p:cNvSpPr txBox="1"/>
          <p:nvPr/>
        </p:nvSpPr>
        <p:spPr>
          <a:xfrm>
            <a:off x="542924" y="2209955"/>
            <a:ext cx="3464171" cy="937180"/>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Spending in support of visitor activity reached $8.1 billion in Kansas in 2019. This supported a total of $11.8 billion in business sales when indirect and induced impacts are considered.</a:t>
            </a:r>
          </a:p>
        </p:txBody>
      </p:sp>
      <p:sp>
        <p:nvSpPr>
          <p:cNvPr id="6" name="TextBox 5">
            <a:extLst>
              <a:ext uri="{FF2B5EF4-FFF2-40B4-BE49-F238E27FC236}">
                <a16:creationId xmlns:a16="http://schemas.microsoft.com/office/drawing/2014/main" id="{A243C23A-7BE4-4634-8F24-0124B20C5E2E}"/>
              </a:ext>
            </a:extLst>
          </p:cNvPr>
          <p:cNvSpPr txBox="1"/>
          <p:nvPr/>
        </p:nvSpPr>
        <p:spPr>
          <a:xfrm>
            <a:off x="632523" y="3638637"/>
            <a:ext cx="2686050" cy="288990"/>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Summary economic impacts ($ billions)</a:t>
            </a:r>
          </a:p>
        </p:txBody>
      </p:sp>
      <p:sp>
        <p:nvSpPr>
          <p:cNvPr id="7" name="TextBox 6">
            <a:extLst>
              <a:ext uri="{FF2B5EF4-FFF2-40B4-BE49-F238E27FC236}">
                <a16:creationId xmlns:a16="http://schemas.microsoft.com/office/drawing/2014/main" id="{1729B6CF-B365-4207-ADC3-B624D74A2726}"/>
              </a:ext>
            </a:extLst>
          </p:cNvPr>
          <p:cNvSpPr txBox="1"/>
          <p:nvPr/>
        </p:nvSpPr>
        <p:spPr>
          <a:xfrm>
            <a:off x="4660850" y="1976873"/>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Business sales impacts by industry</a:t>
            </a: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00000000-0008-0000-0200-000019000000}"/>
                  </a:ext>
                </a:extLst>
              </p:cNvPr>
              <p:cNvGraphicFramePr/>
              <p:nvPr>
                <p:extLst>
                  <p:ext uri="{D42A27DB-BD31-4B8C-83A1-F6EECF244321}">
                    <p14:modId xmlns:p14="http://schemas.microsoft.com/office/powerpoint/2010/main" val="2305445022"/>
                  </p:ext>
                </p:extLst>
              </p:nvPr>
            </p:nvGraphicFramePr>
            <p:xfrm>
              <a:off x="602378" y="3850523"/>
              <a:ext cx="3538728" cy="179090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00000000-0008-0000-0200-000019000000}"/>
                  </a:ext>
                </a:extLst>
              </p:cNvPr>
              <p:cNvPicPr>
                <a:picLocks noGrp="1" noRot="1" noChangeAspect="1" noMove="1" noResize="1" noEditPoints="1" noAdjustHandles="1" noChangeArrowheads="1" noChangeShapeType="1"/>
              </p:cNvPicPr>
              <p:nvPr/>
            </p:nvPicPr>
            <p:blipFill>
              <a:blip r:embed="rId3"/>
              <a:stretch>
                <a:fillRect/>
              </a:stretch>
            </p:blipFill>
            <p:spPr>
              <a:xfrm>
                <a:off x="602378" y="3850523"/>
                <a:ext cx="3538728" cy="1790907"/>
              </a:xfrm>
              <a:prstGeom prst="rect">
                <a:avLst/>
              </a:prstGeom>
            </p:spPr>
          </p:pic>
        </mc:Fallback>
      </mc:AlternateContent>
      <p:pic>
        <p:nvPicPr>
          <p:cNvPr id="10" name="Picture 9">
            <a:extLst>
              <a:ext uri="{FF2B5EF4-FFF2-40B4-BE49-F238E27FC236}">
                <a16:creationId xmlns:a16="http://schemas.microsoft.com/office/drawing/2014/main" id="{4D6AB1D7-C626-4CAB-817B-999F88C577C7}"/>
              </a:ext>
            </a:extLst>
          </p:cNvPr>
          <p:cNvPicPr/>
          <p:nvPr/>
        </p:nvPicPr>
        <p:blipFill>
          <a:blip r:embed="rId4"/>
          <a:stretch>
            <a:fillRect/>
          </a:stretch>
        </p:blipFill>
        <p:spPr>
          <a:xfrm>
            <a:off x="4895850" y="2325688"/>
            <a:ext cx="3811588" cy="3019425"/>
          </a:xfrm>
          <a:prstGeom prst="rect">
            <a:avLst/>
          </a:prstGeom>
        </p:spPr>
      </p:pic>
      <p:sp>
        <p:nvSpPr>
          <p:cNvPr id="3" name="7 CuadroTexto">
            <a:extLst>
              <a:ext uri="{FF2B5EF4-FFF2-40B4-BE49-F238E27FC236}">
                <a16:creationId xmlns:a16="http://schemas.microsoft.com/office/drawing/2014/main" id="{3150A1F0-682D-4178-BC6D-37F374F3AFBE}"/>
              </a:ext>
            </a:extLst>
          </p:cNvPr>
          <p:cNvSpPr txBox="1"/>
          <p:nvPr/>
        </p:nvSpPr>
        <p:spPr>
          <a:xfrm>
            <a:off x="4895850" y="5433681"/>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1748665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5176D5-02A3-4FF8-91AF-80A74DB2BA2C}"/>
              </a:ext>
            </a:extLst>
          </p:cNvPr>
          <p:cNvPicPr/>
          <p:nvPr/>
        </p:nvPicPr>
        <p:blipFill>
          <a:blip r:embed="rId2"/>
          <a:stretch>
            <a:fillRect/>
          </a:stretch>
        </p:blipFill>
        <p:spPr>
          <a:xfrm>
            <a:off x="3981450" y="2172203"/>
            <a:ext cx="5080279" cy="3023216"/>
          </a:xfrm>
          <a:prstGeom prst="rect">
            <a:avLst/>
          </a:prstGeom>
        </p:spPr>
      </p:pic>
      <p:sp>
        <p:nvSpPr>
          <p:cNvPr id="2" name="TextBox 1">
            <a:extLst>
              <a:ext uri="{FF2B5EF4-FFF2-40B4-BE49-F238E27FC236}">
                <a16:creationId xmlns:a16="http://schemas.microsoft.com/office/drawing/2014/main" id="{291720E4-D787-47EB-98F9-7598D367CD78}"/>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FAFAAC68-77EE-429D-9C2A-FD35F551171A}"/>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Business sales by industry</a:t>
            </a:r>
          </a:p>
        </p:txBody>
      </p:sp>
      <p:sp>
        <p:nvSpPr>
          <p:cNvPr id="4" name="TextBox 3">
            <a:extLst>
              <a:ext uri="{FF2B5EF4-FFF2-40B4-BE49-F238E27FC236}">
                <a16:creationId xmlns:a16="http://schemas.microsoft.com/office/drawing/2014/main" id="{269C1A07-469A-4092-81D0-3CDD26FE9C7C}"/>
              </a:ext>
            </a:extLst>
          </p:cNvPr>
          <p:cNvSpPr txBox="1"/>
          <p:nvPr/>
        </p:nvSpPr>
        <p:spPr>
          <a:xfrm>
            <a:off x="4178300" y="1867283"/>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Business sales impacts by industry</a:t>
            </a:r>
          </a:p>
        </p:txBody>
      </p:sp>
      <p:sp>
        <p:nvSpPr>
          <p:cNvPr id="5" name="TextBox 4">
            <a:extLst>
              <a:ext uri="{FF2B5EF4-FFF2-40B4-BE49-F238E27FC236}">
                <a16:creationId xmlns:a16="http://schemas.microsoft.com/office/drawing/2014/main" id="{D764E637-1E97-43D9-A902-3F479094F9D3}"/>
              </a:ext>
            </a:extLst>
          </p:cNvPr>
          <p:cNvSpPr txBox="1"/>
          <p:nvPr/>
        </p:nvSpPr>
        <p:spPr>
          <a:xfrm>
            <a:off x="542924" y="2209955"/>
            <a:ext cx="2987807" cy="2027222"/>
          </a:xfrm>
          <a:prstGeom prst="rect">
            <a:avLst/>
          </a:prstGeom>
          <a:noFill/>
        </p:spPr>
        <p:txBody>
          <a:bodyPr wrap="square" rtlCol="0">
            <a:spAutoFit/>
          </a:bodyPr>
          <a:lstStyle/>
          <a:p>
            <a:pPr>
              <a:lnSpc>
                <a:spcPts val="1733"/>
              </a:lnSpc>
              <a:defRPr/>
            </a:pPr>
            <a:r>
              <a:rPr lang="en-US" sz="1000" dirty="0">
                <a:latin typeface="Lato" panose="020B0604020202020204" charset="0"/>
                <a:ea typeface="Lato" panose="020B0604020202020204" charset="0"/>
                <a:cs typeface="Lato" panose="020B0604020202020204" charset="0"/>
              </a:rPr>
              <a:t>While the majority of sales are in industries directly serving visitors, $530 million in business services industry sales is happening as a result of selling to tourism businesses.</a:t>
            </a:r>
          </a:p>
          <a:p>
            <a:pPr>
              <a:lnSpc>
                <a:spcPts val="1733"/>
              </a:lnSpc>
              <a:defRPr/>
            </a:pPr>
            <a:endParaRPr lang="en-US" sz="1000" dirty="0">
              <a:latin typeface="Lato" panose="020B0604020202020204" charset="0"/>
              <a:ea typeface="Lato" panose="020B0604020202020204" charset="0"/>
              <a:cs typeface="Lato" panose="020B0604020202020204" charset="0"/>
            </a:endParaRPr>
          </a:p>
          <a:p>
            <a:pPr>
              <a:lnSpc>
                <a:spcPts val="1733"/>
              </a:lnSpc>
              <a:defRPr/>
            </a:pPr>
            <a:r>
              <a:rPr lang="en-US" sz="1000" dirty="0">
                <a:latin typeface="Lato" panose="020B0604020202020204" charset="0"/>
                <a:ea typeface="Lato" panose="020B0604020202020204" charset="0"/>
                <a:cs typeface="Lato" panose="020B0604020202020204" charset="0"/>
              </a:rPr>
              <a:t>Significant benefits also accrue in sectors like finance, insurance, and real estate (FIRE), manufacturing and communications from selling to tourism businesses and employees. </a:t>
            </a:r>
          </a:p>
        </p:txBody>
      </p:sp>
      <p:sp>
        <p:nvSpPr>
          <p:cNvPr id="7" name="TextBox 6">
            <a:extLst>
              <a:ext uri="{FF2B5EF4-FFF2-40B4-BE49-F238E27FC236}">
                <a16:creationId xmlns:a16="http://schemas.microsoft.com/office/drawing/2014/main" id="{72221735-7D70-4E47-B869-2F53310793B6}"/>
              </a:ext>
            </a:extLst>
          </p:cNvPr>
          <p:cNvSpPr txBox="1"/>
          <p:nvPr/>
        </p:nvSpPr>
        <p:spPr>
          <a:xfrm>
            <a:off x="8105648" y="4402590"/>
            <a:ext cx="760640" cy="288990"/>
          </a:xfrm>
          <a:prstGeom prst="rect">
            <a:avLst/>
          </a:prstGeom>
          <a:noFill/>
        </p:spPr>
        <p:txBody>
          <a:bodyPr wrap="square" rtlCol="0">
            <a:spAutoFit/>
          </a:bodyPr>
          <a:lstStyle/>
          <a:p>
            <a:pPr algn="ctr">
              <a:lnSpc>
                <a:spcPts val="1733"/>
              </a:lnSpc>
              <a:defRPr/>
            </a:pPr>
            <a:r>
              <a:rPr lang="en-US" sz="900" b="1" dirty="0">
                <a:solidFill>
                  <a:schemeClr val="tx1">
                    <a:lumMod val="65000"/>
                    <a:lumOff val="35000"/>
                  </a:schemeClr>
                </a:solidFill>
                <a:latin typeface="Lato" panose="020F0502020204030203" pitchFamily="34" charset="0"/>
                <a:ea typeface="Lato" charset="0"/>
                <a:cs typeface="Lato" charset="0"/>
              </a:rPr>
              <a:t>$ millions</a:t>
            </a:r>
          </a:p>
        </p:txBody>
      </p:sp>
      <p:sp>
        <p:nvSpPr>
          <p:cNvPr id="9" name="7 CuadroTexto">
            <a:extLst>
              <a:ext uri="{FF2B5EF4-FFF2-40B4-BE49-F238E27FC236}">
                <a16:creationId xmlns:a16="http://schemas.microsoft.com/office/drawing/2014/main" id="{EF002B6D-4EEB-45CC-AB84-87967869D65B}"/>
              </a:ext>
            </a:extLst>
          </p:cNvPr>
          <p:cNvSpPr txBox="1"/>
          <p:nvPr/>
        </p:nvSpPr>
        <p:spPr>
          <a:xfrm>
            <a:off x="4178300" y="4996996"/>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166104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A07A8-2B1D-4F99-979F-736C0EB9D10B}"/>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38101FD8-3038-4F0A-9398-FAF68BD31C70}"/>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GDP</a:t>
            </a:r>
          </a:p>
        </p:txBody>
      </p:sp>
      <p:sp>
        <p:nvSpPr>
          <p:cNvPr id="5" name="TextBox 4">
            <a:extLst>
              <a:ext uri="{FF2B5EF4-FFF2-40B4-BE49-F238E27FC236}">
                <a16:creationId xmlns:a16="http://schemas.microsoft.com/office/drawing/2014/main" id="{F381E4C6-0BE9-4231-AF3B-617114A5E4C9}"/>
              </a:ext>
            </a:extLst>
          </p:cNvPr>
          <p:cNvSpPr txBox="1"/>
          <p:nvPr/>
        </p:nvSpPr>
        <p:spPr>
          <a:xfrm>
            <a:off x="498513" y="3559807"/>
            <a:ext cx="2686050" cy="288990"/>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Summary GDP impacts ($ billions)</a:t>
            </a:r>
          </a:p>
        </p:txBody>
      </p:sp>
      <p:sp>
        <p:nvSpPr>
          <p:cNvPr id="6" name="TextBox 5">
            <a:extLst>
              <a:ext uri="{FF2B5EF4-FFF2-40B4-BE49-F238E27FC236}">
                <a16:creationId xmlns:a16="http://schemas.microsoft.com/office/drawing/2014/main" id="{76D81770-4733-4576-BFAD-FAFFC3789ED3}"/>
              </a:ext>
            </a:extLst>
          </p:cNvPr>
          <p:cNvSpPr txBox="1"/>
          <p:nvPr/>
        </p:nvSpPr>
        <p:spPr>
          <a:xfrm>
            <a:off x="4521041" y="1969740"/>
            <a:ext cx="3327559"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GDP impacts by industry</a:t>
            </a:r>
          </a:p>
        </p:txBody>
      </p:sp>
      <p:sp>
        <p:nvSpPr>
          <p:cNvPr id="7" name="TextBox 6">
            <a:extLst>
              <a:ext uri="{FF2B5EF4-FFF2-40B4-BE49-F238E27FC236}">
                <a16:creationId xmlns:a16="http://schemas.microsoft.com/office/drawing/2014/main" id="{8E40C217-C883-4488-8137-5DD0F78C83AC}"/>
              </a:ext>
            </a:extLst>
          </p:cNvPr>
          <p:cNvSpPr txBox="1"/>
          <p:nvPr/>
        </p:nvSpPr>
        <p:spPr>
          <a:xfrm>
            <a:off x="542925" y="2209955"/>
            <a:ext cx="3084530" cy="1161728"/>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Tourism generated $5.4 billion in local GDP in 2019, or 2.9% of the Kansas economy. This excludes all import leakages to arrive at the economic value generated by traveler activity in the state.</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00000000-0008-0000-0200-00001B000000}"/>
                  </a:ext>
                </a:extLst>
              </p:cNvPr>
              <p:cNvGraphicFramePr/>
              <p:nvPr>
                <p:extLst>
                  <p:ext uri="{D42A27DB-BD31-4B8C-83A1-F6EECF244321}">
                    <p14:modId xmlns:p14="http://schemas.microsoft.com/office/powerpoint/2010/main" val="1156041492"/>
                  </p:ext>
                </p:extLst>
              </p:nvPr>
            </p:nvGraphicFramePr>
            <p:xfrm>
              <a:off x="542925" y="3876453"/>
              <a:ext cx="3509310" cy="179957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00000000-0008-0000-0200-00001B000000}"/>
                  </a:ext>
                </a:extLst>
              </p:cNvPr>
              <p:cNvPicPr>
                <a:picLocks noGrp="1" noRot="1" noChangeAspect="1" noMove="1" noResize="1" noEditPoints="1" noAdjustHandles="1" noChangeArrowheads="1" noChangeShapeType="1"/>
              </p:cNvPicPr>
              <p:nvPr/>
            </p:nvPicPr>
            <p:blipFill>
              <a:blip r:embed="rId3"/>
              <a:stretch>
                <a:fillRect/>
              </a:stretch>
            </p:blipFill>
            <p:spPr>
              <a:xfrm>
                <a:off x="542925" y="3876453"/>
                <a:ext cx="3509310" cy="1799579"/>
              </a:xfrm>
              <a:prstGeom prst="rect">
                <a:avLst/>
              </a:prstGeom>
            </p:spPr>
          </p:pic>
        </mc:Fallback>
      </mc:AlternateContent>
      <p:pic>
        <p:nvPicPr>
          <p:cNvPr id="11" name="Picture 10">
            <a:extLst>
              <a:ext uri="{FF2B5EF4-FFF2-40B4-BE49-F238E27FC236}">
                <a16:creationId xmlns:a16="http://schemas.microsoft.com/office/drawing/2014/main" id="{78E5B612-9031-4B2D-A788-87A956B2C674}"/>
              </a:ext>
            </a:extLst>
          </p:cNvPr>
          <p:cNvPicPr/>
          <p:nvPr/>
        </p:nvPicPr>
        <p:blipFill>
          <a:blip r:embed="rId4"/>
          <a:stretch>
            <a:fillRect/>
          </a:stretch>
        </p:blipFill>
        <p:spPr>
          <a:xfrm>
            <a:off x="4645025" y="2289175"/>
            <a:ext cx="3935413" cy="3086100"/>
          </a:xfrm>
          <a:prstGeom prst="rect">
            <a:avLst/>
          </a:prstGeom>
        </p:spPr>
      </p:pic>
      <p:sp>
        <p:nvSpPr>
          <p:cNvPr id="4" name="7 CuadroTexto">
            <a:extLst>
              <a:ext uri="{FF2B5EF4-FFF2-40B4-BE49-F238E27FC236}">
                <a16:creationId xmlns:a16="http://schemas.microsoft.com/office/drawing/2014/main" id="{A1513CAB-BE77-48A2-90EB-F7B6147C8F72}"/>
              </a:ext>
            </a:extLst>
          </p:cNvPr>
          <p:cNvSpPr txBox="1"/>
          <p:nvPr/>
        </p:nvSpPr>
        <p:spPr>
          <a:xfrm>
            <a:off x="4645025" y="5468283"/>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301662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DBC50-EC4B-4EEB-B40D-FBE76E848389}"/>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1DF26A00-CF41-4920-93B1-175082A8A3D1}"/>
              </a:ext>
            </a:extLst>
          </p:cNvPr>
          <p:cNvSpPr txBox="1"/>
          <p:nvPr/>
        </p:nvSpPr>
        <p:spPr>
          <a:xfrm>
            <a:off x="1699220" y="2134619"/>
            <a:ext cx="4221556" cy="577081"/>
          </a:xfrm>
          <a:prstGeom prst="rect">
            <a:avLst/>
          </a:prstGeom>
          <a:noFill/>
          <a:ln>
            <a:noFill/>
          </a:ln>
        </p:spPr>
        <p:txBody>
          <a:bodyPr wrap="square" lIns="0" tIns="0" rIns="0" bIns="0" rtlCol="0" anchor="ctr" anchorCtr="0">
            <a:spAutoFit/>
          </a:bodyPr>
          <a:lstStyle/>
          <a:p>
            <a:pPr algn="ctr">
              <a:lnSpc>
                <a:spcPts val="4500"/>
              </a:lnSpc>
            </a:pPr>
            <a:r>
              <a:rPr lang="en-US" sz="4000" b="1" dirty="0">
                <a:solidFill>
                  <a:schemeClr val="bg1"/>
                </a:solidFill>
                <a:latin typeface="Lato" panose="020F0502020204030203" pitchFamily="34" charset="0"/>
              </a:rPr>
              <a:t>KEY</a:t>
            </a:r>
            <a:r>
              <a:rPr lang="en-US" sz="4050" b="1" dirty="0">
                <a:solidFill>
                  <a:schemeClr val="bg1"/>
                </a:solidFill>
                <a:latin typeface="Lato" panose="020F0502020204030203" pitchFamily="34" charset="0"/>
              </a:rPr>
              <a:t> FINDINGS</a:t>
            </a:r>
          </a:p>
        </p:txBody>
      </p:sp>
    </p:spTree>
    <p:extLst>
      <p:ext uri="{BB962C8B-B14F-4D97-AF65-F5344CB8AC3E}">
        <p14:creationId xmlns:p14="http://schemas.microsoft.com/office/powerpoint/2010/main" val="3827103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180781-5E2E-4354-BAAC-20AE8605FE4F}"/>
              </a:ext>
            </a:extLst>
          </p:cNvPr>
          <p:cNvGraphicFramePr>
            <a:graphicFrameLocks/>
          </p:cNvGraphicFramePr>
          <p:nvPr>
            <p:extLst>
              <p:ext uri="{D42A27DB-BD31-4B8C-83A1-F6EECF244321}">
                <p14:modId xmlns:p14="http://schemas.microsoft.com/office/powerpoint/2010/main" val="1165119302"/>
              </p:ext>
            </p:extLst>
          </p:nvPr>
        </p:nvGraphicFramePr>
        <p:xfrm>
          <a:off x="4123803" y="2194560"/>
          <a:ext cx="4837652" cy="32829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BA3FBC1-801F-4211-9CD6-2E5D52280F9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79561BF7-DC63-4255-BDDE-B633F04217B4}"/>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GDP</a:t>
            </a:r>
          </a:p>
        </p:txBody>
      </p:sp>
      <p:sp>
        <p:nvSpPr>
          <p:cNvPr id="4" name="TextBox 3">
            <a:extLst>
              <a:ext uri="{FF2B5EF4-FFF2-40B4-BE49-F238E27FC236}">
                <a16:creationId xmlns:a16="http://schemas.microsoft.com/office/drawing/2014/main" id="{547BC1BE-F3C3-4794-A411-46839C032BD3}"/>
              </a:ext>
            </a:extLst>
          </p:cNvPr>
          <p:cNvSpPr txBox="1"/>
          <p:nvPr/>
        </p:nvSpPr>
        <p:spPr>
          <a:xfrm>
            <a:off x="542925" y="2209955"/>
            <a:ext cx="2987806" cy="2245230"/>
          </a:xfrm>
          <a:prstGeom prst="rect">
            <a:avLst/>
          </a:prstGeom>
          <a:noFill/>
        </p:spPr>
        <p:txBody>
          <a:bodyPr wrap="square" rtlCol="0">
            <a:spAutoFit/>
          </a:bodyPr>
          <a:lstStyle/>
          <a:p>
            <a:pPr>
              <a:lnSpc>
                <a:spcPts val="1733"/>
              </a:lnSpc>
              <a:defRPr/>
            </a:pPr>
            <a:r>
              <a:rPr lang="en-US" sz="1000" dirty="0">
                <a:latin typeface="Lato" panose="020B0604020202020204" charset="0"/>
                <a:ea typeface="Lato" panose="020B0604020202020204" charset="0"/>
                <a:cs typeface="Lato" panose="020B0604020202020204" charset="0"/>
              </a:rPr>
              <a:t>In Kansas, the food &amp; beverages industry has the largest local value created by visitor activity. </a:t>
            </a:r>
          </a:p>
          <a:p>
            <a:pPr>
              <a:lnSpc>
                <a:spcPts val="1733"/>
              </a:lnSpc>
              <a:defRPr/>
            </a:pPr>
            <a:endParaRPr lang="en-US" sz="1000" dirty="0">
              <a:latin typeface="Lato" panose="020B0604020202020204" charset="0"/>
              <a:ea typeface="Lato" panose="020B0604020202020204" charset="0"/>
              <a:cs typeface="Lato" panose="020B0604020202020204" charset="0"/>
            </a:endParaRPr>
          </a:p>
          <a:p>
            <a:pPr>
              <a:lnSpc>
                <a:spcPts val="1733"/>
              </a:lnSpc>
              <a:defRPr/>
            </a:pPr>
            <a:r>
              <a:rPr lang="en-US" sz="1000" dirty="0">
                <a:latin typeface="Lato" panose="020B0604020202020204" charset="0"/>
                <a:ea typeface="Lato" panose="020B0604020202020204" charset="0"/>
                <a:cs typeface="Lato" panose="020B0604020202020204" charset="0"/>
              </a:rPr>
              <a:t>Lodging, as well as finance, insurance, and real estate follow as industries providing value to Kansas from visitor activity. Ranking 4</a:t>
            </a:r>
            <a:r>
              <a:rPr lang="en-US" sz="1000" baseline="30000" dirty="0">
                <a:latin typeface="Lato" panose="020B0604020202020204" charset="0"/>
                <a:ea typeface="Lato" panose="020B0604020202020204" charset="0"/>
                <a:cs typeface="Lato" panose="020B0604020202020204" charset="0"/>
              </a:rPr>
              <a:t>th</a:t>
            </a:r>
            <a:r>
              <a:rPr lang="en-US" sz="1000" dirty="0">
                <a:latin typeface="Lato" panose="020B0604020202020204" charset="0"/>
                <a:ea typeface="Lato" panose="020B0604020202020204" charset="0"/>
                <a:cs typeface="Lato" panose="020B0604020202020204" charset="0"/>
              </a:rPr>
              <a:t> is the recreational industry followed by business services. This industry significantly benefits from indirect and induced activity that is supported by visitor activity.</a:t>
            </a:r>
          </a:p>
        </p:txBody>
      </p:sp>
      <p:sp>
        <p:nvSpPr>
          <p:cNvPr id="5" name="TextBox 4">
            <a:extLst>
              <a:ext uri="{FF2B5EF4-FFF2-40B4-BE49-F238E27FC236}">
                <a16:creationId xmlns:a16="http://schemas.microsoft.com/office/drawing/2014/main" id="{6ECC11B3-74F5-4DF2-AE6D-158C66EA59E9}"/>
              </a:ext>
            </a:extLst>
          </p:cNvPr>
          <p:cNvSpPr txBox="1"/>
          <p:nvPr/>
        </p:nvSpPr>
        <p:spPr>
          <a:xfrm>
            <a:off x="4450939" y="1921350"/>
            <a:ext cx="4183380" cy="288605"/>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charset="0"/>
                <a:ea typeface="Lato" charset="0"/>
                <a:cs typeface="Lato" charset="0"/>
              </a:rPr>
              <a:t>GDP impacts by industry</a:t>
            </a:r>
          </a:p>
        </p:txBody>
      </p:sp>
      <p:sp>
        <p:nvSpPr>
          <p:cNvPr id="7" name="TextBox 6">
            <a:extLst>
              <a:ext uri="{FF2B5EF4-FFF2-40B4-BE49-F238E27FC236}">
                <a16:creationId xmlns:a16="http://schemas.microsoft.com/office/drawing/2014/main" id="{35718C5B-28B1-4321-887D-F4C4EA1BA39C}"/>
              </a:ext>
            </a:extLst>
          </p:cNvPr>
          <p:cNvSpPr txBox="1"/>
          <p:nvPr/>
        </p:nvSpPr>
        <p:spPr>
          <a:xfrm>
            <a:off x="7927683" y="4606592"/>
            <a:ext cx="760640" cy="288990"/>
          </a:xfrm>
          <a:prstGeom prst="rect">
            <a:avLst/>
          </a:prstGeom>
          <a:noFill/>
        </p:spPr>
        <p:txBody>
          <a:bodyPr wrap="square" rtlCol="0">
            <a:spAutoFit/>
          </a:bodyPr>
          <a:lstStyle/>
          <a:p>
            <a:pPr algn="ctr">
              <a:lnSpc>
                <a:spcPts val="1733"/>
              </a:lnSpc>
              <a:defRPr/>
            </a:pPr>
            <a:r>
              <a:rPr lang="en-US" sz="900" b="1" dirty="0">
                <a:solidFill>
                  <a:schemeClr val="tx1">
                    <a:lumMod val="65000"/>
                    <a:lumOff val="35000"/>
                  </a:schemeClr>
                </a:solidFill>
                <a:latin typeface="Lato" panose="020F0502020204030203" pitchFamily="34" charset="0"/>
                <a:ea typeface="Lato" charset="0"/>
                <a:cs typeface="Lato" charset="0"/>
              </a:rPr>
              <a:t>$ millions</a:t>
            </a:r>
          </a:p>
        </p:txBody>
      </p:sp>
      <p:sp>
        <p:nvSpPr>
          <p:cNvPr id="6" name="7 CuadroTexto">
            <a:extLst>
              <a:ext uri="{FF2B5EF4-FFF2-40B4-BE49-F238E27FC236}">
                <a16:creationId xmlns:a16="http://schemas.microsoft.com/office/drawing/2014/main" id="{2A12DB29-702A-48C5-940F-8EB726E68978}"/>
              </a:ext>
            </a:extLst>
          </p:cNvPr>
          <p:cNvSpPr txBox="1"/>
          <p:nvPr/>
        </p:nvSpPr>
        <p:spPr>
          <a:xfrm>
            <a:off x="4572000" y="5190718"/>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149528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3C933-D3E0-43E9-ACC6-2F4C1DA60503}"/>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146BF594-7BF9-44E2-8D06-2B5A73BBE161}"/>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Employment</a:t>
            </a:r>
          </a:p>
        </p:txBody>
      </p:sp>
      <p:sp>
        <p:nvSpPr>
          <p:cNvPr id="4" name="TextBox 3">
            <a:extLst>
              <a:ext uri="{FF2B5EF4-FFF2-40B4-BE49-F238E27FC236}">
                <a16:creationId xmlns:a16="http://schemas.microsoft.com/office/drawing/2014/main" id="{819189BC-A1E6-42C6-A972-104297EDB6B9}"/>
              </a:ext>
            </a:extLst>
          </p:cNvPr>
          <p:cNvSpPr txBox="1"/>
          <p:nvPr/>
        </p:nvSpPr>
        <p:spPr>
          <a:xfrm>
            <a:off x="542924" y="2209955"/>
            <a:ext cx="3589451" cy="719171"/>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Tourism supported a total of 97,234 jobs when indirect and induced impacts are considered. This represents 5.0% of all jobs in the state – or one out of every 20 jobs in Kansas.</a:t>
            </a:r>
          </a:p>
        </p:txBody>
      </p:sp>
      <p:sp>
        <p:nvSpPr>
          <p:cNvPr id="5" name="TextBox 4">
            <a:extLst>
              <a:ext uri="{FF2B5EF4-FFF2-40B4-BE49-F238E27FC236}">
                <a16:creationId xmlns:a16="http://schemas.microsoft.com/office/drawing/2014/main" id="{7A6C354C-7F06-4A1F-A039-1E45F5387056}"/>
              </a:ext>
            </a:extLst>
          </p:cNvPr>
          <p:cNvSpPr txBox="1"/>
          <p:nvPr/>
        </p:nvSpPr>
        <p:spPr>
          <a:xfrm>
            <a:off x="4627181" y="2166619"/>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Employment Impacts</a:t>
            </a:r>
          </a:p>
        </p:txBody>
      </p:sp>
      <p:sp>
        <p:nvSpPr>
          <p:cNvPr id="6" name="TextBox 5">
            <a:extLst>
              <a:ext uri="{FF2B5EF4-FFF2-40B4-BE49-F238E27FC236}">
                <a16:creationId xmlns:a16="http://schemas.microsoft.com/office/drawing/2014/main" id="{7A8FFD57-8AA0-4C26-8D77-B3E1D4364098}"/>
              </a:ext>
            </a:extLst>
          </p:cNvPr>
          <p:cNvSpPr txBox="1"/>
          <p:nvPr/>
        </p:nvSpPr>
        <p:spPr>
          <a:xfrm>
            <a:off x="545811" y="3402147"/>
            <a:ext cx="3128942" cy="288990"/>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Summary employment impacts (number of jobs)</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00000000-0008-0000-0200-00001D000000}"/>
                  </a:ext>
                </a:extLst>
              </p:cNvPr>
              <p:cNvGraphicFramePr/>
              <p:nvPr>
                <p:extLst>
                  <p:ext uri="{D42A27DB-BD31-4B8C-83A1-F6EECF244321}">
                    <p14:modId xmlns:p14="http://schemas.microsoft.com/office/powerpoint/2010/main" val="3733223714"/>
                  </p:ext>
                </p:extLst>
              </p:nvPr>
            </p:nvGraphicFramePr>
            <p:xfrm>
              <a:off x="590223" y="3712793"/>
              <a:ext cx="3367594" cy="21092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00000000-0008-0000-0200-00001D000000}"/>
                  </a:ext>
                </a:extLst>
              </p:cNvPr>
              <p:cNvPicPr>
                <a:picLocks noGrp="1" noRot="1" noChangeAspect="1" noMove="1" noResize="1" noEditPoints="1" noAdjustHandles="1" noChangeArrowheads="1" noChangeShapeType="1"/>
              </p:cNvPicPr>
              <p:nvPr/>
            </p:nvPicPr>
            <p:blipFill>
              <a:blip r:embed="rId3"/>
              <a:stretch>
                <a:fillRect/>
              </a:stretch>
            </p:blipFill>
            <p:spPr>
              <a:xfrm>
                <a:off x="590223" y="3712793"/>
                <a:ext cx="3367594" cy="2109241"/>
              </a:xfrm>
              <a:prstGeom prst="rect">
                <a:avLst/>
              </a:prstGeom>
            </p:spPr>
          </p:pic>
        </mc:Fallback>
      </mc:AlternateContent>
      <p:pic>
        <p:nvPicPr>
          <p:cNvPr id="11" name="Picture 10">
            <a:extLst>
              <a:ext uri="{FF2B5EF4-FFF2-40B4-BE49-F238E27FC236}">
                <a16:creationId xmlns:a16="http://schemas.microsoft.com/office/drawing/2014/main" id="{5CCADC44-1EED-487E-9902-51509B299902}"/>
              </a:ext>
            </a:extLst>
          </p:cNvPr>
          <p:cNvPicPr/>
          <p:nvPr/>
        </p:nvPicPr>
        <p:blipFill>
          <a:blip r:embed="rId4"/>
          <a:stretch>
            <a:fillRect/>
          </a:stretch>
        </p:blipFill>
        <p:spPr>
          <a:xfrm>
            <a:off x="4722813" y="2462213"/>
            <a:ext cx="3852862" cy="3063875"/>
          </a:xfrm>
          <a:prstGeom prst="rect">
            <a:avLst/>
          </a:prstGeom>
        </p:spPr>
      </p:pic>
      <p:sp>
        <p:nvSpPr>
          <p:cNvPr id="7" name="7 CuadroTexto">
            <a:extLst>
              <a:ext uri="{FF2B5EF4-FFF2-40B4-BE49-F238E27FC236}">
                <a16:creationId xmlns:a16="http://schemas.microsoft.com/office/drawing/2014/main" id="{AE304210-3A50-4317-8A8C-1C2FF500DFC3}"/>
              </a:ext>
            </a:extLst>
          </p:cNvPr>
          <p:cNvSpPr txBox="1"/>
          <p:nvPr/>
        </p:nvSpPr>
        <p:spPr>
          <a:xfrm>
            <a:off x="4722813" y="5613933"/>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1096174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90F920A-24AB-4C38-89D4-1750DA56D2FA}"/>
              </a:ext>
            </a:extLst>
          </p:cNvPr>
          <p:cNvGraphicFramePr>
            <a:graphicFrameLocks/>
          </p:cNvGraphicFramePr>
          <p:nvPr>
            <p:extLst>
              <p:ext uri="{D42A27DB-BD31-4B8C-83A1-F6EECF244321}">
                <p14:modId xmlns:p14="http://schemas.microsoft.com/office/powerpoint/2010/main" val="3446995635"/>
              </p:ext>
            </p:extLst>
          </p:nvPr>
        </p:nvGraphicFramePr>
        <p:xfrm>
          <a:off x="4229099" y="2209955"/>
          <a:ext cx="4732355" cy="317396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C1EF83-5A05-4C4A-89C7-C4D8B7D78DE8}"/>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7F4CC09D-3460-4CDB-B805-2591C18D2345}"/>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Employment</a:t>
            </a:r>
          </a:p>
        </p:txBody>
      </p:sp>
      <p:sp>
        <p:nvSpPr>
          <p:cNvPr id="4" name="TextBox 3">
            <a:extLst>
              <a:ext uri="{FF2B5EF4-FFF2-40B4-BE49-F238E27FC236}">
                <a16:creationId xmlns:a16="http://schemas.microsoft.com/office/drawing/2014/main" id="{91E99EC8-32C4-4B14-8DC7-465111AA55D1}"/>
              </a:ext>
            </a:extLst>
          </p:cNvPr>
          <p:cNvSpPr txBox="1"/>
          <p:nvPr/>
        </p:nvSpPr>
        <p:spPr>
          <a:xfrm>
            <a:off x="542925" y="2209955"/>
            <a:ext cx="2987806" cy="2905091"/>
          </a:xfrm>
          <a:prstGeom prst="rect">
            <a:avLst/>
          </a:prstGeom>
          <a:noFill/>
        </p:spPr>
        <p:txBody>
          <a:bodyPr wrap="square" rtlCol="0">
            <a:spAutoFit/>
          </a:bodyPr>
          <a:lstStyle/>
          <a:p>
            <a:pPr>
              <a:lnSpc>
                <a:spcPts val="1733"/>
              </a:lnSpc>
              <a:defRPr/>
            </a:pPr>
            <a:r>
              <a:rPr lang="en-US" sz="1000" dirty="0">
                <a:latin typeface="Lato" panose="020B0604020202020204" charset="0"/>
                <a:ea typeface="Lato" panose="020B0604020202020204" charset="0"/>
                <a:cs typeface="Lato" panose="020B0604020202020204" charset="0"/>
              </a:rPr>
              <a:t>Visitor spending supports the largest number of jobs in the food &amp; beverage industry in Kansas –28,400. The majority of those jobs are directly supported by visitor activity.</a:t>
            </a:r>
          </a:p>
          <a:p>
            <a:pPr>
              <a:lnSpc>
                <a:spcPts val="1733"/>
              </a:lnSpc>
              <a:defRPr/>
            </a:pPr>
            <a:endParaRPr lang="en-US" sz="1000" dirty="0">
              <a:latin typeface="Lato" panose="020B0604020202020204" charset="0"/>
              <a:ea typeface="Lato" panose="020B0604020202020204" charset="0"/>
              <a:cs typeface="Lato" panose="020B0604020202020204" charset="0"/>
            </a:endParaRPr>
          </a:p>
          <a:p>
            <a:pPr>
              <a:lnSpc>
                <a:spcPts val="1733"/>
              </a:lnSpc>
              <a:defRPr/>
            </a:pPr>
            <a:r>
              <a:rPr lang="en-US" sz="1000" dirty="0">
                <a:latin typeface="Lato" panose="020B0604020202020204" charset="0"/>
                <a:ea typeface="Lato" panose="020B0604020202020204" charset="0"/>
                <a:cs typeface="Lato" panose="020B0604020202020204" charset="0"/>
              </a:rPr>
              <a:t>Another 12,500 to 13,000 jobs in each of the recreation and lodging industries are supported by visitor spending. </a:t>
            </a:r>
          </a:p>
          <a:p>
            <a:pPr>
              <a:lnSpc>
                <a:spcPts val="1733"/>
              </a:lnSpc>
              <a:defRPr/>
            </a:pPr>
            <a:endParaRPr lang="en-US" sz="1000" dirty="0">
              <a:latin typeface="Lato" panose="020B0604020202020204" charset="0"/>
              <a:ea typeface="Lato" panose="020B0604020202020204" charset="0"/>
              <a:cs typeface="Lato" panose="020B0604020202020204" charset="0"/>
            </a:endParaRPr>
          </a:p>
          <a:p>
            <a:pPr>
              <a:lnSpc>
                <a:spcPts val="1733"/>
              </a:lnSpc>
              <a:defRPr/>
            </a:pPr>
            <a:r>
              <a:rPr lang="en-US" sz="1000" dirty="0">
                <a:latin typeface="Lato" panose="020B0604020202020204" charset="0"/>
                <a:ea typeface="Lato" panose="020B0604020202020204" charset="0"/>
                <a:cs typeface="Lato" panose="020B0604020202020204" charset="0"/>
              </a:rPr>
              <a:t>Over 12,700 Kansas-based jobs are indirectly supported by visitor activity</a:t>
            </a:r>
            <a:r>
              <a:rPr lang="en-US" sz="1000" b="1" dirty="0">
                <a:solidFill>
                  <a:schemeClr val="accent5">
                    <a:lumMod val="50000"/>
                  </a:schemeClr>
                </a:solidFill>
                <a:latin typeface="Lato" panose="020B0604020202020204" charset="0"/>
                <a:ea typeface="Lato" panose="020B0604020202020204" charset="0"/>
                <a:cs typeface="Lato" panose="020B0604020202020204" charset="0"/>
              </a:rPr>
              <a:t>.</a:t>
            </a:r>
          </a:p>
          <a:p>
            <a:pPr>
              <a:lnSpc>
                <a:spcPts val="1733"/>
              </a:lnSpc>
              <a:defRPr/>
            </a:pPr>
            <a:endParaRPr lang="en-US" sz="1000" b="1" dirty="0">
              <a:solidFill>
                <a:schemeClr val="accent5">
                  <a:lumMod val="50000"/>
                </a:schemeClr>
              </a:solidFill>
              <a:latin typeface="Lato" panose="020F0502020204030203" pitchFamily="34" charset="0"/>
              <a:ea typeface="Lato" charset="0"/>
              <a:cs typeface="Lato" charset="0"/>
            </a:endParaRPr>
          </a:p>
          <a:p>
            <a:pPr>
              <a:lnSpc>
                <a:spcPts val="1733"/>
              </a:lnSpc>
              <a:defRPr/>
            </a:pPr>
            <a:endParaRPr lang="en-US" sz="1000" b="1" dirty="0">
              <a:solidFill>
                <a:srgbClr val="FF0000"/>
              </a:solidFill>
              <a:latin typeface="Lato" panose="020F0502020204030203" pitchFamily="34" charset="0"/>
              <a:ea typeface="Lato" charset="0"/>
              <a:cs typeface="Lato" charset="0"/>
            </a:endParaRPr>
          </a:p>
        </p:txBody>
      </p:sp>
      <p:sp>
        <p:nvSpPr>
          <p:cNvPr id="5" name="TextBox 4">
            <a:extLst>
              <a:ext uri="{FF2B5EF4-FFF2-40B4-BE49-F238E27FC236}">
                <a16:creationId xmlns:a16="http://schemas.microsoft.com/office/drawing/2014/main" id="{62899F75-19B9-4C8E-97C7-C30399472E8E}"/>
              </a:ext>
            </a:extLst>
          </p:cNvPr>
          <p:cNvSpPr txBox="1"/>
          <p:nvPr/>
        </p:nvSpPr>
        <p:spPr>
          <a:xfrm>
            <a:off x="4320876" y="1961892"/>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Employment Impacts</a:t>
            </a:r>
          </a:p>
        </p:txBody>
      </p:sp>
      <p:sp>
        <p:nvSpPr>
          <p:cNvPr id="6" name="7 CuadroTexto">
            <a:extLst>
              <a:ext uri="{FF2B5EF4-FFF2-40B4-BE49-F238E27FC236}">
                <a16:creationId xmlns:a16="http://schemas.microsoft.com/office/drawing/2014/main" id="{A1D7E44F-CD1F-4C07-B63E-40B825D03B9A}"/>
              </a:ext>
            </a:extLst>
          </p:cNvPr>
          <p:cNvSpPr txBox="1"/>
          <p:nvPr/>
        </p:nvSpPr>
        <p:spPr>
          <a:xfrm>
            <a:off x="4572000" y="5128563"/>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269989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53778F-25A9-46EF-B7DC-057C7104D9DF}"/>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9B11B82C-D7D8-49F7-A7A6-237A2AAF2309}"/>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Personal income</a:t>
            </a:r>
          </a:p>
        </p:txBody>
      </p:sp>
      <p:sp>
        <p:nvSpPr>
          <p:cNvPr id="4" name="TextBox 3">
            <a:extLst>
              <a:ext uri="{FF2B5EF4-FFF2-40B4-BE49-F238E27FC236}">
                <a16:creationId xmlns:a16="http://schemas.microsoft.com/office/drawing/2014/main" id="{42665459-4B29-470B-8305-6B3ADB75CE4C}"/>
              </a:ext>
            </a:extLst>
          </p:cNvPr>
          <p:cNvSpPr txBox="1"/>
          <p:nvPr/>
        </p:nvSpPr>
        <p:spPr>
          <a:xfrm>
            <a:off x="542925" y="2209955"/>
            <a:ext cx="3295274" cy="719171"/>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Tourism generated $2.0 billion in direct income and $3.3 billion when indirect and induced impacts are considered.</a:t>
            </a:r>
          </a:p>
        </p:txBody>
      </p:sp>
      <p:sp>
        <p:nvSpPr>
          <p:cNvPr id="5" name="TextBox 4">
            <a:extLst>
              <a:ext uri="{FF2B5EF4-FFF2-40B4-BE49-F238E27FC236}">
                <a16:creationId xmlns:a16="http://schemas.microsoft.com/office/drawing/2014/main" id="{4A9425AA-E8B3-4FF3-8672-2C500B1AE627}"/>
              </a:ext>
            </a:extLst>
          </p:cNvPr>
          <p:cNvSpPr txBox="1"/>
          <p:nvPr/>
        </p:nvSpPr>
        <p:spPr>
          <a:xfrm>
            <a:off x="4486410" y="1979401"/>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Personal income impacts</a:t>
            </a:r>
          </a:p>
        </p:txBody>
      </p:sp>
      <p:sp>
        <p:nvSpPr>
          <p:cNvPr id="7" name="TextBox 6">
            <a:extLst>
              <a:ext uri="{FF2B5EF4-FFF2-40B4-BE49-F238E27FC236}">
                <a16:creationId xmlns:a16="http://schemas.microsoft.com/office/drawing/2014/main" id="{4DF5D499-8930-45A4-B49B-277387F3DC0D}"/>
              </a:ext>
            </a:extLst>
          </p:cNvPr>
          <p:cNvSpPr txBox="1"/>
          <p:nvPr/>
        </p:nvSpPr>
        <p:spPr>
          <a:xfrm>
            <a:off x="498513" y="3559807"/>
            <a:ext cx="3295274" cy="288990"/>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Summary personal income impacts ($ billions)</a:t>
            </a:r>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00000000-0008-0000-0200-000020000000}"/>
                  </a:ext>
                </a:extLst>
              </p:cNvPr>
              <p:cNvGraphicFramePr/>
              <p:nvPr>
                <p:extLst>
                  <p:ext uri="{D42A27DB-BD31-4B8C-83A1-F6EECF244321}">
                    <p14:modId xmlns:p14="http://schemas.microsoft.com/office/powerpoint/2010/main" val="3209996455"/>
                  </p:ext>
                </p:extLst>
              </p:nvPr>
            </p:nvGraphicFramePr>
            <p:xfrm>
              <a:off x="542925" y="3847532"/>
              <a:ext cx="3625291" cy="198136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00000000-0008-0000-0200-000020000000}"/>
                  </a:ext>
                </a:extLst>
              </p:cNvPr>
              <p:cNvPicPr>
                <a:picLocks noGrp="1" noRot="1" noChangeAspect="1" noMove="1" noResize="1" noEditPoints="1" noAdjustHandles="1" noChangeArrowheads="1" noChangeShapeType="1"/>
              </p:cNvPicPr>
              <p:nvPr/>
            </p:nvPicPr>
            <p:blipFill>
              <a:blip r:embed="rId3"/>
              <a:stretch>
                <a:fillRect/>
              </a:stretch>
            </p:blipFill>
            <p:spPr>
              <a:xfrm>
                <a:off x="542925" y="3847532"/>
                <a:ext cx="3625291" cy="1981363"/>
              </a:xfrm>
              <a:prstGeom prst="rect">
                <a:avLst/>
              </a:prstGeom>
            </p:spPr>
          </p:pic>
        </mc:Fallback>
      </mc:AlternateContent>
      <p:pic>
        <p:nvPicPr>
          <p:cNvPr id="8" name="Picture 7">
            <a:extLst>
              <a:ext uri="{FF2B5EF4-FFF2-40B4-BE49-F238E27FC236}">
                <a16:creationId xmlns:a16="http://schemas.microsoft.com/office/drawing/2014/main" id="{68AE60A2-F2D7-4C07-BC0A-9598C1782E9E}"/>
              </a:ext>
            </a:extLst>
          </p:cNvPr>
          <p:cNvPicPr/>
          <p:nvPr/>
        </p:nvPicPr>
        <p:blipFill>
          <a:blip r:embed="rId4"/>
          <a:stretch>
            <a:fillRect/>
          </a:stretch>
        </p:blipFill>
        <p:spPr>
          <a:xfrm>
            <a:off x="4597400" y="2297113"/>
            <a:ext cx="4198938" cy="3230562"/>
          </a:xfrm>
          <a:prstGeom prst="rect">
            <a:avLst/>
          </a:prstGeom>
        </p:spPr>
      </p:pic>
      <p:sp>
        <p:nvSpPr>
          <p:cNvPr id="6" name="7 CuadroTexto">
            <a:extLst>
              <a:ext uri="{FF2B5EF4-FFF2-40B4-BE49-F238E27FC236}">
                <a16:creationId xmlns:a16="http://schemas.microsoft.com/office/drawing/2014/main" id="{18F816DD-F562-4F47-94A0-1B4403238A99}"/>
              </a:ext>
            </a:extLst>
          </p:cNvPr>
          <p:cNvSpPr txBox="1"/>
          <p:nvPr/>
        </p:nvSpPr>
        <p:spPr>
          <a:xfrm>
            <a:off x="4572000" y="5621146"/>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157881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8E976A4-B43F-479D-8B86-E8547B473AD0}"/>
              </a:ext>
            </a:extLst>
          </p:cNvPr>
          <p:cNvGraphicFramePr>
            <a:graphicFrameLocks/>
          </p:cNvGraphicFramePr>
          <p:nvPr>
            <p:extLst>
              <p:ext uri="{D42A27DB-BD31-4B8C-83A1-F6EECF244321}">
                <p14:modId xmlns:p14="http://schemas.microsoft.com/office/powerpoint/2010/main" val="3915740460"/>
              </p:ext>
            </p:extLst>
          </p:nvPr>
        </p:nvGraphicFramePr>
        <p:xfrm>
          <a:off x="4123803" y="2209955"/>
          <a:ext cx="4809076" cy="318973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4637702-E06D-4C3C-9594-B4B76C4B7FC7}"/>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56797F51-4971-4F14-AC82-06F99DEF0CBD}"/>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Personal income</a:t>
            </a:r>
          </a:p>
        </p:txBody>
      </p:sp>
      <p:sp>
        <p:nvSpPr>
          <p:cNvPr id="4" name="TextBox 3">
            <a:extLst>
              <a:ext uri="{FF2B5EF4-FFF2-40B4-BE49-F238E27FC236}">
                <a16:creationId xmlns:a16="http://schemas.microsoft.com/office/drawing/2014/main" id="{1DFD48A3-DA6C-4CA9-86BA-D5EB18D4EA1E}"/>
              </a:ext>
            </a:extLst>
          </p:cNvPr>
          <p:cNvSpPr txBox="1"/>
          <p:nvPr/>
        </p:nvSpPr>
        <p:spPr>
          <a:xfrm>
            <a:off x="542925" y="2209955"/>
            <a:ext cx="3209268" cy="2463238"/>
          </a:xfrm>
          <a:prstGeom prst="rect">
            <a:avLst/>
          </a:prstGeom>
          <a:noFill/>
        </p:spPr>
        <p:txBody>
          <a:bodyPr wrap="square" rtlCol="0">
            <a:spAutoFit/>
          </a:bodyPr>
          <a:lstStyle/>
          <a:p>
            <a:pPr>
              <a:lnSpc>
                <a:spcPts val="1733"/>
              </a:lnSpc>
              <a:defRPr/>
            </a:pPr>
            <a:r>
              <a:rPr lang="en-US" sz="1000" dirty="0">
                <a:latin typeface="Lato" panose="020B0604020202020204" charset="0"/>
                <a:ea typeface="Lato" panose="020B0604020202020204" charset="0"/>
                <a:cs typeface="Lato" panose="020B0604020202020204" charset="0"/>
              </a:rPr>
              <a:t>There are eleven industries in which visitor activity supports more than $150 million in personal income. These range from the obvious—food &amp; beverages and lodging, to the less obvious—business services and education &amp; health care.</a:t>
            </a:r>
          </a:p>
          <a:p>
            <a:pPr>
              <a:lnSpc>
                <a:spcPts val="1733"/>
              </a:lnSpc>
              <a:defRPr/>
            </a:pPr>
            <a:endParaRPr lang="en-US" sz="1000" dirty="0">
              <a:latin typeface="Lato" panose="020B0604020202020204" charset="0"/>
              <a:ea typeface="Lato" panose="020B0604020202020204" charset="0"/>
              <a:cs typeface="Lato" panose="020B0604020202020204" charset="0"/>
            </a:endParaRPr>
          </a:p>
          <a:p>
            <a:pPr>
              <a:lnSpc>
                <a:spcPts val="1733"/>
              </a:lnSpc>
              <a:defRPr/>
            </a:pPr>
            <a:r>
              <a:rPr lang="en-US" sz="1000" dirty="0">
                <a:latin typeface="Lato" panose="020B0604020202020204" charset="0"/>
                <a:ea typeface="Lato" panose="020B0604020202020204" charset="0"/>
                <a:cs typeface="Lato" panose="020B0604020202020204" charset="0"/>
              </a:rPr>
              <a:t>Despite ranking a distant fifth in terms of jobs supported, the higher wages in the business services industries supported by visitor activity provide $330 million in income to Kansas job holders, the second largest impact. </a:t>
            </a:r>
          </a:p>
        </p:txBody>
      </p:sp>
      <p:sp>
        <p:nvSpPr>
          <p:cNvPr id="5" name="TextBox 4">
            <a:extLst>
              <a:ext uri="{FF2B5EF4-FFF2-40B4-BE49-F238E27FC236}">
                <a16:creationId xmlns:a16="http://schemas.microsoft.com/office/drawing/2014/main" id="{7CDD8B0B-3365-48E5-9EE9-6162DA45619F}"/>
              </a:ext>
            </a:extLst>
          </p:cNvPr>
          <p:cNvSpPr txBox="1"/>
          <p:nvPr/>
        </p:nvSpPr>
        <p:spPr>
          <a:xfrm>
            <a:off x="4572000" y="1899260"/>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Personal income impacts</a:t>
            </a:r>
          </a:p>
        </p:txBody>
      </p:sp>
      <p:sp>
        <p:nvSpPr>
          <p:cNvPr id="8" name="TextBox 7">
            <a:extLst>
              <a:ext uri="{FF2B5EF4-FFF2-40B4-BE49-F238E27FC236}">
                <a16:creationId xmlns:a16="http://schemas.microsoft.com/office/drawing/2014/main" id="{B01F073A-D477-46E5-9D79-4E8BC9CF3526}"/>
              </a:ext>
            </a:extLst>
          </p:cNvPr>
          <p:cNvSpPr txBox="1"/>
          <p:nvPr/>
        </p:nvSpPr>
        <p:spPr>
          <a:xfrm>
            <a:off x="8172239" y="5183359"/>
            <a:ext cx="760640" cy="288990"/>
          </a:xfrm>
          <a:prstGeom prst="rect">
            <a:avLst/>
          </a:prstGeom>
          <a:noFill/>
        </p:spPr>
        <p:txBody>
          <a:bodyPr wrap="square" rtlCol="0">
            <a:spAutoFit/>
          </a:bodyPr>
          <a:lstStyle/>
          <a:p>
            <a:pPr algn="ctr">
              <a:lnSpc>
                <a:spcPts val="1733"/>
              </a:lnSpc>
              <a:defRPr/>
            </a:pPr>
            <a:r>
              <a:rPr lang="en-US" sz="900" b="1" dirty="0">
                <a:solidFill>
                  <a:schemeClr val="tx1">
                    <a:lumMod val="65000"/>
                    <a:lumOff val="35000"/>
                  </a:schemeClr>
                </a:solidFill>
                <a:latin typeface="Lato" panose="020F0502020204030203" pitchFamily="34" charset="0"/>
                <a:ea typeface="Lato" charset="0"/>
                <a:cs typeface="Lato" charset="0"/>
              </a:rPr>
              <a:t>$ millions</a:t>
            </a:r>
          </a:p>
        </p:txBody>
      </p:sp>
      <p:sp>
        <p:nvSpPr>
          <p:cNvPr id="6" name="7 CuadroTexto">
            <a:extLst>
              <a:ext uri="{FF2B5EF4-FFF2-40B4-BE49-F238E27FC236}">
                <a16:creationId xmlns:a16="http://schemas.microsoft.com/office/drawing/2014/main" id="{F4513964-151F-44A8-9B55-41A7000FEDF3}"/>
              </a:ext>
            </a:extLst>
          </p:cNvPr>
          <p:cNvSpPr txBox="1"/>
          <p:nvPr/>
        </p:nvSpPr>
        <p:spPr>
          <a:xfrm>
            <a:off x="4572000" y="5142630"/>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2162975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9C62D7-7ED6-4C5D-A3E8-E3A8859F6688}"/>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6B973330-83EF-460F-A287-A68FEEDB9EBB}"/>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Fiscal (tax)</a:t>
            </a:r>
          </a:p>
        </p:txBody>
      </p:sp>
      <p:sp>
        <p:nvSpPr>
          <p:cNvPr id="4" name="TextBox 3">
            <a:extLst>
              <a:ext uri="{FF2B5EF4-FFF2-40B4-BE49-F238E27FC236}">
                <a16:creationId xmlns:a16="http://schemas.microsoft.com/office/drawing/2014/main" id="{42503F45-CA38-468E-B5FF-B96785017377}"/>
              </a:ext>
            </a:extLst>
          </p:cNvPr>
          <p:cNvSpPr txBox="1"/>
          <p:nvPr/>
        </p:nvSpPr>
        <p:spPr>
          <a:xfrm>
            <a:off x="542925" y="2209955"/>
            <a:ext cx="3103752" cy="719171"/>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Visitor spending, visitor supported jobs, and business sales generated $1.1 billion in governmental revenues. </a:t>
            </a:r>
          </a:p>
        </p:txBody>
      </p:sp>
      <p:sp>
        <p:nvSpPr>
          <p:cNvPr id="6" name="7 CuadroTexto">
            <a:extLst>
              <a:ext uri="{FF2B5EF4-FFF2-40B4-BE49-F238E27FC236}">
                <a16:creationId xmlns:a16="http://schemas.microsoft.com/office/drawing/2014/main" id="{17FCEF1D-7894-4789-84CF-AB8E5C066C48}"/>
              </a:ext>
            </a:extLst>
          </p:cNvPr>
          <p:cNvSpPr txBox="1"/>
          <p:nvPr/>
        </p:nvSpPr>
        <p:spPr>
          <a:xfrm>
            <a:off x="542925" y="3005658"/>
            <a:ext cx="3029794" cy="1597040"/>
          </a:xfrm>
          <a:prstGeom prst="rect">
            <a:avLst/>
          </a:prstGeom>
          <a:noFill/>
        </p:spPr>
        <p:txBody>
          <a:bodyPr wrap="square">
            <a:spAutoFit/>
          </a:bodyPr>
          <a:lstStyle/>
          <a:p>
            <a:pPr>
              <a:lnSpc>
                <a:spcPts val="1700"/>
              </a:lnSpc>
              <a:defRPr/>
            </a:pPr>
            <a:r>
              <a:rPr lang="en-US" sz="1000" dirty="0">
                <a:latin typeface="Lato" panose="020B0604020202020204" charset="0"/>
                <a:ea typeface="Lato" panose="020B0604020202020204" charset="0"/>
                <a:cs typeface="Lato" panose="020B0604020202020204" charset="0"/>
              </a:rPr>
              <a:t>State and local taxes alone tallied $671 million in 2019.</a:t>
            </a:r>
          </a:p>
          <a:p>
            <a:pPr>
              <a:lnSpc>
                <a:spcPts val="1700"/>
              </a:lnSpc>
              <a:defRPr/>
            </a:pPr>
            <a:endParaRPr lang="en-US" sz="1000" dirty="0">
              <a:latin typeface="Lato" panose="020B0604020202020204" charset="0"/>
              <a:ea typeface="Lato" panose="020B0604020202020204" charset="0"/>
              <a:cs typeface="Lato" panose="020B0604020202020204" charset="0"/>
            </a:endParaRPr>
          </a:p>
          <a:p>
            <a:pPr>
              <a:lnSpc>
                <a:spcPts val="1700"/>
              </a:lnSpc>
              <a:defRPr/>
            </a:pPr>
            <a:r>
              <a:rPr lang="en-US" sz="1000" dirty="0">
                <a:latin typeface="Lato" panose="020B0604020202020204" charset="0"/>
                <a:ea typeface="Lato" panose="020B0604020202020204" charset="0"/>
                <a:cs typeface="Lato" panose="020B0604020202020204" charset="0"/>
              </a:rPr>
              <a:t>Each household in Kansas would need to be taxed an additional $600 per year to replace the traveler taxes received by state and local governments.</a:t>
            </a:r>
          </a:p>
          <a:p>
            <a:pPr>
              <a:lnSpc>
                <a:spcPts val="1700"/>
              </a:lnSpc>
              <a:defRPr/>
            </a:pPr>
            <a:endParaRPr lang="en-US" sz="1000" dirty="0">
              <a:latin typeface="Lato" panose="020F0502020204030203" pitchFamily="34" charset="0"/>
              <a:ea typeface="Lato" charset="0"/>
              <a:cs typeface="Lato" charset="0"/>
            </a:endParaRPr>
          </a:p>
        </p:txBody>
      </p:sp>
      <p:pic>
        <p:nvPicPr>
          <p:cNvPr id="10" name="Picture 9">
            <a:extLst>
              <a:ext uri="{FF2B5EF4-FFF2-40B4-BE49-F238E27FC236}">
                <a16:creationId xmlns:a16="http://schemas.microsoft.com/office/drawing/2014/main" id="{566A9867-8AFA-4B87-A46C-DFBDFAC17D1F}"/>
              </a:ext>
            </a:extLst>
          </p:cNvPr>
          <p:cNvPicPr/>
          <p:nvPr/>
        </p:nvPicPr>
        <p:blipFill>
          <a:blip r:embed="rId2"/>
          <a:stretch>
            <a:fillRect/>
          </a:stretch>
        </p:blipFill>
        <p:spPr>
          <a:xfrm>
            <a:off x="4572000" y="2439988"/>
            <a:ext cx="4213225" cy="2462212"/>
          </a:xfrm>
          <a:prstGeom prst="rect">
            <a:avLst/>
          </a:prstGeom>
        </p:spPr>
      </p:pic>
      <p:sp>
        <p:nvSpPr>
          <p:cNvPr id="9" name="TextBox 8">
            <a:extLst>
              <a:ext uri="{FF2B5EF4-FFF2-40B4-BE49-F238E27FC236}">
                <a16:creationId xmlns:a16="http://schemas.microsoft.com/office/drawing/2014/main" id="{D50C62A4-78FE-40D6-BA72-7D777A7A372A}"/>
              </a:ext>
            </a:extLst>
          </p:cNvPr>
          <p:cNvSpPr txBox="1"/>
          <p:nvPr/>
        </p:nvSpPr>
        <p:spPr>
          <a:xfrm>
            <a:off x="4509494" y="2062158"/>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Tax impacts</a:t>
            </a:r>
          </a:p>
        </p:txBody>
      </p:sp>
      <p:sp>
        <p:nvSpPr>
          <p:cNvPr id="7" name="7 CuadroTexto">
            <a:extLst>
              <a:ext uri="{FF2B5EF4-FFF2-40B4-BE49-F238E27FC236}">
                <a16:creationId xmlns:a16="http://schemas.microsoft.com/office/drawing/2014/main" id="{7AB82A85-1466-4AE2-8C51-6CBD8A0B7B87}"/>
              </a:ext>
            </a:extLst>
          </p:cNvPr>
          <p:cNvSpPr txBox="1"/>
          <p:nvPr/>
        </p:nvSpPr>
        <p:spPr>
          <a:xfrm>
            <a:off x="4572000" y="4984436"/>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3626115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9C62D7-7ED6-4C5D-A3E8-E3A8859F6688}"/>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p>
        </p:txBody>
      </p:sp>
      <p:sp>
        <p:nvSpPr>
          <p:cNvPr id="3" name="TextBox 2">
            <a:extLst>
              <a:ext uri="{FF2B5EF4-FFF2-40B4-BE49-F238E27FC236}">
                <a16:creationId xmlns:a16="http://schemas.microsoft.com/office/drawing/2014/main" id="{6B973330-83EF-460F-A287-A68FEEDB9EBB}"/>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Fiscal (tax)</a:t>
            </a:r>
          </a:p>
        </p:txBody>
      </p:sp>
      <p:sp>
        <p:nvSpPr>
          <p:cNvPr id="4" name="TextBox 3">
            <a:extLst>
              <a:ext uri="{FF2B5EF4-FFF2-40B4-BE49-F238E27FC236}">
                <a16:creationId xmlns:a16="http://schemas.microsoft.com/office/drawing/2014/main" id="{42503F45-CA38-468E-B5FF-B96785017377}"/>
              </a:ext>
            </a:extLst>
          </p:cNvPr>
          <p:cNvSpPr txBox="1"/>
          <p:nvPr/>
        </p:nvSpPr>
        <p:spPr>
          <a:xfrm>
            <a:off x="542924" y="2209955"/>
            <a:ext cx="3693519" cy="501163"/>
          </a:xfrm>
          <a:prstGeom prst="rect">
            <a:avLst/>
          </a:prstGeom>
          <a:noFill/>
        </p:spPr>
        <p:txBody>
          <a:bodyPr wrap="square" rtlCol="0">
            <a:spAutoFit/>
          </a:bodyPr>
          <a:lstStyle/>
          <a:p>
            <a:pPr>
              <a:lnSpc>
                <a:spcPts val="1733"/>
              </a:lnSpc>
              <a:defRPr/>
            </a:pPr>
            <a:r>
              <a:rPr lang="en-US" sz="1000" b="1" dirty="0">
                <a:solidFill>
                  <a:schemeClr val="accent5">
                    <a:lumMod val="50000"/>
                  </a:schemeClr>
                </a:solidFill>
                <a:latin typeface="Lato" panose="020B0604020202020204" charset="0"/>
                <a:ea typeface="Lato" panose="020B0604020202020204" charset="0"/>
                <a:cs typeface="Lato" panose="020B0604020202020204" charset="0"/>
              </a:rPr>
              <a:t>Visitor spending, visitor supported jobs, and business sales generated $671 million in governmental revenues. </a:t>
            </a:r>
          </a:p>
        </p:txBody>
      </p:sp>
      <p:sp>
        <p:nvSpPr>
          <p:cNvPr id="6" name="7 CuadroTexto">
            <a:extLst>
              <a:ext uri="{FF2B5EF4-FFF2-40B4-BE49-F238E27FC236}">
                <a16:creationId xmlns:a16="http://schemas.microsoft.com/office/drawing/2014/main" id="{17FCEF1D-7894-4789-84CF-AB8E5C066C48}"/>
              </a:ext>
            </a:extLst>
          </p:cNvPr>
          <p:cNvSpPr txBox="1"/>
          <p:nvPr/>
        </p:nvSpPr>
        <p:spPr>
          <a:xfrm>
            <a:off x="542925" y="3005658"/>
            <a:ext cx="3693520" cy="2033057"/>
          </a:xfrm>
          <a:prstGeom prst="rect">
            <a:avLst/>
          </a:prstGeom>
          <a:noFill/>
        </p:spPr>
        <p:txBody>
          <a:bodyPr wrap="square">
            <a:spAutoFit/>
          </a:bodyPr>
          <a:lstStyle/>
          <a:p>
            <a:pPr>
              <a:lnSpc>
                <a:spcPts val="1700"/>
              </a:lnSpc>
              <a:defRPr/>
            </a:pPr>
            <a:r>
              <a:rPr lang="en-US" sz="1000" dirty="0">
                <a:latin typeface="Lato" panose="020B0604020202020204" charset="0"/>
                <a:ea typeface="Lato" panose="020B0604020202020204" charset="0"/>
                <a:cs typeface="Lato" panose="020B0604020202020204" charset="0"/>
              </a:rPr>
              <a:t>Visitor activity supported $302 million in state tax revenues in 2019. Local governments received $369 million in revenue from economic activity associated with visitors.</a:t>
            </a:r>
          </a:p>
          <a:p>
            <a:pPr>
              <a:lnSpc>
                <a:spcPts val="1700"/>
              </a:lnSpc>
              <a:defRPr/>
            </a:pPr>
            <a:endParaRPr lang="en-US" sz="1000" dirty="0">
              <a:latin typeface="Lato" panose="020B0604020202020204" charset="0"/>
              <a:ea typeface="Lato" panose="020B0604020202020204" charset="0"/>
              <a:cs typeface="Lato" panose="020B0604020202020204" charset="0"/>
            </a:endParaRPr>
          </a:p>
          <a:p>
            <a:pPr>
              <a:lnSpc>
                <a:spcPts val="1700"/>
              </a:lnSpc>
              <a:defRPr/>
            </a:pPr>
            <a:r>
              <a:rPr lang="en-US" sz="1000" dirty="0">
                <a:latin typeface="Lato" panose="020B0604020202020204" charset="0"/>
                <a:ea typeface="Lato" panose="020B0604020202020204" charset="0"/>
                <a:cs typeface="Lato" panose="020B0604020202020204" charset="0"/>
              </a:rPr>
              <a:t>For the state, sales tax receipts provide a large share of governmental revenues. For local governments, property taxes along with bed and sales taxes provide the majority of governmental revenues. </a:t>
            </a:r>
            <a:endParaRPr lang="en-US" sz="1000" dirty="0">
              <a:latin typeface="Lato" panose="020F0502020204030203" pitchFamily="34" charset="0"/>
              <a:ea typeface="Lato" charset="0"/>
              <a:cs typeface="Lato" charset="0"/>
            </a:endParaRPr>
          </a:p>
          <a:p>
            <a:pPr>
              <a:lnSpc>
                <a:spcPts val="1700"/>
              </a:lnSpc>
              <a:defRPr/>
            </a:pPr>
            <a:endParaRPr lang="en-US" sz="1000" dirty="0">
              <a:latin typeface="Lato" panose="020F0502020204030203" pitchFamily="34" charset="0"/>
              <a:ea typeface="Lato" charset="0"/>
              <a:cs typeface="Lato" charset="0"/>
            </a:endParaRPr>
          </a:p>
        </p:txBody>
      </p:sp>
      <p:pic>
        <p:nvPicPr>
          <p:cNvPr id="10" name="Picture 9">
            <a:extLst>
              <a:ext uri="{FF2B5EF4-FFF2-40B4-BE49-F238E27FC236}">
                <a16:creationId xmlns:a16="http://schemas.microsoft.com/office/drawing/2014/main" id="{FE82BBED-1775-408D-9F2B-7CF5F0DEC9BA}"/>
              </a:ext>
            </a:extLst>
          </p:cNvPr>
          <p:cNvPicPr/>
          <p:nvPr/>
        </p:nvPicPr>
        <p:blipFill>
          <a:blip r:embed="rId2"/>
          <a:stretch>
            <a:fillRect/>
          </a:stretch>
        </p:blipFill>
        <p:spPr>
          <a:xfrm>
            <a:off x="4907556" y="2569540"/>
            <a:ext cx="2882900" cy="1765300"/>
          </a:xfrm>
          <a:prstGeom prst="rect">
            <a:avLst/>
          </a:prstGeom>
        </p:spPr>
      </p:pic>
      <p:sp>
        <p:nvSpPr>
          <p:cNvPr id="9" name="TextBox 8">
            <a:extLst>
              <a:ext uri="{FF2B5EF4-FFF2-40B4-BE49-F238E27FC236}">
                <a16:creationId xmlns:a16="http://schemas.microsoft.com/office/drawing/2014/main" id="{DCA1A468-04D1-4A13-B480-457B1DB061C3}"/>
              </a:ext>
            </a:extLst>
          </p:cNvPr>
          <p:cNvSpPr txBox="1"/>
          <p:nvPr/>
        </p:nvSpPr>
        <p:spPr>
          <a:xfrm>
            <a:off x="4838700" y="2263215"/>
            <a:ext cx="4183380" cy="295594"/>
          </a:xfrm>
          <a:prstGeom prst="rect">
            <a:avLst/>
          </a:prstGeom>
          <a:noFill/>
        </p:spPr>
        <p:txBody>
          <a:bodyPr wrap="square" rtlCol="0">
            <a:spAutoFit/>
          </a:bodyPr>
          <a:lstStyle/>
          <a:p>
            <a:pPr>
              <a:lnSpc>
                <a:spcPts val="1733"/>
              </a:lnSpc>
              <a:defRPr/>
            </a:pPr>
            <a:r>
              <a:rPr lang="en-US" sz="1200" b="1" dirty="0">
                <a:solidFill>
                  <a:schemeClr val="accent5">
                    <a:lumMod val="50000"/>
                  </a:schemeClr>
                </a:solidFill>
                <a:latin typeface="Lato" panose="020B0604020202020204" charset="0"/>
                <a:ea typeface="Lato" panose="020B0604020202020204" charset="0"/>
                <a:cs typeface="Lato" panose="020B0604020202020204" charset="0"/>
              </a:rPr>
              <a:t>Tax impacts</a:t>
            </a:r>
          </a:p>
        </p:txBody>
      </p:sp>
      <p:sp>
        <p:nvSpPr>
          <p:cNvPr id="7" name="7 CuadroTexto">
            <a:extLst>
              <a:ext uri="{FF2B5EF4-FFF2-40B4-BE49-F238E27FC236}">
                <a16:creationId xmlns:a16="http://schemas.microsoft.com/office/drawing/2014/main" id="{0F38AAD6-073C-4FF9-8ACE-04E5DE2668C0}"/>
              </a:ext>
            </a:extLst>
          </p:cNvPr>
          <p:cNvSpPr txBox="1"/>
          <p:nvPr/>
        </p:nvSpPr>
        <p:spPr>
          <a:xfrm>
            <a:off x="4838700" y="4464417"/>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IMPLAN, Tourism Economics</a:t>
            </a:r>
          </a:p>
        </p:txBody>
      </p:sp>
    </p:spTree>
    <p:extLst>
      <p:ext uri="{BB962C8B-B14F-4D97-AF65-F5344CB8AC3E}">
        <p14:creationId xmlns:p14="http://schemas.microsoft.com/office/powerpoint/2010/main" val="684971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DBC50-EC4B-4EEB-B40D-FBE76E848389}"/>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21E5A743-EE17-4749-9908-F969A127459B}"/>
              </a:ext>
            </a:extLst>
          </p:cNvPr>
          <p:cNvSpPr txBox="1"/>
          <p:nvPr/>
        </p:nvSpPr>
        <p:spPr>
          <a:xfrm>
            <a:off x="190005" y="2154208"/>
            <a:ext cx="7505205" cy="537904"/>
          </a:xfrm>
          <a:prstGeom prst="rect">
            <a:avLst/>
          </a:prstGeom>
          <a:noFill/>
          <a:ln>
            <a:noFill/>
          </a:ln>
        </p:spPr>
        <p:txBody>
          <a:bodyPr wrap="square" lIns="0" tIns="0" rIns="0" bIns="0" rtlCol="0" anchor="ctr" anchorCtr="0">
            <a:spAutoFit/>
          </a:bodyPr>
          <a:lstStyle/>
          <a:p>
            <a:pPr algn="ctr">
              <a:lnSpc>
                <a:spcPts val="4500"/>
              </a:lnSpc>
            </a:pPr>
            <a:r>
              <a:rPr lang="en-US" sz="3600" b="1" dirty="0">
                <a:solidFill>
                  <a:schemeClr val="bg1"/>
                </a:solidFill>
                <a:latin typeface="Lato" panose="020B0604020202020204" charset="0"/>
                <a:cs typeface="Lato" panose="020B0604020202020204" charset="0"/>
              </a:rPr>
              <a:t>ECONOMIC IMPACT IN CONTEXT</a:t>
            </a:r>
          </a:p>
        </p:txBody>
      </p:sp>
    </p:spTree>
    <p:extLst>
      <p:ext uri="{BB962C8B-B14F-4D97-AF65-F5344CB8AC3E}">
        <p14:creationId xmlns:p14="http://schemas.microsoft.com/office/powerpoint/2010/main" val="1750531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232244-4B99-46C6-9328-2EB9F6663DAB}"/>
              </a:ext>
            </a:extLst>
          </p:cNvPr>
          <p:cNvSpPr txBox="1"/>
          <p:nvPr/>
        </p:nvSpPr>
        <p:spPr>
          <a:xfrm>
            <a:off x="1026415" y="2395738"/>
            <a:ext cx="1849456"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Visitor spending</a:t>
            </a:r>
            <a:endParaRPr lang="en-US" sz="1200" b="1" dirty="0">
              <a:solidFill>
                <a:schemeClr val="bg1">
                  <a:lumMod val="50000"/>
                </a:schemeClr>
              </a:solidFill>
              <a:latin typeface="Lato" charset="0"/>
              <a:ea typeface="Lato" charset="0"/>
              <a:cs typeface="Lato" charset="0"/>
            </a:endParaRPr>
          </a:p>
        </p:txBody>
      </p:sp>
      <p:sp>
        <p:nvSpPr>
          <p:cNvPr id="29" name="TextBox 28">
            <a:extLst>
              <a:ext uri="{FF2B5EF4-FFF2-40B4-BE49-F238E27FC236}">
                <a16:creationId xmlns:a16="http://schemas.microsoft.com/office/drawing/2014/main" id="{3A7FA554-C006-4D67-AA45-08798B2827B3}"/>
              </a:ext>
            </a:extLst>
          </p:cNvPr>
          <p:cNvSpPr txBox="1"/>
          <p:nvPr/>
        </p:nvSpPr>
        <p:spPr>
          <a:xfrm>
            <a:off x="1026414" y="2680837"/>
            <a:ext cx="2953512" cy="721031"/>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Stacking $7.3 billion worth of $5 bills would reach 100 miles high– similar to the distance from Salina to Hays.</a:t>
            </a:r>
          </a:p>
        </p:txBody>
      </p:sp>
      <p:sp>
        <p:nvSpPr>
          <p:cNvPr id="30" name="TextBox 29">
            <a:extLst>
              <a:ext uri="{FF2B5EF4-FFF2-40B4-BE49-F238E27FC236}">
                <a16:creationId xmlns:a16="http://schemas.microsoft.com/office/drawing/2014/main" id="{F9A6A0B9-51B6-4535-A0EF-E114B17D42B6}"/>
              </a:ext>
            </a:extLst>
          </p:cNvPr>
          <p:cNvSpPr txBox="1"/>
          <p:nvPr/>
        </p:nvSpPr>
        <p:spPr>
          <a:xfrm>
            <a:off x="1010312" y="3951847"/>
            <a:ext cx="2475838" cy="290913"/>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Total visitor business sales</a:t>
            </a:r>
            <a:endParaRPr lang="en-US" sz="1200" b="1" dirty="0">
              <a:solidFill>
                <a:schemeClr val="bg1">
                  <a:lumMod val="50000"/>
                </a:schemeClr>
              </a:solidFill>
              <a:latin typeface="Lato" charset="0"/>
              <a:ea typeface="Lato" charset="0"/>
              <a:cs typeface="Lato" charset="0"/>
            </a:endParaRPr>
          </a:p>
        </p:txBody>
      </p:sp>
      <p:sp>
        <p:nvSpPr>
          <p:cNvPr id="31" name="TextBox 30">
            <a:extLst>
              <a:ext uri="{FF2B5EF4-FFF2-40B4-BE49-F238E27FC236}">
                <a16:creationId xmlns:a16="http://schemas.microsoft.com/office/drawing/2014/main" id="{6D8DC24C-9009-4657-8A19-1212F4AD39B3}"/>
              </a:ext>
            </a:extLst>
          </p:cNvPr>
          <p:cNvSpPr txBox="1"/>
          <p:nvPr/>
        </p:nvSpPr>
        <p:spPr>
          <a:xfrm>
            <a:off x="1010311" y="4236946"/>
            <a:ext cx="2953512" cy="719171"/>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The $11.8 billion in total impact in 2019 is similar in size to what Americans spend on bottled water in a year.</a:t>
            </a:r>
          </a:p>
        </p:txBody>
      </p:sp>
      <p:sp>
        <p:nvSpPr>
          <p:cNvPr id="35" name="TextBox 34">
            <a:extLst>
              <a:ext uri="{FF2B5EF4-FFF2-40B4-BE49-F238E27FC236}">
                <a16:creationId xmlns:a16="http://schemas.microsoft.com/office/drawing/2014/main" id="{4A20792E-F9CC-4911-B6A7-5562FAE72D8D}"/>
              </a:ext>
            </a:extLst>
          </p:cNvPr>
          <p:cNvSpPr txBox="1"/>
          <p:nvPr/>
        </p:nvSpPr>
        <p:spPr>
          <a:xfrm>
            <a:off x="4977827" y="3957405"/>
            <a:ext cx="2407733"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Taxes</a:t>
            </a:r>
            <a:endParaRPr lang="en-US" sz="1200" b="1" dirty="0">
              <a:solidFill>
                <a:schemeClr val="bg1">
                  <a:lumMod val="50000"/>
                </a:schemeClr>
              </a:solidFill>
              <a:latin typeface="Lato" charset="0"/>
              <a:ea typeface="Lato" charset="0"/>
              <a:cs typeface="Lato" charset="0"/>
            </a:endParaRPr>
          </a:p>
        </p:txBody>
      </p:sp>
      <p:sp>
        <p:nvSpPr>
          <p:cNvPr id="36" name="TextBox 35">
            <a:extLst>
              <a:ext uri="{FF2B5EF4-FFF2-40B4-BE49-F238E27FC236}">
                <a16:creationId xmlns:a16="http://schemas.microsoft.com/office/drawing/2014/main" id="{BE9DDD9C-F9B2-4C7A-82C2-BC993AB45868}"/>
              </a:ext>
            </a:extLst>
          </p:cNvPr>
          <p:cNvSpPr txBox="1"/>
          <p:nvPr/>
        </p:nvSpPr>
        <p:spPr>
          <a:xfrm>
            <a:off x="4977828" y="4242504"/>
            <a:ext cx="2950378" cy="939040"/>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To make up for the $671 million in state and local taxes generated by visitor activity, each household in the state would need to contribute $600 to maintain the current level of government.</a:t>
            </a:r>
          </a:p>
        </p:txBody>
      </p:sp>
      <p:sp>
        <p:nvSpPr>
          <p:cNvPr id="32" name="TextBox 31">
            <a:extLst>
              <a:ext uri="{FF2B5EF4-FFF2-40B4-BE49-F238E27FC236}">
                <a16:creationId xmlns:a16="http://schemas.microsoft.com/office/drawing/2014/main" id="{ADA76437-86E8-4BED-950E-59AE4B30FD08}"/>
              </a:ext>
            </a:extLst>
          </p:cNvPr>
          <p:cNvSpPr txBox="1"/>
          <p:nvPr/>
        </p:nvSpPr>
        <p:spPr>
          <a:xfrm>
            <a:off x="4977827" y="2395738"/>
            <a:ext cx="2407733"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Employment</a:t>
            </a:r>
            <a:endParaRPr lang="en-US" sz="1200" b="1" dirty="0">
              <a:solidFill>
                <a:schemeClr val="bg1">
                  <a:lumMod val="50000"/>
                </a:schemeClr>
              </a:solidFill>
              <a:latin typeface="Lato" charset="0"/>
              <a:ea typeface="Lato" charset="0"/>
              <a:cs typeface="Lato" charset="0"/>
            </a:endParaRPr>
          </a:p>
        </p:txBody>
      </p:sp>
      <p:sp>
        <p:nvSpPr>
          <p:cNvPr id="33" name="TextBox 32">
            <a:extLst>
              <a:ext uri="{FF2B5EF4-FFF2-40B4-BE49-F238E27FC236}">
                <a16:creationId xmlns:a16="http://schemas.microsoft.com/office/drawing/2014/main" id="{5D9B55B3-B43B-4E8A-8202-3C6B0E145688}"/>
              </a:ext>
            </a:extLst>
          </p:cNvPr>
          <p:cNvSpPr txBox="1"/>
          <p:nvPr/>
        </p:nvSpPr>
        <p:spPr>
          <a:xfrm>
            <a:off x="4977827" y="2680837"/>
            <a:ext cx="2832886" cy="719171"/>
          </a:xfrm>
          <a:prstGeom prst="rect">
            <a:avLst/>
          </a:prstGeom>
          <a:noFill/>
        </p:spPr>
        <p:txBody>
          <a:bodyPr wrap="square" rtlCol="0">
            <a:spAutoFit/>
          </a:bodyPr>
          <a:lstStyle/>
          <a:p>
            <a:pPr>
              <a:lnSpc>
                <a:spcPts val="1733"/>
              </a:lnSpc>
              <a:defRPr/>
            </a:pPr>
            <a:r>
              <a:rPr lang="en-US" sz="1000" dirty="0">
                <a:latin typeface="Lato" charset="0"/>
              </a:rPr>
              <a:t>Tourism supports 97,234 Kansas jobs in 2019–enough to fill Bill Snyder Family Stadium twice over.</a:t>
            </a:r>
          </a:p>
        </p:txBody>
      </p:sp>
      <p:grpSp>
        <p:nvGrpSpPr>
          <p:cNvPr id="51" name="Group 50">
            <a:extLst>
              <a:ext uri="{FF2B5EF4-FFF2-40B4-BE49-F238E27FC236}">
                <a16:creationId xmlns:a16="http://schemas.microsoft.com/office/drawing/2014/main" id="{2E581765-B231-4195-BC67-E248F243F5F9}"/>
              </a:ext>
            </a:extLst>
          </p:cNvPr>
          <p:cNvGrpSpPr>
            <a:grpSpLocks noChangeAspect="1"/>
          </p:cNvGrpSpPr>
          <p:nvPr/>
        </p:nvGrpSpPr>
        <p:grpSpPr>
          <a:xfrm>
            <a:off x="477816" y="2636793"/>
            <a:ext cx="302269" cy="351959"/>
            <a:chOff x="5924550" y="2016125"/>
            <a:chExt cx="2211388" cy="2574925"/>
          </a:xfrm>
          <a:solidFill>
            <a:schemeClr val="bg1"/>
          </a:solidFill>
        </p:grpSpPr>
        <p:sp>
          <p:nvSpPr>
            <p:cNvPr id="52" name="Freeform 6">
              <a:extLst>
                <a:ext uri="{FF2B5EF4-FFF2-40B4-BE49-F238E27FC236}">
                  <a16:creationId xmlns:a16="http://schemas.microsoft.com/office/drawing/2014/main" id="{1FECD11A-77D0-4205-9F15-13747D4A5526}"/>
                </a:ext>
              </a:extLst>
            </p:cNvPr>
            <p:cNvSpPr>
              <a:spLocks noChangeArrowheads="1"/>
            </p:cNvSpPr>
            <p:nvPr/>
          </p:nvSpPr>
          <p:spPr bwMode="auto">
            <a:xfrm>
              <a:off x="6745288" y="3155950"/>
              <a:ext cx="598487" cy="1082675"/>
            </a:xfrm>
            <a:custGeom>
              <a:avLst/>
              <a:gdLst>
                <a:gd name="T0" fmla="*/ 1034 w 1662"/>
                <a:gd name="T1" fmla="*/ 1322 h 3008"/>
                <a:gd name="T2" fmla="*/ 625 w 1662"/>
                <a:gd name="T3" fmla="*/ 1322 h 3008"/>
                <a:gd name="T4" fmla="*/ 356 w 1662"/>
                <a:gd name="T5" fmla="*/ 1053 h 3008"/>
                <a:gd name="T6" fmla="*/ 625 w 1662"/>
                <a:gd name="T7" fmla="*/ 784 h 3008"/>
                <a:gd name="T8" fmla="*/ 1345 w 1662"/>
                <a:gd name="T9" fmla="*/ 784 h 3008"/>
                <a:gd name="T10" fmla="*/ 1523 w 1662"/>
                <a:gd name="T11" fmla="*/ 606 h 3008"/>
                <a:gd name="T12" fmla="*/ 1345 w 1662"/>
                <a:gd name="T13" fmla="*/ 427 h 3008"/>
                <a:gd name="T14" fmla="*/ 1008 w 1662"/>
                <a:gd name="T15" fmla="*/ 427 h 3008"/>
                <a:gd name="T16" fmla="*/ 1008 w 1662"/>
                <a:gd name="T17" fmla="*/ 179 h 3008"/>
                <a:gd name="T18" fmla="*/ 829 w 1662"/>
                <a:gd name="T19" fmla="*/ 0 h 3008"/>
                <a:gd name="T20" fmla="*/ 651 w 1662"/>
                <a:gd name="T21" fmla="*/ 179 h 3008"/>
                <a:gd name="T22" fmla="*/ 651 w 1662"/>
                <a:gd name="T23" fmla="*/ 427 h 3008"/>
                <a:gd name="T24" fmla="*/ 625 w 1662"/>
                <a:gd name="T25" fmla="*/ 427 h 3008"/>
                <a:gd name="T26" fmla="*/ 0 w 1662"/>
                <a:gd name="T27" fmla="*/ 1053 h 3008"/>
                <a:gd name="T28" fmla="*/ 625 w 1662"/>
                <a:gd name="T29" fmla="*/ 1679 h 3008"/>
                <a:gd name="T30" fmla="*/ 1034 w 1662"/>
                <a:gd name="T31" fmla="*/ 1679 h 3008"/>
                <a:gd name="T32" fmla="*/ 1304 w 1662"/>
                <a:gd name="T33" fmla="*/ 1949 h 3008"/>
                <a:gd name="T34" fmla="*/ 1034 w 1662"/>
                <a:gd name="T35" fmla="*/ 2217 h 3008"/>
                <a:gd name="T36" fmla="*/ 301 w 1662"/>
                <a:gd name="T37" fmla="*/ 2217 h 3008"/>
                <a:gd name="T38" fmla="*/ 123 w 1662"/>
                <a:gd name="T39" fmla="*/ 2396 h 3008"/>
                <a:gd name="T40" fmla="*/ 301 w 1662"/>
                <a:gd name="T41" fmla="*/ 2574 h 3008"/>
                <a:gd name="T42" fmla="*/ 653 w 1662"/>
                <a:gd name="T43" fmla="*/ 2574 h 3008"/>
                <a:gd name="T44" fmla="*/ 653 w 1662"/>
                <a:gd name="T45" fmla="*/ 2828 h 3008"/>
                <a:gd name="T46" fmla="*/ 831 w 1662"/>
                <a:gd name="T47" fmla="*/ 3007 h 3008"/>
                <a:gd name="T48" fmla="*/ 1009 w 1662"/>
                <a:gd name="T49" fmla="*/ 2828 h 3008"/>
                <a:gd name="T50" fmla="*/ 1009 w 1662"/>
                <a:gd name="T51" fmla="*/ 2574 h 3008"/>
                <a:gd name="T52" fmla="*/ 1039 w 1662"/>
                <a:gd name="T53" fmla="*/ 2574 h 3008"/>
                <a:gd name="T54" fmla="*/ 1044 w 1662"/>
                <a:gd name="T55" fmla="*/ 2574 h 3008"/>
                <a:gd name="T56" fmla="*/ 1661 w 1662"/>
                <a:gd name="T57" fmla="*/ 1949 h 3008"/>
                <a:gd name="T58" fmla="*/ 1034 w 1662"/>
                <a:gd name="T59" fmla="*/ 132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2" h="3008">
                  <a:moveTo>
                    <a:pt x="1034" y="1322"/>
                  </a:moveTo>
                  <a:lnTo>
                    <a:pt x="625" y="1322"/>
                  </a:lnTo>
                  <a:cubicBezTo>
                    <a:pt x="476" y="1322"/>
                    <a:pt x="356" y="1201"/>
                    <a:pt x="356" y="1053"/>
                  </a:cubicBezTo>
                  <a:cubicBezTo>
                    <a:pt x="356" y="904"/>
                    <a:pt x="476" y="784"/>
                    <a:pt x="625" y="784"/>
                  </a:cubicBezTo>
                  <a:lnTo>
                    <a:pt x="1345" y="784"/>
                  </a:lnTo>
                  <a:cubicBezTo>
                    <a:pt x="1443" y="784"/>
                    <a:pt x="1523" y="704"/>
                    <a:pt x="1523" y="606"/>
                  </a:cubicBezTo>
                  <a:cubicBezTo>
                    <a:pt x="1523" y="508"/>
                    <a:pt x="1443" y="427"/>
                    <a:pt x="1345" y="427"/>
                  </a:cubicBezTo>
                  <a:lnTo>
                    <a:pt x="1008" y="427"/>
                  </a:lnTo>
                  <a:lnTo>
                    <a:pt x="1008" y="179"/>
                  </a:lnTo>
                  <a:cubicBezTo>
                    <a:pt x="1008" y="81"/>
                    <a:pt x="927" y="0"/>
                    <a:pt x="829" y="0"/>
                  </a:cubicBezTo>
                  <a:cubicBezTo>
                    <a:pt x="731" y="0"/>
                    <a:pt x="651" y="81"/>
                    <a:pt x="651" y="179"/>
                  </a:cubicBezTo>
                  <a:lnTo>
                    <a:pt x="651" y="427"/>
                  </a:lnTo>
                  <a:lnTo>
                    <a:pt x="625" y="427"/>
                  </a:lnTo>
                  <a:cubicBezTo>
                    <a:pt x="280" y="427"/>
                    <a:pt x="0" y="708"/>
                    <a:pt x="0" y="1053"/>
                  </a:cubicBezTo>
                  <a:cubicBezTo>
                    <a:pt x="0" y="1398"/>
                    <a:pt x="280" y="1679"/>
                    <a:pt x="625" y="1679"/>
                  </a:cubicBezTo>
                  <a:lnTo>
                    <a:pt x="1034" y="1679"/>
                  </a:lnTo>
                  <a:cubicBezTo>
                    <a:pt x="1183" y="1679"/>
                    <a:pt x="1304" y="1800"/>
                    <a:pt x="1304" y="1949"/>
                  </a:cubicBezTo>
                  <a:cubicBezTo>
                    <a:pt x="1304" y="2097"/>
                    <a:pt x="1183" y="2217"/>
                    <a:pt x="1034" y="2217"/>
                  </a:cubicBezTo>
                  <a:lnTo>
                    <a:pt x="301" y="2217"/>
                  </a:lnTo>
                  <a:cubicBezTo>
                    <a:pt x="203" y="2217"/>
                    <a:pt x="123" y="2298"/>
                    <a:pt x="123" y="2396"/>
                  </a:cubicBezTo>
                  <a:cubicBezTo>
                    <a:pt x="123" y="2494"/>
                    <a:pt x="203" y="2574"/>
                    <a:pt x="301" y="2574"/>
                  </a:cubicBezTo>
                  <a:lnTo>
                    <a:pt x="653" y="2574"/>
                  </a:lnTo>
                  <a:lnTo>
                    <a:pt x="653" y="2828"/>
                  </a:lnTo>
                  <a:cubicBezTo>
                    <a:pt x="653" y="2926"/>
                    <a:pt x="733" y="3007"/>
                    <a:pt x="831" y="3007"/>
                  </a:cubicBezTo>
                  <a:cubicBezTo>
                    <a:pt x="929" y="3007"/>
                    <a:pt x="1009" y="2926"/>
                    <a:pt x="1009" y="2828"/>
                  </a:cubicBezTo>
                  <a:lnTo>
                    <a:pt x="1009" y="2574"/>
                  </a:lnTo>
                  <a:lnTo>
                    <a:pt x="1039" y="2574"/>
                  </a:lnTo>
                  <a:cubicBezTo>
                    <a:pt x="1040" y="2574"/>
                    <a:pt x="1042" y="2574"/>
                    <a:pt x="1044" y="2574"/>
                  </a:cubicBezTo>
                  <a:cubicBezTo>
                    <a:pt x="1386" y="2570"/>
                    <a:pt x="1661" y="2291"/>
                    <a:pt x="1661" y="1949"/>
                  </a:cubicBezTo>
                  <a:cubicBezTo>
                    <a:pt x="1661" y="1604"/>
                    <a:pt x="1379" y="1322"/>
                    <a:pt x="1034" y="13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7">
              <a:extLst>
                <a:ext uri="{FF2B5EF4-FFF2-40B4-BE49-F238E27FC236}">
                  <a16:creationId xmlns:a16="http://schemas.microsoft.com/office/drawing/2014/main" id="{607CDD1D-27EF-42FB-B79A-D9830C420C99}"/>
                </a:ext>
              </a:extLst>
            </p:cNvPr>
            <p:cNvSpPr>
              <a:spLocks noChangeArrowheads="1"/>
            </p:cNvSpPr>
            <p:nvPr/>
          </p:nvSpPr>
          <p:spPr bwMode="auto">
            <a:xfrm>
              <a:off x="5924550" y="2016125"/>
              <a:ext cx="2211388" cy="2574925"/>
            </a:xfrm>
            <a:custGeom>
              <a:avLst/>
              <a:gdLst>
                <a:gd name="T0" fmla="*/ 5789 w 6144"/>
                <a:gd name="T1" fmla="*/ 4084 h 7152"/>
                <a:gd name="T2" fmla="*/ 5017 w 6144"/>
                <a:gd name="T3" fmla="*/ 2844 h 7152"/>
                <a:gd name="T4" fmla="*/ 4026 w 6144"/>
                <a:gd name="T5" fmla="*/ 1903 h 7152"/>
                <a:gd name="T6" fmla="*/ 4784 w 6144"/>
                <a:gd name="T7" fmla="*/ 496 h 7152"/>
                <a:gd name="T8" fmla="*/ 4752 w 6144"/>
                <a:gd name="T9" fmla="*/ 285 h 7152"/>
                <a:gd name="T10" fmla="*/ 4115 w 6144"/>
                <a:gd name="T11" fmla="*/ 0 h 7152"/>
                <a:gd name="T12" fmla="*/ 3538 w 6144"/>
                <a:gd name="T13" fmla="*/ 151 h 7152"/>
                <a:gd name="T14" fmla="*/ 3176 w 6144"/>
                <a:gd name="T15" fmla="*/ 260 h 7152"/>
                <a:gd name="T16" fmla="*/ 3091 w 6144"/>
                <a:gd name="T17" fmla="*/ 244 h 7152"/>
                <a:gd name="T18" fmla="*/ 2201 w 6144"/>
                <a:gd name="T19" fmla="*/ 35 h 7152"/>
                <a:gd name="T20" fmla="*/ 1306 w 6144"/>
                <a:gd name="T21" fmla="*/ 455 h 7152"/>
                <a:gd name="T22" fmla="*/ 1286 w 6144"/>
                <a:gd name="T23" fmla="*/ 678 h 7152"/>
                <a:gd name="T24" fmla="*/ 2103 w 6144"/>
                <a:gd name="T25" fmla="*/ 1913 h 7152"/>
                <a:gd name="T26" fmla="*/ 1126 w 6144"/>
                <a:gd name="T27" fmla="*/ 2844 h 7152"/>
                <a:gd name="T28" fmla="*/ 354 w 6144"/>
                <a:gd name="T29" fmla="*/ 4084 h 7152"/>
                <a:gd name="T30" fmla="*/ 0 w 6144"/>
                <a:gd name="T31" fmla="*/ 5767 h 7152"/>
                <a:gd name="T32" fmla="*/ 1384 w 6144"/>
                <a:gd name="T33" fmla="*/ 7151 h 7152"/>
                <a:gd name="T34" fmla="*/ 4759 w 6144"/>
                <a:gd name="T35" fmla="*/ 7151 h 7152"/>
                <a:gd name="T36" fmla="*/ 6143 w 6144"/>
                <a:gd name="T37" fmla="*/ 5767 h 7152"/>
                <a:gd name="T38" fmla="*/ 5789 w 6144"/>
                <a:gd name="T39" fmla="*/ 4084 h 7152"/>
                <a:gd name="T40" fmla="*/ 1666 w 6144"/>
                <a:gd name="T41" fmla="*/ 603 h 7152"/>
                <a:gd name="T42" fmla="*/ 2201 w 6144"/>
                <a:gd name="T43" fmla="*/ 389 h 7152"/>
                <a:gd name="T44" fmla="*/ 2967 w 6144"/>
                <a:gd name="T45" fmla="*/ 578 h 7152"/>
                <a:gd name="T46" fmla="*/ 3174 w 6144"/>
                <a:gd name="T47" fmla="*/ 614 h 7152"/>
                <a:gd name="T48" fmla="*/ 3674 w 6144"/>
                <a:gd name="T49" fmla="*/ 478 h 7152"/>
                <a:gd name="T50" fmla="*/ 4114 w 6144"/>
                <a:gd name="T51" fmla="*/ 354 h 7152"/>
                <a:gd name="T52" fmla="*/ 4400 w 6144"/>
                <a:gd name="T53" fmla="*/ 452 h 7152"/>
                <a:gd name="T54" fmla="*/ 3687 w 6144"/>
                <a:gd name="T55" fmla="*/ 1778 h 7152"/>
                <a:gd name="T56" fmla="*/ 2444 w 6144"/>
                <a:gd name="T57" fmla="*/ 1778 h 7152"/>
                <a:gd name="T58" fmla="*/ 1666 w 6144"/>
                <a:gd name="T59" fmla="*/ 603 h 7152"/>
                <a:gd name="T60" fmla="*/ 4759 w 6144"/>
                <a:gd name="T61" fmla="*/ 6794 h 7152"/>
                <a:gd name="T62" fmla="*/ 1384 w 6144"/>
                <a:gd name="T63" fmla="*/ 6794 h 7152"/>
                <a:gd name="T64" fmla="*/ 357 w 6144"/>
                <a:gd name="T65" fmla="*/ 5767 h 7152"/>
                <a:gd name="T66" fmla="*/ 1393 w 6144"/>
                <a:gd name="T67" fmla="*/ 3080 h 7152"/>
                <a:gd name="T68" fmla="*/ 2402 w 6144"/>
                <a:gd name="T69" fmla="*/ 2134 h 7152"/>
                <a:gd name="T70" fmla="*/ 3738 w 6144"/>
                <a:gd name="T71" fmla="*/ 2134 h 7152"/>
                <a:gd name="T72" fmla="*/ 4747 w 6144"/>
                <a:gd name="T73" fmla="*/ 3080 h 7152"/>
                <a:gd name="T74" fmla="*/ 5783 w 6144"/>
                <a:gd name="T75" fmla="*/ 5767 h 7152"/>
                <a:gd name="T76" fmla="*/ 4759 w 6144"/>
                <a:gd name="T77" fmla="*/ 6794 h 7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7152">
                  <a:moveTo>
                    <a:pt x="5789" y="4084"/>
                  </a:moveTo>
                  <a:cubicBezTo>
                    <a:pt x="5602" y="3653"/>
                    <a:pt x="5344" y="3235"/>
                    <a:pt x="5017" y="2844"/>
                  </a:cubicBezTo>
                  <a:cubicBezTo>
                    <a:pt x="4621" y="2368"/>
                    <a:pt x="4227" y="2050"/>
                    <a:pt x="4026" y="1903"/>
                  </a:cubicBezTo>
                  <a:lnTo>
                    <a:pt x="4784" y="496"/>
                  </a:lnTo>
                  <a:cubicBezTo>
                    <a:pt x="4822" y="426"/>
                    <a:pt x="4809" y="340"/>
                    <a:pt x="4752" y="285"/>
                  </a:cubicBezTo>
                  <a:cubicBezTo>
                    <a:pt x="4555" y="93"/>
                    <a:pt x="4347" y="0"/>
                    <a:pt x="4115" y="0"/>
                  </a:cubicBezTo>
                  <a:cubicBezTo>
                    <a:pt x="3903" y="0"/>
                    <a:pt x="3708" y="80"/>
                    <a:pt x="3538" y="151"/>
                  </a:cubicBezTo>
                  <a:cubicBezTo>
                    <a:pt x="3405" y="206"/>
                    <a:pt x="3278" y="260"/>
                    <a:pt x="3176" y="260"/>
                  </a:cubicBezTo>
                  <a:cubicBezTo>
                    <a:pt x="3145" y="260"/>
                    <a:pt x="3117" y="255"/>
                    <a:pt x="3091" y="244"/>
                  </a:cubicBezTo>
                  <a:cubicBezTo>
                    <a:pt x="2737" y="115"/>
                    <a:pt x="2465" y="35"/>
                    <a:pt x="2201" y="35"/>
                  </a:cubicBezTo>
                  <a:cubicBezTo>
                    <a:pt x="1869" y="35"/>
                    <a:pt x="1584" y="169"/>
                    <a:pt x="1306" y="455"/>
                  </a:cubicBezTo>
                  <a:cubicBezTo>
                    <a:pt x="1249" y="514"/>
                    <a:pt x="1239" y="607"/>
                    <a:pt x="1286" y="678"/>
                  </a:cubicBezTo>
                  <a:lnTo>
                    <a:pt x="2103" y="1913"/>
                  </a:lnTo>
                  <a:cubicBezTo>
                    <a:pt x="1901" y="2063"/>
                    <a:pt x="1515" y="2378"/>
                    <a:pt x="1126" y="2844"/>
                  </a:cubicBezTo>
                  <a:cubicBezTo>
                    <a:pt x="801" y="3235"/>
                    <a:pt x="541" y="3653"/>
                    <a:pt x="354" y="4084"/>
                  </a:cubicBezTo>
                  <a:cubicBezTo>
                    <a:pt x="118" y="4626"/>
                    <a:pt x="0" y="5193"/>
                    <a:pt x="0" y="5767"/>
                  </a:cubicBezTo>
                  <a:cubicBezTo>
                    <a:pt x="0" y="6530"/>
                    <a:pt x="621" y="7151"/>
                    <a:pt x="1384" y="7151"/>
                  </a:cubicBezTo>
                  <a:lnTo>
                    <a:pt x="4759" y="7151"/>
                  </a:lnTo>
                  <a:cubicBezTo>
                    <a:pt x="5522" y="7151"/>
                    <a:pt x="6143" y="6530"/>
                    <a:pt x="6143" y="5767"/>
                  </a:cubicBezTo>
                  <a:cubicBezTo>
                    <a:pt x="6143" y="5193"/>
                    <a:pt x="6025" y="4626"/>
                    <a:pt x="5789" y="4084"/>
                  </a:cubicBezTo>
                  <a:close/>
                  <a:moveTo>
                    <a:pt x="1666" y="603"/>
                  </a:moveTo>
                  <a:cubicBezTo>
                    <a:pt x="1839" y="455"/>
                    <a:pt x="2004" y="389"/>
                    <a:pt x="2201" y="389"/>
                  </a:cubicBezTo>
                  <a:cubicBezTo>
                    <a:pt x="2412" y="389"/>
                    <a:pt x="2651" y="460"/>
                    <a:pt x="2967" y="578"/>
                  </a:cubicBezTo>
                  <a:cubicBezTo>
                    <a:pt x="3033" y="602"/>
                    <a:pt x="3103" y="614"/>
                    <a:pt x="3174" y="614"/>
                  </a:cubicBezTo>
                  <a:cubicBezTo>
                    <a:pt x="3348" y="614"/>
                    <a:pt x="3515" y="545"/>
                    <a:pt x="3674" y="478"/>
                  </a:cubicBezTo>
                  <a:cubicBezTo>
                    <a:pt x="3827" y="414"/>
                    <a:pt x="3973" y="354"/>
                    <a:pt x="4114" y="354"/>
                  </a:cubicBezTo>
                  <a:cubicBezTo>
                    <a:pt x="4182" y="354"/>
                    <a:pt x="4279" y="365"/>
                    <a:pt x="4400" y="452"/>
                  </a:cubicBezTo>
                  <a:lnTo>
                    <a:pt x="3687" y="1778"/>
                  </a:lnTo>
                  <a:lnTo>
                    <a:pt x="2444" y="1778"/>
                  </a:lnTo>
                  <a:lnTo>
                    <a:pt x="1666" y="603"/>
                  </a:lnTo>
                  <a:close/>
                  <a:moveTo>
                    <a:pt x="4759" y="6794"/>
                  </a:moveTo>
                  <a:lnTo>
                    <a:pt x="1384" y="6794"/>
                  </a:lnTo>
                  <a:cubicBezTo>
                    <a:pt x="817" y="6794"/>
                    <a:pt x="357" y="6334"/>
                    <a:pt x="357" y="5767"/>
                  </a:cubicBezTo>
                  <a:cubicBezTo>
                    <a:pt x="357" y="4814"/>
                    <a:pt x="706" y="3910"/>
                    <a:pt x="1393" y="3080"/>
                  </a:cubicBezTo>
                  <a:cubicBezTo>
                    <a:pt x="1827" y="2556"/>
                    <a:pt x="2268" y="2230"/>
                    <a:pt x="2402" y="2134"/>
                  </a:cubicBezTo>
                  <a:lnTo>
                    <a:pt x="3738" y="2134"/>
                  </a:lnTo>
                  <a:cubicBezTo>
                    <a:pt x="3873" y="2229"/>
                    <a:pt x="4313" y="2556"/>
                    <a:pt x="4747" y="3080"/>
                  </a:cubicBezTo>
                  <a:cubicBezTo>
                    <a:pt x="5436" y="3910"/>
                    <a:pt x="5783" y="4812"/>
                    <a:pt x="5783" y="5767"/>
                  </a:cubicBezTo>
                  <a:cubicBezTo>
                    <a:pt x="5786" y="6334"/>
                    <a:pt x="5326" y="6794"/>
                    <a:pt x="4759" y="679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54" name="Freeform 18">
            <a:extLst>
              <a:ext uri="{FF2B5EF4-FFF2-40B4-BE49-F238E27FC236}">
                <a16:creationId xmlns:a16="http://schemas.microsoft.com/office/drawing/2014/main" id="{A984DE92-51A7-4BD6-82B7-C4CADB202988}"/>
              </a:ext>
            </a:extLst>
          </p:cNvPr>
          <p:cNvSpPr>
            <a:spLocks noChangeArrowheads="1"/>
          </p:cNvSpPr>
          <p:nvPr/>
        </p:nvSpPr>
        <p:spPr bwMode="auto">
          <a:xfrm>
            <a:off x="477816" y="4236946"/>
            <a:ext cx="283369" cy="283369"/>
          </a:xfrm>
          <a:custGeom>
            <a:avLst/>
            <a:gdLst>
              <a:gd name="T0" fmla="*/ 642 w 1050"/>
              <a:gd name="T1" fmla="*/ 0 h 1051"/>
              <a:gd name="T2" fmla="*/ 1049 w 1050"/>
              <a:gd name="T3" fmla="*/ 0 h 1051"/>
              <a:gd name="T4" fmla="*/ 1049 w 1050"/>
              <a:gd name="T5" fmla="*/ 407 h 1051"/>
              <a:gd name="T6" fmla="*/ 932 w 1050"/>
              <a:gd name="T7" fmla="*/ 407 h 1051"/>
              <a:gd name="T8" fmla="*/ 932 w 1050"/>
              <a:gd name="T9" fmla="*/ 200 h 1051"/>
              <a:gd name="T10" fmla="*/ 360 w 1050"/>
              <a:gd name="T11" fmla="*/ 771 h 1051"/>
              <a:gd name="T12" fmla="*/ 278 w 1050"/>
              <a:gd name="T13" fmla="*/ 689 h 1051"/>
              <a:gd name="T14" fmla="*/ 850 w 1050"/>
              <a:gd name="T15" fmla="*/ 118 h 1051"/>
              <a:gd name="T16" fmla="*/ 642 w 1050"/>
              <a:gd name="T17" fmla="*/ 118 h 1051"/>
              <a:gd name="T18" fmla="*/ 642 w 1050"/>
              <a:gd name="T19" fmla="*/ 0 h 1051"/>
              <a:gd name="T20" fmla="*/ 932 w 1050"/>
              <a:gd name="T21" fmla="*/ 932 h 1051"/>
              <a:gd name="T22" fmla="*/ 932 w 1050"/>
              <a:gd name="T23" fmla="*/ 525 h 1051"/>
              <a:gd name="T24" fmla="*/ 1049 w 1050"/>
              <a:gd name="T25" fmla="*/ 525 h 1051"/>
              <a:gd name="T26" fmla="*/ 1049 w 1050"/>
              <a:gd name="T27" fmla="*/ 932 h 1051"/>
              <a:gd name="T28" fmla="*/ 932 w 1050"/>
              <a:gd name="T29" fmla="*/ 1050 h 1051"/>
              <a:gd name="T30" fmla="*/ 117 w 1050"/>
              <a:gd name="T31" fmla="*/ 1050 h 1051"/>
              <a:gd name="T32" fmla="*/ 0 w 1050"/>
              <a:gd name="T33" fmla="*/ 932 h 1051"/>
              <a:gd name="T34" fmla="*/ 0 w 1050"/>
              <a:gd name="T35" fmla="*/ 118 h 1051"/>
              <a:gd name="T36" fmla="*/ 117 w 1050"/>
              <a:gd name="T37" fmla="*/ 0 h 1051"/>
              <a:gd name="T38" fmla="*/ 524 w 1050"/>
              <a:gd name="T39" fmla="*/ 0 h 1051"/>
              <a:gd name="T40" fmla="*/ 524 w 1050"/>
              <a:gd name="T41" fmla="*/ 118 h 1051"/>
              <a:gd name="T42" fmla="*/ 117 w 1050"/>
              <a:gd name="T43" fmla="*/ 118 h 1051"/>
              <a:gd name="T44" fmla="*/ 117 w 1050"/>
              <a:gd name="T45" fmla="*/ 932 h 1051"/>
              <a:gd name="T46" fmla="*/ 932 w 1050"/>
              <a:gd name="T47" fmla="*/ 93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051">
                <a:moveTo>
                  <a:pt x="642" y="0"/>
                </a:moveTo>
                <a:lnTo>
                  <a:pt x="1049" y="0"/>
                </a:lnTo>
                <a:lnTo>
                  <a:pt x="1049" y="407"/>
                </a:lnTo>
                <a:lnTo>
                  <a:pt x="932" y="407"/>
                </a:lnTo>
                <a:lnTo>
                  <a:pt x="932" y="200"/>
                </a:lnTo>
                <a:lnTo>
                  <a:pt x="360" y="771"/>
                </a:lnTo>
                <a:lnTo>
                  <a:pt x="278" y="689"/>
                </a:lnTo>
                <a:lnTo>
                  <a:pt x="850" y="118"/>
                </a:lnTo>
                <a:lnTo>
                  <a:pt x="642" y="118"/>
                </a:lnTo>
                <a:lnTo>
                  <a:pt x="642" y="0"/>
                </a:lnTo>
                <a:close/>
                <a:moveTo>
                  <a:pt x="932" y="932"/>
                </a:moveTo>
                <a:lnTo>
                  <a:pt x="932" y="525"/>
                </a:lnTo>
                <a:lnTo>
                  <a:pt x="1049" y="525"/>
                </a:lnTo>
                <a:lnTo>
                  <a:pt x="1049" y="932"/>
                </a:lnTo>
                <a:cubicBezTo>
                  <a:pt x="1049" y="995"/>
                  <a:pt x="994" y="1050"/>
                  <a:pt x="932" y="1050"/>
                </a:cubicBezTo>
                <a:lnTo>
                  <a:pt x="117" y="1050"/>
                </a:lnTo>
                <a:cubicBezTo>
                  <a:pt x="52" y="1050"/>
                  <a:pt x="0" y="995"/>
                  <a:pt x="0" y="932"/>
                </a:cubicBezTo>
                <a:lnTo>
                  <a:pt x="0" y="118"/>
                </a:lnTo>
                <a:cubicBezTo>
                  <a:pt x="0" y="55"/>
                  <a:pt x="52" y="0"/>
                  <a:pt x="117" y="0"/>
                </a:cubicBezTo>
                <a:lnTo>
                  <a:pt x="524" y="0"/>
                </a:lnTo>
                <a:lnTo>
                  <a:pt x="524" y="118"/>
                </a:lnTo>
                <a:lnTo>
                  <a:pt x="117" y="118"/>
                </a:lnTo>
                <a:lnTo>
                  <a:pt x="117" y="932"/>
                </a:lnTo>
                <a:lnTo>
                  <a:pt x="932" y="93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56" name="Freeform 81">
            <a:extLst>
              <a:ext uri="{FF2B5EF4-FFF2-40B4-BE49-F238E27FC236}">
                <a16:creationId xmlns:a16="http://schemas.microsoft.com/office/drawing/2014/main" id="{5F124AE3-8840-4CF7-994D-BEB8715A6E44}"/>
              </a:ext>
            </a:extLst>
          </p:cNvPr>
          <p:cNvSpPr>
            <a:spLocks noChangeArrowheads="1"/>
          </p:cNvSpPr>
          <p:nvPr/>
        </p:nvSpPr>
        <p:spPr bwMode="auto">
          <a:xfrm>
            <a:off x="4469789" y="4173025"/>
            <a:ext cx="298847" cy="330994"/>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26" name="TextBox 25">
            <a:extLst>
              <a:ext uri="{FF2B5EF4-FFF2-40B4-BE49-F238E27FC236}">
                <a16:creationId xmlns:a16="http://schemas.microsoft.com/office/drawing/2014/main" id="{4417859C-8C58-4B42-908B-9C90152DC3D2}"/>
              </a:ext>
            </a:extLst>
          </p:cNvPr>
          <p:cNvSpPr txBox="1"/>
          <p:nvPr/>
        </p:nvSpPr>
        <p:spPr>
          <a:xfrm>
            <a:off x="639648" y="1015256"/>
            <a:ext cx="3589452" cy="666849"/>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ECONOMIC IMPACTS</a:t>
            </a:r>
            <a:br>
              <a:rPr lang="en-US" sz="2400" b="1" dirty="0">
                <a:solidFill>
                  <a:srgbClr val="002060"/>
                </a:solidFill>
                <a:latin typeface="Lato" panose="020F0502020204030203" pitchFamily="34" charset="0"/>
              </a:rPr>
            </a:br>
            <a:r>
              <a:rPr lang="en-US" sz="2400" b="1" dirty="0">
                <a:solidFill>
                  <a:srgbClr val="002060"/>
                </a:solidFill>
                <a:latin typeface="Lato" panose="020F0502020204030203" pitchFamily="34" charset="0"/>
              </a:rPr>
              <a:t>IN CONTEXT</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93737C6-85BD-4161-9029-B3A2CF6D9069}"/>
              </a:ext>
            </a:extLst>
          </p:cNvPr>
          <p:cNvSpPr txBox="1"/>
          <p:nvPr/>
        </p:nvSpPr>
        <p:spPr>
          <a:xfrm>
            <a:off x="639648" y="1765980"/>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Figures in context</a:t>
            </a:r>
          </a:p>
        </p:txBody>
      </p:sp>
      <p:sp>
        <p:nvSpPr>
          <p:cNvPr id="25" name="Freeform 81">
            <a:extLst>
              <a:ext uri="{FF2B5EF4-FFF2-40B4-BE49-F238E27FC236}">
                <a16:creationId xmlns:a16="http://schemas.microsoft.com/office/drawing/2014/main" id="{91806D6C-2D7F-4555-86AB-7453D32E4F3F}"/>
              </a:ext>
            </a:extLst>
          </p:cNvPr>
          <p:cNvSpPr>
            <a:spLocks noChangeArrowheads="1"/>
          </p:cNvSpPr>
          <p:nvPr/>
        </p:nvSpPr>
        <p:spPr bwMode="auto">
          <a:xfrm>
            <a:off x="4546076" y="4079821"/>
            <a:ext cx="360531" cy="440494"/>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rgbClr val="0020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600" dirty="0">
              <a:latin typeface="Lato" panose="020F0502020204030203" pitchFamily="34" charset="0"/>
              <a:cs typeface="Segoe UI" panose="020B0502040204020203" pitchFamily="34" charset="0"/>
            </a:endParaRPr>
          </a:p>
        </p:txBody>
      </p:sp>
      <p:grpSp>
        <p:nvGrpSpPr>
          <p:cNvPr id="27" name="Group 26">
            <a:extLst>
              <a:ext uri="{FF2B5EF4-FFF2-40B4-BE49-F238E27FC236}">
                <a16:creationId xmlns:a16="http://schemas.microsoft.com/office/drawing/2014/main" id="{A4FE6F7C-CB35-4D5F-A5DF-4FFFC96C514F}"/>
              </a:ext>
            </a:extLst>
          </p:cNvPr>
          <p:cNvGrpSpPr/>
          <p:nvPr/>
        </p:nvGrpSpPr>
        <p:grpSpPr>
          <a:xfrm>
            <a:off x="526219" y="4063115"/>
            <a:ext cx="469931" cy="457200"/>
            <a:chOff x="2736851" y="5092700"/>
            <a:chExt cx="411163" cy="407988"/>
          </a:xfrm>
          <a:solidFill>
            <a:srgbClr val="002060"/>
          </a:solidFill>
        </p:grpSpPr>
        <p:sp>
          <p:nvSpPr>
            <p:cNvPr id="37" name="Freeform 89">
              <a:extLst>
                <a:ext uri="{FF2B5EF4-FFF2-40B4-BE49-F238E27FC236}">
                  <a16:creationId xmlns:a16="http://schemas.microsoft.com/office/drawing/2014/main" id="{82A6A6D6-D557-41A5-AD41-71373A85E372}"/>
                </a:ext>
              </a:extLst>
            </p:cNvPr>
            <p:cNvSpPr>
              <a:spLocks/>
            </p:cNvSpPr>
            <p:nvPr/>
          </p:nvSpPr>
          <p:spPr bwMode="auto">
            <a:xfrm>
              <a:off x="2890838" y="5229225"/>
              <a:ext cx="101600" cy="204788"/>
            </a:xfrm>
            <a:custGeom>
              <a:avLst/>
              <a:gdLst>
                <a:gd name="T0" fmla="*/ 28 w 48"/>
                <a:gd name="T1" fmla="*/ 41 h 97"/>
                <a:gd name="T2" fmla="*/ 15 w 48"/>
                <a:gd name="T3" fmla="*/ 30 h 97"/>
                <a:gd name="T4" fmla="*/ 25 w 48"/>
                <a:gd name="T5" fmla="*/ 22 h 97"/>
                <a:gd name="T6" fmla="*/ 37 w 48"/>
                <a:gd name="T7" fmla="*/ 25 h 97"/>
                <a:gd name="T8" fmla="*/ 39 w 48"/>
                <a:gd name="T9" fmla="*/ 25 h 97"/>
                <a:gd name="T10" fmla="*/ 43 w 48"/>
                <a:gd name="T11" fmla="*/ 23 h 97"/>
                <a:gd name="T12" fmla="*/ 45 w 48"/>
                <a:gd name="T13" fmla="*/ 18 h 97"/>
                <a:gd name="T14" fmla="*/ 43 w 48"/>
                <a:gd name="T15" fmla="*/ 14 h 97"/>
                <a:gd name="T16" fmla="*/ 30 w 48"/>
                <a:gd name="T17" fmla="*/ 11 h 97"/>
                <a:gd name="T18" fmla="*/ 30 w 48"/>
                <a:gd name="T19" fmla="*/ 10 h 97"/>
                <a:gd name="T20" fmla="*/ 30 w 48"/>
                <a:gd name="T21" fmla="*/ 3 h 97"/>
                <a:gd name="T22" fmla="*/ 26 w 48"/>
                <a:gd name="T23" fmla="*/ 0 h 97"/>
                <a:gd name="T24" fmla="*/ 23 w 48"/>
                <a:gd name="T25" fmla="*/ 0 h 97"/>
                <a:gd name="T26" fmla="*/ 19 w 48"/>
                <a:gd name="T27" fmla="*/ 3 h 97"/>
                <a:gd name="T28" fmla="*/ 19 w 48"/>
                <a:gd name="T29" fmla="*/ 11 h 97"/>
                <a:gd name="T30" fmla="*/ 18 w 48"/>
                <a:gd name="T31" fmla="*/ 12 h 97"/>
                <a:gd name="T32" fmla="*/ 1 w 48"/>
                <a:gd name="T33" fmla="*/ 31 h 97"/>
                <a:gd name="T34" fmla="*/ 21 w 48"/>
                <a:gd name="T35" fmla="*/ 53 h 97"/>
                <a:gd name="T36" fmla="*/ 33 w 48"/>
                <a:gd name="T37" fmla="*/ 64 h 97"/>
                <a:gd name="T38" fmla="*/ 21 w 48"/>
                <a:gd name="T39" fmla="*/ 74 h 97"/>
                <a:gd name="T40" fmla="*/ 7 w 48"/>
                <a:gd name="T41" fmla="*/ 70 h 97"/>
                <a:gd name="T42" fmla="*/ 6 w 48"/>
                <a:gd name="T43" fmla="*/ 69 h 97"/>
                <a:gd name="T44" fmla="*/ 2 w 48"/>
                <a:gd name="T45" fmla="*/ 72 h 97"/>
                <a:gd name="T46" fmla="*/ 0 w 48"/>
                <a:gd name="T47" fmla="*/ 77 h 97"/>
                <a:gd name="T48" fmla="*/ 2 w 48"/>
                <a:gd name="T49" fmla="*/ 81 h 97"/>
                <a:gd name="T50" fmla="*/ 17 w 48"/>
                <a:gd name="T51" fmla="*/ 85 h 97"/>
                <a:gd name="T52" fmla="*/ 18 w 48"/>
                <a:gd name="T53" fmla="*/ 86 h 97"/>
                <a:gd name="T54" fmla="*/ 18 w 48"/>
                <a:gd name="T55" fmla="*/ 93 h 97"/>
                <a:gd name="T56" fmla="*/ 22 w 48"/>
                <a:gd name="T57" fmla="*/ 97 h 97"/>
                <a:gd name="T58" fmla="*/ 25 w 48"/>
                <a:gd name="T59" fmla="*/ 97 h 97"/>
                <a:gd name="T60" fmla="*/ 29 w 48"/>
                <a:gd name="T61" fmla="*/ 93 h 97"/>
                <a:gd name="T62" fmla="*/ 29 w 48"/>
                <a:gd name="T63" fmla="*/ 85 h 97"/>
                <a:gd name="T64" fmla="*/ 30 w 48"/>
                <a:gd name="T65" fmla="*/ 84 h 97"/>
                <a:gd name="T66" fmla="*/ 48 w 48"/>
                <a:gd name="T67" fmla="*/ 64 h 97"/>
                <a:gd name="T68" fmla="*/ 28 w 48"/>
                <a:gd name="T69"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97">
                  <a:moveTo>
                    <a:pt x="28" y="41"/>
                  </a:moveTo>
                  <a:cubicBezTo>
                    <a:pt x="18" y="37"/>
                    <a:pt x="15" y="34"/>
                    <a:pt x="15" y="30"/>
                  </a:cubicBezTo>
                  <a:cubicBezTo>
                    <a:pt x="15" y="26"/>
                    <a:pt x="18" y="22"/>
                    <a:pt x="25" y="22"/>
                  </a:cubicBezTo>
                  <a:cubicBezTo>
                    <a:pt x="32" y="22"/>
                    <a:pt x="37" y="25"/>
                    <a:pt x="37" y="25"/>
                  </a:cubicBezTo>
                  <a:cubicBezTo>
                    <a:pt x="38" y="25"/>
                    <a:pt x="39" y="25"/>
                    <a:pt x="39" y="25"/>
                  </a:cubicBezTo>
                  <a:cubicBezTo>
                    <a:pt x="41" y="25"/>
                    <a:pt x="42" y="24"/>
                    <a:pt x="43" y="23"/>
                  </a:cubicBezTo>
                  <a:cubicBezTo>
                    <a:pt x="45" y="18"/>
                    <a:pt x="45" y="18"/>
                    <a:pt x="45" y="18"/>
                  </a:cubicBezTo>
                  <a:cubicBezTo>
                    <a:pt x="45" y="16"/>
                    <a:pt x="44" y="15"/>
                    <a:pt x="43" y="14"/>
                  </a:cubicBezTo>
                  <a:cubicBezTo>
                    <a:pt x="39" y="12"/>
                    <a:pt x="30" y="11"/>
                    <a:pt x="30" y="11"/>
                  </a:cubicBezTo>
                  <a:cubicBezTo>
                    <a:pt x="30" y="11"/>
                    <a:pt x="30" y="11"/>
                    <a:pt x="30" y="10"/>
                  </a:cubicBezTo>
                  <a:cubicBezTo>
                    <a:pt x="30" y="3"/>
                    <a:pt x="30" y="3"/>
                    <a:pt x="30" y="3"/>
                  </a:cubicBezTo>
                  <a:cubicBezTo>
                    <a:pt x="30" y="1"/>
                    <a:pt x="28" y="0"/>
                    <a:pt x="26" y="0"/>
                  </a:cubicBezTo>
                  <a:cubicBezTo>
                    <a:pt x="23" y="0"/>
                    <a:pt x="23" y="0"/>
                    <a:pt x="23" y="0"/>
                  </a:cubicBezTo>
                  <a:cubicBezTo>
                    <a:pt x="20" y="0"/>
                    <a:pt x="19" y="1"/>
                    <a:pt x="19" y="3"/>
                  </a:cubicBezTo>
                  <a:cubicBezTo>
                    <a:pt x="19" y="11"/>
                    <a:pt x="19" y="11"/>
                    <a:pt x="19" y="11"/>
                  </a:cubicBezTo>
                  <a:cubicBezTo>
                    <a:pt x="19" y="11"/>
                    <a:pt x="18" y="12"/>
                    <a:pt x="18" y="12"/>
                  </a:cubicBezTo>
                  <a:cubicBezTo>
                    <a:pt x="7" y="14"/>
                    <a:pt x="1" y="22"/>
                    <a:pt x="1" y="31"/>
                  </a:cubicBezTo>
                  <a:cubicBezTo>
                    <a:pt x="1" y="43"/>
                    <a:pt x="11" y="49"/>
                    <a:pt x="21" y="53"/>
                  </a:cubicBezTo>
                  <a:cubicBezTo>
                    <a:pt x="30" y="56"/>
                    <a:pt x="33" y="59"/>
                    <a:pt x="33" y="64"/>
                  </a:cubicBezTo>
                  <a:cubicBezTo>
                    <a:pt x="33" y="70"/>
                    <a:pt x="29" y="74"/>
                    <a:pt x="21" y="74"/>
                  </a:cubicBezTo>
                  <a:cubicBezTo>
                    <a:pt x="15" y="74"/>
                    <a:pt x="7" y="70"/>
                    <a:pt x="7" y="70"/>
                  </a:cubicBezTo>
                  <a:cubicBezTo>
                    <a:pt x="7" y="69"/>
                    <a:pt x="6" y="69"/>
                    <a:pt x="6" y="69"/>
                  </a:cubicBezTo>
                  <a:cubicBezTo>
                    <a:pt x="4" y="69"/>
                    <a:pt x="3" y="70"/>
                    <a:pt x="2" y="72"/>
                  </a:cubicBezTo>
                  <a:cubicBezTo>
                    <a:pt x="0" y="77"/>
                    <a:pt x="0" y="77"/>
                    <a:pt x="0" y="77"/>
                  </a:cubicBezTo>
                  <a:cubicBezTo>
                    <a:pt x="0" y="78"/>
                    <a:pt x="1" y="80"/>
                    <a:pt x="2" y="81"/>
                  </a:cubicBezTo>
                  <a:cubicBezTo>
                    <a:pt x="7" y="83"/>
                    <a:pt x="17" y="85"/>
                    <a:pt x="17" y="85"/>
                  </a:cubicBezTo>
                  <a:cubicBezTo>
                    <a:pt x="17" y="85"/>
                    <a:pt x="18" y="85"/>
                    <a:pt x="18" y="86"/>
                  </a:cubicBezTo>
                  <a:cubicBezTo>
                    <a:pt x="18" y="93"/>
                    <a:pt x="18" y="93"/>
                    <a:pt x="18" y="93"/>
                  </a:cubicBezTo>
                  <a:cubicBezTo>
                    <a:pt x="18" y="95"/>
                    <a:pt x="20" y="97"/>
                    <a:pt x="22" y="97"/>
                  </a:cubicBezTo>
                  <a:cubicBezTo>
                    <a:pt x="25" y="97"/>
                    <a:pt x="25" y="97"/>
                    <a:pt x="25" y="97"/>
                  </a:cubicBezTo>
                  <a:cubicBezTo>
                    <a:pt x="27" y="97"/>
                    <a:pt x="29" y="95"/>
                    <a:pt x="29" y="93"/>
                  </a:cubicBezTo>
                  <a:cubicBezTo>
                    <a:pt x="29" y="85"/>
                    <a:pt x="29" y="85"/>
                    <a:pt x="29" y="85"/>
                  </a:cubicBezTo>
                  <a:cubicBezTo>
                    <a:pt x="29" y="84"/>
                    <a:pt x="30" y="84"/>
                    <a:pt x="30" y="84"/>
                  </a:cubicBezTo>
                  <a:cubicBezTo>
                    <a:pt x="41" y="82"/>
                    <a:pt x="48" y="74"/>
                    <a:pt x="48" y="64"/>
                  </a:cubicBezTo>
                  <a:cubicBezTo>
                    <a:pt x="48" y="53"/>
                    <a:pt x="42" y="46"/>
                    <a:pt x="28" y="4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3" name="Freeform 90">
              <a:extLst>
                <a:ext uri="{FF2B5EF4-FFF2-40B4-BE49-F238E27FC236}">
                  <a16:creationId xmlns:a16="http://schemas.microsoft.com/office/drawing/2014/main" id="{3965D222-E50E-4A5C-AC4C-0DDF136EBFCA}"/>
                </a:ext>
              </a:extLst>
            </p:cNvPr>
            <p:cNvSpPr>
              <a:spLocks noEditPoints="1"/>
            </p:cNvSpPr>
            <p:nvPr/>
          </p:nvSpPr>
          <p:spPr bwMode="auto">
            <a:xfrm>
              <a:off x="2736851" y="5092700"/>
              <a:ext cx="411163" cy="407988"/>
            </a:xfrm>
            <a:custGeom>
              <a:avLst/>
              <a:gdLst>
                <a:gd name="T0" fmla="*/ 165 w 194"/>
                <a:gd name="T1" fmla="*/ 192 h 192"/>
                <a:gd name="T2" fmla="*/ 28 w 194"/>
                <a:gd name="T3" fmla="*/ 192 h 192"/>
                <a:gd name="T4" fmla="*/ 16 w 194"/>
                <a:gd name="T5" fmla="*/ 180 h 192"/>
                <a:gd name="T6" fmla="*/ 16 w 194"/>
                <a:gd name="T7" fmla="*/ 97 h 192"/>
                <a:gd name="T8" fmla="*/ 15 w 194"/>
                <a:gd name="T9" fmla="*/ 95 h 192"/>
                <a:gd name="T10" fmla="*/ 6 w 194"/>
                <a:gd name="T11" fmla="*/ 89 h 192"/>
                <a:gd name="T12" fmla="*/ 0 w 194"/>
                <a:gd name="T13" fmla="*/ 81 h 192"/>
                <a:gd name="T14" fmla="*/ 4 w 194"/>
                <a:gd name="T15" fmla="*/ 72 h 192"/>
                <a:gd name="T16" fmla="*/ 88 w 194"/>
                <a:gd name="T17" fmla="*/ 3 h 192"/>
                <a:gd name="T18" fmla="*/ 97 w 194"/>
                <a:gd name="T19" fmla="*/ 0 h 192"/>
                <a:gd name="T20" fmla="*/ 105 w 194"/>
                <a:gd name="T21" fmla="*/ 3 h 192"/>
                <a:gd name="T22" fmla="*/ 189 w 194"/>
                <a:gd name="T23" fmla="*/ 72 h 192"/>
                <a:gd name="T24" fmla="*/ 194 w 194"/>
                <a:gd name="T25" fmla="*/ 81 h 192"/>
                <a:gd name="T26" fmla="*/ 188 w 194"/>
                <a:gd name="T27" fmla="*/ 89 h 192"/>
                <a:gd name="T28" fmla="*/ 179 w 194"/>
                <a:gd name="T29" fmla="*/ 95 h 192"/>
                <a:gd name="T30" fmla="*/ 178 w 194"/>
                <a:gd name="T31" fmla="*/ 97 h 192"/>
                <a:gd name="T32" fmla="*/ 178 w 194"/>
                <a:gd name="T33" fmla="*/ 180 h 192"/>
                <a:gd name="T34" fmla="*/ 165 w 194"/>
                <a:gd name="T35" fmla="*/ 192 h 192"/>
                <a:gd name="T36" fmla="*/ 30 w 194"/>
                <a:gd name="T37" fmla="*/ 173 h 192"/>
                <a:gd name="T38" fmla="*/ 34 w 194"/>
                <a:gd name="T39" fmla="*/ 178 h 192"/>
                <a:gd name="T40" fmla="*/ 156 w 194"/>
                <a:gd name="T41" fmla="*/ 178 h 192"/>
                <a:gd name="T42" fmla="*/ 163 w 194"/>
                <a:gd name="T43" fmla="*/ 171 h 192"/>
                <a:gd name="T44" fmla="*/ 163 w 194"/>
                <a:gd name="T45" fmla="*/ 96 h 192"/>
                <a:gd name="T46" fmla="*/ 171 w 194"/>
                <a:gd name="T47" fmla="*/ 82 h 192"/>
                <a:gd name="T48" fmla="*/ 173 w 194"/>
                <a:gd name="T49" fmla="*/ 81 h 192"/>
                <a:gd name="T50" fmla="*/ 173 w 194"/>
                <a:gd name="T51" fmla="*/ 77 h 192"/>
                <a:gd name="T52" fmla="*/ 103 w 194"/>
                <a:gd name="T53" fmla="*/ 20 h 192"/>
                <a:gd name="T54" fmla="*/ 91 w 194"/>
                <a:gd name="T55" fmla="*/ 20 h 192"/>
                <a:gd name="T56" fmla="*/ 21 w 194"/>
                <a:gd name="T57" fmla="*/ 77 h 192"/>
                <a:gd name="T58" fmla="*/ 20 w 194"/>
                <a:gd name="T59" fmla="*/ 81 h 192"/>
                <a:gd name="T60" fmla="*/ 22 w 194"/>
                <a:gd name="T61" fmla="*/ 82 h 192"/>
                <a:gd name="T62" fmla="*/ 30 w 194"/>
                <a:gd name="T63" fmla="*/ 96 h 192"/>
                <a:gd name="T64" fmla="*/ 30 w 194"/>
                <a:gd name="T65"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4" h="192">
                  <a:moveTo>
                    <a:pt x="165" y="192"/>
                  </a:moveTo>
                  <a:cubicBezTo>
                    <a:pt x="28" y="192"/>
                    <a:pt x="28" y="192"/>
                    <a:pt x="28" y="192"/>
                  </a:cubicBezTo>
                  <a:cubicBezTo>
                    <a:pt x="22" y="192"/>
                    <a:pt x="16" y="187"/>
                    <a:pt x="16" y="180"/>
                  </a:cubicBezTo>
                  <a:cubicBezTo>
                    <a:pt x="16" y="97"/>
                    <a:pt x="16" y="97"/>
                    <a:pt x="16" y="97"/>
                  </a:cubicBezTo>
                  <a:cubicBezTo>
                    <a:pt x="16" y="96"/>
                    <a:pt x="16" y="95"/>
                    <a:pt x="15" y="95"/>
                  </a:cubicBezTo>
                  <a:cubicBezTo>
                    <a:pt x="6" y="89"/>
                    <a:pt x="6" y="89"/>
                    <a:pt x="6" y="89"/>
                  </a:cubicBezTo>
                  <a:cubicBezTo>
                    <a:pt x="2" y="88"/>
                    <a:pt x="0" y="84"/>
                    <a:pt x="0" y="81"/>
                  </a:cubicBezTo>
                  <a:cubicBezTo>
                    <a:pt x="0" y="77"/>
                    <a:pt x="1" y="74"/>
                    <a:pt x="4" y="72"/>
                  </a:cubicBezTo>
                  <a:cubicBezTo>
                    <a:pt x="88" y="3"/>
                    <a:pt x="88" y="3"/>
                    <a:pt x="88" y="3"/>
                  </a:cubicBezTo>
                  <a:cubicBezTo>
                    <a:pt x="91" y="1"/>
                    <a:pt x="94" y="0"/>
                    <a:pt x="97" y="0"/>
                  </a:cubicBezTo>
                  <a:cubicBezTo>
                    <a:pt x="100" y="0"/>
                    <a:pt x="103" y="1"/>
                    <a:pt x="105" y="3"/>
                  </a:cubicBezTo>
                  <a:cubicBezTo>
                    <a:pt x="189" y="72"/>
                    <a:pt x="189" y="72"/>
                    <a:pt x="189" y="72"/>
                  </a:cubicBezTo>
                  <a:cubicBezTo>
                    <a:pt x="192" y="74"/>
                    <a:pt x="194" y="77"/>
                    <a:pt x="194" y="81"/>
                  </a:cubicBezTo>
                  <a:cubicBezTo>
                    <a:pt x="193" y="84"/>
                    <a:pt x="191" y="88"/>
                    <a:pt x="188" y="89"/>
                  </a:cubicBezTo>
                  <a:cubicBezTo>
                    <a:pt x="179" y="95"/>
                    <a:pt x="179" y="95"/>
                    <a:pt x="179" y="95"/>
                  </a:cubicBezTo>
                  <a:cubicBezTo>
                    <a:pt x="178" y="95"/>
                    <a:pt x="178" y="96"/>
                    <a:pt x="178" y="97"/>
                  </a:cubicBezTo>
                  <a:cubicBezTo>
                    <a:pt x="178" y="180"/>
                    <a:pt x="178" y="180"/>
                    <a:pt x="178" y="180"/>
                  </a:cubicBezTo>
                  <a:cubicBezTo>
                    <a:pt x="178" y="187"/>
                    <a:pt x="172" y="192"/>
                    <a:pt x="165" y="192"/>
                  </a:cubicBezTo>
                  <a:close/>
                  <a:moveTo>
                    <a:pt x="30" y="173"/>
                  </a:moveTo>
                  <a:cubicBezTo>
                    <a:pt x="30" y="178"/>
                    <a:pt x="34" y="178"/>
                    <a:pt x="34" y="178"/>
                  </a:cubicBezTo>
                  <a:cubicBezTo>
                    <a:pt x="156" y="178"/>
                    <a:pt x="156" y="178"/>
                    <a:pt x="156" y="178"/>
                  </a:cubicBezTo>
                  <a:cubicBezTo>
                    <a:pt x="156" y="178"/>
                    <a:pt x="163" y="179"/>
                    <a:pt x="163" y="171"/>
                  </a:cubicBezTo>
                  <a:cubicBezTo>
                    <a:pt x="163" y="152"/>
                    <a:pt x="163" y="96"/>
                    <a:pt x="163" y="96"/>
                  </a:cubicBezTo>
                  <a:cubicBezTo>
                    <a:pt x="163" y="88"/>
                    <a:pt x="167" y="85"/>
                    <a:pt x="171" y="82"/>
                  </a:cubicBezTo>
                  <a:cubicBezTo>
                    <a:pt x="171" y="82"/>
                    <a:pt x="173" y="81"/>
                    <a:pt x="173" y="81"/>
                  </a:cubicBezTo>
                  <a:cubicBezTo>
                    <a:pt x="176" y="79"/>
                    <a:pt x="173" y="77"/>
                    <a:pt x="173" y="77"/>
                  </a:cubicBezTo>
                  <a:cubicBezTo>
                    <a:pt x="173" y="77"/>
                    <a:pt x="122" y="35"/>
                    <a:pt x="103" y="20"/>
                  </a:cubicBezTo>
                  <a:cubicBezTo>
                    <a:pt x="99" y="16"/>
                    <a:pt x="96" y="15"/>
                    <a:pt x="91" y="20"/>
                  </a:cubicBezTo>
                  <a:cubicBezTo>
                    <a:pt x="72" y="35"/>
                    <a:pt x="21" y="77"/>
                    <a:pt x="21" y="77"/>
                  </a:cubicBezTo>
                  <a:cubicBezTo>
                    <a:pt x="21" y="77"/>
                    <a:pt x="18" y="79"/>
                    <a:pt x="20" y="81"/>
                  </a:cubicBezTo>
                  <a:cubicBezTo>
                    <a:pt x="21" y="81"/>
                    <a:pt x="22" y="82"/>
                    <a:pt x="22" y="82"/>
                  </a:cubicBezTo>
                  <a:cubicBezTo>
                    <a:pt x="27" y="85"/>
                    <a:pt x="30" y="87"/>
                    <a:pt x="30" y="96"/>
                  </a:cubicBezTo>
                  <a:cubicBezTo>
                    <a:pt x="30" y="96"/>
                    <a:pt x="30" y="154"/>
                    <a:pt x="30" y="17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grpSp>
        <p:nvGrpSpPr>
          <p:cNvPr id="44" name="Group 43">
            <a:extLst>
              <a:ext uri="{FF2B5EF4-FFF2-40B4-BE49-F238E27FC236}">
                <a16:creationId xmlns:a16="http://schemas.microsoft.com/office/drawing/2014/main" id="{C6F50232-F94D-44E4-8B39-C8E93A89F0AF}"/>
              </a:ext>
            </a:extLst>
          </p:cNvPr>
          <p:cNvGrpSpPr/>
          <p:nvPr/>
        </p:nvGrpSpPr>
        <p:grpSpPr>
          <a:xfrm>
            <a:off x="568645" y="2470862"/>
            <a:ext cx="444078" cy="447533"/>
            <a:chOff x="2066925" y="3786188"/>
            <a:chExt cx="407988" cy="411162"/>
          </a:xfrm>
          <a:solidFill>
            <a:srgbClr val="002060"/>
          </a:solidFill>
        </p:grpSpPr>
        <p:sp>
          <p:nvSpPr>
            <p:cNvPr id="45" name="Freeform 75">
              <a:extLst>
                <a:ext uri="{FF2B5EF4-FFF2-40B4-BE49-F238E27FC236}">
                  <a16:creationId xmlns:a16="http://schemas.microsoft.com/office/drawing/2014/main" id="{EF691F90-4A9D-4D79-A8BA-9B4C18FF668F}"/>
                </a:ext>
              </a:extLst>
            </p:cNvPr>
            <p:cNvSpPr>
              <a:spLocks noEditPoints="1"/>
            </p:cNvSpPr>
            <p:nvPr/>
          </p:nvSpPr>
          <p:spPr bwMode="auto">
            <a:xfrm>
              <a:off x="2179638" y="3892550"/>
              <a:ext cx="182563" cy="184150"/>
            </a:xfrm>
            <a:custGeom>
              <a:avLst/>
              <a:gdLst>
                <a:gd name="T0" fmla="*/ 119 w 239"/>
                <a:gd name="T1" fmla="*/ 0 h 239"/>
                <a:gd name="T2" fmla="*/ 239 w 239"/>
                <a:gd name="T3" fmla="*/ 119 h 239"/>
                <a:gd name="T4" fmla="*/ 120 w 239"/>
                <a:gd name="T5" fmla="*/ 239 h 239"/>
                <a:gd name="T6" fmla="*/ 0 w 239"/>
                <a:gd name="T7" fmla="*/ 120 h 239"/>
                <a:gd name="T8" fmla="*/ 119 w 239"/>
                <a:gd name="T9" fmla="*/ 0 h 239"/>
                <a:gd name="T10" fmla="*/ 137 w 239"/>
                <a:gd name="T11" fmla="*/ 48 h 239"/>
                <a:gd name="T12" fmla="*/ 137 w 239"/>
                <a:gd name="T13" fmla="*/ 36 h 239"/>
                <a:gd name="T14" fmla="*/ 111 w 239"/>
                <a:gd name="T15" fmla="*/ 36 h 239"/>
                <a:gd name="T16" fmla="*/ 111 w 239"/>
                <a:gd name="T17" fmla="*/ 48 h 239"/>
                <a:gd name="T18" fmla="*/ 84 w 239"/>
                <a:gd name="T19" fmla="*/ 63 h 239"/>
                <a:gd name="T20" fmla="*/ 75 w 239"/>
                <a:gd name="T21" fmla="*/ 86 h 239"/>
                <a:gd name="T22" fmla="*/ 81 w 239"/>
                <a:gd name="T23" fmla="*/ 110 h 239"/>
                <a:gd name="T24" fmla="*/ 100 w 239"/>
                <a:gd name="T25" fmla="*/ 124 h 239"/>
                <a:gd name="T26" fmla="*/ 106 w 239"/>
                <a:gd name="T27" fmla="*/ 127 h 239"/>
                <a:gd name="T28" fmla="*/ 111 w 239"/>
                <a:gd name="T29" fmla="*/ 129 h 239"/>
                <a:gd name="T30" fmla="*/ 111 w 239"/>
                <a:gd name="T31" fmla="*/ 167 h 239"/>
                <a:gd name="T32" fmla="*/ 101 w 239"/>
                <a:gd name="T33" fmla="*/ 159 h 239"/>
                <a:gd name="T34" fmla="*/ 98 w 239"/>
                <a:gd name="T35" fmla="*/ 145 h 239"/>
                <a:gd name="T36" fmla="*/ 72 w 239"/>
                <a:gd name="T37" fmla="*/ 145 h 239"/>
                <a:gd name="T38" fmla="*/ 81 w 239"/>
                <a:gd name="T39" fmla="*/ 174 h 239"/>
                <a:gd name="T40" fmla="*/ 111 w 239"/>
                <a:gd name="T41" fmla="*/ 193 h 239"/>
                <a:gd name="T42" fmla="*/ 111 w 239"/>
                <a:gd name="T43" fmla="*/ 206 h 239"/>
                <a:gd name="T44" fmla="*/ 137 w 239"/>
                <a:gd name="T45" fmla="*/ 206 h 239"/>
                <a:gd name="T46" fmla="*/ 137 w 239"/>
                <a:gd name="T47" fmla="*/ 193 h 239"/>
                <a:gd name="T48" fmla="*/ 165 w 239"/>
                <a:gd name="T49" fmla="*/ 180 h 239"/>
                <a:gd name="T50" fmla="*/ 176 w 239"/>
                <a:gd name="T51" fmla="*/ 155 h 239"/>
                <a:gd name="T52" fmla="*/ 171 w 239"/>
                <a:gd name="T53" fmla="*/ 132 h 239"/>
                <a:gd name="T54" fmla="*/ 152 w 239"/>
                <a:gd name="T55" fmla="*/ 117 h 239"/>
                <a:gd name="T56" fmla="*/ 144 w 239"/>
                <a:gd name="T57" fmla="*/ 113 h 239"/>
                <a:gd name="T58" fmla="*/ 137 w 239"/>
                <a:gd name="T59" fmla="*/ 111 h 239"/>
                <a:gd name="T60" fmla="*/ 137 w 239"/>
                <a:gd name="T61" fmla="*/ 72 h 239"/>
                <a:gd name="T62" fmla="*/ 145 w 239"/>
                <a:gd name="T63" fmla="*/ 81 h 239"/>
                <a:gd name="T64" fmla="*/ 147 w 239"/>
                <a:gd name="T65" fmla="*/ 92 h 239"/>
                <a:gd name="T66" fmla="*/ 171 w 239"/>
                <a:gd name="T67" fmla="*/ 92 h 239"/>
                <a:gd name="T68" fmla="*/ 164 w 239"/>
                <a:gd name="T69" fmla="*/ 68 h 239"/>
                <a:gd name="T70" fmla="*/ 137 w 239"/>
                <a:gd name="T71" fmla="*/ 48 h 239"/>
                <a:gd name="T72" fmla="*/ 137 w 239"/>
                <a:gd name="T73" fmla="*/ 168 h 239"/>
                <a:gd name="T74" fmla="*/ 146 w 239"/>
                <a:gd name="T75" fmla="*/ 163 h 239"/>
                <a:gd name="T76" fmla="*/ 150 w 239"/>
                <a:gd name="T77" fmla="*/ 155 h 239"/>
                <a:gd name="T78" fmla="*/ 148 w 239"/>
                <a:gd name="T79" fmla="*/ 144 h 239"/>
                <a:gd name="T80" fmla="*/ 139 w 239"/>
                <a:gd name="T81" fmla="*/ 137 h 239"/>
                <a:gd name="T82" fmla="*/ 138 w 239"/>
                <a:gd name="T83" fmla="*/ 137 h 239"/>
                <a:gd name="T84" fmla="*/ 137 w 239"/>
                <a:gd name="T85" fmla="*/ 136 h 239"/>
                <a:gd name="T86" fmla="*/ 137 w 239"/>
                <a:gd name="T87" fmla="*/ 168 h 239"/>
                <a:gd name="T88" fmla="*/ 102 w 239"/>
                <a:gd name="T89" fmla="*/ 78 h 239"/>
                <a:gd name="T90" fmla="*/ 99 w 239"/>
                <a:gd name="T91" fmla="*/ 88 h 239"/>
                <a:gd name="T92" fmla="*/ 103 w 239"/>
                <a:gd name="T93" fmla="*/ 97 h 239"/>
                <a:gd name="T94" fmla="*/ 111 w 239"/>
                <a:gd name="T95" fmla="*/ 104 h 239"/>
                <a:gd name="T96" fmla="*/ 111 w 239"/>
                <a:gd name="T97" fmla="*/ 71 h 239"/>
                <a:gd name="T98" fmla="*/ 102 w 239"/>
                <a:gd name="T99" fmla="*/ 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6" name="Freeform 76">
              <a:extLst>
                <a:ext uri="{FF2B5EF4-FFF2-40B4-BE49-F238E27FC236}">
                  <a16:creationId xmlns:a16="http://schemas.microsoft.com/office/drawing/2014/main" id="{FD93D716-47DA-4E9F-A37F-E84F2CE91865}"/>
                </a:ext>
              </a:extLst>
            </p:cNvPr>
            <p:cNvSpPr>
              <a:spLocks/>
            </p:cNvSpPr>
            <p:nvPr/>
          </p:nvSpPr>
          <p:spPr bwMode="auto">
            <a:xfrm>
              <a:off x="2066925" y="3786188"/>
              <a:ext cx="404813" cy="190500"/>
            </a:xfrm>
            <a:custGeom>
              <a:avLst/>
              <a:gdLst>
                <a:gd name="T0" fmla="*/ 54 w 525"/>
                <a:gd name="T1" fmla="*/ 248 h 248"/>
                <a:gd name="T2" fmla="*/ 0 w 525"/>
                <a:gd name="T3" fmla="*/ 241 h 248"/>
                <a:gd name="T4" fmla="*/ 265 w 525"/>
                <a:gd name="T5" fmla="*/ 0 h 248"/>
                <a:gd name="T6" fmla="*/ 483 w 525"/>
                <a:gd name="T7" fmla="*/ 114 h 248"/>
                <a:gd name="T8" fmla="*/ 514 w 525"/>
                <a:gd name="T9" fmla="*/ 93 h 248"/>
                <a:gd name="T10" fmla="*/ 525 w 525"/>
                <a:gd name="T11" fmla="*/ 99 h 248"/>
                <a:gd name="T12" fmla="*/ 525 w 525"/>
                <a:gd name="T13" fmla="*/ 214 h 248"/>
                <a:gd name="T14" fmla="*/ 511 w 525"/>
                <a:gd name="T15" fmla="*/ 224 h 248"/>
                <a:gd name="T16" fmla="*/ 403 w 525"/>
                <a:gd name="T17" fmla="*/ 184 h 248"/>
                <a:gd name="T18" fmla="*/ 401 w 525"/>
                <a:gd name="T19" fmla="*/ 172 h 248"/>
                <a:gd name="T20" fmla="*/ 438 w 525"/>
                <a:gd name="T21" fmla="*/ 145 h 248"/>
                <a:gd name="T22" fmla="*/ 265 w 525"/>
                <a:gd name="T23" fmla="*/ 55 h 248"/>
                <a:gd name="T24" fmla="*/ 54 w 525"/>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7" name="Freeform 77">
              <a:extLst>
                <a:ext uri="{FF2B5EF4-FFF2-40B4-BE49-F238E27FC236}">
                  <a16:creationId xmlns:a16="http://schemas.microsoft.com/office/drawing/2014/main" id="{73DF5F89-D6C8-4B2C-BB84-CD6C2CF5C7E0}"/>
                </a:ext>
              </a:extLst>
            </p:cNvPr>
            <p:cNvSpPr>
              <a:spLocks/>
            </p:cNvSpPr>
            <p:nvPr/>
          </p:nvSpPr>
          <p:spPr bwMode="auto">
            <a:xfrm>
              <a:off x="2071688" y="4006850"/>
              <a:ext cx="403225" cy="190500"/>
            </a:xfrm>
            <a:custGeom>
              <a:avLst/>
              <a:gdLst>
                <a:gd name="T0" fmla="*/ 471 w 525"/>
                <a:gd name="T1" fmla="*/ 0 h 248"/>
                <a:gd name="T2" fmla="*/ 260 w 525"/>
                <a:gd name="T3" fmla="*/ 193 h 248"/>
                <a:gd name="T4" fmla="*/ 87 w 525"/>
                <a:gd name="T5" fmla="*/ 103 h 248"/>
                <a:gd name="T6" fmla="*/ 124 w 525"/>
                <a:gd name="T7" fmla="*/ 76 h 248"/>
                <a:gd name="T8" fmla="*/ 122 w 525"/>
                <a:gd name="T9" fmla="*/ 64 h 248"/>
                <a:gd name="T10" fmla="*/ 14 w 525"/>
                <a:gd name="T11" fmla="*/ 24 h 248"/>
                <a:gd name="T12" fmla="*/ 0 w 525"/>
                <a:gd name="T13" fmla="*/ 34 h 248"/>
                <a:gd name="T14" fmla="*/ 0 w 525"/>
                <a:gd name="T15" fmla="*/ 148 h 248"/>
                <a:gd name="T16" fmla="*/ 11 w 525"/>
                <a:gd name="T17" fmla="*/ 155 h 248"/>
                <a:gd name="T18" fmla="*/ 42 w 525"/>
                <a:gd name="T19" fmla="*/ 134 h 248"/>
                <a:gd name="T20" fmla="*/ 260 w 525"/>
                <a:gd name="T21" fmla="*/ 248 h 248"/>
                <a:gd name="T22" fmla="*/ 525 w 525"/>
                <a:gd name="T23" fmla="*/ 7 h 248"/>
                <a:gd name="T24" fmla="*/ 471 w 525"/>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50" name="Freeform 9">
            <a:extLst>
              <a:ext uri="{FF2B5EF4-FFF2-40B4-BE49-F238E27FC236}">
                <a16:creationId xmlns:a16="http://schemas.microsoft.com/office/drawing/2014/main" id="{F3D9542D-CC88-445D-B392-7DB934C62E77}"/>
              </a:ext>
            </a:extLst>
          </p:cNvPr>
          <p:cNvSpPr/>
          <p:nvPr/>
        </p:nvSpPr>
        <p:spPr>
          <a:xfrm>
            <a:off x="4487521" y="2466746"/>
            <a:ext cx="419086" cy="419086"/>
          </a:xfrm>
          <a:custGeom>
            <a:avLst/>
            <a:gdLst/>
            <a:ahLst/>
            <a:cxnLst/>
            <a:rect l="l" t="t" r="r" b="b"/>
            <a:pathLst>
              <a:path w="228600" h="228600">
                <a:moveTo>
                  <a:pt x="89744" y="50006"/>
                </a:moveTo>
                <a:cubicBezTo>
                  <a:pt x="80219" y="50006"/>
                  <a:pt x="71215" y="53280"/>
                  <a:pt x="62731" y="59829"/>
                </a:cubicBezTo>
                <a:cubicBezTo>
                  <a:pt x="54248" y="66377"/>
                  <a:pt x="50006" y="72330"/>
                  <a:pt x="50006" y="77688"/>
                </a:cubicBezTo>
                <a:lnTo>
                  <a:pt x="50006" y="108049"/>
                </a:lnTo>
                <a:cubicBezTo>
                  <a:pt x="50006" y="114895"/>
                  <a:pt x="51495" y="122560"/>
                  <a:pt x="54471" y="131043"/>
                </a:cubicBezTo>
                <a:cubicBezTo>
                  <a:pt x="57448" y="139526"/>
                  <a:pt x="61615" y="146000"/>
                  <a:pt x="66973" y="150465"/>
                </a:cubicBezTo>
                <a:cubicBezTo>
                  <a:pt x="71140" y="153441"/>
                  <a:pt x="73000" y="157534"/>
                  <a:pt x="72554" y="162743"/>
                </a:cubicBezTo>
                <a:cubicBezTo>
                  <a:pt x="72107" y="167952"/>
                  <a:pt x="69652" y="171747"/>
                  <a:pt x="65187" y="174129"/>
                </a:cubicBezTo>
                <a:lnTo>
                  <a:pt x="18753" y="199132"/>
                </a:lnTo>
                <a:cubicBezTo>
                  <a:pt x="18455" y="199132"/>
                  <a:pt x="18157" y="199280"/>
                  <a:pt x="17860" y="199578"/>
                </a:cubicBezTo>
                <a:cubicBezTo>
                  <a:pt x="16669" y="200173"/>
                  <a:pt x="15478" y="200918"/>
                  <a:pt x="14288" y="201811"/>
                </a:cubicBezTo>
                <a:lnTo>
                  <a:pt x="14288" y="214312"/>
                </a:lnTo>
                <a:lnTo>
                  <a:pt x="164306" y="214312"/>
                </a:lnTo>
                <a:lnTo>
                  <a:pt x="164306" y="201364"/>
                </a:lnTo>
                <a:cubicBezTo>
                  <a:pt x="163116" y="200769"/>
                  <a:pt x="162074" y="200173"/>
                  <a:pt x="161181" y="199578"/>
                </a:cubicBezTo>
                <a:cubicBezTo>
                  <a:pt x="160586" y="199280"/>
                  <a:pt x="160139" y="199132"/>
                  <a:pt x="159842" y="199132"/>
                </a:cubicBezTo>
                <a:lnTo>
                  <a:pt x="114747" y="174129"/>
                </a:lnTo>
                <a:cubicBezTo>
                  <a:pt x="110282" y="171747"/>
                  <a:pt x="107826" y="167952"/>
                  <a:pt x="107380" y="162743"/>
                </a:cubicBezTo>
                <a:cubicBezTo>
                  <a:pt x="106933" y="157534"/>
                  <a:pt x="108645" y="153441"/>
                  <a:pt x="112514" y="150465"/>
                </a:cubicBezTo>
                <a:cubicBezTo>
                  <a:pt x="118170" y="146000"/>
                  <a:pt x="122263" y="139600"/>
                  <a:pt x="124793" y="131266"/>
                </a:cubicBezTo>
                <a:cubicBezTo>
                  <a:pt x="127323" y="122932"/>
                  <a:pt x="128588" y="115193"/>
                  <a:pt x="128588" y="108049"/>
                </a:cubicBezTo>
                <a:lnTo>
                  <a:pt x="128588" y="77688"/>
                </a:lnTo>
                <a:cubicBezTo>
                  <a:pt x="128588" y="72032"/>
                  <a:pt x="124495" y="66005"/>
                  <a:pt x="116309" y="59605"/>
                </a:cubicBezTo>
                <a:cubicBezTo>
                  <a:pt x="108124" y="53206"/>
                  <a:pt x="99269" y="50006"/>
                  <a:pt x="89744" y="50006"/>
                </a:cubicBezTo>
                <a:close/>
                <a:moveTo>
                  <a:pt x="89520" y="35718"/>
                </a:moveTo>
                <a:cubicBezTo>
                  <a:pt x="102766" y="35718"/>
                  <a:pt x="114970" y="40183"/>
                  <a:pt x="126132" y="49113"/>
                </a:cubicBezTo>
                <a:cubicBezTo>
                  <a:pt x="137294" y="58043"/>
                  <a:pt x="142875" y="67568"/>
                  <a:pt x="142875" y="77688"/>
                </a:cubicBezTo>
                <a:lnTo>
                  <a:pt x="142875" y="108049"/>
                </a:lnTo>
                <a:cubicBezTo>
                  <a:pt x="142875" y="117276"/>
                  <a:pt x="141164" y="127024"/>
                  <a:pt x="137741" y="137294"/>
                </a:cubicBezTo>
                <a:cubicBezTo>
                  <a:pt x="134318" y="147563"/>
                  <a:pt x="128885" y="155674"/>
                  <a:pt x="121444" y="161627"/>
                </a:cubicBezTo>
                <a:lnTo>
                  <a:pt x="166539" y="186630"/>
                </a:lnTo>
                <a:lnTo>
                  <a:pt x="167878" y="187077"/>
                </a:lnTo>
                <a:cubicBezTo>
                  <a:pt x="168771" y="187374"/>
                  <a:pt x="169813" y="187895"/>
                  <a:pt x="171004" y="188639"/>
                </a:cubicBezTo>
                <a:cubicBezTo>
                  <a:pt x="172194" y="189383"/>
                  <a:pt x="173311" y="190202"/>
                  <a:pt x="174352" y="191095"/>
                </a:cubicBezTo>
                <a:cubicBezTo>
                  <a:pt x="175394" y="191988"/>
                  <a:pt x="176362" y="193104"/>
                  <a:pt x="177255" y="194444"/>
                </a:cubicBezTo>
                <a:cubicBezTo>
                  <a:pt x="178148" y="195783"/>
                  <a:pt x="178594" y="197197"/>
                  <a:pt x="178594" y="198685"/>
                </a:cubicBezTo>
                <a:lnTo>
                  <a:pt x="178594" y="216545"/>
                </a:lnTo>
                <a:cubicBezTo>
                  <a:pt x="178594" y="219819"/>
                  <a:pt x="177403" y="222647"/>
                  <a:pt x="175022" y="225028"/>
                </a:cubicBezTo>
                <a:cubicBezTo>
                  <a:pt x="172641" y="227409"/>
                  <a:pt x="169813" y="228600"/>
                  <a:pt x="166539" y="228600"/>
                </a:cubicBezTo>
                <a:lnTo>
                  <a:pt x="12055" y="228600"/>
                </a:lnTo>
                <a:cubicBezTo>
                  <a:pt x="8781" y="228600"/>
                  <a:pt x="5953" y="227409"/>
                  <a:pt x="3572" y="225028"/>
                </a:cubicBezTo>
                <a:cubicBezTo>
                  <a:pt x="1191" y="222647"/>
                  <a:pt x="0" y="219819"/>
                  <a:pt x="0" y="216545"/>
                </a:cubicBezTo>
                <a:lnTo>
                  <a:pt x="0" y="198685"/>
                </a:lnTo>
                <a:cubicBezTo>
                  <a:pt x="0" y="194220"/>
                  <a:pt x="4019" y="190202"/>
                  <a:pt x="12055" y="186630"/>
                </a:cubicBezTo>
                <a:lnTo>
                  <a:pt x="58043" y="161627"/>
                </a:lnTo>
                <a:cubicBezTo>
                  <a:pt x="50602" y="155376"/>
                  <a:pt x="45021" y="146967"/>
                  <a:pt x="41300" y="136401"/>
                </a:cubicBezTo>
                <a:cubicBezTo>
                  <a:pt x="37579" y="125834"/>
                  <a:pt x="35719" y="116383"/>
                  <a:pt x="35719" y="108049"/>
                </a:cubicBezTo>
                <a:lnTo>
                  <a:pt x="35719" y="77688"/>
                </a:lnTo>
                <a:cubicBezTo>
                  <a:pt x="35719" y="67865"/>
                  <a:pt x="41374" y="58415"/>
                  <a:pt x="52685" y="49336"/>
                </a:cubicBezTo>
                <a:cubicBezTo>
                  <a:pt x="63996" y="40258"/>
                  <a:pt x="76275" y="35718"/>
                  <a:pt x="89520" y="35718"/>
                </a:cubicBezTo>
                <a:close/>
                <a:moveTo>
                  <a:pt x="138857" y="0"/>
                </a:moveTo>
                <a:cubicBezTo>
                  <a:pt x="152251" y="0"/>
                  <a:pt x="164604" y="4539"/>
                  <a:pt x="175915" y="13617"/>
                </a:cubicBezTo>
                <a:cubicBezTo>
                  <a:pt x="187226" y="22696"/>
                  <a:pt x="192881" y="32295"/>
                  <a:pt x="192881" y="42416"/>
                </a:cubicBezTo>
                <a:lnTo>
                  <a:pt x="192881" y="72330"/>
                </a:lnTo>
                <a:cubicBezTo>
                  <a:pt x="192881" y="81557"/>
                  <a:pt x="191096" y="91306"/>
                  <a:pt x="187524" y="101575"/>
                </a:cubicBezTo>
                <a:cubicBezTo>
                  <a:pt x="183952" y="111844"/>
                  <a:pt x="178445" y="119955"/>
                  <a:pt x="171004" y="125908"/>
                </a:cubicBezTo>
                <a:lnTo>
                  <a:pt x="216545" y="150911"/>
                </a:lnTo>
                <a:lnTo>
                  <a:pt x="219671" y="152251"/>
                </a:lnTo>
                <a:cubicBezTo>
                  <a:pt x="221456" y="153144"/>
                  <a:pt x="223391" y="154632"/>
                  <a:pt x="225475" y="156716"/>
                </a:cubicBezTo>
                <a:cubicBezTo>
                  <a:pt x="227558" y="158799"/>
                  <a:pt x="228600" y="160883"/>
                  <a:pt x="228600" y="162966"/>
                </a:cubicBezTo>
                <a:lnTo>
                  <a:pt x="228600" y="180826"/>
                </a:lnTo>
                <a:cubicBezTo>
                  <a:pt x="228600" y="184100"/>
                  <a:pt x="227410" y="186928"/>
                  <a:pt x="225028" y="189309"/>
                </a:cubicBezTo>
                <a:cubicBezTo>
                  <a:pt x="222647" y="191690"/>
                  <a:pt x="219819" y="192881"/>
                  <a:pt x="216545" y="192881"/>
                </a:cubicBezTo>
                <a:lnTo>
                  <a:pt x="192881" y="192881"/>
                </a:lnTo>
                <a:cubicBezTo>
                  <a:pt x="190798" y="185737"/>
                  <a:pt x="188268" y="180975"/>
                  <a:pt x="185291" y="178593"/>
                </a:cubicBezTo>
                <a:lnTo>
                  <a:pt x="214313" y="178593"/>
                </a:lnTo>
                <a:lnTo>
                  <a:pt x="214313" y="166092"/>
                </a:lnTo>
                <a:cubicBezTo>
                  <a:pt x="213122" y="165199"/>
                  <a:pt x="212080" y="164455"/>
                  <a:pt x="211187" y="163859"/>
                </a:cubicBezTo>
                <a:cubicBezTo>
                  <a:pt x="210592" y="163859"/>
                  <a:pt x="210146" y="163711"/>
                  <a:pt x="209848" y="163413"/>
                </a:cubicBezTo>
                <a:lnTo>
                  <a:pt x="163860" y="138410"/>
                </a:lnTo>
                <a:cubicBezTo>
                  <a:pt x="159395" y="136029"/>
                  <a:pt x="156940" y="132308"/>
                  <a:pt x="156493" y="127248"/>
                </a:cubicBezTo>
                <a:cubicBezTo>
                  <a:pt x="156047" y="122188"/>
                  <a:pt x="157907" y="118020"/>
                  <a:pt x="162074" y="114746"/>
                </a:cubicBezTo>
                <a:cubicBezTo>
                  <a:pt x="167730" y="110281"/>
                  <a:pt x="171897" y="103882"/>
                  <a:pt x="174576" y="95547"/>
                </a:cubicBezTo>
                <a:cubicBezTo>
                  <a:pt x="177255" y="87213"/>
                  <a:pt x="178594" y="79474"/>
                  <a:pt x="178594" y="72330"/>
                </a:cubicBezTo>
                <a:lnTo>
                  <a:pt x="178594" y="42416"/>
                </a:lnTo>
                <a:cubicBezTo>
                  <a:pt x="178594" y="36760"/>
                  <a:pt x="174427" y="30658"/>
                  <a:pt x="166092" y="24110"/>
                </a:cubicBezTo>
                <a:cubicBezTo>
                  <a:pt x="157758" y="17561"/>
                  <a:pt x="148680" y="14287"/>
                  <a:pt x="138857" y="14287"/>
                </a:cubicBezTo>
                <a:cubicBezTo>
                  <a:pt x="128737" y="14287"/>
                  <a:pt x="119658" y="17413"/>
                  <a:pt x="111621" y="23663"/>
                </a:cubicBezTo>
                <a:cubicBezTo>
                  <a:pt x="108942" y="22770"/>
                  <a:pt x="102989" y="22026"/>
                  <a:pt x="93762" y="21431"/>
                </a:cubicBezTo>
                <a:cubicBezTo>
                  <a:pt x="99120" y="15180"/>
                  <a:pt x="105891" y="10046"/>
                  <a:pt x="114077" y="6027"/>
                </a:cubicBezTo>
                <a:cubicBezTo>
                  <a:pt x="122263" y="2009"/>
                  <a:pt x="130523" y="0"/>
                  <a:pt x="138857" y="0"/>
                </a:cubicBezTo>
                <a:close/>
              </a:path>
            </a:pathLst>
          </a:custGeom>
          <a:solidFill>
            <a:srgbClr val="00206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774015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48A700-32FB-47CA-B439-66DB9754761E}"/>
              </a:ext>
            </a:extLst>
          </p:cNvPr>
          <p:cNvSpPr txBox="1"/>
          <p:nvPr/>
        </p:nvSpPr>
        <p:spPr>
          <a:xfrm>
            <a:off x="690230" y="657175"/>
            <a:ext cx="4514407"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ABOUT TOURISM ECONOMICS</a:t>
            </a:r>
          </a:p>
        </p:txBody>
      </p:sp>
      <p:sp>
        <p:nvSpPr>
          <p:cNvPr id="5" name="Rectangle 4">
            <a:extLst>
              <a:ext uri="{FF2B5EF4-FFF2-40B4-BE49-F238E27FC236}">
                <a16:creationId xmlns:a16="http://schemas.microsoft.com/office/drawing/2014/main" id="{36F99DCE-24E7-47BB-A58A-997355433A22}"/>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ndParaRPr>
          </a:p>
        </p:txBody>
      </p:sp>
      <p:sp>
        <p:nvSpPr>
          <p:cNvPr id="6" name="TextBox 5">
            <a:extLst>
              <a:ext uri="{FF2B5EF4-FFF2-40B4-BE49-F238E27FC236}">
                <a16:creationId xmlns:a16="http://schemas.microsoft.com/office/drawing/2014/main" id="{15CAC324-AE8B-463D-BF88-D08576D5EF25}"/>
              </a:ext>
            </a:extLst>
          </p:cNvPr>
          <p:cNvSpPr txBox="1"/>
          <p:nvPr/>
        </p:nvSpPr>
        <p:spPr>
          <a:xfrm>
            <a:off x="542925" y="6115015"/>
            <a:ext cx="4469822" cy="503664"/>
          </a:xfrm>
          <a:prstGeom prst="rect">
            <a:avLst/>
          </a:prstGeom>
          <a:noFill/>
        </p:spPr>
        <p:txBody>
          <a:bodyPr wrap="square" rtlCol="0">
            <a:spAutoFit/>
          </a:bodyPr>
          <a:lstStyle/>
          <a:p>
            <a:pPr>
              <a:lnSpc>
                <a:spcPts val="1733"/>
              </a:lnSpc>
              <a:defRPr/>
            </a:pPr>
            <a:r>
              <a:rPr lang="en-US" sz="900" dirty="0">
                <a:solidFill>
                  <a:srgbClr val="5B9BD5"/>
                </a:solidFill>
                <a:latin typeface="Lato" panose="020F0502020204030203" pitchFamily="34" charset="0"/>
                <a:ea typeface="Lato" charset="0"/>
                <a:cs typeface="Lato" charset="0"/>
              </a:rPr>
              <a:t>For more information:</a:t>
            </a:r>
          </a:p>
          <a:p>
            <a:pPr>
              <a:lnSpc>
                <a:spcPts val="1733"/>
              </a:lnSpc>
              <a:defRPr/>
            </a:pPr>
            <a:r>
              <a:rPr lang="en-US" sz="900" dirty="0">
                <a:solidFill>
                  <a:srgbClr val="5B9BD5"/>
                </a:solidFill>
                <a:latin typeface="Lato" panose="020F0502020204030203" pitchFamily="34" charset="0"/>
                <a:ea typeface="Lato" charset="0"/>
                <a:cs typeface="Lato" charset="0"/>
              </a:rPr>
              <a:t>info@tourismeconomics.com </a:t>
            </a:r>
          </a:p>
        </p:txBody>
      </p:sp>
      <p:sp>
        <p:nvSpPr>
          <p:cNvPr id="9" name="7 CuadroTexto">
            <a:extLst>
              <a:ext uri="{FF2B5EF4-FFF2-40B4-BE49-F238E27FC236}">
                <a16:creationId xmlns:a16="http://schemas.microsoft.com/office/drawing/2014/main" id="{2DDB9CD5-992D-4765-A429-2D9A770DFE7B}"/>
              </a:ext>
            </a:extLst>
          </p:cNvPr>
          <p:cNvSpPr txBox="1"/>
          <p:nvPr/>
        </p:nvSpPr>
        <p:spPr>
          <a:xfrm>
            <a:off x="538162" y="1307225"/>
            <a:ext cx="7192127" cy="4553554"/>
          </a:xfrm>
          <a:prstGeom prst="rect">
            <a:avLst/>
          </a:prstGeom>
          <a:noFill/>
        </p:spPr>
        <p:txBody>
          <a:bodyPr wrap="square">
            <a:spAutoFit/>
          </a:bodyPr>
          <a:lstStyle/>
          <a:p>
            <a:pPr>
              <a:lnSpc>
                <a:spcPts val="1700"/>
              </a:lnSpc>
              <a:defRPr/>
            </a:pPr>
            <a:r>
              <a:rPr lang="en-US" sz="1000" dirty="0">
                <a:latin typeface="Lato" panose="020F0502020204030203" pitchFamily="34" charset="0"/>
                <a:ea typeface="Lato" charset="0"/>
                <a:cs typeface="Lato" charset="0"/>
              </a:rPr>
              <a:t>Tourism Economics is an Oxford Economics company with a singular objective: combine an understanding of the travel sector with proven economic tools to answer the most important questions facing our clients. More than 500 companies, associations, and destination work with Tourism Economics every year as a research partner. We bring decades of experience to every engagement to help our clients make better marketing, investment, and policy decisions. Our team of highly-specialized economists deliver:</a:t>
            </a:r>
          </a:p>
          <a:p>
            <a:pPr marL="628650" lvl="1" indent="-171450">
              <a:lnSpc>
                <a:spcPts val="1700"/>
              </a:lnSpc>
              <a:buFont typeface="Arial" panose="020B0604020202020204" pitchFamily="34" charset="0"/>
              <a:buChar char="•"/>
              <a:defRPr/>
            </a:pPr>
            <a:r>
              <a:rPr lang="en-US" sz="1000" dirty="0">
                <a:latin typeface="Lato" panose="020F0502020204030203" pitchFamily="34" charset="0"/>
                <a:ea typeface="Lato" charset="0"/>
                <a:cs typeface="Lato" charset="0"/>
              </a:rPr>
              <a:t>Global travel data-sets with the broadest set of country, city, and state coverage available</a:t>
            </a:r>
          </a:p>
          <a:p>
            <a:pPr marL="628650" lvl="1" indent="-171450">
              <a:lnSpc>
                <a:spcPts val="1700"/>
              </a:lnSpc>
              <a:buFont typeface="Arial" panose="020B0604020202020204" pitchFamily="34" charset="0"/>
              <a:buChar char="•"/>
              <a:defRPr/>
            </a:pPr>
            <a:r>
              <a:rPr lang="en-US" sz="1000" dirty="0">
                <a:latin typeface="Lato" panose="020F0502020204030203" pitchFamily="34" charset="0"/>
                <a:ea typeface="Lato" charset="0"/>
                <a:cs typeface="Lato" charset="0"/>
              </a:rPr>
              <a:t>Travel forecasts that are directly linked to the economic and demographic outlook for origins and destinations</a:t>
            </a:r>
          </a:p>
          <a:p>
            <a:pPr marL="628650" lvl="1" indent="-171450">
              <a:lnSpc>
                <a:spcPts val="1700"/>
              </a:lnSpc>
              <a:buFont typeface="Arial" panose="020B0604020202020204" pitchFamily="34" charset="0"/>
              <a:buChar char="•"/>
              <a:defRPr/>
            </a:pPr>
            <a:r>
              <a:rPr lang="en-US" sz="1000" dirty="0">
                <a:latin typeface="Lato" panose="020F0502020204030203" pitchFamily="34" charset="0"/>
                <a:ea typeface="Lato" charset="0"/>
                <a:cs typeface="Lato" charset="0"/>
              </a:rPr>
              <a:t>Economic impact analysis that highlights the value of visitors, events, developments, and industry segments</a:t>
            </a:r>
          </a:p>
          <a:p>
            <a:pPr marL="628650" lvl="1" indent="-171450">
              <a:lnSpc>
                <a:spcPts val="1700"/>
              </a:lnSpc>
              <a:buFont typeface="Arial" panose="020B0604020202020204" pitchFamily="34" charset="0"/>
              <a:buChar char="•"/>
              <a:defRPr/>
            </a:pPr>
            <a:r>
              <a:rPr lang="en-US" sz="1000" dirty="0">
                <a:latin typeface="Lato" panose="020F0502020204030203" pitchFamily="34" charset="0"/>
                <a:ea typeface="Lato" charset="0"/>
                <a:cs typeface="Lato" charset="0"/>
              </a:rPr>
              <a:t>Policy analysis that informs critical funding, taxation, and travel facilitation decisions</a:t>
            </a:r>
          </a:p>
          <a:p>
            <a:pPr marL="628650" lvl="1" indent="-171450">
              <a:lnSpc>
                <a:spcPts val="1700"/>
              </a:lnSpc>
              <a:buFont typeface="Arial" panose="020B0604020202020204" pitchFamily="34" charset="0"/>
              <a:buChar char="•"/>
              <a:defRPr/>
            </a:pPr>
            <a:r>
              <a:rPr lang="en-US" sz="1000" dirty="0">
                <a:latin typeface="Lato" panose="020F0502020204030203" pitchFamily="34" charset="0"/>
                <a:ea typeface="Lato" charset="0"/>
                <a:cs typeface="Lato" charset="0"/>
              </a:rPr>
              <a:t>Market assessments that define market allocation and investment decisions</a:t>
            </a:r>
          </a:p>
          <a:p>
            <a:pPr>
              <a:lnSpc>
                <a:spcPts val="500"/>
              </a:lnSpc>
              <a:defRPr/>
            </a:pPr>
            <a:endParaRPr lang="en-US" sz="1000" dirty="0">
              <a:latin typeface="Lato" panose="020F0502020204030203" pitchFamily="34" charset="0"/>
              <a:ea typeface="Lato" charset="0"/>
              <a:cs typeface="Lato" charset="0"/>
            </a:endParaRPr>
          </a:p>
          <a:p>
            <a:pPr>
              <a:lnSpc>
                <a:spcPts val="1700"/>
              </a:lnSpc>
              <a:defRPr/>
            </a:pPr>
            <a:r>
              <a:rPr lang="en-US" sz="1000" dirty="0">
                <a:latin typeface="Lato" panose="020F0502020204030203" pitchFamily="34" charset="0"/>
                <a:ea typeface="Lato" charset="0"/>
                <a:cs typeface="Lato" charset="0"/>
              </a:rPr>
              <a:t>Tourism Economics operates out of regional headquarters in Philadelphia and Oxford, with offices in Belfast, Buenos Aires, Dubai, Frankfurt, and Ontario.</a:t>
            </a:r>
          </a:p>
          <a:p>
            <a:pPr>
              <a:lnSpc>
                <a:spcPts val="500"/>
              </a:lnSpc>
              <a:defRPr/>
            </a:pPr>
            <a:endParaRPr lang="en-US" sz="1000" dirty="0">
              <a:latin typeface="Lato" panose="020F0502020204030203" pitchFamily="34" charset="0"/>
              <a:ea typeface="Lato" charset="0"/>
              <a:cs typeface="Lato" charset="0"/>
            </a:endParaRPr>
          </a:p>
          <a:p>
            <a:pPr>
              <a:lnSpc>
                <a:spcPts val="1700"/>
              </a:lnSpc>
              <a:defRPr/>
            </a:pPr>
            <a:r>
              <a:rPr lang="en-US" sz="1000" dirty="0">
                <a:latin typeface="Lato" panose="020F0502020204030203" pitchFamily="34" charset="0"/>
              </a:rPr>
              <a:t>Oxford Economics is one of the world’s foremost independent global advisory firms, providing reports, forecasts and analytical tools on 200 countries, 100 industrial sectors and over 3,000 cities. Our best-of-class global economic and industry models and analytical tools give us an unparalleled ability to forecast external market trends and assess their economic, social and business impact. Headquartered in Oxford, England, with regional centers in London, New York, and Singapore, Oxford Economics has offices across the globe in Belfast, Chicago, Dubai, Miami, Milan, Paris, Philadelphia, San Francisco, and Washington DC, we employ over 250 full-time staff, including 150 professional economists, industry experts and business editors—one of the largest teams of macroeconomists and thought leadership specialists. </a:t>
            </a:r>
          </a:p>
          <a:p>
            <a:pPr>
              <a:lnSpc>
                <a:spcPts val="1700"/>
              </a:lnSpc>
              <a:spcAft>
                <a:spcPts val="500"/>
              </a:spcAft>
              <a:defRPr/>
            </a:pPr>
            <a:endParaRPr lang="en-US" sz="1000" dirty="0">
              <a:latin typeface="Lato" panose="020F0502020204030203" pitchFamily="34" charset="0"/>
              <a:ea typeface="Lato" charset="0"/>
              <a:cs typeface="Lato" charset="0"/>
            </a:endParaRPr>
          </a:p>
        </p:txBody>
      </p:sp>
    </p:spTree>
    <p:extLst>
      <p:ext uri="{BB962C8B-B14F-4D97-AF65-F5344CB8AC3E}">
        <p14:creationId xmlns:p14="http://schemas.microsoft.com/office/powerpoint/2010/main" val="37149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232244-4B99-46C6-9328-2EB9F6663DAB}"/>
              </a:ext>
            </a:extLst>
          </p:cNvPr>
          <p:cNvSpPr txBox="1"/>
          <p:nvPr/>
        </p:nvSpPr>
        <p:spPr>
          <a:xfrm>
            <a:off x="1026415" y="2395738"/>
            <a:ext cx="1849456"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Visitor Spending</a:t>
            </a:r>
            <a:endParaRPr lang="en-US" sz="1200" b="1" dirty="0">
              <a:solidFill>
                <a:schemeClr val="bg1">
                  <a:lumMod val="50000"/>
                </a:schemeClr>
              </a:solidFill>
              <a:latin typeface="Lato" charset="0"/>
              <a:ea typeface="Lato" charset="0"/>
              <a:cs typeface="Lato" charset="0"/>
            </a:endParaRPr>
          </a:p>
        </p:txBody>
      </p:sp>
      <p:sp>
        <p:nvSpPr>
          <p:cNvPr id="29" name="TextBox 28">
            <a:extLst>
              <a:ext uri="{FF2B5EF4-FFF2-40B4-BE49-F238E27FC236}">
                <a16:creationId xmlns:a16="http://schemas.microsoft.com/office/drawing/2014/main" id="{3A7FA554-C006-4D67-AA45-08798B2827B3}"/>
              </a:ext>
            </a:extLst>
          </p:cNvPr>
          <p:cNvSpPr txBox="1"/>
          <p:nvPr/>
        </p:nvSpPr>
        <p:spPr>
          <a:xfrm>
            <a:off x="1026414" y="2680837"/>
            <a:ext cx="2953512" cy="503023"/>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In 2019, </a:t>
            </a:r>
            <a:r>
              <a:rPr lang="en-US" sz="1000" dirty="0">
                <a:latin typeface="Lato" charset="0"/>
              </a:rPr>
              <a:t>36.5 million visitors spent $7.3 billion in Kansas.</a:t>
            </a:r>
          </a:p>
        </p:txBody>
      </p:sp>
      <p:sp>
        <p:nvSpPr>
          <p:cNvPr id="30" name="TextBox 29">
            <a:extLst>
              <a:ext uri="{FF2B5EF4-FFF2-40B4-BE49-F238E27FC236}">
                <a16:creationId xmlns:a16="http://schemas.microsoft.com/office/drawing/2014/main" id="{F9A6A0B9-51B6-4535-A0EF-E114B17D42B6}"/>
              </a:ext>
            </a:extLst>
          </p:cNvPr>
          <p:cNvSpPr txBox="1"/>
          <p:nvPr/>
        </p:nvSpPr>
        <p:spPr>
          <a:xfrm>
            <a:off x="1010312" y="3951847"/>
            <a:ext cx="1849456"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Growth continues</a:t>
            </a:r>
            <a:endParaRPr lang="en-US" sz="1200" b="1" dirty="0">
              <a:solidFill>
                <a:schemeClr val="bg1">
                  <a:lumMod val="50000"/>
                </a:schemeClr>
              </a:solidFill>
              <a:latin typeface="Lato" charset="0"/>
              <a:ea typeface="Lato" charset="0"/>
              <a:cs typeface="Lato" charset="0"/>
            </a:endParaRPr>
          </a:p>
        </p:txBody>
      </p:sp>
      <p:sp>
        <p:nvSpPr>
          <p:cNvPr id="31" name="TextBox 30">
            <a:extLst>
              <a:ext uri="{FF2B5EF4-FFF2-40B4-BE49-F238E27FC236}">
                <a16:creationId xmlns:a16="http://schemas.microsoft.com/office/drawing/2014/main" id="{6D8DC24C-9009-4657-8A19-1212F4AD39B3}"/>
              </a:ext>
            </a:extLst>
          </p:cNvPr>
          <p:cNvSpPr txBox="1"/>
          <p:nvPr/>
        </p:nvSpPr>
        <p:spPr>
          <a:xfrm>
            <a:off x="1010311" y="4236946"/>
            <a:ext cx="2953512" cy="501163"/>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Visitor spe</a:t>
            </a:r>
            <a:r>
              <a:rPr lang="en-US" sz="1000" dirty="0">
                <a:latin typeface="Lato" charset="0"/>
              </a:rPr>
              <a:t>nding increased 3.1% in 2019, stronger than the five-year annual average of 2.8%.</a:t>
            </a:r>
          </a:p>
        </p:txBody>
      </p:sp>
      <p:sp>
        <p:nvSpPr>
          <p:cNvPr id="35" name="TextBox 34">
            <a:extLst>
              <a:ext uri="{FF2B5EF4-FFF2-40B4-BE49-F238E27FC236}">
                <a16:creationId xmlns:a16="http://schemas.microsoft.com/office/drawing/2014/main" id="{4A20792E-F9CC-4911-B6A7-5562FAE72D8D}"/>
              </a:ext>
            </a:extLst>
          </p:cNvPr>
          <p:cNvSpPr txBox="1"/>
          <p:nvPr/>
        </p:nvSpPr>
        <p:spPr>
          <a:xfrm>
            <a:off x="4977827" y="3957405"/>
            <a:ext cx="2407733"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Fiscal Contributions</a:t>
            </a:r>
            <a:endParaRPr lang="en-US" sz="1200" b="1" dirty="0">
              <a:solidFill>
                <a:schemeClr val="bg1">
                  <a:lumMod val="50000"/>
                </a:schemeClr>
              </a:solidFill>
              <a:latin typeface="Lato" charset="0"/>
              <a:ea typeface="Lato" charset="0"/>
              <a:cs typeface="Lato" charset="0"/>
            </a:endParaRPr>
          </a:p>
        </p:txBody>
      </p:sp>
      <p:sp>
        <p:nvSpPr>
          <p:cNvPr id="36" name="TextBox 35">
            <a:extLst>
              <a:ext uri="{FF2B5EF4-FFF2-40B4-BE49-F238E27FC236}">
                <a16:creationId xmlns:a16="http://schemas.microsoft.com/office/drawing/2014/main" id="{BE9DDD9C-F9B2-4C7A-82C2-BC993AB45868}"/>
              </a:ext>
            </a:extLst>
          </p:cNvPr>
          <p:cNvSpPr txBox="1"/>
          <p:nvPr/>
        </p:nvSpPr>
        <p:spPr>
          <a:xfrm>
            <a:off x="4977828" y="4242504"/>
            <a:ext cx="2950378" cy="719171"/>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Visitors </a:t>
            </a:r>
            <a:r>
              <a:rPr lang="en-US" sz="1000" dirty="0">
                <a:latin typeface="Lato" charset="0"/>
              </a:rPr>
              <a:t>generated $671 million in state and local taxes, which is equivalent to $600 in tax savings for every household in Kansas.</a:t>
            </a:r>
          </a:p>
        </p:txBody>
      </p:sp>
      <p:sp>
        <p:nvSpPr>
          <p:cNvPr id="32" name="TextBox 31">
            <a:extLst>
              <a:ext uri="{FF2B5EF4-FFF2-40B4-BE49-F238E27FC236}">
                <a16:creationId xmlns:a16="http://schemas.microsoft.com/office/drawing/2014/main" id="{ADA76437-86E8-4BED-950E-59AE4B30FD08}"/>
              </a:ext>
            </a:extLst>
          </p:cNvPr>
          <p:cNvSpPr txBox="1"/>
          <p:nvPr/>
        </p:nvSpPr>
        <p:spPr>
          <a:xfrm>
            <a:off x="4977827" y="2395738"/>
            <a:ext cx="2407733" cy="290657"/>
          </a:xfrm>
          <a:prstGeom prst="rect">
            <a:avLst/>
          </a:prstGeom>
          <a:noFill/>
        </p:spPr>
        <p:txBody>
          <a:bodyPr wrap="square" rtlCol="0">
            <a:spAutoFit/>
          </a:bodyPr>
          <a:lstStyle/>
          <a:p>
            <a:pPr>
              <a:lnSpc>
                <a:spcPts val="1733"/>
              </a:lnSpc>
              <a:defRPr/>
            </a:pPr>
            <a:r>
              <a:rPr lang="en-US" sz="1200" b="1" dirty="0">
                <a:solidFill>
                  <a:schemeClr val="tx1">
                    <a:lumMod val="75000"/>
                    <a:lumOff val="25000"/>
                  </a:schemeClr>
                </a:solidFill>
                <a:latin typeface="Lato" charset="0"/>
                <a:ea typeface="Lato" charset="0"/>
                <a:cs typeface="Lato" charset="0"/>
              </a:rPr>
              <a:t>Employment Generator</a:t>
            </a:r>
            <a:endParaRPr lang="en-US" sz="1200" b="1" dirty="0">
              <a:solidFill>
                <a:schemeClr val="bg1">
                  <a:lumMod val="50000"/>
                </a:schemeClr>
              </a:solidFill>
              <a:latin typeface="Lato" charset="0"/>
              <a:ea typeface="Lato" charset="0"/>
              <a:cs typeface="Lato" charset="0"/>
            </a:endParaRPr>
          </a:p>
        </p:txBody>
      </p:sp>
      <p:sp>
        <p:nvSpPr>
          <p:cNvPr id="33" name="TextBox 32">
            <a:extLst>
              <a:ext uri="{FF2B5EF4-FFF2-40B4-BE49-F238E27FC236}">
                <a16:creationId xmlns:a16="http://schemas.microsoft.com/office/drawing/2014/main" id="{5D9B55B3-B43B-4E8A-8202-3C6B0E145688}"/>
              </a:ext>
            </a:extLst>
          </p:cNvPr>
          <p:cNvSpPr txBox="1"/>
          <p:nvPr/>
        </p:nvSpPr>
        <p:spPr>
          <a:xfrm>
            <a:off x="4977827" y="2680837"/>
            <a:ext cx="2832886" cy="719171"/>
          </a:xfrm>
          <a:prstGeom prst="rect">
            <a:avLst/>
          </a:prstGeom>
          <a:noFill/>
        </p:spPr>
        <p:txBody>
          <a:bodyPr wrap="square" rtlCol="0">
            <a:spAutoFit/>
          </a:bodyPr>
          <a:lstStyle/>
          <a:p>
            <a:pPr>
              <a:lnSpc>
                <a:spcPts val="1733"/>
              </a:lnSpc>
              <a:defRPr/>
            </a:pPr>
            <a:r>
              <a:rPr lang="en-US" sz="1000" dirty="0">
                <a:latin typeface="Lato" charset="0"/>
                <a:cs typeface="Lato" charset="0"/>
              </a:rPr>
              <a:t>Employment directly supported by visitor spending increased has increased by 2,800 jobs since 2015.</a:t>
            </a:r>
            <a:endParaRPr lang="en-US" sz="1000" dirty="0">
              <a:latin typeface="Lato" charset="0"/>
            </a:endParaRPr>
          </a:p>
        </p:txBody>
      </p:sp>
      <p:grpSp>
        <p:nvGrpSpPr>
          <p:cNvPr id="51" name="Group 50">
            <a:extLst>
              <a:ext uri="{FF2B5EF4-FFF2-40B4-BE49-F238E27FC236}">
                <a16:creationId xmlns:a16="http://schemas.microsoft.com/office/drawing/2014/main" id="{2E581765-B231-4195-BC67-E248F243F5F9}"/>
              </a:ext>
            </a:extLst>
          </p:cNvPr>
          <p:cNvGrpSpPr>
            <a:grpSpLocks noChangeAspect="1"/>
          </p:cNvGrpSpPr>
          <p:nvPr/>
        </p:nvGrpSpPr>
        <p:grpSpPr>
          <a:xfrm>
            <a:off x="477816" y="2636793"/>
            <a:ext cx="302269" cy="351959"/>
            <a:chOff x="5924550" y="2016125"/>
            <a:chExt cx="2211388" cy="2574925"/>
          </a:xfrm>
          <a:solidFill>
            <a:schemeClr val="bg1"/>
          </a:solidFill>
        </p:grpSpPr>
        <p:sp>
          <p:nvSpPr>
            <p:cNvPr id="52" name="Freeform 6">
              <a:extLst>
                <a:ext uri="{FF2B5EF4-FFF2-40B4-BE49-F238E27FC236}">
                  <a16:creationId xmlns:a16="http://schemas.microsoft.com/office/drawing/2014/main" id="{1FECD11A-77D0-4205-9F15-13747D4A5526}"/>
                </a:ext>
              </a:extLst>
            </p:cNvPr>
            <p:cNvSpPr>
              <a:spLocks noChangeArrowheads="1"/>
            </p:cNvSpPr>
            <p:nvPr/>
          </p:nvSpPr>
          <p:spPr bwMode="auto">
            <a:xfrm>
              <a:off x="6745288" y="3155950"/>
              <a:ext cx="598487" cy="1082675"/>
            </a:xfrm>
            <a:custGeom>
              <a:avLst/>
              <a:gdLst>
                <a:gd name="T0" fmla="*/ 1034 w 1662"/>
                <a:gd name="T1" fmla="*/ 1322 h 3008"/>
                <a:gd name="T2" fmla="*/ 625 w 1662"/>
                <a:gd name="T3" fmla="*/ 1322 h 3008"/>
                <a:gd name="T4" fmla="*/ 356 w 1662"/>
                <a:gd name="T5" fmla="*/ 1053 h 3008"/>
                <a:gd name="T6" fmla="*/ 625 w 1662"/>
                <a:gd name="T7" fmla="*/ 784 h 3008"/>
                <a:gd name="T8" fmla="*/ 1345 w 1662"/>
                <a:gd name="T9" fmla="*/ 784 h 3008"/>
                <a:gd name="T10" fmla="*/ 1523 w 1662"/>
                <a:gd name="T11" fmla="*/ 606 h 3008"/>
                <a:gd name="T12" fmla="*/ 1345 w 1662"/>
                <a:gd name="T13" fmla="*/ 427 h 3008"/>
                <a:gd name="T14" fmla="*/ 1008 w 1662"/>
                <a:gd name="T15" fmla="*/ 427 h 3008"/>
                <a:gd name="T16" fmla="*/ 1008 w 1662"/>
                <a:gd name="T17" fmla="*/ 179 h 3008"/>
                <a:gd name="T18" fmla="*/ 829 w 1662"/>
                <a:gd name="T19" fmla="*/ 0 h 3008"/>
                <a:gd name="T20" fmla="*/ 651 w 1662"/>
                <a:gd name="T21" fmla="*/ 179 h 3008"/>
                <a:gd name="T22" fmla="*/ 651 w 1662"/>
                <a:gd name="T23" fmla="*/ 427 h 3008"/>
                <a:gd name="T24" fmla="*/ 625 w 1662"/>
                <a:gd name="T25" fmla="*/ 427 h 3008"/>
                <a:gd name="T26" fmla="*/ 0 w 1662"/>
                <a:gd name="T27" fmla="*/ 1053 h 3008"/>
                <a:gd name="T28" fmla="*/ 625 w 1662"/>
                <a:gd name="T29" fmla="*/ 1679 h 3008"/>
                <a:gd name="T30" fmla="*/ 1034 w 1662"/>
                <a:gd name="T31" fmla="*/ 1679 h 3008"/>
                <a:gd name="T32" fmla="*/ 1304 w 1662"/>
                <a:gd name="T33" fmla="*/ 1949 h 3008"/>
                <a:gd name="T34" fmla="*/ 1034 w 1662"/>
                <a:gd name="T35" fmla="*/ 2217 h 3008"/>
                <a:gd name="T36" fmla="*/ 301 w 1662"/>
                <a:gd name="T37" fmla="*/ 2217 h 3008"/>
                <a:gd name="T38" fmla="*/ 123 w 1662"/>
                <a:gd name="T39" fmla="*/ 2396 h 3008"/>
                <a:gd name="T40" fmla="*/ 301 w 1662"/>
                <a:gd name="T41" fmla="*/ 2574 h 3008"/>
                <a:gd name="T42" fmla="*/ 653 w 1662"/>
                <a:gd name="T43" fmla="*/ 2574 h 3008"/>
                <a:gd name="T44" fmla="*/ 653 w 1662"/>
                <a:gd name="T45" fmla="*/ 2828 h 3008"/>
                <a:gd name="T46" fmla="*/ 831 w 1662"/>
                <a:gd name="T47" fmla="*/ 3007 h 3008"/>
                <a:gd name="T48" fmla="*/ 1009 w 1662"/>
                <a:gd name="T49" fmla="*/ 2828 h 3008"/>
                <a:gd name="T50" fmla="*/ 1009 w 1662"/>
                <a:gd name="T51" fmla="*/ 2574 h 3008"/>
                <a:gd name="T52" fmla="*/ 1039 w 1662"/>
                <a:gd name="T53" fmla="*/ 2574 h 3008"/>
                <a:gd name="T54" fmla="*/ 1044 w 1662"/>
                <a:gd name="T55" fmla="*/ 2574 h 3008"/>
                <a:gd name="T56" fmla="*/ 1661 w 1662"/>
                <a:gd name="T57" fmla="*/ 1949 h 3008"/>
                <a:gd name="T58" fmla="*/ 1034 w 1662"/>
                <a:gd name="T59" fmla="*/ 132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2" h="3008">
                  <a:moveTo>
                    <a:pt x="1034" y="1322"/>
                  </a:moveTo>
                  <a:lnTo>
                    <a:pt x="625" y="1322"/>
                  </a:lnTo>
                  <a:cubicBezTo>
                    <a:pt x="476" y="1322"/>
                    <a:pt x="356" y="1201"/>
                    <a:pt x="356" y="1053"/>
                  </a:cubicBezTo>
                  <a:cubicBezTo>
                    <a:pt x="356" y="904"/>
                    <a:pt x="476" y="784"/>
                    <a:pt x="625" y="784"/>
                  </a:cubicBezTo>
                  <a:lnTo>
                    <a:pt x="1345" y="784"/>
                  </a:lnTo>
                  <a:cubicBezTo>
                    <a:pt x="1443" y="784"/>
                    <a:pt x="1523" y="704"/>
                    <a:pt x="1523" y="606"/>
                  </a:cubicBezTo>
                  <a:cubicBezTo>
                    <a:pt x="1523" y="508"/>
                    <a:pt x="1443" y="427"/>
                    <a:pt x="1345" y="427"/>
                  </a:cubicBezTo>
                  <a:lnTo>
                    <a:pt x="1008" y="427"/>
                  </a:lnTo>
                  <a:lnTo>
                    <a:pt x="1008" y="179"/>
                  </a:lnTo>
                  <a:cubicBezTo>
                    <a:pt x="1008" y="81"/>
                    <a:pt x="927" y="0"/>
                    <a:pt x="829" y="0"/>
                  </a:cubicBezTo>
                  <a:cubicBezTo>
                    <a:pt x="731" y="0"/>
                    <a:pt x="651" y="81"/>
                    <a:pt x="651" y="179"/>
                  </a:cubicBezTo>
                  <a:lnTo>
                    <a:pt x="651" y="427"/>
                  </a:lnTo>
                  <a:lnTo>
                    <a:pt x="625" y="427"/>
                  </a:lnTo>
                  <a:cubicBezTo>
                    <a:pt x="280" y="427"/>
                    <a:pt x="0" y="708"/>
                    <a:pt x="0" y="1053"/>
                  </a:cubicBezTo>
                  <a:cubicBezTo>
                    <a:pt x="0" y="1398"/>
                    <a:pt x="280" y="1679"/>
                    <a:pt x="625" y="1679"/>
                  </a:cubicBezTo>
                  <a:lnTo>
                    <a:pt x="1034" y="1679"/>
                  </a:lnTo>
                  <a:cubicBezTo>
                    <a:pt x="1183" y="1679"/>
                    <a:pt x="1304" y="1800"/>
                    <a:pt x="1304" y="1949"/>
                  </a:cubicBezTo>
                  <a:cubicBezTo>
                    <a:pt x="1304" y="2097"/>
                    <a:pt x="1183" y="2217"/>
                    <a:pt x="1034" y="2217"/>
                  </a:cubicBezTo>
                  <a:lnTo>
                    <a:pt x="301" y="2217"/>
                  </a:lnTo>
                  <a:cubicBezTo>
                    <a:pt x="203" y="2217"/>
                    <a:pt x="123" y="2298"/>
                    <a:pt x="123" y="2396"/>
                  </a:cubicBezTo>
                  <a:cubicBezTo>
                    <a:pt x="123" y="2494"/>
                    <a:pt x="203" y="2574"/>
                    <a:pt x="301" y="2574"/>
                  </a:cubicBezTo>
                  <a:lnTo>
                    <a:pt x="653" y="2574"/>
                  </a:lnTo>
                  <a:lnTo>
                    <a:pt x="653" y="2828"/>
                  </a:lnTo>
                  <a:cubicBezTo>
                    <a:pt x="653" y="2926"/>
                    <a:pt x="733" y="3007"/>
                    <a:pt x="831" y="3007"/>
                  </a:cubicBezTo>
                  <a:cubicBezTo>
                    <a:pt x="929" y="3007"/>
                    <a:pt x="1009" y="2926"/>
                    <a:pt x="1009" y="2828"/>
                  </a:cubicBezTo>
                  <a:lnTo>
                    <a:pt x="1009" y="2574"/>
                  </a:lnTo>
                  <a:lnTo>
                    <a:pt x="1039" y="2574"/>
                  </a:lnTo>
                  <a:cubicBezTo>
                    <a:pt x="1040" y="2574"/>
                    <a:pt x="1042" y="2574"/>
                    <a:pt x="1044" y="2574"/>
                  </a:cubicBezTo>
                  <a:cubicBezTo>
                    <a:pt x="1386" y="2570"/>
                    <a:pt x="1661" y="2291"/>
                    <a:pt x="1661" y="1949"/>
                  </a:cubicBezTo>
                  <a:cubicBezTo>
                    <a:pt x="1661" y="1604"/>
                    <a:pt x="1379" y="1322"/>
                    <a:pt x="1034" y="13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7">
              <a:extLst>
                <a:ext uri="{FF2B5EF4-FFF2-40B4-BE49-F238E27FC236}">
                  <a16:creationId xmlns:a16="http://schemas.microsoft.com/office/drawing/2014/main" id="{607CDD1D-27EF-42FB-B79A-D9830C420C99}"/>
                </a:ext>
              </a:extLst>
            </p:cNvPr>
            <p:cNvSpPr>
              <a:spLocks noChangeArrowheads="1"/>
            </p:cNvSpPr>
            <p:nvPr/>
          </p:nvSpPr>
          <p:spPr bwMode="auto">
            <a:xfrm>
              <a:off x="5924550" y="2016125"/>
              <a:ext cx="2211388" cy="2574925"/>
            </a:xfrm>
            <a:custGeom>
              <a:avLst/>
              <a:gdLst>
                <a:gd name="T0" fmla="*/ 5789 w 6144"/>
                <a:gd name="T1" fmla="*/ 4084 h 7152"/>
                <a:gd name="T2" fmla="*/ 5017 w 6144"/>
                <a:gd name="T3" fmla="*/ 2844 h 7152"/>
                <a:gd name="T4" fmla="*/ 4026 w 6144"/>
                <a:gd name="T5" fmla="*/ 1903 h 7152"/>
                <a:gd name="T6" fmla="*/ 4784 w 6144"/>
                <a:gd name="T7" fmla="*/ 496 h 7152"/>
                <a:gd name="T8" fmla="*/ 4752 w 6144"/>
                <a:gd name="T9" fmla="*/ 285 h 7152"/>
                <a:gd name="T10" fmla="*/ 4115 w 6144"/>
                <a:gd name="T11" fmla="*/ 0 h 7152"/>
                <a:gd name="T12" fmla="*/ 3538 w 6144"/>
                <a:gd name="T13" fmla="*/ 151 h 7152"/>
                <a:gd name="T14" fmla="*/ 3176 w 6144"/>
                <a:gd name="T15" fmla="*/ 260 h 7152"/>
                <a:gd name="T16" fmla="*/ 3091 w 6144"/>
                <a:gd name="T17" fmla="*/ 244 h 7152"/>
                <a:gd name="T18" fmla="*/ 2201 w 6144"/>
                <a:gd name="T19" fmla="*/ 35 h 7152"/>
                <a:gd name="T20" fmla="*/ 1306 w 6144"/>
                <a:gd name="T21" fmla="*/ 455 h 7152"/>
                <a:gd name="T22" fmla="*/ 1286 w 6144"/>
                <a:gd name="T23" fmla="*/ 678 h 7152"/>
                <a:gd name="T24" fmla="*/ 2103 w 6144"/>
                <a:gd name="T25" fmla="*/ 1913 h 7152"/>
                <a:gd name="T26" fmla="*/ 1126 w 6144"/>
                <a:gd name="T27" fmla="*/ 2844 h 7152"/>
                <a:gd name="T28" fmla="*/ 354 w 6144"/>
                <a:gd name="T29" fmla="*/ 4084 h 7152"/>
                <a:gd name="T30" fmla="*/ 0 w 6144"/>
                <a:gd name="T31" fmla="*/ 5767 h 7152"/>
                <a:gd name="T32" fmla="*/ 1384 w 6144"/>
                <a:gd name="T33" fmla="*/ 7151 h 7152"/>
                <a:gd name="T34" fmla="*/ 4759 w 6144"/>
                <a:gd name="T35" fmla="*/ 7151 h 7152"/>
                <a:gd name="T36" fmla="*/ 6143 w 6144"/>
                <a:gd name="T37" fmla="*/ 5767 h 7152"/>
                <a:gd name="T38" fmla="*/ 5789 w 6144"/>
                <a:gd name="T39" fmla="*/ 4084 h 7152"/>
                <a:gd name="T40" fmla="*/ 1666 w 6144"/>
                <a:gd name="T41" fmla="*/ 603 h 7152"/>
                <a:gd name="T42" fmla="*/ 2201 w 6144"/>
                <a:gd name="T43" fmla="*/ 389 h 7152"/>
                <a:gd name="T44" fmla="*/ 2967 w 6144"/>
                <a:gd name="T45" fmla="*/ 578 h 7152"/>
                <a:gd name="T46" fmla="*/ 3174 w 6144"/>
                <a:gd name="T47" fmla="*/ 614 h 7152"/>
                <a:gd name="T48" fmla="*/ 3674 w 6144"/>
                <a:gd name="T49" fmla="*/ 478 h 7152"/>
                <a:gd name="T50" fmla="*/ 4114 w 6144"/>
                <a:gd name="T51" fmla="*/ 354 h 7152"/>
                <a:gd name="T52" fmla="*/ 4400 w 6144"/>
                <a:gd name="T53" fmla="*/ 452 h 7152"/>
                <a:gd name="T54" fmla="*/ 3687 w 6144"/>
                <a:gd name="T55" fmla="*/ 1778 h 7152"/>
                <a:gd name="T56" fmla="*/ 2444 w 6144"/>
                <a:gd name="T57" fmla="*/ 1778 h 7152"/>
                <a:gd name="T58" fmla="*/ 1666 w 6144"/>
                <a:gd name="T59" fmla="*/ 603 h 7152"/>
                <a:gd name="T60" fmla="*/ 4759 w 6144"/>
                <a:gd name="T61" fmla="*/ 6794 h 7152"/>
                <a:gd name="T62" fmla="*/ 1384 w 6144"/>
                <a:gd name="T63" fmla="*/ 6794 h 7152"/>
                <a:gd name="T64" fmla="*/ 357 w 6144"/>
                <a:gd name="T65" fmla="*/ 5767 h 7152"/>
                <a:gd name="T66" fmla="*/ 1393 w 6144"/>
                <a:gd name="T67" fmla="*/ 3080 h 7152"/>
                <a:gd name="T68" fmla="*/ 2402 w 6144"/>
                <a:gd name="T69" fmla="*/ 2134 h 7152"/>
                <a:gd name="T70" fmla="*/ 3738 w 6144"/>
                <a:gd name="T71" fmla="*/ 2134 h 7152"/>
                <a:gd name="T72" fmla="*/ 4747 w 6144"/>
                <a:gd name="T73" fmla="*/ 3080 h 7152"/>
                <a:gd name="T74" fmla="*/ 5783 w 6144"/>
                <a:gd name="T75" fmla="*/ 5767 h 7152"/>
                <a:gd name="T76" fmla="*/ 4759 w 6144"/>
                <a:gd name="T77" fmla="*/ 6794 h 7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7152">
                  <a:moveTo>
                    <a:pt x="5789" y="4084"/>
                  </a:moveTo>
                  <a:cubicBezTo>
                    <a:pt x="5602" y="3653"/>
                    <a:pt x="5344" y="3235"/>
                    <a:pt x="5017" y="2844"/>
                  </a:cubicBezTo>
                  <a:cubicBezTo>
                    <a:pt x="4621" y="2368"/>
                    <a:pt x="4227" y="2050"/>
                    <a:pt x="4026" y="1903"/>
                  </a:cubicBezTo>
                  <a:lnTo>
                    <a:pt x="4784" y="496"/>
                  </a:lnTo>
                  <a:cubicBezTo>
                    <a:pt x="4822" y="426"/>
                    <a:pt x="4809" y="340"/>
                    <a:pt x="4752" y="285"/>
                  </a:cubicBezTo>
                  <a:cubicBezTo>
                    <a:pt x="4555" y="93"/>
                    <a:pt x="4347" y="0"/>
                    <a:pt x="4115" y="0"/>
                  </a:cubicBezTo>
                  <a:cubicBezTo>
                    <a:pt x="3903" y="0"/>
                    <a:pt x="3708" y="80"/>
                    <a:pt x="3538" y="151"/>
                  </a:cubicBezTo>
                  <a:cubicBezTo>
                    <a:pt x="3405" y="206"/>
                    <a:pt x="3278" y="260"/>
                    <a:pt x="3176" y="260"/>
                  </a:cubicBezTo>
                  <a:cubicBezTo>
                    <a:pt x="3145" y="260"/>
                    <a:pt x="3117" y="255"/>
                    <a:pt x="3091" y="244"/>
                  </a:cubicBezTo>
                  <a:cubicBezTo>
                    <a:pt x="2737" y="115"/>
                    <a:pt x="2465" y="35"/>
                    <a:pt x="2201" y="35"/>
                  </a:cubicBezTo>
                  <a:cubicBezTo>
                    <a:pt x="1869" y="35"/>
                    <a:pt x="1584" y="169"/>
                    <a:pt x="1306" y="455"/>
                  </a:cubicBezTo>
                  <a:cubicBezTo>
                    <a:pt x="1249" y="514"/>
                    <a:pt x="1239" y="607"/>
                    <a:pt x="1286" y="678"/>
                  </a:cubicBezTo>
                  <a:lnTo>
                    <a:pt x="2103" y="1913"/>
                  </a:lnTo>
                  <a:cubicBezTo>
                    <a:pt x="1901" y="2063"/>
                    <a:pt x="1515" y="2378"/>
                    <a:pt x="1126" y="2844"/>
                  </a:cubicBezTo>
                  <a:cubicBezTo>
                    <a:pt x="801" y="3235"/>
                    <a:pt x="541" y="3653"/>
                    <a:pt x="354" y="4084"/>
                  </a:cubicBezTo>
                  <a:cubicBezTo>
                    <a:pt x="118" y="4626"/>
                    <a:pt x="0" y="5193"/>
                    <a:pt x="0" y="5767"/>
                  </a:cubicBezTo>
                  <a:cubicBezTo>
                    <a:pt x="0" y="6530"/>
                    <a:pt x="621" y="7151"/>
                    <a:pt x="1384" y="7151"/>
                  </a:cubicBezTo>
                  <a:lnTo>
                    <a:pt x="4759" y="7151"/>
                  </a:lnTo>
                  <a:cubicBezTo>
                    <a:pt x="5522" y="7151"/>
                    <a:pt x="6143" y="6530"/>
                    <a:pt x="6143" y="5767"/>
                  </a:cubicBezTo>
                  <a:cubicBezTo>
                    <a:pt x="6143" y="5193"/>
                    <a:pt x="6025" y="4626"/>
                    <a:pt x="5789" y="4084"/>
                  </a:cubicBezTo>
                  <a:close/>
                  <a:moveTo>
                    <a:pt x="1666" y="603"/>
                  </a:moveTo>
                  <a:cubicBezTo>
                    <a:pt x="1839" y="455"/>
                    <a:pt x="2004" y="389"/>
                    <a:pt x="2201" y="389"/>
                  </a:cubicBezTo>
                  <a:cubicBezTo>
                    <a:pt x="2412" y="389"/>
                    <a:pt x="2651" y="460"/>
                    <a:pt x="2967" y="578"/>
                  </a:cubicBezTo>
                  <a:cubicBezTo>
                    <a:pt x="3033" y="602"/>
                    <a:pt x="3103" y="614"/>
                    <a:pt x="3174" y="614"/>
                  </a:cubicBezTo>
                  <a:cubicBezTo>
                    <a:pt x="3348" y="614"/>
                    <a:pt x="3515" y="545"/>
                    <a:pt x="3674" y="478"/>
                  </a:cubicBezTo>
                  <a:cubicBezTo>
                    <a:pt x="3827" y="414"/>
                    <a:pt x="3973" y="354"/>
                    <a:pt x="4114" y="354"/>
                  </a:cubicBezTo>
                  <a:cubicBezTo>
                    <a:pt x="4182" y="354"/>
                    <a:pt x="4279" y="365"/>
                    <a:pt x="4400" y="452"/>
                  </a:cubicBezTo>
                  <a:lnTo>
                    <a:pt x="3687" y="1778"/>
                  </a:lnTo>
                  <a:lnTo>
                    <a:pt x="2444" y="1778"/>
                  </a:lnTo>
                  <a:lnTo>
                    <a:pt x="1666" y="603"/>
                  </a:lnTo>
                  <a:close/>
                  <a:moveTo>
                    <a:pt x="4759" y="6794"/>
                  </a:moveTo>
                  <a:lnTo>
                    <a:pt x="1384" y="6794"/>
                  </a:lnTo>
                  <a:cubicBezTo>
                    <a:pt x="817" y="6794"/>
                    <a:pt x="357" y="6334"/>
                    <a:pt x="357" y="5767"/>
                  </a:cubicBezTo>
                  <a:cubicBezTo>
                    <a:pt x="357" y="4814"/>
                    <a:pt x="706" y="3910"/>
                    <a:pt x="1393" y="3080"/>
                  </a:cubicBezTo>
                  <a:cubicBezTo>
                    <a:pt x="1827" y="2556"/>
                    <a:pt x="2268" y="2230"/>
                    <a:pt x="2402" y="2134"/>
                  </a:cubicBezTo>
                  <a:lnTo>
                    <a:pt x="3738" y="2134"/>
                  </a:lnTo>
                  <a:cubicBezTo>
                    <a:pt x="3873" y="2229"/>
                    <a:pt x="4313" y="2556"/>
                    <a:pt x="4747" y="3080"/>
                  </a:cubicBezTo>
                  <a:cubicBezTo>
                    <a:pt x="5436" y="3910"/>
                    <a:pt x="5783" y="4812"/>
                    <a:pt x="5783" y="5767"/>
                  </a:cubicBezTo>
                  <a:cubicBezTo>
                    <a:pt x="5786" y="6334"/>
                    <a:pt x="5326" y="6794"/>
                    <a:pt x="4759" y="679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54" name="Freeform 18">
            <a:extLst>
              <a:ext uri="{FF2B5EF4-FFF2-40B4-BE49-F238E27FC236}">
                <a16:creationId xmlns:a16="http://schemas.microsoft.com/office/drawing/2014/main" id="{A984DE92-51A7-4BD6-82B7-C4CADB202988}"/>
              </a:ext>
            </a:extLst>
          </p:cNvPr>
          <p:cNvSpPr>
            <a:spLocks noChangeArrowheads="1"/>
          </p:cNvSpPr>
          <p:nvPr/>
        </p:nvSpPr>
        <p:spPr bwMode="auto">
          <a:xfrm>
            <a:off x="477816" y="4236946"/>
            <a:ext cx="283369" cy="283369"/>
          </a:xfrm>
          <a:custGeom>
            <a:avLst/>
            <a:gdLst>
              <a:gd name="T0" fmla="*/ 642 w 1050"/>
              <a:gd name="T1" fmla="*/ 0 h 1051"/>
              <a:gd name="T2" fmla="*/ 1049 w 1050"/>
              <a:gd name="T3" fmla="*/ 0 h 1051"/>
              <a:gd name="T4" fmla="*/ 1049 w 1050"/>
              <a:gd name="T5" fmla="*/ 407 h 1051"/>
              <a:gd name="T6" fmla="*/ 932 w 1050"/>
              <a:gd name="T7" fmla="*/ 407 h 1051"/>
              <a:gd name="T8" fmla="*/ 932 w 1050"/>
              <a:gd name="T9" fmla="*/ 200 h 1051"/>
              <a:gd name="T10" fmla="*/ 360 w 1050"/>
              <a:gd name="T11" fmla="*/ 771 h 1051"/>
              <a:gd name="T12" fmla="*/ 278 w 1050"/>
              <a:gd name="T13" fmla="*/ 689 h 1051"/>
              <a:gd name="T14" fmla="*/ 850 w 1050"/>
              <a:gd name="T15" fmla="*/ 118 h 1051"/>
              <a:gd name="T16" fmla="*/ 642 w 1050"/>
              <a:gd name="T17" fmla="*/ 118 h 1051"/>
              <a:gd name="T18" fmla="*/ 642 w 1050"/>
              <a:gd name="T19" fmla="*/ 0 h 1051"/>
              <a:gd name="T20" fmla="*/ 932 w 1050"/>
              <a:gd name="T21" fmla="*/ 932 h 1051"/>
              <a:gd name="T22" fmla="*/ 932 w 1050"/>
              <a:gd name="T23" fmla="*/ 525 h 1051"/>
              <a:gd name="T24" fmla="*/ 1049 w 1050"/>
              <a:gd name="T25" fmla="*/ 525 h 1051"/>
              <a:gd name="T26" fmla="*/ 1049 w 1050"/>
              <a:gd name="T27" fmla="*/ 932 h 1051"/>
              <a:gd name="T28" fmla="*/ 932 w 1050"/>
              <a:gd name="T29" fmla="*/ 1050 h 1051"/>
              <a:gd name="T30" fmla="*/ 117 w 1050"/>
              <a:gd name="T31" fmla="*/ 1050 h 1051"/>
              <a:gd name="T32" fmla="*/ 0 w 1050"/>
              <a:gd name="T33" fmla="*/ 932 h 1051"/>
              <a:gd name="T34" fmla="*/ 0 w 1050"/>
              <a:gd name="T35" fmla="*/ 118 h 1051"/>
              <a:gd name="T36" fmla="*/ 117 w 1050"/>
              <a:gd name="T37" fmla="*/ 0 h 1051"/>
              <a:gd name="T38" fmla="*/ 524 w 1050"/>
              <a:gd name="T39" fmla="*/ 0 h 1051"/>
              <a:gd name="T40" fmla="*/ 524 w 1050"/>
              <a:gd name="T41" fmla="*/ 118 h 1051"/>
              <a:gd name="T42" fmla="*/ 117 w 1050"/>
              <a:gd name="T43" fmla="*/ 118 h 1051"/>
              <a:gd name="T44" fmla="*/ 117 w 1050"/>
              <a:gd name="T45" fmla="*/ 932 h 1051"/>
              <a:gd name="T46" fmla="*/ 932 w 1050"/>
              <a:gd name="T47" fmla="*/ 93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051">
                <a:moveTo>
                  <a:pt x="642" y="0"/>
                </a:moveTo>
                <a:lnTo>
                  <a:pt x="1049" y="0"/>
                </a:lnTo>
                <a:lnTo>
                  <a:pt x="1049" y="407"/>
                </a:lnTo>
                <a:lnTo>
                  <a:pt x="932" y="407"/>
                </a:lnTo>
                <a:lnTo>
                  <a:pt x="932" y="200"/>
                </a:lnTo>
                <a:lnTo>
                  <a:pt x="360" y="771"/>
                </a:lnTo>
                <a:lnTo>
                  <a:pt x="278" y="689"/>
                </a:lnTo>
                <a:lnTo>
                  <a:pt x="850" y="118"/>
                </a:lnTo>
                <a:lnTo>
                  <a:pt x="642" y="118"/>
                </a:lnTo>
                <a:lnTo>
                  <a:pt x="642" y="0"/>
                </a:lnTo>
                <a:close/>
                <a:moveTo>
                  <a:pt x="932" y="932"/>
                </a:moveTo>
                <a:lnTo>
                  <a:pt x="932" y="525"/>
                </a:lnTo>
                <a:lnTo>
                  <a:pt x="1049" y="525"/>
                </a:lnTo>
                <a:lnTo>
                  <a:pt x="1049" y="932"/>
                </a:lnTo>
                <a:cubicBezTo>
                  <a:pt x="1049" y="995"/>
                  <a:pt x="994" y="1050"/>
                  <a:pt x="932" y="1050"/>
                </a:cubicBezTo>
                <a:lnTo>
                  <a:pt x="117" y="1050"/>
                </a:lnTo>
                <a:cubicBezTo>
                  <a:pt x="52" y="1050"/>
                  <a:pt x="0" y="995"/>
                  <a:pt x="0" y="932"/>
                </a:cubicBezTo>
                <a:lnTo>
                  <a:pt x="0" y="118"/>
                </a:lnTo>
                <a:cubicBezTo>
                  <a:pt x="0" y="55"/>
                  <a:pt x="52" y="0"/>
                  <a:pt x="117" y="0"/>
                </a:cubicBezTo>
                <a:lnTo>
                  <a:pt x="524" y="0"/>
                </a:lnTo>
                <a:lnTo>
                  <a:pt x="524" y="118"/>
                </a:lnTo>
                <a:lnTo>
                  <a:pt x="117" y="118"/>
                </a:lnTo>
                <a:lnTo>
                  <a:pt x="117" y="932"/>
                </a:lnTo>
                <a:lnTo>
                  <a:pt x="932" y="932"/>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56" name="Freeform 81">
            <a:extLst>
              <a:ext uri="{FF2B5EF4-FFF2-40B4-BE49-F238E27FC236}">
                <a16:creationId xmlns:a16="http://schemas.microsoft.com/office/drawing/2014/main" id="{5F124AE3-8840-4CF7-994D-BEB8715A6E44}"/>
              </a:ext>
            </a:extLst>
          </p:cNvPr>
          <p:cNvSpPr>
            <a:spLocks noChangeArrowheads="1"/>
          </p:cNvSpPr>
          <p:nvPr/>
        </p:nvSpPr>
        <p:spPr bwMode="auto">
          <a:xfrm>
            <a:off x="4469789" y="4173025"/>
            <a:ext cx="298847" cy="330994"/>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40" name="Freeform 83">
            <a:extLst>
              <a:ext uri="{FF2B5EF4-FFF2-40B4-BE49-F238E27FC236}">
                <a16:creationId xmlns:a16="http://schemas.microsoft.com/office/drawing/2014/main" id="{A65B7473-91EA-4DFC-9F2D-E7DA2BA590A5}"/>
              </a:ext>
            </a:extLst>
          </p:cNvPr>
          <p:cNvSpPr>
            <a:spLocks noChangeArrowheads="1"/>
          </p:cNvSpPr>
          <p:nvPr/>
        </p:nvSpPr>
        <p:spPr bwMode="auto">
          <a:xfrm>
            <a:off x="4569728" y="2414859"/>
            <a:ext cx="384753" cy="308969"/>
          </a:xfrm>
          <a:custGeom>
            <a:avLst/>
            <a:gdLst>
              <a:gd name="T0" fmla="*/ 990 w 1165"/>
              <a:gd name="T1" fmla="*/ 759 h 935"/>
              <a:gd name="T2" fmla="*/ 990 w 1165"/>
              <a:gd name="T3" fmla="*/ 699 h 935"/>
              <a:gd name="T4" fmla="*/ 757 w 1165"/>
              <a:gd name="T5" fmla="*/ 584 h 935"/>
              <a:gd name="T6" fmla="*/ 525 w 1165"/>
              <a:gd name="T7" fmla="*/ 699 h 935"/>
              <a:gd name="T8" fmla="*/ 525 w 1165"/>
              <a:gd name="T9" fmla="*/ 759 h 935"/>
              <a:gd name="T10" fmla="*/ 990 w 1165"/>
              <a:gd name="T11" fmla="*/ 759 h 935"/>
              <a:gd name="T12" fmla="*/ 757 w 1165"/>
              <a:gd name="T13" fmla="*/ 292 h 935"/>
              <a:gd name="T14" fmla="*/ 640 w 1165"/>
              <a:gd name="T15" fmla="*/ 409 h 935"/>
              <a:gd name="T16" fmla="*/ 757 w 1165"/>
              <a:gd name="T17" fmla="*/ 524 h 935"/>
              <a:gd name="T18" fmla="*/ 875 w 1165"/>
              <a:gd name="T19" fmla="*/ 409 h 935"/>
              <a:gd name="T20" fmla="*/ 757 w 1165"/>
              <a:gd name="T21" fmla="*/ 292 h 935"/>
              <a:gd name="T22" fmla="*/ 1164 w 1165"/>
              <a:gd name="T23" fmla="*/ 235 h 935"/>
              <a:gd name="T24" fmla="*/ 1164 w 1165"/>
              <a:gd name="T25" fmla="*/ 817 h 935"/>
              <a:gd name="T26" fmla="*/ 1050 w 1165"/>
              <a:gd name="T27" fmla="*/ 934 h 935"/>
              <a:gd name="T28" fmla="*/ 115 w 1165"/>
              <a:gd name="T29" fmla="*/ 934 h 935"/>
              <a:gd name="T30" fmla="*/ 0 w 1165"/>
              <a:gd name="T31" fmla="*/ 817 h 935"/>
              <a:gd name="T32" fmla="*/ 0 w 1165"/>
              <a:gd name="T33" fmla="*/ 117 h 935"/>
              <a:gd name="T34" fmla="*/ 115 w 1165"/>
              <a:gd name="T35" fmla="*/ 0 h 935"/>
              <a:gd name="T36" fmla="*/ 465 w 1165"/>
              <a:gd name="T37" fmla="*/ 0 h 935"/>
              <a:gd name="T38" fmla="*/ 582 w 1165"/>
              <a:gd name="T39" fmla="*/ 117 h 935"/>
              <a:gd name="T40" fmla="*/ 1050 w 1165"/>
              <a:gd name="T41" fmla="*/ 117 h 935"/>
              <a:gd name="T42" fmla="*/ 1164 w 1165"/>
              <a:gd name="T43" fmla="*/ 2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5" h="935">
                <a:moveTo>
                  <a:pt x="990" y="759"/>
                </a:moveTo>
                <a:lnTo>
                  <a:pt x="990" y="699"/>
                </a:lnTo>
                <a:cubicBezTo>
                  <a:pt x="990" y="623"/>
                  <a:pt x="833" y="584"/>
                  <a:pt x="757" y="584"/>
                </a:cubicBezTo>
                <a:cubicBezTo>
                  <a:pt x="680" y="584"/>
                  <a:pt x="525" y="623"/>
                  <a:pt x="525" y="699"/>
                </a:cubicBezTo>
                <a:lnTo>
                  <a:pt x="525" y="759"/>
                </a:lnTo>
                <a:lnTo>
                  <a:pt x="990" y="759"/>
                </a:lnTo>
                <a:close/>
                <a:moveTo>
                  <a:pt x="757" y="292"/>
                </a:moveTo>
                <a:cubicBezTo>
                  <a:pt x="694" y="292"/>
                  <a:pt x="640" y="347"/>
                  <a:pt x="640" y="409"/>
                </a:cubicBezTo>
                <a:cubicBezTo>
                  <a:pt x="640" y="472"/>
                  <a:pt x="694" y="524"/>
                  <a:pt x="757" y="524"/>
                </a:cubicBezTo>
                <a:cubicBezTo>
                  <a:pt x="820" y="524"/>
                  <a:pt x="875" y="472"/>
                  <a:pt x="875" y="409"/>
                </a:cubicBezTo>
                <a:cubicBezTo>
                  <a:pt x="875" y="347"/>
                  <a:pt x="820" y="292"/>
                  <a:pt x="757" y="292"/>
                </a:cubicBezTo>
                <a:close/>
                <a:moveTo>
                  <a:pt x="1164" y="235"/>
                </a:moveTo>
                <a:lnTo>
                  <a:pt x="1164" y="817"/>
                </a:lnTo>
                <a:cubicBezTo>
                  <a:pt x="1164" y="879"/>
                  <a:pt x="1113" y="934"/>
                  <a:pt x="1050" y="934"/>
                </a:cubicBezTo>
                <a:lnTo>
                  <a:pt x="115" y="934"/>
                </a:lnTo>
                <a:cubicBezTo>
                  <a:pt x="52" y="934"/>
                  <a:pt x="0" y="879"/>
                  <a:pt x="0" y="817"/>
                </a:cubicBezTo>
                <a:lnTo>
                  <a:pt x="0" y="117"/>
                </a:lnTo>
                <a:cubicBezTo>
                  <a:pt x="0" y="54"/>
                  <a:pt x="52" y="0"/>
                  <a:pt x="115" y="0"/>
                </a:cubicBezTo>
                <a:lnTo>
                  <a:pt x="465" y="0"/>
                </a:lnTo>
                <a:lnTo>
                  <a:pt x="582" y="117"/>
                </a:lnTo>
                <a:lnTo>
                  <a:pt x="1050" y="117"/>
                </a:lnTo>
                <a:cubicBezTo>
                  <a:pt x="1113" y="117"/>
                  <a:pt x="1164" y="172"/>
                  <a:pt x="1164" y="235"/>
                </a:cubicBezTo>
                <a:close/>
              </a:path>
            </a:pathLst>
          </a:custGeom>
          <a:solidFill>
            <a:srgbClr val="0020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600" dirty="0">
              <a:latin typeface="Lato" panose="020F0502020204030203" pitchFamily="34" charset="0"/>
              <a:cs typeface="Segoe UI" panose="020B0502040204020203" pitchFamily="34" charset="0"/>
            </a:endParaRPr>
          </a:p>
        </p:txBody>
      </p:sp>
      <p:sp>
        <p:nvSpPr>
          <p:cNvPr id="41" name="Freeform 81">
            <a:extLst>
              <a:ext uri="{FF2B5EF4-FFF2-40B4-BE49-F238E27FC236}">
                <a16:creationId xmlns:a16="http://schemas.microsoft.com/office/drawing/2014/main" id="{8B027C35-9B55-4855-9C52-4320F9AA0884}"/>
              </a:ext>
            </a:extLst>
          </p:cNvPr>
          <p:cNvSpPr>
            <a:spLocks noChangeArrowheads="1"/>
          </p:cNvSpPr>
          <p:nvPr/>
        </p:nvSpPr>
        <p:spPr bwMode="auto">
          <a:xfrm>
            <a:off x="4627178" y="3963283"/>
            <a:ext cx="307122" cy="375239"/>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rgbClr val="0020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600" dirty="0">
              <a:latin typeface="Lato" panose="020F050202020403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KEY FINDINGS</a:t>
            </a:r>
          </a:p>
        </p:txBody>
      </p:sp>
      <p:sp>
        <p:nvSpPr>
          <p:cNvPr id="42" name="TextBox 41">
            <a:extLst>
              <a:ext uri="{FF2B5EF4-FFF2-40B4-BE49-F238E27FC236}">
                <a16:creationId xmlns:a16="http://schemas.microsoft.com/office/drawing/2014/main" id="{0E732845-A0B5-4643-B318-A1310FD8C40F}"/>
              </a:ext>
            </a:extLst>
          </p:cNvPr>
          <p:cNvSpPr txBox="1"/>
          <p:nvPr/>
        </p:nvSpPr>
        <p:spPr>
          <a:xfrm>
            <a:off x="639648" y="1541902"/>
            <a:ext cx="3964499" cy="461665"/>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The visitor economy is an engine for </a:t>
            </a:r>
            <a:br>
              <a:rPr lang="en-US" sz="1500" dirty="0">
                <a:solidFill>
                  <a:schemeClr val="tx1">
                    <a:lumMod val="50000"/>
                    <a:lumOff val="50000"/>
                  </a:schemeClr>
                </a:solidFill>
                <a:latin typeface="lato" panose="020F0502020204030203"/>
                <a:ea typeface="Roboto Slab" pitchFamily="2" charset="0"/>
                <a:cs typeface="Lato" charset="0"/>
              </a:rPr>
            </a:br>
            <a:r>
              <a:rPr lang="en-US" sz="1500" dirty="0">
                <a:solidFill>
                  <a:schemeClr val="tx1">
                    <a:lumMod val="50000"/>
                    <a:lumOff val="50000"/>
                  </a:schemeClr>
                </a:solidFill>
                <a:latin typeface="lato" panose="020F0502020204030203"/>
                <a:ea typeface="Roboto Slab" pitchFamily="2" charset="0"/>
                <a:cs typeface="Lato" charset="0"/>
              </a:rPr>
              <a:t>economic growth</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20E48626-62F1-4355-BC31-7D5D593FD618}"/>
              </a:ext>
            </a:extLst>
          </p:cNvPr>
          <p:cNvGrpSpPr/>
          <p:nvPr/>
        </p:nvGrpSpPr>
        <p:grpSpPr>
          <a:xfrm>
            <a:off x="713156" y="2431428"/>
            <a:ext cx="327372" cy="396000"/>
            <a:chOff x="637230" y="1879089"/>
            <a:chExt cx="327372" cy="396000"/>
          </a:xfrm>
        </p:grpSpPr>
        <p:sp>
          <p:nvSpPr>
            <p:cNvPr id="39" name="Freeform 6">
              <a:extLst>
                <a:ext uri="{FF2B5EF4-FFF2-40B4-BE49-F238E27FC236}">
                  <a16:creationId xmlns:a16="http://schemas.microsoft.com/office/drawing/2014/main" id="{FC7C9F0B-0316-4EAF-AF6D-CC83018297DB}"/>
                </a:ext>
              </a:extLst>
            </p:cNvPr>
            <p:cNvSpPr>
              <a:spLocks noChangeArrowheads="1"/>
            </p:cNvSpPr>
            <p:nvPr/>
          </p:nvSpPr>
          <p:spPr bwMode="auto">
            <a:xfrm>
              <a:off x="758731" y="2054384"/>
              <a:ext cx="88600" cy="166506"/>
            </a:xfrm>
            <a:custGeom>
              <a:avLst/>
              <a:gdLst>
                <a:gd name="T0" fmla="*/ 1034 w 1662"/>
                <a:gd name="T1" fmla="*/ 1322 h 3008"/>
                <a:gd name="T2" fmla="*/ 625 w 1662"/>
                <a:gd name="T3" fmla="*/ 1322 h 3008"/>
                <a:gd name="T4" fmla="*/ 356 w 1662"/>
                <a:gd name="T5" fmla="*/ 1053 h 3008"/>
                <a:gd name="T6" fmla="*/ 625 w 1662"/>
                <a:gd name="T7" fmla="*/ 784 h 3008"/>
                <a:gd name="T8" fmla="*/ 1345 w 1662"/>
                <a:gd name="T9" fmla="*/ 784 h 3008"/>
                <a:gd name="T10" fmla="*/ 1523 w 1662"/>
                <a:gd name="T11" fmla="*/ 606 h 3008"/>
                <a:gd name="T12" fmla="*/ 1345 w 1662"/>
                <a:gd name="T13" fmla="*/ 427 h 3008"/>
                <a:gd name="T14" fmla="*/ 1008 w 1662"/>
                <a:gd name="T15" fmla="*/ 427 h 3008"/>
                <a:gd name="T16" fmla="*/ 1008 w 1662"/>
                <a:gd name="T17" fmla="*/ 179 h 3008"/>
                <a:gd name="T18" fmla="*/ 829 w 1662"/>
                <a:gd name="T19" fmla="*/ 0 h 3008"/>
                <a:gd name="T20" fmla="*/ 651 w 1662"/>
                <a:gd name="T21" fmla="*/ 179 h 3008"/>
                <a:gd name="T22" fmla="*/ 651 w 1662"/>
                <a:gd name="T23" fmla="*/ 427 h 3008"/>
                <a:gd name="T24" fmla="*/ 625 w 1662"/>
                <a:gd name="T25" fmla="*/ 427 h 3008"/>
                <a:gd name="T26" fmla="*/ 0 w 1662"/>
                <a:gd name="T27" fmla="*/ 1053 h 3008"/>
                <a:gd name="T28" fmla="*/ 625 w 1662"/>
                <a:gd name="T29" fmla="*/ 1679 h 3008"/>
                <a:gd name="T30" fmla="*/ 1034 w 1662"/>
                <a:gd name="T31" fmla="*/ 1679 h 3008"/>
                <a:gd name="T32" fmla="*/ 1304 w 1662"/>
                <a:gd name="T33" fmla="*/ 1949 h 3008"/>
                <a:gd name="T34" fmla="*/ 1034 w 1662"/>
                <a:gd name="T35" fmla="*/ 2217 h 3008"/>
                <a:gd name="T36" fmla="*/ 301 w 1662"/>
                <a:gd name="T37" fmla="*/ 2217 h 3008"/>
                <a:gd name="T38" fmla="*/ 123 w 1662"/>
                <a:gd name="T39" fmla="*/ 2396 h 3008"/>
                <a:gd name="T40" fmla="*/ 301 w 1662"/>
                <a:gd name="T41" fmla="*/ 2574 h 3008"/>
                <a:gd name="T42" fmla="*/ 653 w 1662"/>
                <a:gd name="T43" fmla="*/ 2574 h 3008"/>
                <a:gd name="T44" fmla="*/ 653 w 1662"/>
                <a:gd name="T45" fmla="*/ 2828 h 3008"/>
                <a:gd name="T46" fmla="*/ 831 w 1662"/>
                <a:gd name="T47" fmla="*/ 3007 h 3008"/>
                <a:gd name="T48" fmla="*/ 1009 w 1662"/>
                <a:gd name="T49" fmla="*/ 2828 h 3008"/>
                <a:gd name="T50" fmla="*/ 1009 w 1662"/>
                <a:gd name="T51" fmla="*/ 2574 h 3008"/>
                <a:gd name="T52" fmla="*/ 1039 w 1662"/>
                <a:gd name="T53" fmla="*/ 2574 h 3008"/>
                <a:gd name="T54" fmla="*/ 1044 w 1662"/>
                <a:gd name="T55" fmla="*/ 2574 h 3008"/>
                <a:gd name="T56" fmla="*/ 1661 w 1662"/>
                <a:gd name="T57" fmla="*/ 1949 h 3008"/>
                <a:gd name="T58" fmla="*/ 1034 w 1662"/>
                <a:gd name="T59" fmla="*/ 132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2" h="3008">
                  <a:moveTo>
                    <a:pt x="1034" y="1322"/>
                  </a:moveTo>
                  <a:lnTo>
                    <a:pt x="625" y="1322"/>
                  </a:lnTo>
                  <a:cubicBezTo>
                    <a:pt x="476" y="1322"/>
                    <a:pt x="356" y="1201"/>
                    <a:pt x="356" y="1053"/>
                  </a:cubicBezTo>
                  <a:cubicBezTo>
                    <a:pt x="356" y="904"/>
                    <a:pt x="476" y="784"/>
                    <a:pt x="625" y="784"/>
                  </a:cubicBezTo>
                  <a:lnTo>
                    <a:pt x="1345" y="784"/>
                  </a:lnTo>
                  <a:cubicBezTo>
                    <a:pt x="1443" y="784"/>
                    <a:pt x="1523" y="704"/>
                    <a:pt x="1523" y="606"/>
                  </a:cubicBezTo>
                  <a:cubicBezTo>
                    <a:pt x="1523" y="508"/>
                    <a:pt x="1443" y="427"/>
                    <a:pt x="1345" y="427"/>
                  </a:cubicBezTo>
                  <a:lnTo>
                    <a:pt x="1008" y="427"/>
                  </a:lnTo>
                  <a:lnTo>
                    <a:pt x="1008" y="179"/>
                  </a:lnTo>
                  <a:cubicBezTo>
                    <a:pt x="1008" y="81"/>
                    <a:pt x="927" y="0"/>
                    <a:pt x="829" y="0"/>
                  </a:cubicBezTo>
                  <a:cubicBezTo>
                    <a:pt x="731" y="0"/>
                    <a:pt x="651" y="81"/>
                    <a:pt x="651" y="179"/>
                  </a:cubicBezTo>
                  <a:lnTo>
                    <a:pt x="651" y="427"/>
                  </a:lnTo>
                  <a:lnTo>
                    <a:pt x="625" y="427"/>
                  </a:lnTo>
                  <a:cubicBezTo>
                    <a:pt x="280" y="427"/>
                    <a:pt x="0" y="708"/>
                    <a:pt x="0" y="1053"/>
                  </a:cubicBezTo>
                  <a:cubicBezTo>
                    <a:pt x="0" y="1398"/>
                    <a:pt x="280" y="1679"/>
                    <a:pt x="625" y="1679"/>
                  </a:cubicBezTo>
                  <a:lnTo>
                    <a:pt x="1034" y="1679"/>
                  </a:lnTo>
                  <a:cubicBezTo>
                    <a:pt x="1183" y="1679"/>
                    <a:pt x="1304" y="1800"/>
                    <a:pt x="1304" y="1949"/>
                  </a:cubicBezTo>
                  <a:cubicBezTo>
                    <a:pt x="1304" y="2097"/>
                    <a:pt x="1183" y="2217"/>
                    <a:pt x="1034" y="2217"/>
                  </a:cubicBezTo>
                  <a:lnTo>
                    <a:pt x="301" y="2217"/>
                  </a:lnTo>
                  <a:cubicBezTo>
                    <a:pt x="203" y="2217"/>
                    <a:pt x="123" y="2298"/>
                    <a:pt x="123" y="2396"/>
                  </a:cubicBezTo>
                  <a:cubicBezTo>
                    <a:pt x="123" y="2494"/>
                    <a:pt x="203" y="2574"/>
                    <a:pt x="301" y="2574"/>
                  </a:cubicBezTo>
                  <a:lnTo>
                    <a:pt x="653" y="2574"/>
                  </a:lnTo>
                  <a:lnTo>
                    <a:pt x="653" y="2828"/>
                  </a:lnTo>
                  <a:cubicBezTo>
                    <a:pt x="653" y="2926"/>
                    <a:pt x="733" y="3007"/>
                    <a:pt x="831" y="3007"/>
                  </a:cubicBezTo>
                  <a:cubicBezTo>
                    <a:pt x="929" y="3007"/>
                    <a:pt x="1009" y="2926"/>
                    <a:pt x="1009" y="2828"/>
                  </a:cubicBezTo>
                  <a:lnTo>
                    <a:pt x="1009" y="2574"/>
                  </a:lnTo>
                  <a:lnTo>
                    <a:pt x="1039" y="2574"/>
                  </a:lnTo>
                  <a:cubicBezTo>
                    <a:pt x="1040" y="2574"/>
                    <a:pt x="1042" y="2574"/>
                    <a:pt x="1044" y="2574"/>
                  </a:cubicBezTo>
                  <a:cubicBezTo>
                    <a:pt x="1386" y="2570"/>
                    <a:pt x="1661" y="2291"/>
                    <a:pt x="1661" y="1949"/>
                  </a:cubicBezTo>
                  <a:cubicBezTo>
                    <a:pt x="1661" y="1604"/>
                    <a:pt x="1379" y="1322"/>
                    <a:pt x="1034" y="1322"/>
                  </a:cubicBezTo>
                </a:path>
              </a:pathLst>
            </a:custGeom>
            <a:solidFill>
              <a:srgbClr val="00206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panose="020F0502020204030203"/>
                <a:ea typeface="+mn-ea"/>
                <a:cs typeface="+mn-cs"/>
              </a:endParaRPr>
            </a:p>
          </p:txBody>
        </p:sp>
        <p:sp>
          <p:nvSpPr>
            <p:cNvPr id="48" name="Freeform 7">
              <a:extLst>
                <a:ext uri="{FF2B5EF4-FFF2-40B4-BE49-F238E27FC236}">
                  <a16:creationId xmlns:a16="http://schemas.microsoft.com/office/drawing/2014/main" id="{FD3DBC12-28D5-4096-8F98-B0D1CD372C63}"/>
                </a:ext>
              </a:extLst>
            </p:cNvPr>
            <p:cNvSpPr>
              <a:spLocks noChangeArrowheads="1"/>
            </p:cNvSpPr>
            <p:nvPr/>
          </p:nvSpPr>
          <p:spPr bwMode="auto">
            <a:xfrm>
              <a:off x="637230" y="1879089"/>
              <a:ext cx="327372" cy="396000"/>
            </a:xfrm>
            <a:custGeom>
              <a:avLst/>
              <a:gdLst>
                <a:gd name="T0" fmla="*/ 5789 w 6144"/>
                <a:gd name="T1" fmla="*/ 4084 h 7152"/>
                <a:gd name="T2" fmla="*/ 5017 w 6144"/>
                <a:gd name="T3" fmla="*/ 2844 h 7152"/>
                <a:gd name="T4" fmla="*/ 4026 w 6144"/>
                <a:gd name="T5" fmla="*/ 1903 h 7152"/>
                <a:gd name="T6" fmla="*/ 4784 w 6144"/>
                <a:gd name="T7" fmla="*/ 496 h 7152"/>
                <a:gd name="T8" fmla="*/ 4752 w 6144"/>
                <a:gd name="T9" fmla="*/ 285 h 7152"/>
                <a:gd name="T10" fmla="*/ 4115 w 6144"/>
                <a:gd name="T11" fmla="*/ 0 h 7152"/>
                <a:gd name="T12" fmla="*/ 3538 w 6144"/>
                <a:gd name="T13" fmla="*/ 151 h 7152"/>
                <a:gd name="T14" fmla="*/ 3176 w 6144"/>
                <a:gd name="T15" fmla="*/ 260 h 7152"/>
                <a:gd name="T16" fmla="*/ 3091 w 6144"/>
                <a:gd name="T17" fmla="*/ 244 h 7152"/>
                <a:gd name="T18" fmla="*/ 2201 w 6144"/>
                <a:gd name="T19" fmla="*/ 35 h 7152"/>
                <a:gd name="T20" fmla="*/ 1306 w 6144"/>
                <a:gd name="T21" fmla="*/ 455 h 7152"/>
                <a:gd name="T22" fmla="*/ 1286 w 6144"/>
                <a:gd name="T23" fmla="*/ 678 h 7152"/>
                <a:gd name="T24" fmla="*/ 2103 w 6144"/>
                <a:gd name="T25" fmla="*/ 1913 h 7152"/>
                <a:gd name="T26" fmla="*/ 1126 w 6144"/>
                <a:gd name="T27" fmla="*/ 2844 h 7152"/>
                <a:gd name="T28" fmla="*/ 354 w 6144"/>
                <a:gd name="T29" fmla="*/ 4084 h 7152"/>
                <a:gd name="T30" fmla="*/ 0 w 6144"/>
                <a:gd name="T31" fmla="*/ 5767 h 7152"/>
                <a:gd name="T32" fmla="*/ 1384 w 6144"/>
                <a:gd name="T33" fmla="*/ 7151 h 7152"/>
                <a:gd name="T34" fmla="*/ 4759 w 6144"/>
                <a:gd name="T35" fmla="*/ 7151 h 7152"/>
                <a:gd name="T36" fmla="*/ 6143 w 6144"/>
                <a:gd name="T37" fmla="*/ 5767 h 7152"/>
                <a:gd name="T38" fmla="*/ 5789 w 6144"/>
                <a:gd name="T39" fmla="*/ 4084 h 7152"/>
                <a:gd name="T40" fmla="*/ 1666 w 6144"/>
                <a:gd name="T41" fmla="*/ 603 h 7152"/>
                <a:gd name="T42" fmla="*/ 2201 w 6144"/>
                <a:gd name="T43" fmla="*/ 389 h 7152"/>
                <a:gd name="T44" fmla="*/ 2967 w 6144"/>
                <a:gd name="T45" fmla="*/ 578 h 7152"/>
                <a:gd name="T46" fmla="*/ 3174 w 6144"/>
                <a:gd name="T47" fmla="*/ 614 h 7152"/>
                <a:gd name="T48" fmla="*/ 3674 w 6144"/>
                <a:gd name="T49" fmla="*/ 478 h 7152"/>
                <a:gd name="T50" fmla="*/ 4114 w 6144"/>
                <a:gd name="T51" fmla="*/ 354 h 7152"/>
                <a:gd name="T52" fmla="*/ 4400 w 6144"/>
                <a:gd name="T53" fmla="*/ 452 h 7152"/>
                <a:gd name="T54" fmla="*/ 3687 w 6144"/>
                <a:gd name="T55" fmla="*/ 1778 h 7152"/>
                <a:gd name="T56" fmla="*/ 2444 w 6144"/>
                <a:gd name="T57" fmla="*/ 1778 h 7152"/>
                <a:gd name="T58" fmla="*/ 1666 w 6144"/>
                <a:gd name="T59" fmla="*/ 603 h 7152"/>
                <a:gd name="T60" fmla="*/ 4759 w 6144"/>
                <a:gd name="T61" fmla="*/ 6794 h 7152"/>
                <a:gd name="T62" fmla="*/ 1384 w 6144"/>
                <a:gd name="T63" fmla="*/ 6794 h 7152"/>
                <a:gd name="T64" fmla="*/ 357 w 6144"/>
                <a:gd name="T65" fmla="*/ 5767 h 7152"/>
                <a:gd name="T66" fmla="*/ 1393 w 6144"/>
                <a:gd name="T67" fmla="*/ 3080 h 7152"/>
                <a:gd name="T68" fmla="*/ 2402 w 6144"/>
                <a:gd name="T69" fmla="*/ 2134 h 7152"/>
                <a:gd name="T70" fmla="*/ 3738 w 6144"/>
                <a:gd name="T71" fmla="*/ 2134 h 7152"/>
                <a:gd name="T72" fmla="*/ 4747 w 6144"/>
                <a:gd name="T73" fmla="*/ 3080 h 7152"/>
                <a:gd name="T74" fmla="*/ 5783 w 6144"/>
                <a:gd name="T75" fmla="*/ 5767 h 7152"/>
                <a:gd name="T76" fmla="*/ 4759 w 6144"/>
                <a:gd name="T77" fmla="*/ 6794 h 7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7152">
                  <a:moveTo>
                    <a:pt x="5789" y="4084"/>
                  </a:moveTo>
                  <a:cubicBezTo>
                    <a:pt x="5602" y="3653"/>
                    <a:pt x="5344" y="3235"/>
                    <a:pt x="5017" y="2844"/>
                  </a:cubicBezTo>
                  <a:cubicBezTo>
                    <a:pt x="4621" y="2368"/>
                    <a:pt x="4227" y="2050"/>
                    <a:pt x="4026" y="1903"/>
                  </a:cubicBezTo>
                  <a:lnTo>
                    <a:pt x="4784" y="496"/>
                  </a:lnTo>
                  <a:cubicBezTo>
                    <a:pt x="4822" y="426"/>
                    <a:pt x="4809" y="340"/>
                    <a:pt x="4752" y="285"/>
                  </a:cubicBezTo>
                  <a:cubicBezTo>
                    <a:pt x="4555" y="93"/>
                    <a:pt x="4347" y="0"/>
                    <a:pt x="4115" y="0"/>
                  </a:cubicBezTo>
                  <a:cubicBezTo>
                    <a:pt x="3903" y="0"/>
                    <a:pt x="3708" y="80"/>
                    <a:pt x="3538" y="151"/>
                  </a:cubicBezTo>
                  <a:cubicBezTo>
                    <a:pt x="3405" y="206"/>
                    <a:pt x="3278" y="260"/>
                    <a:pt x="3176" y="260"/>
                  </a:cubicBezTo>
                  <a:cubicBezTo>
                    <a:pt x="3145" y="260"/>
                    <a:pt x="3117" y="255"/>
                    <a:pt x="3091" y="244"/>
                  </a:cubicBezTo>
                  <a:cubicBezTo>
                    <a:pt x="2737" y="115"/>
                    <a:pt x="2465" y="35"/>
                    <a:pt x="2201" y="35"/>
                  </a:cubicBezTo>
                  <a:cubicBezTo>
                    <a:pt x="1869" y="35"/>
                    <a:pt x="1584" y="169"/>
                    <a:pt x="1306" y="455"/>
                  </a:cubicBezTo>
                  <a:cubicBezTo>
                    <a:pt x="1249" y="514"/>
                    <a:pt x="1239" y="607"/>
                    <a:pt x="1286" y="678"/>
                  </a:cubicBezTo>
                  <a:lnTo>
                    <a:pt x="2103" y="1913"/>
                  </a:lnTo>
                  <a:cubicBezTo>
                    <a:pt x="1901" y="2063"/>
                    <a:pt x="1515" y="2378"/>
                    <a:pt x="1126" y="2844"/>
                  </a:cubicBezTo>
                  <a:cubicBezTo>
                    <a:pt x="801" y="3235"/>
                    <a:pt x="541" y="3653"/>
                    <a:pt x="354" y="4084"/>
                  </a:cubicBezTo>
                  <a:cubicBezTo>
                    <a:pt x="118" y="4626"/>
                    <a:pt x="0" y="5193"/>
                    <a:pt x="0" y="5767"/>
                  </a:cubicBezTo>
                  <a:cubicBezTo>
                    <a:pt x="0" y="6530"/>
                    <a:pt x="621" y="7151"/>
                    <a:pt x="1384" y="7151"/>
                  </a:cubicBezTo>
                  <a:lnTo>
                    <a:pt x="4759" y="7151"/>
                  </a:lnTo>
                  <a:cubicBezTo>
                    <a:pt x="5522" y="7151"/>
                    <a:pt x="6143" y="6530"/>
                    <a:pt x="6143" y="5767"/>
                  </a:cubicBezTo>
                  <a:cubicBezTo>
                    <a:pt x="6143" y="5193"/>
                    <a:pt x="6025" y="4626"/>
                    <a:pt x="5789" y="4084"/>
                  </a:cubicBezTo>
                  <a:close/>
                  <a:moveTo>
                    <a:pt x="1666" y="603"/>
                  </a:moveTo>
                  <a:cubicBezTo>
                    <a:pt x="1839" y="455"/>
                    <a:pt x="2004" y="389"/>
                    <a:pt x="2201" y="389"/>
                  </a:cubicBezTo>
                  <a:cubicBezTo>
                    <a:pt x="2412" y="389"/>
                    <a:pt x="2651" y="460"/>
                    <a:pt x="2967" y="578"/>
                  </a:cubicBezTo>
                  <a:cubicBezTo>
                    <a:pt x="3033" y="602"/>
                    <a:pt x="3103" y="614"/>
                    <a:pt x="3174" y="614"/>
                  </a:cubicBezTo>
                  <a:cubicBezTo>
                    <a:pt x="3348" y="614"/>
                    <a:pt x="3515" y="545"/>
                    <a:pt x="3674" y="478"/>
                  </a:cubicBezTo>
                  <a:cubicBezTo>
                    <a:pt x="3827" y="414"/>
                    <a:pt x="3973" y="354"/>
                    <a:pt x="4114" y="354"/>
                  </a:cubicBezTo>
                  <a:cubicBezTo>
                    <a:pt x="4182" y="354"/>
                    <a:pt x="4279" y="365"/>
                    <a:pt x="4400" y="452"/>
                  </a:cubicBezTo>
                  <a:lnTo>
                    <a:pt x="3687" y="1778"/>
                  </a:lnTo>
                  <a:lnTo>
                    <a:pt x="2444" y="1778"/>
                  </a:lnTo>
                  <a:lnTo>
                    <a:pt x="1666" y="603"/>
                  </a:lnTo>
                  <a:close/>
                  <a:moveTo>
                    <a:pt x="4759" y="6794"/>
                  </a:moveTo>
                  <a:lnTo>
                    <a:pt x="1384" y="6794"/>
                  </a:lnTo>
                  <a:cubicBezTo>
                    <a:pt x="817" y="6794"/>
                    <a:pt x="357" y="6334"/>
                    <a:pt x="357" y="5767"/>
                  </a:cubicBezTo>
                  <a:cubicBezTo>
                    <a:pt x="357" y="4814"/>
                    <a:pt x="706" y="3910"/>
                    <a:pt x="1393" y="3080"/>
                  </a:cubicBezTo>
                  <a:cubicBezTo>
                    <a:pt x="1827" y="2556"/>
                    <a:pt x="2268" y="2230"/>
                    <a:pt x="2402" y="2134"/>
                  </a:cubicBezTo>
                  <a:lnTo>
                    <a:pt x="3738" y="2134"/>
                  </a:lnTo>
                  <a:cubicBezTo>
                    <a:pt x="3873" y="2229"/>
                    <a:pt x="4313" y="2556"/>
                    <a:pt x="4747" y="3080"/>
                  </a:cubicBezTo>
                  <a:cubicBezTo>
                    <a:pt x="5436" y="3910"/>
                    <a:pt x="5783" y="4812"/>
                    <a:pt x="5783" y="5767"/>
                  </a:cubicBezTo>
                  <a:cubicBezTo>
                    <a:pt x="5786" y="6334"/>
                    <a:pt x="5326" y="6794"/>
                    <a:pt x="4759" y="6794"/>
                  </a:cubicBezTo>
                  <a:close/>
                </a:path>
              </a:pathLst>
            </a:custGeom>
            <a:solidFill>
              <a:srgbClr val="00206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ato" panose="020F0502020204030203"/>
                <a:ea typeface="+mn-ea"/>
                <a:cs typeface="+mn-cs"/>
              </a:endParaRPr>
            </a:p>
          </p:txBody>
        </p:sp>
      </p:grpSp>
      <p:sp>
        <p:nvSpPr>
          <p:cNvPr id="49" name="Freeform 18">
            <a:extLst>
              <a:ext uri="{FF2B5EF4-FFF2-40B4-BE49-F238E27FC236}">
                <a16:creationId xmlns:a16="http://schemas.microsoft.com/office/drawing/2014/main" id="{C617C8ED-692D-49B7-BBA3-1C86C4DCEBC1}"/>
              </a:ext>
            </a:extLst>
          </p:cNvPr>
          <p:cNvSpPr>
            <a:spLocks noChangeArrowheads="1"/>
          </p:cNvSpPr>
          <p:nvPr/>
        </p:nvSpPr>
        <p:spPr bwMode="auto">
          <a:xfrm>
            <a:off x="747740" y="4031340"/>
            <a:ext cx="247271" cy="283369"/>
          </a:xfrm>
          <a:custGeom>
            <a:avLst/>
            <a:gdLst>
              <a:gd name="T0" fmla="*/ 642 w 1050"/>
              <a:gd name="T1" fmla="*/ 0 h 1051"/>
              <a:gd name="T2" fmla="*/ 1049 w 1050"/>
              <a:gd name="T3" fmla="*/ 0 h 1051"/>
              <a:gd name="T4" fmla="*/ 1049 w 1050"/>
              <a:gd name="T5" fmla="*/ 407 h 1051"/>
              <a:gd name="T6" fmla="*/ 932 w 1050"/>
              <a:gd name="T7" fmla="*/ 407 h 1051"/>
              <a:gd name="T8" fmla="*/ 932 w 1050"/>
              <a:gd name="T9" fmla="*/ 200 h 1051"/>
              <a:gd name="T10" fmla="*/ 360 w 1050"/>
              <a:gd name="T11" fmla="*/ 771 h 1051"/>
              <a:gd name="T12" fmla="*/ 278 w 1050"/>
              <a:gd name="T13" fmla="*/ 689 h 1051"/>
              <a:gd name="T14" fmla="*/ 850 w 1050"/>
              <a:gd name="T15" fmla="*/ 118 h 1051"/>
              <a:gd name="T16" fmla="*/ 642 w 1050"/>
              <a:gd name="T17" fmla="*/ 118 h 1051"/>
              <a:gd name="T18" fmla="*/ 642 w 1050"/>
              <a:gd name="T19" fmla="*/ 0 h 1051"/>
              <a:gd name="T20" fmla="*/ 932 w 1050"/>
              <a:gd name="T21" fmla="*/ 932 h 1051"/>
              <a:gd name="T22" fmla="*/ 932 w 1050"/>
              <a:gd name="T23" fmla="*/ 525 h 1051"/>
              <a:gd name="T24" fmla="*/ 1049 w 1050"/>
              <a:gd name="T25" fmla="*/ 525 h 1051"/>
              <a:gd name="T26" fmla="*/ 1049 w 1050"/>
              <a:gd name="T27" fmla="*/ 932 h 1051"/>
              <a:gd name="T28" fmla="*/ 932 w 1050"/>
              <a:gd name="T29" fmla="*/ 1050 h 1051"/>
              <a:gd name="T30" fmla="*/ 117 w 1050"/>
              <a:gd name="T31" fmla="*/ 1050 h 1051"/>
              <a:gd name="T32" fmla="*/ 0 w 1050"/>
              <a:gd name="T33" fmla="*/ 932 h 1051"/>
              <a:gd name="T34" fmla="*/ 0 w 1050"/>
              <a:gd name="T35" fmla="*/ 118 h 1051"/>
              <a:gd name="T36" fmla="*/ 117 w 1050"/>
              <a:gd name="T37" fmla="*/ 0 h 1051"/>
              <a:gd name="T38" fmla="*/ 524 w 1050"/>
              <a:gd name="T39" fmla="*/ 0 h 1051"/>
              <a:gd name="T40" fmla="*/ 524 w 1050"/>
              <a:gd name="T41" fmla="*/ 118 h 1051"/>
              <a:gd name="T42" fmla="*/ 117 w 1050"/>
              <a:gd name="T43" fmla="*/ 118 h 1051"/>
              <a:gd name="T44" fmla="*/ 117 w 1050"/>
              <a:gd name="T45" fmla="*/ 932 h 1051"/>
              <a:gd name="T46" fmla="*/ 932 w 1050"/>
              <a:gd name="T47" fmla="*/ 93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051">
                <a:moveTo>
                  <a:pt x="642" y="0"/>
                </a:moveTo>
                <a:lnTo>
                  <a:pt x="1049" y="0"/>
                </a:lnTo>
                <a:lnTo>
                  <a:pt x="1049" y="407"/>
                </a:lnTo>
                <a:lnTo>
                  <a:pt x="932" y="407"/>
                </a:lnTo>
                <a:lnTo>
                  <a:pt x="932" y="200"/>
                </a:lnTo>
                <a:lnTo>
                  <a:pt x="360" y="771"/>
                </a:lnTo>
                <a:lnTo>
                  <a:pt x="278" y="689"/>
                </a:lnTo>
                <a:lnTo>
                  <a:pt x="850" y="118"/>
                </a:lnTo>
                <a:lnTo>
                  <a:pt x="642" y="118"/>
                </a:lnTo>
                <a:lnTo>
                  <a:pt x="642" y="0"/>
                </a:lnTo>
                <a:close/>
                <a:moveTo>
                  <a:pt x="932" y="932"/>
                </a:moveTo>
                <a:lnTo>
                  <a:pt x="932" y="525"/>
                </a:lnTo>
                <a:lnTo>
                  <a:pt x="1049" y="525"/>
                </a:lnTo>
                <a:lnTo>
                  <a:pt x="1049" y="932"/>
                </a:lnTo>
                <a:cubicBezTo>
                  <a:pt x="1049" y="995"/>
                  <a:pt x="994" y="1050"/>
                  <a:pt x="932" y="1050"/>
                </a:cubicBezTo>
                <a:lnTo>
                  <a:pt x="117" y="1050"/>
                </a:lnTo>
                <a:cubicBezTo>
                  <a:pt x="52" y="1050"/>
                  <a:pt x="0" y="995"/>
                  <a:pt x="0" y="932"/>
                </a:cubicBezTo>
                <a:lnTo>
                  <a:pt x="0" y="118"/>
                </a:lnTo>
                <a:cubicBezTo>
                  <a:pt x="0" y="55"/>
                  <a:pt x="52" y="0"/>
                  <a:pt x="117" y="0"/>
                </a:cubicBezTo>
                <a:lnTo>
                  <a:pt x="524" y="0"/>
                </a:lnTo>
                <a:lnTo>
                  <a:pt x="524" y="118"/>
                </a:lnTo>
                <a:lnTo>
                  <a:pt x="117" y="118"/>
                </a:lnTo>
                <a:lnTo>
                  <a:pt x="117" y="932"/>
                </a:lnTo>
                <a:lnTo>
                  <a:pt x="932" y="932"/>
                </a:lnTo>
                <a:close/>
              </a:path>
            </a:pathLst>
          </a:custGeom>
          <a:solidFill>
            <a:srgbClr val="00206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350" b="0" i="0" u="none" strike="noStrike" kern="1200" cap="none" spc="0" normalizeH="0" baseline="0" noProof="0" dirty="0">
              <a:ln>
                <a:noFill/>
              </a:ln>
              <a:solidFill>
                <a:schemeClr val="bg2">
                  <a:lumMod val="25000"/>
                </a:schemeClr>
              </a:solidFill>
              <a:effectLst/>
              <a:uLnTx/>
              <a:uFillTx/>
              <a:latin typeface="lato" panose="020F0502020204030203"/>
              <a:ea typeface="SimSun" charset="0"/>
            </a:endParaRPr>
          </a:p>
        </p:txBody>
      </p:sp>
    </p:spTree>
    <p:extLst>
      <p:ext uri="{BB962C8B-B14F-4D97-AF65-F5344CB8AC3E}">
        <p14:creationId xmlns:p14="http://schemas.microsoft.com/office/powerpoint/2010/main" val="346685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DBC50-EC4B-4EEB-B40D-FBE76E848389}"/>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21E5A743-EE17-4749-9908-F969A127459B}"/>
              </a:ext>
            </a:extLst>
          </p:cNvPr>
          <p:cNvSpPr txBox="1"/>
          <p:nvPr/>
        </p:nvSpPr>
        <p:spPr>
          <a:xfrm>
            <a:off x="427512" y="2134619"/>
            <a:ext cx="7208322" cy="577081"/>
          </a:xfrm>
          <a:prstGeom prst="rect">
            <a:avLst/>
          </a:prstGeom>
          <a:noFill/>
          <a:ln>
            <a:noFill/>
          </a:ln>
        </p:spPr>
        <p:txBody>
          <a:bodyPr wrap="square" lIns="0" tIns="0" rIns="0" bIns="0" rtlCol="0" anchor="ctr" anchorCtr="0">
            <a:spAutoFit/>
          </a:bodyPr>
          <a:lstStyle/>
          <a:p>
            <a:pPr algn="ctr">
              <a:lnSpc>
                <a:spcPts val="4500"/>
              </a:lnSpc>
            </a:pPr>
            <a:r>
              <a:rPr lang="en-US" sz="4000" b="1" dirty="0">
                <a:solidFill>
                  <a:schemeClr val="bg1"/>
                </a:solidFill>
                <a:latin typeface="Lato" panose="020B0604020202020204" charset="0"/>
                <a:cs typeface="Lato" panose="020B0604020202020204" charset="0"/>
              </a:rPr>
              <a:t>VISITATION AND SPENDING</a:t>
            </a:r>
          </a:p>
        </p:txBody>
      </p:sp>
    </p:spTree>
    <p:extLst>
      <p:ext uri="{BB962C8B-B14F-4D97-AF65-F5344CB8AC3E}">
        <p14:creationId xmlns:p14="http://schemas.microsoft.com/office/powerpoint/2010/main" val="303427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a:extLst>
              <a:ext uri="{FF2B5EF4-FFF2-40B4-BE49-F238E27FC236}">
                <a16:creationId xmlns:a16="http://schemas.microsoft.com/office/drawing/2014/main" id="{0A0DE54E-A5CF-4823-AD3E-E55767D4D06D}"/>
              </a:ext>
            </a:extLst>
          </p:cNvPr>
          <p:cNvSpPr txBox="1"/>
          <p:nvPr/>
        </p:nvSpPr>
        <p:spPr>
          <a:xfrm>
            <a:off x="547633" y="2850540"/>
            <a:ext cx="3178026" cy="1155188"/>
          </a:xfrm>
          <a:prstGeom prst="rect">
            <a:avLst/>
          </a:prstGeom>
          <a:noFill/>
        </p:spPr>
        <p:txBody>
          <a:bodyPr wrap="square">
            <a:spAutoFit/>
          </a:bodyPr>
          <a:lstStyle/>
          <a:p>
            <a:pPr>
              <a:lnSpc>
                <a:spcPts val="1700"/>
              </a:lnSpc>
              <a:spcAft>
                <a:spcPts val="500"/>
              </a:spcAft>
              <a:defRPr/>
            </a:pPr>
            <a:r>
              <a:rPr lang="en-US" sz="1000" dirty="0">
                <a:latin typeface="Lato" charset="0"/>
                <a:ea typeface="Lato" charset="0"/>
                <a:cs typeface="Lato" charset="0"/>
              </a:rPr>
              <a:t>Kansas tourism indicators accelerated in 2019. Visitation growth was led by both day and overnight leisure visitors, the latter of which was supported by a surge in room demand.  Visitation growth supported overall spending growth in the state.</a:t>
            </a:r>
          </a:p>
        </p:txBody>
      </p:sp>
      <p:sp>
        <p:nvSpPr>
          <p:cNvPr id="39" name="TextBox 38">
            <a:extLst>
              <a:ext uri="{FF2B5EF4-FFF2-40B4-BE49-F238E27FC236}">
                <a16:creationId xmlns:a16="http://schemas.microsoft.com/office/drawing/2014/main" id="{5B45F60F-2463-4821-BE37-DB640FBB66CC}"/>
              </a:ext>
            </a:extLst>
          </p:cNvPr>
          <p:cNvSpPr txBox="1"/>
          <p:nvPr/>
        </p:nvSpPr>
        <p:spPr>
          <a:xfrm>
            <a:off x="639648" y="1015256"/>
            <a:ext cx="3589452" cy="666849"/>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VISITOR SPENDING</a:t>
            </a:r>
            <a:br>
              <a:rPr lang="en-US" sz="2400" b="1" dirty="0">
                <a:solidFill>
                  <a:srgbClr val="002060"/>
                </a:solidFill>
                <a:latin typeface="Lato" panose="020F0502020204030203" pitchFamily="34" charset="0"/>
              </a:rPr>
            </a:br>
            <a:r>
              <a:rPr lang="en-US" sz="2400" b="1" dirty="0">
                <a:solidFill>
                  <a:srgbClr val="002060"/>
                </a:solidFill>
                <a:latin typeface="Lato" panose="020F0502020204030203" pitchFamily="34" charset="0"/>
              </a:rPr>
              <a:t>TRENDS</a:t>
            </a:r>
          </a:p>
        </p:txBody>
      </p:sp>
      <p:sp>
        <p:nvSpPr>
          <p:cNvPr id="40" name="TextBox 39">
            <a:extLst>
              <a:ext uri="{FF2B5EF4-FFF2-40B4-BE49-F238E27FC236}">
                <a16:creationId xmlns:a16="http://schemas.microsoft.com/office/drawing/2014/main" id="{DD94F855-A9B8-4C85-9270-53CA3330576E}"/>
              </a:ext>
            </a:extLst>
          </p:cNvPr>
          <p:cNvSpPr txBox="1"/>
          <p:nvPr/>
        </p:nvSpPr>
        <p:spPr>
          <a:xfrm>
            <a:off x="639648" y="1707477"/>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Continued growth in 2019</a:t>
            </a:r>
          </a:p>
        </p:txBody>
      </p:sp>
      <p:sp>
        <p:nvSpPr>
          <p:cNvPr id="27" name="TextBox 26">
            <a:extLst>
              <a:ext uri="{FF2B5EF4-FFF2-40B4-BE49-F238E27FC236}">
                <a16:creationId xmlns:a16="http://schemas.microsoft.com/office/drawing/2014/main" id="{190EBBE6-473A-4D07-9E87-8E58F8877883}"/>
              </a:ext>
            </a:extLst>
          </p:cNvPr>
          <p:cNvSpPr txBox="1"/>
          <p:nvPr/>
        </p:nvSpPr>
        <p:spPr>
          <a:xfrm>
            <a:off x="5084867" y="3832380"/>
            <a:ext cx="3225207" cy="508922"/>
          </a:xfrm>
          <a:prstGeom prst="rect">
            <a:avLst/>
          </a:prstGeom>
          <a:noFill/>
        </p:spPr>
        <p:txBody>
          <a:bodyPr wrap="square" rtlCol="0">
            <a:spAutoFit/>
          </a:bodyPr>
          <a:lstStyle/>
          <a:p>
            <a:pPr>
              <a:lnSpc>
                <a:spcPts val="1733"/>
              </a:lnSpc>
              <a:defRPr/>
            </a:pPr>
            <a:r>
              <a:rPr lang="en-US" sz="1200" b="1" dirty="0">
                <a:solidFill>
                  <a:srgbClr val="002060"/>
                </a:solidFill>
                <a:latin typeface="Lato" charset="0"/>
                <a:ea typeface="Lato" charset="0"/>
                <a:cs typeface="Lato" charset="0"/>
              </a:rPr>
              <a:t>Increases in food and lodging spending supported overall growth </a:t>
            </a:r>
          </a:p>
        </p:txBody>
      </p:sp>
      <p:sp>
        <p:nvSpPr>
          <p:cNvPr id="37" name="TextBox 36">
            <a:extLst>
              <a:ext uri="{FF2B5EF4-FFF2-40B4-BE49-F238E27FC236}">
                <a16:creationId xmlns:a16="http://schemas.microsoft.com/office/drawing/2014/main" id="{A43BF51C-4CBC-4C3D-934C-C8407C1E3A07}"/>
              </a:ext>
            </a:extLst>
          </p:cNvPr>
          <p:cNvSpPr txBox="1"/>
          <p:nvPr/>
        </p:nvSpPr>
        <p:spPr>
          <a:xfrm>
            <a:off x="5084865" y="1941308"/>
            <a:ext cx="3232266" cy="508922"/>
          </a:xfrm>
          <a:prstGeom prst="rect">
            <a:avLst/>
          </a:prstGeom>
          <a:noFill/>
        </p:spPr>
        <p:txBody>
          <a:bodyPr wrap="square" rtlCol="0">
            <a:spAutoFit/>
          </a:bodyPr>
          <a:lstStyle/>
          <a:p>
            <a:pPr>
              <a:lnSpc>
                <a:spcPts val="1733"/>
              </a:lnSpc>
              <a:defRPr/>
            </a:pPr>
            <a:r>
              <a:rPr lang="en-US" sz="1200" b="1" dirty="0">
                <a:solidFill>
                  <a:srgbClr val="002060"/>
                </a:solidFill>
                <a:latin typeface="Lato" charset="0"/>
                <a:ea typeface="Lato" charset="0"/>
                <a:cs typeface="Lato" charset="0"/>
              </a:rPr>
              <a:t>Visitation increased by 1 million visitors in 2019</a:t>
            </a:r>
          </a:p>
        </p:txBody>
      </p:sp>
      <p:sp>
        <p:nvSpPr>
          <p:cNvPr id="38" name="TextBox 37">
            <a:extLst>
              <a:ext uri="{FF2B5EF4-FFF2-40B4-BE49-F238E27FC236}">
                <a16:creationId xmlns:a16="http://schemas.microsoft.com/office/drawing/2014/main" id="{93E5A7FC-580C-48F0-8EBE-23317F00429E}"/>
              </a:ext>
            </a:extLst>
          </p:cNvPr>
          <p:cNvSpPr txBox="1"/>
          <p:nvPr/>
        </p:nvSpPr>
        <p:spPr>
          <a:xfrm>
            <a:off x="5077461" y="2995720"/>
            <a:ext cx="3491006" cy="290913"/>
          </a:xfrm>
          <a:prstGeom prst="rect">
            <a:avLst/>
          </a:prstGeom>
          <a:noFill/>
        </p:spPr>
        <p:txBody>
          <a:bodyPr wrap="square" rtlCol="0">
            <a:spAutoFit/>
          </a:bodyPr>
          <a:lstStyle/>
          <a:p>
            <a:pPr>
              <a:lnSpc>
                <a:spcPts val="1733"/>
              </a:lnSpc>
              <a:defRPr/>
            </a:pPr>
            <a:r>
              <a:rPr lang="en-US" sz="1200" b="1" dirty="0">
                <a:solidFill>
                  <a:srgbClr val="002060"/>
                </a:solidFill>
                <a:latin typeface="Lato" charset="0"/>
                <a:ea typeface="Lato" charset="0"/>
                <a:cs typeface="Lato" charset="0"/>
              </a:rPr>
              <a:t>Visitor spending growth continued in 2019</a:t>
            </a:r>
          </a:p>
        </p:txBody>
      </p:sp>
      <p:sp>
        <p:nvSpPr>
          <p:cNvPr id="46" name="Freeform 83">
            <a:extLst>
              <a:ext uri="{FF2B5EF4-FFF2-40B4-BE49-F238E27FC236}">
                <a16:creationId xmlns:a16="http://schemas.microsoft.com/office/drawing/2014/main" id="{4EC43A18-2C12-4476-8884-86C5169AAB24}"/>
              </a:ext>
            </a:extLst>
          </p:cNvPr>
          <p:cNvSpPr>
            <a:spLocks noChangeArrowheads="1"/>
          </p:cNvSpPr>
          <p:nvPr/>
        </p:nvSpPr>
        <p:spPr bwMode="auto">
          <a:xfrm>
            <a:off x="4666738" y="3304813"/>
            <a:ext cx="314325" cy="252413"/>
          </a:xfrm>
          <a:custGeom>
            <a:avLst/>
            <a:gdLst>
              <a:gd name="T0" fmla="*/ 990 w 1165"/>
              <a:gd name="T1" fmla="*/ 759 h 935"/>
              <a:gd name="T2" fmla="*/ 990 w 1165"/>
              <a:gd name="T3" fmla="*/ 699 h 935"/>
              <a:gd name="T4" fmla="*/ 757 w 1165"/>
              <a:gd name="T5" fmla="*/ 584 h 935"/>
              <a:gd name="T6" fmla="*/ 525 w 1165"/>
              <a:gd name="T7" fmla="*/ 699 h 935"/>
              <a:gd name="T8" fmla="*/ 525 w 1165"/>
              <a:gd name="T9" fmla="*/ 759 h 935"/>
              <a:gd name="T10" fmla="*/ 990 w 1165"/>
              <a:gd name="T11" fmla="*/ 759 h 935"/>
              <a:gd name="T12" fmla="*/ 757 w 1165"/>
              <a:gd name="T13" fmla="*/ 292 h 935"/>
              <a:gd name="T14" fmla="*/ 640 w 1165"/>
              <a:gd name="T15" fmla="*/ 409 h 935"/>
              <a:gd name="T16" fmla="*/ 757 w 1165"/>
              <a:gd name="T17" fmla="*/ 524 h 935"/>
              <a:gd name="T18" fmla="*/ 875 w 1165"/>
              <a:gd name="T19" fmla="*/ 409 h 935"/>
              <a:gd name="T20" fmla="*/ 757 w 1165"/>
              <a:gd name="T21" fmla="*/ 292 h 935"/>
              <a:gd name="T22" fmla="*/ 1164 w 1165"/>
              <a:gd name="T23" fmla="*/ 235 h 935"/>
              <a:gd name="T24" fmla="*/ 1164 w 1165"/>
              <a:gd name="T25" fmla="*/ 817 h 935"/>
              <a:gd name="T26" fmla="*/ 1050 w 1165"/>
              <a:gd name="T27" fmla="*/ 934 h 935"/>
              <a:gd name="T28" fmla="*/ 115 w 1165"/>
              <a:gd name="T29" fmla="*/ 934 h 935"/>
              <a:gd name="T30" fmla="*/ 0 w 1165"/>
              <a:gd name="T31" fmla="*/ 817 h 935"/>
              <a:gd name="T32" fmla="*/ 0 w 1165"/>
              <a:gd name="T33" fmla="*/ 117 h 935"/>
              <a:gd name="T34" fmla="*/ 115 w 1165"/>
              <a:gd name="T35" fmla="*/ 0 h 935"/>
              <a:gd name="T36" fmla="*/ 465 w 1165"/>
              <a:gd name="T37" fmla="*/ 0 h 935"/>
              <a:gd name="T38" fmla="*/ 582 w 1165"/>
              <a:gd name="T39" fmla="*/ 117 h 935"/>
              <a:gd name="T40" fmla="*/ 1050 w 1165"/>
              <a:gd name="T41" fmla="*/ 117 h 935"/>
              <a:gd name="T42" fmla="*/ 1164 w 1165"/>
              <a:gd name="T43" fmla="*/ 2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5" h="935">
                <a:moveTo>
                  <a:pt x="990" y="759"/>
                </a:moveTo>
                <a:lnTo>
                  <a:pt x="990" y="699"/>
                </a:lnTo>
                <a:cubicBezTo>
                  <a:pt x="990" y="623"/>
                  <a:pt x="833" y="584"/>
                  <a:pt x="757" y="584"/>
                </a:cubicBezTo>
                <a:cubicBezTo>
                  <a:pt x="680" y="584"/>
                  <a:pt x="525" y="623"/>
                  <a:pt x="525" y="699"/>
                </a:cubicBezTo>
                <a:lnTo>
                  <a:pt x="525" y="759"/>
                </a:lnTo>
                <a:lnTo>
                  <a:pt x="990" y="759"/>
                </a:lnTo>
                <a:close/>
                <a:moveTo>
                  <a:pt x="757" y="292"/>
                </a:moveTo>
                <a:cubicBezTo>
                  <a:pt x="694" y="292"/>
                  <a:pt x="640" y="347"/>
                  <a:pt x="640" y="409"/>
                </a:cubicBezTo>
                <a:cubicBezTo>
                  <a:pt x="640" y="472"/>
                  <a:pt x="694" y="524"/>
                  <a:pt x="757" y="524"/>
                </a:cubicBezTo>
                <a:cubicBezTo>
                  <a:pt x="820" y="524"/>
                  <a:pt x="875" y="472"/>
                  <a:pt x="875" y="409"/>
                </a:cubicBezTo>
                <a:cubicBezTo>
                  <a:pt x="875" y="347"/>
                  <a:pt x="820" y="292"/>
                  <a:pt x="757" y="292"/>
                </a:cubicBezTo>
                <a:close/>
                <a:moveTo>
                  <a:pt x="1164" y="235"/>
                </a:moveTo>
                <a:lnTo>
                  <a:pt x="1164" y="817"/>
                </a:lnTo>
                <a:cubicBezTo>
                  <a:pt x="1164" y="879"/>
                  <a:pt x="1113" y="934"/>
                  <a:pt x="1050" y="934"/>
                </a:cubicBezTo>
                <a:lnTo>
                  <a:pt x="115" y="934"/>
                </a:lnTo>
                <a:cubicBezTo>
                  <a:pt x="52" y="934"/>
                  <a:pt x="0" y="879"/>
                  <a:pt x="0" y="817"/>
                </a:cubicBezTo>
                <a:lnTo>
                  <a:pt x="0" y="117"/>
                </a:lnTo>
                <a:cubicBezTo>
                  <a:pt x="0" y="54"/>
                  <a:pt x="52" y="0"/>
                  <a:pt x="115" y="0"/>
                </a:cubicBezTo>
                <a:lnTo>
                  <a:pt x="465" y="0"/>
                </a:lnTo>
                <a:lnTo>
                  <a:pt x="582" y="117"/>
                </a:lnTo>
                <a:lnTo>
                  <a:pt x="1050" y="117"/>
                </a:lnTo>
                <a:cubicBezTo>
                  <a:pt x="1113" y="117"/>
                  <a:pt x="1164" y="172"/>
                  <a:pt x="1164" y="23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47" name="TextBox 46">
            <a:extLst>
              <a:ext uri="{FF2B5EF4-FFF2-40B4-BE49-F238E27FC236}">
                <a16:creationId xmlns:a16="http://schemas.microsoft.com/office/drawing/2014/main" id="{C7333C4E-6C93-425F-A858-AD32809C019B}"/>
              </a:ext>
            </a:extLst>
          </p:cNvPr>
          <p:cNvSpPr txBox="1"/>
          <p:nvPr/>
        </p:nvSpPr>
        <p:spPr>
          <a:xfrm>
            <a:off x="5091924" y="4280059"/>
            <a:ext cx="3225207" cy="503023"/>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Visitor spending on food &amp; beverages increased by 4.7% in 2019, leading all categories. </a:t>
            </a:r>
          </a:p>
        </p:txBody>
      </p:sp>
      <p:sp>
        <p:nvSpPr>
          <p:cNvPr id="48" name="TextBox 47">
            <a:extLst>
              <a:ext uri="{FF2B5EF4-FFF2-40B4-BE49-F238E27FC236}">
                <a16:creationId xmlns:a16="http://schemas.microsoft.com/office/drawing/2014/main" id="{69773761-D51C-411F-B70F-F999F6F373AA}"/>
              </a:ext>
            </a:extLst>
          </p:cNvPr>
          <p:cNvSpPr txBox="1"/>
          <p:nvPr/>
        </p:nvSpPr>
        <p:spPr>
          <a:xfrm>
            <a:off x="5104727" y="2385315"/>
            <a:ext cx="3178027" cy="501163"/>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This represents both the largest increase and strongest growth in visitation since 2013</a:t>
            </a:r>
          </a:p>
        </p:txBody>
      </p:sp>
      <p:sp>
        <p:nvSpPr>
          <p:cNvPr id="49" name="TextBox 48">
            <a:extLst>
              <a:ext uri="{FF2B5EF4-FFF2-40B4-BE49-F238E27FC236}">
                <a16:creationId xmlns:a16="http://schemas.microsoft.com/office/drawing/2014/main" id="{9493FF6B-2A8B-4EFB-8EE4-D9A600FD1701}"/>
              </a:ext>
            </a:extLst>
          </p:cNvPr>
          <p:cNvSpPr txBox="1"/>
          <p:nvPr/>
        </p:nvSpPr>
        <p:spPr>
          <a:xfrm>
            <a:off x="5098042" y="3249108"/>
            <a:ext cx="3122424" cy="501163"/>
          </a:xfrm>
          <a:prstGeom prst="rect">
            <a:avLst/>
          </a:prstGeom>
          <a:noFill/>
        </p:spPr>
        <p:txBody>
          <a:bodyPr wrap="square" rtlCol="0">
            <a:spAutoFit/>
          </a:bodyPr>
          <a:lstStyle/>
          <a:p>
            <a:pPr>
              <a:lnSpc>
                <a:spcPts val="1733"/>
              </a:lnSpc>
              <a:defRPr/>
            </a:pPr>
            <a:r>
              <a:rPr lang="en-US" sz="1000" dirty="0">
                <a:latin typeface="Lato" charset="0"/>
                <a:ea typeface="Lato" charset="0"/>
                <a:cs typeface="Lato" charset="0"/>
              </a:rPr>
              <a:t>Visitor spending growth increased 3.1% in 2019 to reach $7.3 billion.</a:t>
            </a:r>
          </a:p>
        </p:txBody>
      </p:sp>
      <p:sp>
        <p:nvSpPr>
          <p:cNvPr id="61" name="Freeform 18">
            <a:extLst>
              <a:ext uri="{FF2B5EF4-FFF2-40B4-BE49-F238E27FC236}">
                <a16:creationId xmlns:a16="http://schemas.microsoft.com/office/drawing/2014/main" id="{06502984-3A3D-4160-B54C-65CC5F91B178}"/>
              </a:ext>
            </a:extLst>
          </p:cNvPr>
          <p:cNvSpPr>
            <a:spLocks noChangeArrowheads="1"/>
          </p:cNvSpPr>
          <p:nvPr/>
        </p:nvSpPr>
        <p:spPr bwMode="auto">
          <a:xfrm>
            <a:off x="4688863" y="2053267"/>
            <a:ext cx="283369" cy="283369"/>
          </a:xfrm>
          <a:custGeom>
            <a:avLst/>
            <a:gdLst>
              <a:gd name="T0" fmla="*/ 642 w 1050"/>
              <a:gd name="T1" fmla="*/ 0 h 1051"/>
              <a:gd name="T2" fmla="*/ 1049 w 1050"/>
              <a:gd name="T3" fmla="*/ 0 h 1051"/>
              <a:gd name="T4" fmla="*/ 1049 w 1050"/>
              <a:gd name="T5" fmla="*/ 407 h 1051"/>
              <a:gd name="T6" fmla="*/ 932 w 1050"/>
              <a:gd name="T7" fmla="*/ 407 h 1051"/>
              <a:gd name="T8" fmla="*/ 932 w 1050"/>
              <a:gd name="T9" fmla="*/ 200 h 1051"/>
              <a:gd name="T10" fmla="*/ 360 w 1050"/>
              <a:gd name="T11" fmla="*/ 771 h 1051"/>
              <a:gd name="T12" fmla="*/ 278 w 1050"/>
              <a:gd name="T13" fmla="*/ 689 h 1051"/>
              <a:gd name="T14" fmla="*/ 850 w 1050"/>
              <a:gd name="T15" fmla="*/ 118 h 1051"/>
              <a:gd name="T16" fmla="*/ 642 w 1050"/>
              <a:gd name="T17" fmla="*/ 118 h 1051"/>
              <a:gd name="T18" fmla="*/ 642 w 1050"/>
              <a:gd name="T19" fmla="*/ 0 h 1051"/>
              <a:gd name="T20" fmla="*/ 932 w 1050"/>
              <a:gd name="T21" fmla="*/ 932 h 1051"/>
              <a:gd name="T22" fmla="*/ 932 w 1050"/>
              <a:gd name="T23" fmla="*/ 525 h 1051"/>
              <a:gd name="T24" fmla="*/ 1049 w 1050"/>
              <a:gd name="T25" fmla="*/ 525 h 1051"/>
              <a:gd name="T26" fmla="*/ 1049 w 1050"/>
              <a:gd name="T27" fmla="*/ 932 h 1051"/>
              <a:gd name="T28" fmla="*/ 932 w 1050"/>
              <a:gd name="T29" fmla="*/ 1050 h 1051"/>
              <a:gd name="T30" fmla="*/ 117 w 1050"/>
              <a:gd name="T31" fmla="*/ 1050 h 1051"/>
              <a:gd name="T32" fmla="*/ 0 w 1050"/>
              <a:gd name="T33" fmla="*/ 932 h 1051"/>
              <a:gd name="T34" fmla="*/ 0 w 1050"/>
              <a:gd name="T35" fmla="*/ 118 h 1051"/>
              <a:gd name="T36" fmla="*/ 117 w 1050"/>
              <a:gd name="T37" fmla="*/ 0 h 1051"/>
              <a:gd name="T38" fmla="*/ 524 w 1050"/>
              <a:gd name="T39" fmla="*/ 0 h 1051"/>
              <a:gd name="T40" fmla="*/ 524 w 1050"/>
              <a:gd name="T41" fmla="*/ 118 h 1051"/>
              <a:gd name="T42" fmla="*/ 117 w 1050"/>
              <a:gd name="T43" fmla="*/ 118 h 1051"/>
              <a:gd name="T44" fmla="*/ 117 w 1050"/>
              <a:gd name="T45" fmla="*/ 932 h 1051"/>
              <a:gd name="T46" fmla="*/ 932 w 1050"/>
              <a:gd name="T47" fmla="*/ 93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0" h="1051">
                <a:moveTo>
                  <a:pt x="642" y="0"/>
                </a:moveTo>
                <a:lnTo>
                  <a:pt x="1049" y="0"/>
                </a:lnTo>
                <a:lnTo>
                  <a:pt x="1049" y="407"/>
                </a:lnTo>
                <a:lnTo>
                  <a:pt x="932" y="407"/>
                </a:lnTo>
                <a:lnTo>
                  <a:pt x="932" y="200"/>
                </a:lnTo>
                <a:lnTo>
                  <a:pt x="360" y="771"/>
                </a:lnTo>
                <a:lnTo>
                  <a:pt x="278" y="689"/>
                </a:lnTo>
                <a:lnTo>
                  <a:pt x="850" y="118"/>
                </a:lnTo>
                <a:lnTo>
                  <a:pt x="642" y="118"/>
                </a:lnTo>
                <a:lnTo>
                  <a:pt x="642" y="0"/>
                </a:lnTo>
                <a:close/>
                <a:moveTo>
                  <a:pt x="932" y="932"/>
                </a:moveTo>
                <a:lnTo>
                  <a:pt x="932" y="525"/>
                </a:lnTo>
                <a:lnTo>
                  <a:pt x="1049" y="525"/>
                </a:lnTo>
                <a:lnTo>
                  <a:pt x="1049" y="932"/>
                </a:lnTo>
                <a:cubicBezTo>
                  <a:pt x="1049" y="995"/>
                  <a:pt x="994" y="1050"/>
                  <a:pt x="932" y="1050"/>
                </a:cubicBezTo>
                <a:lnTo>
                  <a:pt x="117" y="1050"/>
                </a:lnTo>
                <a:cubicBezTo>
                  <a:pt x="52" y="1050"/>
                  <a:pt x="0" y="995"/>
                  <a:pt x="0" y="932"/>
                </a:cubicBezTo>
                <a:lnTo>
                  <a:pt x="0" y="118"/>
                </a:lnTo>
                <a:cubicBezTo>
                  <a:pt x="0" y="55"/>
                  <a:pt x="52" y="0"/>
                  <a:pt x="117" y="0"/>
                </a:cubicBezTo>
                <a:lnTo>
                  <a:pt x="524" y="0"/>
                </a:lnTo>
                <a:lnTo>
                  <a:pt x="524" y="118"/>
                </a:lnTo>
                <a:lnTo>
                  <a:pt x="117" y="118"/>
                </a:lnTo>
                <a:lnTo>
                  <a:pt x="117" y="932"/>
                </a:lnTo>
                <a:lnTo>
                  <a:pt x="932" y="932"/>
                </a:lnTo>
                <a:close/>
              </a:path>
            </a:pathLst>
          </a:custGeom>
          <a:solidFill>
            <a:srgbClr val="0020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dirty="0"/>
          </a:p>
        </p:txBody>
      </p:sp>
      <p:sp>
        <p:nvSpPr>
          <p:cNvPr id="64" name="TextBox 63">
            <a:extLst>
              <a:ext uri="{FF2B5EF4-FFF2-40B4-BE49-F238E27FC236}">
                <a16:creationId xmlns:a16="http://schemas.microsoft.com/office/drawing/2014/main" id="{419AE4D1-DF9F-4FD4-8E3E-764DC10D1B4C}"/>
              </a:ext>
            </a:extLst>
          </p:cNvPr>
          <p:cNvSpPr txBox="1"/>
          <p:nvPr/>
        </p:nvSpPr>
        <p:spPr>
          <a:xfrm>
            <a:off x="572131" y="2376491"/>
            <a:ext cx="3232266" cy="287964"/>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Growth in visitation and spending</a:t>
            </a:r>
          </a:p>
        </p:txBody>
      </p:sp>
      <p:sp>
        <p:nvSpPr>
          <p:cNvPr id="18" name="Rectangle 17">
            <a:extLst>
              <a:ext uri="{FF2B5EF4-FFF2-40B4-BE49-F238E27FC236}">
                <a16:creationId xmlns:a16="http://schemas.microsoft.com/office/drawing/2014/main" id="{FCCF1343-C862-4FAC-AA23-D32371C1E7C4}"/>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8B9B72C7-D16B-4552-8397-2FD00A39179D}"/>
              </a:ext>
            </a:extLst>
          </p:cNvPr>
          <p:cNvGrpSpPr>
            <a:grpSpLocks noChangeAspect="1"/>
          </p:cNvGrpSpPr>
          <p:nvPr/>
        </p:nvGrpSpPr>
        <p:grpSpPr>
          <a:xfrm>
            <a:off x="4658213" y="2925092"/>
            <a:ext cx="302269" cy="351959"/>
            <a:chOff x="5924550" y="2016125"/>
            <a:chExt cx="2211388" cy="2574925"/>
          </a:xfrm>
          <a:solidFill>
            <a:srgbClr val="002060"/>
          </a:solidFill>
        </p:grpSpPr>
        <p:sp>
          <p:nvSpPr>
            <p:cNvPr id="20" name="Freeform 6">
              <a:extLst>
                <a:ext uri="{FF2B5EF4-FFF2-40B4-BE49-F238E27FC236}">
                  <a16:creationId xmlns:a16="http://schemas.microsoft.com/office/drawing/2014/main" id="{B6183AA5-B84B-4E54-AEA7-52643CFDE123}"/>
                </a:ext>
              </a:extLst>
            </p:cNvPr>
            <p:cNvSpPr>
              <a:spLocks noChangeArrowheads="1"/>
            </p:cNvSpPr>
            <p:nvPr/>
          </p:nvSpPr>
          <p:spPr bwMode="auto">
            <a:xfrm>
              <a:off x="6745288" y="3155950"/>
              <a:ext cx="598487" cy="1082675"/>
            </a:xfrm>
            <a:custGeom>
              <a:avLst/>
              <a:gdLst>
                <a:gd name="T0" fmla="*/ 1034 w 1662"/>
                <a:gd name="T1" fmla="*/ 1322 h 3008"/>
                <a:gd name="T2" fmla="*/ 625 w 1662"/>
                <a:gd name="T3" fmla="*/ 1322 h 3008"/>
                <a:gd name="T4" fmla="*/ 356 w 1662"/>
                <a:gd name="T5" fmla="*/ 1053 h 3008"/>
                <a:gd name="T6" fmla="*/ 625 w 1662"/>
                <a:gd name="T7" fmla="*/ 784 h 3008"/>
                <a:gd name="T8" fmla="*/ 1345 w 1662"/>
                <a:gd name="T9" fmla="*/ 784 h 3008"/>
                <a:gd name="T10" fmla="*/ 1523 w 1662"/>
                <a:gd name="T11" fmla="*/ 606 h 3008"/>
                <a:gd name="T12" fmla="*/ 1345 w 1662"/>
                <a:gd name="T13" fmla="*/ 427 h 3008"/>
                <a:gd name="T14" fmla="*/ 1008 w 1662"/>
                <a:gd name="T15" fmla="*/ 427 h 3008"/>
                <a:gd name="T16" fmla="*/ 1008 w 1662"/>
                <a:gd name="T17" fmla="*/ 179 h 3008"/>
                <a:gd name="T18" fmla="*/ 829 w 1662"/>
                <a:gd name="T19" fmla="*/ 0 h 3008"/>
                <a:gd name="T20" fmla="*/ 651 w 1662"/>
                <a:gd name="T21" fmla="*/ 179 h 3008"/>
                <a:gd name="T22" fmla="*/ 651 w 1662"/>
                <a:gd name="T23" fmla="*/ 427 h 3008"/>
                <a:gd name="T24" fmla="*/ 625 w 1662"/>
                <a:gd name="T25" fmla="*/ 427 h 3008"/>
                <a:gd name="T26" fmla="*/ 0 w 1662"/>
                <a:gd name="T27" fmla="*/ 1053 h 3008"/>
                <a:gd name="T28" fmla="*/ 625 w 1662"/>
                <a:gd name="T29" fmla="*/ 1679 h 3008"/>
                <a:gd name="T30" fmla="*/ 1034 w 1662"/>
                <a:gd name="T31" fmla="*/ 1679 h 3008"/>
                <a:gd name="T32" fmla="*/ 1304 w 1662"/>
                <a:gd name="T33" fmla="*/ 1949 h 3008"/>
                <a:gd name="T34" fmla="*/ 1034 w 1662"/>
                <a:gd name="T35" fmla="*/ 2217 h 3008"/>
                <a:gd name="T36" fmla="*/ 301 w 1662"/>
                <a:gd name="T37" fmla="*/ 2217 h 3008"/>
                <a:gd name="T38" fmla="*/ 123 w 1662"/>
                <a:gd name="T39" fmla="*/ 2396 h 3008"/>
                <a:gd name="T40" fmla="*/ 301 w 1662"/>
                <a:gd name="T41" fmla="*/ 2574 h 3008"/>
                <a:gd name="T42" fmla="*/ 653 w 1662"/>
                <a:gd name="T43" fmla="*/ 2574 h 3008"/>
                <a:gd name="T44" fmla="*/ 653 w 1662"/>
                <a:gd name="T45" fmla="*/ 2828 h 3008"/>
                <a:gd name="T46" fmla="*/ 831 w 1662"/>
                <a:gd name="T47" fmla="*/ 3007 h 3008"/>
                <a:gd name="T48" fmla="*/ 1009 w 1662"/>
                <a:gd name="T49" fmla="*/ 2828 h 3008"/>
                <a:gd name="T50" fmla="*/ 1009 w 1662"/>
                <a:gd name="T51" fmla="*/ 2574 h 3008"/>
                <a:gd name="T52" fmla="*/ 1039 w 1662"/>
                <a:gd name="T53" fmla="*/ 2574 h 3008"/>
                <a:gd name="T54" fmla="*/ 1044 w 1662"/>
                <a:gd name="T55" fmla="*/ 2574 h 3008"/>
                <a:gd name="T56" fmla="*/ 1661 w 1662"/>
                <a:gd name="T57" fmla="*/ 1949 h 3008"/>
                <a:gd name="T58" fmla="*/ 1034 w 1662"/>
                <a:gd name="T59" fmla="*/ 132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2" h="3008">
                  <a:moveTo>
                    <a:pt x="1034" y="1322"/>
                  </a:moveTo>
                  <a:lnTo>
                    <a:pt x="625" y="1322"/>
                  </a:lnTo>
                  <a:cubicBezTo>
                    <a:pt x="476" y="1322"/>
                    <a:pt x="356" y="1201"/>
                    <a:pt x="356" y="1053"/>
                  </a:cubicBezTo>
                  <a:cubicBezTo>
                    <a:pt x="356" y="904"/>
                    <a:pt x="476" y="784"/>
                    <a:pt x="625" y="784"/>
                  </a:cubicBezTo>
                  <a:lnTo>
                    <a:pt x="1345" y="784"/>
                  </a:lnTo>
                  <a:cubicBezTo>
                    <a:pt x="1443" y="784"/>
                    <a:pt x="1523" y="704"/>
                    <a:pt x="1523" y="606"/>
                  </a:cubicBezTo>
                  <a:cubicBezTo>
                    <a:pt x="1523" y="508"/>
                    <a:pt x="1443" y="427"/>
                    <a:pt x="1345" y="427"/>
                  </a:cubicBezTo>
                  <a:lnTo>
                    <a:pt x="1008" y="427"/>
                  </a:lnTo>
                  <a:lnTo>
                    <a:pt x="1008" y="179"/>
                  </a:lnTo>
                  <a:cubicBezTo>
                    <a:pt x="1008" y="81"/>
                    <a:pt x="927" y="0"/>
                    <a:pt x="829" y="0"/>
                  </a:cubicBezTo>
                  <a:cubicBezTo>
                    <a:pt x="731" y="0"/>
                    <a:pt x="651" y="81"/>
                    <a:pt x="651" y="179"/>
                  </a:cubicBezTo>
                  <a:lnTo>
                    <a:pt x="651" y="427"/>
                  </a:lnTo>
                  <a:lnTo>
                    <a:pt x="625" y="427"/>
                  </a:lnTo>
                  <a:cubicBezTo>
                    <a:pt x="280" y="427"/>
                    <a:pt x="0" y="708"/>
                    <a:pt x="0" y="1053"/>
                  </a:cubicBezTo>
                  <a:cubicBezTo>
                    <a:pt x="0" y="1398"/>
                    <a:pt x="280" y="1679"/>
                    <a:pt x="625" y="1679"/>
                  </a:cubicBezTo>
                  <a:lnTo>
                    <a:pt x="1034" y="1679"/>
                  </a:lnTo>
                  <a:cubicBezTo>
                    <a:pt x="1183" y="1679"/>
                    <a:pt x="1304" y="1800"/>
                    <a:pt x="1304" y="1949"/>
                  </a:cubicBezTo>
                  <a:cubicBezTo>
                    <a:pt x="1304" y="2097"/>
                    <a:pt x="1183" y="2217"/>
                    <a:pt x="1034" y="2217"/>
                  </a:cubicBezTo>
                  <a:lnTo>
                    <a:pt x="301" y="2217"/>
                  </a:lnTo>
                  <a:cubicBezTo>
                    <a:pt x="203" y="2217"/>
                    <a:pt x="123" y="2298"/>
                    <a:pt x="123" y="2396"/>
                  </a:cubicBezTo>
                  <a:cubicBezTo>
                    <a:pt x="123" y="2494"/>
                    <a:pt x="203" y="2574"/>
                    <a:pt x="301" y="2574"/>
                  </a:cubicBezTo>
                  <a:lnTo>
                    <a:pt x="653" y="2574"/>
                  </a:lnTo>
                  <a:lnTo>
                    <a:pt x="653" y="2828"/>
                  </a:lnTo>
                  <a:cubicBezTo>
                    <a:pt x="653" y="2926"/>
                    <a:pt x="733" y="3007"/>
                    <a:pt x="831" y="3007"/>
                  </a:cubicBezTo>
                  <a:cubicBezTo>
                    <a:pt x="929" y="3007"/>
                    <a:pt x="1009" y="2926"/>
                    <a:pt x="1009" y="2828"/>
                  </a:cubicBezTo>
                  <a:lnTo>
                    <a:pt x="1009" y="2574"/>
                  </a:lnTo>
                  <a:lnTo>
                    <a:pt x="1039" y="2574"/>
                  </a:lnTo>
                  <a:cubicBezTo>
                    <a:pt x="1040" y="2574"/>
                    <a:pt x="1042" y="2574"/>
                    <a:pt x="1044" y="2574"/>
                  </a:cubicBezTo>
                  <a:cubicBezTo>
                    <a:pt x="1386" y="2570"/>
                    <a:pt x="1661" y="2291"/>
                    <a:pt x="1661" y="1949"/>
                  </a:cubicBezTo>
                  <a:cubicBezTo>
                    <a:pt x="1661" y="1604"/>
                    <a:pt x="1379" y="1322"/>
                    <a:pt x="1034" y="13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7">
              <a:extLst>
                <a:ext uri="{FF2B5EF4-FFF2-40B4-BE49-F238E27FC236}">
                  <a16:creationId xmlns:a16="http://schemas.microsoft.com/office/drawing/2014/main" id="{5183A685-5A10-4247-A564-ED511754267A}"/>
                </a:ext>
              </a:extLst>
            </p:cNvPr>
            <p:cNvSpPr>
              <a:spLocks noChangeArrowheads="1"/>
            </p:cNvSpPr>
            <p:nvPr/>
          </p:nvSpPr>
          <p:spPr bwMode="auto">
            <a:xfrm>
              <a:off x="5924550" y="2016125"/>
              <a:ext cx="2211388" cy="2574925"/>
            </a:xfrm>
            <a:custGeom>
              <a:avLst/>
              <a:gdLst>
                <a:gd name="T0" fmla="*/ 5789 w 6144"/>
                <a:gd name="T1" fmla="*/ 4084 h 7152"/>
                <a:gd name="T2" fmla="*/ 5017 w 6144"/>
                <a:gd name="T3" fmla="*/ 2844 h 7152"/>
                <a:gd name="T4" fmla="*/ 4026 w 6144"/>
                <a:gd name="T5" fmla="*/ 1903 h 7152"/>
                <a:gd name="T6" fmla="*/ 4784 w 6144"/>
                <a:gd name="T7" fmla="*/ 496 h 7152"/>
                <a:gd name="T8" fmla="*/ 4752 w 6144"/>
                <a:gd name="T9" fmla="*/ 285 h 7152"/>
                <a:gd name="T10" fmla="*/ 4115 w 6144"/>
                <a:gd name="T11" fmla="*/ 0 h 7152"/>
                <a:gd name="T12" fmla="*/ 3538 w 6144"/>
                <a:gd name="T13" fmla="*/ 151 h 7152"/>
                <a:gd name="T14" fmla="*/ 3176 w 6144"/>
                <a:gd name="T15" fmla="*/ 260 h 7152"/>
                <a:gd name="T16" fmla="*/ 3091 w 6144"/>
                <a:gd name="T17" fmla="*/ 244 h 7152"/>
                <a:gd name="T18" fmla="*/ 2201 w 6144"/>
                <a:gd name="T19" fmla="*/ 35 h 7152"/>
                <a:gd name="T20" fmla="*/ 1306 w 6144"/>
                <a:gd name="T21" fmla="*/ 455 h 7152"/>
                <a:gd name="T22" fmla="*/ 1286 w 6144"/>
                <a:gd name="T23" fmla="*/ 678 h 7152"/>
                <a:gd name="T24" fmla="*/ 2103 w 6144"/>
                <a:gd name="T25" fmla="*/ 1913 h 7152"/>
                <a:gd name="T26" fmla="*/ 1126 w 6144"/>
                <a:gd name="T27" fmla="*/ 2844 h 7152"/>
                <a:gd name="T28" fmla="*/ 354 w 6144"/>
                <a:gd name="T29" fmla="*/ 4084 h 7152"/>
                <a:gd name="T30" fmla="*/ 0 w 6144"/>
                <a:gd name="T31" fmla="*/ 5767 h 7152"/>
                <a:gd name="T32" fmla="*/ 1384 w 6144"/>
                <a:gd name="T33" fmla="*/ 7151 h 7152"/>
                <a:gd name="T34" fmla="*/ 4759 w 6144"/>
                <a:gd name="T35" fmla="*/ 7151 h 7152"/>
                <a:gd name="T36" fmla="*/ 6143 w 6144"/>
                <a:gd name="T37" fmla="*/ 5767 h 7152"/>
                <a:gd name="T38" fmla="*/ 5789 w 6144"/>
                <a:gd name="T39" fmla="*/ 4084 h 7152"/>
                <a:gd name="T40" fmla="*/ 1666 w 6144"/>
                <a:gd name="T41" fmla="*/ 603 h 7152"/>
                <a:gd name="T42" fmla="*/ 2201 w 6144"/>
                <a:gd name="T43" fmla="*/ 389 h 7152"/>
                <a:gd name="T44" fmla="*/ 2967 w 6144"/>
                <a:gd name="T45" fmla="*/ 578 h 7152"/>
                <a:gd name="T46" fmla="*/ 3174 w 6144"/>
                <a:gd name="T47" fmla="*/ 614 h 7152"/>
                <a:gd name="T48" fmla="*/ 3674 w 6144"/>
                <a:gd name="T49" fmla="*/ 478 h 7152"/>
                <a:gd name="T50" fmla="*/ 4114 w 6144"/>
                <a:gd name="T51" fmla="*/ 354 h 7152"/>
                <a:gd name="T52" fmla="*/ 4400 w 6144"/>
                <a:gd name="T53" fmla="*/ 452 h 7152"/>
                <a:gd name="T54" fmla="*/ 3687 w 6144"/>
                <a:gd name="T55" fmla="*/ 1778 h 7152"/>
                <a:gd name="T56" fmla="*/ 2444 w 6144"/>
                <a:gd name="T57" fmla="*/ 1778 h 7152"/>
                <a:gd name="T58" fmla="*/ 1666 w 6144"/>
                <a:gd name="T59" fmla="*/ 603 h 7152"/>
                <a:gd name="T60" fmla="*/ 4759 w 6144"/>
                <a:gd name="T61" fmla="*/ 6794 h 7152"/>
                <a:gd name="T62" fmla="*/ 1384 w 6144"/>
                <a:gd name="T63" fmla="*/ 6794 h 7152"/>
                <a:gd name="T64" fmla="*/ 357 w 6144"/>
                <a:gd name="T65" fmla="*/ 5767 h 7152"/>
                <a:gd name="T66" fmla="*/ 1393 w 6144"/>
                <a:gd name="T67" fmla="*/ 3080 h 7152"/>
                <a:gd name="T68" fmla="*/ 2402 w 6144"/>
                <a:gd name="T69" fmla="*/ 2134 h 7152"/>
                <a:gd name="T70" fmla="*/ 3738 w 6144"/>
                <a:gd name="T71" fmla="*/ 2134 h 7152"/>
                <a:gd name="T72" fmla="*/ 4747 w 6144"/>
                <a:gd name="T73" fmla="*/ 3080 h 7152"/>
                <a:gd name="T74" fmla="*/ 5783 w 6144"/>
                <a:gd name="T75" fmla="*/ 5767 h 7152"/>
                <a:gd name="T76" fmla="*/ 4759 w 6144"/>
                <a:gd name="T77" fmla="*/ 6794 h 7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7152">
                  <a:moveTo>
                    <a:pt x="5789" y="4084"/>
                  </a:moveTo>
                  <a:cubicBezTo>
                    <a:pt x="5602" y="3653"/>
                    <a:pt x="5344" y="3235"/>
                    <a:pt x="5017" y="2844"/>
                  </a:cubicBezTo>
                  <a:cubicBezTo>
                    <a:pt x="4621" y="2368"/>
                    <a:pt x="4227" y="2050"/>
                    <a:pt x="4026" y="1903"/>
                  </a:cubicBezTo>
                  <a:lnTo>
                    <a:pt x="4784" y="496"/>
                  </a:lnTo>
                  <a:cubicBezTo>
                    <a:pt x="4822" y="426"/>
                    <a:pt x="4809" y="340"/>
                    <a:pt x="4752" y="285"/>
                  </a:cubicBezTo>
                  <a:cubicBezTo>
                    <a:pt x="4555" y="93"/>
                    <a:pt x="4347" y="0"/>
                    <a:pt x="4115" y="0"/>
                  </a:cubicBezTo>
                  <a:cubicBezTo>
                    <a:pt x="3903" y="0"/>
                    <a:pt x="3708" y="80"/>
                    <a:pt x="3538" y="151"/>
                  </a:cubicBezTo>
                  <a:cubicBezTo>
                    <a:pt x="3405" y="206"/>
                    <a:pt x="3278" y="260"/>
                    <a:pt x="3176" y="260"/>
                  </a:cubicBezTo>
                  <a:cubicBezTo>
                    <a:pt x="3145" y="260"/>
                    <a:pt x="3117" y="255"/>
                    <a:pt x="3091" y="244"/>
                  </a:cubicBezTo>
                  <a:cubicBezTo>
                    <a:pt x="2737" y="115"/>
                    <a:pt x="2465" y="35"/>
                    <a:pt x="2201" y="35"/>
                  </a:cubicBezTo>
                  <a:cubicBezTo>
                    <a:pt x="1869" y="35"/>
                    <a:pt x="1584" y="169"/>
                    <a:pt x="1306" y="455"/>
                  </a:cubicBezTo>
                  <a:cubicBezTo>
                    <a:pt x="1249" y="514"/>
                    <a:pt x="1239" y="607"/>
                    <a:pt x="1286" y="678"/>
                  </a:cubicBezTo>
                  <a:lnTo>
                    <a:pt x="2103" y="1913"/>
                  </a:lnTo>
                  <a:cubicBezTo>
                    <a:pt x="1901" y="2063"/>
                    <a:pt x="1515" y="2378"/>
                    <a:pt x="1126" y="2844"/>
                  </a:cubicBezTo>
                  <a:cubicBezTo>
                    <a:pt x="801" y="3235"/>
                    <a:pt x="541" y="3653"/>
                    <a:pt x="354" y="4084"/>
                  </a:cubicBezTo>
                  <a:cubicBezTo>
                    <a:pt x="118" y="4626"/>
                    <a:pt x="0" y="5193"/>
                    <a:pt x="0" y="5767"/>
                  </a:cubicBezTo>
                  <a:cubicBezTo>
                    <a:pt x="0" y="6530"/>
                    <a:pt x="621" y="7151"/>
                    <a:pt x="1384" y="7151"/>
                  </a:cubicBezTo>
                  <a:lnTo>
                    <a:pt x="4759" y="7151"/>
                  </a:lnTo>
                  <a:cubicBezTo>
                    <a:pt x="5522" y="7151"/>
                    <a:pt x="6143" y="6530"/>
                    <a:pt x="6143" y="5767"/>
                  </a:cubicBezTo>
                  <a:cubicBezTo>
                    <a:pt x="6143" y="5193"/>
                    <a:pt x="6025" y="4626"/>
                    <a:pt x="5789" y="4084"/>
                  </a:cubicBezTo>
                  <a:close/>
                  <a:moveTo>
                    <a:pt x="1666" y="603"/>
                  </a:moveTo>
                  <a:cubicBezTo>
                    <a:pt x="1839" y="455"/>
                    <a:pt x="2004" y="389"/>
                    <a:pt x="2201" y="389"/>
                  </a:cubicBezTo>
                  <a:cubicBezTo>
                    <a:pt x="2412" y="389"/>
                    <a:pt x="2651" y="460"/>
                    <a:pt x="2967" y="578"/>
                  </a:cubicBezTo>
                  <a:cubicBezTo>
                    <a:pt x="3033" y="602"/>
                    <a:pt x="3103" y="614"/>
                    <a:pt x="3174" y="614"/>
                  </a:cubicBezTo>
                  <a:cubicBezTo>
                    <a:pt x="3348" y="614"/>
                    <a:pt x="3515" y="545"/>
                    <a:pt x="3674" y="478"/>
                  </a:cubicBezTo>
                  <a:cubicBezTo>
                    <a:pt x="3827" y="414"/>
                    <a:pt x="3973" y="354"/>
                    <a:pt x="4114" y="354"/>
                  </a:cubicBezTo>
                  <a:cubicBezTo>
                    <a:pt x="4182" y="354"/>
                    <a:pt x="4279" y="365"/>
                    <a:pt x="4400" y="452"/>
                  </a:cubicBezTo>
                  <a:lnTo>
                    <a:pt x="3687" y="1778"/>
                  </a:lnTo>
                  <a:lnTo>
                    <a:pt x="2444" y="1778"/>
                  </a:lnTo>
                  <a:lnTo>
                    <a:pt x="1666" y="603"/>
                  </a:lnTo>
                  <a:close/>
                  <a:moveTo>
                    <a:pt x="4759" y="6794"/>
                  </a:moveTo>
                  <a:lnTo>
                    <a:pt x="1384" y="6794"/>
                  </a:lnTo>
                  <a:cubicBezTo>
                    <a:pt x="817" y="6794"/>
                    <a:pt x="357" y="6334"/>
                    <a:pt x="357" y="5767"/>
                  </a:cubicBezTo>
                  <a:cubicBezTo>
                    <a:pt x="357" y="4814"/>
                    <a:pt x="706" y="3910"/>
                    <a:pt x="1393" y="3080"/>
                  </a:cubicBezTo>
                  <a:cubicBezTo>
                    <a:pt x="1827" y="2556"/>
                    <a:pt x="2268" y="2230"/>
                    <a:pt x="2402" y="2134"/>
                  </a:cubicBezTo>
                  <a:lnTo>
                    <a:pt x="3738" y="2134"/>
                  </a:lnTo>
                  <a:cubicBezTo>
                    <a:pt x="3873" y="2229"/>
                    <a:pt x="4313" y="2556"/>
                    <a:pt x="4747" y="3080"/>
                  </a:cubicBezTo>
                  <a:cubicBezTo>
                    <a:pt x="5436" y="3910"/>
                    <a:pt x="5783" y="4812"/>
                    <a:pt x="5783" y="5767"/>
                  </a:cubicBezTo>
                  <a:cubicBezTo>
                    <a:pt x="5786" y="6334"/>
                    <a:pt x="5326" y="6794"/>
                    <a:pt x="4759" y="679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pic>
        <p:nvPicPr>
          <p:cNvPr id="2" name="Picture 1">
            <a:extLst>
              <a:ext uri="{FF2B5EF4-FFF2-40B4-BE49-F238E27FC236}">
                <a16:creationId xmlns:a16="http://schemas.microsoft.com/office/drawing/2014/main" id="{FE13CF00-E5F5-4AFD-9D73-B07661F6AFD1}"/>
              </a:ext>
            </a:extLst>
          </p:cNvPr>
          <p:cNvPicPr>
            <a:picLocks noChangeAspect="1"/>
          </p:cNvPicPr>
          <p:nvPr/>
        </p:nvPicPr>
        <p:blipFill>
          <a:blip r:embed="rId2"/>
          <a:stretch>
            <a:fillRect/>
          </a:stretch>
        </p:blipFill>
        <p:spPr>
          <a:xfrm>
            <a:off x="4661944" y="3954294"/>
            <a:ext cx="370064" cy="230832"/>
          </a:xfrm>
          <a:prstGeom prst="rect">
            <a:avLst/>
          </a:prstGeom>
          <a:solidFill>
            <a:srgbClr val="002060"/>
          </a:solidFill>
        </p:spPr>
      </p:pic>
    </p:spTree>
    <p:extLst>
      <p:ext uri="{BB962C8B-B14F-4D97-AF65-F5344CB8AC3E}">
        <p14:creationId xmlns:p14="http://schemas.microsoft.com/office/powerpoint/2010/main" val="44483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B8B1A5-87EF-4FE2-8D2A-48CA45D90442}"/>
              </a:ext>
            </a:extLst>
          </p:cNvPr>
          <p:cNvPicPr/>
          <p:nvPr/>
        </p:nvPicPr>
        <p:blipFill>
          <a:blip r:embed="rId2"/>
          <a:stretch>
            <a:fillRect/>
          </a:stretch>
        </p:blipFill>
        <p:spPr>
          <a:xfrm>
            <a:off x="4469081" y="2788695"/>
            <a:ext cx="4267918" cy="2402617"/>
          </a:xfrm>
          <a:prstGeom prst="rect">
            <a:avLst/>
          </a:prstGeom>
        </p:spPr>
      </p:pic>
      <p:grpSp>
        <p:nvGrpSpPr>
          <p:cNvPr id="13" name="Group 12">
            <a:extLst>
              <a:ext uri="{FF2B5EF4-FFF2-40B4-BE49-F238E27FC236}">
                <a16:creationId xmlns:a16="http://schemas.microsoft.com/office/drawing/2014/main" id="{679B111F-25F6-4D87-8425-01136CE2F1B0}"/>
              </a:ext>
            </a:extLst>
          </p:cNvPr>
          <p:cNvGrpSpPr/>
          <p:nvPr/>
        </p:nvGrpSpPr>
        <p:grpSpPr>
          <a:xfrm>
            <a:off x="7154455" y="3430807"/>
            <a:ext cx="585485" cy="292388"/>
            <a:chOff x="7615481" y="2599374"/>
            <a:chExt cx="585485" cy="292388"/>
          </a:xfrm>
        </p:grpSpPr>
        <p:sp>
          <p:nvSpPr>
            <p:cNvPr id="14" name="TextBox 13">
              <a:extLst>
                <a:ext uri="{FF2B5EF4-FFF2-40B4-BE49-F238E27FC236}">
                  <a16:creationId xmlns:a16="http://schemas.microsoft.com/office/drawing/2014/main" id="{3E1836CF-17DF-4007-A167-548342474084}"/>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0.3%</a:t>
              </a:r>
            </a:p>
          </p:txBody>
        </p:sp>
        <p:sp>
          <p:nvSpPr>
            <p:cNvPr id="15" name="Arrow: Down 14">
              <a:extLst>
                <a:ext uri="{FF2B5EF4-FFF2-40B4-BE49-F238E27FC236}">
                  <a16:creationId xmlns:a16="http://schemas.microsoft.com/office/drawing/2014/main" id="{9425E371-3D63-4304-87D2-31A2E2A09552}"/>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19" name="Group 18">
            <a:extLst>
              <a:ext uri="{FF2B5EF4-FFF2-40B4-BE49-F238E27FC236}">
                <a16:creationId xmlns:a16="http://schemas.microsoft.com/office/drawing/2014/main" id="{E959E778-A294-495C-8763-ABBE7F9B2179}"/>
              </a:ext>
            </a:extLst>
          </p:cNvPr>
          <p:cNvGrpSpPr/>
          <p:nvPr/>
        </p:nvGrpSpPr>
        <p:grpSpPr>
          <a:xfrm>
            <a:off x="7947607" y="3099893"/>
            <a:ext cx="585485" cy="292388"/>
            <a:chOff x="7615481" y="2599374"/>
            <a:chExt cx="585485" cy="292388"/>
          </a:xfrm>
        </p:grpSpPr>
        <p:sp>
          <p:nvSpPr>
            <p:cNvPr id="20" name="TextBox 19">
              <a:extLst>
                <a:ext uri="{FF2B5EF4-FFF2-40B4-BE49-F238E27FC236}">
                  <a16:creationId xmlns:a16="http://schemas.microsoft.com/office/drawing/2014/main" id="{AACF088A-E665-4677-84A2-3A608D84F15A}"/>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2.8%</a:t>
              </a:r>
            </a:p>
          </p:txBody>
        </p:sp>
        <p:sp>
          <p:nvSpPr>
            <p:cNvPr id="21" name="Arrow: Down 20">
              <a:extLst>
                <a:ext uri="{FF2B5EF4-FFF2-40B4-BE49-F238E27FC236}">
                  <a16:creationId xmlns:a16="http://schemas.microsoft.com/office/drawing/2014/main" id="{6A1D584D-9063-4055-A82A-8D9140FE1A11}"/>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22" name="Group 21">
            <a:extLst>
              <a:ext uri="{FF2B5EF4-FFF2-40B4-BE49-F238E27FC236}">
                <a16:creationId xmlns:a16="http://schemas.microsoft.com/office/drawing/2014/main" id="{739B84BC-F1F1-494D-95DE-EB25ACFBA5F9}"/>
              </a:ext>
            </a:extLst>
          </p:cNvPr>
          <p:cNvGrpSpPr/>
          <p:nvPr/>
        </p:nvGrpSpPr>
        <p:grpSpPr>
          <a:xfrm>
            <a:off x="6345377" y="3467302"/>
            <a:ext cx="585485" cy="292388"/>
            <a:chOff x="7615481" y="2599374"/>
            <a:chExt cx="585485" cy="292388"/>
          </a:xfrm>
        </p:grpSpPr>
        <p:sp>
          <p:nvSpPr>
            <p:cNvPr id="23" name="TextBox 22">
              <a:extLst>
                <a:ext uri="{FF2B5EF4-FFF2-40B4-BE49-F238E27FC236}">
                  <a16:creationId xmlns:a16="http://schemas.microsoft.com/office/drawing/2014/main" id="{DF4817A4-F68F-42C8-B068-E213A2FF8298}"/>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0.5%</a:t>
              </a:r>
            </a:p>
          </p:txBody>
        </p:sp>
        <p:sp>
          <p:nvSpPr>
            <p:cNvPr id="24" name="Arrow: Down 23">
              <a:extLst>
                <a:ext uri="{FF2B5EF4-FFF2-40B4-BE49-F238E27FC236}">
                  <a16:creationId xmlns:a16="http://schemas.microsoft.com/office/drawing/2014/main" id="{7542CA07-E952-4750-9A6A-AE86808A75B6}"/>
                </a:ext>
              </a:extLst>
            </p:cNvPr>
            <p:cNvSpPr/>
            <p:nvPr/>
          </p:nvSpPr>
          <p:spPr>
            <a:xfrm>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25" name="Group 24">
            <a:extLst>
              <a:ext uri="{FF2B5EF4-FFF2-40B4-BE49-F238E27FC236}">
                <a16:creationId xmlns:a16="http://schemas.microsoft.com/office/drawing/2014/main" id="{5E5D7CB2-5D1D-4E48-8CD1-AA625DF60C7C}"/>
              </a:ext>
            </a:extLst>
          </p:cNvPr>
          <p:cNvGrpSpPr/>
          <p:nvPr/>
        </p:nvGrpSpPr>
        <p:grpSpPr>
          <a:xfrm>
            <a:off x="5526050" y="3400164"/>
            <a:ext cx="585485" cy="292388"/>
            <a:chOff x="7615481" y="2599374"/>
            <a:chExt cx="585485" cy="292388"/>
          </a:xfrm>
        </p:grpSpPr>
        <p:sp>
          <p:nvSpPr>
            <p:cNvPr id="26" name="TextBox 25">
              <a:extLst>
                <a:ext uri="{FF2B5EF4-FFF2-40B4-BE49-F238E27FC236}">
                  <a16:creationId xmlns:a16="http://schemas.microsoft.com/office/drawing/2014/main" id="{467C2D96-DEED-45C1-9369-81917EEED5BA}"/>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1.0%</a:t>
              </a:r>
            </a:p>
          </p:txBody>
        </p:sp>
        <p:sp>
          <p:nvSpPr>
            <p:cNvPr id="27" name="Arrow: Down 26">
              <a:extLst>
                <a:ext uri="{FF2B5EF4-FFF2-40B4-BE49-F238E27FC236}">
                  <a16:creationId xmlns:a16="http://schemas.microsoft.com/office/drawing/2014/main" id="{E89505DA-1329-4F03-9D68-5953644DA30A}"/>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sp>
        <p:nvSpPr>
          <p:cNvPr id="9" name="7 CuadroTexto">
            <a:extLst>
              <a:ext uri="{FF2B5EF4-FFF2-40B4-BE49-F238E27FC236}">
                <a16:creationId xmlns:a16="http://schemas.microsoft.com/office/drawing/2014/main" id="{FC0665DD-7B1D-44E9-A4BC-52DA626203AA}"/>
              </a:ext>
            </a:extLst>
          </p:cNvPr>
          <p:cNvSpPr txBox="1"/>
          <p:nvPr/>
        </p:nvSpPr>
        <p:spPr>
          <a:xfrm>
            <a:off x="610908" y="2421833"/>
            <a:ext cx="3217171" cy="3582134"/>
          </a:xfrm>
          <a:prstGeom prst="rect">
            <a:avLst/>
          </a:prstGeom>
          <a:noFill/>
        </p:spPr>
        <p:txBody>
          <a:bodyPr wrap="square">
            <a:spAutoFit/>
          </a:bodyPr>
          <a:lstStyle/>
          <a:p>
            <a:pPr>
              <a:lnSpc>
                <a:spcPct val="120000"/>
              </a:lnSpc>
              <a:defRPr/>
            </a:pPr>
            <a:r>
              <a:rPr lang="en-US" sz="1000" dirty="0">
                <a:latin typeface="Lato" panose="020F0502020204030203"/>
                <a:ea typeface="Lato" charset="0"/>
                <a:cs typeface="Lato" charset="0"/>
              </a:rPr>
              <a:t>Visitation growth surged 2.8% in 2019, the fastest in the last five years. In 2019, Kansas welcomed 36.5 million visitors.</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Visitation has increased by 1.2 million person-trips since 2015 with 80% of that growth occurring in 2019. </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A 2.3% increase in room demand helped support overnight visitation, while lower gas prices and a healthy economy in 2019 helped push day visitation higher. Both day and overnight visitation growth supported overall visitation growth.</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Visitation growth was supported by growth in several seasons. After struggling in 2018, the key summer season had strong room demand, led by 7.9% growth in June. Building off strong growth in 2018, the fall season continued to grow; October registered room demand growth of nearly 4%.</a:t>
            </a:r>
          </a:p>
        </p:txBody>
      </p:sp>
      <p:sp>
        <p:nvSpPr>
          <p:cNvPr id="16" name="TextBox 15">
            <a:extLst>
              <a:ext uri="{FF2B5EF4-FFF2-40B4-BE49-F238E27FC236}">
                <a16:creationId xmlns:a16="http://schemas.microsoft.com/office/drawing/2014/main" id="{548DB29D-78ED-4EDB-ABFD-93D8FBBC2FC4}"/>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VISITATION</a:t>
            </a:r>
          </a:p>
        </p:txBody>
      </p:sp>
      <p:sp>
        <p:nvSpPr>
          <p:cNvPr id="17" name="TextBox 16">
            <a:extLst>
              <a:ext uri="{FF2B5EF4-FFF2-40B4-BE49-F238E27FC236}">
                <a16:creationId xmlns:a16="http://schemas.microsoft.com/office/drawing/2014/main" id="{0C836348-A2DB-4E70-BC60-6DEF9D078ECD}"/>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Total visitor count</a:t>
            </a:r>
          </a:p>
        </p:txBody>
      </p:sp>
      <p:sp>
        <p:nvSpPr>
          <p:cNvPr id="18" name="TextBox 17">
            <a:extLst>
              <a:ext uri="{FF2B5EF4-FFF2-40B4-BE49-F238E27FC236}">
                <a16:creationId xmlns:a16="http://schemas.microsoft.com/office/drawing/2014/main" id="{122AF333-F392-4F46-A0F5-6BBCD2C70259}"/>
              </a:ext>
            </a:extLst>
          </p:cNvPr>
          <p:cNvSpPr txBox="1"/>
          <p:nvPr/>
        </p:nvSpPr>
        <p:spPr>
          <a:xfrm>
            <a:off x="4572000" y="2566302"/>
            <a:ext cx="3217171" cy="261610"/>
          </a:xfrm>
          <a:prstGeom prst="rect">
            <a:avLst/>
          </a:prstGeom>
          <a:noFill/>
        </p:spPr>
        <p:txBody>
          <a:bodyPr wrap="square" rtlCol="0">
            <a:spAutoFit/>
          </a:bodyPr>
          <a:lstStyle/>
          <a:p>
            <a:pPr>
              <a:defRPr/>
            </a:pPr>
            <a:r>
              <a:rPr lang="en-US" sz="1100" b="1" dirty="0">
                <a:solidFill>
                  <a:schemeClr val="accent5">
                    <a:lumMod val="50000"/>
                  </a:schemeClr>
                </a:solidFill>
                <a:latin typeface="Lato" panose="020F0502020204030203"/>
                <a:ea typeface="Lato" charset="0"/>
                <a:cs typeface="Lato" charset="0"/>
              </a:rPr>
              <a:t>Kansas visitation levels (millions)</a:t>
            </a:r>
          </a:p>
        </p:txBody>
      </p:sp>
      <p:sp>
        <p:nvSpPr>
          <p:cNvPr id="2" name="7 CuadroTexto">
            <a:extLst>
              <a:ext uri="{FF2B5EF4-FFF2-40B4-BE49-F238E27FC236}">
                <a16:creationId xmlns:a16="http://schemas.microsoft.com/office/drawing/2014/main" id="{C4E1785F-4DCA-48FD-B162-2DBA76CF2FF5}"/>
              </a:ext>
            </a:extLst>
          </p:cNvPr>
          <p:cNvSpPr txBox="1"/>
          <p:nvPr/>
        </p:nvSpPr>
        <p:spPr>
          <a:xfrm>
            <a:off x="4572000" y="5191312"/>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DK </a:t>
            </a:r>
            <a:r>
              <a:rPr kumimoji="0" lang="en-US" sz="750" b="0" i="0" u="none" strike="noStrike" kern="1200" cap="none" spc="0" normalizeH="0" baseline="0" noProof="0" dirty="0" err="1">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Shifflet</a:t>
            </a: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 Tourism Economics</a:t>
            </a:r>
          </a:p>
        </p:txBody>
      </p:sp>
    </p:spTree>
    <p:extLst>
      <p:ext uri="{BB962C8B-B14F-4D97-AF65-F5344CB8AC3E}">
        <p14:creationId xmlns:p14="http://schemas.microsoft.com/office/powerpoint/2010/main" val="218132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8EC4D7-8D55-49FE-A737-4A58D3B10062}"/>
              </a:ext>
            </a:extLst>
          </p:cNvPr>
          <p:cNvPicPr/>
          <p:nvPr/>
        </p:nvPicPr>
        <p:blipFill>
          <a:blip r:embed="rId2"/>
          <a:stretch>
            <a:fillRect/>
          </a:stretch>
        </p:blipFill>
        <p:spPr>
          <a:xfrm>
            <a:off x="4574592" y="3049066"/>
            <a:ext cx="4248150" cy="2295253"/>
          </a:xfrm>
          <a:prstGeom prst="rect">
            <a:avLst/>
          </a:prstGeom>
        </p:spPr>
      </p:pic>
      <p:sp>
        <p:nvSpPr>
          <p:cNvPr id="10" name="7 CuadroTexto">
            <a:extLst>
              <a:ext uri="{FF2B5EF4-FFF2-40B4-BE49-F238E27FC236}">
                <a16:creationId xmlns:a16="http://schemas.microsoft.com/office/drawing/2014/main" id="{21716059-DA75-47D1-9D76-09248A44CE48}"/>
              </a:ext>
            </a:extLst>
          </p:cNvPr>
          <p:cNvSpPr txBox="1"/>
          <p:nvPr/>
        </p:nvSpPr>
        <p:spPr>
          <a:xfrm>
            <a:off x="639647" y="2898860"/>
            <a:ext cx="2987807" cy="2104807"/>
          </a:xfrm>
          <a:prstGeom prst="rect">
            <a:avLst/>
          </a:prstGeom>
          <a:noFill/>
        </p:spPr>
        <p:txBody>
          <a:bodyPr wrap="square">
            <a:spAutoFit/>
          </a:bodyPr>
          <a:lstStyle/>
          <a:p>
            <a:pPr>
              <a:lnSpc>
                <a:spcPct val="120000"/>
              </a:lnSpc>
              <a:defRPr/>
            </a:pPr>
            <a:r>
              <a:rPr lang="en-US" sz="1000" dirty="0">
                <a:latin typeface="Lato" panose="020F0502020204030203"/>
                <a:ea typeface="Lato" charset="0"/>
                <a:cs typeface="Lato" charset="0"/>
              </a:rPr>
              <a:t>Visitor spending in Kansas grew 3.1% in 2019 to reach $7.3 billion.</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Visitor spending increased by $220 million in 2019 and has grown by $775 million since 2015, an overall increase of 12.6%.</a:t>
            </a:r>
          </a:p>
          <a:p>
            <a:pPr>
              <a:lnSpc>
                <a:spcPct val="120000"/>
              </a:lnSpc>
              <a:defRPr/>
            </a:pPr>
            <a:endParaRPr lang="en-US" sz="1000" dirty="0">
              <a:latin typeface="Lato" panose="020F0502020204030203"/>
              <a:ea typeface="Lato" charset="0"/>
              <a:cs typeface="Lato" charset="0"/>
            </a:endParaRPr>
          </a:p>
          <a:p>
            <a:pPr>
              <a:lnSpc>
                <a:spcPct val="120000"/>
              </a:lnSpc>
              <a:defRPr/>
            </a:pPr>
            <a:r>
              <a:rPr lang="en-US" sz="1000" dirty="0">
                <a:latin typeface="Lato" panose="020F0502020204030203"/>
                <a:ea typeface="Lato" charset="0"/>
                <a:cs typeface="Lato" charset="0"/>
              </a:rPr>
              <a:t>With gas prices falling and minimal price pressures from other key spending categories, the spending increase was largely driven by visitation growth.</a:t>
            </a:r>
          </a:p>
          <a:p>
            <a:pPr>
              <a:lnSpc>
                <a:spcPct val="120000"/>
              </a:lnSpc>
              <a:defRPr/>
            </a:pPr>
            <a:endParaRPr lang="en-US" sz="1000" dirty="0">
              <a:latin typeface="Lato" panose="020F0502020204030203"/>
              <a:ea typeface="Lato" charset="0"/>
              <a:cs typeface="Lato" charset="0"/>
            </a:endParaRPr>
          </a:p>
        </p:txBody>
      </p:sp>
      <p:sp>
        <p:nvSpPr>
          <p:cNvPr id="9" name="TextBox 8">
            <a:extLst>
              <a:ext uri="{FF2B5EF4-FFF2-40B4-BE49-F238E27FC236}">
                <a16:creationId xmlns:a16="http://schemas.microsoft.com/office/drawing/2014/main" id="{E6D45A74-558E-460C-93F5-0CFD9D7B21A3}"/>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rPr>
              <a:t>SPENDING</a:t>
            </a:r>
          </a:p>
        </p:txBody>
      </p:sp>
      <p:sp>
        <p:nvSpPr>
          <p:cNvPr id="11" name="TextBox 10">
            <a:extLst>
              <a:ext uri="{FF2B5EF4-FFF2-40B4-BE49-F238E27FC236}">
                <a16:creationId xmlns:a16="http://schemas.microsoft.com/office/drawing/2014/main" id="{0736E459-29F4-411F-8F2D-674F15C387CC}"/>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B0604020202020204" charset="0"/>
                <a:ea typeface="Lato" panose="020B0604020202020204" charset="0"/>
                <a:cs typeface="Lato" panose="020B0604020202020204" charset="0"/>
              </a:rPr>
              <a:t>Total visitor spending</a:t>
            </a:r>
          </a:p>
        </p:txBody>
      </p:sp>
      <p:sp>
        <p:nvSpPr>
          <p:cNvPr id="12" name="TextBox 11">
            <a:extLst>
              <a:ext uri="{FF2B5EF4-FFF2-40B4-BE49-F238E27FC236}">
                <a16:creationId xmlns:a16="http://schemas.microsoft.com/office/drawing/2014/main" id="{A7304EB8-67D6-4FAA-A525-CE95CC096534}"/>
              </a:ext>
            </a:extLst>
          </p:cNvPr>
          <p:cNvSpPr txBox="1"/>
          <p:nvPr/>
        </p:nvSpPr>
        <p:spPr>
          <a:xfrm>
            <a:off x="4572000" y="2658325"/>
            <a:ext cx="3542669" cy="261610"/>
          </a:xfrm>
          <a:prstGeom prst="rect">
            <a:avLst/>
          </a:prstGeom>
          <a:noFill/>
        </p:spPr>
        <p:txBody>
          <a:bodyPr wrap="square" rtlCol="0">
            <a:spAutoFit/>
          </a:bodyPr>
          <a:lstStyle/>
          <a:p>
            <a:pPr>
              <a:defRPr/>
            </a:pPr>
            <a:r>
              <a:rPr lang="en-US" sz="1100" b="1" dirty="0">
                <a:solidFill>
                  <a:schemeClr val="accent5">
                    <a:lumMod val="50000"/>
                  </a:schemeClr>
                </a:solidFill>
                <a:latin typeface="Lato" panose="020F0502020204030203"/>
                <a:ea typeface="Lato" charset="0"/>
                <a:cs typeface="Lato" charset="0"/>
              </a:rPr>
              <a:t>Kansas visitor spending ($ billions)</a:t>
            </a:r>
          </a:p>
        </p:txBody>
      </p:sp>
      <p:grpSp>
        <p:nvGrpSpPr>
          <p:cNvPr id="14" name="Group 13">
            <a:extLst>
              <a:ext uri="{FF2B5EF4-FFF2-40B4-BE49-F238E27FC236}">
                <a16:creationId xmlns:a16="http://schemas.microsoft.com/office/drawing/2014/main" id="{8F6CB0C5-39ED-48A7-9E59-0C41B6BC66E3}"/>
              </a:ext>
            </a:extLst>
          </p:cNvPr>
          <p:cNvGrpSpPr/>
          <p:nvPr/>
        </p:nvGrpSpPr>
        <p:grpSpPr>
          <a:xfrm>
            <a:off x="8043722" y="2965905"/>
            <a:ext cx="585485" cy="292388"/>
            <a:chOff x="7615481" y="2599374"/>
            <a:chExt cx="585485" cy="292388"/>
          </a:xfrm>
        </p:grpSpPr>
        <p:sp>
          <p:nvSpPr>
            <p:cNvPr id="15" name="TextBox 14">
              <a:extLst>
                <a:ext uri="{FF2B5EF4-FFF2-40B4-BE49-F238E27FC236}">
                  <a16:creationId xmlns:a16="http://schemas.microsoft.com/office/drawing/2014/main" id="{4DCC0AD5-FD84-4ED6-A42C-9A7FD893B996}"/>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3.1%</a:t>
              </a:r>
            </a:p>
          </p:txBody>
        </p:sp>
        <p:sp>
          <p:nvSpPr>
            <p:cNvPr id="16" name="Arrow: Down 15">
              <a:extLst>
                <a:ext uri="{FF2B5EF4-FFF2-40B4-BE49-F238E27FC236}">
                  <a16:creationId xmlns:a16="http://schemas.microsoft.com/office/drawing/2014/main" id="{83943333-B7B0-4FBC-8C1C-23F815D9A7D8}"/>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17" name="Group 16">
            <a:extLst>
              <a:ext uri="{FF2B5EF4-FFF2-40B4-BE49-F238E27FC236}">
                <a16:creationId xmlns:a16="http://schemas.microsoft.com/office/drawing/2014/main" id="{F0607224-AE9C-487E-9B15-F6A7C661B00C}"/>
              </a:ext>
            </a:extLst>
          </p:cNvPr>
          <p:cNvGrpSpPr/>
          <p:nvPr/>
        </p:nvGrpSpPr>
        <p:grpSpPr>
          <a:xfrm>
            <a:off x="6457911" y="3715990"/>
            <a:ext cx="585485" cy="292388"/>
            <a:chOff x="7615481" y="2599374"/>
            <a:chExt cx="585485" cy="292388"/>
          </a:xfrm>
        </p:grpSpPr>
        <p:sp>
          <p:nvSpPr>
            <p:cNvPr id="18" name="TextBox 17">
              <a:extLst>
                <a:ext uri="{FF2B5EF4-FFF2-40B4-BE49-F238E27FC236}">
                  <a16:creationId xmlns:a16="http://schemas.microsoft.com/office/drawing/2014/main" id="{40875085-4A62-4C8C-8D1D-FFB1B3CBC2BE}"/>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1.5%</a:t>
              </a:r>
            </a:p>
          </p:txBody>
        </p:sp>
        <p:sp>
          <p:nvSpPr>
            <p:cNvPr id="19" name="Arrow: Down 18">
              <a:extLst>
                <a:ext uri="{FF2B5EF4-FFF2-40B4-BE49-F238E27FC236}">
                  <a16:creationId xmlns:a16="http://schemas.microsoft.com/office/drawing/2014/main" id="{6358C25E-2F3F-480E-9761-3445E776E7A9}"/>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20" name="Group 19">
            <a:extLst>
              <a:ext uri="{FF2B5EF4-FFF2-40B4-BE49-F238E27FC236}">
                <a16:creationId xmlns:a16="http://schemas.microsoft.com/office/drawing/2014/main" id="{12C4673F-9B97-4757-B67B-5057716A86B6}"/>
              </a:ext>
            </a:extLst>
          </p:cNvPr>
          <p:cNvGrpSpPr/>
          <p:nvPr/>
        </p:nvGrpSpPr>
        <p:grpSpPr>
          <a:xfrm>
            <a:off x="7250923" y="3279728"/>
            <a:ext cx="585485" cy="292388"/>
            <a:chOff x="7615481" y="2599374"/>
            <a:chExt cx="585485" cy="292388"/>
          </a:xfrm>
        </p:grpSpPr>
        <p:sp>
          <p:nvSpPr>
            <p:cNvPr id="21" name="TextBox 20">
              <a:extLst>
                <a:ext uri="{FF2B5EF4-FFF2-40B4-BE49-F238E27FC236}">
                  <a16:creationId xmlns:a16="http://schemas.microsoft.com/office/drawing/2014/main" id="{D88B4199-739A-4A58-8479-89A3E52009B0}"/>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4.6%</a:t>
              </a:r>
            </a:p>
          </p:txBody>
        </p:sp>
        <p:sp>
          <p:nvSpPr>
            <p:cNvPr id="22" name="Arrow: Down 21">
              <a:extLst>
                <a:ext uri="{FF2B5EF4-FFF2-40B4-BE49-F238E27FC236}">
                  <a16:creationId xmlns:a16="http://schemas.microsoft.com/office/drawing/2014/main" id="{706BF120-A01E-4FB4-9DFE-BBCCAD279F99}"/>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grpSp>
        <p:nvGrpSpPr>
          <p:cNvPr id="23" name="Group 22">
            <a:extLst>
              <a:ext uri="{FF2B5EF4-FFF2-40B4-BE49-F238E27FC236}">
                <a16:creationId xmlns:a16="http://schemas.microsoft.com/office/drawing/2014/main" id="{3D5DC6B2-DEBB-4C37-B5DE-B9245DA21DA8}"/>
              </a:ext>
            </a:extLst>
          </p:cNvPr>
          <p:cNvGrpSpPr/>
          <p:nvPr/>
        </p:nvGrpSpPr>
        <p:grpSpPr>
          <a:xfrm>
            <a:off x="5638765" y="3839214"/>
            <a:ext cx="696686" cy="292388"/>
            <a:chOff x="7615481" y="2599374"/>
            <a:chExt cx="585485" cy="292388"/>
          </a:xfrm>
        </p:grpSpPr>
        <p:sp>
          <p:nvSpPr>
            <p:cNvPr id="24" name="TextBox 23">
              <a:extLst>
                <a:ext uri="{FF2B5EF4-FFF2-40B4-BE49-F238E27FC236}">
                  <a16:creationId xmlns:a16="http://schemas.microsoft.com/office/drawing/2014/main" id="{B6B9C1D0-F79B-45F4-8BD2-FF37D31526CA}"/>
                </a:ext>
              </a:extLst>
            </p:cNvPr>
            <p:cNvSpPr txBox="1"/>
            <p:nvPr/>
          </p:nvSpPr>
          <p:spPr>
            <a:xfrm>
              <a:off x="7619073" y="2599374"/>
              <a:ext cx="581893" cy="292388"/>
            </a:xfrm>
            <a:prstGeom prst="rect">
              <a:avLst/>
            </a:prstGeom>
            <a:noFill/>
            <a:ln>
              <a:noFill/>
            </a:ln>
          </p:spPr>
          <p:txBody>
            <a:bodyPr wrap="square" rtlCol="0">
              <a:spAutoFit/>
            </a:bodyPr>
            <a:lstStyle/>
            <a:p>
              <a:pPr algn="ctr"/>
              <a:r>
                <a:rPr lang="en-US" sz="1300" b="1" dirty="0">
                  <a:solidFill>
                    <a:srgbClr val="002060"/>
                  </a:solidFill>
                  <a:latin typeface="Lato" panose="020F0502020204030203" pitchFamily="34" charset="0"/>
                  <a:ea typeface="Open Sans ExtraBold" panose="020B0906030804020204" pitchFamily="34" charset="0"/>
                  <a:cs typeface="Open Sans ExtraBold" panose="020B0906030804020204" pitchFamily="34" charset="0"/>
                </a:rPr>
                <a:t>2.1%</a:t>
              </a:r>
            </a:p>
          </p:txBody>
        </p:sp>
        <p:sp>
          <p:nvSpPr>
            <p:cNvPr id="25" name="Arrow: Down 24">
              <a:extLst>
                <a:ext uri="{FF2B5EF4-FFF2-40B4-BE49-F238E27FC236}">
                  <a16:creationId xmlns:a16="http://schemas.microsoft.com/office/drawing/2014/main" id="{976973CD-52C2-4C00-96B0-B89C21C3CBC2}"/>
                </a:ext>
              </a:extLst>
            </p:cNvPr>
            <p:cNvSpPr/>
            <p:nvPr/>
          </p:nvSpPr>
          <p:spPr>
            <a:xfrm rot="10800000">
              <a:off x="7615481" y="2643823"/>
              <a:ext cx="82296" cy="17373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latin typeface="Lato" panose="020F0502020204030203"/>
              </a:endParaRPr>
            </a:p>
          </p:txBody>
        </p:sp>
      </p:grpSp>
      <p:sp>
        <p:nvSpPr>
          <p:cNvPr id="2" name="7 CuadroTexto">
            <a:extLst>
              <a:ext uri="{FF2B5EF4-FFF2-40B4-BE49-F238E27FC236}">
                <a16:creationId xmlns:a16="http://schemas.microsoft.com/office/drawing/2014/main" id="{F0F0BFE7-0722-41EF-AA5A-FF5829B775D1}"/>
              </a:ext>
            </a:extLst>
          </p:cNvPr>
          <p:cNvSpPr txBox="1"/>
          <p:nvPr/>
        </p:nvSpPr>
        <p:spPr>
          <a:xfrm>
            <a:off x="4569409" y="5344319"/>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DK </a:t>
            </a:r>
            <a:r>
              <a:rPr kumimoji="0" lang="en-US" sz="750" b="0" i="0" u="none" strike="noStrike" kern="1200" cap="none" spc="0" normalizeH="0" baseline="0" noProof="0" dirty="0" err="1">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Shifflet</a:t>
            </a: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 Tourism Economics</a:t>
            </a:r>
          </a:p>
        </p:txBody>
      </p:sp>
    </p:spTree>
    <p:extLst>
      <p:ext uri="{BB962C8B-B14F-4D97-AF65-F5344CB8AC3E}">
        <p14:creationId xmlns:p14="http://schemas.microsoft.com/office/powerpoint/2010/main" val="225739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31" name="Chart 30">
                <a:extLst>
                  <a:ext uri="{FF2B5EF4-FFF2-40B4-BE49-F238E27FC236}">
                    <a16:creationId xmlns:a16="http://schemas.microsoft.com/office/drawing/2014/main" id="{688DBA6E-F328-424A-B697-E1C86F00EC6A}"/>
                  </a:ext>
                </a:extLst>
              </p:cNvPr>
              <p:cNvGraphicFramePr/>
              <p:nvPr>
                <p:extLst>
                  <p:ext uri="{D42A27DB-BD31-4B8C-83A1-F6EECF244321}">
                    <p14:modId xmlns:p14="http://schemas.microsoft.com/office/powerpoint/2010/main" val="3486572202"/>
                  </p:ext>
                </p:extLst>
              </p:nvPr>
            </p:nvGraphicFramePr>
            <p:xfrm>
              <a:off x="4572000" y="2635679"/>
              <a:ext cx="4244280" cy="259468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1" name="Chart 30">
                <a:extLst>
                  <a:ext uri="{FF2B5EF4-FFF2-40B4-BE49-F238E27FC236}">
                    <a16:creationId xmlns:a16="http://schemas.microsoft.com/office/drawing/2014/main" id="{688DBA6E-F328-424A-B697-E1C86F00EC6A}"/>
                  </a:ext>
                </a:extLst>
              </p:cNvPr>
              <p:cNvPicPr>
                <a:picLocks noGrp="1" noRot="1" noChangeAspect="1" noMove="1" noResize="1" noEditPoints="1" noAdjustHandles="1" noChangeArrowheads="1" noChangeShapeType="1"/>
              </p:cNvPicPr>
              <p:nvPr/>
            </p:nvPicPr>
            <p:blipFill>
              <a:blip r:embed="rId3"/>
              <a:stretch>
                <a:fillRect/>
              </a:stretch>
            </p:blipFill>
            <p:spPr>
              <a:xfrm>
                <a:off x="4572000" y="2635679"/>
                <a:ext cx="4244280" cy="2594684"/>
              </a:xfrm>
              <a:prstGeom prst="rect">
                <a:avLst/>
              </a:prstGeom>
            </p:spPr>
          </p:pic>
        </mc:Fallback>
      </mc:AlternateContent>
      <p:sp>
        <p:nvSpPr>
          <p:cNvPr id="10" name="TextBox 9">
            <a:extLst>
              <a:ext uri="{FF2B5EF4-FFF2-40B4-BE49-F238E27FC236}">
                <a16:creationId xmlns:a16="http://schemas.microsoft.com/office/drawing/2014/main" id="{788E0E72-3544-4C2A-AEEE-B629C1C0CEDE}"/>
              </a:ext>
            </a:extLst>
          </p:cNvPr>
          <p:cNvSpPr txBox="1"/>
          <p:nvPr/>
        </p:nvSpPr>
        <p:spPr>
          <a:xfrm>
            <a:off x="639647" y="1181968"/>
            <a:ext cx="4555287" cy="333425"/>
          </a:xfrm>
          <a:prstGeom prst="rect">
            <a:avLst/>
          </a:prstGeom>
          <a:noFill/>
          <a:ln>
            <a:noFill/>
          </a:ln>
        </p:spPr>
        <p:txBody>
          <a:bodyPr wrap="square" lIns="0" tIns="0" rIns="0" bIns="0" rtlCol="0" anchor="ctr" anchorCtr="0">
            <a:spAutoFit/>
          </a:bodyPr>
          <a:lstStyle/>
          <a:p>
            <a:pPr>
              <a:lnSpc>
                <a:spcPts val="2625"/>
              </a:lnSpc>
            </a:pPr>
            <a:r>
              <a:rPr lang="en-US" sz="2400" b="1" cap="all" dirty="0">
                <a:solidFill>
                  <a:srgbClr val="002060"/>
                </a:solidFill>
                <a:latin typeface="Lato" panose="020F0502020204030203" pitchFamily="34" charset="0"/>
                <a:ea typeface="Lato Black" panose="020F0502020204030203" pitchFamily="34" charset="0"/>
                <a:cs typeface="Lato Black" panose="020F0502020204030203" pitchFamily="34" charset="0"/>
              </a:rPr>
              <a:t>SPENDING</a:t>
            </a:r>
          </a:p>
        </p:txBody>
      </p:sp>
      <p:sp>
        <p:nvSpPr>
          <p:cNvPr id="11" name="TextBox 10">
            <a:extLst>
              <a:ext uri="{FF2B5EF4-FFF2-40B4-BE49-F238E27FC236}">
                <a16:creationId xmlns:a16="http://schemas.microsoft.com/office/drawing/2014/main" id="{8AF269FE-F849-4268-8409-227F68B73C13}"/>
              </a:ext>
            </a:extLst>
          </p:cNvPr>
          <p:cNvSpPr txBox="1"/>
          <p:nvPr/>
        </p:nvSpPr>
        <p:spPr>
          <a:xfrm>
            <a:off x="639648" y="1707477"/>
            <a:ext cx="2987807"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Spending by category - 2019</a:t>
            </a:r>
          </a:p>
        </p:txBody>
      </p:sp>
      <p:sp>
        <p:nvSpPr>
          <p:cNvPr id="14" name="TextBox 13">
            <a:extLst>
              <a:ext uri="{FF2B5EF4-FFF2-40B4-BE49-F238E27FC236}">
                <a16:creationId xmlns:a16="http://schemas.microsoft.com/office/drawing/2014/main" id="{DD10BF1D-1416-407C-BB48-D31E46DD0E65}"/>
              </a:ext>
            </a:extLst>
          </p:cNvPr>
          <p:cNvSpPr txBox="1"/>
          <p:nvPr/>
        </p:nvSpPr>
        <p:spPr>
          <a:xfrm>
            <a:off x="4645151" y="2209800"/>
            <a:ext cx="4062887" cy="287889"/>
          </a:xfrm>
          <a:prstGeom prst="rect">
            <a:avLst/>
          </a:prstGeom>
          <a:solidFill>
            <a:schemeClr val="bg1">
              <a:lumMod val="95000"/>
            </a:schemeClr>
          </a:solidFill>
        </p:spPr>
        <p:txBody>
          <a:bodyPr wrap="square" rtlCol="0">
            <a:spAutoFit/>
          </a:bodyPr>
          <a:lstStyle/>
          <a:p>
            <a:pPr algn="ctr">
              <a:lnSpc>
                <a:spcPts val="1733"/>
              </a:lnSpc>
              <a:defRPr/>
            </a:pPr>
            <a:r>
              <a:rPr lang="en-US" sz="1200" b="1" dirty="0">
                <a:solidFill>
                  <a:schemeClr val="accent5">
                    <a:lumMod val="50000"/>
                  </a:schemeClr>
                </a:solidFill>
                <a:latin typeface="Lato" charset="0"/>
                <a:ea typeface="Lato" charset="0"/>
                <a:cs typeface="Lato" charset="0"/>
              </a:rPr>
              <a:t>TOTAL VISITOR SPENDING</a:t>
            </a:r>
          </a:p>
        </p:txBody>
      </p:sp>
      <p:sp>
        <p:nvSpPr>
          <p:cNvPr id="15" name="TextBox 14">
            <a:extLst>
              <a:ext uri="{FF2B5EF4-FFF2-40B4-BE49-F238E27FC236}">
                <a16:creationId xmlns:a16="http://schemas.microsoft.com/office/drawing/2014/main" id="{02BACADE-D82C-4935-91EE-11C9BA12A93A}"/>
              </a:ext>
            </a:extLst>
          </p:cNvPr>
          <p:cNvSpPr txBox="1"/>
          <p:nvPr/>
        </p:nvSpPr>
        <p:spPr>
          <a:xfrm>
            <a:off x="572131" y="2376491"/>
            <a:ext cx="3232266" cy="503921"/>
          </a:xfrm>
          <a:prstGeom prst="rect">
            <a:avLst/>
          </a:prstGeom>
          <a:noFill/>
        </p:spPr>
        <p:txBody>
          <a:bodyPr wrap="square" rtlCol="0">
            <a:spAutoFit/>
          </a:bodyPr>
          <a:lstStyle/>
          <a:p>
            <a:pPr>
              <a:lnSpc>
                <a:spcPts val="1733"/>
              </a:lnSpc>
              <a:defRPr/>
            </a:pPr>
            <a:r>
              <a:rPr lang="en-US" sz="1100" b="1" dirty="0">
                <a:solidFill>
                  <a:schemeClr val="accent5">
                    <a:lumMod val="50000"/>
                  </a:schemeClr>
                </a:solidFill>
                <a:latin typeface="Lato" charset="0"/>
                <a:ea typeface="Lato" charset="0"/>
                <a:cs typeface="Lato" charset="0"/>
              </a:rPr>
              <a:t>The $7.3 billion spent by visitors to Kansas was spread across a wide range of sectors</a:t>
            </a:r>
          </a:p>
        </p:txBody>
      </p:sp>
      <p:sp>
        <p:nvSpPr>
          <p:cNvPr id="16" name="7 CuadroTexto">
            <a:extLst>
              <a:ext uri="{FF2B5EF4-FFF2-40B4-BE49-F238E27FC236}">
                <a16:creationId xmlns:a16="http://schemas.microsoft.com/office/drawing/2014/main" id="{C400970F-4D85-4FAF-94AF-945663F1F906}"/>
              </a:ext>
            </a:extLst>
          </p:cNvPr>
          <p:cNvSpPr txBox="1"/>
          <p:nvPr/>
        </p:nvSpPr>
        <p:spPr>
          <a:xfrm>
            <a:off x="576218" y="3031785"/>
            <a:ext cx="3254908" cy="2899255"/>
          </a:xfrm>
          <a:prstGeom prst="rect">
            <a:avLst/>
          </a:prstGeom>
          <a:noFill/>
        </p:spPr>
        <p:txBody>
          <a:bodyPr wrap="square">
            <a:spAutoFit/>
          </a:bodyPr>
          <a:lstStyle/>
          <a:p>
            <a:pPr>
              <a:lnSpc>
                <a:spcPts val="1700"/>
              </a:lnSpc>
              <a:defRPr/>
            </a:pPr>
            <a:r>
              <a:rPr lang="en-US" sz="1000" dirty="0">
                <a:latin typeface="Lato" charset="0"/>
                <a:ea typeface="Lato" charset="0"/>
                <a:cs typeface="Lato" charset="0"/>
              </a:rPr>
              <a:t>Of the $7.3 billion spent in Kansas in 2019 by visitors, a quarter was spent on transportation in the state. Food &amp; beverage spending captures $1.8 billion – 24.6% of the average visitor dollar.</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Visitors spent 18.5% on lodging, which includes both room rentals as well as 2</a:t>
            </a:r>
            <a:r>
              <a:rPr lang="en-US" sz="1000" baseline="30000" dirty="0">
                <a:latin typeface="Lato" charset="0"/>
                <a:ea typeface="Lato" charset="0"/>
                <a:cs typeface="Lato" charset="0"/>
              </a:rPr>
              <a:t>nd</a:t>
            </a:r>
            <a:r>
              <a:rPr lang="en-US" sz="1000" dirty="0">
                <a:latin typeface="Lato" charset="0"/>
                <a:ea typeface="Lato" charset="0"/>
                <a:cs typeface="Lato" charset="0"/>
              </a:rPr>
              <a:t> home rental income.</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About 15 cents of each visitor dollar went to retail shopping while in the state.</a:t>
            </a:r>
          </a:p>
          <a:p>
            <a:pPr>
              <a:lnSpc>
                <a:spcPts val="1700"/>
              </a:lnSpc>
              <a:defRPr/>
            </a:pPr>
            <a:endParaRPr lang="en-US" sz="1000" dirty="0">
              <a:latin typeface="Lato" charset="0"/>
              <a:ea typeface="Lato" charset="0"/>
              <a:cs typeface="Lato" charset="0"/>
            </a:endParaRPr>
          </a:p>
          <a:p>
            <a:pPr>
              <a:lnSpc>
                <a:spcPts val="1700"/>
              </a:lnSpc>
              <a:defRPr/>
            </a:pPr>
            <a:r>
              <a:rPr lang="en-US" sz="1000" dirty="0">
                <a:latin typeface="Lato" charset="0"/>
                <a:ea typeface="Lato" charset="0"/>
                <a:cs typeface="Lato" charset="0"/>
              </a:rPr>
              <a:t>The $1.0 billion in the state spent at recreational businesses is 13.6% of each visitor dollar.</a:t>
            </a:r>
          </a:p>
        </p:txBody>
      </p:sp>
      <p:sp>
        <p:nvSpPr>
          <p:cNvPr id="17" name="TextBox 16">
            <a:extLst>
              <a:ext uri="{FF2B5EF4-FFF2-40B4-BE49-F238E27FC236}">
                <a16:creationId xmlns:a16="http://schemas.microsoft.com/office/drawing/2014/main" id="{3150FF4A-C620-4844-A613-142922970B05}"/>
              </a:ext>
            </a:extLst>
          </p:cNvPr>
          <p:cNvSpPr txBox="1"/>
          <p:nvPr/>
        </p:nvSpPr>
        <p:spPr>
          <a:xfrm>
            <a:off x="5569727" y="3840260"/>
            <a:ext cx="1229743" cy="877163"/>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FOOD &amp;</a:t>
            </a:r>
            <a:b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b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BEVERAGE</a:t>
            </a:r>
          </a:p>
          <a:p>
            <a:pPr algn="ctr">
              <a:spcAft>
                <a:spcPts val="300"/>
              </a:spcAft>
            </a:pPr>
            <a:r>
              <a:rPr lang="en-US" sz="1300" b="1"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$1.8B</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24.6%</a:t>
            </a:r>
          </a:p>
        </p:txBody>
      </p:sp>
      <p:grpSp>
        <p:nvGrpSpPr>
          <p:cNvPr id="18" name="Group 17">
            <a:extLst>
              <a:ext uri="{FF2B5EF4-FFF2-40B4-BE49-F238E27FC236}">
                <a16:creationId xmlns:a16="http://schemas.microsoft.com/office/drawing/2014/main" id="{9CBD254B-EE82-4B86-880E-D1FAECE83CC6}"/>
              </a:ext>
            </a:extLst>
          </p:cNvPr>
          <p:cNvGrpSpPr/>
          <p:nvPr/>
        </p:nvGrpSpPr>
        <p:grpSpPr>
          <a:xfrm>
            <a:off x="5858871" y="3331625"/>
            <a:ext cx="630884" cy="382476"/>
            <a:chOff x="3706813" y="5045076"/>
            <a:chExt cx="254001" cy="153988"/>
          </a:xfrm>
          <a:solidFill>
            <a:schemeClr val="bg1"/>
          </a:solidFill>
        </p:grpSpPr>
        <p:sp>
          <p:nvSpPr>
            <p:cNvPr id="19" name="Freeform 676">
              <a:extLst>
                <a:ext uri="{FF2B5EF4-FFF2-40B4-BE49-F238E27FC236}">
                  <a16:creationId xmlns:a16="http://schemas.microsoft.com/office/drawing/2014/main" id="{A0F2CA12-1239-4903-8BFF-AC7C87121EE9}"/>
                </a:ext>
              </a:extLst>
            </p:cNvPr>
            <p:cNvSpPr>
              <a:spLocks noEditPoints="1"/>
            </p:cNvSpPr>
            <p:nvPr/>
          </p:nvSpPr>
          <p:spPr bwMode="auto">
            <a:xfrm>
              <a:off x="3754438" y="5045076"/>
              <a:ext cx="152400" cy="153988"/>
            </a:xfrm>
            <a:custGeom>
              <a:avLst/>
              <a:gdLst>
                <a:gd name="T0" fmla="*/ 53 w 107"/>
                <a:gd name="T1" fmla="*/ 108 h 108"/>
                <a:gd name="T2" fmla="*/ 0 w 107"/>
                <a:gd name="T3" fmla="*/ 54 h 108"/>
                <a:gd name="T4" fmla="*/ 53 w 107"/>
                <a:gd name="T5" fmla="*/ 0 h 108"/>
                <a:gd name="T6" fmla="*/ 107 w 107"/>
                <a:gd name="T7" fmla="*/ 54 h 108"/>
                <a:gd name="T8" fmla="*/ 53 w 107"/>
                <a:gd name="T9" fmla="*/ 108 h 108"/>
                <a:gd name="T10" fmla="*/ 53 w 107"/>
                <a:gd name="T11" fmla="*/ 5 h 108"/>
                <a:gd name="T12" fmla="*/ 4 w 107"/>
                <a:gd name="T13" fmla="*/ 54 h 108"/>
                <a:gd name="T14" fmla="*/ 53 w 107"/>
                <a:gd name="T15" fmla="*/ 103 h 108"/>
                <a:gd name="T16" fmla="*/ 102 w 107"/>
                <a:gd name="T17" fmla="*/ 54 h 108"/>
                <a:gd name="T18" fmla="*/ 53 w 107"/>
                <a:gd name="T19"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24" y="108"/>
                    <a:pt x="0" y="84"/>
                    <a:pt x="0" y="54"/>
                  </a:cubicBezTo>
                  <a:cubicBezTo>
                    <a:pt x="0" y="25"/>
                    <a:pt x="24" y="0"/>
                    <a:pt x="53" y="0"/>
                  </a:cubicBezTo>
                  <a:cubicBezTo>
                    <a:pt x="83" y="0"/>
                    <a:pt x="107" y="25"/>
                    <a:pt x="107" y="54"/>
                  </a:cubicBezTo>
                  <a:cubicBezTo>
                    <a:pt x="107" y="84"/>
                    <a:pt x="83" y="108"/>
                    <a:pt x="53" y="108"/>
                  </a:cubicBezTo>
                  <a:close/>
                  <a:moveTo>
                    <a:pt x="53" y="5"/>
                  </a:moveTo>
                  <a:cubicBezTo>
                    <a:pt x="26" y="5"/>
                    <a:pt x="4" y="27"/>
                    <a:pt x="4" y="54"/>
                  </a:cubicBezTo>
                  <a:cubicBezTo>
                    <a:pt x="4" y="81"/>
                    <a:pt x="26" y="103"/>
                    <a:pt x="53" y="103"/>
                  </a:cubicBezTo>
                  <a:cubicBezTo>
                    <a:pt x="80" y="103"/>
                    <a:pt x="102" y="81"/>
                    <a:pt x="102" y="54"/>
                  </a:cubicBezTo>
                  <a:cubicBezTo>
                    <a:pt x="102" y="27"/>
                    <a:pt x="80" y="5"/>
                    <a:pt x="5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Oval 677">
              <a:extLst>
                <a:ext uri="{FF2B5EF4-FFF2-40B4-BE49-F238E27FC236}">
                  <a16:creationId xmlns:a16="http://schemas.microsoft.com/office/drawing/2014/main" id="{36C7A9A3-3047-44AF-8B02-8E07F80861E8}"/>
                </a:ext>
              </a:extLst>
            </p:cNvPr>
            <p:cNvSpPr>
              <a:spLocks noChangeArrowheads="1"/>
            </p:cNvSpPr>
            <p:nvPr/>
          </p:nvSpPr>
          <p:spPr bwMode="auto">
            <a:xfrm>
              <a:off x="3765551" y="5057776"/>
              <a:ext cx="130175" cy="1301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78">
              <a:extLst>
                <a:ext uri="{FF2B5EF4-FFF2-40B4-BE49-F238E27FC236}">
                  <a16:creationId xmlns:a16="http://schemas.microsoft.com/office/drawing/2014/main" id="{D954F2A2-4EBC-4762-9A72-8FC753BDAB6D}"/>
                </a:ext>
              </a:extLst>
            </p:cNvPr>
            <p:cNvSpPr>
              <a:spLocks/>
            </p:cNvSpPr>
            <p:nvPr/>
          </p:nvSpPr>
          <p:spPr bwMode="auto">
            <a:xfrm>
              <a:off x="3706813" y="5054601"/>
              <a:ext cx="39688" cy="142875"/>
            </a:xfrm>
            <a:custGeom>
              <a:avLst/>
              <a:gdLst>
                <a:gd name="T0" fmla="*/ 24 w 28"/>
                <a:gd name="T1" fmla="*/ 0 h 100"/>
                <a:gd name="T2" fmla="*/ 22 w 28"/>
                <a:gd name="T3" fmla="*/ 26 h 100"/>
                <a:gd name="T4" fmla="*/ 16 w 28"/>
                <a:gd name="T5" fmla="*/ 26 h 100"/>
                <a:gd name="T6" fmla="*/ 16 w 28"/>
                <a:gd name="T7" fmla="*/ 0 h 100"/>
                <a:gd name="T8" fmla="*/ 12 w 28"/>
                <a:gd name="T9" fmla="*/ 0 h 100"/>
                <a:gd name="T10" fmla="*/ 11 w 28"/>
                <a:gd name="T11" fmla="*/ 26 h 100"/>
                <a:gd name="T12" fmla="*/ 6 w 28"/>
                <a:gd name="T13" fmla="*/ 26 h 100"/>
                <a:gd name="T14" fmla="*/ 4 w 28"/>
                <a:gd name="T15" fmla="*/ 0 h 100"/>
                <a:gd name="T16" fmla="*/ 0 w 28"/>
                <a:gd name="T17" fmla="*/ 0 h 100"/>
                <a:gd name="T18" fmla="*/ 0 w 28"/>
                <a:gd name="T19" fmla="*/ 27 h 100"/>
                <a:gd name="T20" fmla="*/ 0 w 28"/>
                <a:gd name="T21" fmla="*/ 27 h 100"/>
                <a:gd name="T22" fmla="*/ 10 w 28"/>
                <a:gd name="T23" fmla="*/ 38 h 100"/>
                <a:gd name="T24" fmla="*/ 10 w 28"/>
                <a:gd name="T25" fmla="*/ 38 h 100"/>
                <a:gd name="T26" fmla="*/ 10 w 28"/>
                <a:gd name="T27" fmla="*/ 56 h 100"/>
                <a:gd name="T28" fmla="*/ 10 w 28"/>
                <a:gd name="T29" fmla="*/ 56 h 100"/>
                <a:gd name="T30" fmla="*/ 10 w 28"/>
                <a:gd name="T31" fmla="*/ 95 h 100"/>
                <a:gd name="T32" fmla="*/ 19 w 28"/>
                <a:gd name="T33" fmla="*/ 95 h 100"/>
                <a:gd name="T34" fmla="*/ 19 w 28"/>
                <a:gd name="T35" fmla="*/ 56 h 100"/>
                <a:gd name="T36" fmla="*/ 19 w 28"/>
                <a:gd name="T37" fmla="*/ 56 h 100"/>
                <a:gd name="T38" fmla="*/ 19 w 28"/>
                <a:gd name="T39" fmla="*/ 38 h 100"/>
                <a:gd name="T40" fmla="*/ 28 w 28"/>
                <a:gd name="T41" fmla="*/ 27 h 100"/>
                <a:gd name="T42" fmla="*/ 28 w 28"/>
                <a:gd name="T43" fmla="*/ 27 h 100"/>
                <a:gd name="T44" fmla="*/ 28 w 28"/>
                <a:gd name="T45" fmla="*/ 0 h 100"/>
                <a:gd name="T46" fmla="*/ 24 w 28"/>
                <a:gd name="T4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00">
                  <a:moveTo>
                    <a:pt x="24" y="0"/>
                  </a:moveTo>
                  <a:cubicBezTo>
                    <a:pt x="22" y="26"/>
                    <a:pt x="22" y="26"/>
                    <a:pt x="22" y="26"/>
                  </a:cubicBezTo>
                  <a:cubicBezTo>
                    <a:pt x="16" y="26"/>
                    <a:pt x="16" y="26"/>
                    <a:pt x="16" y="26"/>
                  </a:cubicBezTo>
                  <a:cubicBezTo>
                    <a:pt x="16" y="0"/>
                    <a:pt x="16" y="0"/>
                    <a:pt x="16" y="0"/>
                  </a:cubicBezTo>
                  <a:cubicBezTo>
                    <a:pt x="12" y="0"/>
                    <a:pt x="12" y="0"/>
                    <a:pt x="12" y="0"/>
                  </a:cubicBezTo>
                  <a:cubicBezTo>
                    <a:pt x="11" y="26"/>
                    <a:pt x="11" y="26"/>
                    <a:pt x="11" y="26"/>
                  </a:cubicBezTo>
                  <a:cubicBezTo>
                    <a:pt x="6" y="26"/>
                    <a:pt x="6" y="26"/>
                    <a:pt x="6" y="26"/>
                  </a:cubicBezTo>
                  <a:cubicBezTo>
                    <a:pt x="4" y="0"/>
                    <a:pt x="4" y="0"/>
                    <a:pt x="4" y="0"/>
                  </a:cubicBezTo>
                  <a:cubicBezTo>
                    <a:pt x="0" y="0"/>
                    <a:pt x="0" y="0"/>
                    <a:pt x="0" y="0"/>
                  </a:cubicBezTo>
                  <a:cubicBezTo>
                    <a:pt x="0" y="27"/>
                    <a:pt x="0" y="27"/>
                    <a:pt x="0" y="27"/>
                  </a:cubicBezTo>
                  <a:cubicBezTo>
                    <a:pt x="0" y="27"/>
                    <a:pt x="0" y="27"/>
                    <a:pt x="0" y="27"/>
                  </a:cubicBezTo>
                  <a:cubicBezTo>
                    <a:pt x="0" y="35"/>
                    <a:pt x="4" y="36"/>
                    <a:pt x="10" y="38"/>
                  </a:cubicBezTo>
                  <a:cubicBezTo>
                    <a:pt x="10" y="38"/>
                    <a:pt x="10" y="38"/>
                    <a:pt x="10" y="38"/>
                  </a:cubicBezTo>
                  <a:cubicBezTo>
                    <a:pt x="10" y="56"/>
                    <a:pt x="10" y="56"/>
                    <a:pt x="10" y="56"/>
                  </a:cubicBezTo>
                  <a:cubicBezTo>
                    <a:pt x="10" y="56"/>
                    <a:pt x="10" y="56"/>
                    <a:pt x="10" y="56"/>
                  </a:cubicBezTo>
                  <a:cubicBezTo>
                    <a:pt x="10" y="95"/>
                    <a:pt x="10" y="95"/>
                    <a:pt x="10" y="95"/>
                  </a:cubicBezTo>
                  <a:cubicBezTo>
                    <a:pt x="15" y="100"/>
                    <a:pt x="19" y="95"/>
                    <a:pt x="19" y="95"/>
                  </a:cubicBezTo>
                  <a:cubicBezTo>
                    <a:pt x="19" y="56"/>
                    <a:pt x="19" y="56"/>
                    <a:pt x="19" y="56"/>
                  </a:cubicBezTo>
                  <a:cubicBezTo>
                    <a:pt x="19" y="56"/>
                    <a:pt x="19" y="56"/>
                    <a:pt x="19" y="56"/>
                  </a:cubicBezTo>
                  <a:cubicBezTo>
                    <a:pt x="19" y="38"/>
                    <a:pt x="19" y="38"/>
                    <a:pt x="19" y="38"/>
                  </a:cubicBezTo>
                  <a:cubicBezTo>
                    <a:pt x="19" y="38"/>
                    <a:pt x="28" y="35"/>
                    <a:pt x="28" y="27"/>
                  </a:cubicBezTo>
                  <a:cubicBezTo>
                    <a:pt x="28" y="27"/>
                    <a:pt x="28" y="27"/>
                    <a:pt x="28" y="27"/>
                  </a:cubicBezTo>
                  <a:cubicBezTo>
                    <a:pt x="28" y="0"/>
                    <a:pt x="28" y="0"/>
                    <a:pt x="28" y="0"/>
                  </a:cubicBezTo>
                  <a:lnTo>
                    <a:pt x="2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679">
              <a:extLst>
                <a:ext uri="{FF2B5EF4-FFF2-40B4-BE49-F238E27FC236}">
                  <a16:creationId xmlns:a16="http://schemas.microsoft.com/office/drawing/2014/main" id="{DC8D0D9C-D875-4FAA-A208-59EFE58BC9F5}"/>
                </a:ext>
              </a:extLst>
            </p:cNvPr>
            <p:cNvSpPr>
              <a:spLocks/>
            </p:cNvSpPr>
            <p:nvPr/>
          </p:nvSpPr>
          <p:spPr bwMode="auto">
            <a:xfrm>
              <a:off x="3921126" y="5051426"/>
              <a:ext cx="39688" cy="142875"/>
            </a:xfrm>
            <a:custGeom>
              <a:avLst/>
              <a:gdLst>
                <a:gd name="T0" fmla="*/ 12 w 28"/>
                <a:gd name="T1" fmla="*/ 0 h 100"/>
                <a:gd name="T2" fmla="*/ 6 w 28"/>
                <a:gd name="T3" fmla="*/ 0 h 100"/>
                <a:gd name="T4" fmla="*/ 0 w 28"/>
                <a:gd name="T5" fmla="*/ 0 h 100"/>
                <a:gd name="T6" fmla="*/ 0 w 28"/>
                <a:gd name="T7" fmla="*/ 100 h 100"/>
                <a:gd name="T8" fmla="*/ 12 w 28"/>
                <a:gd name="T9" fmla="*/ 100 h 100"/>
                <a:gd name="T10" fmla="*/ 12 w 28"/>
                <a:gd name="T11" fmla="*/ 47 h 100"/>
                <a:gd name="T12" fmla="*/ 22 w 28"/>
                <a:gd name="T13" fmla="*/ 47 h 100"/>
                <a:gd name="T14" fmla="*/ 12 w 28"/>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0">
                  <a:moveTo>
                    <a:pt x="12" y="0"/>
                  </a:moveTo>
                  <a:cubicBezTo>
                    <a:pt x="6" y="0"/>
                    <a:pt x="6" y="0"/>
                    <a:pt x="6" y="0"/>
                  </a:cubicBezTo>
                  <a:cubicBezTo>
                    <a:pt x="0" y="0"/>
                    <a:pt x="0" y="0"/>
                    <a:pt x="0" y="0"/>
                  </a:cubicBezTo>
                  <a:cubicBezTo>
                    <a:pt x="0" y="100"/>
                    <a:pt x="0" y="100"/>
                    <a:pt x="0" y="100"/>
                  </a:cubicBezTo>
                  <a:cubicBezTo>
                    <a:pt x="12" y="100"/>
                    <a:pt x="12" y="100"/>
                    <a:pt x="12" y="100"/>
                  </a:cubicBezTo>
                  <a:cubicBezTo>
                    <a:pt x="12" y="47"/>
                    <a:pt x="12" y="47"/>
                    <a:pt x="12" y="47"/>
                  </a:cubicBezTo>
                  <a:cubicBezTo>
                    <a:pt x="22" y="47"/>
                    <a:pt x="22" y="47"/>
                    <a:pt x="22" y="47"/>
                  </a:cubicBezTo>
                  <a:cubicBezTo>
                    <a:pt x="28" y="21"/>
                    <a:pt x="12" y="0"/>
                    <a:pt x="1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3" name="TextBox 22">
            <a:extLst>
              <a:ext uri="{FF2B5EF4-FFF2-40B4-BE49-F238E27FC236}">
                <a16:creationId xmlns:a16="http://schemas.microsoft.com/office/drawing/2014/main" id="{1F6FD080-687C-4488-B60C-F8AA621F47B7}"/>
              </a:ext>
            </a:extLst>
          </p:cNvPr>
          <p:cNvSpPr txBox="1"/>
          <p:nvPr/>
        </p:nvSpPr>
        <p:spPr>
          <a:xfrm>
            <a:off x="6613522" y="3569537"/>
            <a:ext cx="1130533" cy="738664"/>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LODGING</a:t>
            </a:r>
          </a:p>
          <a:p>
            <a:pPr algn="ctr">
              <a:spcAft>
                <a:spcPts val="300"/>
              </a:spcAft>
            </a:pPr>
            <a:r>
              <a:rPr lang="en-US" sz="1300" b="1"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$1.4B</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18.5%</a:t>
            </a:r>
          </a:p>
        </p:txBody>
      </p:sp>
      <p:sp>
        <p:nvSpPr>
          <p:cNvPr id="24" name="Freeform 2">
            <a:extLst>
              <a:ext uri="{FF2B5EF4-FFF2-40B4-BE49-F238E27FC236}">
                <a16:creationId xmlns:a16="http://schemas.microsoft.com/office/drawing/2014/main" id="{DC2571E3-4E27-47F9-9737-5939A880EED7}"/>
              </a:ext>
            </a:extLst>
          </p:cNvPr>
          <p:cNvSpPr>
            <a:spLocks noChangeArrowheads="1"/>
          </p:cNvSpPr>
          <p:nvPr/>
        </p:nvSpPr>
        <p:spPr bwMode="auto">
          <a:xfrm>
            <a:off x="6927056" y="3016892"/>
            <a:ext cx="542869" cy="369971"/>
          </a:xfrm>
          <a:custGeom>
            <a:avLst/>
            <a:gdLst>
              <a:gd name="T0" fmla="*/ 1050 w 1286"/>
              <a:gd name="T1" fmla="*/ 115 h 876"/>
              <a:gd name="T2" fmla="*/ 1285 w 1286"/>
              <a:gd name="T3" fmla="*/ 350 h 876"/>
              <a:gd name="T4" fmla="*/ 1285 w 1286"/>
              <a:gd name="T5" fmla="*/ 875 h 876"/>
              <a:gd name="T6" fmla="*/ 1167 w 1286"/>
              <a:gd name="T7" fmla="*/ 875 h 876"/>
              <a:gd name="T8" fmla="*/ 1167 w 1286"/>
              <a:gd name="T9" fmla="*/ 700 h 876"/>
              <a:gd name="T10" fmla="*/ 118 w 1286"/>
              <a:gd name="T11" fmla="*/ 700 h 876"/>
              <a:gd name="T12" fmla="*/ 118 w 1286"/>
              <a:gd name="T13" fmla="*/ 875 h 876"/>
              <a:gd name="T14" fmla="*/ 0 w 1286"/>
              <a:gd name="T15" fmla="*/ 875 h 876"/>
              <a:gd name="T16" fmla="*/ 0 w 1286"/>
              <a:gd name="T17" fmla="*/ 0 h 876"/>
              <a:gd name="T18" fmla="*/ 118 w 1286"/>
              <a:gd name="T19" fmla="*/ 0 h 876"/>
              <a:gd name="T20" fmla="*/ 118 w 1286"/>
              <a:gd name="T21" fmla="*/ 525 h 876"/>
              <a:gd name="T22" fmla="*/ 585 w 1286"/>
              <a:gd name="T23" fmla="*/ 525 h 876"/>
              <a:gd name="T24" fmla="*/ 585 w 1286"/>
              <a:gd name="T25" fmla="*/ 115 h 876"/>
              <a:gd name="T26" fmla="*/ 1050 w 1286"/>
              <a:gd name="T27" fmla="*/ 115 h 876"/>
              <a:gd name="T28" fmla="*/ 350 w 1286"/>
              <a:gd name="T29" fmla="*/ 465 h 876"/>
              <a:gd name="T30" fmla="*/ 175 w 1286"/>
              <a:gd name="T31" fmla="*/ 290 h 876"/>
              <a:gd name="T32" fmla="*/ 350 w 1286"/>
              <a:gd name="T33" fmla="*/ 115 h 876"/>
              <a:gd name="T34" fmla="*/ 525 w 1286"/>
              <a:gd name="T35" fmla="*/ 290 h 876"/>
              <a:gd name="T36" fmla="*/ 350 w 1286"/>
              <a:gd name="T37" fmla="*/ 4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6" h="876">
                <a:moveTo>
                  <a:pt x="1050" y="115"/>
                </a:moveTo>
                <a:cubicBezTo>
                  <a:pt x="1178" y="115"/>
                  <a:pt x="1285" y="222"/>
                  <a:pt x="1285" y="350"/>
                </a:cubicBezTo>
                <a:lnTo>
                  <a:pt x="1285" y="875"/>
                </a:lnTo>
                <a:lnTo>
                  <a:pt x="1167" y="875"/>
                </a:lnTo>
                <a:lnTo>
                  <a:pt x="1167" y="700"/>
                </a:lnTo>
                <a:lnTo>
                  <a:pt x="118" y="700"/>
                </a:lnTo>
                <a:lnTo>
                  <a:pt x="118" y="875"/>
                </a:lnTo>
                <a:lnTo>
                  <a:pt x="0" y="875"/>
                </a:lnTo>
                <a:lnTo>
                  <a:pt x="0" y="0"/>
                </a:lnTo>
                <a:lnTo>
                  <a:pt x="118" y="0"/>
                </a:lnTo>
                <a:lnTo>
                  <a:pt x="118" y="525"/>
                </a:lnTo>
                <a:lnTo>
                  <a:pt x="585" y="525"/>
                </a:lnTo>
                <a:lnTo>
                  <a:pt x="585" y="115"/>
                </a:lnTo>
                <a:lnTo>
                  <a:pt x="1050" y="115"/>
                </a:lnTo>
                <a:close/>
                <a:moveTo>
                  <a:pt x="350" y="465"/>
                </a:moveTo>
                <a:cubicBezTo>
                  <a:pt x="254" y="465"/>
                  <a:pt x="175" y="385"/>
                  <a:pt x="175" y="290"/>
                </a:cubicBezTo>
                <a:cubicBezTo>
                  <a:pt x="175" y="194"/>
                  <a:pt x="254" y="115"/>
                  <a:pt x="350" y="115"/>
                </a:cubicBezTo>
                <a:cubicBezTo>
                  <a:pt x="446" y="115"/>
                  <a:pt x="525" y="194"/>
                  <a:pt x="525" y="290"/>
                </a:cubicBezTo>
                <a:cubicBezTo>
                  <a:pt x="525" y="386"/>
                  <a:pt x="446" y="465"/>
                  <a:pt x="350" y="465"/>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sz="1350"/>
          </a:p>
        </p:txBody>
      </p:sp>
      <p:sp>
        <p:nvSpPr>
          <p:cNvPr id="25" name="TextBox 24">
            <a:extLst>
              <a:ext uri="{FF2B5EF4-FFF2-40B4-BE49-F238E27FC236}">
                <a16:creationId xmlns:a16="http://schemas.microsoft.com/office/drawing/2014/main" id="{E46D4C47-3EA4-4DD7-93D5-EAEB3F6B7D8D}"/>
              </a:ext>
            </a:extLst>
          </p:cNvPr>
          <p:cNvSpPr txBox="1"/>
          <p:nvPr/>
        </p:nvSpPr>
        <p:spPr>
          <a:xfrm>
            <a:off x="6973014" y="4436835"/>
            <a:ext cx="1426821" cy="738664"/>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RECREATION</a:t>
            </a:r>
          </a:p>
          <a:p>
            <a:pPr algn="ctr">
              <a:spcAft>
                <a:spcPts val="300"/>
              </a:spcAft>
            </a:pPr>
            <a:r>
              <a:rPr lang="en-US" sz="1300" b="1"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$1.0B</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13.6%</a:t>
            </a:r>
          </a:p>
        </p:txBody>
      </p:sp>
      <p:pic>
        <p:nvPicPr>
          <p:cNvPr id="26" name="Graphic 25" descr="Hike">
            <a:extLst>
              <a:ext uri="{FF2B5EF4-FFF2-40B4-BE49-F238E27FC236}">
                <a16:creationId xmlns:a16="http://schemas.microsoft.com/office/drawing/2014/main" id="{D8B98236-7426-4B48-8177-3B4CCB9EA6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5713" y="4550560"/>
            <a:ext cx="511213" cy="511213"/>
          </a:xfrm>
          <a:prstGeom prst="rect">
            <a:avLst/>
          </a:prstGeom>
        </p:spPr>
      </p:pic>
      <p:sp>
        <p:nvSpPr>
          <p:cNvPr id="27" name="TextBox 26">
            <a:extLst>
              <a:ext uri="{FF2B5EF4-FFF2-40B4-BE49-F238E27FC236}">
                <a16:creationId xmlns:a16="http://schemas.microsoft.com/office/drawing/2014/main" id="{E7FDFD46-C646-4D05-BF10-B3461A12A2E3}"/>
              </a:ext>
            </a:extLst>
          </p:cNvPr>
          <p:cNvSpPr txBox="1"/>
          <p:nvPr/>
        </p:nvSpPr>
        <p:spPr>
          <a:xfrm>
            <a:off x="7628264" y="3573598"/>
            <a:ext cx="1278677" cy="738664"/>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RETAIL</a:t>
            </a:r>
          </a:p>
          <a:p>
            <a:pPr algn="ctr">
              <a:spcAft>
                <a:spcPts val="300"/>
              </a:spcAft>
            </a:pPr>
            <a:r>
              <a:rPr lang="en-US" sz="1300" b="1"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$1.1B</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14.8%</a:t>
            </a:r>
          </a:p>
        </p:txBody>
      </p:sp>
      <p:sp>
        <p:nvSpPr>
          <p:cNvPr id="28" name="Freeform 70">
            <a:extLst>
              <a:ext uri="{FF2B5EF4-FFF2-40B4-BE49-F238E27FC236}">
                <a16:creationId xmlns:a16="http://schemas.microsoft.com/office/drawing/2014/main" id="{A65AF0CC-F710-4A7B-A0F3-017A174166F7}"/>
              </a:ext>
            </a:extLst>
          </p:cNvPr>
          <p:cNvSpPr>
            <a:spLocks noEditPoints="1"/>
          </p:cNvSpPr>
          <p:nvPr/>
        </p:nvSpPr>
        <p:spPr bwMode="auto">
          <a:xfrm>
            <a:off x="8112046" y="3022719"/>
            <a:ext cx="319988" cy="393599"/>
          </a:xfrm>
          <a:custGeom>
            <a:avLst/>
            <a:gdLst>
              <a:gd name="T0" fmla="*/ 2147483646 w 208"/>
              <a:gd name="T1" fmla="*/ 2147483646 h 256"/>
              <a:gd name="T2" fmla="*/ 2147483646 w 208"/>
              <a:gd name="T3" fmla="*/ 2147483646 h 256"/>
              <a:gd name="T4" fmla="*/ 0 w 208"/>
              <a:gd name="T5" fmla="*/ 2147483646 h 256"/>
              <a:gd name="T6" fmla="*/ 0 w 208"/>
              <a:gd name="T7" fmla="*/ 2147483646 h 256"/>
              <a:gd name="T8" fmla="*/ 2147483646 w 208"/>
              <a:gd name="T9" fmla="*/ 2147483646 h 256"/>
              <a:gd name="T10" fmla="*/ 2147483646 w 208"/>
              <a:gd name="T11" fmla="*/ 2147483646 h 256"/>
              <a:gd name="T12" fmla="*/ 2147483646 w 208"/>
              <a:gd name="T13" fmla="*/ 2147483646 h 256"/>
              <a:gd name="T14" fmla="*/ 0 w 208"/>
              <a:gd name="T15" fmla="*/ 2147483646 h 256"/>
              <a:gd name="T16" fmla="*/ 2147483646 w 208"/>
              <a:gd name="T17" fmla="*/ 2147483646 h 256"/>
              <a:gd name="T18" fmla="*/ 2147483646 w 208"/>
              <a:gd name="T19" fmla="*/ 2147483646 h 256"/>
              <a:gd name="T20" fmla="*/ 2147483646 w 208"/>
              <a:gd name="T21" fmla="*/ 0 h 256"/>
              <a:gd name="T22" fmla="*/ 2147483646 w 208"/>
              <a:gd name="T23" fmla="*/ 2147483646 h 256"/>
              <a:gd name="T24" fmla="*/ 2147483646 w 208"/>
              <a:gd name="T25" fmla="*/ 2147483646 h 256"/>
              <a:gd name="T26" fmla="*/ 2147483646 w 208"/>
              <a:gd name="T27" fmla="*/ 2147483646 h 256"/>
              <a:gd name="T28" fmla="*/ 2147483646 w 208"/>
              <a:gd name="T29" fmla="*/ 2147483646 h 256"/>
              <a:gd name="T30" fmla="*/ 0 w 208"/>
              <a:gd name="T31" fmla="*/ 2147483646 h 256"/>
              <a:gd name="T32" fmla="*/ 0 w 208"/>
              <a:gd name="T33" fmla="*/ 2147483646 h 256"/>
              <a:gd name="T34" fmla="*/ 2147483646 w 208"/>
              <a:gd name="T35" fmla="*/ 2147483646 h 256"/>
              <a:gd name="T36" fmla="*/ 2147483646 w 208"/>
              <a:gd name="T37" fmla="*/ 2147483646 h 256"/>
              <a:gd name="T38" fmla="*/ 2147483646 w 208"/>
              <a:gd name="T39" fmla="*/ 2147483646 h 256"/>
              <a:gd name="T40" fmla="*/ 2147483646 w 208"/>
              <a:gd name="T41" fmla="*/ 2147483646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256">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chemeClr val="bg1"/>
          </a:solidFill>
          <a:ln>
            <a:noFill/>
          </a:ln>
        </p:spPr>
        <p:txBody>
          <a:bodyPr/>
          <a:lstStyle/>
          <a:p>
            <a:endParaRPr lang="th-TH"/>
          </a:p>
        </p:txBody>
      </p:sp>
      <p:sp>
        <p:nvSpPr>
          <p:cNvPr id="29" name="TextBox 28">
            <a:extLst>
              <a:ext uri="{FF2B5EF4-FFF2-40B4-BE49-F238E27FC236}">
                <a16:creationId xmlns:a16="http://schemas.microsoft.com/office/drawing/2014/main" id="{EE7E8809-6B1D-4D41-AFA3-F752933B245C}"/>
              </a:ext>
            </a:extLst>
          </p:cNvPr>
          <p:cNvSpPr txBox="1"/>
          <p:nvPr/>
        </p:nvSpPr>
        <p:spPr>
          <a:xfrm>
            <a:off x="4415028" y="3986177"/>
            <a:ext cx="1426821" cy="915635"/>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LOCAL </a:t>
            </a:r>
          </a:p>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TRANSP.</a:t>
            </a:r>
          </a:p>
          <a:p>
            <a:pPr algn="ctr">
              <a:spcAft>
                <a:spcPts val="300"/>
              </a:spcAft>
            </a:pPr>
            <a:r>
              <a:rPr lang="en-US" sz="1300" b="1"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$1.8B</a:t>
            </a:r>
            <a:r>
              <a:rPr lang="en-US" sz="1300"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   </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25.1%</a:t>
            </a:r>
          </a:p>
        </p:txBody>
      </p:sp>
      <p:sp>
        <p:nvSpPr>
          <p:cNvPr id="30" name="Freeform 387">
            <a:extLst>
              <a:ext uri="{FF2B5EF4-FFF2-40B4-BE49-F238E27FC236}">
                <a16:creationId xmlns:a16="http://schemas.microsoft.com/office/drawing/2014/main" id="{EE0DEEEC-3940-4674-9819-43460BED2911}"/>
              </a:ext>
            </a:extLst>
          </p:cNvPr>
          <p:cNvSpPr>
            <a:spLocks noEditPoints="1"/>
          </p:cNvSpPr>
          <p:nvPr/>
        </p:nvSpPr>
        <p:spPr bwMode="auto">
          <a:xfrm>
            <a:off x="4887035" y="3386863"/>
            <a:ext cx="442513" cy="390657"/>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TextBox 33">
            <a:extLst>
              <a:ext uri="{FF2B5EF4-FFF2-40B4-BE49-F238E27FC236}">
                <a16:creationId xmlns:a16="http://schemas.microsoft.com/office/drawing/2014/main" id="{6B778EB2-14CE-48FC-BF4B-5471F8108DA3}"/>
              </a:ext>
            </a:extLst>
          </p:cNvPr>
          <p:cNvSpPr txBox="1"/>
          <p:nvPr/>
        </p:nvSpPr>
        <p:spPr>
          <a:xfrm>
            <a:off x="8197313" y="4432028"/>
            <a:ext cx="663982" cy="723275"/>
          </a:xfrm>
          <a:prstGeom prst="rect">
            <a:avLst/>
          </a:prstGeom>
          <a:noFill/>
          <a:ln>
            <a:noFill/>
          </a:ln>
        </p:spPr>
        <p:txBody>
          <a:bodyPr wrap="square" rtlCol="0">
            <a:spAutoFit/>
          </a:bodyPr>
          <a:lstStyle/>
          <a:p>
            <a:pPr algn="ctr">
              <a:spcAft>
                <a:spcPts val="300"/>
              </a:spcAft>
            </a:pPr>
            <a:r>
              <a:rPr lang="en-US" sz="1000" b="1" dirty="0">
                <a:solidFill>
                  <a:schemeClr val="bg1"/>
                </a:solidFill>
                <a:latin typeface="lato" panose="020F0502020204030203"/>
                <a:ea typeface="Open Sans ExtraBold" panose="020B0906030804020204" pitchFamily="34" charset="0"/>
                <a:cs typeface="Open Sans ExtraBold" panose="020B0906030804020204" pitchFamily="34" charset="0"/>
              </a:rPr>
              <a:t>AIR</a:t>
            </a:r>
          </a:p>
          <a:p>
            <a:pPr algn="ctr">
              <a:spcAft>
                <a:spcPts val="300"/>
              </a:spcAft>
            </a:pPr>
            <a:r>
              <a:rPr lang="en-US" sz="1250" b="1" dirty="0">
                <a:solidFill>
                  <a:schemeClr val="bg1"/>
                </a:solidFill>
                <a:latin typeface="Lato" panose="020F0502020204030203" pitchFamily="34" charset="0"/>
                <a:ea typeface="Open Sans ExtraBold" panose="020B0906030804020204" pitchFamily="34" charset="0"/>
                <a:cs typeface="Open Sans ExtraBold" panose="020B0906030804020204" pitchFamily="34" charset="0"/>
              </a:rPr>
              <a:t>$0.2B</a:t>
            </a:r>
          </a:p>
          <a:p>
            <a:pPr algn="ctr">
              <a:spcAft>
                <a:spcPts val="300"/>
              </a:spcAft>
            </a:pPr>
            <a:r>
              <a:rPr lang="en-US" sz="1300" b="1" dirty="0">
                <a:solidFill>
                  <a:schemeClr val="bg1"/>
                </a:solidFill>
                <a:latin typeface="lato" panose="020F0502020204030203"/>
                <a:ea typeface="Open Sans ExtraBold" panose="020B0906030804020204" pitchFamily="34" charset="0"/>
                <a:cs typeface="Open Sans ExtraBold" panose="020B0906030804020204" pitchFamily="34" charset="0"/>
              </a:rPr>
              <a:t>3.3%</a:t>
            </a:r>
          </a:p>
        </p:txBody>
      </p:sp>
      <p:sp>
        <p:nvSpPr>
          <p:cNvPr id="2" name="7 CuadroTexto">
            <a:extLst>
              <a:ext uri="{FF2B5EF4-FFF2-40B4-BE49-F238E27FC236}">
                <a16:creationId xmlns:a16="http://schemas.microsoft.com/office/drawing/2014/main" id="{6084774C-F736-41DC-9786-C1FBDF07813D}"/>
              </a:ext>
            </a:extLst>
          </p:cNvPr>
          <p:cNvSpPr txBox="1"/>
          <p:nvPr/>
        </p:nvSpPr>
        <p:spPr>
          <a:xfrm>
            <a:off x="4573142" y="5248509"/>
            <a:ext cx="2358862" cy="20774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DK </a:t>
            </a:r>
            <a:r>
              <a:rPr kumimoji="0" lang="en-US" sz="750" b="0" i="0" u="none" strike="noStrike" kern="1200" cap="none" spc="0" normalizeH="0" baseline="0" noProof="0" dirty="0" err="1">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Shifflet</a:t>
            </a: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 Tourism Economics</a:t>
            </a:r>
          </a:p>
        </p:txBody>
      </p:sp>
    </p:spTree>
    <p:extLst>
      <p:ext uri="{BB962C8B-B14F-4D97-AF65-F5344CB8AC3E}">
        <p14:creationId xmlns:p14="http://schemas.microsoft.com/office/powerpoint/2010/main" val="1279286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EF67ABEE29544A9DCF7C28BC0FF5B4" ma:contentTypeVersion="10" ma:contentTypeDescription="Create a new document." ma:contentTypeScope="" ma:versionID="1ab93b92d805fe3a06e4a14727726094">
  <xsd:schema xmlns:xsd="http://www.w3.org/2001/XMLSchema" xmlns:xs="http://www.w3.org/2001/XMLSchema" xmlns:p="http://schemas.microsoft.com/office/2006/metadata/properties" xmlns:ns3="9d3dc5c3-e038-40fc-a807-b75d296bb3e3" targetNamespace="http://schemas.microsoft.com/office/2006/metadata/properties" ma:root="true" ma:fieldsID="129fb42dc1330fb4989b23f7ee75530b" ns3:_="">
    <xsd:import namespace="9d3dc5c3-e038-40fc-a807-b75d296bb3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dc5c3-e038-40fc-a807-b75d296bb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78E26B-450D-4DA5-8FFF-CD1ABFA50930}">
  <ds:schemaRefs>
    <ds:schemaRef ds:uri="http://schemas.microsoft.com/sharepoint/v3/contenttype/forms"/>
  </ds:schemaRefs>
</ds:datastoreItem>
</file>

<file path=customXml/itemProps2.xml><?xml version="1.0" encoding="utf-8"?>
<ds:datastoreItem xmlns:ds="http://schemas.openxmlformats.org/officeDocument/2006/customXml" ds:itemID="{567D88E9-1515-4FC9-B630-2C0056EDE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dc5c3-e038-40fc-a807-b75d296bb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A83E02-D6B2-46A3-81C9-5B7B924B3F21}">
  <ds:schemaRefs>
    <ds:schemaRef ds:uri="http://purl.org/dc/elements/1.1/"/>
    <ds:schemaRef ds:uri="http://schemas.microsoft.com/office/infopath/2007/PartnerControls"/>
    <ds:schemaRef ds:uri="http://purl.org/dc/dcmitype/"/>
    <ds:schemaRef ds:uri="9d3dc5c3-e038-40fc-a807-b75d296bb3e3"/>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32117</TotalTime>
  <Words>3447</Words>
  <Application>Microsoft Office PowerPoint</Application>
  <PresentationFormat>On-screen Show (4:3)</PresentationFormat>
  <Paragraphs>369</Paragraphs>
  <Slides>39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Lato</vt:lpstr>
      <vt:lpstr>Lato</vt:lpstr>
      <vt:lpstr>Lato Black</vt:lpstr>
      <vt:lpstr>Arial</vt:lpstr>
      <vt:lpstr>Times New Roman</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 Pastika Bagya</dc:creator>
  <cp:lastModifiedBy>Hartshorn, Taylor [KDWPT]</cp:lastModifiedBy>
  <cp:revision>906</cp:revision>
  <cp:lastPrinted>2019-09-26T18:59:25Z</cp:lastPrinted>
  <dcterms:created xsi:type="dcterms:W3CDTF">2018-11-21T06:39:41Z</dcterms:created>
  <dcterms:modified xsi:type="dcterms:W3CDTF">2020-10-21T13:21:02Z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0x0101000FEF67ABEE29544A9DCF7C28BC0FF5B4</vt:lpwstr>
  </property>
</Properties>
</file>