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jpg" ContentType="image/jpeg"/>
  <Override PartName="/ppt/webextensions/taskpanes.xml" ContentType="application/vnd.ms-office.webextensiontaskpanes+xml"/>
  <Override PartName="/ppt/webextensions/webextension1.xml" ContentType="application/vnd.ms-office.webextension+xml"/>
  <Override PartName="/ppt/webextensions/webextension2.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4.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3" r:id="rId2"/>
    <p:sldMasterId id="2147483665" r:id="rId3"/>
    <p:sldMasterId id="2147483675" r:id="rId4"/>
    <p:sldMasterId id="2147483686" r:id="rId5"/>
  </p:sldMasterIdLst>
  <p:notesMasterIdLst>
    <p:notesMasterId r:id="rId50"/>
  </p:notesMasterIdLst>
  <p:sldIdLst>
    <p:sldId id="256" r:id="rId6"/>
    <p:sldId id="375" r:id="rId7"/>
    <p:sldId id="490" r:id="rId8"/>
    <p:sldId id="491" r:id="rId9"/>
    <p:sldId id="376" r:id="rId10"/>
    <p:sldId id="377" r:id="rId11"/>
    <p:sldId id="427" r:id="rId12"/>
    <p:sldId id="435" r:id="rId13"/>
    <p:sldId id="422" r:id="rId14"/>
    <p:sldId id="387" r:id="rId15"/>
    <p:sldId id="421" r:id="rId16"/>
    <p:sldId id="419" r:id="rId17"/>
    <p:sldId id="454" r:id="rId18"/>
    <p:sldId id="485" r:id="rId19"/>
    <p:sldId id="496" r:id="rId20"/>
    <p:sldId id="487" r:id="rId21"/>
    <p:sldId id="492" r:id="rId22"/>
    <p:sldId id="486" r:id="rId23"/>
    <p:sldId id="493" r:id="rId24"/>
    <p:sldId id="474" r:id="rId25"/>
    <p:sldId id="495" r:id="rId26"/>
    <p:sldId id="407" r:id="rId27"/>
    <p:sldId id="465" r:id="rId28"/>
    <p:sldId id="466" r:id="rId29"/>
    <p:sldId id="477" r:id="rId30"/>
    <p:sldId id="450" r:id="rId31"/>
    <p:sldId id="406" r:id="rId32"/>
    <p:sldId id="453" r:id="rId33"/>
    <p:sldId id="476" r:id="rId34"/>
    <p:sldId id="397" r:id="rId35"/>
    <p:sldId id="398" r:id="rId36"/>
    <p:sldId id="471" r:id="rId37"/>
    <p:sldId id="472" r:id="rId38"/>
    <p:sldId id="399" r:id="rId39"/>
    <p:sldId id="400" r:id="rId40"/>
    <p:sldId id="401" r:id="rId41"/>
    <p:sldId id="402" r:id="rId42"/>
    <p:sldId id="494" r:id="rId43"/>
    <p:sldId id="431" r:id="rId44"/>
    <p:sldId id="379" r:id="rId45"/>
    <p:sldId id="484" r:id="rId46"/>
    <p:sldId id="482" r:id="rId47"/>
    <p:sldId id="483" r:id="rId48"/>
    <p:sldId id="325" r:id="rId49"/>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off Lacher" initials="GL" lastIdx="9" clrIdx="0">
    <p:extLst/>
  </p:cmAuthor>
  <p:cmAuthor id="2" name="Kaitlin DiPaola" initials="KD" lastIdx="78" clrIdx="1">
    <p:extLst/>
  </p:cmAuthor>
  <p:cmAuthor id="3" name="Chris Pike" initials="CP"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6EAC"/>
    <a:srgbClr val="DE6328"/>
    <a:srgbClr val="965793"/>
    <a:srgbClr val="4D76B1"/>
    <a:srgbClr val="003469"/>
    <a:srgbClr val="00ADD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04" autoAdjust="0"/>
    <p:restoredTop sz="94660"/>
  </p:normalViewPr>
  <p:slideViewPr>
    <p:cSldViewPr snapToGrid="0">
      <p:cViewPr varScale="1">
        <p:scale>
          <a:sx n="68" d="100"/>
          <a:sy n="68" d="100"/>
        </p:scale>
        <p:origin x="1256"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viewProps" Target="viewProps.xml"/><Relationship Id="rId5" Type="http://schemas.openxmlformats.org/officeDocument/2006/relationships/slideMaster" Target="slideMasters/slideMaster5.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8" Type="http://schemas.openxmlformats.org/officeDocument/2006/relationships/slide" Target="slides/slide3.xml"/><Relationship Id="rId51" Type="http://schemas.openxmlformats.org/officeDocument/2006/relationships/commentAuthors" Target="commentAuthors.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D87C9A-DED1-46AC-ADB9-48F30DFE029F}" type="doc">
      <dgm:prSet loTypeId="urn:microsoft.com/office/officeart/2005/8/layout/hierarchy3" loCatId="relationship" qsTypeId="urn:microsoft.com/office/officeart/2005/8/quickstyle/simple1" qsCatId="simple" csTypeId="urn:microsoft.com/office/officeart/2005/8/colors/accent1_2" csCatId="accent1" phldr="1"/>
      <dgm:spPr/>
      <dgm:t>
        <a:bodyPr/>
        <a:lstStyle/>
        <a:p>
          <a:endParaRPr lang="en-US"/>
        </a:p>
      </dgm:t>
    </dgm:pt>
    <dgm:pt modelId="{4C697623-66E5-43B4-94AA-E8A1A6D00B91}">
      <dgm:prSet phldrT="[Text]" custT="1"/>
      <dgm:spPr>
        <a:noFill/>
      </dgm:spPr>
      <dgm:t>
        <a:bodyPr/>
        <a:lstStyle/>
        <a:p>
          <a:pPr algn="ctr"/>
          <a:r>
            <a:rPr lang="en-US" sz="2200" dirty="0"/>
            <a:t>Key facts about Kansas’s tourism sector </a:t>
          </a:r>
        </a:p>
      </dgm:t>
    </dgm:pt>
    <dgm:pt modelId="{6FC554CB-E196-4D1D-A2C2-BE33C15E63D7}" type="parTrans" cxnId="{892BA8F8-36EE-48F5-AB98-2EB25158738C}">
      <dgm:prSet/>
      <dgm:spPr/>
      <dgm:t>
        <a:bodyPr/>
        <a:lstStyle/>
        <a:p>
          <a:endParaRPr lang="en-US"/>
        </a:p>
      </dgm:t>
    </dgm:pt>
    <dgm:pt modelId="{59EB8A03-5A88-497C-83F1-7A3E22D0D207}" type="sibTrans" cxnId="{892BA8F8-36EE-48F5-AB98-2EB25158738C}">
      <dgm:prSet/>
      <dgm:spPr/>
      <dgm:t>
        <a:bodyPr/>
        <a:lstStyle/>
        <a:p>
          <a:endParaRPr lang="en-US"/>
        </a:p>
      </dgm:t>
    </dgm:pt>
    <dgm:pt modelId="{20F379B1-8711-4947-95B0-BD3DE0864BD3}">
      <dgm:prSet phldrT="[Text]" custT="1"/>
      <dgm:spPr>
        <a:solidFill>
          <a:schemeClr val="bg1"/>
        </a:solidFill>
        <a:ln>
          <a:noFill/>
        </a:ln>
      </dgm:spPr>
      <dgm:t>
        <a:bodyPr/>
        <a:lstStyle/>
        <a:p>
          <a:r>
            <a:rPr lang="en-US" sz="1400" dirty="0">
              <a:solidFill>
                <a:schemeClr val="accent1"/>
              </a:solidFill>
            </a:rPr>
            <a:t>Tourism spending supports 5.0% of all jobs in Kansas</a:t>
          </a:r>
        </a:p>
      </dgm:t>
    </dgm:pt>
    <dgm:pt modelId="{8A894D7F-51F8-4BB8-96AE-4AF4C7B6B14D}" type="parTrans" cxnId="{C82F889C-7F3A-4CD7-B708-A5B805AB066A}">
      <dgm:prSet/>
      <dgm:spPr>
        <a:noFill/>
        <a:ln w="25400" cap="flat" cmpd="sng" algn="ctr">
          <a:solidFill>
            <a:prstClr val="white"/>
          </a:solidFill>
          <a:prstDash val="solid"/>
        </a:ln>
        <a:effectLst/>
      </dgm:spPr>
      <dgm:t>
        <a:bodyPr/>
        <a:lstStyle/>
        <a:p>
          <a:endParaRPr lang="en-US"/>
        </a:p>
      </dgm:t>
    </dgm:pt>
    <dgm:pt modelId="{FC3EAAE7-64C7-4143-B9F4-A6C40363FCAE}" type="sibTrans" cxnId="{C82F889C-7F3A-4CD7-B708-A5B805AB066A}">
      <dgm:prSet/>
      <dgm:spPr/>
      <dgm:t>
        <a:bodyPr/>
        <a:lstStyle/>
        <a:p>
          <a:endParaRPr lang="en-US"/>
        </a:p>
      </dgm:t>
    </dgm:pt>
    <dgm:pt modelId="{FAC84363-9EAC-414E-8BF8-4EEEC798F898}">
      <dgm:prSet phldrT="[Text]" custT="1"/>
      <dgm:spPr>
        <a:solidFill>
          <a:schemeClr val="bg1"/>
        </a:solidFill>
        <a:ln>
          <a:noFill/>
        </a:ln>
      </dgm:spPr>
      <dgm:t>
        <a:bodyPr/>
        <a:lstStyle/>
        <a:p>
          <a:r>
            <a:rPr lang="en-US" sz="1400" dirty="0">
              <a:solidFill>
                <a:schemeClr val="accent1"/>
              </a:solidFill>
            </a:rPr>
            <a:t>Tourism in Kansas generated $617 million in state and local taxes in 2017</a:t>
          </a:r>
        </a:p>
      </dgm:t>
    </dgm:pt>
    <dgm:pt modelId="{41080D83-5A35-4DC6-A715-0B048DDB6E57}" type="parTrans" cxnId="{6F552749-7519-49A4-ACA8-53BE76AF0235}">
      <dgm:prSet/>
      <dgm:spPr>
        <a:noFill/>
        <a:ln w="25400" cap="flat" cmpd="sng" algn="ctr">
          <a:solidFill>
            <a:prstClr val="white"/>
          </a:solidFill>
          <a:prstDash val="solid"/>
        </a:ln>
        <a:effectLst/>
      </dgm:spPr>
      <dgm:t>
        <a:bodyPr/>
        <a:lstStyle/>
        <a:p>
          <a:endParaRPr lang="en-US"/>
        </a:p>
      </dgm:t>
    </dgm:pt>
    <dgm:pt modelId="{892AA30C-279D-4BC6-B681-8687FB3D2FFC}" type="sibTrans" cxnId="{6F552749-7519-49A4-ACA8-53BE76AF0235}">
      <dgm:prSet/>
      <dgm:spPr/>
      <dgm:t>
        <a:bodyPr/>
        <a:lstStyle/>
        <a:p>
          <a:endParaRPr lang="en-US"/>
        </a:p>
      </dgm:t>
    </dgm:pt>
    <dgm:pt modelId="{9480768D-0549-4EDA-8598-0C88FA6AD797}">
      <dgm:prSet custT="1"/>
      <dgm:spPr>
        <a:solidFill>
          <a:schemeClr val="bg1"/>
        </a:solidFill>
        <a:ln>
          <a:noFill/>
        </a:ln>
      </dgm:spPr>
      <dgm:t>
        <a:bodyPr/>
        <a:lstStyle/>
        <a:p>
          <a:r>
            <a:rPr lang="en-US" sz="1400" kern="1200" dirty="0">
              <a:solidFill>
                <a:schemeClr val="accent1"/>
              </a:solidFill>
              <a:latin typeface="Arial"/>
              <a:ea typeface="+mn-ea"/>
              <a:cs typeface="+mn-cs"/>
            </a:rPr>
            <a:t>35.5 million travelers visited Kansas in 2017</a:t>
          </a:r>
        </a:p>
      </dgm:t>
    </dgm:pt>
    <dgm:pt modelId="{E62C1E11-7E17-4438-952B-AEA5556DAC6C}" type="parTrans" cxnId="{4A8213B7-FEE6-4CB3-A024-AB6560C3918D}">
      <dgm:prSet/>
      <dgm:spPr>
        <a:ln>
          <a:solidFill>
            <a:schemeClr val="bg1"/>
          </a:solidFill>
        </a:ln>
      </dgm:spPr>
      <dgm:t>
        <a:bodyPr/>
        <a:lstStyle/>
        <a:p>
          <a:endParaRPr lang="en-US"/>
        </a:p>
      </dgm:t>
    </dgm:pt>
    <dgm:pt modelId="{34AC90E8-AFCE-4333-8821-1538B7194F8D}" type="sibTrans" cxnId="{4A8213B7-FEE6-4CB3-A024-AB6560C3918D}">
      <dgm:prSet/>
      <dgm:spPr/>
      <dgm:t>
        <a:bodyPr/>
        <a:lstStyle/>
        <a:p>
          <a:endParaRPr lang="en-US"/>
        </a:p>
      </dgm:t>
    </dgm:pt>
    <dgm:pt modelId="{0067C98F-7A88-4EDA-B8B2-EE0643D7A064}">
      <dgm:prSet custT="1"/>
      <dgm:spPr>
        <a:solidFill>
          <a:schemeClr val="bg1"/>
        </a:solidFill>
        <a:ln>
          <a:noFill/>
        </a:ln>
      </dgm:spPr>
      <dgm:t>
        <a:bodyPr/>
        <a:lstStyle/>
        <a:p>
          <a:r>
            <a:rPr lang="en-US" sz="1400" dirty="0">
              <a:solidFill>
                <a:schemeClr val="accent1"/>
              </a:solidFill>
              <a:latin typeface="Arial"/>
              <a:ea typeface="+mn-ea"/>
              <a:cs typeface="+mn-cs"/>
            </a:rPr>
            <a:t>Visitor spending rose 1.5% in 2017 to $6.8 </a:t>
          </a:r>
          <a:r>
            <a:rPr lang="en-US" sz="1400" dirty="0">
              <a:solidFill>
                <a:schemeClr val="accent1"/>
              </a:solidFill>
              <a:latin typeface="+mn-lt"/>
              <a:ea typeface="+mn-ea"/>
              <a:cs typeface="+mn-cs"/>
            </a:rPr>
            <a:t>billion</a:t>
          </a:r>
          <a:endParaRPr lang="en-US" sz="1400" dirty="0">
            <a:solidFill>
              <a:schemeClr val="accent1"/>
            </a:solidFill>
          </a:endParaRPr>
        </a:p>
      </dgm:t>
    </dgm:pt>
    <dgm:pt modelId="{711DDFE8-A288-49AD-A178-FA1A03508E32}" type="parTrans" cxnId="{9D11B027-A44F-4377-BB97-9776880F0BD8}">
      <dgm:prSet/>
      <dgm:spPr>
        <a:ln>
          <a:solidFill>
            <a:schemeClr val="bg1"/>
          </a:solidFill>
        </a:ln>
      </dgm:spPr>
      <dgm:t>
        <a:bodyPr/>
        <a:lstStyle/>
        <a:p>
          <a:endParaRPr lang="en-US"/>
        </a:p>
      </dgm:t>
    </dgm:pt>
    <dgm:pt modelId="{F923A837-1D06-40CE-943C-D5D6A646C202}" type="sibTrans" cxnId="{9D11B027-A44F-4377-BB97-9776880F0BD8}">
      <dgm:prSet/>
      <dgm:spPr/>
      <dgm:t>
        <a:bodyPr/>
        <a:lstStyle/>
        <a:p>
          <a:endParaRPr lang="en-US"/>
        </a:p>
      </dgm:t>
    </dgm:pt>
    <dgm:pt modelId="{50981B60-0986-467F-9FE9-6FF71D68A39D}" type="pres">
      <dgm:prSet presAssocID="{16D87C9A-DED1-46AC-ADB9-48F30DFE029F}" presName="diagram" presStyleCnt="0">
        <dgm:presLayoutVars>
          <dgm:chPref val="1"/>
          <dgm:dir/>
          <dgm:animOne val="branch"/>
          <dgm:animLvl val="lvl"/>
          <dgm:resizeHandles/>
        </dgm:presLayoutVars>
      </dgm:prSet>
      <dgm:spPr/>
    </dgm:pt>
    <dgm:pt modelId="{3B4E1AA5-9FD6-43F3-A2A5-1AED73BBEE95}" type="pres">
      <dgm:prSet presAssocID="{4C697623-66E5-43B4-94AA-E8A1A6D00B91}" presName="root" presStyleCnt="0"/>
      <dgm:spPr/>
    </dgm:pt>
    <dgm:pt modelId="{A83753D3-283E-4E4C-92B0-7733BE699E57}" type="pres">
      <dgm:prSet presAssocID="{4C697623-66E5-43B4-94AA-E8A1A6D00B91}" presName="rootComposite" presStyleCnt="0"/>
      <dgm:spPr/>
    </dgm:pt>
    <dgm:pt modelId="{58213FE4-339A-4690-8B63-F35F55A96101}" type="pres">
      <dgm:prSet presAssocID="{4C697623-66E5-43B4-94AA-E8A1A6D00B91}" presName="rootText" presStyleLbl="node1" presStyleIdx="0" presStyleCnt="1" custScaleX="358977" custScaleY="207174" custLinFactNeighborX="-161" custLinFactNeighborY="-35803"/>
      <dgm:spPr/>
    </dgm:pt>
    <dgm:pt modelId="{7D57658F-C184-4020-ABF1-3161245CCDC3}" type="pres">
      <dgm:prSet presAssocID="{4C697623-66E5-43B4-94AA-E8A1A6D00B91}" presName="rootConnector" presStyleLbl="node1" presStyleIdx="0" presStyleCnt="1"/>
      <dgm:spPr/>
    </dgm:pt>
    <dgm:pt modelId="{A081455E-C2A0-4C84-9AB6-EFF97313F608}" type="pres">
      <dgm:prSet presAssocID="{4C697623-66E5-43B4-94AA-E8A1A6D00B91}" presName="childShape" presStyleCnt="0"/>
      <dgm:spPr/>
    </dgm:pt>
    <dgm:pt modelId="{F1741E91-823E-4EB5-8D35-6E09827FDB2B}" type="pres">
      <dgm:prSet presAssocID="{E62C1E11-7E17-4438-952B-AEA5556DAC6C}" presName="Name13" presStyleLbl="parChTrans1D2" presStyleIdx="0" presStyleCnt="4"/>
      <dgm:spPr/>
    </dgm:pt>
    <dgm:pt modelId="{7B7D9F27-AE8A-42CC-9B03-FC2A1D9A0439}" type="pres">
      <dgm:prSet presAssocID="{9480768D-0549-4EDA-8598-0C88FA6AD797}" presName="childText" presStyleLbl="bgAcc1" presStyleIdx="0" presStyleCnt="4" custScaleX="357965" custLinFactNeighborX="-11571" custLinFactNeighborY="-14914">
        <dgm:presLayoutVars>
          <dgm:bulletEnabled val="1"/>
        </dgm:presLayoutVars>
      </dgm:prSet>
      <dgm:spPr/>
    </dgm:pt>
    <dgm:pt modelId="{B9B0127E-E9B2-4BC4-BBFB-43FD521A68C0}" type="pres">
      <dgm:prSet presAssocID="{711DDFE8-A288-49AD-A178-FA1A03508E32}" presName="Name13" presStyleLbl="parChTrans1D2" presStyleIdx="1" presStyleCnt="4"/>
      <dgm:spPr/>
    </dgm:pt>
    <dgm:pt modelId="{E742C540-AE36-4325-9B6A-98F445A650D3}" type="pres">
      <dgm:prSet presAssocID="{0067C98F-7A88-4EDA-B8B2-EE0643D7A064}" presName="childText" presStyleLbl="bgAcc1" presStyleIdx="1" presStyleCnt="4" custScaleX="357965" custLinFactNeighborX="-11571" custLinFactNeighborY="-14914">
        <dgm:presLayoutVars>
          <dgm:bulletEnabled val="1"/>
        </dgm:presLayoutVars>
      </dgm:prSet>
      <dgm:spPr/>
    </dgm:pt>
    <dgm:pt modelId="{1366D6E4-83A9-4429-8333-03AD5AA1F4A6}" type="pres">
      <dgm:prSet presAssocID="{8A894D7F-51F8-4BB8-96AE-4AF4C7B6B14D}" presName="Name13" presStyleLbl="parChTrans1D2" presStyleIdx="2" presStyleCnt="4"/>
      <dgm:spPr>
        <a:xfrm>
          <a:off x="374051" y="825253"/>
          <a:ext cx="382785" cy="1760863"/>
        </a:xfrm>
        <a:custGeom>
          <a:avLst/>
          <a:gdLst/>
          <a:ahLst/>
          <a:cxnLst/>
          <a:rect l="0" t="0" r="0" b="0"/>
          <a:pathLst>
            <a:path>
              <a:moveTo>
                <a:pt x="0" y="0"/>
              </a:moveTo>
              <a:lnTo>
                <a:pt x="0" y="1760863"/>
              </a:lnTo>
              <a:lnTo>
                <a:pt x="382785" y="1760863"/>
              </a:lnTo>
            </a:path>
          </a:pathLst>
        </a:custGeom>
      </dgm:spPr>
    </dgm:pt>
    <dgm:pt modelId="{45A8FCFE-F605-4B3A-B9BE-B3C98088BDAB}" type="pres">
      <dgm:prSet presAssocID="{20F379B1-8711-4947-95B0-BD3DE0864BD3}" presName="childText" presStyleLbl="bgAcc1" presStyleIdx="2" presStyleCnt="4" custScaleX="357965" custLinFactNeighborX="-11571" custLinFactNeighborY="-14914">
        <dgm:presLayoutVars>
          <dgm:bulletEnabled val="1"/>
        </dgm:presLayoutVars>
      </dgm:prSet>
      <dgm:spPr/>
    </dgm:pt>
    <dgm:pt modelId="{C7165959-D4E4-4909-A2CA-61E4420B7F4C}" type="pres">
      <dgm:prSet presAssocID="{41080D83-5A35-4DC6-A715-0B048DDB6E57}" presName="Name13" presStyleLbl="parChTrans1D2" presStyleIdx="3" presStyleCnt="4"/>
      <dgm:spPr>
        <a:xfrm>
          <a:off x="374051" y="825253"/>
          <a:ext cx="382785" cy="2479903"/>
        </a:xfrm>
        <a:custGeom>
          <a:avLst/>
          <a:gdLst/>
          <a:ahLst/>
          <a:cxnLst/>
          <a:rect l="0" t="0" r="0" b="0"/>
          <a:pathLst>
            <a:path>
              <a:moveTo>
                <a:pt x="0" y="0"/>
              </a:moveTo>
              <a:lnTo>
                <a:pt x="0" y="2479903"/>
              </a:lnTo>
              <a:lnTo>
                <a:pt x="382785" y="2479903"/>
              </a:lnTo>
            </a:path>
          </a:pathLst>
        </a:custGeom>
      </dgm:spPr>
    </dgm:pt>
    <dgm:pt modelId="{23AAA8CB-F88B-4BE4-AEDB-D6E8B83C99D0}" type="pres">
      <dgm:prSet presAssocID="{FAC84363-9EAC-414E-8BF8-4EEEC798F898}" presName="childText" presStyleLbl="bgAcc1" presStyleIdx="3" presStyleCnt="4" custScaleX="357965" custScaleY="126025" custLinFactNeighborX="-11571" custLinFactNeighborY="-14914">
        <dgm:presLayoutVars>
          <dgm:bulletEnabled val="1"/>
        </dgm:presLayoutVars>
      </dgm:prSet>
      <dgm:spPr/>
    </dgm:pt>
  </dgm:ptLst>
  <dgm:cxnLst>
    <dgm:cxn modelId="{9D11B027-A44F-4377-BB97-9776880F0BD8}" srcId="{4C697623-66E5-43B4-94AA-E8A1A6D00B91}" destId="{0067C98F-7A88-4EDA-B8B2-EE0643D7A064}" srcOrd="1" destOrd="0" parTransId="{711DDFE8-A288-49AD-A178-FA1A03508E32}" sibTransId="{F923A837-1D06-40CE-943C-D5D6A646C202}"/>
    <dgm:cxn modelId="{6F552749-7519-49A4-ACA8-53BE76AF0235}" srcId="{4C697623-66E5-43B4-94AA-E8A1A6D00B91}" destId="{FAC84363-9EAC-414E-8BF8-4EEEC798F898}" srcOrd="3" destOrd="0" parTransId="{41080D83-5A35-4DC6-A715-0B048DDB6E57}" sibTransId="{892AA30C-279D-4BC6-B681-8687FB3D2FFC}"/>
    <dgm:cxn modelId="{9D3ACB6E-BAF2-4BE2-A497-D7CAFF4B7C33}" type="presOf" srcId="{E62C1E11-7E17-4438-952B-AEA5556DAC6C}" destId="{F1741E91-823E-4EB5-8D35-6E09827FDB2B}" srcOrd="0" destOrd="0" presId="urn:microsoft.com/office/officeart/2005/8/layout/hierarchy3"/>
    <dgm:cxn modelId="{26D6B456-1BF9-4844-ACB9-3C149B0A3DC8}" type="presOf" srcId="{20F379B1-8711-4947-95B0-BD3DE0864BD3}" destId="{45A8FCFE-F605-4B3A-B9BE-B3C98088BDAB}" srcOrd="0" destOrd="0" presId="urn:microsoft.com/office/officeart/2005/8/layout/hierarchy3"/>
    <dgm:cxn modelId="{690C337C-B1EF-4A20-8688-68FB8A94816A}" type="presOf" srcId="{9480768D-0549-4EDA-8598-0C88FA6AD797}" destId="{7B7D9F27-AE8A-42CC-9B03-FC2A1D9A0439}" srcOrd="0" destOrd="0" presId="urn:microsoft.com/office/officeart/2005/8/layout/hierarchy3"/>
    <dgm:cxn modelId="{A5E05E82-03A2-4DEF-9B1A-72A40D38BCAE}" type="presOf" srcId="{41080D83-5A35-4DC6-A715-0B048DDB6E57}" destId="{C7165959-D4E4-4909-A2CA-61E4420B7F4C}" srcOrd="0" destOrd="0" presId="urn:microsoft.com/office/officeart/2005/8/layout/hierarchy3"/>
    <dgm:cxn modelId="{0564CB82-D4F2-4918-89B1-192F90A64EF1}" type="presOf" srcId="{0067C98F-7A88-4EDA-B8B2-EE0643D7A064}" destId="{E742C540-AE36-4325-9B6A-98F445A650D3}" srcOrd="0" destOrd="0" presId="urn:microsoft.com/office/officeart/2005/8/layout/hierarchy3"/>
    <dgm:cxn modelId="{3A78CF87-4DFE-46A5-986F-35B4F48477FC}" type="presOf" srcId="{8A894D7F-51F8-4BB8-96AE-4AF4C7B6B14D}" destId="{1366D6E4-83A9-4429-8333-03AD5AA1F4A6}" srcOrd="0" destOrd="0" presId="urn:microsoft.com/office/officeart/2005/8/layout/hierarchy3"/>
    <dgm:cxn modelId="{C7EB9697-CAAF-41D1-8C0A-07CDF91FCAE2}" type="presOf" srcId="{711DDFE8-A288-49AD-A178-FA1A03508E32}" destId="{B9B0127E-E9B2-4BC4-BBFB-43FD521A68C0}" srcOrd="0" destOrd="0" presId="urn:microsoft.com/office/officeart/2005/8/layout/hierarchy3"/>
    <dgm:cxn modelId="{C82F889C-7F3A-4CD7-B708-A5B805AB066A}" srcId="{4C697623-66E5-43B4-94AA-E8A1A6D00B91}" destId="{20F379B1-8711-4947-95B0-BD3DE0864BD3}" srcOrd="2" destOrd="0" parTransId="{8A894D7F-51F8-4BB8-96AE-4AF4C7B6B14D}" sibTransId="{FC3EAAE7-64C7-4143-B9F4-A6C40363FCAE}"/>
    <dgm:cxn modelId="{10FB85A1-D9FD-48EE-BB01-D90AF491F653}" type="presOf" srcId="{4C697623-66E5-43B4-94AA-E8A1A6D00B91}" destId="{7D57658F-C184-4020-ABF1-3161245CCDC3}" srcOrd="1" destOrd="0" presId="urn:microsoft.com/office/officeart/2005/8/layout/hierarchy3"/>
    <dgm:cxn modelId="{4A8213B7-FEE6-4CB3-A024-AB6560C3918D}" srcId="{4C697623-66E5-43B4-94AA-E8A1A6D00B91}" destId="{9480768D-0549-4EDA-8598-0C88FA6AD797}" srcOrd="0" destOrd="0" parTransId="{E62C1E11-7E17-4438-952B-AEA5556DAC6C}" sibTransId="{34AC90E8-AFCE-4333-8821-1538B7194F8D}"/>
    <dgm:cxn modelId="{CC4664EC-C59E-4AF8-9FF5-D2675313DA92}" type="presOf" srcId="{4C697623-66E5-43B4-94AA-E8A1A6D00B91}" destId="{58213FE4-339A-4690-8B63-F35F55A96101}" srcOrd="0" destOrd="0" presId="urn:microsoft.com/office/officeart/2005/8/layout/hierarchy3"/>
    <dgm:cxn modelId="{DC8C09EF-F223-495D-B577-31356B758615}" type="presOf" srcId="{16D87C9A-DED1-46AC-ADB9-48F30DFE029F}" destId="{50981B60-0986-467F-9FE9-6FF71D68A39D}" srcOrd="0" destOrd="0" presId="urn:microsoft.com/office/officeart/2005/8/layout/hierarchy3"/>
    <dgm:cxn modelId="{5AE211F8-5E0F-4F7A-9576-9400B18E6896}" type="presOf" srcId="{FAC84363-9EAC-414E-8BF8-4EEEC798F898}" destId="{23AAA8CB-F88B-4BE4-AEDB-D6E8B83C99D0}" srcOrd="0" destOrd="0" presId="urn:microsoft.com/office/officeart/2005/8/layout/hierarchy3"/>
    <dgm:cxn modelId="{892BA8F8-36EE-48F5-AB98-2EB25158738C}" srcId="{16D87C9A-DED1-46AC-ADB9-48F30DFE029F}" destId="{4C697623-66E5-43B4-94AA-E8A1A6D00B91}" srcOrd="0" destOrd="0" parTransId="{6FC554CB-E196-4D1D-A2C2-BE33C15E63D7}" sibTransId="{59EB8A03-5A88-497C-83F1-7A3E22D0D207}"/>
    <dgm:cxn modelId="{E5C92C50-6A09-4437-B04E-F75CEC22E193}" type="presParOf" srcId="{50981B60-0986-467F-9FE9-6FF71D68A39D}" destId="{3B4E1AA5-9FD6-43F3-A2A5-1AED73BBEE95}" srcOrd="0" destOrd="0" presId="urn:microsoft.com/office/officeart/2005/8/layout/hierarchy3"/>
    <dgm:cxn modelId="{91BD3377-2E83-4A91-9CA8-7B6D7C3B6FEB}" type="presParOf" srcId="{3B4E1AA5-9FD6-43F3-A2A5-1AED73BBEE95}" destId="{A83753D3-283E-4E4C-92B0-7733BE699E57}" srcOrd="0" destOrd="0" presId="urn:microsoft.com/office/officeart/2005/8/layout/hierarchy3"/>
    <dgm:cxn modelId="{CB8937FB-3083-4380-8CE5-E62EA45BD72F}" type="presParOf" srcId="{A83753D3-283E-4E4C-92B0-7733BE699E57}" destId="{58213FE4-339A-4690-8B63-F35F55A96101}" srcOrd="0" destOrd="0" presId="urn:microsoft.com/office/officeart/2005/8/layout/hierarchy3"/>
    <dgm:cxn modelId="{D75CC1A5-2B2F-4376-9B0F-A70DCCEF1992}" type="presParOf" srcId="{A83753D3-283E-4E4C-92B0-7733BE699E57}" destId="{7D57658F-C184-4020-ABF1-3161245CCDC3}" srcOrd="1" destOrd="0" presId="urn:microsoft.com/office/officeart/2005/8/layout/hierarchy3"/>
    <dgm:cxn modelId="{D87F7BE8-AB3B-478C-90C4-D4795534E887}" type="presParOf" srcId="{3B4E1AA5-9FD6-43F3-A2A5-1AED73BBEE95}" destId="{A081455E-C2A0-4C84-9AB6-EFF97313F608}" srcOrd="1" destOrd="0" presId="urn:microsoft.com/office/officeart/2005/8/layout/hierarchy3"/>
    <dgm:cxn modelId="{37C535AB-B3E2-419E-BAEB-BC27EC65D91F}" type="presParOf" srcId="{A081455E-C2A0-4C84-9AB6-EFF97313F608}" destId="{F1741E91-823E-4EB5-8D35-6E09827FDB2B}" srcOrd="0" destOrd="0" presId="urn:microsoft.com/office/officeart/2005/8/layout/hierarchy3"/>
    <dgm:cxn modelId="{EB533901-7B2B-4759-9005-F01C92C37906}" type="presParOf" srcId="{A081455E-C2A0-4C84-9AB6-EFF97313F608}" destId="{7B7D9F27-AE8A-42CC-9B03-FC2A1D9A0439}" srcOrd="1" destOrd="0" presId="urn:microsoft.com/office/officeart/2005/8/layout/hierarchy3"/>
    <dgm:cxn modelId="{A0CAE0F0-C720-4B1A-967B-2FF758FBD94E}" type="presParOf" srcId="{A081455E-C2A0-4C84-9AB6-EFF97313F608}" destId="{B9B0127E-E9B2-4BC4-BBFB-43FD521A68C0}" srcOrd="2" destOrd="0" presId="urn:microsoft.com/office/officeart/2005/8/layout/hierarchy3"/>
    <dgm:cxn modelId="{3D7C2A01-4006-45EF-B975-EB967E5666C4}" type="presParOf" srcId="{A081455E-C2A0-4C84-9AB6-EFF97313F608}" destId="{E742C540-AE36-4325-9B6A-98F445A650D3}" srcOrd="3" destOrd="0" presId="urn:microsoft.com/office/officeart/2005/8/layout/hierarchy3"/>
    <dgm:cxn modelId="{BC95C569-26C8-4EC7-AB7F-EF7E1B15432E}" type="presParOf" srcId="{A081455E-C2A0-4C84-9AB6-EFF97313F608}" destId="{1366D6E4-83A9-4429-8333-03AD5AA1F4A6}" srcOrd="4" destOrd="0" presId="urn:microsoft.com/office/officeart/2005/8/layout/hierarchy3"/>
    <dgm:cxn modelId="{62922A8C-0E6B-40E5-B8F5-AA6F88F311A2}" type="presParOf" srcId="{A081455E-C2A0-4C84-9AB6-EFF97313F608}" destId="{45A8FCFE-F605-4B3A-B9BE-B3C98088BDAB}" srcOrd="5" destOrd="0" presId="urn:microsoft.com/office/officeart/2005/8/layout/hierarchy3"/>
    <dgm:cxn modelId="{94E57E89-0584-4DE7-B5B9-AA8411117518}" type="presParOf" srcId="{A081455E-C2A0-4C84-9AB6-EFF97313F608}" destId="{C7165959-D4E4-4909-A2CA-61E4420B7F4C}" srcOrd="6" destOrd="0" presId="urn:microsoft.com/office/officeart/2005/8/layout/hierarchy3"/>
    <dgm:cxn modelId="{3A52CA31-20B2-4F1A-AE38-736916884D6E}" type="presParOf" srcId="{A081455E-C2A0-4C84-9AB6-EFF97313F608}" destId="{23AAA8CB-F88B-4BE4-AEDB-D6E8B83C99D0}"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213FE4-339A-4690-8B63-F35F55A96101}">
      <dsp:nvSpPr>
        <dsp:cNvPr id="0" name=""/>
        <dsp:cNvSpPr/>
      </dsp:nvSpPr>
      <dsp:spPr>
        <a:xfrm>
          <a:off x="0" y="0"/>
          <a:ext cx="3740515" cy="1079369"/>
        </a:xfrm>
        <a:prstGeom prst="roundRect">
          <a:avLst>
            <a:gd name="adj" fmla="val 10000"/>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en-US" sz="2200" kern="1200" dirty="0"/>
            <a:t>Key facts about Kansas’s tourism sector </a:t>
          </a:r>
        </a:p>
      </dsp:txBody>
      <dsp:txXfrm>
        <a:off x="31614" y="31614"/>
        <a:ext cx="3677287" cy="1016141"/>
      </dsp:txXfrm>
    </dsp:sp>
    <dsp:sp modelId="{F1741E91-823E-4EB5-8D35-6E09827FDB2B}">
      <dsp:nvSpPr>
        <dsp:cNvPr id="0" name=""/>
        <dsp:cNvSpPr/>
      </dsp:nvSpPr>
      <dsp:spPr>
        <a:xfrm>
          <a:off x="374051" y="1079369"/>
          <a:ext cx="279270" cy="450995"/>
        </a:xfrm>
        <a:custGeom>
          <a:avLst/>
          <a:gdLst/>
          <a:ahLst/>
          <a:cxnLst/>
          <a:rect l="0" t="0" r="0" b="0"/>
          <a:pathLst>
            <a:path>
              <a:moveTo>
                <a:pt x="0" y="0"/>
              </a:moveTo>
              <a:lnTo>
                <a:pt x="0" y="450995"/>
              </a:lnTo>
              <a:lnTo>
                <a:pt x="279270" y="450995"/>
              </a:lnTo>
            </a:path>
          </a:pathLst>
        </a:custGeom>
        <a:noFill/>
        <a:ln w="25400" cap="flat" cmpd="sng" algn="ctr">
          <a:solidFill>
            <a:schemeClr val="bg1"/>
          </a:solidFill>
          <a:prstDash val="solid"/>
        </a:ln>
        <a:effectLst/>
      </dsp:spPr>
      <dsp:style>
        <a:lnRef idx="2">
          <a:scrgbClr r="0" g="0" b="0"/>
        </a:lnRef>
        <a:fillRef idx="0">
          <a:scrgbClr r="0" g="0" b="0"/>
        </a:fillRef>
        <a:effectRef idx="0">
          <a:scrgbClr r="0" g="0" b="0"/>
        </a:effectRef>
        <a:fontRef idx="minor"/>
      </dsp:style>
    </dsp:sp>
    <dsp:sp modelId="{7B7D9F27-AE8A-42CC-9B03-FC2A1D9A0439}">
      <dsp:nvSpPr>
        <dsp:cNvPr id="0" name=""/>
        <dsp:cNvSpPr/>
      </dsp:nvSpPr>
      <dsp:spPr>
        <a:xfrm>
          <a:off x="653321" y="1269866"/>
          <a:ext cx="2983976" cy="520996"/>
        </a:xfrm>
        <a:prstGeom prst="roundRect">
          <a:avLst>
            <a:gd name="adj" fmla="val 10000"/>
          </a:avLst>
        </a:prstGeom>
        <a:solidFill>
          <a:schemeClr val="bg1"/>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accent1"/>
              </a:solidFill>
              <a:latin typeface="Arial"/>
              <a:ea typeface="+mn-ea"/>
              <a:cs typeface="+mn-cs"/>
            </a:rPr>
            <a:t>35.5 million travelers visited Kansas in 2017</a:t>
          </a:r>
        </a:p>
      </dsp:txBody>
      <dsp:txXfrm>
        <a:off x="668580" y="1285125"/>
        <a:ext cx="2953458" cy="490478"/>
      </dsp:txXfrm>
    </dsp:sp>
    <dsp:sp modelId="{B9B0127E-E9B2-4BC4-BBFB-43FD521A68C0}">
      <dsp:nvSpPr>
        <dsp:cNvPr id="0" name=""/>
        <dsp:cNvSpPr/>
      </dsp:nvSpPr>
      <dsp:spPr>
        <a:xfrm>
          <a:off x="374051" y="1079369"/>
          <a:ext cx="279270" cy="1102240"/>
        </a:xfrm>
        <a:custGeom>
          <a:avLst/>
          <a:gdLst/>
          <a:ahLst/>
          <a:cxnLst/>
          <a:rect l="0" t="0" r="0" b="0"/>
          <a:pathLst>
            <a:path>
              <a:moveTo>
                <a:pt x="0" y="0"/>
              </a:moveTo>
              <a:lnTo>
                <a:pt x="0" y="1102240"/>
              </a:lnTo>
              <a:lnTo>
                <a:pt x="279270" y="1102240"/>
              </a:lnTo>
            </a:path>
          </a:pathLst>
        </a:custGeom>
        <a:noFill/>
        <a:ln w="25400" cap="flat" cmpd="sng" algn="ctr">
          <a:solidFill>
            <a:schemeClr val="bg1"/>
          </a:solidFill>
          <a:prstDash val="solid"/>
        </a:ln>
        <a:effectLst/>
      </dsp:spPr>
      <dsp:style>
        <a:lnRef idx="2">
          <a:scrgbClr r="0" g="0" b="0"/>
        </a:lnRef>
        <a:fillRef idx="0">
          <a:scrgbClr r="0" g="0" b="0"/>
        </a:fillRef>
        <a:effectRef idx="0">
          <a:scrgbClr r="0" g="0" b="0"/>
        </a:effectRef>
        <a:fontRef idx="minor"/>
      </dsp:style>
    </dsp:sp>
    <dsp:sp modelId="{E742C540-AE36-4325-9B6A-98F445A650D3}">
      <dsp:nvSpPr>
        <dsp:cNvPr id="0" name=""/>
        <dsp:cNvSpPr/>
      </dsp:nvSpPr>
      <dsp:spPr>
        <a:xfrm>
          <a:off x="653321" y="1921112"/>
          <a:ext cx="2983976" cy="520996"/>
        </a:xfrm>
        <a:prstGeom prst="roundRect">
          <a:avLst>
            <a:gd name="adj" fmla="val 10000"/>
          </a:avLst>
        </a:prstGeom>
        <a:solidFill>
          <a:schemeClr val="bg1"/>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accent1"/>
              </a:solidFill>
              <a:latin typeface="Arial"/>
              <a:ea typeface="+mn-ea"/>
              <a:cs typeface="+mn-cs"/>
            </a:rPr>
            <a:t>Visitor spending rose 1.5% in 2017 to $6.8 </a:t>
          </a:r>
          <a:r>
            <a:rPr lang="en-US" sz="1400" kern="1200" dirty="0">
              <a:solidFill>
                <a:schemeClr val="accent1"/>
              </a:solidFill>
              <a:latin typeface="+mn-lt"/>
              <a:ea typeface="+mn-ea"/>
              <a:cs typeface="+mn-cs"/>
            </a:rPr>
            <a:t>billion</a:t>
          </a:r>
          <a:endParaRPr lang="en-US" sz="1400" kern="1200" dirty="0">
            <a:solidFill>
              <a:schemeClr val="accent1"/>
            </a:solidFill>
          </a:endParaRPr>
        </a:p>
      </dsp:txBody>
      <dsp:txXfrm>
        <a:off x="668580" y="1936371"/>
        <a:ext cx="2953458" cy="490478"/>
      </dsp:txXfrm>
    </dsp:sp>
    <dsp:sp modelId="{1366D6E4-83A9-4429-8333-03AD5AA1F4A6}">
      <dsp:nvSpPr>
        <dsp:cNvPr id="0" name=""/>
        <dsp:cNvSpPr/>
      </dsp:nvSpPr>
      <dsp:spPr>
        <a:xfrm>
          <a:off x="374051" y="1079369"/>
          <a:ext cx="279270" cy="1753486"/>
        </a:xfrm>
        <a:custGeom>
          <a:avLst/>
          <a:gdLst/>
          <a:ahLst/>
          <a:cxnLst/>
          <a:rect l="0" t="0" r="0" b="0"/>
          <a:pathLst>
            <a:path>
              <a:moveTo>
                <a:pt x="0" y="0"/>
              </a:moveTo>
              <a:lnTo>
                <a:pt x="0" y="1760863"/>
              </a:lnTo>
              <a:lnTo>
                <a:pt x="382785" y="1760863"/>
              </a:lnTo>
            </a:path>
          </a:pathLst>
        </a:custGeom>
        <a:noFill/>
        <a:ln w="25400" cap="flat" cmpd="sng" algn="ctr">
          <a:solidFill>
            <a:prstClr val="white"/>
          </a:solidFill>
          <a:prstDash val="solid"/>
        </a:ln>
        <a:effectLst/>
      </dsp:spPr>
      <dsp:style>
        <a:lnRef idx="2">
          <a:scrgbClr r="0" g="0" b="0"/>
        </a:lnRef>
        <a:fillRef idx="0">
          <a:scrgbClr r="0" g="0" b="0"/>
        </a:fillRef>
        <a:effectRef idx="0">
          <a:scrgbClr r="0" g="0" b="0"/>
        </a:effectRef>
        <a:fontRef idx="minor"/>
      </dsp:style>
    </dsp:sp>
    <dsp:sp modelId="{45A8FCFE-F605-4B3A-B9BE-B3C98088BDAB}">
      <dsp:nvSpPr>
        <dsp:cNvPr id="0" name=""/>
        <dsp:cNvSpPr/>
      </dsp:nvSpPr>
      <dsp:spPr>
        <a:xfrm>
          <a:off x="653321" y="2572357"/>
          <a:ext cx="2983976" cy="520996"/>
        </a:xfrm>
        <a:prstGeom prst="roundRect">
          <a:avLst>
            <a:gd name="adj" fmla="val 10000"/>
          </a:avLst>
        </a:prstGeom>
        <a:solidFill>
          <a:schemeClr val="bg1"/>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accent1"/>
              </a:solidFill>
            </a:rPr>
            <a:t>Tourism spending supports 5.0% of all jobs in Kansas</a:t>
          </a:r>
        </a:p>
      </dsp:txBody>
      <dsp:txXfrm>
        <a:off x="668580" y="2587616"/>
        <a:ext cx="2953458" cy="490478"/>
      </dsp:txXfrm>
    </dsp:sp>
    <dsp:sp modelId="{C7165959-D4E4-4909-A2CA-61E4420B7F4C}">
      <dsp:nvSpPr>
        <dsp:cNvPr id="0" name=""/>
        <dsp:cNvSpPr/>
      </dsp:nvSpPr>
      <dsp:spPr>
        <a:xfrm>
          <a:off x="374051" y="1079369"/>
          <a:ext cx="279270" cy="2472526"/>
        </a:xfrm>
        <a:custGeom>
          <a:avLst/>
          <a:gdLst/>
          <a:ahLst/>
          <a:cxnLst/>
          <a:rect l="0" t="0" r="0" b="0"/>
          <a:pathLst>
            <a:path>
              <a:moveTo>
                <a:pt x="0" y="0"/>
              </a:moveTo>
              <a:lnTo>
                <a:pt x="0" y="2479903"/>
              </a:lnTo>
              <a:lnTo>
                <a:pt x="382785" y="2479903"/>
              </a:lnTo>
            </a:path>
          </a:pathLst>
        </a:custGeom>
        <a:noFill/>
        <a:ln w="25400" cap="flat" cmpd="sng" algn="ctr">
          <a:solidFill>
            <a:prstClr val="white"/>
          </a:solidFill>
          <a:prstDash val="solid"/>
        </a:ln>
        <a:effectLst/>
      </dsp:spPr>
      <dsp:style>
        <a:lnRef idx="2">
          <a:scrgbClr r="0" g="0" b="0"/>
        </a:lnRef>
        <a:fillRef idx="0">
          <a:scrgbClr r="0" g="0" b="0"/>
        </a:fillRef>
        <a:effectRef idx="0">
          <a:scrgbClr r="0" g="0" b="0"/>
        </a:effectRef>
        <a:fontRef idx="minor"/>
      </dsp:style>
    </dsp:sp>
    <dsp:sp modelId="{23AAA8CB-F88B-4BE4-AEDB-D6E8B83C99D0}">
      <dsp:nvSpPr>
        <dsp:cNvPr id="0" name=""/>
        <dsp:cNvSpPr/>
      </dsp:nvSpPr>
      <dsp:spPr>
        <a:xfrm>
          <a:off x="653321" y="3223603"/>
          <a:ext cx="2983976" cy="656585"/>
        </a:xfrm>
        <a:prstGeom prst="roundRect">
          <a:avLst>
            <a:gd name="adj" fmla="val 10000"/>
          </a:avLst>
        </a:prstGeom>
        <a:solidFill>
          <a:schemeClr val="bg1"/>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accent1"/>
              </a:solidFill>
            </a:rPr>
            <a:t>Tourism in Kansas generated $617 million in state and local taxes in 2017</a:t>
          </a:r>
        </a:p>
      </dsp:txBody>
      <dsp:txXfrm>
        <a:off x="672552" y="3242834"/>
        <a:ext cx="2945514" cy="61812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2603" cy="465615"/>
          </a:xfrm>
          <a:prstGeom prst="rect">
            <a:avLst/>
          </a:prstGeom>
        </p:spPr>
        <p:txBody>
          <a:bodyPr vert="horz" lIns="91541" tIns="45770" rIns="91541" bIns="45770" rtlCol="0"/>
          <a:lstStyle>
            <a:lvl1pPr algn="l">
              <a:defRPr sz="1200"/>
            </a:lvl1pPr>
          </a:lstStyle>
          <a:p>
            <a:endParaRPr lang="en-US" dirty="0"/>
          </a:p>
        </p:txBody>
      </p:sp>
      <p:sp>
        <p:nvSpPr>
          <p:cNvPr id="3" name="Date Placeholder 2"/>
          <p:cNvSpPr>
            <a:spLocks noGrp="1"/>
          </p:cNvSpPr>
          <p:nvPr>
            <p:ph type="dt" idx="1"/>
          </p:nvPr>
        </p:nvSpPr>
        <p:spPr>
          <a:xfrm>
            <a:off x="3975733" y="0"/>
            <a:ext cx="3042603" cy="465615"/>
          </a:xfrm>
          <a:prstGeom prst="rect">
            <a:avLst/>
          </a:prstGeom>
        </p:spPr>
        <p:txBody>
          <a:bodyPr vert="horz" lIns="91541" tIns="45770" rIns="91541" bIns="45770" rtlCol="0"/>
          <a:lstStyle>
            <a:lvl1pPr algn="r">
              <a:defRPr sz="1200"/>
            </a:lvl1pPr>
          </a:lstStyle>
          <a:p>
            <a:fld id="{42293365-EB3A-48BC-A18F-02771B3398F0}" type="datetimeFigureOut">
              <a:rPr lang="en-US" smtClean="0"/>
              <a:t>9/27/2018</a:t>
            </a:fld>
            <a:endParaRPr lang="en-US" dirty="0"/>
          </a:p>
        </p:txBody>
      </p:sp>
      <p:sp>
        <p:nvSpPr>
          <p:cNvPr id="4" name="Slide Image Placeholder 3"/>
          <p:cNvSpPr>
            <a:spLocks noGrp="1" noRot="1" noChangeAspect="1"/>
          </p:cNvSpPr>
          <p:nvPr>
            <p:ph type="sldImg" idx="2"/>
          </p:nvPr>
        </p:nvSpPr>
        <p:spPr>
          <a:xfrm>
            <a:off x="1182688" y="696913"/>
            <a:ext cx="4654550" cy="3490912"/>
          </a:xfrm>
          <a:prstGeom prst="rect">
            <a:avLst/>
          </a:prstGeom>
          <a:noFill/>
          <a:ln w="12700">
            <a:solidFill>
              <a:prstClr val="black"/>
            </a:solidFill>
          </a:ln>
        </p:spPr>
        <p:txBody>
          <a:bodyPr vert="horz" lIns="91541" tIns="45770" rIns="91541" bIns="45770" rtlCol="0" anchor="ctr"/>
          <a:lstStyle/>
          <a:p>
            <a:endParaRPr lang="en-US" dirty="0"/>
          </a:p>
        </p:txBody>
      </p:sp>
      <p:sp>
        <p:nvSpPr>
          <p:cNvPr id="5" name="Notes Placeholder 4"/>
          <p:cNvSpPr>
            <a:spLocks noGrp="1"/>
          </p:cNvSpPr>
          <p:nvPr>
            <p:ph type="body" sz="quarter" idx="3"/>
          </p:nvPr>
        </p:nvSpPr>
        <p:spPr>
          <a:xfrm>
            <a:off x="702629" y="4420950"/>
            <a:ext cx="5614668" cy="4187349"/>
          </a:xfrm>
          <a:prstGeom prst="rect">
            <a:avLst/>
          </a:prstGeom>
        </p:spPr>
        <p:txBody>
          <a:bodyPr vert="horz" lIns="91541" tIns="45770" rIns="91541" bIns="4577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38722"/>
            <a:ext cx="3042603" cy="465615"/>
          </a:xfrm>
          <a:prstGeom prst="rect">
            <a:avLst/>
          </a:prstGeom>
        </p:spPr>
        <p:txBody>
          <a:bodyPr vert="horz" lIns="91541" tIns="45770" rIns="91541" bIns="4577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5733" y="8838722"/>
            <a:ext cx="3042603" cy="465615"/>
          </a:xfrm>
          <a:prstGeom prst="rect">
            <a:avLst/>
          </a:prstGeom>
        </p:spPr>
        <p:txBody>
          <a:bodyPr vert="horz" lIns="91541" tIns="45770" rIns="91541" bIns="45770" rtlCol="0" anchor="b"/>
          <a:lstStyle>
            <a:lvl1pPr algn="r">
              <a:defRPr sz="1200"/>
            </a:lvl1pPr>
          </a:lstStyle>
          <a:p>
            <a:fld id="{B6C33DC0-5D7B-4928-9C5B-49260176B7B6}" type="slidenum">
              <a:rPr lang="en-US" smtClean="0"/>
              <a:t>‹#›</a:t>
            </a:fld>
            <a:endParaRPr lang="en-US" dirty="0"/>
          </a:p>
        </p:txBody>
      </p:sp>
    </p:spTree>
    <p:extLst>
      <p:ext uri="{BB962C8B-B14F-4D97-AF65-F5344CB8AC3E}">
        <p14:creationId xmlns:p14="http://schemas.microsoft.com/office/powerpoint/2010/main" val="18949294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962400" y="1447800"/>
            <a:ext cx="4701766" cy="838200"/>
          </a:xfrm>
          <a:prstGeom prst="rect">
            <a:avLst/>
          </a:prstGeom>
        </p:spPr>
        <p:txBody>
          <a:bodyPr lIns="0" tIns="0" bIns="0" anchor="b" anchorCtr="0">
            <a:normAutofit/>
          </a:bodyPr>
          <a:lstStyle>
            <a:lvl1pPr algn="l">
              <a:defRPr sz="1800"/>
            </a:lvl1pPr>
          </a:lstStyle>
          <a:p>
            <a:r>
              <a:rPr lang="en-US"/>
              <a:t>Click to edit Master title style</a:t>
            </a:r>
            <a:endParaRPr lang="en-US" dirty="0"/>
          </a:p>
        </p:txBody>
      </p:sp>
      <p:sp>
        <p:nvSpPr>
          <p:cNvPr id="3" name="Subtitle 2"/>
          <p:cNvSpPr>
            <a:spLocks noGrp="1"/>
          </p:cNvSpPr>
          <p:nvPr>
            <p:ph type="subTitle" idx="1"/>
          </p:nvPr>
        </p:nvSpPr>
        <p:spPr>
          <a:xfrm>
            <a:off x="3962400" y="2492723"/>
            <a:ext cx="4724400" cy="1088679"/>
          </a:xfrm>
          <a:prstGeom prst="rect">
            <a:avLst/>
          </a:prstGeom>
        </p:spPr>
        <p:txBody>
          <a:bodyPr lIns="0" tIns="0" bIns="0">
            <a:normAutofit/>
          </a:bodyPr>
          <a:lstStyle>
            <a:lvl1pPr marL="0" indent="0" algn="l">
              <a:buNone/>
              <a:defRPr sz="1800" i="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2"/>
          </p:nvPr>
        </p:nvSpPr>
        <p:spPr/>
        <p:txBody>
          <a:bodyPr/>
          <a:lstStyle/>
          <a:p>
            <a:fld id="{DBB612FE-B6F5-41F4-BA06-2697155BFA88}" type="slidenum">
              <a:rPr lang="en-US" smtClean="0"/>
              <a:t>‹#›</a:t>
            </a:fld>
            <a:endParaRPr lang="en-US" dirty="0"/>
          </a:p>
        </p:txBody>
      </p:sp>
      <p:sp>
        <p:nvSpPr>
          <p:cNvPr id="8" name="Text Placeholder 7"/>
          <p:cNvSpPr>
            <a:spLocks noGrp="1"/>
          </p:cNvSpPr>
          <p:nvPr>
            <p:ph type="body" sz="quarter" idx="13" hasCustomPrompt="1"/>
          </p:nvPr>
        </p:nvSpPr>
        <p:spPr>
          <a:xfrm>
            <a:off x="457200" y="6019800"/>
            <a:ext cx="2133600" cy="381000"/>
          </a:xfrm>
          <a:prstGeom prst="rect">
            <a:avLst/>
          </a:prstGeom>
        </p:spPr>
        <p:txBody>
          <a:bodyPr/>
          <a:lstStyle>
            <a:lvl1pPr>
              <a:defRPr sz="1400">
                <a:solidFill>
                  <a:srgbClr val="000000"/>
                </a:solidFill>
              </a:defRPr>
            </a:lvl1pPr>
          </a:lstStyle>
          <a:p>
            <a:pPr lvl="0"/>
            <a:r>
              <a:rPr lang="en-US" dirty="0"/>
              <a:t>Insert date</a:t>
            </a:r>
          </a:p>
        </p:txBody>
      </p:sp>
    </p:spTree>
    <p:extLst>
      <p:ext uri="{BB962C8B-B14F-4D97-AF65-F5344CB8AC3E}">
        <p14:creationId xmlns:p14="http://schemas.microsoft.com/office/powerpoint/2010/main" val="2586366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962400" y="1447800"/>
            <a:ext cx="4701766" cy="838200"/>
          </a:xfrm>
        </p:spPr>
        <p:txBody>
          <a:bodyPr lIns="0" tIns="0" bIns="0" anchor="b" anchorCtr="0">
            <a:normAutofit/>
          </a:bodyPr>
          <a:lstStyle>
            <a:lvl1pPr algn="l">
              <a:defRPr sz="2400"/>
            </a:lvl1pPr>
          </a:lstStyle>
          <a:p>
            <a:r>
              <a:rPr lang="en-US"/>
              <a:t>Click to edit Master title style</a:t>
            </a:r>
          </a:p>
        </p:txBody>
      </p:sp>
      <p:sp>
        <p:nvSpPr>
          <p:cNvPr id="3" name="Subtitle 2"/>
          <p:cNvSpPr>
            <a:spLocks noGrp="1"/>
          </p:cNvSpPr>
          <p:nvPr>
            <p:ph type="subTitle" idx="1"/>
          </p:nvPr>
        </p:nvSpPr>
        <p:spPr>
          <a:xfrm>
            <a:off x="3962400" y="2492723"/>
            <a:ext cx="4724400" cy="1088679"/>
          </a:xfrm>
        </p:spPr>
        <p:txBody>
          <a:bodyPr lIns="0" tIns="0" bIns="0">
            <a:normAutofit/>
          </a:bodyPr>
          <a:lstStyle>
            <a:lvl1pPr marL="0" indent="0" algn="l">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12"/>
          </p:nvPr>
        </p:nvSpPr>
        <p:spPr/>
        <p:txBody>
          <a:bodyPr/>
          <a:lstStyle/>
          <a:p>
            <a:fld id="{FC8D1D59-31CF-4D55-A493-584FF5F65AF7}" type="slidenum">
              <a:rPr lang="en-US" smtClean="0"/>
              <a:t>‹#›</a:t>
            </a:fld>
            <a:endParaRPr lang="en-US" dirty="0"/>
          </a:p>
        </p:txBody>
      </p:sp>
      <p:sp>
        <p:nvSpPr>
          <p:cNvPr id="8" name="Text Placeholder 7"/>
          <p:cNvSpPr>
            <a:spLocks noGrp="1"/>
          </p:cNvSpPr>
          <p:nvPr>
            <p:ph type="body" sz="quarter" idx="13" hasCustomPrompt="1"/>
          </p:nvPr>
        </p:nvSpPr>
        <p:spPr>
          <a:xfrm>
            <a:off x="457200" y="6019800"/>
            <a:ext cx="2133600" cy="381000"/>
          </a:xfrm>
        </p:spPr>
        <p:txBody>
          <a:bodyPr/>
          <a:lstStyle>
            <a:lvl1pPr>
              <a:defRPr sz="1400">
                <a:solidFill>
                  <a:srgbClr val="000000"/>
                </a:solidFill>
              </a:defRPr>
            </a:lvl1pPr>
          </a:lstStyle>
          <a:p>
            <a:pPr lvl="0"/>
            <a:r>
              <a:rPr lang="en-US" dirty="0"/>
              <a:t>Insert date</a:t>
            </a:r>
          </a:p>
        </p:txBody>
      </p:sp>
    </p:spTree>
    <p:extLst>
      <p:ext uri="{BB962C8B-B14F-4D97-AF65-F5344CB8AC3E}">
        <p14:creationId xmlns:p14="http://schemas.microsoft.com/office/powerpoint/2010/main" val="984020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idx="1"/>
          </p:nvPr>
        </p:nvSpPr>
        <p:spPr>
          <a:xfrm>
            <a:off x="2590800" y="3048000"/>
            <a:ext cx="1905000" cy="3352800"/>
          </a:xfrm>
          <a:prstGeom prst="rect">
            <a:avLst/>
          </a:prstGeom>
        </p:spPr>
        <p:txBody>
          <a:bodyPr vert="horz" lIns="0" tIns="0" rIns="91440" bIns="0" rtlCol="0">
            <a:normAutofit/>
          </a:bodyPr>
          <a:lstStyle>
            <a:lvl1pPr>
              <a:defRPr>
                <a:solidFill>
                  <a:schemeClr val="tx1"/>
                </a:solidFill>
              </a:defRPr>
            </a:lvl1pPr>
            <a:lvl2pPr>
              <a:defRPr>
                <a:solidFill>
                  <a:schemeClr val="tx1"/>
                </a:solidFill>
              </a:defRPr>
            </a:lvl2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15732455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r>
              <a:rPr lang="en-US" dirty="0"/>
              <a:t>| Tourism Economics</a:t>
            </a:r>
          </a:p>
        </p:txBody>
      </p:sp>
      <p:sp>
        <p:nvSpPr>
          <p:cNvPr id="4" name="Slide Number Placeholder 3"/>
          <p:cNvSpPr>
            <a:spLocks noGrp="1"/>
          </p:cNvSpPr>
          <p:nvPr>
            <p:ph type="sldNum" sz="quarter" idx="11"/>
          </p:nvPr>
        </p:nvSpPr>
        <p:spPr/>
        <p:txBody>
          <a:bodyPr/>
          <a:lstStyle/>
          <a:p>
            <a:fld id="{2215E01C-8728-4076-B836-615526B12BA5}" type="slidenum">
              <a:rPr lang="en-US" smtClean="0"/>
              <a:pPr/>
              <a:t>‹#›</a:t>
            </a:fld>
            <a:endParaRPr lang="en-US" dirty="0"/>
          </a:p>
        </p:txBody>
      </p:sp>
    </p:spTree>
    <p:extLst>
      <p:ext uri="{BB962C8B-B14F-4D97-AF65-F5344CB8AC3E}">
        <p14:creationId xmlns:p14="http://schemas.microsoft.com/office/powerpoint/2010/main" val="8594874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sub 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r>
              <a:rPr lang="en-US" dirty="0"/>
              <a:t>| Tourism Economics</a:t>
            </a:r>
          </a:p>
        </p:txBody>
      </p:sp>
      <p:sp>
        <p:nvSpPr>
          <p:cNvPr id="4" name="Slide Number Placeholder 3"/>
          <p:cNvSpPr>
            <a:spLocks noGrp="1"/>
          </p:cNvSpPr>
          <p:nvPr>
            <p:ph type="sldNum" sz="quarter" idx="11"/>
          </p:nvPr>
        </p:nvSpPr>
        <p:spPr/>
        <p:txBody>
          <a:bodyPr/>
          <a:lstStyle/>
          <a:p>
            <a:fld id="{2215E01C-8728-4076-B836-615526B12BA5}" type="slidenum">
              <a:rPr lang="en-US" smtClean="0"/>
              <a:pPr/>
              <a:t>‹#›</a:t>
            </a:fld>
            <a:endParaRPr lang="en-US" dirty="0"/>
          </a:p>
        </p:txBody>
      </p:sp>
      <p:sp>
        <p:nvSpPr>
          <p:cNvPr id="8" name="Text Placeholder 2"/>
          <p:cNvSpPr>
            <a:spLocks noGrp="1"/>
          </p:cNvSpPr>
          <p:nvPr>
            <p:ph idx="1"/>
          </p:nvPr>
        </p:nvSpPr>
        <p:spPr>
          <a:xfrm>
            <a:off x="4648200" y="473045"/>
            <a:ext cx="4038600" cy="1889156"/>
          </a:xfrm>
          <a:prstGeom prst="rect">
            <a:avLst/>
          </a:prstGeom>
        </p:spPr>
        <p:txBody>
          <a:bodyPr vert="horz" lIns="0" tIns="0" rIns="9144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933602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Graphic with side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r>
              <a:rPr lang="en-US" dirty="0"/>
              <a:t>| Tourism Economics</a:t>
            </a:r>
          </a:p>
        </p:txBody>
      </p:sp>
      <p:sp>
        <p:nvSpPr>
          <p:cNvPr id="4" name="Slide Number Placeholder 3"/>
          <p:cNvSpPr>
            <a:spLocks noGrp="1"/>
          </p:cNvSpPr>
          <p:nvPr>
            <p:ph type="sldNum" sz="quarter" idx="11"/>
          </p:nvPr>
        </p:nvSpPr>
        <p:spPr/>
        <p:txBody>
          <a:bodyPr/>
          <a:lstStyle/>
          <a:p>
            <a:fld id="{2215E01C-8728-4076-B836-615526B12BA5}" type="slidenum">
              <a:rPr lang="en-US" smtClean="0"/>
              <a:pPr/>
              <a:t>‹#›</a:t>
            </a:fld>
            <a:endParaRPr lang="en-US" dirty="0"/>
          </a:p>
        </p:txBody>
      </p:sp>
      <p:sp>
        <p:nvSpPr>
          <p:cNvPr id="5" name="Text Placeholder 2"/>
          <p:cNvSpPr>
            <a:spLocks noGrp="1"/>
          </p:cNvSpPr>
          <p:nvPr>
            <p:ph idx="1"/>
          </p:nvPr>
        </p:nvSpPr>
        <p:spPr>
          <a:xfrm>
            <a:off x="4648200" y="473045"/>
            <a:ext cx="4038600" cy="1889156"/>
          </a:xfrm>
          <a:prstGeom prst="rect">
            <a:avLst/>
          </a:prstGeom>
        </p:spPr>
        <p:txBody>
          <a:bodyPr vert="horz" lIns="0" tIns="0" rIns="9144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2"/>
          <p:cNvSpPr>
            <a:spLocks noGrp="1"/>
          </p:cNvSpPr>
          <p:nvPr>
            <p:ph idx="12" hasCustomPrompt="1"/>
          </p:nvPr>
        </p:nvSpPr>
        <p:spPr>
          <a:xfrm>
            <a:off x="457200" y="2514600"/>
            <a:ext cx="1981200" cy="3886200"/>
          </a:xfrm>
          <a:prstGeom prst="rect">
            <a:avLst/>
          </a:prstGeom>
        </p:spPr>
        <p:txBody>
          <a:bodyPr vert="horz" lIns="0" tIns="0" rIns="91440" bIns="0" rtlCol="0">
            <a:normAutofit/>
          </a:bodyPr>
          <a:lstStyle/>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2514600" y="2514600"/>
            <a:ext cx="1" cy="3886200"/>
          </a:xfrm>
          <a:prstGeom prst="line">
            <a:avLst/>
          </a:prstGeom>
          <a:ln w="15875">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56424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r>
              <a:rPr lang="en-US" dirty="0"/>
              <a:t>| Tourism Economics</a:t>
            </a:r>
          </a:p>
        </p:txBody>
      </p:sp>
      <p:sp>
        <p:nvSpPr>
          <p:cNvPr id="4" name="Slide Number Placeholder 3"/>
          <p:cNvSpPr>
            <a:spLocks noGrp="1"/>
          </p:cNvSpPr>
          <p:nvPr>
            <p:ph type="sldNum" sz="quarter" idx="11"/>
          </p:nvPr>
        </p:nvSpPr>
        <p:spPr/>
        <p:txBody>
          <a:bodyPr/>
          <a:lstStyle/>
          <a:p>
            <a:fld id="{2215E01C-8728-4076-B836-615526B12BA5}" type="slidenum">
              <a:rPr lang="en-US" smtClean="0"/>
              <a:pPr/>
              <a:t>‹#›</a:t>
            </a:fld>
            <a:endParaRPr lang="en-US" dirty="0"/>
          </a:p>
        </p:txBody>
      </p:sp>
      <p:sp>
        <p:nvSpPr>
          <p:cNvPr id="5" name="Text Placeholder 2"/>
          <p:cNvSpPr>
            <a:spLocks noGrp="1"/>
          </p:cNvSpPr>
          <p:nvPr>
            <p:ph idx="1"/>
          </p:nvPr>
        </p:nvSpPr>
        <p:spPr>
          <a:xfrm>
            <a:off x="4648200" y="473045"/>
            <a:ext cx="4038600" cy="1203355"/>
          </a:xfrm>
          <a:prstGeom prst="rect">
            <a:avLst/>
          </a:prstGeom>
        </p:spPr>
        <p:txBody>
          <a:bodyPr vert="horz" lIns="0" tIns="0" rIns="9144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2"/>
          <p:cNvSpPr>
            <a:spLocks noGrp="1"/>
          </p:cNvSpPr>
          <p:nvPr>
            <p:ph idx="12" hasCustomPrompt="1"/>
          </p:nvPr>
        </p:nvSpPr>
        <p:spPr>
          <a:xfrm>
            <a:off x="457200" y="1905000"/>
            <a:ext cx="4038600" cy="4495800"/>
          </a:xfrm>
          <a:prstGeom prst="rect">
            <a:avLst/>
          </a:prstGeom>
        </p:spPr>
        <p:txBody>
          <a:bodyPr vert="horz" lIns="0" tIns="0" rIns="91440" bIns="0" rtlCol="0">
            <a:normAutofit/>
          </a:bodyPr>
          <a:lstStyle>
            <a:lvl4pPr>
              <a:spcBef>
                <a:spcPts val="300"/>
              </a:spcBef>
              <a:spcAft>
                <a:spcPts val="300"/>
              </a:spcAft>
              <a:defRPr/>
            </a:lvl4pPr>
          </a:lstStyle>
          <a:p>
            <a:pPr lvl="2"/>
            <a:r>
              <a:rPr lang="en-US" dirty="0"/>
              <a:t>Third level</a:t>
            </a:r>
          </a:p>
          <a:p>
            <a:pPr lvl="3"/>
            <a:r>
              <a:rPr lang="en-US" dirty="0"/>
              <a:t>Fourth level</a:t>
            </a:r>
          </a:p>
          <a:p>
            <a:pPr lvl="4"/>
            <a:r>
              <a:rPr lang="en-US" dirty="0"/>
              <a:t>Fifth level</a:t>
            </a:r>
          </a:p>
        </p:txBody>
      </p:sp>
      <p:sp>
        <p:nvSpPr>
          <p:cNvPr id="9" name="Text Placeholder 2"/>
          <p:cNvSpPr>
            <a:spLocks noGrp="1"/>
          </p:cNvSpPr>
          <p:nvPr>
            <p:ph idx="13" hasCustomPrompt="1"/>
          </p:nvPr>
        </p:nvSpPr>
        <p:spPr>
          <a:xfrm>
            <a:off x="4648200" y="1905000"/>
            <a:ext cx="4038600" cy="4495800"/>
          </a:xfrm>
          <a:prstGeom prst="rect">
            <a:avLst/>
          </a:prstGeom>
        </p:spPr>
        <p:txBody>
          <a:bodyPr vert="horz" lIns="0" tIns="0" rIns="91440" bIns="0" rtlCol="0">
            <a:normAutofit/>
          </a:bodyPr>
          <a:lstStyle>
            <a:lvl4pPr>
              <a:spcBef>
                <a:spcPts val="300"/>
              </a:spcBef>
              <a:spcAft>
                <a:spcPts val="300"/>
              </a:spcAft>
              <a:defRPr/>
            </a:lvl4pPr>
          </a:lstStyle>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760010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ingl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r>
              <a:rPr lang="en-US" dirty="0"/>
              <a:t>| Tourism Economics</a:t>
            </a:r>
          </a:p>
        </p:txBody>
      </p:sp>
      <p:sp>
        <p:nvSpPr>
          <p:cNvPr id="4" name="Slide Number Placeholder 3"/>
          <p:cNvSpPr>
            <a:spLocks noGrp="1"/>
          </p:cNvSpPr>
          <p:nvPr>
            <p:ph type="sldNum" sz="quarter" idx="11"/>
          </p:nvPr>
        </p:nvSpPr>
        <p:spPr/>
        <p:txBody>
          <a:bodyPr/>
          <a:lstStyle/>
          <a:p>
            <a:fld id="{2215E01C-8728-4076-B836-615526B12BA5}" type="slidenum">
              <a:rPr lang="en-US" smtClean="0"/>
              <a:pPr/>
              <a:t>‹#›</a:t>
            </a:fld>
            <a:endParaRPr lang="en-US" dirty="0"/>
          </a:p>
        </p:txBody>
      </p:sp>
      <p:sp>
        <p:nvSpPr>
          <p:cNvPr id="10" name="Text Placeholder 2"/>
          <p:cNvSpPr>
            <a:spLocks noGrp="1"/>
          </p:cNvSpPr>
          <p:nvPr>
            <p:ph idx="1" hasCustomPrompt="1"/>
          </p:nvPr>
        </p:nvSpPr>
        <p:spPr>
          <a:xfrm>
            <a:off x="460972" y="2514600"/>
            <a:ext cx="4038600" cy="3886200"/>
          </a:xfrm>
          <a:prstGeom prst="rect">
            <a:avLst/>
          </a:prstGeom>
        </p:spPr>
        <p:txBody>
          <a:bodyPr vert="horz" lIns="0" tIns="0" rIns="91440" bIns="0" rtlCol="0">
            <a:normAutofit/>
          </a:bodyPr>
          <a:lstStyle/>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777523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962400" y="1447800"/>
            <a:ext cx="4701766" cy="838200"/>
          </a:xfrm>
        </p:spPr>
        <p:txBody>
          <a:bodyPr lIns="0" tIns="0" bIns="0" anchor="b" anchorCtr="0">
            <a:normAutofit/>
          </a:bodyPr>
          <a:lstStyle>
            <a:lvl1pPr algn="l">
              <a:defRPr sz="2400"/>
            </a:lvl1pPr>
          </a:lstStyle>
          <a:p>
            <a:r>
              <a:rPr lang="en-US"/>
              <a:t>Click to edit Master title style</a:t>
            </a:r>
          </a:p>
        </p:txBody>
      </p:sp>
      <p:sp>
        <p:nvSpPr>
          <p:cNvPr id="3" name="Subtitle 2"/>
          <p:cNvSpPr>
            <a:spLocks noGrp="1"/>
          </p:cNvSpPr>
          <p:nvPr>
            <p:ph type="subTitle" idx="1"/>
          </p:nvPr>
        </p:nvSpPr>
        <p:spPr>
          <a:xfrm>
            <a:off x="3962400" y="2492721"/>
            <a:ext cx="4724400" cy="1088679"/>
          </a:xfrm>
        </p:spPr>
        <p:txBody>
          <a:bodyPr lIns="0" tIns="0" bIns="0">
            <a:normAutofit/>
          </a:bodyPr>
          <a:lstStyle>
            <a:lvl1pPr marL="0" indent="0" algn="l">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12"/>
          </p:nvPr>
        </p:nvSpPr>
        <p:spPr/>
        <p:txBody>
          <a:bodyPr/>
          <a:lstStyle/>
          <a:p>
            <a:fld id="{FC8D1D59-31CF-4D55-A493-584FF5F65AF7}" type="slidenum">
              <a:rPr lang="en-US" smtClean="0"/>
              <a:t>‹#›</a:t>
            </a:fld>
            <a:endParaRPr lang="en-US" dirty="0"/>
          </a:p>
        </p:txBody>
      </p:sp>
      <p:sp>
        <p:nvSpPr>
          <p:cNvPr id="8" name="Text Placeholder 7"/>
          <p:cNvSpPr>
            <a:spLocks noGrp="1"/>
          </p:cNvSpPr>
          <p:nvPr>
            <p:ph type="body" sz="quarter" idx="13" hasCustomPrompt="1"/>
          </p:nvPr>
        </p:nvSpPr>
        <p:spPr>
          <a:xfrm>
            <a:off x="457200" y="6019800"/>
            <a:ext cx="2133600" cy="381000"/>
          </a:xfrm>
        </p:spPr>
        <p:txBody>
          <a:bodyPr/>
          <a:lstStyle>
            <a:lvl1pPr>
              <a:defRPr sz="1400">
                <a:solidFill>
                  <a:srgbClr val="000000"/>
                </a:solidFill>
              </a:defRPr>
            </a:lvl1pPr>
          </a:lstStyle>
          <a:p>
            <a:pPr lvl="0"/>
            <a:r>
              <a:rPr lang="en-US" dirty="0"/>
              <a:t>Insert date</a:t>
            </a:r>
          </a:p>
        </p:txBody>
      </p:sp>
    </p:spTree>
    <p:extLst>
      <p:ext uri="{BB962C8B-B14F-4D97-AF65-F5344CB8AC3E}">
        <p14:creationId xmlns:p14="http://schemas.microsoft.com/office/powerpoint/2010/main" val="24510851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idx="1"/>
          </p:nvPr>
        </p:nvSpPr>
        <p:spPr>
          <a:xfrm>
            <a:off x="2590800" y="3048000"/>
            <a:ext cx="1905000" cy="3352800"/>
          </a:xfrm>
          <a:prstGeom prst="rect">
            <a:avLst/>
          </a:prstGeom>
        </p:spPr>
        <p:txBody>
          <a:bodyPr vert="horz" lIns="0" tIns="0" rIns="91440" bIns="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5447373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841104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FC8A0F1-C968-40BB-A69A-D5E81EF1BE24}" type="datetimeFigureOut">
              <a:rPr lang="en-US" smtClean="0"/>
              <a:t>9/27/2018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B612FE-B6F5-41F4-BA06-2697155BFA88}" type="slidenum">
              <a:rPr lang="en-US" smtClean="0"/>
              <a:t>‹#›</a:t>
            </a:fld>
            <a:endParaRPr lang="en-US" dirty="0"/>
          </a:p>
        </p:txBody>
      </p:sp>
    </p:spTree>
    <p:extLst>
      <p:ext uri="{BB962C8B-B14F-4D97-AF65-F5344CB8AC3E}">
        <p14:creationId xmlns:p14="http://schemas.microsoft.com/office/powerpoint/2010/main" val="19093331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438032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7055542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95288" y="981075"/>
            <a:ext cx="4064000" cy="5327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1688" y="981075"/>
            <a:ext cx="4064000" cy="5327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276120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899715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62151919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072637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25206165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11080229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323528" y="908720"/>
            <a:ext cx="8280400" cy="53276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1993348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05588" y="228600"/>
            <a:ext cx="2070100"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95288" y="228600"/>
            <a:ext cx="6057900"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57979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a:lvl1pPr>
          </a:lstStyle>
          <a:p>
            <a:r>
              <a:rPr lang="en-US" dirty="0"/>
              <a:t>Click to edit Master title style</a:t>
            </a:r>
          </a:p>
        </p:txBody>
      </p:sp>
      <p:sp>
        <p:nvSpPr>
          <p:cNvPr id="3" name="Text Placeholder 2"/>
          <p:cNvSpPr>
            <a:spLocks noGrp="1"/>
          </p:cNvSpPr>
          <p:nvPr>
            <p:ph idx="1"/>
          </p:nvPr>
        </p:nvSpPr>
        <p:spPr>
          <a:xfrm>
            <a:off x="2590800" y="3048000"/>
            <a:ext cx="1905000" cy="3352800"/>
          </a:xfrm>
          <a:prstGeom prst="rect">
            <a:avLst/>
          </a:prstGeom>
        </p:spPr>
        <p:txBody>
          <a:bodyPr vert="horz" lIns="0" tIns="0" rIns="91440" bIns="0" rtlCol="0">
            <a:normAutofit/>
          </a:bodyPr>
          <a:lstStyle/>
          <a:p>
            <a:pPr lvl="0"/>
            <a:r>
              <a:rPr lang="en-US"/>
              <a:t>Edit Master text styles</a:t>
            </a:r>
          </a:p>
          <a:p>
            <a:pPr lvl="1"/>
            <a:r>
              <a:rPr lang="en-US"/>
              <a:t>Second level</a:t>
            </a:r>
          </a:p>
        </p:txBody>
      </p:sp>
    </p:spTree>
    <p:extLst>
      <p:ext uri="{BB962C8B-B14F-4D97-AF65-F5344CB8AC3E}">
        <p14:creationId xmlns:p14="http://schemas.microsoft.com/office/powerpoint/2010/main" val="43922904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95288" y="228600"/>
            <a:ext cx="8280400" cy="463550"/>
          </a:xfrm>
        </p:spPr>
        <p:txBody>
          <a:bodyPr/>
          <a:lstStyle/>
          <a:p>
            <a:r>
              <a:rPr lang="en-US"/>
              <a:t>Click to edit Master title style</a:t>
            </a:r>
          </a:p>
        </p:txBody>
      </p:sp>
      <p:sp>
        <p:nvSpPr>
          <p:cNvPr id="3" name="Table Placeholder 2"/>
          <p:cNvSpPr>
            <a:spLocks noGrp="1"/>
          </p:cNvSpPr>
          <p:nvPr>
            <p:ph type="tbl" idx="1"/>
          </p:nvPr>
        </p:nvSpPr>
        <p:spPr>
          <a:xfrm>
            <a:off x="395288" y="981075"/>
            <a:ext cx="8280400" cy="5327650"/>
          </a:xfrm>
        </p:spPr>
        <p:txBody>
          <a:bodyPr/>
          <a:lstStyle/>
          <a:p>
            <a:pPr lvl="0"/>
            <a:endParaRPr lang="en-US" noProof="0" dirty="0"/>
          </a:p>
        </p:txBody>
      </p:sp>
    </p:spTree>
    <p:extLst>
      <p:ext uri="{BB962C8B-B14F-4D97-AF65-F5344CB8AC3E}">
        <p14:creationId xmlns:p14="http://schemas.microsoft.com/office/powerpoint/2010/main" val="26897316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5288" y="228600"/>
            <a:ext cx="8280400" cy="463550"/>
          </a:xfrm>
        </p:spPr>
        <p:txBody>
          <a:bodyPr/>
          <a:lstStyle/>
          <a:p>
            <a:r>
              <a:rPr lang="en-US"/>
              <a:t>Click to edit Master title style</a:t>
            </a:r>
          </a:p>
        </p:txBody>
      </p:sp>
      <p:sp>
        <p:nvSpPr>
          <p:cNvPr id="3" name="Text Placeholder 2"/>
          <p:cNvSpPr>
            <a:spLocks noGrp="1"/>
          </p:cNvSpPr>
          <p:nvPr>
            <p:ph type="body" sz="half" idx="1"/>
          </p:nvPr>
        </p:nvSpPr>
        <p:spPr>
          <a:xfrm>
            <a:off x="395288" y="981075"/>
            <a:ext cx="4064000" cy="5327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1688" y="981075"/>
            <a:ext cx="4064000" cy="5327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sldNum" sz="quarter" idx="10"/>
          </p:nvPr>
        </p:nvSpPr>
        <p:spPr bwMode="auto">
          <a:xfrm>
            <a:off x="395288" y="6381750"/>
            <a:ext cx="1116012"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spcBef>
                <a:spcPct val="0"/>
              </a:spcBef>
              <a:spcAft>
                <a:spcPct val="0"/>
              </a:spcAft>
              <a:buClrTx/>
              <a:buFontTx/>
              <a:buNone/>
              <a:defRPr b="0">
                <a:solidFill>
                  <a:schemeClr val="tx1"/>
                </a:solidFill>
                <a:latin typeface="Times" charset="0"/>
              </a:defRPr>
            </a:lvl1pPr>
          </a:lstStyle>
          <a:p>
            <a:pPr fontAlgn="base">
              <a:defRPr/>
            </a:pPr>
            <a:fld id="{F56419BA-6ACD-412E-8240-99F458291710}" type="slidenum">
              <a:rPr lang="en-GB" sz="1400">
                <a:solidFill>
                  <a:srgbClr val="404040"/>
                </a:solidFill>
              </a:rPr>
              <a:pPr fontAlgn="base">
                <a:defRPr/>
              </a:pPr>
              <a:t>‹#›</a:t>
            </a:fld>
            <a:endParaRPr lang="en-GB" sz="1400" dirty="0">
              <a:solidFill>
                <a:srgbClr val="404040"/>
              </a:solidFill>
            </a:endParaRPr>
          </a:p>
        </p:txBody>
      </p:sp>
    </p:spTree>
    <p:extLst>
      <p:ext uri="{BB962C8B-B14F-4D97-AF65-F5344CB8AC3E}">
        <p14:creationId xmlns:p14="http://schemas.microsoft.com/office/powerpoint/2010/main" val="95745659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395288" y="228600"/>
            <a:ext cx="8280400" cy="463550"/>
          </a:xfrm>
        </p:spPr>
        <p:txBody>
          <a:bodyPr/>
          <a:lstStyle/>
          <a:p>
            <a:r>
              <a:rPr lang="en-US"/>
              <a:t>Click to edit Master title style</a:t>
            </a:r>
          </a:p>
        </p:txBody>
      </p:sp>
      <p:sp>
        <p:nvSpPr>
          <p:cNvPr id="3" name="Text Placeholder 2"/>
          <p:cNvSpPr>
            <a:spLocks noGrp="1"/>
          </p:cNvSpPr>
          <p:nvPr>
            <p:ph type="body" sz="half" idx="1"/>
          </p:nvPr>
        </p:nvSpPr>
        <p:spPr>
          <a:xfrm>
            <a:off x="395288" y="981075"/>
            <a:ext cx="8280400" cy="2587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5288" y="3721100"/>
            <a:ext cx="8280400" cy="2587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1249796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395288" y="228600"/>
            <a:ext cx="8280400" cy="463550"/>
          </a:xfrm>
        </p:spPr>
        <p:txBody>
          <a:bodyPr/>
          <a:lstStyle/>
          <a:p>
            <a:r>
              <a:rPr lang="en-US"/>
              <a:t>Click to edit Master title style</a:t>
            </a:r>
          </a:p>
        </p:txBody>
      </p:sp>
      <p:sp>
        <p:nvSpPr>
          <p:cNvPr id="3" name="Content Placeholder 2"/>
          <p:cNvSpPr>
            <a:spLocks noGrp="1"/>
          </p:cNvSpPr>
          <p:nvPr>
            <p:ph sz="half" idx="1"/>
          </p:nvPr>
        </p:nvSpPr>
        <p:spPr>
          <a:xfrm>
            <a:off x="395288" y="981075"/>
            <a:ext cx="4064000" cy="5327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11688" y="981075"/>
            <a:ext cx="4064000" cy="5327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2814624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395288" y="228600"/>
            <a:ext cx="8280400" cy="463550"/>
          </a:xfrm>
        </p:spPr>
        <p:txBody>
          <a:bodyPr/>
          <a:lstStyle/>
          <a:p>
            <a:r>
              <a:rPr lang="en-US"/>
              <a:t>Click to edit Master title style</a:t>
            </a:r>
          </a:p>
        </p:txBody>
      </p:sp>
      <p:sp>
        <p:nvSpPr>
          <p:cNvPr id="3" name="Content Placeholder 2"/>
          <p:cNvSpPr>
            <a:spLocks noGrp="1"/>
          </p:cNvSpPr>
          <p:nvPr>
            <p:ph sz="half" idx="1"/>
          </p:nvPr>
        </p:nvSpPr>
        <p:spPr>
          <a:xfrm>
            <a:off x="395288" y="981075"/>
            <a:ext cx="8280400" cy="2587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95288" y="3721100"/>
            <a:ext cx="8280400" cy="2587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0627057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95288" y="228600"/>
            <a:ext cx="8280400" cy="463550"/>
          </a:xfrm>
        </p:spPr>
        <p:txBody>
          <a:bodyPr/>
          <a:lstStyle/>
          <a:p>
            <a:r>
              <a:rPr lang="en-US"/>
              <a:t>Click to edit Master title style</a:t>
            </a:r>
          </a:p>
        </p:txBody>
      </p:sp>
      <p:sp>
        <p:nvSpPr>
          <p:cNvPr id="3" name="Text Placeholder 2"/>
          <p:cNvSpPr>
            <a:spLocks noGrp="1"/>
          </p:cNvSpPr>
          <p:nvPr>
            <p:ph type="body" sz="half" idx="1"/>
          </p:nvPr>
        </p:nvSpPr>
        <p:spPr>
          <a:xfrm>
            <a:off x="395288" y="981075"/>
            <a:ext cx="4064000" cy="5327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11688" y="981075"/>
            <a:ext cx="4064000" cy="2587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11688" y="3721100"/>
            <a:ext cx="4064000" cy="2587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95603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wo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r>
              <a:rPr lang="en-US" dirty="0"/>
              <a:t>| Tourism Economics</a:t>
            </a:r>
          </a:p>
        </p:txBody>
      </p:sp>
      <p:sp>
        <p:nvSpPr>
          <p:cNvPr id="4" name="Slide Number Placeholder 3"/>
          <p:cNvSpPr>
            <a:spLocks noGrp="1"/>
          </p:cNvSpPr>
          <p:nvPr>
            <p:ph type="sldNum" sz="quarter" idx="11"/>
          </p:nvPr>
        </p:nvSpPr>
        <p:spPr/>
        <p:txBody>
          <a:bodyPr/>
          <a:lstStyle/>
          <a:p>
            <a:fld id="{2215E01C-8728-4076-B836-615526B12BA5}" type="slidenum">
              <a:rPr lang="en-US" smtClean="0"/>
              <a:pPr/>
              <a:t>‹#›</a:t>
            </a:fld>
            <a:endParaRPr lang="en-US" dirty="0"/>
          </a:p>
        </p:txBody>
      </p:sp>
      <p:sp>
        <p:nvSpPr>
          <p:cNvPr id="5" name="Text Placeholder 2"/>
          <p:cNvSpPr>
            <a:spLocks noGrp="1"/>
          </p:cNvSpPr>
          <p:nvPr>
            <p:ph idx="1"/>
          </p:nvPr>
        </p:nvSpPr>
        <p:spPr>
          <a:xfrm>
            <a:off x="4648200" y="473047"/>
            <a:ext cx="4038600" cy="1203355"/>
          </a:xfrm>
          <a:prstGeom prst="rect">
            <a:avLst/>
          </a:prstGeom>
        </p:spPr>
        <p:txBody>
          <a:bodyPr vert="horz" lIns="0" tIns="0" rIns="91440" bIns="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2"/>
          <p:cNvSpPr>
            <a:spLocks noGrp="1"/>
          </p:cNvSpPr>
          <p:nvPr>
            <p:ph idx="12" hasCustomPrompt="1"/>
          </p:nvPr>
        </p:nvSpPr>
        <p:spPr>
          <a:xfrm>
            <a:off x="457200" y="1905000"/>
            <a:ext cx="4038600" cy="4495800"/>
          </a:xfrm>
          <a:prstGeom prst="rect">
            <a:avLst/>
          </a:prstGeom>
        </p:spPr>
        <p:txBody>
          <a:bodyPr vert="horz" lIns="0" tIns="0" rIns="91440" bIns="0" rtlCol="0">
            <a:normAutofit/>
          </a:bodyPr>
          <a:lstStyle>
            <a:lvl1pPr>
              <a:defRPr sz="1000">
                <a:solidFill>
                  <a:schemeClr val="tx1"/>
                </a:solidFill>
              </a:defRPr>
            </a:lvl1pPr>
            <a:lvl4pPr>
              <a:spcBef>
                <a:spcPts val="300"/>
              </a:spcBef>
              <a:spcAft>
                <a:spcPts val="300"/>
              </a:spcAft>
              <a:defRPr/>
            </a:lvl4pPr>
          </a:lstStyle>
          <a:p>
            <a:pPr lvl="0"/>
            <a:r>
              <a:rPr lang="en-US" dirty="0"/>
              <a:t>Third level</a:t>
            </a:r>
          </a:p>
          <a:p>
            <a:pPr lvl="3"/>
            <a:r>
              <a:rPr lang="en-US" dirty="0"/>
              <a:t>Fourth level</a:t>
            </a:r>
          </a:p>
          <a:p>
            <a:pPr lvl="4"/>
            <a:r>
              <a:rPr lang="en-US" dirty="0"/>
              <a:t>Fifth level</a:t>
            </a:r>
          </a:p>
        </p:txBody>
      </p:sp>
      <p:sp>
        <p:nvSpPr>
          <p:cNvPr id="9" name="Text Placeholder 2"/>
          <p:cNvSpPr>
            <a:spLocks noGrp="1"/>
          </p:cNvSpPr>
          <p:nvPr>
            <p:ph idx="13" hasCustomPrompt="1"/>
          </p:nvPr>
        </p:nvSpPr>
        <p:spPr>
          <a:xfrm>
            <a:off x="4648200" y="1905000"/>
            <a:ext cx="4038600" cy="4495800"/>
          </a:xfrm>
          <a:prstGeom prst="rect">
            <a:avLst/>
          </a:prstGeom>
        </p:spPr>
        <p:txBody>
          <a:bodyPr vert="horz" lIns="0" tIns="0" rIns="91440" bIns="0" rtlCol="0">
            <a:normAutofit/>
          </a:bodyPr>
          <a:lstStyle>
            <a:lvl1pPr>
              <a:defRPr sz="1000">
                <a:solidFill>
                  <a:schemeClr val="tx1"/>
                </a:solidFill>
              </a:defRPr>
            </a:lvl1pPr>
            <a:lvl3pPr>
              <a:defRPr sz="1200">
                <a:solidFill>
                  <a:schemeClr val="tx1"/>
                </a:solidFill>
              </a:defRPr>
            </a:lvl3pPr>
            <a:lvl4pPr>
              <a:spcBef>
                <a:spcPts val="300"/>
              </a:spcBef>
              <a:spcAft>
                <a:spcPts val="300"/>
              </a:spcAft>
              <a:defRPr/>
            </a:lvl4pPr>
          </a:lstStyle>
          <a:p>
            <a:pPr lvl="0"/>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67419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r>
              <a:rPr lang="en-US" dirty="0"/>
              <a:t>| Tourism Economics</a:t>
            </a:r>
          </a:p>
        </p:txBody>
      </p:sp>
      <p:sp>
        <p:nvSpPr>
          <p:cNvPr id="4" name="Slide Number Placeholder 3"/>
          <p:cNvSpPr>
            <a:spLocks noGrp="1"/>
          </p:cNvSpPr>
          <p:nvPr>
            <p:ph type="sldNum" sz="quarter" idx="11"/>
          </p:nvPr>
        </p:nvSpPr>
        <p:spPr/>
        <p:txBody>
          <a:bodyPr/>
          <a:lstStyle/>
          <a:p>
            <a:fld id="{2215E01C-8728-4076-B836-615526B12BA5}" type="slidenum">
              <a:rPr lang="en-US" smtClean="0"/>
              <a:pPr/>
              <a:t>‹#›</a:t>
            </a:fld>
            <a:endParaRPr lang="en-US" dirty="0"/>
          </a:p>
        </p:txBody>
      </p:sp>
    </p:spTree>
    <p:extLst>
      <p:ext uri="{BB962C8B-B14F-4D97-AF65-F5344CB8AC3E}">
        <p14:creationId xmlns:p14="http://schemas.microsoft.com/office/powerpoint/2010/main" val="1588817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sub 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Footer Placeholder 2"/>
          <p:cNvSpPr>
            <a:spLocks noGrp="1"/>
          </p:cNvSpPr>
          <p:nvPr>
            <p:ph type="ftr" sz="quarter" idx="10"/>
          </p:nvPr>
        </p:nvSpPr>
        <p:spPr/>
        <p:txBody>
          <a:bodyPr/>
          <a:lstStyle/>
          <a:p>
            <a:r>
              <a:rPr lang="en-US" dirty="0"/>
              <a:t>| Tourism Economics</a:t>
            </a:r>
          </a:p>
        </p:txBody>
      </p:sp>
      <p:sp>
        <p:nvSpPr>
          <p:cNvPr id="4" name="Slide Number Placeholder 3"/>
          <p:cNvSpPr>
            <a:spLocks noGrp="1"/>
          </p:cNvSpPr>
          <p:nvPr>
            <p:ph type="sldNum" sz="quarter" idx="11"/>
          </p:nvPr>
        </p:nvSpPr>
        <p:spPr/>
        <p:txBody>
          <a:bodyPr/>
          <a:lstStyle/>
          <a:p>
            <a:fld id="{2215E01C-8728-4076-B836-615526B12BA5}" type="slidenum">
              <a:rPr lang="en-US" smtClean="0"/>
              <a:pPr/>
              <a:t>‹#›</a:t>
            </a:fld>
            <a:endParaRPr lang="en-US" dirty="0"/>
          </a:p>
        </p:txBody>
      </p:sp>
      <p:sp>
        <p:nvSpPr>
          <p:cNvPr id="8" name="Text Placeholder 2"/>
          <p:cNvSpPr>
            <a:spLocks noGrp="1"/>
          </p:cNvSpPr>
          <p:nvPr>
            <p:ph idx="1"/>
          </p:nvPr>
        </p:nvSpPr>
        <p:spPr>
          <a:xfrm>
            <a:off x="4648200" y="473045"/>
            <a:ext cx="4038600" cy="1889156"/>
          </a:xfrm>
          <a:prstGeom prst="rect">
            <a:avLst/>
          </a:prstGeom>
        </p:spPr>
        <p:txBody>
          <a:bodyPr vert="horz" lIns="0" tIns="0" rIns="91440" bIns="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57912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Graphic with side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r>
              <a:rPr lang="en-US" dirty="0"/>
              <a:t>| Tourism Economics</a:t>
            </a:r>
          </a:p>
        </p:txBody>
      </p:sp>
      <p:sp>
        <p:nvSpPr>
          <p:cNvPr id="4" name="Slide Number Placeholder 3"/>
          <p:cNvSpPr>
            <a:spLocks noGrp="1"/>
          </p:cNvSpPr>
          <p:nvPr>
            <p:ph type="sldNum" sz="quarter" idx="11"/>
          </p:nvPr>
        </p:nvSpPr>
        <p:spPr/>
        <p:txBody>
          <a:bodyPr/>
          <a:lstStyle/>
          <a:p>
            <a:fld id="{2215E01C-8728-4076-B836-615526B12BA5}" type="slidenum">
              <a:rPr lang="en-US" smtClean="0"/>
              <a:pPr/>
              <a:t>‹#›</a:t>
            </a:fld>
            <a:endParaRPr lang="en-US" dirty="0"/>
          </a:p>
        </p:txBody>
      </p:sp>
      <p:sp>
        <p:nvSpPr>
          <p:cNvPr id="5" name="Text Placeholder 2"/>
          <p:cNvSpPr>
            <a:spLocks noGrp="1"/>
          </p:cNvSpPr>
          <p:nvPr>
            <p:ph idx="1"/>
          </p:nvPr>
        </p:nvSpPr>
        <p:spPr>
          <a:xfrm>
            <a:off x="4648200" y="473045"/>
            <a:ext cx="4038600" cy="1889156"/>
          </a:xfrm>
          <a:prstGeom prst="rect">
            <a:avLst/>
          </a:prstGeom>
        </p:spPr>
        <p:txBody>
          <a:bodyPr vert="horz" lIns="0" tIns="0" rIns="91440" bIns="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2"/>
          <p:cNvSpPr>
            <a:spLocks noGrp="1"/>
          </p:cNvSpPr>
          <p:nvPr>
            <p:ph idx="12"/>
          </p:nvPr>
        </p:nvSpPr>
        <p:spPr>
          <a:xfrm>
            <a:off x="457200" y="2514600"/>
            <a:ext cx="1981200" cy="3886200"/>
          </a:xfrm>
          <a:prstGeom prst="rect">
            <a:avLst/>
          </a:prstGeom>
        </p:spPr>
        <p:txBody>
          <a:bodyPr vert="horz" lIns="0" tIns="0" rIns="91440" bIns="0" rtlCol="0">
            <a:normAutofit/>
          </a:bodyPr>
          <a:lstStyle>
            <a:lvl1pPr>
              <a:defRPr sz="1000">
                <a:solidFill>
                  <a:schemeClr val="tx1"/>
                </a:solidFill>
              </a:defRPr>
            </a:lvl1pPr>
            <a:lvl3pPr>
              <a:defRPr sz="1000">
                <a:solidFill>
                  <a:schemeClr val="tx1"/>
                </a:solidFill>
              </a:defRPr>
            </a:lvl3pPr>
            <a:lvl4pPr>
              <a:defRPr>
                <a:solidFill>
                  <a:schemeClr val="tx1"/>
                </a:solidFill>
              </a:defRPr>
            </a:lvl4pPr>
            <a:lvl5pPr>
              <a:defRPr>
                <a:solidFill>
                  <a:schemeClr val="tx1"/>
                </a:solidFill>
              </a:defRPr>
            </a:lvl5pPr>
          </a:lstStyle>
          <a:p>
            <a:pPr lvl="2"/>
            <a:endParaRPr lang="en-US" dirty="0"/>
          </a:p>
          <a:p>
            <a:pPr lvl="0"/>
            <a:r>
              <a:rPr lang="en-US" dirty="0"/>
              <a:t>Third level</a:t>
            </a:r>
          </a:p>
          <a:p>
            <a:pPr lvl="2"/>
            <a:r>
              <a:rPr lang="en-US" dirty="0"/>
              <a:t>Fourth level</a:t>
            </a:r>
          </a:p>
          <a:p>
            <a:pPr lvl="4"/>
            <a:r>
              <a:rPr lang="en-US" dirty="0"/>
              <a:t>Fifth level</a:t>
            </a:r>
          </a:p>
        </p:txBody>
      </p:sp>
      <p:cxnSp>
        <p:nvCxnSpPr>
          <p:cNvPr id="8" name="Straight Connector 7"/>
          <p:cNvCxnSpPr/>
          <p:nvPr/>
        </p:nvCxnSpPr>
        <p:spPr>
          <a:xfrm>
            <a:off x="2514601" y="2514600"/>
            <a:ext cx="1" cy="3886200"/>
          </a:xfrm>
          <a:prstGeom prst="line">
            <a:avLst/>
          </a:prstGeom>
          <a:ln w="15875">
            <a:solidFill>
              <a:srgbClr val="DE632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3787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wo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r>
              <a:rPr lang="en-US" dirty="0"/>
              <a:t>| Tourism Economics</a:t>
            </a:r>
          </a:p>
        </p:txBody>
      </p:sp>
      <p:sp>
        <p:nvSpPr>
          <p:cNvPr id="4" name="Slide Number Placeholder 3"/>
          <p:cNvSpPr>
            <a:spLocks noGrp="1"/>
          </p:cNvSpPr>
          <p:nvPr>
            <p:ph type="sldNum" sz="quarter" idx="11"/>
          </p:nvPr>
        </p:nvSpPr>
        <p:spPr/>
        <p:txBody>
          <a:bodyPr/>
          <a:lstStyle/>
          <a:p>
            <a:fld id="{2215E01C-8728-4076-B836-615526B12BA5}" type="slidenum">
              <a:rPr lang="en-US" smtClean="0"/>
              <a:pPr/>
              <a:t>‹#›</a:t>
            </a:fld>
            <a:endParaRPr lang="en-US" dirty="0"/>
          </a:p>
        </p:txBody>
      </p:sp>
      <p:sp>
        <p:nvSpPr>
          <p:cNvPr id="5" name="Text Placeholder 2"/>
          <p:cNvSpPr>
            <a:spLocks noGrp="1"/>
          </p:cNvSpPr>
          <p:nvPr>
            <p:ph idx="1"/>
          </p:nvPr>
        </p:nvSpPr>
        <p:spPr>
          <a:xfrm>
            <a:off x="4648200" y="473047"/>
            <a:ext cx="4038600" cy="1203355"/>
          </a:xfrm>
          <a:prstGeom prst="rect">
            <a:avLst/>
          </a:prstGeom>
        </p:spPr>
        <p:txBody>
          <a:bodyPr vert="horz" lIns="0" tIns="0" rIns="91440" bIns="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2"/>
          <p:cNvSpPr>
            <a:spLocks noGrp="1"/>
          </p:cNvSpPr>
          <p:nvPr>
            <p:ph idx="12" hasCustomPrompt="1"/>
          </p:nvPr>
        </p:nvSpPr>
        <p:spPr>
          <a:xfrm>
            <a:off x="457200" y="1905000"/>
            <a:ext cx="4038600" cy="4495800"/>
          </a:xfrm>
          <a:prstGeom prst="rect">
            <a:avLst/>
          </a:prstGeom>
        </p:spPr>
        <p:txBody>
          <a:bodyPr vert="horz" lIns="0" tIns="0" rIns="91440" bIns="0" rtlCol="0">
            <a:normAutofit/>
          </a:bodyPr>
          <a:lstStyle>
            <a:lvl1pPr>
              <a:defRPr sz="1000">
                <a:solidFill>
                  <a:schemeClr val="tx1"/>
                </a:solidFill>
              </a:defRPr>
            </a:lvl1pPr>
            <a:lvl4pPr>
              <a:spcBef>
                <a:spcPts val="300"/>
              </a:spcBef>
              <a:spcAft>
                <a:spcPts val="300"/>
              </a:spcAft>
              <a:defRPr/>
            </a:lvl4pPr>
          </a:lstStyle>
          <a:p>
            <a:pPr lvl="0"/>
            <a:r>
              <a:rPr lang="en-US" dirty="0"/>
              <a:t>Third level</a:t>
            </a:r>
          </a:p>
          <a:p>
            <a:pPr lvl="3"/>
            <a:r>
              <a:rPr lang="en-US" dirty="0"/>
              <a:t>Fourth level</a:t>
            </a:r>
          </a:p>
          <a:p>
            <a:pPr lvl="4"/>
            <a:r>
              <a:rPr lang="en-US" dirty="0"/>
              <a:t>Fifth level</a:t>
            </a:r>
          </a:p>
        </p:txBody>
      </p:sp>
      <p:sp>
        <p:nvSpPr>
          <p:cNvPr id="9" name="Text Placeholder 2"/>
          <p:cNvSpPr>
            <a:spLocks noGrp="1"/>
          </p:cNvSpPr>
          <p:nvPr>
            <p:ph idx="13" hasCustomPrompt="1"/>
          </p:nvPr>
        </p:nvSpPr>
        <p:spPr>
          <a:xfrm>
            <a:off x="4648200" y="1905000"/>
            <a:ext cx="4038600" cy="4495800"/>
          </a:xfrm>
          <a:prstGeom prst="rect">
            <a:avLst/>
          </a:prstGeom>
        </p:spPr>
        <p:txBody>
          <a:bodyPr vert="horz" lIns="0" tIns="0" rIns="91440" bIns="0" rtlCol="0">
            <a:normAutofit/>
          </a:bodyPr>
          <a:lstStyle>
            <a:lvl1pPr>
              <a:defRPr sz="1000">
                <a:solidFill>
                  <a:schemeClr val="tx1"/>
                </a:solidFill>
              </a:defRPr>
            </a:lvl1pPr>
            <a:lvl3pPr>
              <a:defRPr sz="1200">
                <a:solidFill>
                  <a:schemeClr val="tx1"/>
                </a:solidFill>
              </a:defRPr>
            </a:lvl3pPr>
            <a:lvl4pPr>
              <a:spcBef>
                <a:spcPts val="300"/>
              </a:spcBef>
              <a:spcAft>
                <a:spcPts val="300"/>
              </a:spcAft>
              <a:defRPr/>
            </a:lvl4pPr>
          </a:lstStyle>
          <a:p>
            <a:pPr lvl="0"/>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86510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Singl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r>
              <a:rPr lang="en-US" dirty="0"/>
              <a:t>| Tourism Economics</a:t>
            </a:r>
          </a:p>
        </p:txBody>
      </p:sp>
      <p:sp>
        <p:nvSpPr>
          <p:cNvPr id="4" name="Slide Number Placeholder 3"/>
          <p:cNvSpPr>
            <a:spLocks noGrp="1"/>
          </p:cNvSpPr>
          <p:nvPr>
            <p:ph type="sldNum" sz="quarter" idx="11"/>
          </p:nvPr>
        </p:nvSpPr>
        <p:spPr/>
        <p:txBody>
          <a:bodyPr/>
          <a:lstStyle/>
          <a:p>
            <a:fld id="{2215E01C-8728-4076-B836-615526B12BA5}" type="slidenum">
              <a:rPr lang="en-US" smtClean="0"/>
              <a:pPr/>
              <a:t>‹#›</a:t>
            </a:fld>
            <a:endParaRPr lang="en-US" dirty="0"/>
          </a:p>
        </p:txBody>
      </p:sp>
      <p:sp>
        <p:nvSpPr>
          <p:cNvPr id="10" name="Text Placeholder 2"/>
          <p:cNvSpPr>
            <a:spLocks noGrp="1"/>
          </p:cNvSpPr>
          <p:nvPr>
            <p:ph idx="1" hasCustomPrompt="1"/>
          </p:nvPr>
        </p:nvSpPr>
        <p:spPr>
          <a:xfrm>
            <a:off x="460972" y="2514600"/>
            <a:ext cx="4038600" cy="3886200"/>
          </a:xfrm>
          <a:prstGeom prst="rect">
            <a:avLst/>
          </a:prstGeom>
        </p:spPr>
        <p:txBody>
          <a:bodyPr vert="horz" lIns="0" tIns="0" rIns="91440" bIns="0" rtlCol="0">
            <a:normAutofit/>
          </a:bodyPr>
          <a:lstStyle>
            <a:lvl1pPr>
              <a:defRPr sz="1000">
                <a:solidFill>
                  <a:schemeClr val="tx1"/>
                </a:solidFill>
              </a:defRPr>
            </a:lvl1pPr>
          </a:lstStyle>
          <a:p>
            <a:pPr lvl="0"/>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694735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7.xml"/><Relationship Id="rId7" Type="http://schemas.openxmlformats.org/officeDocument/2006/relationships/slideLayout" Target="../slideLayouts/slideLayout11.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18" Type="http://schemas.openxmlformats.org/officeDocument/2006/relationships/theme" Target="../theme/theme5.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17" Type="http://schemas.openxmlformats.org/officeDocument/2006/relationships/slideLayout" Target="../slideLayouts/slideLayout35.xml"/><Relationship Id="rId2" Type="http://schemas.openxmlformats.org/officeDocument/2006/relationships/slideLayout" Target="../slideLayouts/slideLayout20.xml"/><Relationship Id="rId16" Type="http://schemas.openxmlformats.org/officeDocument/2006/relationships/slideLayout" Target="../slideLayouts/slideLayout34.xml"/><Relationship Id="rId20" Type="http://schemas.openxmlformats.org/officeDocument/2006/relationships/image" Target="../media/image4.png"/><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5" Type="http://schemas.openxmlformats.org/officeDocument/2006/relationships/slideLayout" Target="../slideLayouts/slideLayout33.xml"/><Relationship Id="rId10" Type="http://schemas.openxmlformats.org/officeDocument/2006/relationships/slideLayout" Target="../slideLayouts/slideLayout28.xml"/><Relationship Id="rId19" Type="http://schemas.openxmlformats.org/officeDocument/2006/relationships/image" Target="../media/image3.png"/><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09" y="0"/>
            <a:ext cx="9137984" cy="6858000"/>
          </a:xfrm>
          <a:prstGeom prst="rect">
            <a:avLst/>
          </a:prstGeom>
        </p:spPr>
      </p:pic>
      <p:pic>
        <p:nvPicPr>
          <p:cNvPr id="13" name="Picture 6" descr="OXECo @ 400 TAG 7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88126" y="6021388"/>
            <a:ext cx="2376488"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C8A0F1-C968-40BB-A69A-D5E81EF1BE24}" type="datetimeFigureOut">
              <a:rPr lang="en-US" smtClean="0"/>
              <a:t>9/27/2018</a:t>
            </a:fld>
            <a:endParaRPr lang="en-US"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B612FE-B6F5-41F4-BA06-2697155BFA88}" type="slidenum">
              <a:rPr lang="en-US" smtClean="0"/>
              <a:t>‹#›</a:t>
            </a:fld>
            <a:endParaRPr lang="en-US" dirty="0"/>
          </a:p>
        </p:txBody>
      </p:sp>
      <p:cxnSp>
        <p:nvCxnSpPr>
          <p:cNvPr id="10" name="Straight Connector 9"/>
          <p:cNvCxnSpPr/>
          <p:nvPr/>
        </p:nvCxnSpPr>
        <p:spPr>
          <a:xfrm>
            <a:off x="3962401" y="2362200"/>
            <a:ext cx="5002213" cy="0"/>
          </a:xfrm>
          <a:prstGeom prst="line">
            <a:avLst/>
          </a:prstGeom>
          <a:ln w="22225">
            <a:solidFill>
              <a:srgbClr val="DE632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6316437"/>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ctr" defTabSz="914400" rtl="0" eaLnBrk="1" latinLnBrk="0" hangingPunct="1">
        <a:spcBef>
          <a:spcPct val="0"/>
        </a:spcBef>
        <a:buNone/>
        <a:defRPr sz="2800" kern="1200">
          <a:solidFill>
            <a:schemeClr val="bg1"/>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spcBef>
          <a:spcPct val="20000"/>
        </a:spcBef>
        <a:buFont typeface="Arial" panose="020B0604020202020204" pitchFamily="34" charset="0"/>
        <a:buNone/>
        <a:defRPr sz="1800" kern="1200">
          <a:solidFill>
            <a:schemeClr val="bg1"/>
          </a:solidFill>
          <a:latin typeface="+mn-lt"/>
          <a:ea typeface="+mn-ea"/>
          <a:cs typeface="+mn-cs"/>
        </a:defRPr>
      </a:lvl1pPr>
      <a:lvl2pPr marL="227013" indent="-109538" algn="l" defTabSz="914400" rtl="0" eaLnBrk="1" latinLnBrk="0" hangingPunct="1">
        <a:spcBef>
          <a:spcPct val="20000"/>
        </a:spcBef>
        <a:buSzPct val="80000"/>
        <a:buFont typeface="Wingdings" panose="05000000000000000000" pitchFamily="2" charset="2"/>
        <a:buChar char="§"/>
        <a:defRPr sz="1800" kern="1200">
          <a:solidFill>
            <a:schemeClr val="bg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90800" y="2362200"/>
            <a:ext cx="6096000" cy="6096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590800" y="3048000"/>
            <a:ext cx="1905000" cy="3352800"/>
          </a:xfrm>
          <a:prstGeom prst="rect">
            <a:avLst/>
          </a:prstGeom>
        </p:spPr>
        <p:txBody>
          <a:bodyPr vert="horz" lIns="0" tIns="0" rIns="91440" bIns="0" rtlCol="0">
            <a:normAutofit/>
          </a:bodyPr>
          <a:lstStyle/>
          <a:p>
            <a:pPr lvl="0"/>
            <a:r>
              <a:rPr lang="en-US" dirty="0"/>
              <a:t>Click to edit Master text styles</a:t>
            </a:r>
          </a:p>
          <a:p>
            <a:pPr lvl="1"/>
            <a:r>
              <a:rPr lang="en-US" dirty="0"/>
              <a:t>Second level</a:t>
            </a:r>
          </a:p>
        </p:txBody>
      </p:sp>
      <p:cxnSp>
        <p:nvCxnSpPr>
          <p:cNvPr id="7" name="Straight Connector 6"/>
          <p:cNvCxnSpPr/>
          <p:nvPr/>
        </p:nvCxnSpPr>
        <p:spPr>
          <a:xfrm>
            <a:off x="2590800" y="2362200"/>
            <a:ext cx="6096000" cy="0"/>
          </a:xfrm>
          <a:prstGeom prst="line">
            <a:avLst/>
          </a:prstGeom>
          <a:ln w="22225">
            <a:solidFill>
              <a:srgbClr val="DE632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9612312"/>
      </p:ext>
    </p:extLst>
  </p:cSld>
  <p:clrMap bg1="lt1" tx1="dk1" bg2="lt2" tx2="dk2" accent1="accent1" accent2="accent2" accent3="accent3" accent4="accent4" accent5="accent5" accent6="accent6" hlink="hlink" folHlink="folHlink"/>
  <p:sldLayoutIdLst>
    <p:sldLayoutId id="2147483664" r:id="rId1"/>
    <p:sldLayoutId id="2147483684" r:id="rId2"/>
  </p:sldLayoutIdLst>
  <p:hf hdr="0" dt="0"/>
  <p:txStyles>
    <p:titleStyle>
      <a:lvl1pPr algn="l" defTabSz="914400" rtl="0" eaLnBrk="1" latinLnBrk="0" hangingPunct="1">
        <a:spcBef>
          <a:spcPct val="0"/>
        </a:spcBef>
        <a:buNone/>
        <a:defRPr sz="3200" kern="1200">
          <a:solidFill>
            <a:srgbClr val="003469"/>
          </a:solidFill>
          <a:latin typeface="+mj-lt"/>
          <a:ea typeface="+mj-ea"/>
          <a:cs typeface="+mj-cs"/>
        </a:defRPr>
      </a:lvl1pPr>
    </p:titleStyle>
    <p:bodyStyle>
      <a:lvl1pPr marL="0" indent="0" algn="l" defTabSz="914400" rtl="0" eaLnBrk="1" latinLnBrk="0" hangingPunct="1">
        <a:spcBef>
          <a:spcPct val="20000"/>
        </a:spcBef>
        <a:buFont typeface="Arial" panose="020B0604020202020204" pitchFamily="34" charset="0"/>
        <a:buNone/>
        <a:defRPr sz="1400" kern="1200">
          <a:solidFill>
            <a:srgbClr val="003469"/>
          </a:solidFill>
          <a:latin typeface="+mn-lt"/>
          <a:ea typeface="+mn-ea"/>
          <a:cs typeface="+mn-cs"/>
        </a:defRPr>
      </a:lvl1pPr>
      <a:lvl2pPr marL="0" indent="0" algn="l" defTabSz="914400" rtl="0" eaLnBrk="1" latinLnBrk="0" hangingPunct="1">
        <a:spcBef>
          <a:spcPct val="20000"/>
        </a:spcBef>
        <a:buFontTx/>
        <a:buNone/>
        <a:defRPr sz="1200" kern="1200">
          <a:solidFill>
            <a:srgbClr val="003469"/>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4038600" cy="960438"/>
          </a:xfrm>
          <a:prstGeom prst="rect">
            <a:avLst/>
          </a:prstGeom>
        </p:spPr>
        <p:txBody>
          <a:bodyPr vert="horz" lIns="0" tIns="0" rIns="91440" bIns="45720" rtlCol="0" anchor="t" anchorCtr="0">
            <a:normAutofit/>
          </a:bodyPr>
          <a:lstStyle/>
          <a:p>
            <a:r>
              <a:rPr lang="en-US" dirty="0"/>
              <a:t>Click to edit Master title style</a:t>
            </a:r>
          </a:p>
        </p:txBody>
      </p:sp>
      <p:sp>
        <p:nvSpPr>
          <p:cNvPr id="3" name="Text Placeholder 2"/>
          <p:cNvSpPr>
            <a:spLocks noGrp="1"/>
          </p:cNvSpPr>
          <p:nvPr>
            <p:ph type="body" idx="1"/>
          </p:nvPr>
        </p:nvSpPr>
        <p:spPr>
          <a:xfrm>
            <a:off x="4648200" y="473045"/>
            <a:ext cx="4038600" cy="1889156"/>
          </a:xfrm>
          <a:prstGeom prst="rect">
            <a:avLst/>
          </a:prstGeom>
        </p:spPr>
        <p:txBody>
          <a:bodyPr vert="horz" lIns="0" tIns="0" rIns="91440" bIns="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57200" y="6400801"/>
            <a:ext cx="1981200" cy="228600"/>
          </a:xfrm>
          <a:prstGeom prst="rect">
            <a:avLst/>
          </a:prstGeom>
        </p:spPr>
        <p:txBody>
          <a:bodyPr vert="horz" lIns="0" tIns="0" rIns="91440" bIns="0" rtlCol="0" anchor="t" anchorCtr="0"/>
          <a:lstStyle>
            <a:lvl1pPr algn="l">
              <a:defRPr sz="900">
                <a:solidFill>
                  <a:schemeClr val="accent3"/>
                </a:solidFill>
              </a:defRPr>
            </a:lvl1pPr>
          </a:lstStyle>
          <a:p>
            <a:r>
              <a:rPr lang="en-US" dirty="0"/>
              <a:t>| Tourism Economics</a:t>
            </a:r>
          </a:p>
        </p:txBody>
      </p:sp>
      <p:sp>
        <p:nvSpPr>
          <p:cNvPr id="6" name="Slide Number Placeholder 5"/>
          <p:cNvSpPr>
            <a:spLocks noGrp="1"/>
          </p:cNvSpPr>
          <p:nvPr>
            <p:ph type="sldNum" sz="quarter" idx="4"/>
          </p:nvPr>
        </p:nvSpPr>
        <p:spPr>
          <a:xfrm>
            <a:off x="6705600" y="6400801"/>
            <a:ext cx="1981200" cy="228600"/>
          </a:xfrm>
          <a:prstGeom prst="rect">
            <a:avLst/>
          </a:prstGeom>
        </p:spPr>
        <p:txBody>
          <a:bodyPr vert="horz" lIns="91440" tIns="45720" rIns="91440" bIns="45720" rtlCol="0" anchor="ctr"/>
          <a:lstStyle>
            <a:lvl1pPr algn="r">
              <a:defRPr sz="900">
                <a:solidFill>
                  <a:schemeClr val="accent3"/>
                </a:solidFill>
              </a:defRPr>
            </a:lvl1pPr>
          </a:lstStyle>
          <a:p>
            <a:fld id="{2215E01C-8728-4076-B836-615526B12BA5}" type="slidenum">
              <a:rPr lang="en-US" smtClean="0"/>
              <a:pPr/>
              <a:t>‹#›</a:t>
            </a:fld>
            <a:endParaRPr lang="en-US" dirty="0"/>
          </a:p>
        </p:txBody>
      </p:sp>
      <p:cxnSp>
        <p:nvCxnSpPr>
          <p:cNvPr id="8" name="Straight Connector 7"/>
          <p:cNvCxnSpPr/>
          <p:nvPr/>
        </p:nvCxnSpPr>
        <p:spPr>
          <a:xfrm>
            <a:off x="457200" y="457200"/>
            <a:ext cx="4038600" cy="0"/>
          </a:xfrm>
          <a:prstGeom prst="line">
            <a:avLst/>
          </a:prstGeom>
          <a:ln w="15875">
            <a:solidFill>
              <a:srgbClr val="DE6328"/>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648200" y="457200"/>
            <a:ext cx="4038600" cy="0"/>
          </a:xfrm>
          <a:prstGeom prst="line">
            <a:avLst/>
          </a:prstGeom>
          <a:ln w="15875">
            <a:solidFill>
              <a:srgbClr val="DE632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0429451"/>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Lst>
  <p:hf hdr="0" dt="0"/>
  <p:txStyles>
    <p:titleStyle>
      <a:lvl1pPr algn="l" defTabSz="914400" rtl="0" eaLnBrk="1" latinLnBrk="0" hangingPunct="1">
        <a:spcBef>
          <a:spcPct val="0"/>
        </a:spcBef>
        <a:buNone/>
        <a:defRPr sz="1800" b="1" kern="1200">
          <a:solidFill>
            <a:srgbClr val="003469"/>
          </a:solidFill>
          <a:latin typeface="+mj-lt"/>
          <a:ea typeface="+mj-ea"/>
          <a:cs typeface="+mj-cs"/>
        </a:defRPr>
      </a:lvl1pPr>
    </p:titleStyle>
    <p:bodyStyle>
      <a:lvl1pPr marL="0" indent="0" algn="l" defTabSz="914400" rtl="0" eaLnBrk="1" latinLnBrk="0" hangingPunct="1">
        <a:spcBef>
          <a:spcPct val="20000"/>
        </a:spcBef>
        <a:buFont typeface="Arial" panose="020B0604020202020204" pitchFamily="34" charset="0"/>
        <a:buNone/>
        <a:defRPr sz="1600" b="0" kern="1200">
          <a:solidFill>
            <a:srgbClr val="436EAC"/>
          </a:solidFill>
          <a:latin typeface="+mn-lt"/>
          <a:ea typeface="+mn-ea"/>
          <a:cs typeface="+mn-cs"/>
        </a:defRPr>
      </a:lvl1pPr>
      <a:lvl2pPr marL="3175" indent="0" algn="l" defTabSz="914400" rtl="0" eaLnBrk="1" latinLnBrk="0" hangingPunct="1">
        <a:spcBef>
          <a:spcPct val="20000"/>
        </a:spcBef>
        <a:buFont typeface="Arial" panose="020B0604020202020204" pitchFamily="34" charset="0"/>
        <a:buNone/>
        <a:defRPr sz="1100" b="1" i="1" kern="1200">
          <a:solidFill>
            <a:srgbClr val="003469"/>
          </a:solidFill>
          <a:latin typeface="+mn-lt"/>
          <a:ea typeface="+mn-ea"/>
          <a:cs typeface="+mn-cs"/>
        </a:defRPr>
      </a:lvl2pPr>
      <a:lvl3pPr marL="0" indent="0" algn="l" defTabSz="914400" rtl="0" eaLnBrk="1" latinLnBrk="0" hangingPunct="1">
        <a:spcBef>
          <a:spcPct val="20000"/>
        </a:spcBef>
        <a:buFont typeface="Arial" panose="020B0604020202020204" pitchFamily="34" charset="0"/>
        <a:buNone/>
        <a:defRPr sz="1000" b="1" kern="1200">
          <a:solidFill>
            <a:srgbClr val="003469"/>
          </a:solidFill>
          <a:latin typeface="+mn-lt"/>
          <a:ea typeface="+mn-ea"/>
          <a:cs typeface="+mn-cs"/>
        </a:defRPr>
      </a:lvl3pPr>
      <a:lvl4pPr marL="0" indent="0" algn="l" defTabSz="914400" rtl="0" eaLnBrk="1" latinLnBrk="0" hangingPunct="1">
        <a:spcBef>
          <a:spcPct val="20000"/>
        </a:spcBef>
        <a:buSzPct val="80000"/>
        <a:buFontTx/>
        <a:buNone/>
        <a:defRPr sz="1000" kern="1200">
          <a:solidFill>
            <a:srgbClr val="000000"/>
          </a:solidFill>
          <a:latin typeface="+mn-lt"/>
          <a:ea typeface="+mn-ea"/>
          <a:cs typeface="+mn-cs"/>
        </a:defRPr>
      </a:lvl4pPr>
      <a:lvl5pPr marL="228600" indent="-109538" algn="l" defTabSz="914400" rtl="0" eaLnBrk="1" latinLnBrk="0" hangingPunct="1">
        <a:spcBef>
          <a:spcPct val="20000"/>
        </a:spcBef>
        <a:buFont typeface="Wingdings" panose="05000000000000000000" pitchFamily="2" charset="2"/>
        <a:buChar char="§"/>
        <a:defRPr sz="1000" kern="1200">
          <a:solidFill>
            <a:srgbClr val="00000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4038600" cy="960438"/>
          </a:xfrm>
          <a:prstGeom prst="rect">
            <a:avLst/>
          </a:prstGeom>
        </p:spPr>
        <p:txBody>
          <a:bodyPr vert="horz" lIns="0" tIns="0" rIns="91440" bIns="45720" rtlCol="0" anchor="t" anchorCtr="0">
            <a:normAutofit/>
          </a:bodyPr>
          <a:lstStyle/>
          <a:p>
            <a:r>
              <a:rPr lang="en-US" dirty="0"/>
              <a:t>Click to edit Master title style</a:t>
            </a:r>
          </a:p>
        </p:txBody>
      </p:sp>
      <p:sp>
        <p:nvSpPr>
          <p:cNvPr id="3" name="Text Placeholder 2"/>
          <p:cNvSpPr>
            <a:spLocks noGrp="1"/>
          </p:cNvSpPr>
          <p:nvPr>
            <p:ph type="body" idx="1"/>
          </p:nvPr>
        </p:nvSpPr>
        <p:spPr>
          <a:xfrm>
            <a:off x="4648200" y="473045"/>
            <a:ext cx="4038600" cy="1889156"/>
          </a:xfrm>
          <a:prstGeom prst="rect">
            <a:avLst/>
          </a:prstGeom>
        </p:spPr>
        <p:txBody>
          <a:bodyPr vert="horz" lIns="0" tIns="0" rIns="9144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57200" y="6400801"/>
            <a:ext cx="1981200" cy="228600"/>
          </a:xfrm>
          <a:prstGeom prst="rect">
            <a:avLst/>
          </a:prstGeom>
        </p:spPr>
        <p:txBody>
          <a:bodyPr vert="horz" lIns="0" tIns="0" rIns="91440" bIns="0" rtlCol="0" anchor="t" anchorCtr="0"/>
          <a:lstStyle>
            <a:lvl1pPr algn="l">
              <a:defRPr sz="900">
                <a:solidFill>
                  <a:schemeClr val="tx2"/>
                </a:solidFill>
              </a:defRPr>
            </a:lvl1pPr>
          </a:lstStyle>
          <a:p>
            <a:r>
              <a:rPr lang="en-US" dirty="0"/>
              <a:t>| Tourism Economics</a:t>
            </a:r>
          </a:p>
        </p:txBody>
      </p:sp>
      <p:sp>
        <p:nvSpPr>
          <p:cNvPr id="6" name="Slide Number Placeholder 5"/>
          <p:cNvSpPr>
            <a:spLocks noGrp="1"/>
          </p:cNvSpPr>
          <p:nvPr>
            <p:ph type="sldNum" sz="quarter" idx="4"/>
          </p:nvPr>
        </p:nvSpPr>
        <p:spPr>
          <a:xfrm>
            <a:off x="6705600" y="6400801"/>
            <a:ext cx="1981200" cy="228600"/>
          </a:xfrm>
          <a:prstGeom prst="rect">
            <a:avLst/>
          </a:prstGeom>
        </p:spPr>
        <p:txBody>
          <a:bodyPr vert="horz" lIns="91440" tIns="45720" rIns="91440" bIns="45720" rtlCol="0" anchor="ctr"/>
          <a:lstStyle>
            <a:lvl1pPr algn="r">
              <a:defRPr sz="900">
                <a:solidFill>
                  <a:schemeClr val="tx2"/>
                </a:solidFill>
              </a:defRPr>
            </a:lvl1pPr>
          </a:lstStyle>
          <a:p>
            <a:fld id="{2215E01C-8728-4076-B836-615526B12BA5}" type="slidenum">
              <a:rPr lang="en-US" smtClean="0"/>
              <a:pPr/>
              <a:t>‹#›</a:t>
            </a:fld>
            <a:endParaRPr lang="en-US" dirty="0"/>
          </a:p>
        </p:txBody>
      </p:sp>
      <p:cxnSp>
        <p:nvCxnSpPr>
          <p:cNvPr id="8" name="Straight Connector 7"/>
          <p:cNvCxnSpPr/>
          <p:nvPr/>
        </p:nvCxnSpPr>
        <p:spPr>
          <a:xfrm>
            <a:off x="457200" y="457200"/>
            <a:ext cx="4038600" cy="0"/>
          </a:xfrm>
          <a:prstGeom prst="line">
            <a:avLst/>
          </a:prstGeom>
          <a:ln w="158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648200" y="457200"/>
            <a:ext cx="4038600" cy="0"/>
          </a:xfrm>
          <a:prstGeom prst="line">
            <a:avLst/>
          </a:prstGeom>
          <a:ln w="15875">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3054507"/>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Lst>
  <p:hf hdr="0" dt="0"/>
  <p:txStyles>
    <p:titleStyle>
      <a:lvl1pPr algn="l" defTabSz="914400" rtl="0" eaLnBrk="1" latinLnBrk="0" hangingPunct="1">
        <a:spcBef>
          <a:spcPct val="0"/>
        </a:spcBef>
        <a:buNone/>
        <a:defRPr sz="1800" b="1" kern="1200">
          <a:solidFill>
            <a:schemeClr val="tx1"/>
          </a:solidFill>
          <a:latin typeface="+mj-lt"/>
          <a:ea typeface="+mj-ea"/>
          <a:cs typeface="+mj-cs"/>
        </a:defRPr>
      </a:lvl1pPr>
    </p:titleStyle>
    <p:bodyStyle>
      <a:lvl1pPr marL="0" indent="0" algn="l" defTabSz="914400" rtl="0" eaLnBrk="1" latinLnBrk="0" hangingPunct="1">
        <a:spcBef>
          <a:spcPct val="20000"/>
        </a:spcBef>
        <a:buFont typeface="Arial" panose="020B0604020202020204" pitchFamily="34" charset="0"/>
        <a:buNone/>
        <a:defRPr sz="1600" b="0" kern="1200">
          <a:solidFill>
            <a:schemeClr val="accent5"/>
          </a:solidFill>
          <a:latin typeface="+mn-lt"/>
          <a:ea typeface="+mn-ea"/>
          <a:cs typeface="+mn-cs"/>
        </a:defRPr>
      </a:lvl1pPr>
      <a:lvl2pPr marL="3175" indent="0" algn="l" defTabSz="914400" rtl="0" eaLnBrk="1" latinLnBrk="0" hangingPunct="1">
        <a:spcBef>
          <a:spcPct val="20000"/>
        </a:spcBef>
        <a:buFont typeface="Arial" panose="020B0604020202020204" pitchFamily="34" charset="0"/>
        <a:buNone/>
        <a:defRPr sz="1100" b="1" i="1" kern="1200">
          <a:solidFill>
            <a:schemeClr val="tx1"/>
          </a:solidFill>
          <a:latin typeface="+mn-lt"/>
          <a:ea typeface="+mn-ea"/>
          <a:cs typeface="+mn-cs"/>
        </a:defRPr>
      </a:lvl2pPr>
      <a:lvl3pPr marL="0" indent="0" algn="l" defTabSz="914400" rtl="0" eaLnBrk="1" latinLnBrk="0" hangingPunct="1">
        <a:spcBef>
          <a:spcPct val="20000"/>
        </a:spcBef>
        <a:buFont typeface="Arial" panose="020B0604020202020204" pitchFamily="34" charset="0"/>
        <a:buNone/>
        <a:defRPr sz="1000" b="1" kern="1200">
          <a:solidFill>
            <a:schemeClr val="tx1"/>
          </a:solidFill>
          <a:latin typeface="+mn-lt"/>
          <a:ea typeface="+mn-ea"/>
          <a:cs typeface="+mn-cs"/>
        </a:defRPr>
      </a:lvl3pPr>
      <a:lvl4pPr marL="0" indent="0" algn="l" defTabSz="914400" rtl="0" eaLnBrk="1" latinLnBrk="0" hangingPunct="1">
        <a:spcBef>
          <a:spcPct val="20000"/>
        </a:spcBef>
        <a:buSzPct val="80000"/>
        <a:buFontTx/>
        <a:buNone/>
        <a:defRPr sz="1000" kern="1200">
          <a:solidFill>
            <a:srgbClr val="000000"/>
          </a:solidFill>
          <a:latin typeface="+mn-lt"/>
          <a:ea typeface="+mn-ea"/>
          <a:cs typeface="+mn-cs"/>
        </a:defRPr>
      </a:lvl4pPr>
      <a:lvl5pPr marL="228600" indent="-109538" algn="l" defTabSz="914400" rtl="0" eaLnBrk="1" latinLnBrk="0" hangingPunct="1">
        <a:spcBef>
          <a:spcPct val="20000"/>
        </a:spcBef>
        <a:buFont typeface="Wingdings" panose="05000000000000000000" pitchFamily="2" charset="2"/>
        <a:buChar char="§"/>
        <a:defRPr sz="1000" kern="1200">
          <a:solidFill>
            <a:srgbClr val="00000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95288" y="228600"/>
            <a:ext cx="82804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title style</a:t>
            </a:r>
          </a:p>
        </p:txBody>
      </p:sp>
      <p:sp>
        <p:nvSpPr>
          <p:cNvPr id="2051" name="Rectangle 3"/>
          <p:cNvSpPr>
            <a:spLocks noGrp="1" noChangeArrowheads="1"/>
          </p:cNvSpPr>
          <p:nvPr>
            <p:ph type="body" idx="1"/>
          </p:nvPr>
        </p:nvSpPr>
        <p:spPr bwMode="auto">
          <a:xfrm>
            <a:off x="395288" y="981075"/>
            <a:ext cx="8280400" cy="532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2" name="Rectangle 4"/>
          <p:cNvSpPr>
            <a:spLocks noChangeArrowheads="1"/>
          </p:cNvSpPr>
          <p:nvPr/>
        </p:nvSpPr>
        <p:spPr bwMode="auto">
          <a:xfrm>
            <a:off x="3565525" y="3184525"/>
            <a:ext cx="20129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1400" b="1">
                <a:solidFill>
                  <a:schemeClr val="accent1"/>
                </a:solidFill>
                <a:latin typeface="Arial" pitchFamily="34" charset="0"/>
                <a:ea typeface="ヒラギノ角ゴ Pro W3"/>
                <a:cs typeface="ヒラギノ角ゴ Pro W3"/>
              </a:defRPr>
            </a:lvl1pPr>
            <a:lvl2pPr marL="742950" indent="-285750">
              <a:defRPr sz="1400" b="1">
                <a:solidFill>
                  <a:schemeClr val="accent1"/>
                </a:solidFill>
                <a:latin typeface="Arial" pitchFamily="34" charset="0"/>
                <a:ea typeface="ヒラギノ角ゴ Pro W3"/>
                <a:cs typeface="ヒラギノ角ゴ Pro W3"/>
              </a:defRPr>
            </a:lvl2pPr>
            <a:lvl3pPr marL="1143000" indent="-228600">
              <a:defRPr sz="1400" b="1">
                <a:solidFill>
                  <a:schemeClr val="accent1"/>
                </a:solidFill>
                <a:latin typeface="Arial" pitchFamily="34" charset="0"/>
                <a:ea typeface="ヒラギノ角ゴ Pro W3"/>
                <a:cs typeface="ヒラギノ角ゴ Pro W3"/>
              </a:defRPr>
            </a:lvl3pPr>
            <a:lvl4pPr marL="1600200" indent="-228600">
              <a:defRPr sz="1400" b="1">
                <a:solidFill>
                  <a:schemeClr val="accent1"/>
                </a:solidFill>
                <a:latin typeface="Arial" pitchFamily="34" charset="0"/>
                <a:ea typeface="ヒラギノ角ゴ Pro W3"/>
                <a:cs typeface="ヒラギノ角ゴ Pro W3"/>
              </a:defRPr>
            </a:lvl4pPr>
            <a:lvl5pPr marL="2057400" indent="-228600">
              <a:defRPr sz="1400" b="1">
                <a:solidFill>
                  <a:schemeClr val="accent1"/>
                </a:solidFill>
                <a:latin typeface="Arial" pitchFamily="34" charset="0"/>
                <a:ea typeface="ヒラギノ角ゴ Pro W3"/>
                <a:cs typeface="ヒラギノ角ゴ Pro W3"/>
              </a:defRPr>
            </a:lvl5pPr>
            <a:lvl6pPr marL="2514600" indent="-228600" eaLnBrk="0" fontAlgn="base" hangingPunct="0">
              <a:spcBef>
                <a:spcPct val="20000"/>
              </a:spcBef>
              <a:spcAft>
                <a:spcPct val="30000"/>
              </a:spcAft>
              <a:buClr>
                <a:srgbClr val="003A5B"/>
              </a:buClr>
              <a:buFont typeface="Arial" pitchFamily="34" charset="0"/>
              <a:buChar char="■"/>
              <a:defRPr sz="1400" b="1">
                <a:solidFill>
                  <a:schemeClr val="accent1"/>
                </a:solidFill>
                <a:latin typeface="Arial" pitchFamily="34" charset="0"/>
                <a:ea typeface="ヒラギノ角ゴ Pro W3"/>
                <a:cs typeface="ヒラギノ角ゴ Pro W3"/>
              </a:defRPr>
            </a:lvl6pPr>
            <a:lvl7pPr marL="2971800" indent="-228600" eaLnBrk="0" fontAlgn="base" hangingPunct="0">
              <a:spcBef>
                <a:spcPct val="20000"/>
              </a:spcBef>
              <a:spcAft>
                <a:spcPct val="30000"/>
              </a:spcAft>
              <a:buClr>
                <a:srgbClr val="003A5B"/>
              </a:buClr>
              <a:buFont typeface="Arial" pitchFamily="34" charset="0"/>
              <a:buChar char="■"/>
              <a:defRPr sz="1400" b="1">
                <a:solidFill>
                  <a:schemeClr val="accent1"/>
                </a:solidFill>
                <a:latin typeface="Arial" pitchFamily="34" charset="0"/>
                <a:ea typeface="ヒラギノ角ゴ Pro W3"/>
                <a:cs typeface="ヒラギノ角ゴ Pro W3"/>
              </a:defRPr>
            </a:lvl7pPr>
            <a:lvl8pPr marL="3429000" indent="-228600" eaLnBrk="0" fontAlgn="base" hangingPunct="0">
              <a:spcBef>
                <a:spcPct val="20000"/>
              </a:spcBef>
              <a:spcAft>
                <a:spcPct val="30000"/>
              </a:spcAft>
              <a:buClr>
                <a:srgbClr val="003A5B"/>
              </a:buClr>
              <a:buFont typeface="Arial" pitchFamily="34" charset="0"/>
              <a:buChar char="■"/>
              <a:defRPr sz="1400" b="1">
                <a:solidFill>
                  <a:schemeClr val="accent1"/>
                </a:solidFill>
                <a:latin typeface="Arial" pitchFamily="34" charset="0"/>
                <a:ea typeface="ヒラギノ角ゴ Pro W3"/>
                <a:cs typeface="ヒラギノ角ゴ Pro W3"/>
              </a:defRPr>
            </a:lvl8pPr>
            <a:lvl9pPr marL="3886200" indent="-228600" eaLnBrk="0" fontAlgn="base" hangingPunct="0">
              <a:spcBef>
                <a:spcPct val="20000"/>
              </a:spcBef>
              <a:spcAft>
                <a:spcPct val="30000"/>
              </a:spcAft>
              <a:buClr>
                <a:srgbClr val="003A5B"/>
              </a:buClr>
              <a:buFont typeface="Arial" pitchFamily="34" charset="0"/>
              <a:buChar char="■"/>
              <a:defRPr sz="1400" b="1">
                <a:solidFill>
                  <a:schemeClr val="accent1"/>
                </a:solidFill>
                <a:latin typeface="Arial" pitchFamily="34" charset="0"/>
                <a:ea typeface="ヒラギノ角ゴ Pro W3"/>
                <a:cs typeface="ヒラギノ角ゴ Pro W3"/>
              </a:defRPr>
            </a:lvl9pPr>
          </a:lstStyle>
          <a:p>
            <a:pPr fontAlgn="base">
              <a:spcBef>
                <a:spcPct val="0"/>
              </a:spcBef>
              <a:spcAft>
                <a:spcPct val="0"/>
              </a:spcAft>
              <a:defRPr/>
            </a:pPr>
            <a:r>
              <a:rPr lang="en-GB" altLang="en-US" sz="1000" dirty="0">
                <a:solidFill>
                  <a:srgbClr val="5A554B"/>
                </a:solidFill>
                <a:ea typeface="Cambria" pitchFamily="18" charset="0"/>
                <a:cs typeface="Arial" pitchFamily="34" charset="0"/>
              </a:rPr>
              <a:t>		</a:t>
            </a:r>
            <a:endParaRPr lang="en-GB" altLang="en-US" sz="2600" b="0" dirty="0">
              <a:solidFill>
                <a:srgbClr val="404040"/>
              </a:solidFill>
              <a:latin typeface="Times" charset="0"/>
              <a:ea typeface="Cambria" pitchFamily="18" charset="0"/>
              <a:cs typeface="Arial" pitchFamily="34" charset="0"/>
            </a:endParaRPr>
          </a:p>
        </p:txBody>
      </p:sp>
      <p:cxnSp>
        <p:nvCxnSpPr>
          <p:cNvPr id="2053" name="AutoShape 6"/>
          <p:cNvCxnSpPr>
            <a:cxnSpLocks noChangeShapeType="1"/>
          </p:cNvCxnSpPr>
          <p:nvPr/>
        </p:nvCxnSpPr>
        <p:spPr bwMode="auto">
          <a:xfrm flipH="1">
            <a:off x="398463" y="763588"/>
            <a:ext cx="8277225" cy="1587"/>
          </a:xfrm>
          <a:prstGeom prst="straightConnector1">
            <a:avLst/>
          </a:prstGeom>
          <a:noFill/>
          <a:ln w="25400">
            <a:solidFill>
              <a:srgbClr val="AB7F15"/>
            </a:solidFill>
            <a:round/>
            <a:headEnd/>
            <a:tailEnd/>
          </a:ln>
          <a:extLst>
            <a:ext uri="{909E8E84-426E-40DD-AFC4-6F175D3DCCD1}">
              <a14:hiddenFill xmlns:a14="http://schemas.microsoft.com/office/drawing/2010/main">
                <a:noFill/>
              </a14:hiddenFill>
            </a:ext>
          </a:extLst>
        </p:spPr>
      </p:cxnSp>
      <p:pic>
        <p:nvPicPr>
          <p:cNvPr id="2054" name="Picture 4" descr="oe_footer_logo"/>
          <p:cNvPicPr>
            <a:picLocks noChangeAspect="1" noChangeArrowheads="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6372225" y="6546850"/>
            <a:ext cx="2376488"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10"/>
          <p:cNvPicPr>
            <a:picLocks noChangeAspect="1" noChangeArrowheads="1"/>
          </p:cNvPicPr>
          <p:nvPr userDrawn="1"/>
        </p:nvPicPr>
        <p:blipFill>
          <a:blip r:embed="rId20">
            <a:extLst>
              <a:ext uri="{28A0092B-C50C-407E-A947-70E740481C1C}">
                <a14:useLocalDpi xmlns:a14="http://schemas.microsoft.com/office/drawing/2010/main" val="0"/>
              </a:ext>
            </a:extLst>
          </a:blip>
          <a:srcRect l="63998" t="13965"/>
          <a:stretch>
            <a:fillRect/>
          </a:stretch>
        </p:blipFill>
        <p:spPr bwMode="auto">
          <a:xfrm>
            <a:off x="6645275" y="6510338"/>
            <a:ext cx="2435225"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Slide Number Placeholder 3"/>
          <p:cNvSpPr txBox="1">
            <a:spLocks noGrp="1"/>
          </p:cNvSpPr>
          <p:nvPr userDrawn="1"/>
        </p:nvSpPr>
        <p:spPr bwMode="auto">
          <a:xfrm>
            <a:off x="381000" y="6400800"/>
            <a:ext cx="533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b="1">
                <a:solidFill>
                  <a:schemeClr val="accent1"/>
                </a:solidFill>
                <a:latin typeface="Arial" pitchFamily="34" charset="0"/>
                <a:ea typeface="ヒラギノ角ゴ Pro W3"/>
                <a:cs typeface="ヒラギノ角ゴ Pro W3"/>
              </a:defRPr>
            </a:lvl1pPr>
            <a:lvl2pPr marL="742950" indent="-285750">
              <a:defRPr sz="1400" b="1">
                <a:solidFill>
                  <a:schemeClr val="accent1"/>
                </a:solidFill>
                <a:latin typeface="Arial" pitchFamily="34" charset="0"/>
                <a:ea typeface="ヒラギノ角ゴ Pro W3"/>
                <a:cs typeface="ヒラギノ角ゴ Pro W3"/>
              </a:defRPr>
            </a:lvl2pPr>
            <a:lvl3pPr marL="1143000" indent="-228600">
              <a:defRPr sz="1400" b="1">
                <a:solidFill>
                  <a:schemeClr val="accent1"/>
                </a:solidFill>
                <a:latin typeface="Arial" pitchFamily="34" charset="0"/>
                <a:ea typeface="ヒラギノ角ゴ Pro W3"/>
                <a:cs typeface="ヒラギノ角ゴ Pro W3"/>
              </a:defRPr>
            </a:lvl3pPr>
            <a:lvl4pPr marL="1600200" indent="-228600">
              <a:defRPr sz="1400" b="1">
                <a:solidFill>
                  <a:schemeClr val="accent1"/>
                </a:solidFill>
                <a:latin typeface="Arial" pitchFamily="34" charset="0"/>
                <a:ea typeface="ヒラギノ角ゴ Pro W3"/>
                <a:cs typeface="ヒラギノ角ゴ Pro W3"/>
              </a:defRPr>
            </a:lvl4pPr>
            <a:lvl5pPr marL="2057400" indent="-228600">
              <a:defRPr sz="1400" b="1">
                <a:solidFill>
                  <a:schemeClr val="accent1"/>
                </a:solidFill>
                <a:latin typeface="Arial" pitchFamily="34" charset="0"/>
                <a:ea typeface="ヒラギノ角ゴ Pro W3"/>
                <a:cs typeface="ヒラギノ角ゴ Pro W3"/>
              </a:defRPr>
            </a:lvl5pPr>
            <a:lvl6pPr marL="2514600" indent="-228600" eaLnBrk="0" fontAlgn="base" hangingPunct="0">
              <a:spcBef>
                <a:spcPct val="20000"/>
              </a:spcBef>
              <a:spcAft>
                <a:spcPct val="30000"/>
              </a:spcAft>
              <a:buClr>
                <a:srgbClr val="003A5B"/>
              </a:buClr>
              <a:buFont typeface="Arial" pitchFamily="34" charset="0"/>
              <a:buChar char="■"/>
              <a:defRPr sz="1400" b="1">
                <a:solidFill>
                  <a:schemeClr val="accent1"/>
                </a:solidFill>
                <a:latin typeface="Arial" pitchFamily="34" charset="0"/>
                <a:ea typeface="ヒラギノ角ゴ Pro W3"/>
                <a:cs typeface="ヒラギノ角ゴ Pro W3"/>
              </a:defRPr>
            </a:lvl6pPr>
            <a:lvl7pPr marL="2971800" indent="-228600" eaLnBrk="0" fontAlgn="base" hangingPunct="0">
              <a:spcBef>
                <a:spcPct val="20000"/>
              </a:spcBef>
              <a:spcAft>
                <a:spcPct val="30000"/>
              </a:spcAft>
              <a:buClr>
                <a:srgbClr val="003A5B"/>
              </a:buClr>
              <a:buFont typeface="Arial" pitchFamily="34" charset="0"/>
              <a:buChar char="■"/>
              <a:defRPr sz="1400" b="1">
                <a:solidFill>
                  <a:schemeClr val="accent1"/>
                </a:solidFill>
                <a:latin typeface="Arial" pitchFamily="34" charset="0"/>
                <a:ea typeface="ヒラギノ角ゴ Pro W3"/>
                <a:cs typeface="ヒラギノ角ゴ Pro W3"/>
              </a:defRPr>
            </a:lvl7pPr>
            <a:lvl8pPr marL="3429000" indent="-228600" eaLnBrk="0" fontAlgn="base" hangingPunct="0">
              <a:spcBef>
                <a:spcPct val="20000"/>
              </a:spcBef>
              <a:spcAft>
                <a:spcPct val="30000"/>
              </a:spcAft>
              <a:buClr>
                <a:srgbClr val="003A5B"/>
              </a:buClr>
              <a:buFont typeface="Arial" pitchFamily="34" charset="0"/>
              <a:buChar char="■"/>
              <a:defRPr sz="1400" b="1">
                <a:solidFill>
                  <a:schemeClr val="accent1"/>
                </a:solidFill>
                <a:latin typeface="Arial" pitchFamily="34" charset="0"/>
                <a:ea typeface="ヒラギノ角ゴ Pro W3"/>
                <a:cs typeface="ヒラギノ角ゴ Pro W3"/>
              </a:defRPr>
            </a:lvl8pPr>
            <a:lvl9pPr marL="3886200" indent="-228600" eaLnBrk="0" fontAlgn="base" hangingPunct="0">
              <a:spcBef>
                <a:spcPct val="20000"/>
              </a:spcBef>
              <a:spcAft>
                <a:spcPct val="30000"/>
              </a:spcAft>
              <a:buClr>
                <a:srgbClr val="003A5B"/>
              </a:buClr>
              <a:buFont typeface="Arial" pitchFamily="34" charset="0"/>
              <a:buChar char="■"/>
              <a:defRPr sz="1400" b="1">
                <a:solidFill>
                  <a:schemeClr val="accent1"/>
                </a:solidFill>
                <a:latin typeface="Arial" pitchFamily="34" charset="0"/>
                <a:ea typeface="ヒラギノ角ゴ Pro W3"/>
                <a:cs typeface="ヒラギノ角ゴ Pro W3"/>
              </a:defRPr>
            </a:lvl9pPr>
          </a:lstStyle>
          <a:p>
            <a:pPr algn="ctr" eaLnBrk="0" fontAlgn="base" hangingPunct="0">
              <a:spcBef>
                <a:spcPct val="0"/>
              </a:spcBef>
              <a:spcAft>
                <a:spcPct val="0"/>
              </a:spcAft>
              <a:defRPr/>
            </a:pPr>
            <a:fld id="{CF74B519-03BB-46D1-B68A-FCCDBEFFB2C8}" type="slidenum">
              <a:rPr lang="en-US" altLang="en-US" sz="1600" smtClean="0">
                <a:solidFill>
                  <a:srgbClr val="00244C"/>
                </a:solidFill>
              </a:rPr>
              <a:pPr algn="ctr" eaLnBrk="0" fontAlgn="base" hangingPunct="0">
                <a:spcBef>
                  <a:spcPct val="0"/>
                </a:spcBef>
                <a:spcAft>
                  <a:spcPct val="0"/>
                </a:spcAft>
                <a:defRPr/>
              </a:pPr>
              <a:t>‹#›</a:t>
            </a:fld>
            <a:endParaRPr lang="en-US" altLang="en-US" dirty="0">
              <a:solidFill>
                <a:srgbClr val="00244C"/>
              </a:solidFill>
            </a:endParaRPr>
          </a:p>
        </p:txBody>
      </p:sp>
    </p:spTree>
    <p:extLst>
      <p:ext uri="{BB962C8B-B14F-4D97-AF65-F5344CB8AC3E}">
        <p14:creationId xmlns:p14="http://schemas.microsoft.com/office/powerpoint/2010/main" val="271089928"/>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 id="2147483703" r:id="rId17"/>
  </p:sldLayoutIdLst>
  <p:hf hdr="0" ftr="0" dt="0"/>
  <p:txStyles>
    <p:titleStyle>
      <a:lvl1pPr algn="l" rtl="0" eaLnBrk="0" fontAlgn="base" hangingPunct="0">
        <a:spcBef>
          <a:spcPct val="0"/>
        </a:spcBef>
        <a:spcAft>
          <a:spcPts val="1800"/>
        </a:spcAft>
        <a:defRPr sz="2800" b="1">
          <a:solidFill>
            <a:schemeClr val="accent1"/>
          </a:solidFill>
          <a:latin typeface="+mj-lt"/>
          <a:ea typeface="+mj-ea"/>
          <a:cs typeface="+mj-cs"/>
        </a:defRPr>
      </a:lvl1pPr>
      <a:lvl2pPr algn="l" rtl="0" eaLnBrk="0" fontAlgn="base" hangingPunct="0">
        <a:spcBef>
          <a:spcPct val="0"/>
        </a:spcBef>
        <a:spcAft>
          <a:spcPts val="1800"/>
        </a:spcAft>
        <a:defRPr sz="2800" b="1">
          <a:solidFill>
            <a:schemeClr val="accent1"/>
          </a:solidFill>
          <a:latin typeface="Arial" pitchFamily="34" charset="0"/>
          <a:ea typeface="ヒラギノ角ゴ Pro W3"/>
          <a:cs typeface="ヒラギノ角ゴ Pro W3"/>
        </a:defRPr>
      </a:lvl2pPr>
      <a:lvl3pPr algn="l" rtl="0" eaLnBrk="0" fontAlgn="base" hangingPunct="0">
        <a:spcBef>
          <a:spcPct val="0"/>
        </a:spcBef>
        <a:spcAft>
          <a:spcPts val="1800"/>
        </a:spcAft>
        <a:defRPr sz="2800" b="1">
          <a:solidFill>
            <a:schemeClr val="accent1"/>
          </a:solidFill>
          <a:latin typeface="Arial" pitchFamily="34" charset="0"/>
          <a:ea typeface="ヒラギノ角ゴ Pro W3"/>
          <a:cs typeface="ヒラギノ角ゴ Pro W3"/>
        </a:defRPr>
      </a:lvl3pPr>
      <a:lvl4pPr algn="l" rtl="0" eaLnBrk="0" fontAlgn="base" hangingPunct="0">
        <a:spcBef>
          <a:spcPct val="0"/>
        </a:spcBef>
        <a:spcAft>
          <a:spcPts val="1800"/>
        </a:spcAft>
        <a:defRPr sz="2800" b="1">
          <a:solidFill>
            <a:schemeClr val="accent1"/>
          </a:solidFill>
          <a:latin typeface="Arial" pitchFamily="34" charset="0"/>
          <a:ea typeface="ヒラギノ角ゴ Pro W3"/>
          <a:cs typeface="ヒラギノ角ゴ Pro W3"/>
        </a:defRPr>
      </a:lvl4pPr>
      <a:lvl5pPr algn="l" rtl="0" eaLnBrk="0" fontAlgn="base" hangingPunct="0">
        <a:spcBef>
          <a:spcPct val="0"/>
        </a:spcBef>
        <a:spcAft>
          <a:spcPts val="1800"/>
        </a:spcAft>
        <a:defRPr sz="2800" b="1">
          <a:solidFill>
            <a:schemeClr val="accent1"/>
          </a:solidFill>
          <a:latin typeface="Arial" pitchFamily="34" charset="0"/>
          <a:ea typeface="ヒラギノ角ゴ Pro W3"/>
          <a:cs typeface="ヒラギノ角ゴ Pro W3"/>
        </a:defRPr>
      </a:lvl5pPr>
      <a:lvl6pPr marL="457200" algn="l" rtl="0" eaLnBrk="0" fontAlgn="base" hangingPunct="0">
        <a:spcBef>
          <a:spcPct val="0"/>
        </a:spcBef>
        <a:spcAft>
          <a:spcPts val="1800"/>
        </a:spcAft>
        <a:defRPr sz="2800" b="1">
          <a:solidFill>
            <a:schemeClr val="accent1"/>
          </a:solidFill>
          <a:latin typeface="Arial" pitchFamily="34" charset="0"/>
          <a:ea typeface="ヒラギノ角ゴ Pro W3"/>
          <a:cs typeface="ヒラギノ角ゴ Pro W3"/>
        </a:defRPr>
      </a:lvl6pPr>
      <a:lvl7pPr marL="914400" algn="l" rtl="0" eaLnBrk="0" fontAlgn="base" hangingPunct="0">
        <a:spcBef>
          <a:spcPct val="0"/>
        </a:spcBef>
        <a:spcAft>
          <a:spcPts val="1800"/>
        </a:spcAft>
        <a:defRPr sz="2800" b="1">
          <a:solidFill>
            <a:schemeClr val="accent1"/>
          </a:solidFill>
          <a:latin typeface="Arial" pitchFamily="34" charset="0"/>
          <a:ea typeface="ヒラギノ角ゴ Pro W3"/>
          <a:cs typeface="ヒラギノ角ゴ Pro W3"/>
        </a:defRPr>
      </a:lvl7pPr>
      <a:lvl8pPr marL="1371600" algn="l" rtl="0" eaLnBrk="0" fontAlgn="base" hangingPunct="0">
        <a:spcBef>
          <a:spcPct val="0"/>
        </a:spcBef>
        <a:spcAft>
          <a:spcPts val="1800"/>
        </a:spcAft>
        <a:defRPr sz="2800" b="1">
          <a:solidFill>
            <a:schemeClr val="accent1"/>
          </a:solidFill>
          <a:latin typeface="Arial" pitchFamily="34" charset="0"/>
          <a:ea typeface="ヒラギノ角ゴ Pro W3"/>
          <a:cs typeface="ヒラギノ角ゴ Pro W3"/>
        </a:defRPr>
      </a:lvl8pPr>
      <a:lvl9pPr marL="1828800" algn="l" rtl="0" eaLnBrk="0" fontAlgn="base" hangingPunct="0">
        <a:spcBef>
          <a:spcPct val="0"/>
        </a:spcBef>
        <a:spcAft>
          <a:spcPts val="1800"/>
        </a:spcAft>
        <a:defRPr sz="2800" b="1">
          <a:solidFill>
            <a:schemeClr val="accent1"/>
          </a:solidFill>
          <a:latin typeface="Arial" pitchFamily="34" charset="0"/>
          <a:ea typeface="ヒラギノ角ゴ Pro W3"/>
          <a:cs typeface="ヒラギノ角ゴ Pro W3"/>
        </a:defRPr>
      </a:lvl9pPr>
    </p:titleStyle>
    <p:bodyStyle>
      <a:lvl1pPr marL="360363" indent="-360363" algn="l" rtl="0" eaLnBrk="0" fontAlgn="base" hangingPunct="0">
        <a:lnSpc>
          <a:spcPct val="110000"/>
        </a:lnSpc>
        <a:spcBef>
          <a:spcPct val="70000"/>
        </a:spcBef>
        <a:spcAft>
          <a:spcPct val="20000"/>
        </a:spcAft>
        <a:buClr>
          <a:srgbClr val="003A5B"/>
        </a:buClr>
        <a:buFont typeface="Wingdings" pitchFamily="2" charset="2"/>
        <a:buChar char="l"/>
        <a:defRPr sz="2200">
          <a:solidFill>
            <a:schemeClr val="accent1"/>
          </a:solidFill>
          <a:latin typeface="+mn-lt"/>
          <a:ea typeface="+mn-ea"/>
          <a:cs typeface="+mn-cs"/>
        </a:defRPr>
      </a:lvl1pPr>
      <a:lvl2pPr marL="895350" indent="-269875" algn="l" rtl="0" eaLnBrk="0" fontAlgn="base" hangingPunct="0">
        <a:lnSpc>
          <a:spcPct val="110000"/>
        </a:lnSpc>
        <a:spcBef>
          <a:spcPct val="50000"/>
        </a:spcBef>
        <a:spcAft>
          <a:spcPct val="20000"/>
        </a:spcAft>
        <a:buClr>
          <a:srgbClr val="003A5B"/>
        </a:buClr>
        <a:buFont typeface="Arial" pitchFamily="34" charset="0"/>
        <a:buChar char="■"/>
        <a:defRPr sz="2000">
          <a:solidFill>
            <a:schemeClr val="accent1"/>
          </a:solidFill>
          <a:latin typeface="+mn-lt"/>
          <a:ea typeface="+mn-ea"/>
          <a:cs typeface="+mn-cs"/>
        </a:defRPr>
      </a:lvl2pPr>
      <a:lvl3pPr marL="1344613" indent="-269875" algn="l" rtl="0" eaLnBrk="0" fontAlgn="base" hangingPunct="0">
        <a:lnSpc>
          <a:spcPct val="110000"/>
        </a:lnSpc>
        <a:spcBef>
          <a:spcPct val="30000"/>
        </a:spcBef>
        <a:spcAft>
          <a:spcPct val="20000"/>
        </a:spcAft>
        <a:buClr>
          <a:srgbClr val="003A5B"/>
        </a:buClr>
        <a:buFont typeface="Arial" pitchFamily="34" charset="0"/>
        <a:buChar char="●"/>
        <a:defRPr>
          <a:solidFill>
            <a:schemeClr val="accent1"/>
          </a:solidFill>
          <a:latin typeface="+mn-lt"/>
          <a:ea typeface="+mn-ea"/>
          <a:cs typeface="+mn-cs"/>
        </a:defRPr>
      </a:lvl3pPr>
      <a:lvl4pPr marL="1792288" indent="-268288" algn="l" rtl="0" eaLnBrk="0" fontAlgn="base" hangingPunct="0">
        <a:lnSpc>
          <a:spcPct val="110000"/>
        </a:lnSpc>
        <a:spcBef>
          <a:spcPct val="20000"/>
        </a:spcBef>
        <a:spcAft>
          <a:spcPct val="20000"/>
        </a:spcAft>
        <a:buClr>
          <a:srgbClr val="003A5B"/>
        </a:buClr>
        <a:buFont typeface="Arial" pitchFamily="34" charset="0"/>
        <a:buChar char="−"/>
        <a:defRPr sz="1600">
          <a:solidFill>
            <a:schemeClr val="accent1"/>
          </a:solidFill>
          <a:latin typeface="+mn-lt"/>
          <a:ea typeface="+mn-ea"/>
          <a:cs typeface="+mn-cs"/>
        </a:defRPr>
      </a:lvl4pPr>
      <a:lvl5pPr marL="2241550" indent="-180975" algn="l" rtl="0" eaLnBrk="0" fontAlgn="base" hangingPunct="0">
        <a:lnSpc>
          <a:spcPct val="110000"/>
        </a:lnSpc>
        <a:spcBef>
          <a:spcPct val="20000"/>
        </a:spcBef>
        <a:spcAft>
          <a:spcPct val="20000"/>
        </a:spcAft>
        <a:buClr>
          <a:srgbClr val="003A5B"/>
        </a:buClr>
        <a:buFont typeface="Wingdings" pitchFamily="2" charset="2"/>
        <a:buChar char="§"/>
        <a:defRPr sz="1400">
          <a:solidFill>
            <a:schemeClr val="accent1"/>
          </a:solidFill>
          <a:latin typeface="+mn-lt"/>
          <a:ea typeface="+mn-ea"/>
          <a:cs typeface="+mn-cs"/>
        </a:defRPr>
      </a:lvl5pPr>
      <a:lvl6pPr marL="2698750" indent="-180975" algn="l" rtl="0" eaLnBrk="0" fontAlgn="base" hangingPunct="0">
        <a:lnSpc>
          <a:spcPct val="110000"/>
        </a:lnSpc>
        <a:spcBef>
          <a:spcPct val="20000"/>
        </a:spcBef>
        <a:spcAft>
          <a:spcPct val="20000"/>
        </a:spcAft>
        <a:buClr>
          <a:srgbClr val="003A5B"/>
        </a:buClr>
        <a:buFont typeface="Wingdings" pitchFamily="2" charset="2"/>
        <a:buChar char="§"/>
        <a:defRPr sz="1400">
          <a:solidFill>
            <a:schemeClr val="accent1"/>
          </a:solidFill>
          <a:latin typeface="+mn-lt"/>
          <a:ea typeface="+mn-ea"/>
          <a:cs typeface="+mn-cs"/>
        </a:defRPr>
      </a:lvl6pPr>
      <a:lvl7pPr marL="3155950" indent="-180975" algn="l" rtl="0" eaLnBrk="0" fontAlgn="base" hangingPunct="0">
        <a:lnSpc>
          <a:spcPct val="110000"/>
        </a:lnSpc>
        <a:spcBef>
          <a:spcPct val="20000"/>
        </a:spcBef>
        <a:spcAft>
          <a:spcPct val="20000"/>
        </a:spcAft>
        <a:buClr>
          <a:srgbClr val="003A5B"/>
        </a:buClr>
        <a:buFont typeface="Wingdings" pitchFamily="2" charset="2"/>
        <a:buChar char="§"/>
        <a:defRPr sz="1400">
          <a:solidFill>
            <a:schemeClr val="accent1"/>
          </a:solidFill>
          <a:latin typeface="+mn-lt"/>
          <a:ea typeface="+mn-ea"/>
          <a:cs typeface="+mn-cs"/>
        </a:defRPr>
      </a:lvl7pPr>
      <a:lvl8pPr marL="3613150" indent="-180975" algn="l" rtl="0" eaLnBrk="0" fontAlgn="base" hangingPunct="0">
        <a:lnSpc>
          <a:spcPct val="110000"/>
        </a:lnSpc>
        <a:spcBef>
          <a:spcPct val="20000"/>
        </a:spcBef>
        <a:spcAft>
          <a:spcPct val="20000"/>
        </a:spcAft>
        <a:buClr>
          <a:srgbClr val="003A5B"/>
        </a:buClr>
        <a:buFont typeface="Wingdings" pitchFamily="2" charset="2"/>
        <a:buChar char="§"/>
        <a:defRPr sz="1400">
          <a:solidFill>
            <a:schemeClr val="accent1"/>
          </a:solidFill>
          <a:latin typeface="+mn-lt"/>
          <a:ea typeface="+mn-ea"/>
          <a:cs typeface="+mn-cs"/>
        </a:defRPr>
      </a:lvl8pPr>
      <a:lvl9pPr marL="4070350" indent="-180975" algn="l" rtl="0" eaLnBrk="0" fontAlgn="base" hangingPunct="0">
        <a:lnSpc>
          <a:spcPct val="110000"/>
        </a:lnSpc>
        <a:spcBef>
          <a:spcPct val="20000"/>
        </a:spcBef>
        <a:spcAft>
          <a:spcPct val="20000"/>
        </a:spcAft>
        <a:buClr>
          <a:srgbClr val="003A5B"/>
        </a:buClr>
        <a:buFont typeface="Wingdings" pitchFamily="2" charset="2"/>
        <a:buChar char="§"/>
        <a:defRPr sz="14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10.xml.rels><?xml version="1.0" encoding="UTF-8" standalone="yes"?>
<Relationships xmlns="http://schemas.openxmlformats.org/package/2006/relationships"><Relationship Id="rId8" Type="http://schemas.openxmlformats.org/officeDocument/2006/relationships/image" Target="../media/image17.emf"/><Relationship Id="rId3" Type="http://schemas.openxmlformats.org/officeDocument/2006/relationships/image" Target="../media/image13.png"/><Relationship Id="rId7" Type="http://schemas.openxmlformats.org/officeDocument/2006/relationships/image" Target="../media/image16.png"/><Relationship Id="rId2" Type="http://schemas.openxmlformats.org/officeDocument/2006/relationships/image" Target="../media/image12.png"/><Relationship Id="rId1" Type="http://schemas.openxmlformats.org/officeDocument/2006/relationships/slideLayout" Target="../slideLayouts/slideLayout6.xml"/><Relationship Id="rId6" Type="http://schemas.microsoft.com/office/2007/relationships/hdphoto" Target="../media/hdphoto1.wdp"/><Relationship Id="rId5" Type="http://schemas.openxmlformats.org/officeDocument/2006/relationships/image" Target="../media/image15.png"/><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32.emf"/><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37.emf"/><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38.emf"/><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image" Target="../media/image39.emf"/><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image" Target="../media/image40.emf"/><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image" Target="../media/image41.emf"/><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image" Target="../media/image42.emf"/><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43.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3" Type="http://schemas.openxmlformats.org/officeDocument/2006/relationships/image" Target="../media/image44.jpeg"/><Relationship Id="rId2" Type="http://schemas.openxmlformats.org/officeDocument/2006/relationships/hyperlink" Target="mailto:info@tourismeconomics.com" TargetMode="Externa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962400" y="1447800"/>
            <a:ext cx="4700954" cy="838200"/>
          </a:xfrm>
        </p:spPr>
        <p:txBody>
          <a:bodyPr>
            <a:noAutofit/>
          </a:bodyPr>
          <a:lstStyle/>
          <a:p>
            <a:r>
              <a:rPr lang="en-US" sz="2400" dirty="0"/>
              <a:t>Economic Impact of Tourism in Kansas, 2017</a:t>
            </a:r>
          </a:p>
        </p:txBody>
      </p:sp>
      <p:sp>
        <p:nvSpPr>
          <p:cNvPr id="5" name="Subtitle 4"/>
          <p:cNvSpPr>
            <a:spLocks noGrp="1"/>
          </p:cNvSpPr>
          <p:nvPr>
            <p:ph type="subTitle" idx="1"/>
          </p:nvPr>
        </p:nvSpPr>
        <p:spPr/>
        <p:txBody>
          <a:bodyPr/>
          <a:lstStyle/>
          <a:p>
            <a:r>
              <a:rPr lang="en-US" i="0" dirty="0"/>
              <a:t>September 2018</a:t>
            </a:r>
            <a:endParaRPr lang="en-US" sz="1400" i="0" dirty="0"/>
          </a:p>
          <a:p>
            <a:endParaRPr lang="en-US" dirty="0"/>
          </a:p>
        </p:txBody>
      </p:sp>
      <p:pic>
        <p:nvPicPr>
          <p:cNvPr id="6" name="Picture 3">
            <a:extLst>
              <a:ext uri="{FF2B5EF4-FFF2-40B4-BE49-F238E27FC236}">
                <a16:creationId xmlns:a16="http://schemas.microsoft.com/office/drawing/2014/main" id="{EE18767C-0C9C-4592-9342-3215230EDB94}"/>
              </a:ext>
            </a:extLst>
          </p:cNvPr>
          <p:cNvPicPr>
            <a:picLocks noChangeAspect="1"/>
          </p:cNvPicPr>
          <p:nvPr/>
        </p:nvPicPr>
        <p:blipFill>
          <a:blip r:embed="rId2">
            <a:extLst>
              <a:ext uri="{28A0092B-C50C-407E-A947-70E740481C1C}">
                <a14:useLocalDpi xmlns:a14="http://schemas.microsoft.com/office/drawing/2010/main" val="0"/>
              </a:ext>
            </a:extLst>
          </a:blip>
          <a:srcRect t="3642" b="9351"/>
          <a:stretch>
            <a:fillRect/>
          </a:stretch>
        </p:blipFill>
        <p:spPr bwMode="auto">
          <a:xfrm>
            <a:off x="398462" y="2335380"/>
            <a:ext cx="2743200" cy="1818649"/>
          </a:xfrm>
          <a:prstGeom prst="rect">
            <a:avLst/>
          </a:prstGeom>
          <a:noFill/>
          <a:ln w="9525">
            <a:solidFill>
              <a:srgbClr val="FF9900"/>
            </a:solidFill>
            <a:miter lim="800000"/>
            <a:headEnd/>
            <a:tailEnd/>
          </a:ln>
          <a:extLst>
            <a:ext uri="{909E8E84-426E-40DD-AFC4-6F175D3DCCD1}">
              <a14:hiddenFill xmlns:a14="http://schemas.microsoft.com/office/drawing/2010/main">
                <a:solidFill>
                  <a:srgbClr val="FFFFFF"/>
                </a:solidFill>
              </a14:hiddenFill>
            </a:ext>
          </a:extLst>
        </p:spPr>
      </p:pic>
      <p:pic>
        <p:nvPicPr>
          <p:cNvPr id="7" name="Picture 4">
            <a:extLst>
              <a:ext uri="{FF2B5EF4-FFF2-40B4-BE49-F238E27FC236}">
                <a16:creationId xmlns:a16="http://schemas.microsoft.com/office/drawing/2014/main" id="{A80AD2DF-FF5D-40ED-9AD9-2BCDA903D90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95287" y="246063"/>
            <a:ext cx="2743200" cy="1825901"/>
          </a:xfrm>
          <a:prstGeom prst="rect">
            <a:avLst/>
          </a:prstGeom>
          <a:noFill/>
          <a:ln w="9525">
            <a:solidFill>
              <a:srgbClr val="FF9900"/>
            </a:solidFill>
            <a:miter lim="800000"/>
            <a:headEnd/>
            <a:tailEnd/>
          </a:ln>
          <a:extLst>
            <a:ext uri="{909E8E84-426E-40DD-AFC4-6F175D3DCCD1}">
              <a14:hiddenFill xmlns:a14="http://schemas.microsoft.com/office/drawing/2010/main">
                <a:solidFill>
                  <a:srgbClr val="FFFFFF"/>
                </a:solidFill>
              </a14:hiddenFill>
            </a:ext>
          </a:extLst>
        </p:spPr>
      </p:pic>
      <p:pic>
        <p:nvPicPr>
          <p:cNvPr id="8" name="Picture 5">
            <a:extLst>
              <a:ext uri="{FF2B5EF4-FFF2-40B4-BE49-F238E27FC236}">
                <a16:creationId xmlns:a16="http://schemas.microsoft.com/office/drawing/2014/main" id="{D025208F-844E-49B1-96C6-3B8FE98CAC49}"/>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98462" y="4438587"/>
            <a:ext cx="2743200" cy="1836052"/>
          </a:xfrm>
          <a:prstGeom prst="rect">
            <a:avLst/>
          </a:prstGeom>
          <a:noFill/>
          <a:ln w="9525">
            <a:solidFill>
              <a:srgbClr val="FF99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57736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Visitor spending in Kansas</a:t>
            </a:r>
          </a:p>
        </p:txBody>
      </p:sp>
      <p:sp>
        <p:nvSpPr>
          <p:cNvPr id="3" name="Footer Placeholder 2"/>
          <p:cNvSpPr>
            <a:spLocks noGrp="1"/>
          </p:cNvSpPr>
          <p:nvPr>
            <p:ph type="ftr" sz="quarter" idx="10"/>
          </p:nvPr>
        </p:nvSpPr>
        <p:spPr/>
        <p:txBody>
          <a:bodyPr/>
          <a:lstStyle/>
          <a:p>
            <a:r>
              <a:rPr lang="en-US" dirty="0"/>
              <a:t>| Tourism Economics</a:t>
            </a:r>
          </a:p>
        </p:txBody>
      </p:sp>
      <p:sp>
        <p:nvSpPr>
          <p:cNvPr id="4" name="Slide Number Placeholder 3"/>
          <p:cNvSpPr>
            <a:spLocks noGrp="1"/>
          </p:cNvSpPr>
          <p:nvPr>
            <p:ph type="sldNum" sz="quarter" idx="11"/>
          </p:nvPr>
        </p:nvSpPr>
        <p:spPr/>
        <p:txBody>
          <a:bodyPr/>
          <a:lstStyle/>
          <a:p>
            <a:fld id="{2215E01C-8728-4076-B836-615526B12BA5}" type="slidenum">
              <a:rPr lang="en-US" smtClean="0"/>
              <a:pPr/>
              <a:t>10</a:t>
            </a:fld>
            <a:endParaRPr lang="en-US" dirty="0"/>
          </a:p>
        </p:txBody>
      </p:sp>
      <p:sp>
        <p:nvSpPr>
          <p:cNvPr id="5" name="Content Placeholder 4"/>
          <p:cNvSpPr>
            <a:spLocks noGrp="1"/>
          </p:cNvSpPr>
          <p:nvPr>
            <p:ph idx="1"/>
          </p:nvPr>
        </p:nvSpPr>
        <p:spPr/>
        <p:txBody>
          <a:bodyPr/>
          <a:lstStyle/>
          <a:p>
            <a:r>
              <a:rPr lang="en-US" dirty="0"/>
              <a:t>Visitors to Kansas spent $6.8 billion in 2017 with 72% spent on non-transportation activities. A quarter of the visitor dollar is spent on restaurants and grocery stores. </a:t>
            </a:r>
          </a:p>
          <a:p>
            <a:endParaRPr lang="en-US" dirty="0"/>
          </a:p>
        </p:txBody>
      </p:sp>
      <p:grpSp>
        <p:nvGrpSpPr>
          <p:cNvPr id="22" name="Group 21"/>
          <p:cNvGrpSpPr/>
          <p:nvPr/>
        </p:nvGrpSpPr>
        <p:grpSpPr>
          <a:xfrm>
            <a:off x="358601" y="2344067"/>
            <a:ext cx="731520" cy="731520"/>
            <a:chOff x="7610184" y="2493109"/>
            <a:chExt cx="914400" cy="914400"/>
          </a:xfrm>
          <a:solidFill>
            <a:srgbClr val="965793"/>
          </a:solidFill>
        </p:grpSpPr>
        <p:sp>
          <p:nvSpPr>
            <p:cNvPr id="23" name="Oval 22"/>
            <p:cNvSpPr/>
            <p:nvPr/>
          </p:nvSpPr>
          <p:spPr>
            <a:xfrm>
              <a:off x="7610184" y="2493109"/>
              <a:ext cx="914400" cy="914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4" name="Picture 23"/>
            <p:cNvPicPr>
              <a:picLocks noChangeAspect="1"/>
            </p:cNvPicPr>
            <p:nvPr/>
          </p:nvPicPr>
          <p:blipFill>
            <a:blip r:embed="rId2" cstate="print">
              <a:biLevel thresh="25000"/>
              <a:extLst>
                <a:ext uri="{28A0092B-C50C-407E-A947-70E740481C1C}">
                  <a14:useLocalDpi xmlns:a14="http://schemas.microsoft.com/office/drawing/2010/main" val="0"/>
                </a:ext>
              </a:extLst>
            </a:blip>
            <a:stretch>
              <a:fillRect/>
            </a:stretch>
          </p:blipFill>
          <p:spPr>
            <a:xfrm>
              <a:off x="7787018" y="2637711"/>
              <a:ext cx="603842" cy="603842"/>
            </a:xfrm>
            <a:prstGeom prst="rect">
              <a:avLst/>
            </a:prstGeom>
            <a:grpFill/>
          </p:spPr>
        </p:pic>
      </p:grpSp>
      <p:grpSp>
        <p:nvGrpSpPr>
          <p:cNvPr id="25" name="Group 24"/>
          <p:cNvGrpSpPr/>
          <p:nvPr/>
        </p:nvGrpSpPr>
        <p:grpSpPr>
          <a:xfrm>
            <a:off x="8160206" y="2344067"/>
            <a:ext cx="731520" cy="731520"/>
            <a:chOff x="1198956" y="2626162"/>
            <a:chExt cx="914400" cy="914400"/>
          </a:xfrm>
        </p:grpSpPr>
        <p:sp>
          <p:nvSpPr>
            <p:cNvPr id="26" name="Oval 25"/>
            <p:cNvSpPr/>
            <p:nvPr/>
          </p:nvSpPr>
          <p:spPr>
            <a:xfrm>
              <a:off x="1198956" y="2626162"/>
              <a:ext cx="914400" cy="9144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7" name="Picture 26"/>
            <p:cNvPicPr>
              <a:picLocks noChangeAspect="1"/>
            </p:cNvPicPr>
            <p:nvPr/>
          </p:nvPicPr>
          <p:blipFill>
            <a:blip r:embed="rId3" cstate="print">
              <a:biLevel thresh="25000"/>
              <a:extLst>
                <a:ext uri="{28A0092B-C50C-407E-A947-70E740481C1C}">
                  <a14:useLocalDpi xmlns:a14="http://schemas.microsoft.com/office/drawing/2010/main" val="0"/>
                </a:ext>
              </a:extLst>
            </a:blip>
            <a:stretch>
              <a:fillRect/>
            </a:stretch>
          </p:blipFill>
          <p:spPr>
            <a:xfrm>
              <a:off x="1349163" y="2781300"/>
              <a:ext cx="579088" cy="579088"/>
            </a:xfrm>
            <a:prstGeom prst="rect">
              <a:avLst/>
            </a:prstGeom>
          </p:spPr>
        </p:pic>
      </p:grpSp>
      <p:grpSp>
        <p:nvGrpSpPr>
          <p:cNvPr id="28" name="Group 27"/>
          <p:cNvGrpSpPr/>
          <p:nvPr/>
        </p:nvGrpSpPr>
        <p:grpSpPr>
          <a:xfrm>
            <a:off x="8161334" y="4436845"/>
            <a:ext cx="731520" cy="731520"/>
            <a:chOff x="7603393" y="4119405"/>
            <a:chExt cx="914400" cy="914400"/>
          </a:xfrm>
        </p:grpSpPr>
        <p:sp>
          <p:nvSpPr>
            <p:cNvPr id="29" name="Oval 28"/>
            <p:cNvSpPr/>
            <p:nvPr/>
          </p:nvSpPr>
          <p:spPr>
            <a:xfrm>
              <a:off x="7603393" y="4119405"/>
              <a:ext cx="914400" cy="9144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0" name="Picture 29"/>
            <p:cNvPicPr>
              <a:picLocks noChangeAspect="1"/>
            </p:cNvPicPr>
            <p:nvPr/>
          </p:nvPicPr>
          <p:blipFill>
            <a:blip r:embed="rId4" cstate="print">
              <a:biLevel thresh="25000"/>
              <a:extLst>
                <a:ext uri="{28A0092B-C50C-407E-A947-70E740481C1C}">
                  <a14:useLocalDpi xmlns:a14="http://schemas.microsoft.com/office/drawing/2010/main" val="0"/>
                </a:ext>
              </a:extLst>
            </a:blip>
            <a:stretch>
              <a:fillRect/>
            </a:stretch>
          </p:blipFill>
          <p:spPr>
            <a:xfrm>
              <a:off x="7756740" y="4279037"/>
              <a:ext cx="621287" cy="621287"/>
            </a:xfrm>
            <a:prstGeom prst="rect">
              <a:avLst/>
            </a:prstGeom>
          </p:spPr>
        </p:pic>
      </p:grpSp>
      <p:grpSp>
        <p:nvGrpSpPr>
          <p:cNvPr id="31" name="Group 30"/>
          <p:cNvGrpSpPr/>
          <p:nvPr/>
        </p:nvGrpSpPr>
        <p:grpSpPr>
          <a:xfrm>
            <a:off x="299141" y="4943634"/>
            <a:ext cx="731520" cy="731520"/>
            <a:chOff x="-384438" y="3360388"/>
            <a:chExt cx="914400" cy="914400"/>
          </a:xfrm>
          <a:solidFill>
            <a:schemeClr val="accent6"/>
          </a:solidFill>
        </p:grpSpPr>
        <p:sp>
          <p:nvSpPr>
            <p:cNvPr id="32" name="Oval 31"/>
            <p:cNvSpPr/>
            <p:nvPr/>
          </p:nvSpPr>
          <p:spPr>
            <a:xfrm>
              <a:off x="-384438" y="3360388"/>
              <a:ext cx="914400" cy="914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3" name="Picture 32"/>
            <p:cNvPicPr>
              <a:picLocks noChangeAspect="1"/>
            </p:cNvPicPr>
            <p:nvPr/>
          </p:nvPicPr>
          <p:blipFill>
            <a:blip r:embed="rId5" cstate="print">
              <a:clrChange>
                <a:clrFrom>
                  <a:srgbClr val="000000">
                    <a:alpha val="0"/>
                  </a:srgbClr>
                </a:clrFrom>
                <a:clrTo>
                  <a:srgbClr val="000000">
                    <a:alpha val="0"/>
                  </a:srgbClr>
                </a:clrTo>
              </a:clrChange>
              <a:biLevel thresh="25000"/>
              <a:extLst>
                <a:ext uri="{BEBA8EAE-BF5A-486C-A8C5-ECC9F3942E4B}">
                  <a14:imgProps xmlns:a14="http://schemas.microsoft.com/office/drawing/2010/main">
                    <a14:imgLayer r:embed="rId6">
                      <a14:imgEffect>
                        <a14:colorTemperature colorTemp="1500"/>
                      </a14:imgEffect>
                      <a14:imgEffect>
                        <a14:saturation sat="0"/>
                      </a14:imgEffect>
                      <a14:imgEffect>
                        <a14:brightnessContrast bright="77000" contrast="-100000"/>
                      </a14:imgEffect>
                    </a14:imgLayer>
                  </a14:imgProps>
                </a:ext>
                <a:ext uri="{28A0092B-C50C-407E-A947-70E740481C1C}">
                  <a14:useLocalDpi xmlns:a14="http://schemas.microsoft.com/office/drawing/2010/main" val="0"/>
                </a:ext>
              </a:extLst>
            </a:blip>
            <a:stretch>
              <a:fillRect/>
            </a:stretch>
          </p:blipFill>
          <p:spPr>
            <a:xfrm>
              <a:off x="-212966" y="3511171"/>
              <a:ext cx="571455" cy="571455"/>
            </a:xfrm>
            <a:prstGeom prst="rect">
              <a:avLst/>
            </a:prstGeom>
            <a:grpFill/>
          </p:spPr>
        </p:pic>
      </p:grpSp>
      <p:grpSp>
        <p:nvGrpSpPr>
          <p:cNvPr id="34" name="Group 33"/>
          <p:cNvGrpSpPr/>
          <p:nvPr/>
        </p:nvGrpSpPr>
        <p:grpSpPr>
          <a:xfrm>
            <a:off x="256494" y="3486467"/>
            <a:ext cx="731520" cy="731520"/>
            <a:chOff x="739092" y="4699325"/>
            <a:chExt cx="914400" cy="914400"/>
          </a:xfrm>
          <a:solidFill>
            <a:srgbClr val="DE6328"/>
          </a:solidFill>
        </p:grpSpPr>
        <p:sp>
          <p:nvSpPr>
            <p:cNvPr id="35" name="Oval 34"/>
            <p:cNvSpPr/>
            <p:nvPr/>
          </p:nvSpPr>
          <p:spPr>
            <a:xfrm>
              <a:off x="739092" y="4699325"/>
              <a:ext cx="914400" cy="914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6" name="Picture 35"/>
            <p:cNvPicPr>
              <a:picLocks noChangeAspect="1"/>
            </p:cNvPicPr>
            <p:nvPr/>
          </p:nvPicPr>
          <p:blipFill>
            <a:blip r:embed="rId7" cstate="print">
              <a:biLevel thresh="50000"/>
              <a:extLst>
                <a:ext uri="{28A0092B-C50C-407E-A947-70E740481C1C}">
                  <a14:useLocalDpi xmlns:a14="http://schemas.microsoft.com/office/drawing/2010/main" val="0"/>
                </a:ext>
              </a:extLst>
            </a:blip>
            <a:stretch>
              <a:fillRect/>
            </a:stretch>
          </p:blipFill>
          <p:spPr>
            <a:xfrm>
              <a:off x="887695" y="4852991"/>
              <a:ext cx="627253" cy="627253"/>
            </a:xfrm>
            <a:prstGeom prst="rect">
              <a:avLst/>
            </a:prstGeom>
            <a:grpFill/>
          </p:spPr>
        </p:pic>
      </p:grpSp>
      <p:pic>
        <p:nvPicPr>
          <p:cNvPr id="7" name="Picture 6">
            <a:extLst>
              <a:ext uri="{FF2B5EF4-FFF2-40B4-BE49-F238E27FC236}">
                <a16:creationId xmlns:a16="http://schemas.microsoft.com/office/drawing/2014/main" id="{D9641282-7FC4-405A-B64C-8541EAE03464}"/>
              </a:ext>
            </a:extLst>
          </p:cNvPr>
          <p:cNvPicPr/>
          <p:nvPr>
            <p:extLst/>
          </p:nvPr>
        </p:nvPicPr>
        <p:blipFill>
          <a:blip r:embed="rId8"/>
          <a:stretch>
            <a:fillRect/>
          </a:stretch>
        </p:blipFill>
        <p:spPr>
          <a:xfrm>
            <a:off x="1044048" y="1528570"/>
            <a:ext cx="7315200" cy="4986531"/>
          </a:xfrm>
          <a:prstGeom prst="rect">
            <a:avLst/>
          </a:prstGeom>
        </p:spPr>
      </p:pic>
    </p:spTree>
    <p:extLst>
      <p:ext uri="{BB962C8B-B14F-4D97-AF65-F5344CB8AC3E}">
        <p14:creationId xmlns:p14="http://schemas.microsoft.com/office/powerpoint/2010/main" val="571409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Tourism spending reached $6.8 billion in 2017</a:t>
            </a:r>
          </a:p>
        </p:txBody>
      </p:sp>
      <p:sp>
        <p:nvSpPr>
          <p:cNvPr id="3" name="Footer Placeholder 2"/>
          <p:cNvSpPr>
            <a:spLocks noGrp="1"/>
          </p:cNvSpPr>
          <p:nvPr>
            <p:ph type="ftr" sz="quarter" idx="10"/>
          </p:nvPr>
        </p:nvSpPr>
        <p:spPr/>
        <p:txBody>
          <a:bodyPr/>
          <a:lstStyle/>
          <a:p>
            <a:r>
              <a:rPr lang="en-US" dirty="0"/>
              <a:t>| Tourism Economics</a:t>
            </a:r>
          </a:p>
        </p:txBody>
      </p:sp>
      <p:sp>
        <p:nvSpPr>
          <p:cNvPr id="4" name="Slide Number Placeholder 3"/>
          <p:cNvSpPr>
            <a:spLocks noGrp="1"/>
          </p:cNvSpPr>
          <p:nvPr>
            <p:ph type="sldNum" sz="quarter" idx="11"/>
          </p:nvPr>
        </p:nvSpPr>
        <p:spPr/>
        <p:txBody>
          <a:bodyPr/>
          <a:lstStyle/>
          <a:p>
            <a:fld id="{2215E01C-8728-4076-B836-615526B12BA5}" type="slidenum">
              <a:rPr lang="en-US" smtClean="0"/>
              <a:pPr/>
              <a:t>11</a:t>
            </a:fld>
            <a:endParaRPr lang="en-US" dirty="0"/>
          </a:p>
        </p:txBody>
      </p:sp>
      <p:sp>
        <p:nvSpPr>
          <p:cNvPr id="5" name="Content Placeholder 4"/>
          <p:cNvSpPr>
            <a:spLocks noGrp="1"/>
          </p:cNvSpPr>
          <p:nvPr>
            <p:ph idx="1"/>
          </p:nvPr>
        </p:nvSpPr>
        <p:spPr/>
        <p:txBody>
          <a:bodyPr/>
          <a:lstStyle/>
          <a:p>
            <a:r>
              <a:rPr lang="en-US" dirty="0"/>
              <a:t>Spending grew 1.5% in 2017, led by increases in spending on recreational activities and dining out. </a:t>
            </a:r>
          </a:p>
        </p:txBody>
      </p:sp>
      <p:sp>
        <p:nvSpPr>
          <p:cNvPr id="6" name="Content Placeholder 5"/>
          <p:cNvSpPr>
            <a:spLocks noGrp="1"/>
          </p:cNvSpPr>
          <p:nvPr>
            <p:ph idx="12"/>
          </p:nvPr>
        </p:nvSpPr>
        <p:spPr/>
        <p:txBody>
          <a:bodyPr/>
          <a:lstStyle/>
          <a:p>
            <a:r>
              <a:rPr lang="en-US" dirty="0"/>
              <a:t>Spending on recreational activities and food &amp; beverages increased by 4.2% and 3.2%, respectively. Both supported overall spending growth of 1.5%.</a:t>
            </a:r>
          </a:p>
          <a:p>
            <a:endParaRPr lang="en-US" dirty="0"/>
          </a:p>
          <a:p>
            <a:r>
              <a:rPr lang="en-US" dirty="0"/>
              <a:t>Visitor spending at lodging businesses grew 1.0% to reach $1.1 billion in 2017. </a:t>
            </a:r>
          </a:p>
          <a:p>
            <a:endParaRPr lang="en-US" dirty="0"/>
          </a:p>
          <a:p>
            <a:r>
              <a:rPr lang="en-US" dirty="0"/>
              <a:t>Food &amp; beverage spending has increased by nearly $250 million since 2013.</a:t>
            </a:r>
          </a:p>
          <a:p>
            <a:endParaRPr lang="en-US" dirty="0"/>
          </a:p>
          <a:p>
            <a:r>
              <a:rPr lang="en-US" dirty="0"/>
              <a:t>Visitor spending has increased by more than $750 million since 2013.</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pic>
        <p:nvPicPr>
          <p:cNvPr id="7" name="Picture 6">
            <a:extLst>
              <a:ext uri="{FF2B5EF4-FFF2-40B4-BE49-F238E27FC236}">
                <a16:creationId xmlns:a16="http://schemas.microsoft.com/office/drawing/2014/main" id="{C76B66BB-CFF5-4868-93C6-F266788BEB5F}"/>
              </a:ext>
            </a:extLst>
          </p:cNvPr>
          <p:cNvPicPr/>
          <p:nvPr>
            <p:extLst/>
          </p:nvPr>
        </p:nvPicPr>
        <p:blipFill>
          <a:blip r:embed="rId2"/>
          <a:stretch>
            <a:fillRect/>
          </a:stretch>
        </p:blipFill>
        <p:spPr>
          <a:xfrm>
            <a:off x="2582912" y="2514600"/>
            <a:ext cx="6240118" cy="1889156"/>
          </a:xfrm>
          <a:prstGeom prst="rect">
            <a:avLst/>
          </a:prstGeom>
        </p:spPr>
      </p:pic>
    </p:spTree>
    <p:extLst>
      <p:ext uri="{BB962C8B-B14F-4D97-AF65-F5344CB8AC3E}">
        <p14:creationId xmlns:p14="http://schemas.microsoft.com/office/powerpoint/2010/main" val="1298453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Tourism spending by sector</a:t>
            </a:r>
          </a:p>
        </p:txBody>
      </p:sp>
      <p:sp>
        <p:nvSpPr>
          <p:cNvPr id="3" name="Footer Placeholder 2"/>
          <p:cNvSpPr>
            <a:spLocks noGrp="1"/>
          </p:cNvSpPr>
          <p:nvPr>
            <p:ph type="ftr" sz="quarter" idx="10"/>
          </p:nvPr>
        </p:nvSpPr>
        <p:spPr/>
        <p:txBody>
          <a:bodyPr/>
          <a:lstStyle/>
          <a:p>
            <a:r>
              <a:rPr lang="en-US" dirty="0"/>
              <a:t>| Tourism Economics</a:t>
            </a:r>
          </a:p>
        </p:txBody>
      </p:sp>
      <p:sp>
        <p:nvSpPr>
          <p:cNvPr id="4" name="Slide Number Placeholder 3"/>
          <p:cNvSpPr>
            <a:spLocks noGrp="1"/>
          </p:cNvSpPr>
          <p:nvPr>
            <p:ph type="sldNum" sz="quarter" idx="11"/>
          </p:nvPr>
        </p:nvSpPr>
        <p:spPr/>
        <p:txBody>
          <a:bodyPr/>
          <a:lstStyle/>
          <a:p>
            <a:fld id="{2215E01C-8728-4076-B836-615526B12BA5}" type="slidenum">
              <a:rPr lang="en-US" smtClean="0"/>
              <a:pPr/>
              <a:t>12</a:t>
            </a:fld>
            <a:endParaRPr lang="en-US" dirty="0"/>
          </a:p>
        </p:txBody>
      </p:sp>
      <p:sp>
        <p:nvSpPr>
          <p:cNvPr id="5" name="Content Placeholder 4"/>
          <p:cNvSpPr>
            <a:spLocks noGrp="1"/>
          </p:cNvSpPr>
          <p:nvPr>
            <p:ph idx="1"/>
          </p:nvPr>
        </p:nvSpPr>
        <p:spPr/>
        <p:txBody>
          <a:bodyPr/>
          <a:lstStyle/>
          <a:p>
            <a:r>
              <a:rPr lang="en-US" dirty="0"/>
              <a:t>With transportation spending plateauing, spending increases in 2017 came from food &amp; beverages, and the recreational sector.</a:t>
            </a:r>
          </a:p>
          <a:p>
            <a:endParaRPr lang="en-US" dirty="0"/>
          </a:p>
        </p:txBody>
      </p:sp>
      <p:sp>
        <p:nvSpPr>
          <p:cNvPr id="7" name="Content Placeholder 6"/>
          <p:cNvSpPr>
            <a:spLocks noGrp="1"/>
          </p:cNvSpPr>
          <p:nvPr>
            <p:ph idx="12"/>
          </p:nvPr>
        </p:nvSpPr>
        <p:spPr/>
        <p:txBody>
          <a:bodyPr/>
          <a:lstStyle/>
          <a:p>
            <a:r>
              <a:rPr lang="en-US" dirty="0"/>
              <a:t>Recreational spending neared $1.1 billion in 2017, increasing by $37 million.</a:t>
            </a:r>
          </a:p>
          <a:p>
            <a:endParaRPr lang="en-US" dirty="0"/>
          </a:p>
          <a:p>
            <a:r>
              <a:rPr lang="en-US" dirty="0"/>
              <a:t>Lodging spending, including spending on 2</a:t>
            </a:r>
            <a:r>
              <a:rPr lang="en-US" baseline="30000" dirty="0"/>
              <a:t>nd</a:t>
            </a:r>
            <a:r>
              <a:rPr lang="en-US" dirty="0"/>
              <a:t> homes, rose to $1.1 billion in 2017.</a:t>
            </a:r>
          </a:p>
          <a:p>
            <a:endParaRPr lang="en-US" dirty="0"/>
          </a:p>
          <a:p>
            <a:r>
              <a:rPr lang="en-US" dirty="0"/>
              <a:t>Visitor spending on food &amp; beverages has risen to $1.7 billion in 2017. </a:t>
            </a:r>
          </a:p>
          <a:p>
            <a:endParaRPr lang="en-US" dirty="0"/>
          </a:p>
          <a:p>
            <a:endParaRPr lang="en-US" dirty="0"/>
          </a:p>
          <a:p>
            <a:endParaRPr lang="en-US" dirty="0"/>
          </a:p>
        </p:txBody>
      </p:sp>
      <p:pic>
        <p:nvPicPr>
          <p:cNvPr id="6" name="Picture 5">
            <a:extLst>
              <a:ext uri="{FF2B5EF4-FFF2-40B4-BE49-F238E27FC236}">
                <a16:creationId xmlns:a16="http://schemas.microsoft.com/office/drawing/2014/main" id="{41DC63AC-7BA3-46A0-B7F7-E10D1E641EF8}"/>
              </a:ext>
            </a:extLst>
          </p:cNvPr>
          <p:cNvPicPr/>
          <p:nvPr>
            <p:extLst/>
          </p:nvPr>
        </p:nvPicPr>
        <p:blipFill>
          <a:blip r:embed="rId2"/>
          <a:stretch>
            <a:fillRect/>
          </a:stretch>
        </p:blipFill>
        <p:spPr>
          <a:xfrm>
            <a:off x="2684463" y="2466975"/>
            <a:ext cx="5465762" cy="3989388"/>
          </a:xfrm>
          <a:prstGeom prst="rect">
            <a:avLst/>
          </a:prstGeom>
        </p:spPr>
      </p:pic>
    </p:spTree>
    <p:extLst>
      <p:ext uri="{BB962C8B-B14F-4D97-AF65-F5344CB8AC3E}">
        <p14:creationId xmlns:p14="http://schemas.microsoft.com/office/powerpoint/2010/main" val="2830769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Tourism spending shares by sector</a:t>
            </a:r>
          </a:p>
        </p:txBody>
      </p:sp>
      <p:sp>
        <p:nvSpPr>
          <p:cNvPr id="3" name="Footer Placeholder 2"/>
          <p:cNvSpPr>
            <a:spLocks noGrp="1"/>
          </p:cNvSpPr>
          <p:nvPr>
            <p:ph type="ftr" sz="quarter" idx="10"/>
          </p:nvPr>
        </p:nvSpPr>
        <p:spPr/>
        <p:txBody>
          <a:bodyPr/>
          <a:lstStyle/>
          <a:p>
            <a:r>
              <a:rPr lang="en-US" dirty="0"/>
              <a:t>| Tourism Economics</a:t>
            </a:r>
          </a:p>
        </p:txBody>
      </p:sp>
      <p:sp>
        <p:nvSpPr>
          <p:cNvPr id="4" name="Slide Number Placeholder 3"/>
          <p:cNvSpPr>
            <a:spLocks noGrp="1"/>
          </p:cNvSpPr>
          <p:nvPr>
            <p:ph type="sldNum" sz="quarter" idx="11"/>
          </p:nvPr>
        </p:nvSpPr>
        <p:spPr/>
        <p:txBody>
          <a:bodyPr/>
          <a:lstStyle/>
          <a:p>
            <a:fld id="{2215E01C-8728-4076-B836-615526B12BA5}" type="slidenum">
              <a:rPr lang="en-US" smtClean="0"/>
              <a:pPr/>
              <a:t>13</a:t>
            </a:fld>
            <a:endParaRPr lang="en-US" dirty="0"/>
          </a:p>
        </p:txBody>
      </p:sp>
      <p:sp>
        <p:nvSpPr>
          <p:cNvPr id="7" name="Content Placeholder 6"/>
          <p:cNvSpPr>
            <a:spLocks noGrp="1"/>
          </p:cNvSpPr>
          <p:nvPr>
            <p:ph idx="12"/>
          </p:nvPr>
        </p:nvSpPr>
        <p:spPr/>
        <p:txBody>
          <a:bodyPr/>
          <a:lstStyle/>
          <a:p>
            <a:r>
              <a:rPr lang="en-US" dirty="0"/>
              <a:t>The decline in gasoline prices in 2015 and 2016 has reduced the share of spending on transportation to its current 28.3% of the visitor dollar, down from more than 29% in 2014.</a:t>
            </a:r>
          </a:p>
          <a:p>
            <a:endParaRPr lang="en-US" dirty="0"/>
          </a:p>
          <a:p>
            <a:r>
              <a:rPr lang="en-US" dirty="0"/>
              <a:t>Increases in lodging spending have raised the share of the visitor dollar going to lodging costs by 0.4 percentage points since 2013, registering 16.2% in 2017.</a:t>
            </a:r>
          </a:p>
          <a:p>
            <a:endParaRPr lang="en-US" dirty="0"/>
          </a:p>
          <a:p>
            <a:r>
              <a:rPr lang="en-US" dirty="0"/>
              <a:t>Recreational spending has rebounded in recent years to reach 16%.</a:t>
            </a:r>
          </a:p>
          <a:p>
            <a:endParaRPr lang="en-US" dirty="0"/>
          </a:p>
        </p:txBody>
      </p:sp>
      <p:pic>
        <p:nvPicPr>
          <p:cNvPr id="6" name="Picture 5">
            <a:extLst>
              <a:ext uri="{FF2B5EF4-FFF2-40B4-BE49-F238E27FC236}">
                <a16:creationId xmlns:a16="http://schemas.microsoft.com/office/drawing/2014/main" id="{FF3750D2-BE91-43EA-82E0-CDAE474F62D0}"/>
              </a:ext>
            </a:extLst>
          </p:cNvPr>
          <p:cNvPicPr/>
          <p:nvPr>
            <p:extLst/>
          </p:nvPr>
        </p:nvPicPr>
        <p:blipFill>
          <a:blip r:embed="rId2"/>
          <a:stretch>
            <a:fillRect/>
          </a:stretch>
        </p:blipFill>
        <p:spPr>
          <a:xfrm>
            <a:off x="2770188" y="2441575"/>
            <a:ext cx="5711825" cy="4168775"/>
          </a:xfrm>
          <a:prstGeom prst="rect">
            <a:avLst/>
          </a:prstGeom>
        </p:spPr>
      </p:pic>
      <p:sp>
        <p:nvSpPr>
          <p:cNvPr id="8" name="Content Placeholder 4"/>
          <p:cNvSpPr>
            <a:spLocks noGrp="1"/>
          </p:cNvSpPr>
          <p:nvPr>
            <p:ph idx="1"/>
          </p:nvPr>
        </p:nvSpPr>
        <p:spPr>
          <a:xfrm>
            <a:off x="4648200" y="473045"/>
            <a:ext cx="4038600" cy="1889156"/>
          </a:xfrm>
        </p:spPr>
        <p:txBody>
          <a:bodyPr/>
          <a:lstStyle/>
          <a:p>
            <a:r>
              <a:rPr lang="en-US" dirty="0"/>
              <a:t>The share of the visitor dollar going to transportation is decreasing while the recreation and food &amp; beverages shares are increasing.</a:t>
            </a:r>
          </a:p>
          <a:p>
            <a:endParaRPr lang="en-US" dirty="0"/>
          </a:p>
        </p:txBody>
      </p:sp>
    </p:spTree>
    <p:extLst>
      <p:ext uri="{BB962C8B-B14F-4D97-AF65-F5344CB8AC3E}">
        <p14:creationId xmlns:p14="http://schemas.microsoft.com/office/powerpoint/2010/main" val="17454038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Travel sectors</a:t>
            </a:r>
          </a:p>
        </p:txBody>
      </p:sp>
      <p:sp>
        <p:nvSpPr>
          <p:cNvPr id="3" name="Footer Placeholder 2"/>
          <p:cNvSpPr>
            <a:spLocks noGrp="1"/>
          </p:cNvSpPr>
          <p:nvPr>
            <p:ph type="ftr" sz="quarter" idx="10"/>
          </p:nvPr>
        </p:nvSpPr>
        <p:spPr/>
        <p:txBody>
          <a:bodyPr/>
          <a:lstStyle/>
          <a:p>
            <a:r>
              <a:rPr lang="en-US" dirty="0"/>
              <a:t>| Tourism Economics</a:t>
            </a:r>
          </a:p>
        </p:txBody>
      </p:sp>
      <p:sp>
        <p:nvSpPr>
          <p:cNvPr id="4" name="Slide Number Placeholder 3"/>
          <p:cNvSpPr>
            <a:spLocks noGrp="1"/>
          </p:cNvSpPr>
          <p:nvPr>
            <p:ph type="sldNum" sz="quarter" idx="11"/>
          </p:nvPr>
        </p:nvSpPr>
        <p:spPr/>
        <p:txBody>
          <a:bodyPr/>
          <a:lstStyle/>
          <a:p>
            <a:fld id="{2215E01C-8728-4076-B836-615526B12BA5}" type="slidenum">
              <a:rPr lang="en-US" smtClean="0"/>
              <a:pPr/>
              <a:t>14</a:t>
            </a:fld>
            <a:endParaRPr lang="en-US" dirty="0"/>
          </a:p>
        </p:txBody>
      </p:sp>
      <p:sp>
        <p:nvSpPr>
          <p:cNvPr id="5" name="Content Placeholder 4"/>
          <p:cNvSpPr>
            <a:spLocks noGrp="1"/>
          </p:cNvSpPr>
          <p:nvPr>
            <p:ph idx="1"/>
          </p:nvPr>
        </p:nvSpPr>
        <p:spPr/>
        <p:txBody>
          <a:bodyPr/>
          <a:lstStyle/>
          <a:p>
            <a:r>
              <a:rPr lang="en-US" dirty="0"/>
              <a:t>Overnight visitation and overnight visitor spending supported overall tourism growth in Kansas.</a:t>
            </a:r>
          </a:p>
        </p:txBody>
      </p:sp>
      <p:sp>
        <p:nvSpPr>
          <p:cNvPr id="6" name="Content Placeholder 5"/>
          <p:cNvSpPr>
            <a:spLocks noGrp="1"/>
          </p:cNvSpPr>
          <p:nvPr>
            <p:ph idx="12"/>
          </p:nvPr>
        </p:nvSpPr>
        <p:spPr/>
        <p:txBody>
          <a:bodyPr/>
          <a:lstStyle/>
          <a:p>
            <a:r>
              <a:rPr lang="en-US" dirty="0"/>
              <a:t>Overnight visitors grew by 200,000 million to reach 14.4 million in 2017.</a:t>
            </a:r>
          </a:p>
          <a:p>
            <a:endParaRPr lang="en-US" dirty="0"/>
          </a:p>
          <a:p>
            <a:r>
              <a:rPr lang="en-US" dirty="0"/>
              <a:t>Gas prices increased, especially in the latter part of 2017, affecting day travel.</a:t>
            </a:r>
          </a:p>
          <a:p>
            <a:endParaRPr lang="en-US" dirty="0"/>
          </a:p>
          <a:p>
            <a:r>
              <a:rPr lang="en-US" dirty="0"/>
              <a:t>Spending per traveler increased to $191, $3 more than in 2016.</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pic>
        <p:nvPicPr>
          <p:cNvPr id="8" name="Picture 7">
            <a:extLst>
              <a:ext uri="{FF2B5EF4-FFF2-40B4-BE49-F238E27FC236}">
                <a16:creationId xmlns:a16="http://schemas.microsoft.com/office/drawing/2014/main" id="{7D8D4FD8-F6E9-461A-AB05-059680D0B436}"/>
              </a:ext>
            </a:extLst>
          </p:cNvPr>
          <p:cNvPicPr/>
          <p:nvPr>
            <p:extLst/>
          </p:nvPr>
        </p:nvPicPr>
        <p:blipFill>
          <a:blip r:embed="rId2"/>
          <a:stretch>
            <a:fillRect/>
          </a:stretch>
        </p:blipFill>
        <p:spPr>
          <a:xfrm>
            <a:off x="2617663" y="2514600"/>
            <a:ext cx="5429250" cy="2533650"/>
          </a:xfrm>
          <a:prstGeom prst="rect">
            <a:avLst/>
          </a:prstGeom>
        </p:spPr>
      </p:pic>
    </p:spTree>
    <p:extLst>
      <p:ext uri="{BB962C8B-B14F-4D97-AF65-F5344CB8AC3E}">
        <p14:creationId xmlns:p14="http://schemas.microsoft.com/office/powerpoint/2010/main" val="5278989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Travel sectors</a:t>
            </a:r>
          </a:p>
        </p:txBody>
      </p:sp>
      <p:sp>
        <p:nvSpPr>
          <p:cNvPr id="3" name="Footer Placeholder 2"/>
          <p:cNvSpPr>
            <a:spLocks noGrp="1"/>
          </p:cNvSpPr>
          <p:nvPr>
            <p:ph type="ftr" sz="quarter" idx="10"/>
          </p:nvPr>
        </p:nvSpPr>
        <p:spPr/>
        <p:txBody>
          <a:bodyPr/>
          <a:lstStyle/>
          <a:p>
            <a:r>
              <a:rPr lang="en-US" dirty="0"/>
              <a:t>| Tourism Economics</a:t>
            </a:r>
          </a:p>
        </p:txBody>
      </p:sp>
      <p:sp>
        <p:nvSpPr>
          <p:cNvPr id="4" name="Slide Number Placeholder 3"/>
          <p:cNvSpPr>
            <a:spLocks noGrp="1"/>
          </p:cNvSpPr>
          <p:nvPr>
            <p:ph type="sldNum" sz="quarter" idx="11"/>
          </p:nvPr>
        </p:nvSpPr>
        <p:spPr/>
        <p:txBody>
          <a:bodyPr/>
          <a:lstStyle/>
          <a:p>
            <a:fld id="{2215E01C-8728-4076-B836-615526B12BA5}" type="slidenum">
              <a:rPr lang="en-US" smtClean="0"/>
              <a:pPr/>
              <a:t>15</a:t>
            </a:fld>
            <a:endParaRPr lang="en-US" dirty="0"/>
          </a:p>
        </p:txBody>
      </p:sp>
      <p:sp>
        <p:nvSpPr>
          <p:cNvPr id="5" name="Content Placeholder 4"/>
          <p:cNvSpPr>
            <a:spLocks noGrp="1"/>
          </p:cNvSpPr>
          <p:nvPr>
            <p:ph idx="1"/>
          </p:nvPr>
        </p:nvSpPr>
        <p:spPr/>
        <p:txBody>
          <a:bodyPr/>
          <a:lstStyle/>
          <a:p>
            <a:r>
              <a:rPr lang="en-US" dirty="0"/>
              <a:t>Visitor spending in Kansas is led by domestic, leisure, and overnight sectors.</a:t>
            </a:r>
          </a:p>
        </p:txBody>
      </p:sp>
      <p:sp>
        <p:nvSpPr>
          <p:cNvPr id="6" name="Content Placeholder 5"/>
          <p:cNvSpPr>
            <a:spLocks noGrp="1"/>
          </p:cNvSpPr>
          <p:nvPr>
            <p:ph idx="12"/>
          </p:nvPr>
        </p:nvSpPr>
        <p:spPr/>
        <p:txBody>
          <a:bodyPr/>
          <a:lstStyle/>
          <a:p>
            <a:r>
              <a:rPr lang="en-US" dirty="0"/>
              <a:t>Leisure spending growth  is supporting overall state growth.</a:t>
            </a:r>
          </a:p>
          <a:p>
            <a:endParaRPr lang="en-US" dirty="0"/>
          </a:p>
          <a:p>
            <a:r>
              <a:rPr lang="en-US" dirty="0"/>
              <a:t>With the growth in overnight visitation, spending by overnight visitors led overall state visitor spending expansion.</a:t>
            </a:r>
          </a:p>
          <a:p>
            <a:endParaRPr lang="en-US" dirty="0"/>
          </a:p>
          <a:p>
            <a:r>
              <a:rPr lang="en-US" dirty="0"/>
              <a:t>Domestic visitor spending reached $6.6 billion in 2017, growing 1.5% and encompassing  98% of all visitor spending in Kansas.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pic>
        <p:nvPicPr>
          <p:cNvPr id="7" name="Picture 6">
            <a:extLst>
              <a:ext uri="{FF2B5EF4-FFF2-40B4-BE49-F238E27FC236}">
                <a16:creationId xmlns:a16="http://schemas.microsoft.com/office/drawing/2014/main" id="{B290F66E-DF16-4DB4-924E-1A74644E70CF}"/>
              </a:ext>
            </a:extLst>
          </p:cNvPr>
          <p:cNvPicPr/>
          <p:nvPr>
            <p:extLst/>
          </p:nvPr>
        </p:nvPicPr>
        <p:blipFill>
          <a:blip r:embed="rId2"/>
          <a:stretch>
            <a:fillRect/>
          </a:stretch>
        </p:blipFill>
        <p:spPr>
          <a:xfrm>
            <a:off x="2628900" y="2501900"/>
            <a:ext cx="4953000" cy="3175000"/>
          </a:xfrm>
          <a:prstGeom prst="rect">
            <a:avLst/>
          </a:prstGeom>
        </p:spPr>
      </p:pic>
    </p:spTree>
    <p:extLst>
      <p:ext uri="{BB962C8B-B14F-4D97-AF65-F5344CB8AC3E}">
        <p14:creationId xmlns:p14="http://schemas.microsoft.com/office/powerpoint/2010/main" val="30632237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Travel sectors</a:t>
            </a:r>
          </a:p>
        </p:txBody>
      </p:sp>
      <p:sp>
        <p:nvSpPr>
          <p:cNvPr id="3" name="Footer Placeholder 2"/>
          <p:cNvSpPr>
            <a:spLocks noGrp="1"/>
          </p:cNvSpPr>
          <p:nvPr>
            <p:ph type="ftr" sz="quarter" idx="10"/>
          </p:nvPr>
        </p:nvSpPr>
        <p:spPr/>
        <p:txBody>
          <a:bodyPr/>
          <a:lstStyle/>
          <a:p>
            <a:r>
              <a:rPr lang="en-US" dirty="0"/>
              <a:t>| Tourism Economics</a:t>
            </a:r>
          </a:p>
        </p:txBody>
      </p:sp>
      <p:sp>
        <p:nvSpPr>
          <p:cNvPr id="4" name="Slide Number Placeholder 3"/>
          <p:cNvSpPr>
            <a:spLocks noGrp="1"/>
          </p:cNvSpPr>
          <p:nvPr>
            <p:ph type="sldNum" sz="quarter" idx="11"/>
          </p:nvPr>
        </p:nvSpPr>
        <p:spPr/>
        <p:txBody>
          <a:bodyPr/>
          <a:lstStyle/>
          <a:p>
            <a:fld id="{2215E01C-8728-4076-B836-615526B12BA5}" type="slidenum">
              <a:rPr lang="en-US" smtClean="0"/>
              <a:pPr/>
              <a:t>16</a:t>
            </a:fld>
            <a:endParaRPr lang="en-US" dirty="0"/>
          </a:p>
        </p:txBody>
      </p:sp>
      <p:sp>
        <p:nvSpPr>
          <p:cNvPr id="5" name="Content Placeholder 4"/>
          <p:cNvSpPr>
            <a:spLocks noGrp="1"/>
          </p:cNvSpPr>
          <p:nvPr>
            <p:ph idx="1"/>
          </p:nvPr>
        </p:nvSpPr>
        <p:spPr/>
        <p:txBody>
          <a:bodyPr/>
          <a:lstStyle/>
          <a:p>
            <a:r>
              <a:rPr lang="en-US" dirty="0"/>
              <a:t>Visitor spending in Kansas is led by domestic, leisure, and overnight sectors.</a:t>
            </a:r>
          </a:p>
        </p:txBody>
      </p:sp>
      <p:sp>
        <p:nvSpPr>
          <p:cNvPr id="6" name="Content Placeholder 5"/>
          <p:cNvSpPr>
            <a:spLocks noGrp="1"/>
          </p:cNvSpPr>
          <p:nvPr>
            <p:ph idx="12"/>
          </p:nvPr>
        </p:nvSpPr>
        <p:spPr/>
        <p:txBody>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pic>
        <p:nvPicPr>
          <p:cNvPr id="7" name="Picture 6">
            <a:extLst>
              <a:ext uri="{FF2B5EF4-FFF2-40B4-BE49-F238E27FC236}">
                <a16:creationId xmlns:a16="http://schemas.microsoft.com/office/drawing/2014/main" id="{E7087756-5B03-476B-88F0-DE21C36158A1}"/>
              </a:ext>
            </a:extLst>
          </p:cNvPr>
          <p:cNvPicPr/>
          <p:nvPr>
            <p:extLst/>
          </p:nvPr>
        </p:nvPicPr>
        <p:blipFill>
          <a:blip r:embed="rId2"/>
          <a:stretch>
            <a:fillRect/>
          </a:stretch>
        </p:blipFill>
        <p:spPr>
          <a:xfrm>
            <a:off x="2768600" y="2435225"/>
            <a:ext cx="5738813" cy="4187825"/>
          </a:xfrm>
          <a:prstGeom prst="rect">
            <a:avLst/>
          </a:prstGeom>
        </p:spPr>
      </p:pic>
      <p:sp>
        <p:nvSpPr>
          <p:cNvPr id="9" name="Content Placeholder 5"/>
          <p:cNvSpPr txBox="1">
            <a:spLocks/>
          </p:cNvSpPr>
          <p:nvPr/>
        </p:nvSpPr>
        <p:spPr>
          <a:xfrm>
            <a:off x="482851" y="2527426"/>
            <a:ext cx="1981200" cy="3886200"/>
          </a:xfrm>
          <a:prstGeom prst="rect">
            <a:avLst/>
          </a:prstGeom>
        </p:spPr>
        <p:txBody>
          <a:bodyPr vert="horz" lIns="0" tIns="0" rIns="91440" bIns="0" rtlCol="0">
            <a:normAutofit/>
          </a:bodyPr>
          <a:lstStyle>
            <a:lvl1pPr marL="0" indent="0" algn="l" defTabSz="914400" rtl="0" eaLnBrk="1" latinLnBrk="0" hangingPunct="1">
              <a:spcBef>
                <a:spcPct val="20000"/>
              </a:spcBef>
              <a:buFont typeface="Arial" panose="020B0604020202020204" pitchFamily="34" charset="0"/>
              <a:buNone/>
              <a:defRPr sz="1000" b="0" kern="1200">
                <a:solidFill>
                  <a:schemeClr val="tx1"/>
                </a:solidFill>
                <a:latin typeface="+mn-lt"/>
                <a:ea typeface="+mn-ea"/>
                <a:cs typeface="+mn-cs"/>
              </a:defRPr>
            </a:lvl1pPr>
            <a:lvl2pPr marL="3175" indent="0" algn="l" defTabSz="914400" rtl="0" eaLnBrk="1" latinLnBrk="0" hangingPunct="1">
              <a:spcBef>
                <a:spcPct val="20000"/>
              </a:spcBef>
              <a:buFont typeface="Arial" panose="020B0604020202020204" pitchFamily="34" charset="0"/>
              <a:buNone/>
              <a:defRPr sz="1100" b="1" i="1" kern="1200">
                <a:solidFill>
                  <a:srgbClr val="003469"/>
                </a:solidFill>
                <a:latin typeface="+mn-lt"/>
                <a:ea typeface="+mn-ea"/>
                <a:cs typeface="+mn-cs"/>
              </a:defRPr>
            </a:lvl2pPr>
            <a:lvl3pPr marL="0" indent="0" algn="l" defTabSz="914400" rtl="0" eaLnBrk="1" latinLnBrk="0" hangingPunct="1">
              <a:spcBef>
                <a:spcPct val="20000"/>
              </a:spcBef>
              <a:buFont typeface="Arial" panose="020B0604020202020204" pitchFamily="34" charset="0"/>
              <a:buNone/>
              <a:defRPr sz="1000" b="1" kern="1200">
                <a:solidFill>
                  <a:schemeClr val="tx1"/>
                </a:solidFill>
                <a:latin typeface="+mn-lt"/>
                <a:ea typeface="+mn-ea"/>
                <a:cs typeface="+mn-cs"/>
              </a:defRPr>
            </a:lvl3pPr>
            <a:lvl4pPr marL="0" indent="0" algn="l" defTabSz="914400" rtl="0" eaLnBrk="1" latinLnBrk="0" hangingPunct="1">
              <a:spcBef>
                <a:spcPct val="20000"/>
              </a:spcBef>
              <a:buSzPct val="80000"/>
              <a:buFontTx/>
              <a:buNone/>
              <a:defRPr sz="1000" kern="1200">
                <a:solidFill>
                  <a:schemeClr val="tx1"/>
                </a:solidFill>
                <a:latin typeface="+mn-lt"/>
                <a:ea typeface="+mn-ea"/>
                <a:cs typeface="+mn-cs"/>
              </a:defRPr>
            </a:lvl4pPr>
            <a:lvl5pPr marL="228600" indent="-109538" algn="l" defTabSz="914400" rtl="0" eaLnBrk="1" latinLnBrk="0" hangingPunct="1">
              <a:spcBef>
                <a:spcPct val="20000"/>
              </a:spcBef>
              <a:buFont typeface="Wingdings" panose="05000000000000000000" pitchFamily="2" charset="2"/>
              <a:buChar char="§"/>
              <a:defRPr sz="1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a:t>Leisure spending makes up 63% of all visitor spending in the state.</a:t>
            </a:r>
          </a:p>
          <a:p>
            <a:endParaRPr lang="en-US" dirty="0"/>
          </a:p>
          <a:p>
            <a:r>
              <a:rPr lang="en-US" dirty="0"/>
              <a:t>Despite being a smaller portion of overall visitation, overnight visitor spending is more than three-quarters of all visitor spending.</a:t>
            </a:r>
          </a:p>
          <a:p>
            <a:endParaRPr lang="en-US" dirty="0"/>
          </a:p>
          <a:p>
            <a:r>
              <a:rPr lang="en-US" dirty="0"/>
              <a:t>International visitor spending comprises about 2.3% of all visitor spending in Kansas in 2017.</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103177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Tourism Economy</a:t>
            </a:r>
          </a:p>
        </p:txBody>
      </p:sp>
    </p:spTree>
    <p:extLst>
      <p:ext uri="{BB962C8B-B14F-4D97-AF65-F5344CB8AC3E}">
        <p14:creationId xmlns:p14="http://schemas.microsoft.com/office/powerpoint/2010/main" val="35228478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Construction in support of tourism</a:t>
            </a:r>
          </a:p>
        </p:txBody>
      </p:sp>
      <p:sp>
        <p:nvSpPr>
          <p:cNvPr id="3" name="Footer Placeholder 2"/>
          <p:cNvSpPr>
            <a:spLocks noGrp="1"/>
          </p:cNvSpPr>
          <p:nvPr>
            <p:ph type="ftr" sz="quarter" idx="10"/>
          </p:nvPr>
        </p:nvSpPr>
        <p:spPr/>
        <p:txBody>
          <a:bodyPr/>
          <a:lstStyle/>
          <a:p>
            <a:r>
              <a:rPr lang="en-US" dirty="0"/>
              <a:t>| Tourism Economics</a:t>
            </a:r>
          </a:p>
        </p:txBody>
      </p:sp>
      <p:sp>
        <p:nvSpPr>
          <p:cNvPr id="4" name="Slide Number Placeholder 3"/>
          <p:cNvSpPr>
            <a:spLocks noGrp="1"/>
          </p:cNvSpPr>
          <p:nvPr>
            <p:ph type="sldNum" sz="quarter" idx="11"/>
          </p:nvPr>
        </p:nvSpPr>
        <p:spPr/>
        <p:txBody>
          <a:bodyPr/>
          <a:lstStyle/>
          <a:p>
            <a:fld id="{2215E01C-8728-4076-B836-615526B12BA5}" type="slidenum">
              <a:rPr lang="en-US" smtClean="0"/>
              <a:pPr/>
              <a:t>18</a:t>
            </a:fld>
            <a:endParaRPr lang="en-US" dirty="0"/>
          </a:p>
        </p:txBody>
      </p:sp>
      <p:sp>
        <p:nvSpPr>
          <p:cNvPr id="5" name="Content Placeholder 4"/>
          <p:cNvSpPr>
            <a:spLocks noGrp="1"/>
          </p:cNvSpPr>
          <p:nvPr>
            <p:ph idx="1"/>
          </p:nvPr>
        </p:nvSpPr>
        <p:spPr/>
        <p:txBody>
          <a:bodyPr/>
          <a:lstStyle/>
          <a:p>
            <a:r>
              <a:rPr lang="en-US" dirty="0"/>
              <a:t>$587 million was spent on construction costs in support of the tourism industry in Kansas.</a:t>
            </a:r>
          </a:p>
        </p:txBody>
      </p:sp>
      <p:sp>
        <p:nvSpPr>
          <p:cNvPr id="6" name="Content Placeholder 5"/>
          <p:cNvSpPr>
            <a:spLocks noGrp="1"/>
          </p:cNvSpPr>
          <p:nvPr>
            <p:ph idx="12"/>
          </p:nvPr>
        </p:nvSpPr>
        <p:spPr/>
        <p:txBody>
          <a:bodyPr/>
          <a:lstStyle/>
          <a:p>
            <a:r>
              <a:rPr lang="en-US" dirty="0"/>
              <a:t>Capital expenditures in support of tourism remained around the post-recession high set in 2016. As Kansas businesses continue to value capital spending, it will in turn support the continued expansion of the visitor economy, supporting future visitor spending growth.</a:t>
            </a:r>
          </a:p>
          <a:p>
            <a:endParaRPr lang="en-US" dirty="0"/>
          </a:p>
          <a:p>
            <a:r>
              <a:rPr lang="en-US" dirty="0"/>
              <a:t>$250 million of new construction in support of tourism occurred in Kansas in 2017, only slightly down from the levels set by the  strong growth seen in 2016</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pic>
        <p:nvPicPr>
          <p:cNvPr id="8" name="Picture 7">
            <a:extLst>
              <a:ext uri="{FF2B5EF4-FFF2-40B4-BE49-F238E27FC236}">
                <a16:creationId xmlns:a16="http://schemas.microsoft.com/office/drawing/2014/main" id="{6AD66D38-436C-49FA-93B5-9AE7F0824DB3}"/>
              </a:ext>
            </a:extLst>
          </p:cNvPr>
          <p:cNvPicPr/>
          <p:nvPr>
            <p:extLst/>
          </p:nvPr>
        </p:nvPicPr>
        <p:blipFill>
          <a:blip r:embed="rId2"/>
          <a:stretch>
            <a:fillRect/>
          </a:stretch>
        </p:blipFill>
        <p:spPr>
          <a:xfrm>
            <a:off x="2560638" y="2514600"/>
            <a:ext cx="6400800" cy="1181100"/>
          </a:xfrm>
          <a:prstGeom prst="rect">
            <a:avLst/>
          </a:prstGeom>
        </p:spPr>
      </p:pic>
    </p:spTree>
    <p:extLst>
      <p:ext uri="{BB962C8B-B14F-4D97-AF65-F5344CB8AC3E}">
        <p14:creationId xmlns:p14="http://schemas.microsoft.com/office/powerpoint/2010/main" val="4103177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Visitor economy in Kansas</a:t>
            </a:r>
          </a:p>
        </p:txBody>
      </p:sp>
      <p:sp>
        <p:nvSpPr>
          <p:cNvPr id="3" name="Footer Placeholder 2"/>
          <p:cNvSpPr>
            <a:spLocks noGrp="1"/>
          </p:cNvSpPr>
          <p:nvPr>
            <p:ph type="ftr" sz="quarter" idx="10"/>
          </p:nvPr>
        </p:nvSpPr>
        <p:spPr/>
        <p:txBody>
          <a:bodyPr/>
          <a:lstStyle/>
          <a:p>
            <a:r>
              <a:rPr lang="en-US" dirty="0"/>
              <a:t>| Tourism Economics</a:t>
            </a:r>
          </a:p>
        </p:txBody>
      </p:sp>
      <p:sp>
        <p:nvSpPr>
          <p:cNvPr id="4" name="Slide Number Placeholder 3"/>
          <p:cNvSpPr>
            <a:spLocks noGrp="1"/>
          </p:cNvSpPr>
          <p:nvPr>
            <p:ph type="sldNum" sz="quarter" idx="11"/>
          </p:nvPr>
        </p:nvSpPr>
        <p:spPr/>
        <p:txBody>
          <a:bodyPr/>
          <a:lstStyle/>
          <a:p>
            <a:fld id="{2215E01C-8728-4076-B836-615526B12BA5}" type="slidenum">
              <a:rPr lang="en-US" smtClean="0"/>
              <a:pPr/>
              <a:t>19</a:t>
            </a:fld>
            <a:endParaRPr lang="en-US" dirty="0"/>
          </a:p>
        </p:txBody>
      </p:sp>
      <p:sp>
        <p:nvSpPr>
          <p:cNvPr id="5" name="Content Placeholder 4"/>
          <p:cNvSpPr>
            <a:spLocks noGrp="1"/>
          </p:cNvSpPr>
          <p:nvPr>
            <p:ph idx="1"/>
          </p:nvPr>
        </p:nvSpPr>
        <p:spPr/>
        <p:txBody>
          <a:bodyPr/>
          <a:lstStyle/>
          <a:p>
            <a:r>
              <a:rPr lang="en-US" dirty="0"/>
              <a:t>Visitor economy spending in Kansas reached $7.5 billion in 2017, dominated by domestic visitor spending.</a:t>
            </a:r>
          </a:p>
          <a:p>
            <a:endParaRPr lang="en-US" dirty="0"/>
          </a:p>
        </p:txBody>
      </p:sp>
      <p:pic>
        <p:nvPicPr>
          <p:cNvPr id="7" name="Picture 6">
            <a:extLst>
              <a:ext uri="{FF2B5EF4-FFF2-40B4-BE49-F238E27FC236}">
                <a16:creationId xmlns:a16="http://schemas.microsoft.com/office/drawing/2014/main" id="{DDEBE032-860A-44E9-91DB-7CEE0CC59911}"/>
              </a:ext>
            </a:extLst>
          </p:cNvPr>
          <p:cNvPicPr/>
          <p:nvPr>
            <p:extLst/>
          </p:nvPr>
        </p:nvPicPr>
        <p:blipFill>
          <a:blip r:embed="rId2"/>
          <a:stretch>
            <a:fillRect/>
          </a:stretch>
        </p:blipFill>
        <p:spPr>
          <a:xfrm>
            <a:off x="990600" y="1502278"/>
            <a:ext cx="7315200" cy="4958618"/>
          </a:xfrm>
          <a:prstGeom prst="rect">
            <a:avLst/>
          </a:prstGeom>
        </p:spPr>
      </p:pic>
    </p:spTree>
    <p:extLst>
      <p:ext uri="{BB962C8B-B14F-4D97-AF65-F5344CB8AC3E}">
        <p14:creationId xmlns:p14="http://schemas.microsoft.com/office/powerpoint/2010/main" val="3511416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Key findings</a:t>
            </a:r>
          </a:p>
        </p:txBody>
      </p:sp>
    </p:spTree>
    <p:extLst>
      <p:ext uri="{BB962C8B-B14F-4D97-AF65-F5344CB8AC3E}">
        <p14:creationId xmlns:p14="http://schemas.microsoft.com/office/powerpoint/2010/main" val="21807952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Tourism economy sales</a:t>
            </a:r>
          </a:p>
        </p:txBody>
      </p:sp>
      <p:sp>
        <p:nvSpPr>
          <p:cNvPr id="3" name="Footer Placeholder 2"/>
          <p:cNvSpPr>
            <a:spLocks noGrp="1"/>
          </p:cNvSpPr>
          <p:nvPr>
            <p:ph type="ftr" sz="quarter" idx="10"/>
          </p:nvPr>
        </p:nvSpPr>
        <p:spPr/>
        <p:txBody>
          <a:bodyPr/>
          <a:lstStyle/>
          <a:p>
            <a:r>
              <a:rPr lang="en-US" dirty="0"/>
              <a:t>| Tourism Economics</a:t>
            </a:r>
          </a:p>
        </p:txBody>
      </p:sp>
      <p:sp>
        <p:nvSpPr>
          <p:cNvPr id="4" name="Slide Number Placeholder 3"/>
          <p:cNvSpPr>
            <a:spLocks noGrp="1"/>
          </p:cNvSpPr>
          <p:nvPr>
            <p:ph type="sldNum" sz="quarter" idx="11"/>
          </p:nvPr>
        </p:nvSpPr>
        <p:spPr/>
        <p:txBody>
          <a:bodyPr/>
          <a:lstStyle/>
          <a:p>
            <a:fld id="{2215E01C-8728-4076-B836-615526B12BA5}" type="slidenum">
              <a:rPr lang="en-US" smtClean="0"/>
              <a:pPr/>
              <a:t>20</a:t>
            </a:fld>
            <a:endParaRPr lang="en-US" dirty="0"/>
          </a:p>
        </p:txBody>
      </p:sp>
      <p:sp>
        <p:nvSpPr>
          <p:cNvPr id="5" name="Content Placeholder 4"/>
          <p:cNvSpPr>
            <a:spLocks noGrp="1"/>
          </p:cNvSpPr>
          <p:nvPr>
            <p:ph idx="1"/>
          </p:nvPr>
        </p:nvSpPr>
        <p:spPr/>
        <p:txBody>
          <a:bodyPr/>
          <a:lstStyle/>
          <a:p>
            <a:r>
              <a:rPr lang="en-US" dirty="0"/>
              <a:t>The Tourism Satellite Account looks at a broader range of tourism-related expenditures, tallying $7.5 billion.</a:t>
            </a:r>
          </a:p>
        </p:txBody>
      </p:sp>
      <p:sp>
        <p:nvSpPr>
          <p:cNvPr id="6" name="Content Placeholder 5"/>
          <p:cNvSpPr>
            <a:spLocks noGrp="1"/>
          </p:cNvSpPr>
          <p:nvPr>
            <p:ph idx="12"/>
          </p:nvPr>
        </p:nvSpPr>
        <p:spPr/>
        <p:txBody>
          <a:bodyPr/>
          <a:lstStyle/>
          <a:p>
            <a:r>
              <a:rPr lang="en-US" dirty="0"/>
              <a:t>Non-visitor private consumption expenditures (PCE) represent tourism consumer durables such as an RV, boat, or furniture for a vacation home.</a:t>
            </a:r>
          </a:p>
          <a:p>
            <a:endParaRPr lang="en-US" dirty="0"/>
          </a:p>
          <a:p>
            <a:r>
              <a:rPr lang="en-US" dirty="0"/>
              <a:t>Government support for tourism includes the budgets for destination marketing and other budget items in broad support of tourism.</a:t>
            </a:r>
          </a:p>
          <a:p>
            <a:endParaRPr lang="en-US" dirty="0"/>
          </a:p>
          <a:p>
            <a:r>
              <a:rPr lang="en-US" dirty="0"/>
              <a:t>Capital investment (CAPEX) includes construction of hotels and attractions, as well as tourism equipment and infrastructure.</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pic>
        <p:nvPicPr>
          <p:cNvPr id="8" name="Picture 7">
            <a:extLst>
              <a:ext uri="{FF2B5EF4-FFF2-40B4-BE49-F238E27FC236}">
                <a16:creationId xmlns:a16="http://schemas.microsoft.com/office/drawing/2014/main" id="{A8DC6C96-575C-45DE-B920-757DAC93580D}"/>
              </a:ext>
            </a:extLst>
          </p:cNvPr>
          <p:cNvPicPr/>
          <p:nvPr>
            <p:extLst/>
          </p:nvPr>
        </p:nvPicPr>
        <p:blipFill>
          <a:blip r:embed="rId2"/>
          <a:stretch>
            <a:fillRect/>
          </a:stretch>
        </p:blipFill>
        <p:spPr>
          <a:xfrm>
            <a:off x="2588919" y="2514600"/>
            <a:ext cx="5429250" cy="1790700"/>
          </a:xfrm>
          <a:prstGeom prst="rect">
            <a:avLst/>
          </a:prstGeom>
        </p:spPr>
      </p:pic>
    </p:spTree>
    <p:extLst>
      <p:ext uri="{BB962C8B-B14F-4D97-AF65-F5344CB8AC3E}">
        <p14:creationId xmlns:p14="http://schemas.microsoft.com/office/powerpoint/2010/main" val="27231325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2362199"/>
            <a:ext cx="6096000" cy="1129145"/>
          </a:xfrm>
        </p:spPr>
        <p:txBody>
          <a:bodyPr>
            <a:normAutofit/>
          </a:bodyPr>
          <a:lstStyle/>
          <a:p>
            <a:r>
              <a:rPr lang="en-US" dirty="0"/>
              <a:t>4) The Economic Impact of Tourism – Direct Tourism Industry</a:t>
            </a:r>
          </a:p>
        </p:txBody>
      </p:sp>
    </p:spTree>
    <p:extLst>
      <p:ext uri="{BB962C8B-B14F-4D97-AF65-F5344CB8AC3E}">
        <p14:creationId xmlns:p14="http://schemas.microsoft.com/office/powerpoint/2010/main" val="14296623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tourism generates impact</a:t>
            </a:r>
            <a:br>
              <a:rPr lang="en-US" dirty="0"/>
            </a:br>
            <a:endParaRPr lang="en-US" dirty="0"/>
          </a:p>
        </p:txBody>
      </p:sp>
      <p:sp>
        <p:nvSpPr>
          <p:cNvPr id="3" name="Footer Placeholder 2"/>
          <p:cNvSpPr>
            <a:spLocks noGrp="1"/>
          </p:cNvSpPr>
          <p:nvPr>
            <p:ph type="ftr" sz="quarter" idx="10"/>
          </p:nvPr>
        </p:nvSpPr>
        <p:spPr/>
        <p:txBody>
          <a:bodyPr/>
          <a:lstStyle/>
          <a:p>
            <a:r>
              <a:rPr lang="en-US" dirty="0"/>
              <a:t>| Tourism Economics</a:t>
            </a:r>
          </a:p>
        </p:txBody>
      </p:sp>
      <p:sp>
        <p:nvSpPr>
          <p:cNvPr id="4" name="Slide Number Placeholder 3"/>
          <p:cNvSpPr>
            <a:spLocks noGrp="1"/>
          </p:cNvSpPr>
          <p:nvPr>
            <p:ph type="sldNum" sz="quarter" idx="11"/>
          </p:nvPr>
        </p:nvSpPr>
        <p:spPr/>
        <p:txBody>
          <a:bodyPr/>
          <a:lstStyle/>
          <a:p>
            <a:fld id="{2215E01C-8728-4076-B836-615526B12BA5}" type="slidenum">
              <a:rPr lang="en-US" smtClean="0"/>
              <a:pPr/>
              <a:t>22</a:t>
            </a:fld>
            <a:endParaRPr lang="en-US" dirty="0"/>
          </a:p>
        </p:txBody>
      </p:sp>
      <p:sp>
        <p:nvSpPr>
          <p:cNvPr id="7" name="Content Placeholder 6"/>
          <p:cNvSpPr>
            <a:spLocks noGrp="1"/>
          </p:cNvSpPr>
          <p:nvPr>
            <p:ph idx="1"/>
          </p:nvPr>
        </p:nvSpPr>
        <p:spPr/>
        <p:txBody>
          <a:bodyPr/>
          <a:lstStyle/>
          <a:p>
            <a:r>
              <a:rPr lang="en-US" dirty="0"/>
              <a:t>Tourism spending flows through the economy and generates economic benefit through multiple channels.</a:t>
            </a:r>
          </a:p>
        </p:txBody>
      </p:sp>
      <p:sp>
        <p:nvSpPr>
          <p:cNvPr id="8" name="Content Placeholder 7"/>
          <p:cNvSpPr>
            <a:spLocks noGrp="1"/>
          </p:cNvSpPr>
          <p:nvPr>
            <p:ph idx="12"/>
          </p:nvPr>
        </p:nvSpPr>
        <p:spPr>
          <a:xfrm>
            <a:off x="457200" y="1904999"/>
            <a:ext cx="4038600" cy="1407543"/>
          </a:xfrm>
        </p:spPr>
        <p:txBody>
          <a:bodyPr>
            <a:normAutofit/>
          </a:bodyPr>
          <a:lstStyle/>
          <a:p>
            <a:pPr marL="1588">
              <a:buSzPct val="100000"/>
            </a:pPr>
            <a:r>
              <a:rPr lang="en-US" dirty="0"/>
              <a:t>Our analysis of tourism’s impact on Kansas starts with actual spending by tourists, but also considers the downstream effects of this injection of spending into the local economy. To determine the total economic impact of tourism in Kansas, we input tourism spending into a model of the Kansas’s economy created in IMPLAN. This model calculates three distinct types of impact: direct, indirect, and induced.</a:t>
            </a:r>
          </a:p>
          <a:p>
            <a:endParaRPr lang="en-US" dirty="0"/>
          </a:p>
        </p:txBody>
      </p:sp>
      <p:pic>
        <p:nvPicPr>
          <p:cNvPr id="10" name="Picture 9"/>
          <p:cNvPicPr>
            <a:picLocks noChangeAspect="1"/>
          </p:cNvPicPr>
          <p:nvPr/>
        </p:nvPicPr>
        <p:blipFill rotWithShape="1">
          <a:blip r:embed="rId2"/>
          <a:srcRect l="5771" t="10797" r="11798" b="7979"/>
          <a:stretch/>
        </p:blipFill>
        <p:spPr>
          <a:xfrm>
            <a:off x="4648200" y="2320506"/>
            <a:ext cx="4038600" cy="3059779"/>
          </a:xfrm>
          <a:prstGeom prst="rect">
            <a:avLst/>
          </a:prstGeom>
        </p:spPr>
      </p:pic>
      <p:sp>
        <p:nvSpPr>
          <p:cNvPr id="9" name="Title 1"/>
          <p:cNvSpPr txBox="1">
            <a:spLocks/>
          </p:cNvSpPr>
          <p:nvPr/>
        </p:nvSpPr>
        <p:spPr>
          <a:xfrm>
            <a:off x="4800600" y="1905000"/>
            <a:ext cx="4038600" cy="415506"/>
          </a:xfrm>
          <a:prstGeom prst="rect">
            <a:avLst/>
          </a:prstGeom>
        </p:spPr>
        <p:txBody>
          <a:bodyPr vert="horz" lIns="0" tIns="0" rIns="91440" bIns="45720" rtlCol="0" anchor="t" anchorCtr="0">
            <a:noAutofit/>
          </a:bodyPr>
          <a:lstStyle>
            <a:lvl1pPr algn="l" defTabSz="914400" rtl="0" eaLnBrk="1" latinLnBrk="0" hangingPunct="1">
              <a:spcBef>
                <a:spcPct val="0"/>
              </a:spcBef>
              <a:buNone/>
              <a:defRPr sz="1800" b="1" kern="1200">
                <a:solidFill>
                  <a:srgbClr val="003469"/>
                </a:solidFill>
                <a:latin typeface="+mj-lt"/>
                <a:ea typeface="+mj-ea"/>
                <a:cs typeface="+mj-cs"/>
              </a:defRPr>
            </a:lvl1pPr>
          </a:lstStyle>
          <a:p>
            <a:r>
              <a:rPr lang="en-US" sz="1400" dirty="0">
                <a:solidFill>
                  <a:schemeClr val="tx1"/>
                </a:solidFill>
              </a:rPr>
              <a:t>How tourism spending flows through the economy and generates economic benefits</a:t>
            </a:r>
            <a:br>
              <a:rPr lang="en-US" sz="1400" dirty="0">
                <a:solidFill>
                  <a:schemeClr val="tx1"/>
                </a:solidFill>
              </a:rPr>
            </a:br>
            <a:endParaRPr lang="en-US" sz="1400" dirty="0">
              <a:solidFill>
                <a:schemeClr val="tx1"/>
              </a:solidFill>
            </a:endParaRPr>
          </a:p>
        </p:txBody>
      </p:sp>
      <p:sp>
        <p:nvSpPr>
          <p:cNvPr id="5" name="Rectangle 4"/>
          <p:cNvSpPr/>
          <p:nvPr/>
        </p:nvSpPr>
        <p:spPr>
          <a:xfrm>
            <a:off x="457200" y="3126809"/>
            <a:ext cx="3579962" cy="2092881"/>
          </a:xfrm>
          <a:prstGeom prst="rect">
            <a:avLst/>
          </a:prstGeom>
        </p:spPr>
        <p:txBody>
          <a:bodyPr wrap="square">
            <a:spAutoFit/>
          </a:bodyPr>
          <a:lstStyle/>
          <a:p>
            <a:pPr marL="284163" indent="-111125" defTabSz="871538">
              <a:buSzPct val="100000"/>
              <a:buFont typeface="Wingdings" panose="05000000000000000000" pitchFamily="2" charset="2"/>
              <a:buChar char="§"/>
              <a:tabLst>
                <a:tab pos="344488" algn="l"/>
                <a:tab pos="3657600" algn="l"/>
              </a:tabLst>
            </a:pPr>
            <a:r>
              <a:rPr lang="en-US" sz="1000" dirty="0"/>
              <a:t>Travelers create </a:t>
            </a:r>
            <a:r>
              <a:rPr lang="en-US" sz="1000" b="1" dirty="0"/>
              <a:t>direct</a:t>
            </a:r>
            <a:r>
              <a:rPr lang="en-US" sz="1000" dirty="0"/>
              <a:t> economic value within a discreet group of sectors (e.g. recreation, transportation). This supports a relative proportion of jobs, wages, taxes, and GDP within each sector.</a:t>
            </a:r>
          </a:p>
          <a:p>
            <a:pPr marL="284163" indent="-111125" defTabSz="871538">
              <a:buSzPct val="100000"/>
              <a:buFont typeface="Wingdings" panose="05000000000000000000" pitchFamily="2" charset="2"/>
              <a:buChar char="§"/>
              <a:tabLst>
                <a:tab pos="344488" algn="l"/>
                <a:tab pos="3657600" algn="l"/>
              </a:tabLst>
            </a:pPr>
            <a:endParaRPr lang="en-US" sz="1000" dirty="0"/>
          </a:p>
          <a:p>
            <a:pPr marL="284163" indent="-111125" defTabSz="871538">
              <a:buSzPct val="100000"/>
              <a:buFont typeface="Wingdings" panose="05000000000000000000" pitchFamily="2" charset="2"/>
              <a:buChar char="§"/>
              <a:tabLst>
                <a:tab pos="344488" algn="l"/>
                <a:tab pos="3657600" algn="l"/>
              </a:tabLst>
            </a:pPr>
            <a:r>
              <a:rPr lang="en-US" sz="1000" dirty="0"/>
              <a:t>Each directly affected sector also purchases goods and services as inputs (e.g. food wholesalers, utilities) into production. These impacts are called </a:t>
            </a:r>
            <a:r>
              <a:rPr lang="en-US" sz="1000" b="1" dirty="0"/>
              <a:t>indirect</a:t>
            </a:r>
            <a:r>
              <a:rPr lang="en-US" sz="1000" dirty="0"/>
              <a:t> impacts.</a:t>
            </a:r>
          </a:p>
          <a:p>
            <a:pPr marL="284163" indent="-111125" defTabSz="871538">
              <a:buSzPct val="100000"/>
              <a:buFont typeface="Wingdings" panose="05000000000000000000" pitchFamily="2" charset="2"/>
              <a:buChar char="§"/>
              <a:tabLst>
                <a:tab pos="344488" algn="l"/>
                <a:tab pos="3657600" algn="l"/>
              </a:tabLst>
            </a:pPr>
            <a:endParaRPr lang="en-US" sz="1000" dirty="0"/>
          </a:p>
          <a:p>
            <a:pPr marL="284163" indent="-111125" defTabSz="871538">
              <a:buSzPct val="100000"/>
              <a:buFont typeface="Wingdings" panose="05000000000000000000" pitchFamily="2" charset="2"/>
              <a:buChar char="§"/>
              <a:tabLst>
                <a:tab pos="344488" algn="l"/>
                <a:tab pos="3657600" algn="l"/>
              </a:tabLst>
            </a:pPr>
            <a:r>
              <a:rPr lang="en-US" sz="1000" dirty="0"/>
              <a:t>Lastly, the </a:t>
            </a:r>
            <a:r>
              <a:rPr lang="en-US" sz="1000" b="1" dirty="0"/>
              <a:t>induced</a:t>
            </a:r>
            <a:r>
              <a:rPr lang="en-US" sz="1000" dirty="0"/>
              <a:t> impact is generated when employees whose wages are generated either directly or indirectly by tourism, spend those wages in the local economy.</a:t>
            </a:r>
          </a:p>
        </p:txBody>
      </p:sp>
      <p:sp>
        <p:nvSpPr>
          <p:cNvPr id="11" name="Content Placeholder 7"/>
          <p:cNvSpPr>
            <a:spLocks noGrp="1"/>
          </p:cNvSpPr>
          <p:nvPr>
            <p:ph idx="12"/>
          </p:nvPr>
        </p:nvSpPr>
        <p:spPr>
          <a:xfrm>
            <a:off x="457200" y="5307038"/>
            <a:ext cx="4038600" cy="1006415"/>
          </a:xfrm>
        </p:spPr>
        <p:txBody>
          <a:bodyPr/>
          <a:lstStyle/>
          <a:p>
            <a:pPr marL="1588">
              <a:buSzPct val="100000"/>
            </a:pPr>
            <a:r>
              <a:rPr lang="en-US" dirty="0"/>
              <a:t>The impacts on business sales, jobs, wages, and taxes are calculated for all three levels of impact.  </a:t>
            </a:r>
          </a:p>
          <a:p>
            <a:endParaRPr lang="en-US" dirty="0"/>
          </a:p>
          <a:p>
            <a:endParaRPr lang="en-US" dirty="0"/>
          </a:p>
        </p:txBody>
      </p:sp>
    </p:spTree>
    <p:extLst>
      <p:ext uri="{BB962C8B-B14F-4D97-AF65-F5344CB8AC3E}">
        <p14:creationId xmlns:p14="http://schemas.microsoft.com/office/powerpoint/2010/main" val="10317660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Tourism impact summary - GDP</a:t>
            </a:r>
          </a:p>
        </p:txBody>
      </p:sp>
      <p:sp>
        <p:nvSpPr>
          <p:cNvPr id="3" name="Footer Placeholder 2"/>
          <p:cNvSpPr>
            <a:spLocks noGrp="1"/>
          </p:cNvSpPr>
          <p:nvPr>
            <p:ph type="ftr" sz="quarter" idx="10"/>
          </p:nvPr>
        </p:nvSpPr>
        <p:spPr/>
        <p:txBody>
          <a:bodyPr/>
          <a:lstStyle/>
          <a:p>
            <a:r>
              <a:rPr lang="en-US" dirty="0"/>
              <a:t>| Tourism Economics</a:t>
            </a:r>
          </a:p>
        </p:txBody>
      </p:sp>
      <p:sp>
        <p:nvSpPr>
          <p:cNvPr id="4" name="Slide Number Placeholder 3"/>
          <p:cNvSpPr>
            <a:spLocks noGrp="1"/>
          </p:cNvSpPr>
          <p:nvPr>
            <p:ph type="sldNum" sz="quarter" idx="11"/>
          </p:nvPr>
        </p:nvSpPr>
        <p:spPr/>
        <p:txBody>
          <a:bodyPr/>
          <a:lstStyle/>
          <a:p>
            <a:fld id="{2215E01C-8728-4076-B836-615526B12BA5}" type="slidenum">
              <a:rPr lang="en-US" smtClean="0"/>
              <a:pPr/>
              <a:t>23</a:t>
            </a:fld>
            <a:endParaRPr lang="en-US" dirty="0"/>
          </a:p>
        </p:txBody>
      </p:sp>
      <p:sp>
        <p:nvSpPr>
          <p:cNvPr id="5" name="Content Placeholder 4"/>
          <p:cNvSpPr>
            <a:spLocks noGrp="1"/>
          </p:cNvSpPr>
          <p:nvPr>
            <p:ph idx="1"/>
          </p:nvPr>
        </p:nvSpPr>
        <p:spPr/>
        <p:txBody>
          <a:bodyPr/>
          <a:lstStyle/>
          <a:p>
            <a:r>
              <a:rPr lang="en-US" dirty="0"/>
              <a:t>The tourism industry directly generated $2.9 billion of Kansas GDP in 2017.</a:t>
            </a:r>
          </a:p>
          <a:p>
            <a:endParaRPr lang="en-US" dirty="0"/>
          </a:p>
          <a:p>
            <a:r>
              <a:rPr lang="en-US" dirty="0"/>
              <a:t>The tourism economy, including direct, indirect, and induced impacts of all tourism sales, generated GDP of $5.2 billion. This is 3.3% of the state economy.</a:t>
            </a:r>
          </a:p>
          <a:p>
            <a:endParaRPr lang="en-US" dirty="0"/>
          </a:p>
        </p:txBody>
      </p:sp>
      <p:pic>
        <p:nvPicPr>
          <p:cNvPr id="7" name="Picture 6">
            <a:extLst>
              <a:ext uri="{FF2B5EF4-FFF2-40B4-BE49-F238E27FC236}">
                <a16:creationId xmlns:a16="http://schemas.microsoft.com/office/drawing/2014/main" id="{711431DE-7C0E-43A4-9E81-4B9005FAC637}"/>
              </a:ext>
            </a:extLst>
          </p:cNvPr>
          <p:cNvPicPr/>
          <p:nvPr>
            <p:extLst/>
          </p:nvPr>
        </p:nvPicPr>
        <p:blipFill>
          <a:blip r:embed="rId2"/>
          <a:stretch>
            <a:fillRect/>
          </a:stretch>
        </p:blipFill>
        <p:spPr>
          <a:xfrm>
            <a:off x="1520825" y="2660650"/>
            <a:ext cx="6103938" cy="3532188"/>
          </a:xfrm>
          <a:prstGeom prst="rect">
            <a:avLst/>
          </a:prstGeom>
        </p:spPr>
      </p:pic>
    </p:spTree>
    <p:extLst>
      <p:ext uri="{BB962C8B-B14F-4D97-AF65-F5344CB8AC3E}">
        <p14:creationId xmlns:p14="http://schemas.microsoft.com/office/powerpoint/2010/main" val="17950047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Tourism impact summary - jobs</a:t>
            </a:r>
          </a:p>
        </p:txBody>
      </p:sp>
      <p:sp>
        <p:nvSpPr>
          <p:cNvPr id="3" name="Footer Placeholder 2"/>
          <p:cNvSpPr>
            <a:spLocks noGrp="1"/>
          </p:cNvSpPr>
          <p:nvPr>
            <p:ph type="ftr" sz="quarter" idx="10"/>
          </p:nvPr>
        </p:nvSpPr>
        <p:spPr/>
        <p:txBody>
          <a:bodyPr/>
          <a:lstStyle/>
          <a:p>
            <a:r>
              <a:rPr lang="en-US" dirty="0"/>
              <a:t>| Tourism Economics</a:t>
            </a:r>
          </a:p>
        </p:txBody>
      </p:sp>
      <p:sp>
        <p:nvSpPr>
          <p:cNvPr id="4" name="Slide Number Placeholder 3"/>
          <p:cNvSpPr>
            <a:spLocks noGrp="1"/>
          </p:cNvSpPr>
          <p:nvPr>
            <p:ph type="sldNum" sz="quarter" idx="11"/>
          </p:nvPr>
        </p:nvSpPr>
        <p:spPr/>
        <p:txBody>
          <a:bodyPr/>
          <a:lstStyle/>
          <a:p>
            <a:fld id="{2215E01C-8728-4076-B836-615526B12BA5}" type="slidenum">
              <a:rPr lang="en-US" smtClean="0"/>
              <a:pPr/>
              <a:t>24</a:t>
            </a:fld>
            <a:endParaRPr lang="en-US" dirty="0"/>
          </a:p>
        </p:txBody>
      </p:sp>
      <p:sp>
        <p:nvSpPr>
          <p:cNvPr id="5" name="Content Placeholder 4"/>
          <p:cNvSpPr>
            <a:spLocks noGrp="1"/>
          </p:cNvSpPr>
          <p:nvPr>
            <p:ph idx="1"/>
          </p:nvPr>
        </p:nvSpPr>
        <p:spPr/>
        <p:txBody>
          <a:bodyPr/>
          <a:lstStyle/>
          <a:p>
            <a:r>
              <a:rPr lang="en-US" dirty="0"/>
              <a:t>Tourism spending directly supported 64,701 jobs in Kansas in 2017.</a:t>
            </a:r>
          </a:p>
          <a:p>
            <a:endParaRPr lang="en-US" dirty="0"/>
          </a:p>
          <a:p>
            <a:r>
              <a:rPr lang="en-US" dirty="0"/>
              <a:t>The tourism economy, including direct, indirect, and induced impacts, supported 96,037 jobs. This is 5.0% of all jobs in the state.</a:t>
            </a:r>
          </a:p>
          <a:p>
            <a:endParaRPr lang="en-US" dirty="0"/>
          </a:p>
        </p:txBody>
      </p:sp>
      <p:pic>
        <p:nvPicPr>
          <p:cNvPr id="6" name="Picture 5">
            <a:extLst>
              <a:ext uri="{FF2B5EF4-FFF2-40B4-BE49-F238E27FC236}">
                <a16:creationId xmlns:a16="http://schemas.microsoft.com/office/drawing/2014/main" id="{FBB3F048-9AB7-41AE-8FC5-D0FDC8C64CC8}"/>
              </a:ext>
            </a:extLst>
          </p:cNvPr>
          <p:cNvPicPr/>
          <p:nvPr>
            <p:extLst/>
          </p:nvPr>
        </p:nvPicPr>
        <p:blipFill>
          <a:blip r:embed="rId2"/>
          <a:stretch>
            <a:fillRect/>
          </a:stretch>
        </p:blipFill>
        <p:spPr>
          <a:xfrm>
            <a:off x="1524000" y="2582764"/>
            <a:ext cx="6096000" cy="3540125"/>
          </a:xfrm>
          <a:prstGeom prst="rect">
            <a:avLst/>
          </a:prstGeom>
        </p:spPr>
      </p:pic>
    </p:spTree>
    <p:extLst>
      <p:ext uri="{BB962C8B-B14F-4D97-AF65-F5344CB8AC3E}">
        <p14:creationId xmlns:p14="http://schemas.microsoft.com/office/powerpoint/2010/main" val="3329995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Tourism industry impacts</a:t>
            </a:r>
          </a:p>
        </p:txBody>
      </p:sp>
      <p:sp>
        <p:nvSpPr>
          <p:cNvPr id="3" name="Footer Placeholder 2"/>
          <p:cNvSpPr>
            <a:spLocks noGrp="1"/>
          </p:cNvSpPr>
          <p:nvPr>
            <p:ph type="ftr" sz="quarter" idx="10"/>
          </p:nvPr>
        </p:nvSpPr>
        <p:spPr/>
        <p:txBody>
          <a:bodyPr/>
          <a:lstStyle/>
          <a:p>
            <a:r>
              <a:rPr lang="en-US" dirty="0"/>
              <a:t>| Tourism Economics</a:t>
            </a:r>
          </a:p>
        </p:txBody>
      </p:sp>
      <p:sp>
        <p:nvSpPr>
          <p:cNvPr id="4" name="Slide Number Placeholder 3"/>
          <p:cNvSpPr>
            <a:spLocks noGrp="1"/>
          </p:cNvSpPr>
          <p:nvPr>
            <p:ph type="sldNum" sz="quarter" idx="11"/>
          </p:nvPr>
        </p:nvSpPr>
        <p:spPr/>
        <p:txBody>
          <a:bodyPr/>
          <a:lstStyle/>
          <a:p>
            <a:fld id="{2215E01C-8728-4076-B836-615526B12BA5}" type="slidenum">
              <a:rPr lang="en-US" smtClean="0"/>
              <a:pPr/>
              <a:t>25</a:t>
            </a:fld>
            <a:endParaRPr lang="en-US" dirty="0"/>
          </a:p>
        </p:txBody>
      </p:sp>
      <p:sp>
        <p:nvSpPr>
          <p:cNvPr id="5" name="Content Placeholder 4"/>
          <p:cNvSpPr>
            <a:spLocks noGrp="1"/>
          </p:cNvSpPr>
          <p:nvPr>
            <p:ph idx="1"/>
          </p:nvPr>
        </p:nvSpPr>
        <p:spPr>
          <a:xfrm>
            <a:off x="4648200" y="473045"/>
            <a:ext cx="4038600" cy="1640763"/>
          </a:xfrm>
        </p:spPr>
        <p:txBody>
          <a:bodyPr/>
          <a:lstStyle/>
          <a:p>
            <a:r>
              <a:rPr lang="en-US" dirty="0"/>
              <a:t>Visitor spending in Kansas supported 64,701 jobs and $2.9 billion in state GDP in 2017.</a:t>
            </a:r>
          </a:p>
        </p:txBody>
      </p:sp>
      <p:sp>
        <p:nvSpPr>
          <p:cNvPr id="7" name="Content Placeholder 6"/>
          <p:cNvSpPr>
            <a:spLocks noGrp="1"/>
          </p:cNvSpPr>
          <p:nvPr>
            <p:ph idx="12"/>
          </p:nvPr>
        </p:nvSpPr>
        <p:spPr/>
        <p:txBody>
          <a:bodyPr/>
          <a:lstStyle/>
          <a:p>
            <a:r>
              <a:rPr lang="en-US" dirty="0"/>
              <a:t>Tourism GDP is the value added of those sectors directly interacting with visitors.</a:t>
            </a:r>
          </a:p>
          <a:p>
            <a:endParaRPr lang="en-US" dirty="0"/>
          </a:p>
          <a:p>
            <a:r>
              <a:rPr lang="en-US" dirty="0"/>
              <a:t>The narrow definition of the tourism industry counts only tourism consumption, which excludes capital investment and general government support of tourism. This definition is consistent with economic accounts.</a:t>
            </a:r>
          </a:p>
          <a:p>
            <a:endParaRPr lang="en-US" dirty="0"/>
          </a:p>
          <a:p>
            <a:r>
              <a:rPr lang="en-US" dirty="0"/>
              <a:t>On this basis, tourism industry GDP was $2.9 billion in 2017, accounting for 1.9% of total Kansas GDP.</a:t>
            </a:r>
          </a:p>
          <a:p>
            <a:endParaRPr lang="en-US" dirty="0"/>
          </a:p>
        </p:txBody>
      </p:sp>
      <p:pic>
        <p:nvPicPr>
          <p:cNvPr id="6" name="Picture 5">
            <a:extLst>
              <a:ext uri="{FF2B5EF4-FFF2-40B4-BE49-F238E27FC236}">
                <a16:creationId xmlns:a16="http://schemas.microsoft.com/office/drawing/2014/main" id="{151B57FA-1AA6-4D70-B5D2-7C7665B668E6}"/>
              </a:ext>
            </a:extLst>
          </p:cNvPr>
          <p:cNvPicPr/>
          <p:nvPr>
            <p:extLst/>
          </p:nvPr>
        </p:nvPicPr>
        <p:blipFill>
          <a:blip r:embed="rId2"/>
          <a:stretch>
            <a:fillRect/>
          </a:stretch>
        </p:blipFill>
        <p:spPr>
          <a:xfrm>
            <a:off x="2586038" y="2574925"/>
            <a:ext cx="4381500" cy="3908425"/>
          </a:xfrm>
          <a:prstGeom prst="rect">
            <a:avLst/>
          </a:prstGeom>
        </p:spPr>
      </p:pic>
    </p:spTree>
    <p:extLst>
      <p:ext uri="{BB962C8B-B14F-4D97-AF65-F5344CB8AC3E}">
        <p14:creationId xmlns:p14="http://schemas.microsoft.com/office/powerpoint/2010/main" val="40235478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Tourism employment intensity</a:t>
            </a:r>
          </a:p>
        </p:txBody>
      </p:sp>
      <p:sp>
        <p:nvSpPr>
          <p:cNvPr id="3" name="Footer Placeholder 2"/>
          <p:cNvSpPr>
            <a:spLocks noGrp="1"/>
          </p:cNvSpPr>
          <p:nvPr>
            <p:ph type="ftr" sz="quarter" idx="10"/>
          </p:nvPr>
        </p:nvSpPr>
        <p:spPr/>
        <p:txBody>
          <a:bodyPr/>
          <a:lstStyle/>
          <a:p>
            <a:r>
              <a:rPr lang="en-US" dirty="0"/>
              <a:t>| Tourism Economics</a:t>
            </a:r>
          </a:p>
        </p:txBody>
      </p:sp>
      <p:sp>
        <p:nvSpPr>
          <p:cNvPr id="4" name="Slide Number Placeholder 3"/>
          <p:cNvSpPr>
            <a:spLocks noGrp="1"/>
          </p:cNvSpPr>
          <p:nvPr>
            <p:ph type="sldNum" sz="quarter" idx="11"/>
          </p:nvPr>
        </p:nvSpPr>
        <p:spPr/>
        <p:txBody>
          <a:bodyPr/>
          <a:lstStyle/>
          <a:p>
            <a:fld id="{2215E01C-8728-4076-B836-615526B12BA5}" type="slidenum">
              <a:rPr lang="en-US" smtClean="0"/>
              <a:pPr/>
              <a:t>26</a:t>
            </a:fld>
            <a:endParaRPr lang="en-US" dirty="0"/>
          </a:p>
        </p:txBody>
      </p:sp>
      <p:sp>
        <p:nvSpPr>
          <p:cNvPr id="5" name="Content Placeholder 4"/>
          <p:cNvSpPr>
            <a:spLocks noGrp="1"/>
          </p:cNvSpPr>
          <p:nvPr>
            <p:ph idx="1"/>
          </p:nvPr>
        </p:nvSpPr>
        <p:spPr/>
        <p:txBody>
          <a:bodyPr/>
          <a:lstStyle/>
          <a:p>
            <a:r>
              <a:rPr lang="en-US" dirty="0"/>
              <a:t>Tourism employment is a significant part of several industries – 98% of lodging, 35% of recreation, and nearly 23% of food &amp; beverages employment is supported by tourism spending. </a:t>
            </a:r>
          </a:p>
        </p:txBody>
      </p:sp>
      <p:pic>
        <p:nvPicPr>
          <p:cNvPr id="7" name="Picture 6">
            <a:extLst>
              <a:ext uri="{FF2B5EF4-FFF2-40B4-BE49-F238E27FC236}">
                <a16:creationId xmlns:a16="http://schemas.microsoft.com/office/drawing/2014/main" id="{F3668AE5-F076-4EF5-872D-4ADAF6E846DC}"/>
              </a:ext>
            </a:extLst>
          </p:cNvPr>
          <p:cNvPicPr/>
          <p:nvPr>
            <p:extLst/>
          </p:nvPr>
        </p:nvPicPr>
        <p:blipFill>
          <a:blip r:embed="rId2"/>
          <a:stretch>
            <a:fillRect/>
          </a:stretch>
        </p:blipFill>
        <p:spPr>
          <a:xfrm>
            <a:off x="1497013" y="2382838"/>
            <a:ext cx="6361112" cy="3773487"/>
          </a:xfrm>
          <a:prstGeom prst="rect">
            <a:avLst/>
          </a:prstGeom>
        </p:spPr>
      </p:pic>
    </p:spTree>
    <p:extLst>
      <p:ext uri="{BB962C8B-B14F-4D97-AF65-F5344CB8AC3E}">
        <p14:creationId xmlns:p14="http://schemas.microsoft.com/office/powerpoint/2010/main" val="27340492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solidFill>
                  <a:schemeClr val="accent1"/>
                </a:solidFill>
              </a:rPr>
              <a:t>Tourism employment growth</a:t>
            </a:r>
            <a:endParaRPr lang="en-US" dirty="0">
              <a:solidFill>
                <a:srgbClr val="FF0000"/>
              </a:solidFill>
            </a:endParaRPr>
          </a:p>
        </p:txBody>
      </p:sp>
      <p:sp>
        <p:nvSpPr>
          <p:cNvPr id="3" name="Footer Placeholder 2"/>
          <p:cNvSpPr>
            <a:spLocks noGrp="1"/>
          </p:cNvSpPr>
          <p:nvPr>
            <p:ph type="ftr" sz="quarter" idx="10"/>
          </p:nvPr>
        </p:nvSpPr>
        <p:spPr/>
        <p:txBody>
          <a:bodyPr/>
          <a:lstStyle/>
          <a:p>
            <a:r>
              <a:rPr lang="en-US" dirty="0"/>
              <a:t>| Tourism Economics</a:t>
            </a:r>
          </a:p>
        </p:txBody>
      </p:sp>
      <p:sp>
        <p:nvSpPr>
          <p:cNvPr id="4" name="Slide Number Placeholder 3"/>
          <p:cNvSpPr>
            <a:spLocks noGrp="1"/>
          </p:cNvSpPr>
          <p:nvPr>
            <p:ph type="sldNum" sz="quarter" idx="11"/>
          </p:nvPr>
        </p:nvSpPr>
        <p:spPr/>
        <p:txBody>
          <a:bodyPr/>
          <a:lstStyle/>
          <a:p>
            <a:fld id="{2215E01C-8728-4076-B836-615526B12BA5}" type="slidenum">
              <a:rPr lang="en-US" smtClean="0"/>
              <a:pPr/>
              <a:t>27</a:t>
            </a:fld>
            <a:endParaRPr lang="en-US" dirty="0"/>
          </a:p>
        </p:txBody>
      </p:sp>
      <p:sp>
        <p:nvSpPr>
          <p:cNvPr id="7" name="Content Placeholder 6"/>
          <p:cNvSpPr>
            <a:spLocks noGrp="1"/>
          </p:cNvSpPr>
          <p:nvPr>
            <p:ph idx="1"/>
          </p:nvPr>
        </p:nvSpPr>
        <p:spPr>
          <a:xfrm>
            <a:off x="4648200" y="473045"/>
            <a:ext cx="4038600" cy="944593"/>
          </a:xfrm>
        </p:spPr>
        <p:txBody>
          <a:bodyPr/>
          <a:lstStyle/>
          <a:p>
            <a:r>
              <a:rPr lang="en-US" dirty="0"/>
              <a:t>With spending growth concentrated in key tourism sectors, tourism businesses hired 1,000 more employees in 2017.</a:t>
            </a:r>
          </a:p>
          <a:p>
            <a:endParaRPr lang="en-US" dirty="0"/>
          </a:p>
        </p:txBody>
      </p:sp>
      <p:pic>
        <p:nvPicPr>
          <p:cNvPr id="6" name="Picture 5">
            <a:extLst>
              <a:ext uri="{FF2B5EF4-FFF2-40B4-BE49-F238E27FC236}">
                <a16:creationId xmlns:a16="http://schemas.microsoft.com/office/drawing/2014/main" id="{139CA2EC-BCE6-499B-AFEA-1D532E8818C0}"/>
              </a:ext>
            </a:extLst>
          </p:cNvPr>
          <p:cNvPicPr/>
          <p:nvPr>
            <p:extLst/>
          </p:nvPr>
        </p:nvPicPr>
        <p:blipFill>
          <a:blip r:embed="rId2"/>
          <a:stretch>
            <a:fillRect/>
          </a:stretch>
        </p:blipFill>
        <p:spPr>
          <a:xfrm>
            <a:off x="1160463" y="1443038"/>
            <a:ext cx="6794500" cy="4959350"/>
          </a:xfrm>
          <a:prstGeom prst="rect">
            <a:avLst/>
          </a:prstGeom>
        </p:spPr>
      </p:pic>
    </p:spTree>
    <p:extLst>
      <p:ext uri="{BB962C8B-B14F-4D97-AF65-F5344CB8AC3E}">
        <p14:creationId xmlns:p14="http://schemas.microsoft.com/office/powerpoint/2010/main" val="9946811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tourism sector is a major contributor to Kansas’s economy</a:t>
            </a:r>
          </a:p>
        </p:txBody>
      </p:sp>
      <p:sp>
        <p:nvSpPr>
          <p:cNvPr id="3" name="Footer Placeholder 2"/>
          <p:cNvSpPr>
            <a:spLocks noGrp="1"/>
          </p:cNvSpPr>
          <p:nvPr>
            <p:ph type="ftr" sz="quarter" idx="10"/>
          </p:nvPr>
        </p:nvSpPr>
        <p:spPr/>
        <p:txBody>
          <a:bodyPr/>
          <a:lstStyle/>
          <a:p>
            <a:r>
              <a:rPr lang="en-US" dirty="0"/>
              <a:t>| Tourism Economics</a:t>
            </a:r>
          </a:p>
        </p:txBody>
      </p:sp>
      <p:sp>
        <p:nvSpPr>
          <p:cNvPr id="4" name="Slide Number Placeholder 3"/>
          <p:cNvSpPr>
            <a:spLocks noGrp="1"/>
          </p:cNvSpPr>
          <p:nvPr>
            <p:ph type="sldNum" sz="quarter" idx="11"/>
          </p:nvPr>
        </p:nvSpPr>
        <p:spPr/>
        <p:txBody>
          <a:bodyPr/>
          <a:lstStyle/>
          <a:p>
            <a:fld id="{2215E01C-8728-4076-B836-615526B12BA5}" type="slidenum">
              <a:rPr lang="en-US" smtClean="0"/>
              <a:pPr/>
              <a:t>28</a:t>
            </a:fld>
            <a:endParaRPr lang="en-US" dirty="0"/>
          </a:p>
        </p:txBody>
      </p:sp>
      <p:sp>
        <p:nvSpPr>
          <p:cNvPr id="5" name="Content Placeholder 4"/>
          <p:cNvSpPr>
            <a:spLocks noGrp="1"/>
          </p:cNvSpPr>
          <p:nvPr>
            <p:ph idx="1"/>
          </p:nvPr>
        </p:nvSpPr>
        <p:spPr/>
        <p:txBody>
          <a:bodyPr/>
          <a:lstStyle/>
          <a:p>
            <a:r>
              <a:rPr lang="en-US" dirty="0"/>
              <a:t>Tourism is the 9</a:t>
            </a:r>
            <a:r>
              <a:rPr lang="en-US" baseline="30000" dirty="0"/>
              <a:t>th</a:t>
            </a:r>
            <a:r>
              <a:rPr lang="en-US" dirty="0"/>
              <a:t> largest employer in Kansas.</a:t>
            </a:r>
          </a:p>
        </p:txBody>
      </p:sp>
      <p:pic>
        <p:nvPicPr>
          <p:cNvPr id="6" name="Picture 5">
            <a:extLst>
              <a:ext uri="{FF2B5EF4-FFF2-40B4-BE49-F238E27FC236}">
                <a16:creationId xmlns:a16="http://schemas.microsoft.com/office/drawing/2014/main" id="{F4F4D893-AF67-45AB-9B58-23CDEEF8CEFE}"/>
              </a:ext>
            </a:extLst>
          </p:cNvPr>
          <p:cNvPicPr/>
          <p:nvPr>
            <p:extLst/>
          </p:nvPr>
        </p:nvPicPr>
        <p:blipFill>
          <a:blip r:embed="rId2"/>
          <a:stretch>
            <a:fillRect/>
          </a:stretch>
        </p:blipFill>
        <p:spPr>
          <a:xfrm>
            <a:off x="1031875" y="1349375"/>
            <a:ext cx="7204075" cy="5257800"/>
          </a:xfrm>
          <a:prstGeom prst="rect">
            <a:avLst/>
          </a:prstGeom>
        </p:spPr>
      </p:pic>
    </p:spTree>
    <p:extLst>
      <p:ext uri="{BB962C8B-B14F-4D97-AF65-F5344CB8AC3E}">
        <p14:creationId xmlns:p14="http://schemas.microsoft.com/office/powerpoint/2010/main" val="10826620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2362199"/>
            <a:ext cx="6096000" cy="1129145"/>
          </a:xfrm>
        </p:spPr>
        <p:txBody>
          <a:bodyPr>
            <a:normAutofit/>
          </a:bodyPr>
          <a:lstStyle/>
          <a:p>
            <a:r>
              <a:rPr lang="en-US" dirty="0"/>
              <a:t>5) The Economic Impact of Tourism – Total Tourism Economy</a:t>
            </a:r>
          </a:p>
        </p:txBody>
      </p:sp>
    </p:spTree>
    <p:extLst>
      <p:ext uri="{BB962C8B-B14F-4D97-AF65-F5344CB8AC3E}">
        <p14:creationId xmlns:p14="http://schemas.microsoft.com/office/powerpoint/2010/main" val="968417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 Tourism Economics</a:t>
            </a:r>
          </a:p>
        </p:txBody>
      </p:sp>
      <p:sp>
        <p:nvSpPr>
          <p:cNvPr id="4" name="Slide Number Placeholder 3"/>
          <p:cNvSpPr>
            <a:spLocks noGrp="1"/>
          </p:cNvSpPr>
          <p:nvPr>
            <p:ph type="sldNum" sz="quarter" idx="11"/>
          </p:nvPr>
        </p:nvSpPr>
        <p:spPr/>
        <p:txBody>
          <a:bodyPr/>
          <a:lstStyle/>
          <a:p>
            <a:fld id="{2215E01C-8728-4076-B836-615526B12BA5}" type="slidenum">
              <a:rPr lang="en-US" smtClean="0"/>
              <a:pPr/>
              <a:t>3</a:t>
            </a:fld>
            <a:endParaRPr lang="en-US" dirty="0"/>
          </a:p>
        </p:txBody>
      </p:sp>
      <p:sp>
        <p:nvSpPr>
          <p:cNvPr id="8" name="Rectangle 7"/>
          <p:cNvSpPr/>
          <p:nvPr/>
        </p:nvSpPr>
        <p:spPr>
          <a:xfrm>
            <a:off x="0" y="-12031"/>
            <a:ext cx="9144000" cy="6870031"/>
          </a:xfrm>
          <a:prstGeom prst="rect">
            <a:avLst/>
          </a:prstGeom>
          <a:solidFill>
            <a:schemeClr val="accent1">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57200" y="457198"/>
            <a:ext cx="4038599" cy="1172309"/>
          </a:xfrm>
        </p:spPr>
        <p:txBody>
          <a:bodyPr>
            <a:normAutofit/>
          </a:bodyPr>
          <a:lstStyle/>
          <a:p>
            <a:r>
              <a:rPr lang="en-US" dirty="0">
                <a:solidFill>
                  <a:schemeClr val="bg1"/>
                </a:solidFill>
              </a:rPr>
              <a:t>Growth continues in 2017 as economic conditions support higher trip spend on travel to Kansas</a:t>
            </a:r>
          </a:p>
        </p:txBody>
      </p:sp>
      <p:graphicFrame>
        <p:nvGraphicFramePr>
          <p:cNvPr id="12" name="Content Placeholder 11"/>
          <p:cNvGraphicFramePr>
            <a:graphicFrameLocks/>
          </p:cNvGraphicFramePr>
          <p:nvPr>
            <p:extLst>
              <p:ext uri="{D42A27DB-BD31-4B8C-83A1-F6EECF244321}">
                <p14:modId xmlns:p14="http://schemas.microsoft.com/office/powerpoint/2010/main" val="2008008770"/>
              </p:ext>
            </p:extLst>
          </p:nvPr>
        </p:nvGraphicFramePr>
        <p:xfrm>
          <a:off x="457200" y="1625600"/>
          <a:ext cx="3743863" cy="40958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559782993"/>
              </p:ext>
            </p:extLst>
          </p:nvPr>
        </p:nvGraphicFramePr>
        <p:xfrm>
          <a:off x="4572000" y="2684656"/>
          <a:ext cx="3840999" cy="2298997"/>
        </p:xfrm>
        <a:graphic>
          <a:graphicData uri="http://schemas.openxmlformats.org/drawingml/2006/table">
            <a:tbl>
              <a:tblPr/>
              <a:tblGrid>
                <a:gridCol w="2797202">
                  <a:extLst>
                    <a:ext uri="{9D8B030D-6E8A-4147-A177-3AD203B41FA5}">
                      <a16:colId xmlns:a16="http://schemas.microsoft.com/office/drawing/2014/main" val="1918285278"/>
                    </a:ext>
                  </a:extLst>
                </a:gridCol>
                <a:gridCol w="1043797">
                  <a:extLst>
                    <a:ext uri="{9D8B030D-6E8A-4147-A177-3AD203B41FA5}">
                      <a16:colId xmlns:a16="http://schemas.microsoft.com/office/drawing/2014/main" val="1618562971"/>
                    </a:ext>
                  </a:extLst>
                </a:gridCol>
              </a:tblGrid>
              <a:tr h="201323">
                <a:tc>
                  <a:txBody>
                    <a:bodyPr/>
                    <a:lstStyle/>
                    <a:p>
                      <a:pPr algn="l" fontAlgn="b"/>
                      <a:endParaRPr lang="en-US" sz="900" b="0" i="0" u="none" strike="noStrike" dirty="0">
                        <a:solidFill>
                          <a:srgbClr val="FFFFFF"/>
                        </a:solidFill>
                        <a:effectLst/>
                        <a:latin typeface="Arial" panose="020B0604020202020204" pitchFamily="34" charset="0"/>
                      </a:endParaRPr>
                    </a:p>
                  </a:txBody>
                  <a:tcPr marL="9069" marR="9069" marT="9069" marB="0" anchor="b">
                    <a:lnL>
                      <a:noFill/>
                    </a:lnL>
                    <a:lnR>
                      <a:noFill/>
                    </a:lnR>
                    <a:lnT>
                      <a:noFill/>
                    </a:lnT>
                    <a:lnB w="6350" cap="flat" cmpd="sng" algn="ctr">
                      <a:solidFill>
                        <a:srgbClr val="FFFFFF"/>
                      </a:solidFill>
                      <a:prstDash val="solid"/>
                      <a:round/>
                      <a:headEnd type="none" w="med" len="med"/>
                      <a:tailEnd type="none" w="med" len="med"/>
                    </a:lnB>
                    <a:solidFill>
                      <a:schemeClr val="accent1">
                        <a:alpha val="0"/>
                      </a:schemeClr>
                    </a:solidFill>
                  </a:tcPr>
                </a:tc>
                <a:tc>
                  <a:txBody>
                    <a:bodyPr/>
                    <a:lstStyle/>
                    <a:p>
                      <a:pPr algn="l" fontAlgn="b"/>
                      <a:r>
                        <a:rPr lang="en-US" sz="1000" b="0" i="0" u="none" strike="noStrike" dirty="0">
                          <a:solidFill>
                            <a:srgbClr val="FFFFFF"/>
                          </a:solidFill>
                          <a:effectLst/>
                          <a:latin typeface="Arial" panose="020B0604020202020204" pitchFamily="34" charset="0"/>
                        </a:rPr>
                        <a:t> </a:t>
                      </a:r>
                    </a:p>
                  </a:txBody>
                  <a:tcPr marL="9069" marR="9069" marT="9069" marB="0" anchor="b">
                    <a:lnL>
                      <a:noFill/>
                    </a:lnL>
                    <a:lnR>
                      <a:noFill/>
                    </a:lnR>
                    <a:lnT>
                      <a:noFill/>
                    </a:lnT>
                    <a:lnB w="6350" cap="flat" cmpd="sng" algn="ctr">
                      <a:solidFill>
                        <a:srgbClr val="FFFFFF"/>
                      </a:solidFill>
                      <a:prstDash val="solid"/>
                      <a:round/>
                      <a:headEnd type="none" w="med" len="med"/>
                      <a:tailEnd type="none" w="med" len="med"/>
                    </a:lnB>
                    <a:solidFill>
                      <a:schemeClr val="accent1">
                        <a:alpha val="0"/>
                      </a:schemeClr>
                    </a:solidFill>
                  </a:tcPr>
                </a:tc>
                <a:extLst>
                  <a:ext uri="{0D108BD9-81ED-4DB2-BD59-A6C34878D82A}">
                    <a16:rowId xmlns:a16="http://schemas.microsoft.com/office/drawing/2014/main" val="2504793573"/>
                  </a:ext>
                </a:extLst>
              </a:tr>
              <a:tr h="254302">
                <a:tc>
                  <a:txBody>
                    <a:bodyPr/>
                    <a:lstStyle/>
                    <a:p>
                      <a:pPr algn="l" fontAlgn="b"/>
                      <a:r>
                        <a:rPr lang="en-US" sz="1300" b="1" i="0" u="none" strike="noStrike" dirty="0">
                          <a:solidFill>
                            <a:srgbClr val="FFFFFF"/>
                          </a:solidFill>
                          <a:effectLst/>
                          <a:latin typeface="Arial" panose="020B0604020202020204" pitchFamily="34" charset="0"/>
                        </a:rPr>
                        <a:t>Tourism spending</a:t>
                      </a:r>
                    </a:p>
                  </a:txBody>
                  <a:tcPr marL="9069" marR="9069" marT="9069" marB="0" anchor="ctr">
                    <a:lnL>
                      <a:noFill/>
                    </a:lnL>
                    <a:lnR>
                      <a:noFill/>
                    </a:lnR>
                    <a:lnT w="6350" cap="flat" cmpd="sng" algn="ctr">
                      <a:solidFill>
                        <a:srgbClr val="FFFFFF"/>
                      </a:solidFill>
                      <a:prstDash val="solid"/>
                      <a:round/>
                      <a:headEnd type="none" w="med" len="med"/>
                      <a:tailEnd type="none" w="med" len="med"/>
                    </a:lnT>
                    <a:lnB>
                      <a:noFill/>
                    </a:lnB>
                    <a:solidFill>
                      <a:schemeClr val="accent1">
                        <a:alpha val="0"/>
                      </a:schemeClr>
                    </a:solidFill>
                  </a:tcPr>
                </a:tc>
                <a:tc>
                  <a:txBody>
                    <a:bodyPr/>
                    <a:lstStyle/>
                    <a:p>
                      <a:pPr algn="r" fontAlgn="b"/>
                      <a:r>
                        <a:rPr lang="en-US" sz="1300" b="1" i="0" u="none" strike="noStrike" dirty="0">
                          <a:solidFill>
                            <a:srgbClr val="FFFFFF"/>
                          </a:solidFill>
                          <a:effectLst/>
                          <a:latin typeface="Arial" panose="020B0604020202020204" pitchFamily="34" charset="0"/>
                        </a:rPr>
                        <a:t>$6,788</a:t>
                      </a:r>
                    </a:p>
                  </a:txBody>
                  <a:tcPr marL="9069" marR="9069" marT="9069" marB="0" anchor="ctr">
                    <a:lnL>
                      <a:noFill/>
                    </a:lnL>
                    <a:lnR>
                      <a:noFill/>
                    </a:lnR>
                    <a:lnT w="6350" cap="flat" cmpd="sng" algn="ctr">
                      <a:solidFill>
                        <a:srgbClr val="FFFFFF"/>
                      </a:solidFill>
                      <a:prstDash val="solid"/>
                      <a:round/>
                      <a:headEnd type="none" w="med" len="med"/>
                      <a:tailEnd type="none" w="med" len="med"/>
                    </a:lnT>
                    <a:lnB>
                      <a:noFill/>
                    </a:lnB>
                    <a:solidFill>
                      <a:schemeClr val="accent1">
                        <a:alpha val="0"/>
                      </a:schemeClr>
                    </a:solidFill>
                  </a:tcPr>
                </a:tc>
                <a:extLst>
                  <a:ext uri="{0D108BD9-81ED-4DB2-BD59-A6C34878D82A}">
                    <a16:rowId xmlns:a16="http://schemas.microsoft.com/office/drawing/2014/main" val="92008463"/>
                  </a:ext>
                </a:extLst>
              </a:tr>
              <a:tr h="254302">
                <a:tc>
                  <a:txBody>
                    <a:bodyPr/>
                    <a:lstStyle/>
                    <a:p>
                      <a:pPr algn="l" fontAlgn="b"/>
                      <a:r>
                        <a:rPr lang="en-US" sz="1300" b="1" i="0" u="none" strike="noStrike" dirty="0">
                          <a:solidFill>
                            <a:srgbClr val="FFFFFF"/>
                          </a:solidFill>
                          <a:effectLst/>
                          <a:latin typeface="Arial" panose="020B0604020202020204" pitchFamily="34" charset="0"/>
                        </a:rPr>
                        <a:t>Total business sales</a:t>
                      </a:r>
                    </a:p>
                  </a:txBody>
                  <a:tcPr marL="9069" marR="9069" marT="9069" marB="0" anchor="ctr">
                    <a:lnL>
                      <a:noFill/>
                    </a:lnL>
                    <a:lnR>
                      <a:noFill/>
                    </a:lnR>
                    <a:lnT>
                      <a:noFill/>
                    </a:lnT>
                    <a:lnB>
                      <a:noFill/>
                    </a:lnB>
                    <a:solidFill>
                      <a:schemeClr val="accent1">
                        <a:alpha val="0"/>
                      </a:schemeClr>
                    </a:solidFill>
                  </a:tcPr>
                </a:tc>
                <a:tc>
                  <a:txBody>
                    <a:bodyPr/>
                    <a:lstStyle/>
                    <a:p>
                      <a:pPr algn="r" fontAlgn="b"/>
                      <a:r>
                        <a:rPr lang="en-US" sz="1300" b="1" i="0" u="none" strike="noStrike" dirty="0">
                          <a:solidFill>
                            <a:srgbClr val="FFFFFF"/>
                          </a:solidFill>
                          <a:effectLst/>
                          <a:latin typeface="Arial" panose="020B0604020202020204" pitchFamily="34" charset="0"/>
                        </a:rPr>
                        <a:t>$10,965</a:t>
                      </a:r>
                    </a:p>
                  </a:txBody>
                  <a:tcPr marL="9069" marR="9069" marT="9069" marB="0" anchor="ctr">
                    <a:lnL>
                      <a:noFill/>
                    </a:lnL>
                    <a:lnR>
                      <a:noFill/>
                    </a:lnR>
                    <a:lnT>
                      <a:noFill/>
                    </a:lnT>
                    <a:lnB>
                      <a:noFill/>
                    </a:lnB>
                    <a:solidFill>
                      <a:schemeClr val="accent1">
                        <a:alpha val="0"/>
                      </a:schemeClr>
                    </a:solidFill>
                  </a:tcPr>
                </a:tc>
                <a:extLst>
                  <a:ext uri="{0D108BD9-81ED-4DB2-BD59-A6C34878D82A}">
                    <a16:rowId xmlns:a16="http://schemas.microsoft.com/office/drawing/2014/main" val="3492248527"/>
                  </a:ext>
                </a:extLst>
              </a:tr>
              <a:tr h="254302">
                <a:tc>
                  <a:txBody>
                    <a:bodyPr/>
                    <a:lstStyle/>
                    <a:p>
                      <a:pPr algn="l" fontAlgn="b"/>
                      <a:r>
                        <a:rPr lang="en-US" sz="1300" b="1" i="0" u="none" strike="noStrike" dirty="0">
                          <a:solidFill>
                            <a:srgbClr val="FFFFFF"/>
                          </a:solidFill>
                          <a:effectLst/>
                          <a:latin typeface="Arial" panose="020B0604020202020204" pitchFamily="34" charset="0"/>
                        </a:rPr>
                        <a:t>Employment sustained by tourism </a:t>
                      </a:r>
                    </a:p>
                  </a:txBody>
                  <a:tcPr marL="9069" marR="9069" marT="9069" marB="0" anchor="ctr">
                    <a:lnL>
                      <a:noFill/>
                    </a:lnL>
                    <a:lnR>
                      <a:noFill/>
                    </a:lnR>
                    <a:lnT>
                      <a:noFill/>
                    </a:lnT>
                    <a:lnB>
                      <a:noFill/>
                    </a:lnB>
                    <a:solidFill>
                      <a:schemeClr val="accent1">
                        <a:alpha val="0"/>
                      </a:schemeClr>
                    </a:solidFill>
                  </a:tcPr>
                </a:tc>
                <a:tc>
                  <a:txBody>
                    <a:bodyPr/>
                    <a:lstStyle/>
                    <a:p>
                      <a:pPr algn="r" fontAlgn="b"/>
                      <a:r>
                        <a:rPr lang="en-US" sz="1300" b="1" i="0" u="none" strike="noStrike" dirty="0">
                          <a:solidFill>
                            <a:srgbClr val="FFFFFF"/>
                          </a:solidFill>
                          <a:effectLst/>
                          <a:latin typeface="Arial" panose="020B0604020202020204" pitchFamily="34" charset="0"/>
                        </a:rPr>
                        <a:t>96,037</a:t>
                      </a:r>
                    </a:p>
                  </a:txBody>
                  <a:tcPr marL="9069" marR="9069" marT="9069" marB="0" anchor="ctr">
                    <a:lnL>
                      <a:noFill/>
                    </a:lnL>
                    <a:lnR>
                      <a:noFill/>
                    </a:lnR>
                    <a:lnT>
                      <a:noFill/>
                    </a:lnT>
                    <a:lnB>
                      <a:noFill/>
                    </a:lnB>
                    <a:solidFill>
                      <a:schemeClr val="accent1">
                        <a:alpha val="0"/>
                      </a:schemeClr>
                    </a:solidFill>
                  </a:tcPr>
                </a:tc>
                <a:extLst>
                  <a:ext uri="{0D108BD9-81ED-4DB2-BD59-A6C34878D82A}">
                    <a16:rowId xmlns:a16="http://schemas.microsoft.com/office/drawing/2014/main" val="1381111962"/>
                  </a:ext>
                </a:extLst>
              </a:tr>
              <a:tr h="275174">
                <a:tc>
                  <a:txBody>
                    <a:bodyPr/>
                    <a:lstStyle/>
                    <a:p>
                      <a:pPr algn="l" fontAlgn="b"/>
                      <a:r>
                        <a:rPr lang="en-US" sz="1300" b="1" i="0" u="none" strike="noStrike" dirty="0">
                          <a:solidFill>
                            <a:srgbClr val="FFFFFF"/>
                          </a:solidFill>
                          <a:effectLst/>
                          <a:latin typeface="Arial" panose="020B0604020202020204" pitchFamily="34" charset="0"/>
                        </a:rPr>
                        <a:t>Income sustained by tourism </a:t>
                      </a:r>
                    </a:p>
                  </a:txBody>
                  <a:tcPr marL="9069" marR="9069" marT="9069" marB="0" anchor="ctr">
                    <a:lnL>
                      <a:noFill/>
                    </a:lnL>
                    <a:lnR>
                      <a:noFill/>
                    </a:lnR>
                    <a:lnT>
                      <a:noFill/>
                    </a:lnT>
                    <a:lnB>
                      <a:noFill/>
                    </a:lnB>
                    <a:solidFill>
                      <a:schemeClr val="accent1">
                        <a:alpha val="0"/>
                      </a:schemeClr>
                    </a:solidFill>
                  </a:tcPr>
                </a:tc>
                <a:tc>
                  <a:txBody>
                    <a:bodyPr/>
                    <a:lstStyle/>
                    <a:p>
                      <a:pPr algn="r" fontAlgn="b"/>
                      <a:r>
                        <a:rPr lang="en-US" sz="1300" b="1" i="0" u="none" strike="noStrike" dirty="0">
                          <a:solidFill>
                            <a:srgbClr val="FFFFFF"/>
                          </a:solidFill>
                          <a:effectLst/>
                          <a:latin typeface="Arial" panose="020B0604020202020204" pitchFamily="34" charset="0"/>
                        </a:rPr>
                        <a:t>$3,121</a:t>
                      </a:r>
                    </a:p>
                  </a:txBody>
                  <a:tcPr marL="9069" marR="9069" marT="9069" marB="0" anchor="ctr">
                    <a:lnL>
                      <a:noFill/>
                    </a:lnL>
                    <a:lnR>
                      <a:noFill/>
                    </a:lnR>
                    <a:lnT>
                      <a:noFill/>
                    </a:lnT>
                    <a:lnB>
                      <a:noFill/>
                    </a:lnB>
                    <a:solidFill>
                      <a:schemeClr val="accent1">
                        <a:alpha val="0"/>
                      </a:schemeClr>
                    </a:solidFill>
                  </a:tcPr>
                </a:tc>
                <a:extLst>
                  <a:ext uri="{0D108BD9-81ED-4DB2-BD59-A6C34878D82A}">
                    <a16:rowId xmlns:a16="http://schemas.microsoft.com/office/drawing/2014/main" val="1657634799"/>
                  </a:ext>
                </a:extLst>
              </a:tr>
              <a:tr h="254302">
                <a:tc>
                  <a:txBody>
                    <a:bodyPr/>
                    <a:lstStyle/>
                    <a:p>
                      <a:pPr algn="l" fontAlgn="ctr"/>
                      <a:r>
                        <a:rPr lang="en-US" sz="1300" b="1" i="0" u="none" strike="noStrike" dirty="0">
                          <a:solidFill>
                            <a:srgbClr val="FFFFFF"/>
                          </a:solidFill>
                          <a:effectLst/>
                          <a:latin typeface="Arial" panose="020B0604020202020204" pitchFamily="34" charset="0"/>
                        </a:rPr>
                        <a:t>Taxes sustained by tourism </a:t>
                      </a:r>
                    </a:p>
                  </a:txBody>
                  <a:tcPr marL="0" marR="0" marT="0" marB="0" anchor="ctr">
                    <a:lnL>
                      <a:noFill/>
                    </a:lnL>
                    <a:lnR>
                      <a:noFill/>
                    </a:lnR>
                    <a:lnT>
                      <a:noFill/>
                    </a:lnT>
                    <a:lnB>
                      <a:noFill/>
                    </a:lnB>
                    <a:solidFill>
                      <a:schemeClr val="accent1">
                        <a:alpha val="0"/>
                      </a:schemeClr>
                    </a:solidFill>
                  </a:tcPr>
                </a:tc>
                <a:tc>
                  <a:txBody>
                    <a:bodyPr/>
                    <a:lstStyle/>
                    <a:p>
                      <a:pPr algn="r" fontAlgn="ctr"/>
                      <a:r>
                        <a:rPr lang="en-US" sz="1300" b="1" i="0" u="none" strike="noStrike" dirty="0">
                          <a:solidFill>
                            <a:srgbClr val="FFFFFF"/>
                          </a:solidFill>
                          <a:effectLst/>
                          <a:latin typeface="Arial" panose="020B0604020202020204" pitchFamily="34" charset="0"/>
                        </a:rPr>
                        <a:t>$1,061</a:t>
                      </a:r>
                    </a:p>
                  </a:txBody>
                  <a:tcPr marL="0" marR="0" marT="0" marB="0" anchor="ctr">
                    <a:lnL>
                      <a:noFill/>
                    </a:lnL>
                    <a:lnR>
                      <a:noFill/>
                    </a:lnR>
                    <a:lnT>
                      <a:noFill/>
                    </a:lnT>
                    <a:lnB>
                      <a:noFill/>
                    </a:lnB>
                    <a:solidFill>
                      <a:schemeClr val="accent1">
                        <a:alpha val="0"/>
                      </a:schemeClr>
                    </a:solidFill>
                  </a:tcPr>
                </a:tc>
                <a:extLst>
                  <a:ext uri="{0D108BD9-81ED-4DB2-BD59-A6C34878D82A}">
                    <a16:rowId xmlns:a16="http://schemas.microsoft.com/office/drawing/2014/main" val="2953391832"/>
                  </a:ext>
                </a:extLst>
              </a:tr>
              <a:tr h="201323">
                <a:tc>
                  <a:txBody>
                    <a:bodyPr/>
                    <a:lstStyle/>
                    <a:p>
                      <a:pPr algn="l" fontAlgn="ctr"/>
                      <a:r>
                        <a:rPr lang="en-US" sz="1000" b="0" i="0" u="none" strike="noStrike" dirty="0">
                          <a:solidFill>
                            <a:srgbClr val="FFFFFF"/>
                          </a:solidFill>
                          <a:effectLst/>
                          <a:latin typeface="Arial" panose="020B0604020202020204" pitchFamily="34" charset="0"/>
                        </a:rPr>
                        <a:t>Federal</a:t>
                      </a:r>
                    </a:p>
                  </a:txBody>
                  <a:tcPr marL="171450" marR="0" marT="0" marB="0" anchor="ctr">
                    <a:lnL>
                      <a:noFill/>
                    </a:lnL>
                    <a:lnR>
                      <a:noFill/>
                    </a:lnR>
                    <a:lnT>
                      <a:noFill/>
                    </a:lnT>
                    <a:lnB>
                      <a:noFill/>
                    </a:lnB>
                    <a:solidFill>
                      <a:schemeClr val="accent1">
                        <a:alpha val="0"/>
                      </a:schemeClr>
                    </a:solidFill>
                  </a:tcPr>
                </a:tc>
                <a:tc>
                  <a:txBody>
                    <a:bodyPr/>
                    <a:lstStyle/>
                    <a:p>
                      <a:pPr algn="r" fontAlgn="ctr"/>
                      <a:r>
                        <a:rPr lang="en-US" sz="1000" b="0" i="0" u="none" strike="noStrike" dirty="0">
                          <a:solidFill>
                            <a:srgbClr val="FFFFFF"/>
                          </a:solidFill>
                          <a:effectLst/>
                          <a:latin typeface="Arial" panose="020B0604020202020204" pitchFamily="34" charset="0"/>
                        </a:rPr>
                        <a:t>$444</a:t>
                      </a:r>
                    </a:p>
                  </a:txBody>
                  <a:tcPr marL="0" marR="0" marT="0" marB="0" anchor="ctr">
                    <a:lnL>
                      <a:noFill/>
                    </a:lnL>
                    <a:lnR>
                      <a:noFill/>
                    </a:lnR>
                    <a:lnT>
                      <a:noFill/>
                    </a:lnT>
                    <a:lnB>
                      <a:noFill/>
                    </a:lnB>
                    <a:solidFill>
                      <a:schemeClr val="accent1">
                        <a:alpha val="0"/>
                      </a:schemeClr>
                    </a:solidFill>
                  </a:tcPr>
                </a:tc>
                <a:extLst>
                  <a:ext uri="{0D108BD9-81ED-4DB2-BD59-A6C34878D82A}">
                    <a16:rowId xmlns:a16="http://schemas.microsoft.com/office/drawing/2014/main" val="3935922117"/>
                  </a:ext>
                </a:extLst>
              </a:tr>
              <a:tr h="201323">
                <a:tc>
                  <a:txBody>
                    <a:bodyPr/>
                    <a:lstStyle/>
                    <a:p>
                      <a:pPr algn="l" fontAlgn="ctr"/>
                      <a:r>
                        <a:rPr lang="en-US" sz="1000" b="0" i="0" u="none" strike="noStrike" dirty="0">
                          <a:solidFill>
                            <a:srgbClr val="FFFFFF"/>
                          </a:solidFill>
                          <a:effectLst/>
                          <a:latin typeface="Arial" panose="020B0604020202020204" pitchFamily="34" charset="0"/>
                        </a:rPr>
                        <a:t>State</a:t>
                      </a:r>
                    </a:p>
                  </a:txBody>
                  <a:tcPr marL="171450" marR="0" marT="0" marB="0" anchor="ctr">
                    <a:lnL>
                      <a:noFill/>
                    </a:lnL>
                    <a:lnR>
                      <a:noFill/>
                    </a:lnR>
                    <a:lnT>
                      <a:noFill/>
                    </a:lnT>
                    <a:lnB>
                      <a:noFill/>
                    </a:lnB>
                    <a:solidFill>
                      <a:schemeClr val="accent1">
                        <a:alpha val="0"/>
                      </a:schemeClr>
                    </a:solidFill>
                  </a:tcPr>
                </a:tc>
                <a:tc>
                  <a:txBody>
                    <a:bodyPr/>
                    <a:lstStyle/>
                    <a:p>
                      <a:pPr algn="r" fontAlgn="ctr"/>
                      <a:r>
                        <a:rPr lang="en-US" sz="1000" b="0" i="0" u="none" strike="noStrike" dirty="0">
                          <a:solidFill>
                            <a:srgbClr val="FFFFFF"/>
                          </a:solidFill>
                          <a:effectLst/>
                          <a:latin typeface="Arial" panose="020B0604020202020204" pitchFamily="34" charset="0"/>
                        </a:rPr>
                        <a:t>$283</a:t>
                      </a:r>
                    </a:p>
                  </a:txBody>
                  <a:tcPr marL="0" marR="0" marT="0" marB="0" anchor="ctr">
                    <a:lnL>
                      <a:noFill/>
                    </a:lnL>
                    <a:lnR>
                      <a:noFill/>
                    </a:lnR>
                    <a:lnT>
                      <a:noFill/>
                    </a:lnT>
                    <a:lnB>
                      <a:noFill/>
                    </a:lnB>
                    <a:solidFill>
                      <a:schemeClr val="accent1">
                        <a:alpha val="0"/>
                      </a:schemeClr>
                    </a:solidFill>
                  </a:tcPr>
                </a:tc>
                <a:extLst>
                  <a:ext uri="{0D108BD9-81ED-4DB2-BD59-A6C34878D82A}">
                    <a16:rowId xmlns:a16="http://schemas.microsoft.com/office/drawing/2014/main" val="2775845608"/>
                  </a:ext>
                </a:extLst>
              </a:tr>
              <a:tr h="201323">
                <a:tc>
                  <a:txBody>
                    <a:bodyPr/>
                    <a:lstStyle/>
                    <a:p>
                      <a:pPr algn="l" fontAlgn="ctr"/>
                      <a:r>
                        <a:rPr lang="en-US" sz="1000" b="0" i="0" u="none" strike="noStrike" dirty="0">
                          <a:solidFill>
                            <a:srgbClr val="FFFFFF"/>
                          </a:solidFill>
                          <a:effectLst/>
                          <a:latin typeface="Arial" panose="020B0604020202020204" pitchFamily="34" charset="0"/>
                        </a:rPr>
                        <a:t>Local</a:t>
                      </a:r>
                    </a:p>
                  </a:txBody>
                  <a:tcPr marL="171450" marR="0" marT="0" marB="0" anchor="ctr">
                    <a:lnL>
                      <a:noFill/>
                    </a:lnL>
                    <a:lnR>
                      <a:noFill/>
                    </a:lnR>
                    <a:lnT>
                      <a:noFill/>
                    </a:lnT>
                    <a:lnB w="6350" cap="flat" cmpd="sng" algn="ctr">
                      <a:solidFill>
                        <a:srgbClr val="FFFFFF"/>
                      </a:solidFill>
                      <a:prstDash val="solid"/>
                      <a:round/>
                      <a:headEnd type="none" w="med" len="med"/>
                      <a:tailEnd type="none" w="med" len="med"/>
                    </a:lnB>
                    <a:solidFill>
                      <a:schemeClr val="accent1">
                        <a:alpha val="0"/>
                      </a:schemeClr>
                    </a:solidFill>
                  </a:tcPr>
                </a:tc>
                <a:tc>
                  <a:txBody>
                    <a:bodyPr/>
                    <a:lstStyle/>
                    <a:p>
                      <a:pPr algn="r" fontAlgn="ctr"/>
                      <a:r>
                        <a:rPr lang="en-US" sz="1000" b="0" i="0" u="none" strike="noStrike" dirty="0">
                          <a:solidFill>
                            <a:srgbClr val="FFFFFF"/>
                          </a:solidFill>
                          <a:effectLst/>
                          <a:latin typeface="Arial" panose="020B0604020202020204" pitchFamily="34" charset="0"/>
                        </a:rPr>
                        <a:t>$334</a:t>
                      </a:r>
                    </a:p>
                  </a:txBody>
                  <a:tcPr marL="0" marR="0" marT="0" marB="0" anchor="ctr">
                    <a:lnL>
                      <a:noFill/>
                    </a:lnL>
                    <a:lnR>
                      <a:noFill/>
                    </a:lnR>
                    <a:lnT>
                      <a:noFill/>
                    </a:lnT>
                    <a:lnB w="6350" cap="flat" cmpd="sng" algn="ctr">
                      <a:solidFill>
                        <a:srgbClr val="FFFFFF"/>
                      </a:solidFill>
                      <a:prstDash val="solid"/>
                      <a:round/>
                      <a:headEnd type="none" w="med" len="med"/>
                      <a:tailEnd type="none" w="med" len="med"/>
                    </a:lnB>
                    <a:solidFill>
                      <a:schemeClr val="accent1">
                        <a:alpha val="0"/>
                      </a:schemeClr>
                    </a:solidFill>
                  </a:tcPr>
                </a:tc>
                <a:extLst>
                  <a:ext uri="{0D108BD9-81ED-4DB2-BD59-A6C34878D82A}">
                    <a16:rowId xmlns:a16="http://schemas.microsoft.com/office/drawing/2014/main" val="2165817285"/>
                  </a:ext>
                </a:extLst>
              </a:tr>
              <a:tr h="201323">
                <a:tc>
                  <a:txBody>
                    <a:bodyPr/>
                    <a:lstStyle/>
                    <a:p>
                      <a:pPr algn="l" fontAlgn="ctr"/>
                      <a:r>
                        <a:rPr lang="en-US" sz="900" b="0" i="0" u="none" strike="noStrike" dirty="0">
                          <a:solidFill>
                            <a:srgbClr val="FFFFFF"/>
                          </a:solidFill>
                          <a:effectLst/>
                          <a:latin typeface="Arial" panose="020B0604020202020204" pitchFamily="34" charset="0"/>
                        </a:rPr>
                        <a:t>Source: Tourism Economics</a:t>
                      </a:r>
                    </a:p>
                  </a:txBody>
                  <a:tcPr marL="9069" marR="9069" marT="9069" marB="0" anchor="ctr">
                    <a:lnL>
                      <a:noFill/>
                    </a:lnL>
                    <a:lnR>
                      <a:noFill/>
                    </a:lnR>
                    <a:lnT w="6350" cap="flat" cmpd="sng" algn="ctr">
                      <a:solidFill>
                        <a:srgbClr val="FFFFFF"/>
                      </a:solidFill>
                      <a:prstDash val="solid"/>
                      <a:round/>
                      <a:headEnd type="none" w="med" len="med"/>
                      <a:tailEnd type="none" w="med" len="med"/>
                    </a:lnT>
                    <a:lnB>
                      <a:noFill/>
                    </a:lnB>
                    <a:solidFill>
                      <a:schemeClr val="accent1">
                        <a:alpha val="0"/>
                      </a:schemeClr>
                    </a:solidFill>
                  </a:tcPr>
                </a:tc>
                <a:tc>
                  <a:txBody>
                    <a:bodyPr/>
                    <a:lstStyle/>
                    <a:p>
                      <a:pPr algn="l" fontAlgn="ctr"/>
                      <a:r>
                        <a:rPr lang="en-US" sz="1000" b="0" i="0" u="none" strike="noStrike" dirty="0">
                          <a:solidFill>
                            <a:srgbClr val="FFFFFF"/>
                          </a:solidFill>
                          <a:effectLst/>
                          <a:latin typeface="Arial" panose="020B0604020202020204" pitchFamily="34" charset="0"/>
                        </a:rPr>
                        <a:t> </a:t>
                      </a:r>
                    </a:p>
                  </a:txBody>
                  <a:tcPr marL="9069" marR="9069" marT="9069" marB="0" anchor="ctr">
                    <a:lnL>
                      <a:noFill/>
                    </a:lnL>
                    <a:lnR>
                      <a:noFill/>
                    </a:lnR>
                    <a:lnT w="6350" cap="flat" cmpd="sng" algn="ctr">
                      <a:solidFill>
                        <a:srgbClr val="FFFFFF"/>
                      </a:solidFill>
                      <a:prstDash val="solid"/>
                      <a:round/>
                      <a:headEnd type="none" w="med" len="med"/>
                      <a:tailEnd type="none" w="med" len="med"/>
                    </a:lnT>
                    <a:lnB>
                      <a:noFill/>
                    </a:lnB>
                    <a:solidFill>
                      <a:schemeClr val="accent1">
                        <a:alpha val="0"/>
                      </a:schemeClr>
                    </a:solidFill>
                  </a:tcPr>
                </a:tc>
                <a:extLst>
                  <a:ext uri="{0D108BD9-81ED-4DB2-BD59-A6C34878D82A}">
                    <a16:rowId xmlns:a16="http://schemas.microsoft.com/office/drawing/2014/main" val="3277035122"/>
                  </a:ext>
                </a:extLst>
              </a:tr>
            </a:tbl>
          </a:graphicData>
        </a:graphic>
      </p:graphicFrame>
      <p:grpSp>
        <p:nvGrpSpPr>
          <p:cNvPr id="13" name="Group 12"/>
          <p:cNvGrpSpPr/>
          <p:nvPr/>
        </p:nvGrpSpPr>
        <p:grpSpPr>
          <a:xfrm>
            <a:off x="4648202" y="1625600"/>
            <a:ext cx="3740515" cy="1101740"/>
            <a:chOff x="-56002" y="900010"/>
            <a:chExt cx="3740515" cy="956013"/>
          </a:xfrm>
        </p:grpSpPr>
        <p:sp>
          <p:nvSpPr>
            <p:cNvPr id="14" name="Rounded Rectangle 13"/>
            <p:cNvSpPr/>
            <p:nvPr/>
          </p:nvSpPr>
          <p:spPr>
            <a:xfrm>
              <a:off x="-56002" y="900010"/>
              <a:ext cx="3740515" cy="956013"/>
            </a:xfrm>
            <a:prstGeom prst="roundRect">
              <a:avLst>
                <a:gd name="adj" fmla="val 10000"/>
              </a:avLst>
            </a:prstGeom>
            <a:no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5" name="Rounded Rectangle 4"/>
            <p:cNvSpPr/>
            <p:nvPr/>
          </p:nvSpPr>
          <p:spPr>
            <a:xfrm>
              <a:off x="0" y="928012"/>
              <a:ext cx="3684513" cy="90001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1910" tIns="27940" rIns="41910" bIns="27940" numCol="1" spcCol="1270" anchor="ctr" anchorCtr="0">
              <a:noAutofit/>
            </a:bodyPr>
            <a:lstStyle/>
            <a:p>
              <a:pPr algn="ctr"/>
              <a:r>
                <a:rPr lang="en-US" sz="2200" dirty="0">
                  <a:solidFill>
                    <a:schemeClr val="bg1"/>
                  </a:solidFill>
                </a:rPr>
                <a:t>Key indicators in Kansas 2017</a:t>
              </a:r>
            </a:p>
            <a:p>
              <a:pPr algn="ctr"/>
              <a:r>
                <a:rPr lang="en-US" sz="1100" dirty="0">
                  <a:solidFill>
                    <a:schemeClr val="bg1"/>
                  </a:solidFill>
                </a:rPr>
                <a:t>Dollar figures in millions</a:t>
              </a:r>
              <a:endParaRPr lang="en-US" sz="2200" dirty="0">
                <a:solidFill>
                  <a:schemeClr val="bg1"/>
                </a:solidFill>
              </a:endParaRPr>
            </a:p>
          </p:txBody>
        </p:sp>
      </p:grpSp>
    </p:spTree>
    <p:extLst>
      <p:ext uri="{BB962C8B-B14F-4D97-AF65-F5344CB8AC3E}">
        <p14:creationId xmlns:p14="http://schemas.microsoft.com/office/powerpoint/2010/main" val="35942609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dirty="0"/>
              <a:t>Tourism’s impact on business sales (1 of 2) </a:t>
            </a:r>
          </a:p>
        </p:txBody>
      </p:sp>
      <p:sp>
        <p:nvSpPr>
          <p:cNvPr id="3" name="Footer Placeholder 2"/>
          <p:cNvSpPr>
            <a:spLocks noGrp="1"/>
          </p:cNvSpPr>
          <p:nvPr>
            <p:ph type="ftr" sz="quarter" idx="10"/>
          </p:nvPr>
        </p:nvSpPr>
        <p:spPr/>
        <p:txBody>
          <a:bodyPr/>
          <a:lstStyle/>
          <a:p>
            <a:r>
              <a:rPr lang="en-US" dirty="0"/>
              <a:t>| Tourism Economics</a:t>
            </a:r>
          </a:p>
        </p:txBody>
      </p:sp>
      <p:sp>
        <p:nvSpPr>
          <p:cNvPr id="4" name="Slide Number Placeholder 3"/>
          <p:cNvSpPr>
            <a:spLocks noGrp="1"/>
          </p:cNvSpPr>
          <p:nvPr>
            <p:ph type="sldNum" sz="quarter" idx="11"/>
          </p:nvPr>
        </p:nvSpPr>
        <p:spPr/>
        <p:txBody>
          <a:bodyPr/>
          <a:lstStyle/>
          <a:p>
            <a:fld id="{2215E01C-8728-4076-B836-615526B12BA5}" type="slidenum">
              <a:rPr lang="en-US" smtClean="0"/>
              <a:pPr/>
              <a:t>30</a:t>
            </a:fld>
            <a:endParaRPr lang="en-US" dirty="0"/>
          </a:p>
        </p:txBody>
      </p:sp>
      <p:sp>
        <p:nvSpPr>
          <p:cNvPr id="9" name="Content Placeholder 8"/>
          <p:cNvSpPr>
            <a:spLocks noGrp="1"/>
          </p:cNvSpPr>
          <p:nvPr>
            <p:ph idx="1"/>
          </p:nvPr>
        </p:nvSpPr>
        <p:spPr>
          <a:xfrm>
            <a:off x="4648200" y="473045"/>
            <a:ext cx="4038600" cy="1332004"/>
          </a:xfrm>
        </p:spPr>
        <p:txBody>
          <a:bodyPr>
            <a:normAutofit/>
          </a:bodyPr>
          <a:lstStyle/>
          <a:p>
            <a:r>
              <a:rPr lang="en-US" dirty="0"/>
              <a:t>Visitors and tourism businesses spent $7.5 billion in Kansas in 2017. This supported a total of $11.0 billion in business sales when indirect and induced impacts are considered.</a:t>
            </a:r>
          </a:p>
        </p:txBody>
      </p:sp>
      <p:pic>
        <p:nvPicPr>
          <p:cNvPr id="2" name="Picture 1">
            <a:extLst>
              <a:ext uri="{FF2B5EF4-FFF2-40B4-BE49-F238E27FC236}">
                <a16:creationId xmlns:a16="http://schemas.microsoft.com/office/drawing/2014/main" id="{B2A8656F-1C7A-457E-A547-798C9FBFB024}"/>
              </a:ext>
            </a:extLst>
          </p:cNvPr>
          <p:cNvPicPr/>
          <p:nvPr>
            <p:extLst/>
          </p:nvPr>
        </p:nvPicPr>
        <p:blipFill>
          <a:blip r:embed="rId2"/>
          <a:stretch>
            <a:fillRect/>
          </a:stretch>
        </p:blipFill>
        <p:spPr>
          <a:xfrm>
            <a:off x="331788" y="1936750"/>
            <a:ext cx="8534400" cy="4203700"/>
          </a:xfrm>
          <a:prstGeom prst="rect">
            <a:avLst/>
          </a:prstGeom>
        </p:spPr>
      </p:pic>
    </p:spTree>
    <p:extLst>
      <p:ext uri="{BB962C8B-B14F-4D97-AF65-F5344CB8AC3E}">
        <p14:creationId xmlns:p14="http://schemas.microsoft.com/office/powerpoint/2010/main" val="30137359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Tourism’s impact on business sales (2 of 2) </a:t>
            </a:r>
          </a:p>
        </p:txBody>
      </p:sp>
      <p:sp>
        <p:nvSpPr>
          <p:cNvPr id="3" name="Footer Placeholder 2"/>
          <p:cNvSpPr>
            <a:spLocks noGrp="1"/>
          </p:cNvSpPr>
          <p:nvPr>
            <p:ph type="ftr" sz="quarter" idx="10"/>
          </p:nvPr>
        </p:nvSpPr>
        <p:spPr/>
        <p:txBody>
          <a:bodyPr/>
          <a:lstStyle/>
          <a:p>
            <a:r>
              <a:rPr lang="en-US" dirty="0"/>
              <a:t>| Tourism Economics</a:t>
            </a:r>
          </a:p>
        </p:txBody>
      </p:sp>
      <p:sp>
        <p:nvSpPr>
          <p:cNvPr id="4" name="Slide Number Placeholder 3"/>
          <p:cNvSpPr>
            <a:spLocks noGrp="1"/>
          </p:cNvSpPr>
          <p:nvPr>
            <p:ph type="sldNum" sz="quarter" idx="11"/>
          </p:nvPr>
        </p:nvSpPr>
        <p:spPr/>
        <p:txBody>
          <a:bodyPr/>
          <a:lstStyle/>
          <a:p>
            <a:fld id="{2215E01C-8728-4076-B836-615526B12BA5}" type="slidenum">
              <a:rPr lang="en-US" smtClean="0"/>
              <a:pPr/>
              <a:t>31</a:t>
            </a:fld>
            <a:endParaRPr lang="en-US" dirty="0"/>
          </a:p>
        </p:txBody>
      </p:sp>
      <p:sp>
        <p:nvSpPr>
          <p:cNvPr id="7" name="Content Placeholder 6"/>
          <p:cNvSpPr>
            <a:spLocks noGrp="1"/>
          </p:cNvSpPr>
          <p:nvPr>
            <p:ph idx="1"/>
          </p:nvPr>
        </p:nvSpPr>
        <p:spPr>
          <a:xfrm>
            <a:off x="4648200" y="473045"/>
            <a:ext cx="4038600" cy="1229295"/>
          </a:xfrm>
        </p:spPr>
        <p:txBody>
          <a:bodyPr>
            <a:normAutofit/>
          </a:bodyPr>
          <a:lstStyle/>
          <a:p>
            <a:r>
              <a:rPr lang="en-US" dirty="0"/>
              <a:t>While the majority of sales are in industries directly serving visitors, nearly $500 million in Business Services industry sales is happening as a result of selling to tourism businesses.</a:t>
            </a:r>
          </a:p>
        </p:txBody>
      </p:sp>
      <p:pic>
        <p:nvPicPr>
          <p:cNvPr id="6" name="Picture 5">
            <a:extLst>
              <a:ext uri="{FF2B5EF4-FFF2-40B4-BE49-F238E27FC236}">
                <a16:creationId xmlns:a16="http://schemas.microsoft.com/office/drawing/2014/main" id="{FD4ECBC7-3113-4FB4-974B-F279ADBD1111}"/>
              </a:ext>
            </a:extLst>
          </p:cNvPr>
          <p:cNvPicPr/>
          <p:nvPr>
            <p:extLst/>
          </p:nvPr>
        </p:nvPicPr>
        <p:blipFill>
          <a:blip r:embed="rId2"/>
          <a:stretch>
            <a:fillRect/>
          </a:stretch>
        </p:blipFill>
        <p:spPr>
          <a:xfrm>
            <a:off x="1371600" y="1702126"/>
            <a:ext cx="6400800" cy="4698890"/>
          </a:xfrm>
          <a:prstGeom prst="rect">
            <a:avLst/>
          </a:prstGeom>
        </p:spPr>
      </p:pic>
    </p:spTree>
    <p:extLst>
      <p:ext uri="{BB962C8B-B14F-4D97-AF65-F5344CB8AC3E}">
        <p14:creationId xmlns:p14="http://schemas.microsoft.com/office/powerpoint/2010/main" val="23450441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dirty="0"/>
              <a:t>Tourism’s impact on GDP (Value Added) (1 of 2) </a:t>
            </a:r>
          </a:p>
        </p:txBody>
      </p:sp>
      <p:sp>
        <p:nvSpPr>
          <p:cNvPr id="3" name="Footer Placeholder 2"/>
          <p:cNvSpPr>
            <a:spLocks noGrp="1"/>
          </p:cNvSpPr>
          <p:nvPr>
            <p:ph type="ftr" sz="quarter" idx="10"/>
          </p:nvPr>
        </p:nvSpPr>
        <p:spPr/>
        <p:txBody>
          <a:bodyPr/>
          <a:lstStyle/>
          <a:p>
            <a:r>
              <a:rPr lang="en-US" dirty="0"/>
              <a:t>| Tourism Economics</a:t>
            </a:r>
          </a:p>
        </p:txBody>
      </p:sp>
      <p:sp>
        <p:nvSpPr>
          <p:cNvPr id="4" name="Slide Number Placeholder 3"/>
          <p:cNvSpPr>
            <a:spLocks noGrp="1"/>
          </p:cNvSpPr>
          <p:nvPr>
            <p:ph type="sldNum" sz="quarter" idx="11"/>
          </p:nvPr>
        </p:nvSpPr>
        <p:spPr/>
        <p:txBody>
          <a:bodyPr/>
          <a:lstStyle/>
          <a:p>
            <a:fld id="{2215E01C-8728-4076-B836-615526B12BA5}" type="slidenum">
              <a:rPr lang="en-US" smtClean="0"/>
              <a:pPr/>
              <a:t>32</a:t>
            </a:fld>
            <a:endParaRPr lang="en-US" dirty="0"/>
          </a:p>
        </p:txBody>
      </p:sp>
      <p:sp>
        <p:nvSpPr>
          <p:cNvPr id="9" name="Content Placeholder 8"/>
          <p:cNvSpPr>
            <a:spLocks noGrp="1"/>
          </p:cNvSpPr>
          <p:nvPr>
            <p:ph idx="1"/>
          </p:nvPr>
        </p:nvSpPr>
        <p:spPr>
          <a:xfrm>
            <a:off x="4648200" y="473045"/>
            <a:ext cx="4038600" cy="1297389"/>
          </a:xfrm>
        </p:spPr>
        <p:txBody>
          <a:bodyPr>
            <a:normAutofit/>
          </a:bodyPr>
          <a:lstStyle/>
          <a:p>
            <a:r>
              <a:rPr lang="en-US" dirty="0"/>
              <a:t>Travel generated $5.2 billion in state GDP in 2017, or 3.3% of the Kansas economy. This excludes all import leakages to arrive at the economic value generated by travel.</a:t>
            </a:r>
          </a:p>
        </p:txBody>
      </p:sp>
      <p:pic>
        <p:nvPicPr>
          <p:cNvPr id="2" name="Picture 1">
            <a:extLst>
              <a:ext uri="{FF2B5EF4-FFF2-40B4-BE49-F238E27FC236}">
                <a16:creationId xmlns:a16="http://schemas.microsoft.com/office/drawing/2014/main" id="{7AF16791-E56F-430E-900E-18302E41CCA8}"/>
              </a:ext>
            </a:extLst>
          </p:cNvPr>
          <p:cNvPicPr/>
          <p:nvPr>
            <p:extLst/>
          </p:nvPr>
        </p:nvPicPr>
        <p:blipFill>
          <a:blip r:embed="rId2"/>
          <a:stretch>
            <a:fillRect/>
          </a:stretch>
        </p:blipFill>
        <p:spPr>
          <a:xfrm>
            <a:off x="915988" y="1863725"/>
            <a:ext cx="7250112" cy="4418013"/>
          </a:xfrm>
          <a:prstGeom prst="rect">
            <a:avLst/>
          </a:prstGeom>
        </p:spPr>
      </p:pic>
    </p:spTree>
    <p:extLst>
      <p:ext uri="{BB962C8B-B14F-4D97-AF65-F5344CB8AC3E}">
        <p14:creationId xmlns:p14="http://schemas.microsoft.com/office/powerpoint/2010/main" val="12588406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Tourism’s impact on GDP (Value Added) (2 of 2) </a:t>
            </a:r>
          </a:p>
        </p:txBody>
      </p:sp>
      <p:sp>
        <p:nvSpPr>
          <p:cNvPr id="3" name="Footer Placeholder 2"/>
          <p:cNvSpPr>
            <a:spLocks noGrp="1"/>
          </p:cNvSpPr>
          <p:nvPr>
            <p:ph type="ftr" sz="quarter" idx="10"/>
          </p:nvPr>
        </p:nvSpPr>
        <p:spPr/>
        <p:txBody>
          <a:bodyPr/>
          <a:lstStyle/>
          <a:p>
            <a:r>
              <a:rPr lang="en-US" dirty="0"/>
              <a:t>| Tourism Economics</a:t>
            </a:r>
          </a:p>
        </p:txBody>
      </p:sp>
      <p:sp>
        <p:nvSpPr>
          <p:cNvPr id="4" name="Slide Number Placeholder 3"/>
          <p:cNvSpPr>
            <a:spLocks noGrp="1"/>
          </p:cNvSpPr>
          <p:nvPr>
            <p:ph type="sldNum" sz="quarter" idx="11"/>
          </p:nvPr>
        </p:nvSpPr>
        <p:spPr/>
        <p:txBody>
          <a:bodyPr/>
          <a:lstStyle/>
          <a:p>
            <a:fld id="{2215E01C-8728-4076-B836-615526B12BA5}" type="slidenum">
              <a:rPr lang="en-US" smtClean="0"/>
              <a:pPr/>
              <a:t>33</a:t>
            </a:fld>
            <a:endParaRPr lang="en-US" dirty="0"/>
          </a:p>
        </p:txBody>
      </p:sp>
      <p:sp>
        <p:nvSpPr>
          <p:cNvPr id="7" name="Content Placeholder 6"/>
          <p:cNvSpPr>
            <a:spLocks noGrp="1"/>
          </p:cNvSpPr>
          <p:nvPr>
            <p:ph idx="1"/>
          </p:nvPr>
        </p:nvSpPr>
        <p:spPr>
          <a:xfrm>
            <a:off x="4648200" y="473045"/>
            <a:ext cx="4038600" cy="1122291"/>
          </a:xfrm>
        </p:spPr>
        <p:txBody>
          <a:bodyPr>
            <a:normAutofit/>
          </a:bodyPr>
          <a:lstStyle/>
          <a:p>
            <a:r>
              <a:rPr lang="en-US" dirty="0"/>
              <a:t>The restaurant industry has the second largest economic contribution from traveler spending, surpassed only by finance, insurance, and real estate (FIRE).</a:t>
            </a:r>
          </a:p>
        </p:txBody>
      </p:sp>
      <p:pic>
        <p:nvPicPr>
          <p:cNvPr id="5" name="Picture 4">
            <a:extLst>
              <a:ext uri="{FF2B5EF4-FFF2-40B4-BE49-F238E27FC236}">
                <a16:creationId xmlns:a16="http://schemas.microsoft.com/office/drawing/2014/main" id="{62CB0E8B-9642-4C01-BCBD-8AF75953382B}"/>
              </a:ext>
            </a:extLst>
          </p:cNvPr>
          <p:cNvPicPr preferRelativeResize="0"/>
          <p:nvPr>
            <p:extLst/>
          </p:nvPr>
        </p:nvPicPr>
        <p:blipFill>
          <a:blip r:embed="rId2"/>
          <a:stretch>
            <a:fillRect/>
          </a:stretch>
        </p:blipFill>
        <p:spPr>
          <a:xfrm>
            <a:off x="1271938" y="1620469"/>
            <a:ext cx="6400800" cy="4687983"/>
          </a:xfrm>
          <a:prstGeom prst="rect">
            <a:avLst/>
          </a:prstGeom>
        </p:spPr>
      </p:pic>
    </p:spTree>
    <p:extLst>
      <p:ext uri="{BB962C8B-B14F-4D97-AF65-F5344CB8AC3E}">
        <p14:creationId xmlns:p14="http://schemas.microsoft.com/office/powerpoint/2010/main" val="3294932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dirty="0"/>
              <a:t>Tourism’s impact on local employment (1 of 2) </a:t>
            </a:r>
          </a:p>
        </p:txBody>
      </p:sp>
      <p:sp>
        <p:nvSpPr>
          <p:cNvPr id="3" name="Footer Placeholder 2"/>
          <p:cNvSpPr>
            <a:spLocks noGrp="1"/>
          </p:cNvSpPr>
          <p:nvPr>
            <p:ph type="ftr" sz="quarter" idx="10"/>
          </p:nvPr>
        </p:nvSpPr>
        <p:spPr/>
        <p:txBody>
          <a:bodyPr/>
          <a:lstStyle/>
          <a:p>
            <a:r>
              <a:rPr lang="en-US" dirty="0"/>
              <a:t>| Tourism Economics</a:t>
            </a:r>
          </a:p>
        </p:txBody>
      </p:sp>
      <p:sp>
        <p:nvSpPr>
          <p:cNvPr id="4" name="Slide Number Placeholder 3"/>
          <p:cNvSpPr>
            <a:spLocks noGrp="1"/>
          </p:cNvSpPr>
          <p:nvPr>
            <p:ph type="sldNum" sz="quarter" idx="11"/>
          </p:nvPr>
        </p:nvSpPr>
        <p:spPr/>
        <p:txBody>
          <a:bodyPr/>
          <a:lstStyle/>
          <a:p>
            <a:fld id="{2215E01C-8728-4076-B836-615526B12BA5}" type="slidenum">
              <a:rPr lang="en-US" smtClean="0"/>
              <a:pPr/>
              <a:t>34</a:t>
            </a:fld>
            <a:endParaRPr lang="en-US" dirty="0"/>
          </a:p>
        </p:txBody>
      </p:sp>
      <p:sp>
        <p:nvSpPr>
          <p:cNvPr id="9" name="Content Placeholder 8"/>
          <p:cNvSpPr>
            <a:spLocks noGrp="1"/>
          </p:cNvSpPr>
          <p:nvPr>
            <p:ph idx="1"/>
          </p:nvPr>
        </p:nvSpPr>
        <p:spPr>
          <a:xfrm>
            <a:off x="4648200" y="473044"/>
            <a:ext cx="4038600" cy="1148721"/>
          </a:xfrm>
        </p:spPr>
        <p:txBody>
          <a:bodyPr/>
          <a:lstStyle/>
          <a:p>
            <a:r>
              <a:rPr lang="en-US" dirty="0"/>
              <a:t>Tourism supported a total of 96,037 jobs when indirect and induced impacts are considered.</a:t>
            </a:r>
          </a:p>
          <a:p>
            <a:endParaRPr lang="en-US" dirty="0"/>
          </a:p>
        </p:txBody>
      </p:sp>
      <p:pic>
        <p:nvPicPr>
          <p:cNvPr id="2" name="Picture 1">
            <a:extLst>
              <a:ext uri="{FF2B5EF4-FFF2-40B4-BE49-F238E27FC236}">
                <a16:creationId xmlns:a16="http://schemas.microsoft.com/office/drawing/2014/main" id="{3A43AE83-D3BF-43BE-9605-F83670A1BFD7}"/>
              </a:ext>
            </a:extLst>
          </p:cNvPr>
          <p:cNvPicPr/>
          <p:nvPr>
            <p:extLst/>
          </p:nvPr>
        </p:nvPicPr>
        <p:blipFill>
          <a:blip r:embed="rId2"/>
          <a:stretch>
            <a:fillRect/>
          </a:stretch>
        </p:blipFill>
        <p:spPr>
          <a:xfrm>
            <a:off x="728663" y="1844675"/>
            <a:ext cx="7626350" cy="4383088"/>
          </a:xfrm>
          <a:prstGeom prst="rect">
            <a:avLst/>
          </a:prstGeom>
        </p:spPr>
      </p:pic>
    </p:spTree>
    <p:extLst>
      <p:ext uri="{BB962C8B-B14F-4D97-AF65-F5344CB8AC3E}">
        <p14:creationId xmlns:p14="http://schemas.microsoft.com/office/powerpoint/2010/main" val="28239199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dirty="0"/>
              <a:t>Tourism’s impact on local employment (2 of 2) </a:t>
            </a:r>
          </a:p>
        </p:txBody>
      </p:sp>
      <p:sp>
        <p:nvSpPr>
          <p:cNvPr id="3" name="Footer Placeholder 2"/>
          <p:cNvSpPr>
            <a:spLocks noGrp="1"/>
          </p:cNvSpPr>
          <p:nvPr>
            <p:ph type="ftr" sz="quarter" idx="10"/>
          </p:nvPr>
        </p:nvSpPr>
        <p:spPr/>
        <p:txBody>
          <a:bodyPr/>
          <a:lstStyle/>
          <a:p>
            <a:r>
              <a:rPr lang="en-US" dirty="0"/>
              <a:t>| Tourism Economics</a:t>
            </a:r>
          </a:p>
        </p:txBody>
      </p:sp>
      <p:sp>
        <p:nvSpPr>
          <p:cNvPr id="4" name="Slide Number Placeholder 3"/>
          <p:cNvSpPr>
            <a:spLocks noGrp="1"/>
          </p:cNvSpPr>
          <p:nvPr>
            <p:ph type="sldNum" sz="quarter" idx="11"/>
          </p:nvPr>
        </p:nvSpPr>
        <p:spPr/>
        <p:txBody>
          <a:bodyPr/>
          <a:lstStyle/>
          <a:p>
            <a:fld id="{2215E01C-8728-4076-B836-615526B12BA5}" type="slidenum">
              <a:rPr lang="en-US" smtClean="0"/>
              <a:pPr/>
              <a:t>35</a:t>
            </a:fld>
            <a:endParaRPr lang="en-US" dirty="0"/>
          </a:p>
        </p:txBody>
      </p:sp>
      <p:pic>
        <p:nvPicPr>
          <p:cNvPr id="2" name="Picture 1">
            <a:extLst>
              <a:ext uri="{FF2B5EF4-FFF2-40B4-BE49-F238E27FC236}">
                <a16:creationId xmlns:a16="http://schemas.microsoft.com/office/drawing/2014/main" id="{93482B42-5BE5-478B-A20C-DD16DA481FFF}"/>
              </a:ext>
            </a:extLst>
          </p:cNvPr>
          <p:cNvPicPr/>
          <p:nvPr>
            <p:extLst/>
          </p:nvPr>
        </p:nvPicPr>
        <p:blipFill>
          <a:blip r:embed="rId2"/>
          <a:stretch>
            <a:fillRect/>
          </a:stretch>
        </p:blipFill>
        <p:spPr>
          <a:xfrm>
            <a:off x="1097280" y="1645920"/>
            <a:ext cx="6400800" cy="4706258"/>
          </a:xfrm>
          <a:prstGeom prst="rect">
            <a:avLst/>
          </a:prstGeom>
        </p:spPr>
      </p:pic>
      <p:sp>
        <p:nvSpPr>
          <p:cNvPr id="6" name="Content Placeholder 8">
            <a:extLst>
              <a:ext uri="{FF2B5EF4-FFF2-40B4-BE49-F238E27FC236}">
                <a16:creationId xmlns:a16="http://schemas.microsoft.com/office/drawing/2014/main" id="{249509FB-2231-40C4-B928-0C1C5261289E}"/>
              </a:ext>
            </a:extLst>
          </p:cNvPr>
          <p:cNvSpPr>
            <a:spLocks noGrp="1"/>
          </p:cNvSpPr>
          <p:nvPr>
            <p:ph idx="1"/>
          </p:nvPr>
        </p:nvSpPr>
        <p:spPr>
          <a:xfrm>
            <a:off x="4648200" y="473044"/>
            <a:ext cx="4038600" cy="1148721"/>
          </a:xfrm>
        </p:spPr>
        <p:txBody>
          <a:bodyPr/>
          <a:lstStyle/>
          <a:p>
            <a:r>
              <a:rPr lang="en-US" dirty="0"/>
              <a:t>Most of the job impacts are the direct result of visitor spending, compared to other impact results.</a:t>
            </a:r>
          </a:p>
          <a:p>
            <a:endParaRPr lang="en-US" dirty="0"/>
          </a:p>
        </p:txBody>
      </p:sp>
    </p:spTree>
    <p:extLst>
      <p:ext uri="{BB962C8B-B14F-4D97-AF65-F5344CB8AC3E}">
        <p14:creationId xmlns:p14="http://schemas.microsoft.com/office/powerpoint/2010/main" val="25083764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dirty="0"/>
              <a:t>Tourism’s impact on local income  (1 of 2) </a:t>
            </a:r>
          </a:p>
        </p:txBody>
      </p:sp>
      <p:sp>
        <p:nvSpPr>
          <p:cNvPr id="3" name="Footer Placeholder 2"/>
          <p:cNvSpPr>
            <a:spLocks noGrp="1"/>
          </p:cNvSpPr>
          <p:nvPr>
            <p:ph type="ftr" sz="quarter" idx="10"/>
          </p:nvPr>
        </p:nvSpPr>
        <p:spPr/>
        <p:txBody>
          <a:bodyPr/>
          <a:lstStyle/>
          <a:p>
            <a:r>
              <a:rPr lang="en-US" dirty="0"/>
              <a:t>| Tourism Economics</a:t>
            </a:r>
          </a:p>
        </p:txBody>
      </p:sp>
      <p:sp>
        <p:nvSpPr>
          <p:cNvPr id="4" name="Slide Number Placeholder 3"/>
          <p:cNvSpPr>
            <a:spLocks noGrp="1"/>
          </p:cNvSpPr>
          <p:nvPr>
            <p:ph type="sldNum" sz="quarter" idx="11"/>
          </p:nvPr>
        </p:nvSpPr>
        <p:spPr/>
        <p:txBody>
          <a:bodyPr/>
          <a:lstStyle/>
          <a:p>
            <a:fld id="{2215E01C-8728-4076-B836-615526B12BA5}" type="slidenum">
              <a:rPr lang="en-US" smtClean="0"/>
              <a:pPr/>
              <a:t>36</a:t>
            </a:fld>
            <a:endParaRPr lang="en-US" dirty="0"/>
          </a:p>
        </p:txBody>
      </p:sp>
      <p:sp>
        <p:nvSpPr>
          <p:cNvPr id="9" name="Content Placeholder 8"/>
          <p:cNvSpPr>
            <a:spLocks noGrp="1"/>
          </p:cNvSpPr>
          <p:nvPr>
            <p:ph idx="1"/>
          </p:nvPr>
        </p:nvSpPr>
        <p:spPr/>
        <p:txBody>
          <a:bodyPr/>
          <a:lstStyle/>
          <a:p>
            <a:r>
              <a:rPr lang="en-US" dirty="0"/>
              <a:t>Tourism generated nearly $2.0 billion in direct income and $3.1 billion when indirect and induced impacts are considered.</a:t>
            </a:r>
          </a:p>
          <a:p>
            <a:endParaRPr lang="en-US" dirty="0"/>
          </a:p>
        </p:txBody>
      </p:sp>
      <p:pic>
        <p:nvPicPr>
          <p:cNvPr id="5" name="Picture 4">
            <a:extLst>
              <a:ext uri="{FF2B5EF4-FFF2-40B4-BE49-F238E27FC236}">
                <a16:creationId xmlns:a16="http://schemas.microsoft.com/office/drawing/2014/main" id="{C97AABCF-9DBE-47D8-B697-178E900621CA}"/>
              </a:ext>
            </a:extLst>
          </p:cNvPr>
          <p:cNvPicPr/>
          <p:nvPr>
            <p:extLst/>
          </p:nvPr>
        </p:nvPicPr>
        <p:blipFill>
          <a:blip r:embed="rId2"/>
          <a:stretch>
            <a:fillRect/>
          </a:stretch>
        </p:blipFill>
        <p:spPr>
          <a:xfrm>
            <a:off x="644525" y="1831975"/>
            <a:ext cx="7793038" cy="4395788"/>
          </a:xfrm>
          <a:prstGeom prst="rect">
            <a:avLst/>
          </a:prstGeom>
        </p:spPr>
      </p:pic>
    </p:spTree>
    <p:extLst>
      <p:ext uri="{BB962C8B-B14F-4D97-AF65-F5344CB8AC3E}">
        <p14:creationId xmlns:p14="http://schemas.microsoft.com/office/powerpoint/2010/main" val="28037648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dirty="0"/>
              <a:t>Tourism’s impact on local income  (2 of 2) </a:t>
            </a:r>
          </a:p>
        </p:txBody>
      </p:sp>
      <p:sp>
        <p:nvSpPr>
          <p:cNvPr id="3" name="Footer Placeholder 2"/>
          <p:cNvSpPr>
            <a:spLocks noGrp="1"/>
          </p:cNvSpPr>
          <p:nvPr>
            <p:ph type="ftr" sz="quarter" idx="10"/>
          </p:nvPr>
        </p:nvSpPr>
        <p:spPr/>
        <p:txBody>
          <a:bodyPr/>
          <a:lstStyle/>
          <a:p>
            <a:r>
              <a:rPr lang="en-US" dirty="0"/>
              <a:t>| Tourism Economics</a:t>
            </a:r>
          </a:p>
        </p:txBody>
      </p:sp>
      <p:sp>
        <p:nvSpPr>
          <p:cNvPr id="4" name="Slide Number Placeholder 3"/>
          <p:cNvSpPr>
            <a:spLocks noGrp="1"/>
          </p:cNvSpPr>
          <p:nvPr>
            <p:ph type="sldNum" sz="quarter" idx="11"/>
          </p:nvPr>
        </p:nvSpPr>
        <p:spPr/>
        <p:txBody>
          <a:bodyPr/>
          <a:lstStyle/>
          <a:p>
            <a:fld id="{2215E01C-8728-4076-B836-615526B12BA5}" type="slidenum">
              <a:rPr lang="en-US" smtClean="0"/>
              <a:pPr/>
              <a:t>37</a:t>
            </a:fld>
            <a:endParaRPr lang="en-US" dirty="0"/>
          </a:p>
        </p:txBody>
      </p:sp>
      <p:pic>
        <p:nvPicPr>
          <p:cNvPr id="2" name="Picture 1">
            <a:extLst>
              <a:ext uri="{FF2B5EF4-FFF2-40B4-BE49-F238E27FC236}">
                <a16:creationId xmlns:a16="http://schemas.microsoft.com/office/drawing/2014/main" id="{B5F3976F-0F55-4B3C-903A-41D6CBBC3627}"/>
              </a:ext>
            </a:extLst>
          </p:cNvPr>
          <p:cNvPicPr/>
          <p:nvPr>
            <p:extLst/>
          </p:nvPr>
        </p:nvPicPr>
        <p:blipFill>
          <a:blip r:embed="rId2"/>
          <a:stretch>
            <a:fillRect/>
          </a:stretch>
        </p:blipFill>
        <p:spPr>
          <a:xfrm>
            <a:off x="1097280" y="1554480"/>
            <a:ext cx="6858000" cy="5034193"/>
          </a:xfrm>
          <a:prstGeom prst="rect">
            <a:avLst/>
          </a:prstGeom>
        </p:spPr>
      </p:pic>
    </p:spTree>
    <p:extLst>
      <p:ext uri="{BB962C8B-B14F-4D97-AF65-F5344CB8AC3E}">
        <p14:creationId xmlns:p14="http://schemas.microsoft.com/office/powerpoint/2010/main" val="16494405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Tourism’s impact on taxes</a:t>
            </a:r>
          </a:p>
        </p:txBody>
      </p:sp>
      <p:sp>
        <p:nvSpPr>
          <p:cNvPr id="8" name="Footer Placeholder 7"/>
          <p:cNvSpPr>
            <a:spLocks noGrp="1"/>
          </p:cNvSpPr>
          <p:nvPr>
            <p:ph type="ftr" sz="quarter" idx="10"/>
          </p:nvPr>
        </p:nvSpPr>
        <p:spPr/>
        <p:txBody>
          <a:bodyPr/>
          <a:lstStyle/>
          <a:p>
            <a:r>
              <a:rPr lang="en-US" dirty="0"/>
              <a:t>| Tourism Economics</a:t>
            </a:r>
          </a:p>
        </p:txBody>
      </p:sp>
      <p:sp>
        <p:nvSpPr>
          <p:cNvPr id="9" name="Slide Number Placeholder 8"/>
          <p:cNvSpPr>
            <a:spLocks noGrp="1"/>
          </p:cNvSpPr>
          <p:nvPr>
            <p:ph type="sldNum" sz="quarter" idx="11"/>
          </p:nvPr>
        </p:nvSpPr>
        <p:spPr/>
        <p:txBody>
          <a:bodyPr/>
          <a:lstStyle/>
          <a:p>
            <a:fld id="{2215E01C-8728-4076-B836-615526B12BA5}" type="slidenum">
              <a:rPr lang="en-US" smtClean="0"/>
              <a:pPr/>
              <a:t>38</a:t>
            </a:fld>
            <a:endParaRPr lang="en-US" dirty="0"/>
          </a:p>
        </p:txBody>
      </p:sp>
      <p:sp>
        <p:nvSpPr>
          <p:cNvPr id="6" name="Content Placeholder 5"/>
          <p:cNvSpPr>
            <a:spLocks noGrp="1"/>
          </p:cNvSpPr>
          <p:nvPr>
            <p:ph idx="1"/>
          </p:nvPr>
        </p:nvSpPr>
        <p:spPr>
          <a:xfrm>
            <a:off x="4648200" y="473045"/>
            <a:ext cx="4038600" cy="1279555"/>
          </a:xfrm>
        </p:spPr>
        <p:txBody>
          <a:bodyPr/>
          <a:lstStyle/>
          <a:p>
            <a:r>
              <a:rPr lang="en-US" dirty="0"/>
              <a:t>Visitor spending, visitor supported jobs, and business sales generated $1.1 billion in governmental revenues. </a:t>
            </a:r>
          </a:p>
        </p:txBody>
      </p:sp>
      <p:sp>
        <p:nvSpPr>
          <p:cNvPr id="2" name="Content Placeholder 1"/>
          <p:cNvSpPr>
            <a:spLocks noGrp="1"/>
          </p:cNvSpPr>
          <p:nvPr>
            <p:ph idx="12"/>
          </p:nvPr>
        </p:nvSpPr>
        <p:spPr>
          <a:xfrm>
            <a:off x="457200" y="2505974"/>
            <a:ext cx="1981200" cy="3886200"/>
          </a:xfrm>
        </p:spPr>
        <p:txBody>
          <a:bodyPr>
            <a:normAutofit/>
          </a:bodyPr>
          <a:lstStyle/>
          <a:p>
            <a:pPr lvl="2"/>
            <a:r>
              <a:rPr lang="en-US" b="0" dirty="0">
                <a:solidFill>
                  <a:srgbClr val="000000"/>
                </a:solidFill>
              </a:rPr>
              <a:t>Taxes of nearly $1.1 billion were directly and indirectly generated by tourism in 2017.</a:t>
            </a:r>
          </a:p>
          <a:p>
            <a:pPr lvl="2"/>
            <a:endParaRPr lang="en-US" b="0" dirty="0">
              <a:solidFill>
                <a:srgbClr val="000000"/>
              </a:solidFill>
            </a:endParaRPr>
          </a:p>
          <a:p>
            <a:pPr lvl="2"/>
            <a:r>
              <a:rPr lang="en-US" b="0" dirty="0">
                <a:solidFill>
                  <a:srgbClr val="000000"/>
                </a:solidFill>
              </a:rPr>
              <a:t>State and local taxes alone tallied $616 million in 2017.</a:t>
            </a:r>
          </a:p>
          <a:p>
            <a:pPr lvl="2"/>
            <a:endParaRPr lang="en-US" b="0" dirty="0">
              <a:solidFill>
                <a:srgbClr val="000000"/>
              </a:solidFill>
            </a:endParaRPr>
          </a:p>
          <a:p>
            <a:pPr lvl="2"/>
            <a:r>
              <a:rPr lang="en-US" b="0" dirty="0">
                <a:solidFill>
                  <a:srgbClr val="000000"/>
                </a:solidFill>
              </a:rPr>
              <a:t>Each household in Kansas would need to be taxed an additional $545 per year to replace the traveler taxes received by state and local governments.</a:t>
            </a:r>
          </a:p>
          <a:p>
            <a:pPr lvl="2"/>
            <a:endParaRPr lang="en-US" b="0" dirty="0">
              <a:solidFill>
                <a:srgbClr val="000000"/>
              </a:solidFill>
            </a:endParaRPr>
          </a:p>
          <a:p>
            <a:pPr lvl="2"/>
            <a:endParaRPr lang="en-US" b="0" dirty="0">
              <a:solidFill>
                <a:srgbClr val="000000"/>
              </a:solidFill>
            </a:endParaRPr>
          </a:p>
          <a:p>
            <a:pPr lvl="2"/>
            <a:endParaRPr lang="en-US" b="0" dirty="0">
              <a:solidFill>
                <a:srgbClr val="000000"/>
              </a:solidFill>
            </a:endParaRPr>
          </a:p>
          <a:p>
            <a:pPr lvl="3"/>
            <a:endParaRPr lang="en-US" dirty="0"/>
          </a:p>
          <a:p>
            <a:pPr lvl="3"/>
            <a:endParaRPr lang="en-US" dirty="0"/>
          </a:p>
        </p:txBody>
      </p:sp>
      <p:pic>
        <p:nvPicPr>
          <p:cNvPr id="3" name="Picture 2">
            <a:extLst>
              <a:ext uri="{FF2B5EF4-FFF2-40B4-BE49-F238E27FC236}">
                <a16:creationId xmlns:a16="http://schemas.microsoft.com/office/drawing/2014/main" id="{E7C4B4DE-A492-4A8A-A591-EEE02229B016}"/>
              </a:ext>
            </a:extLst>
          </p:cNvPr>
          <p:cNvPicPr/>
          <p:nvPr>
            <p:extLst/>
          </p:nvPr>
        </p:nvPicPr>
        <p:blipFill>
          <a:blip r:embed="rId2"/>
          <a:stretch>
            <a:fillRect/>
          </a:stretch>
        </p:blipFill>
        <p:spPr>
          <a:xfrm>
            <a:off x="2649227" y="2505974"/>
            <a:ext cx="5429250" cy="3194050"/>
          </a:xfrm>
          <a:prstGeom prst="rect">
            <a:avLst/>
          </a:prstGeom>
        </p:spPr>
      </p:pic>
    </p:spTree>
    <p:extLst>
      <p:ext uri="{BB962C8B-B14F-4D97-AF65-F5344CB8AC3E}">
        <p14:creationId xmlns:p14="http://schemas.microsoft.com/office/powerpoint/2010/main" val="12319102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Tourism’s impact on taxes</a:t>
            </a:r>
          </a:p>
        </p:txBody>
      </p:sp>
      <p:sp>
        <p:nvSpPr>
          <p:cNvPr id="8" name="Footer Placeholder 7"/>
          <p:cNvSpPr>
            <a:spLocks noGrp="1"/>
          </p:cNvSpPr>
          <p:nvPr>
            <p:ph type="ftr" sz="quarter" idx="10"/>
          </p:nvPr>
        </p:nvSpPr>
        <p:spPr/>
        <p:txBody>
          <a:bodyPr/>
          <a:lstStyle/>
          <a:p>
            <a:r>
              <a:rPr lang="en-US" dirty="0"/>
              <a:t>| Tourism Economics</a:t>
            </a:r>
          </a:p>
        </p:txBody>
      </p:sp>
      <p:sp>
        <p:nvSpPr>
          <p:cNvPr id="9" name="Slide Number Placeholder 8"/>
          <p:cNvSpPr>
            <a:spLocks noGrp="1"/>
          </p:cNvSpPr>
          <p:nvPr>
            <p:ph type="sldNum" sz="quarter" idx="11"/>
          </p:nvPr>
        </p:nvSpPr>
        <p:spPr/>
        <p:txBody>
          <a:bodyPr/>
          <a:lstStyle/>
          <a:p>
            <a:fld id="{2215E01C-8728-4076-B836-615526B12BA5}" type="slidenum">
              <a:rPr lang="en-US" smtClean="0"/>
              <a:pPr/>
              <a:t>39</a:t>
            </a:fld>
            <a:endParaRPr lang="en-US" dirty="0"/>
          </a:p>
        </p:txBody>
      </p:sp>
      <p:sp>
        <p:nvSpPr>
          <p:cNvPr id="6" name="Content Placeholder 5"/>
          <p:cNvSpPr>
            <a:spLocks noGrp="1"/>
          </p:cNvSpPr>
          <p:nvPr>
            <p:ph idx="1"/>
          </p:nvPr>
        </p:nvSpPr>
        <p:spPr>
          <a:xfrm>
            <a:off x="4648200" y="473045"/>
            <a:ext cx="4038600" cy="1279555"/>
          </a:xfrm>
        </p:spPr>
        <p:txBody>
          <a:bodyPr/>
          <a:lstStyle/>
          <a:p>
            <a:r>
              <a:rPr lang="en-US" dirty="0"/>
              <a:t>Travelers generate significant revenues to state and local governments.</a:t>
            </a:r>
          </a:p>
        </p:txBody>
      </p:sp>
      <p:sp>
        <p:nvSpPr>
          <p:cNvPr id="2" name="Content Placeholder 1"/>
          <p:cNvSpPr>
            <a:spLocks noGrp="1"/>
          </p:cNvSpPr>
          <p:nvPr>
            <p:ph idx="12"/>
          </p:nvPr>
        </p:nvSpPr>
        <p:spPr>
          <a:xfrm>
            <a:off x="457200" y="2505974"/>
            <a:ext cx="1981200" cy="3886200"/>
          </a:xfrm>
        </p:spPr>
        <p:txBody>
          <a:bodyPr>
            <a:normAutofit/>
          </a:bodyPr>
          <a:lstStyle/>
          <a:p>
            <a:pPr lvl="2"/>
            <a:r>
              <a:rPr lang="en-US" b="0" dirty="0">
                <a:solidFill>
                  <a:srgbClr val="000000"/>
                </a:solidFill>
              </a:rPr>
              <a:t>Of the $616 million in state and local tax traveler receipts, the state received $283 million.</a:t>
            </a:r>
          </a:p>
          <a:p>
            <a:pPr lvl="2"/>
            <a:endParaRPr lang="en-US" b="0" dirty="0">
              <a:solidFill>
                <a:srgbClr val="000000"/>
              </a:solidFill>
            </a:endParaRPr>
          </a:p>
          <a:p>
            <a:pPr lvl="2"/>
            <a:r>
              <a:rPr lang="en-US" b="0" dirty="0">
                <a:solidFill>
                  <a:srgbClr val="000000"/>
                </a:solidFill>
              </a:rPr>
              <a:t>Local governments received $334 million in tax receipts from travel-generated activity.</a:t>
            </a:r>
          </a:p>
          <a:p>
            <a:pPr lvl="2"/>
            <a:endParaRPr lang="en-US" b="0" dirty="0">
              <a:solidFill>
                <a:srgbClr val="000000"/>
              </a:solidFill>
            </a:endParaRPr>
          </a:p>
          <a:p>
            <a:pPr lvl="2"/>
            <a:endParaRPr lang="en-US" b="0" dirty="0">
              <a:solidFill>
                <a:srgbClr val="000000"/>
              </a:solidFill>
            </a:endParaRPr>
          </a:p>
          <a:p>
            <a:pPr lvl="2"/>
            <a:endParaRPr lang="en-US" b="0" dirty="0">
              <a:solidFill>
                <a:srgbClr val="000000"/>
              </a:solidFill>
            </a:endParaRPr>
          </a:p>
          <a:p>
            <a:pPr lvl="3"/>
            <a:endParaRPr lang="en-US" dirty="0"/>
          </a:p>
          <a:p>
            <a:pPr lvl="3"/>
            <a:endParaRPr lang="en-US" dirty="0"/>
          </a:p>
        </p:txBody>
      </p:sp>
      <p:pic>
        <p:nvPicPr>
          <p:cNvPr id="4" name="Picture 3">
            <a:extLst>
              <a:ext uri="{FF2B5EF4-FFF2-40B4-BE49-F238E27FC236}">
                <a16:creationId xmlns:a16="http://schemas.microsoft.com/office/drawing/2014/main" id="{27CF7C81-452A-4873-8498-25F16AAF2709}"/>
              </a:ext>
            </a:extLst>
          </p:cNvPr>
          <p:cNvPicPr/>
          <p:nvPr>
            <p:extLst/>
          </p:nvPr>
        </p:nvPicPr>
        <p:blipFill>
          <a:blip r:embed="rId2"/>
          <a:stretch>
            <a:fillRect/>
          </a:stretch>
        </p:blipFill>
        <p:spPr>
          <a:xfrm>
            <a:off x="2681288" y="2532553"/>
            <a:ext cx="3613150" cy="2095500"/>
          </a:xfrm>
          <a:prstGeom prst="rect">
            <a:avLst/>
          </a:prstGeom>
        </p:spPr>
      </p:pic>
    </p:spTree>
    <p:extLst>
      <p:ext uri="{BB962C8B-B14F-4D97-AF65-F5344CB8AC3E}">
        <p14:creationId xmlns:p14="http://schemas.microsoft.com/office/powerpoint/2010/main" val="4017433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 Tourism Economics</a:t>
            </a:r>
          </a:p>
        </p:txBody>
      </p:sp>
      <p:sp>
        <p:nvSpPr>
          <p:cNvPr id="4" name="Slide Number Placeholder 3"/>
          <p:cNvSpPr>
            <a:spLocks noGrp="1"/>
          </p:cNvSpPr>
          <p:nvPr>
            <p:ph type="sldNum" sz="quarter" idx="11"/>
          </p:nvPr>
        </p:nvSpPr>
        <p:spPr/>
        <p:txBody>
          <a:bodyPr/>
          <a:lstStyle/>
          <a:p>
            <a:fld id="{2215E01C-8728-4076-B836-615526B12BA5}" type="slidenum">
              <a:rPr lang="en-US" smtClean="0"/>
              <a:pPr/>
              <a:t>4</a:t>
            </a:fld>
            <a:endParaRPr lang="en-US" dirty="0"/>
          </a:p>
        </p:txBody>
      </p:sp>
      <p:sp>
        <p:nvSpPr>
          <p:cNvPr id="8" name="Rectangle 7"/>
          <p:cNvSpPr/>
          <p:nvPr/>
        </p:nvSpPr>
        <p:spPr>
          <a:xfrm>
            <a:off x="0" y="-12856"/>
            <a:ext cx="9144000" cy="6870031"/>
          </a:xfrm>
          <a:prstGeom prst="rect">
            <a:avLst/>
          </a:prstGeom>
          <a:solidFill>
            <a:schemeClr val="accent1">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6" name="Group 15"/>
          <p:cNvGrpSpPr/>
          <p:nvPr/>
        </p:nvGrpSpPr>
        <p:grpSpPr>
          <a:xfrm>
            <a:off x="4779341" y="615726"/>
            <a:ext cx="3740515" cy="1601446"/>
            <a:chOff x="-56002" y="900010"/>
            <a:chExt cx="3740515" cy="956013"/>
          </a:xfrm>
        </p:grpSpPr>
        <p:sp>
          <p:nvSpPr>
            <p:cNvPr id="17" name="Rounded Rectangle 16"/>
            <p:cNvSpPr/>
            <p:nvPr/>
          </p:nvSpPr>
          <p:spPr>
            <a:xfrm>
              <a:off x="-56002" y="900010"/>
              <a:ext cx="3740515" cy="956013"/>
            </a:xfrm>
            <a:prstGeom prst="roundRect">
              <a:avLst>
                <a:gd name="adj" fmla="val 10000"/>
              </a:avLst>
            </a:prstGeom>
            <a:no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8" name="Rounded Rectangle 4"/>
            <p:cNvSpPr/>
            <p:nvPr/>
          </p:nvSpPr>
          <p:spPr>
            <a:xfrm>
              <a:off x="0" y="928012"/>
              <a:ext cx="3684513" cy="90001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1910" tIns="27940" rIns="41910" bIns="27940" numCol="1" spcCol="1270" anchor="ctr" anchorCtr="0">
              <a:noAutofit/>
            </a:bodyPr>
            <a:lstStyle/>
            <a:p>
              <a:pPr algn="ctr"/>
              <a:r>
                <a:rPr lang="en-US" sz="2200" dirty="0">
                  <a:solidFill>
                    <a:schemeClr val="bg1"/>
                  </a:solidFill>
                </a:rPr>
                <a:t>$545 in tax revenue per household in Kansas was supported by tourism in 2017</a:t>
              </a:r>
            </a:p>
          </p:txBody>
        </p:sp>
      </p:grpSp>
      <p:grpSp>
        <p:nvGrpSpPr>
          <p:cNvPr id="19" name="Group 18"/>
          <p:cNvGrpSpPr/>
          <p:nvPr/>
        </p:nvGrpSpPr>
        <p:grpSpPr>
          <a:xfrm>
            <a:off x="519413" y="816051"/>
            <a:ext cx="3740515" cy="1101740"/>
            <a:chOff x="-56002" y="900010"/>
            <a:chExt cx="3740515" cy="956013"/>
          </a:xfrm>
        </p:grpSpPr>
        <p:sp>
          <p:nvSpPr>
            <p:cNvPr id="20" name="Rounded Rectangle 19"/>
            <p:cNvSpPr/>
            <p:nvPr/>
          </p:nvSpPr>
          <p:spPr>
            <a:xfrm>
              <a:off x="-56002" y="900010"/>
              <a:ext cx="3740515" cy="956013"/>
            </a:xfrm>
            <a:prstGeom prst="roundRect">
              <a:avLst>
                <a:gd name="adj" fmla="val 10000"/>
              </a:avLst>
            </a:prstGeom>
            <a:no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1" name="Rounded Rectangle 4"/>
            <p:cNvSpPr/>
            <p:nvPr/>
          </p:nvSpPr>
          <p:spPr>
            <a:xfrm>
              <a:off x="0" y="928012"/>
              <a:ext cx="3684513" cy="90001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1910" tIns="27940" rIns="41910" bIns="27940" numCol="1" spcCol="1270" anchor="ctr" anchorCtr="0">
              <a:noAutofit/>
            </a:bodyPr>
            <a:lstStyle/>
            <a:p>
              <a:pPr algn="ctr"/>
              <a:r>
                <a:rPr lang="en-US" sz="2200" dirty="0">
                  <a:solidFill>
                    <a:schemeClr val="bg1"/>
                  </a:solidFill>
                </a:rPr>
                <a:t>One out of every 20 workers in Kansas is supported by tourism</a:t>
              </a:r>
            </a:p>
          </p:txBody>
        </p:sp>
      </p:grpSp>
      <p:pic>
        <p:nvPicPr>
          <p:cNvPr id="5" name="Picture 4">
            <a:extLst>
              <a:ext uri="{FF2B5EF4-FFF2-40B4-BE49-F238E27FC236}">
                <a16:creationId xmlns:a16="http://schemas.microsoft.com/office/drawing/2014/main" id="{9FC7FE83-4A6B-4BE8-81C3-685A30B59BA1}"/>
              </a:ext>
            </a:extLst>
          </p:cNvPr>
          <p:cNvPicPr/>
          <p:nvPr/>
        </p:nvPicPr>
        <p:blipFill>
          <a:blip r:embed="rId2"/>
          <a:stretch>
            <a:fillRect/>
          </a:stretch>
        </p:blipFill>
        <p:spPr>
          <a:xfrm>
            <a:off x="1577227" y="2393879"/>
            <a:ext cx="5352221" cy="3887770"/>
          </a:xfrm>
          <a:prstGeom prst="rect">
            <a:avLst/>
          </a:prstGeom>
        </p:spPr>
      </p:pic>
    </p:spTree>
    <p:extLst>
      <p:ext uri="{BB962C8B-B14F-4D97-AF65-F5344CB8AC3E}">
        <p14:creationId xmlns:p14="http://schemas.microsoft.com/office/powerpoint/2010/main" val="63512312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2362200"/>
            <a:ext cx="6096000" cy="1435100"/>
          </a:xfrm>
        </p:spPr>
        <p:txBody>
          <a:bodyPr>
            <a:normAutofit/>
          </a:bodyPr>
          <a:lstStyle/>
          <a:p>
            <a:r>
              <a:rPr lang="en-US" dirty="0"/>
              <a:t>6) Economic Impact in Context</a:t>
            </a:r>
            <a:br>
              <a:rPr lang="en-US" dirty="0"/>
            </a:br>
            <a:br>
              <a:rPr lang="en-US" dirty="0"/>
            </a:br>
            <a:endParaRPr lang="en-US" dirty="0"/>
          </a:p>
        </p:txBody>
      </p:sp>
    </p:spTree>
    <p:extLst>
      <p:ext uri="{BB962C8B-B14F-4D97-AF65-F5344CB8AC3E}">
        <p14:creationId xmlns:p14="http://schemas.microsoft.com/office/powerpoint/2010/main" val="26243719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Figures in context</a:t>
            </a:r>
          </a:p>
        </p:txBody>
      </p:sp>
      <p:sp>
        <p:nvSpPr>
          <p:cNvPr id="3" name="Footer Placeholder 2"/>
          <p:cNvSpPr>
            <a:spLocks noGrp="1"/>
          </p:cNvSpPr>
          <p:nvPr>
            <p:ph type="ftr" sz="quarter" idx="10"/>
          </p:nvPr>
        </p:nvSpPr>
        <p:spPr/>
        <p:txBody>
          <a:bodyPr/>
          <a:lstStyle/>
          <a:p>
            <a:r>
              <a:rPr lang="en-US" dirty="0"/>
              <a:t>| Tourism Economics</a:t>
            </a:r>
          </a:p>
        </p:txBody>
      </p:sp>
      <p:sp>
        <p:nvSpPr>
          <p:cNvPr id="4" name="Slide Number Placeholder 3"/>
          <p:cNvSpPr>
            <a:spLocks noGrp="1"/>
          </p:cNvSpPr>
          <p:nvPr>
            <p:ph type="sldNum" sz="quarter" idx="11"/>
          </p:nvPr>
        </p:nvSpPr>
        <p:spPr/>
        <p:txBody>
          <a:bodyPr/>
          <a:lstStyle/>
          <a:p>
            <a:fld id="{2215E01C-8728-4076-B836-615526B12BA5}" type="slidenum">
              <a:rPr lang="en-US" smtClean="0"/>
              <a:pPr/>
              <a:t>41</a:t>
            </a:fld>
            <a:endParaRPr lang="en-US" dirty="0"/>
          </a:p>
        </p:txBody>
      </p:sp>
      <p:sp>
        <p:nvSpPr>
          <p:cNvPr id="8" name="Rounded Rectangle 15"/>
          <p:cNvSpPr/>
          <p:nvPr/>
        </p:nvSpPr>
        <p:spPr>
          <a:xfrm>
            <a:off x="1417320" y="3672266"/>
            <a:ext cx="6398471" cy="1734282"/>
          </a:xfrm>
          <a:prstGeom prst="roundRect">
            <a:avLst>
              <a:gd name="adj" fmla="val 19216"/>
            </a:avLst>
          </a:prstGeom>
          <a:solidFill>
            <a:schemeClr val="accent6">
              <a:alpha val="0"/>
            </a:schemeClr>
          </a:solidFill>
          <a:ln w="38100">
            <a:solidFill>
              <a:schemeClr val="accent6"/>
            </a:solidFill>
          </a:ln>
          <a:scene3d>
            <a:camera prst="orthographicFront"/>
            <a:lightRig rig="threePt" dir="t"/>
          </a:scene3d>
          <a:sp3d>
            <a:bevelT w="12700" h="12700"/>
          </a:sp3d>
        </p:spPr>
        <p:style>
          <a:lnRef idx="2">
            <a:schemeClr val="accent1"/>
          </a:lnRef>
          <a:fillRef idx="1">
            <a:schemeClr val="lt1"/>
          </a:fillRef>
          <a:effectRef idx="0">
            <a:schemeClr val="accent1"/>
          </a:effectRef>
          <a:fontRef idx="minor">
            <a:schemeClr val="dk1"/>
          </a:fontRef>
        </p:style>
        <p:txBody>
          <a:bodyPr tIns="91440" rtlCol="0" anchor="t"/>
          <a:lstStyle/>
          <a:p>
            <a:pPr marL="630238" lvl="1">
              <a:buSzPct val="88000"/>
              <a:tabLst>
                <a:tab pos="854075" algn="l"/>
              </a:tabLst>
            </a:pPr>
            <a:endParaRPr lang="en-US" sz="1000" dirty="0">
              <a:solidFill>
                <a:schemeClr val="tx1"/>
              </a:solidFill>
            </a:endParaRPr>
          </a:p>
          <a:p>
            <a:pPr marL="1087438" lvl="2">
              <a:buSzPct val="88000"/>
              <a:tabLst>
                <a:tab pos="854075" algn="l"/>
              </a:tabLst>
            </a:pPr>
            <a:r>
              <a:rPr lang="en-US" sz="2000" dirty="0">
                <a:solidFill>
                  <a:schemeClr val="tx1"/>
                </a:solidFill>
              </a:rPr>
              <a:t>The $11.0 billion in total impact in 2017 </a:t>
            </a:r>
            <a:r>
              <a:rPr lang="en-US" sz="2000">
                <a:solidFill>
                  <a:schemeClr val="tx1"/>
                </a:solidFill>
              </a:rPr>
              <a:t>is equal </a:t>
            </a:r>
            <a:r>
              <a:rPr lang="en-US" sz="2000" dirty="0">
                <a:solidFill>
                  <a:schemeClr val="tx1"/>
                </a:solidFill>
              </a:rPr>
              <a:t>in size to the entire U.S. domestic box office ($11 billion).</a:t>
            </a:r>
          </a:p>
          <a:p>
            <a:pPr marL="630238" lvl="1">
              <a:buSzPct val="88000"/>
              <a:tabLst>
                <a:tab pos="854075" algn="l"/>
              </a:tabLst>
            </a:pPr>
            <a:endParaRPr lang="en-US" dirty="0">
              <a:solidFill>
                <a:schemeClr val="tx1"/>
              </a:solidFill>
            </a:endParaRPr>
          </a:p>
        </p:txBody>
      </p:sp>
      <p:sp>
        <p:nvSpPr>
          <p:cNvPr id="11" name="Rounded Rectangle 7"/>
          <p:cNvSpPr/>
          <p:nvPr/>
        </p:nvSpPr>
        <p:spPr>
          <a:xfrm>
            <a:off x="585216" y="3955023"/>
            <a:ext cx="1797269" cy="1168769"/>
          </a:xfrm>
          <a:prstGeom prst="roundRect">
            <a:avLst>
              <a:gd name="adj" fmla="val 8849"/>
            </a:avLst>
          </a:prstGeom>
          <a:solidFill>
            <a:schemeClr val="accent6"/>
          </a:solidFill>
          <a:ln>
            <a:noFill/>
          </a:ln>
          <a:scene3d>
            <a:camera prst="orthographicFront"/>
            <a:lightRig rig="threePt" dir="t"/>
          </a:scene3d>
          <a:sp3d>
            <a:bevelT w="381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Tourism Supported Sales</a:t>
            </a:r>
          </a:p>
        </p:txBody>
      </p:sp>
      <p:sp>
        <p:nvSpPr>
          <p:cNvPr id="14" name="Rounded Rectangle 14"/>
          <p:cNvSpPr/>
          <p:nvPr/>
        </p:nvSpPr>
        <p:spPr>
          <a:xfrm>
            <a:off x="1403446" y="1537045"/>
            <a:ext cx="6398470" cy="1770507"/>
          </a:xfrm>
          <a:prstGeom prst="roundRect">
            <a:avLst>
              <a:gd name="adj" fmla="val 19216"/>
            </a:avLst>
          </a:prstGeom>
          <a:ln>
            <a:solidFill>
              <a:schemeClr val="accent1"/>
            </a:solidFill>
          </a:ln>
          <a:scene3d>
            <a:camera prst="orthographicFront"/>
            <a:lightRig rig="threePt" dir="t"/>
          </a:scene3d>
          <a:sp3d>
            <a:bevelT w="12700" h="12700"/>
          </a:sp3d>
        </p:spPr>
        <p:style>
          <a:lnRef idx="2">
            <a:schemeClr val="accent6"/>
          </a:lnRef>
          <a:fillRef idx="1">
            <a:schemeClr val="lt1"/>
          </a:fillRef>
          <a:effectRef idx="0">
            <a:schemeClr val="accent6"/>
          </a:effectRef>
          <a:fontRef idx="minor">
            <a:schemeClr val="dk1"/>
          </a:fontRef>
        </p:style>
        <p:txBody>
          <a:bodyPr tIns="91440" rtlCol="0" anchor="t"/>
          <a:lstStyle/>
          <a:p>
            <a:pPr marL="630238"/>
            <a:endParaRPr lang="en-US" sz="1000" dirty="0">
              <a:solidFill>
                <a:schemeClr val="tx1"/>
              </a:solidFill>
            </a:endParaRPr>
          </a:p>
          <a:p>
            <a:pPr marL="1087438" lvl="1"/>
            <a:r>
              <a:rPr lang="en-US" sz="2000" dirty="0">
                <a:solidFill>
                  <a:schemeClr val="tx1"/>
                </a:solidFill>
              </a:rPr>
              <a:t>Stacking 6.8 billion $1 bills would reach over 460 miles high – longer than the distance of I-70 in Kansas (424 miles).</a:t>
            </a:r>
          </a:p>
        </p:txBody>
      </p:sp>
      <p:sp>
        <p:nvSpPr>
          <p:cNvPr id="15" name="Rounded Rectangle 9"/>
          <p:cNvSpPr/>
          <p:nvPr/>
        </p:nvSpPr>
        <p:spPr>
          <a:xfrm>
            <a:off x="571342" y="1939618"/>
            <a:ext cx="1636461" cy="965362"/>
          </a:xfrm>
          <a:prstGeom prst="roundRect">
            <a:avLst>
              <a:gd name="adj" fmla="val 10684"/>
            </a:avLst>
          </a:prstGeom>
          <a:solidFill>
            <a:schemeClr val="accent1"/>
          </a:solidFill>
          <a:ln>
            <a:noFill/>
          </a:ln>
          <a:scene3d>
            <a:camera prst="orthographicFront"/>
            <a:lightRig rig="threePt" dir="t"/>
          </a:scene3d>
          <a:sp3d>
            <a:bevelT w="381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rPr>
              <a:t>Tourism Spending</a:t>
            </a:r>
          </a:p>
        </p:txBody>
      </p:sp>
    </p:spTree>
    <p:extLst>
      <p:ext uri="{BB962C8B-B14F-4D97-AF65-F5344CB8AC3E}">
        <p14:creationId xmlns:p14="http://schemas.microsoft.com/office/powerpoint/2010/main" val="274254610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Figures in context</a:t>
            </a:r>
          </a:p>
        </p:txBody>
      </p:sp>
      <p:sp>
        <p:nvSpPr>
          <p:cNvPr id="3" name="Footer Placeholder 2"/>
          <p:cNvSpPr>
            <a:spLocks noGrp="1"/>
          </p:cNvSpPr>
          <p:nvPr>
            <p:ph type="ftr" sz="quarter" idx="10"/>
          </p:nvPr>
        </p:nvSpPr>
        <p:spPr/>
        <p:txBody>
          <a:bodyPr/>
          <a:lstStyle/>
          <a:p>
            <a:r>
              <a:rPr lang="en-US" dirty="0"/>
              <a:t>| Tourism Economics</a:t>
            </a:r>
          </a:p>
        </p:txBody>
      </p:sp>
      <p:sp>
        <p:nvSpPr>
          <p:cNvPr id="4" name="Slide Number Placeholder 3"/>
          <p:cNvSpPr>
            <a:spLocks noGrp="1"/>
          </p:cNvSpPr>
          <p:nvPr>
            <p:ph type="sldNum" sz="quarter" idx="11"/>
          </p:nvPr>
        </p:nvSpPr>
        <p:spPr/>
        <p:txBody>
          <a:bodyPr/>
          <a:lstStyle/>
          <a:p>
            <a:fld id="{2215E01C-8728-4076-B836-615526B12BA5}" type="slidenum">
              <a:rPr lang="en-US" smtClean="0"/>
              <a:pPr/>
              <a:t>42</a:t>
            </a:fld>
            <a:endParaRPr lang="en-US" dirty="0"/>
          </a:p>
        </p:txBody>
      </p:sp>
      <p:sp>
        <p:nvSpPr>
          <p:cNvPr id="6" name="Rounded Rectangle 10"/>
          <p:cNvSpPr/>
          <p:nvPr/>
        </p:nvSpPr>
        <p:spPr>
          <a:xfrm>
            <a:off x="1655698" y="1221150"/>
            <a:ext cx="5836901" cy="1745834"/>
          </a:xfrm>
          <a:prstGeom prst="roundRect">
            <a:avLst>
              <a:gd name="adj" fmla="val 19216"/>
            </a:avLst>
          </a:prstGeom>
          <a:solidFill>
            <a:schemeClr val="accent6">
              <a:alpha val="0"/>
            </a:schemeClr>
          </a:solidFill>
          <a:ln w="38100">
            <a:solidFill>
              <a:schemeClr val="accent2"/>
            </a:solidFill>
          </a:ln>
          <a:scene3d>
            <a:camera prst="orthographicFront"/>
            <a:lightRig rig="threePt" dir="t"/>
          </a:scene3d>
          <a:sp3d>
            <a:bevelT w="12700" h="12700"/>
          </a:sp3d>
        </p:spPr>
        <p:style>
          <a:lnRef idx="2">
            <a:schemeClr val="accent1"/>
          </a:lnRef>
          <a:fillRef idx="1">
            <a:schemeClr val="lt1"/>
          </a:fillRef>
          <a:effectRef idx="0">
            <a:schemeClr val="accent1"/>
          </a:effectRef>
          <a:fontRef idx="minor">
            <a:schemeClr val="dk1"/>
          </a:fontRef>
        </p:style>
        <p:txBody>
          <a:bodyPr tIns="91440" rtlCol="0" anchor="t"/>
          <a:lstStyle/>
          <a:p>
            <a:pPr marL="1087438" lvl="2">
              <a:buSzPct val="88000"/>
              <a:tabLst>
                <a:tab pos="854075" algn="l"/>
              </a:tabLst>
            </a:pPr>
            <a:r>
              <a:rPr lang="en-US" sz="2000" dirty="0">
                <a:solidFill>
                  <a:schemeClr val="tx1"/>
                </a:solidFill>
              </a:rPr>
              <a:t>The 64,700 jobs directly supported by visitor spending would be nearly enough for every resident of the City of Shawnee (population 65,800).</a:t>
            </a:r>
          </a:p>
        </p:txBody>
      </p:sp>
      <p:sp>
        <p:nvSpPr>
          <p:cNvPr id="7" name="Rounded Rectangle 14"/>
          <p:cNvSpPr/>
          <p:nvPr/>
        </p:nvSpPr>
        <p:spPr>
          <a:xfrm>
            <a:off x="1652964" y="3459341"/>
            <a:ext cx="5848688" cy="2446986"/>
          </a:xfrm>
          <a:prstGeom prst="roundRect">
            <a:avLst>
              <a:gd name="adj" fmla="val 19216"/>
            </a:avLst>
          </a:prstGeom>
          <a:solidFill>
            <a:schemeClr val="lt1">
              <a:alpha val="0"/>
            </a:schemeClr>
          </a:solidFill>
          <a:ln w="38100">
            <a:solidFill>
              <a:srgbClr val="965793"/>
            </a:solidFill>
          </a:ln>
          <a:scene3d>
            <a:camera prst="orthographicFront"/>
            <a:lightRig rig="threePt" dir="t"/>
          </a:scene3d>
          <a:sp3d>
            <a:bevelT w="12700" h="12700"/>
          </a:sp3d>
        </p:spPr>
        <p:style>
          <a:lnRef idx="2">
            <a:schemeClr val="accent1"/>
          </a:lnRef>
          <a:fillRef idx="1">
            <a:schemeClr val="lt1"/>
          </a:fillRef>
          <a:effectRef idx="0">
            <a:schemeClr val="accent1"/>
          </a:effectRef>
          <a:fontRef idx="minor">
            <a:schemeClr val="dk1"/>
          </a:fontRef>
        </p:style>
        <p:txBody>
          <a:bodyPr tIns="0" rtlCol="0" anchor="t"/>
          <a:lstStyle/>
          <a:p>
            <a:pPr marL="630238" lvl="1">
              <a:buSzPct val="88000"/>
              <a:tabLst>
                <a:tab pos="854075" algn="l"/>
              </a:tabLst>
            </a:pPr>
            <a:endParaRPr lang="en-US" sz="1000" dirty="0">
              <a:solidFill>
                <a:schemeClr val="tx1"/>
              </a:solidFill>
            </a:endParaRPr>
          </a:p>
          <a:p>
            <a:pPr marL="630238" lvl="1">
              <a:buSzPct val="88000"/>
              <a:tabLst>
                <a:tab pos="854075" algn="l"/>
              </a:tabLst>
            </a:pPr>
            <a:endParaRPr lang="en-US" sz="1000" dirty="0">
              <a:solidFill>
                <a:schemeClr val="tx1"/>
              </a:solidFill>
            </a:endParaRPr>
          </a:p>
          <a:p>
            <a:pPr marL="1087438" lvl="2">
              <a:buSzPct val="88000"/>
              <a:tabLst>
                <a:tab pos="854075" algn="l"/>
              </a:tabLst>
            </a:pPr>
            <a:r>
              <a:rPr lang="en-US" sz="2000" dirty="0">
                <a:solidFill>
                  <a:schemeClr val="tx1"/>
                </a:solidFill>
              </a:rPr>
              <a:t>Kansas saw nearly 35 million person-trips in 2017 which is nearly 2X more than the attendance at ALL NFL games for the 2017 season.</a:t>
            </a:r>
          </a:p>
        </p:txBody>
      </p:sp>
      <p:sp>
        <p:nvSpPr>
          <p:cNvPr id="12" name="Rounded Rectangle 9"/>
          <p:cNvSpPr/>
          <p:nvPr/>
        </p:nvSpPr>
        <p:spPr>
          <a:xfrm>
            <a:off x="571537" y="4175482"/>
            <a:ext cx="1803894" cy="850309"/>
          </a:xfrm>
          <a:prstGeom prst="roundRect">
            <a:avLst>
              <a:gd name="adj" fmla="val 10684"/>
            </a:avLst>
          </a:prstGeom>
          <a:solidFill>
            <a:srgbClr val="965793"/>
          </a:solidFill>
          <a:ln>
            <a:noFill/>
          </a:ln>
          <a:scene3d>
            <a:camera prst="orthographicFront"/>
            <a:lightRig rig="threePt" dir="t"/>
          </a:scene3d>
          <a:sp3d>
            <a:bevelT w="381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rPr>
              <a:t>Visitation</a:t>
            </a:r>
          </a:p>
        </p:txBody>
      </p:sp>
      <p:sp>
        <p:nvSpPr>
          <p:cNvPr id="13" name="Rounded Rectangle 5"/>
          <p:cNvSpPr/>
          <p:nvPr/>
        </p:nvSpPr>
        <p:spPr>
          <a:xfrm>
            <a:off x="571537" y="1600625"/>
            <a:ext cx="2081048" cy="987985"/>
          </a:xfrm>
          <a:prstGeom prst="roundRect">
            <a:avLst>
              <a:gd name="adj" fmla="val 8628"/>
            </a:avLst>
          </a:prstGeom>
          <a:solidFill>
            <a:schemeClr val="accent2"/>
          </a:solidFill>
          <a:ln>
            <a:noFill/>
          </a:ln>
          <a:scene3d>
            <a:camera prst="orthographicFront"/>
            <a:lightRig rig="threePt" dir="t"/>
          </a:scene3d>
          <a:sp3d>
            <a:bevelT w="381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Employment</a:t>
            </a:r>
          </a:p>
        </p:txBody>
      </p:sp>
    </p:spTree>
    <p:extLst>
      <p:ext uri="{BB962C8B-B14F-4D97-AF65-F5344CB8AC3E}">
        <p14:creationId xmlns:p14="http://schemas.microsoft.com/office/powerpoint/2010/main" val="17813834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Figures in context</a:t>
            </a:r>
          </a:p>
        </p:txBody>
      </p:sp>
      <p:sp>
        <p:nvSpPr>
          <p:cNvPr id="3" name="Footer Placeholder 2"/>
          <p:cNvSpPr>
            <a:spLocks noGrp="1"/>
          </p:cNvSpPr>
          <p:nvPr>
            <p:ph type="ftr" sz="quarter" idx="10"/>
          </p:nvPr>
        </p:nvSpPr>
        <p:spPr/>
        <p:txBody>
          <a:bodyPr/>
          <a:lstStyle/>
          <a:p>
            <a:r>
              <a:rPr lang="en-US" dirty="0"/>
              <a:t>| Tourism Economics</a:t>
            </a:r>
          </a:p>
        </p:txBody>
      </p:sp>
      <p:sp>
        <p:nvSpPr>
          <p:cNvPr id="4" name="Slide Number Placeholder 3"/>
          <p:cNvSpPr>
            <a:spLocks noGrp="1"/>
          </p:cNvSpPr>
          <p:nvPr>
            <p:ph type="sldNum" sz="quarter" idx="11"/>
          </p:nvPr>
        </p:nvSpPr>
        <p:spPr/>
        <p:txBody>
          <a:bodyPr/>
          <a:lstStyle/>
          <a:p>
            <a:fld id="{2215E01C-8728-4076-B836-615526B12BA5}" type="slidenum">
              <a:rPr lang="en-US" smtClean="0"/>
              <a:pPr/>
              <a:t>43</a:t>
            </a:fld>
            <a:endParaRPr lang="en-US" dirty="0"/>
          </a:p>
        </p:txBody>
      </p:sp>
      <p:sp>
        <p:nvSpPr>
          <p:cNvPr id="8" name="Rounded Rectangle 15"/>
          <p:cNvSpPr/>
          <p:nvPr/>
        </p:nvSpPr>
        <p:spPr>
          <a:xfrm>
            <a:off x="1417320" y="3355942"/>
            <a:ext cx="7155180" cy="3186748"/>
          </a:xfrm>
          <a:prstGeom prst="roundRect">
            <a:avLst>
              <a:gd name="adj" fmla="val 19216"/>
            </a:avLst>
          </a:prstGeom>
          <a:solidFill>
            <a:schemeClr val="accent6">
              <a:alpha val="0"/>
            </a:schemeClr>
          </a:solidFill>
          <a:ln w="38100">
            <a:solidFill>
              <a:schemeClr val="accent6"/>
            </a:solidFill>
          </a:ln>
          <a:scene3d>
            <a:camera prst="orthographicFront"/>
            <a:lightRig rig="threePt" dir="t"/>
          </a:scene3d>
          <a:sp3d>
            <a:bevelT w="12700" h="12700"/>
          </a:sp3d>
        </p:spPr>
        <p:style>
          <a:lnRef idx="2">
            <a:schemeClr val="accent1"/>
          </a:lnRef>
          <a:fillRef idx="1">
            <a:schemeClr val="lt1"/>
          </a:fillRef>
          <a:effectRef idx="0">
            <a:schemeClr val="accent1"/>
          </a:effectRef>
          <a:fontRef idx="minor">
            <a:schemeClr val="dk1"/>
          </a:fontRef>
        </p:style>
        <p:txBody>
          <a:bodyPr tIns="91440" rtlCol="0" anchor="t"/>
          <a:lstStyle/>
          <a:p>
            <a:pPr marL="630238" lvl="1">
              <a:buSzPct val="88000"/>
              <a:tabLst>
                <a:tab pos="854075" algn="l"/>
              </a:tabLst>
            </a:pPr>
            <a:endParaRPr lang="en-US" sz="1000" dirty="0">
              <a:solidFill>
                <a:schemeClr val="tx1"/>
              </a:solidFill>
            </a:endParaRPr>
          </a:p>
          <a:p>
            <a:pPr marL="1087438" lvl="2">
              <a:buSzPct val="88000"/>
              <a:tabLst>
                <a:tab pos="854075" algn="l"/>
              </a:tabLst>
            </a:pPr>
            <a:r>
              <a:rPr lang="en-US" sz="2000" dirty="0">
                <a:solidFill>
                  <a:schemeClr val="tx1"/>
                </a:solidFill>
              </a:rPr>
              <a:t>To make up for the $616 million in state and local taxes generated by visitor activity, each household in the state would need to contribute $545 to maintain the current level of government.</a:t>
            </a:r>
          </a:p>
          <a:p>
            <a:pPr marL="630238" lvl="1">
              <a:buSzPct val="88000"/>
              <a:tabLst>
                <a:tab pos="854075" algn="l"/>
              </a:tabLst>
            </a:pPr>
            <a:endParaRPr lang="en-US" dirty="0">
              <a:solidFill>
                <a:schemeClr val="tx1"/>
              </a:solidFill>
            </a:endParaRPr>
          </a:p>
          <a:p>
            <a:pPr marL="1087438" lvl="2">
              <a:buSzPct val="88000"/>
              <a:tabLst>
                <a:tab pos="854075" algn="l"/>
              </a:tabLst>
            </a:pPr>
            <a:r>
              <a:rPr lang="en-US" sz="2000" dirty="0">
                <a:solidFill>
                  <a:schemeClr val="tx1"/>
                </a:solidFill>
              </a:rPr>
              <a:t>The average American family of four spent $550 on back to school shopping. Thankfully, Kansas residents have their tourism tax revenue to fall back on.</a:t>
            </a:r>
          </a:p>
          <a:p>
            <a:pPr marL="630238" lvl="1">
              <a:buSzPct val="88000"/>
              <a:tabLst>
                <a:tab pos="854075" algn="l"/>
              </a:tabLst>
            </a:pPr>
            <a:r>
              <a:rPr lang="en-US" dirty="0">
                <a:solidFill>
                  <a:schemeClr val="tx1"/>
                </a:solidFill>
              </a:rPr>
              <a:t>.</a:t>
            </a:r>
          </a:p>
          <a:p>
            <a:pPr marL="630238" lvl="1">
              <a:buSzPct val="88000"/>
              <a:tabLst>
                <a:tab pos="854075" algn="l"/>
              </a:tabLst>
            </a:pPr>
            <a:endParaRPr lang="en-US" dirty="0">
              <a:solidFill>
                <a:schemeClr val="tx1"/>
              </a:solidFill>
            </a:endParaRPr>
          </a:p>
          <a:p>
            <a:pPr marL="630238" lvl="1">
              <a:buSzPct val="88000"/>
              <a:tabLst>
                <a:tab pos="854075" algn="l"/>
              </a:tabLst>
            </a:pPr>
            <a:endParaRPr lang="en-US" dirty="0">
              <a:solidFill>
                <a:schemeClr val="tx1"/>
              </a:solidFill>
            </a:endParaRPr>
          </a:p>
          <a:p>
            <a:pPr marL="630238" lvl="1">
              <a:buSzPct val="88000"/>
              <a:tabLst>
                <a:tab pos="854075" algn="l"/>
              </a:tabLst>
            </a:pPr>
            <a:endParaRPr lang="en-US" dirty="0">
              <a:solidFill>
                <a:schemeClr val="tx1"/>
              </a:solidFill>
            </a:endParaRPr>
          </a:p>
        </p:txBody>
      </p:sp>
      <p:sp>
        <p:nvSpPr>
          <p:cNvPr id="11" name="Rounded Rectangle 7"/>
          <p:cNvSpPr/>
          <p:nvPr/>
        </p:nvSpPr>
        <p:spPr>
          <a:xfrm>
            <a:off x="599089" y="4435366"/>
            <a:ext cx="1636461" cy="1024758"/>
          </a:xfrm>
          <a:prstGeom prst="roundRect">
            <a:avLst>
              <a:gd name="adj" fmla="val 8849"/>
            </a:avLst>
          </a:prstGeom>
          <a:solidFill>
            <a:schemeClr val="accent6"/>
          </a:solidFill>
          <a:ln>
            <a:noFill/>
          </a:ln>
          <a:scene3d>
            <a:camera prst="orthographicFront"/>
            <a:lightRig rig="threePt" dir="t"/>
          </a:scene3d>
          <a:sp3d>
            <a:bevelT w="381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Taxes</a:t>
            </a:r>
          </a:p>
        </p:txBody>
      </p:sp>
      <p:sp>
        <p:nvSpPr>
          <p:cNvPr id="14" name="Rounded Rectangle 14"/>
          <p:cNvSpPr/>
          <p:nvPr/>
        </p:nvSpPr>
        <p:spPr>
          <a:xfrm>
            <a:off x="1417320" y="1195057"/>
            <a:ext cx="7155180" cy="1747319"/>
          </a:xfrm>
          <a:prstGeom prst="roundRect">
            <a:avLst>
              <a:gd name="adj" fmla="val 19216"/>
            </a:avLst>
          </a:prstGeom>
          <a:ln>
            <a:solidFill>
              <a:schemeClr val="accent1"/>
            </a:solidFill>
          </a:ln>
          <a:scene3d>
            <a:camera prst="orthographicFront"/>
            <a:lightRig rig="threePt" dir="t"/>
          </a:scene3d>
          <a:sp3d>
            <a:bevelT w="12700" h="12700"/>
          </a:sp3d>
        </p:spPr>
        <p:style>
          <a:lnRef idx="2">
            <a:schemeClr val="accent6"/>
          </a:lnRef>
          <a:fillRef idx="1">
            <a:schemeClr val="lt1"/>
          </a:fillRef>
          <a:effectRef idx="0">
            <a:schemeClr val="accent6"/>
          </a:effectRef>
          <a:fontRef idx="minor">
            <a:schemeClr val="dk1"/>
          </a:fontRef>
        </p:style>
        <p:txBody>
          <a:bodyPr tIns="91440" rtlCol="0" anchor="t"/>
          <a:lstStyle/>
          <a:p>
            <a:pPr marL="630238"/>
            <a:endParaRPr lang="en-US" sz="1000" dirty="0">
              <a:solidFill>
                <a:schemeClr val="tx1"/>
              </a:solidFill>
            </a:endParaRPr>
          </a:p>
          <a:p>
            <a:pPr marL="1087438" lvl="1"/>
            <a:r>
              <a:rPr lang="en-US" sz="2000" dirty="0">
                <a:solidFill>
                  <a:schemeClr val="tx1"/>
                </a:solidFill>
              </a:rPr>
              <a:t>Sales tax revenue collected from tourism activity reached $1.1 billion in 2017 – enough to cover the entire capital budget of the state ($1.1 billion). </a:t>
            </a:r>
          </a:p>
        </p:txBody>
      </p:sp>
      <p:sp>
        <p:nvSpPr>
          <p:cNvPr id="15" name="Rounded Rectangle 9"/>
          <p:cNvSpPr/>
          <p:nvPr/>
        </p:nvSpPr>
        <p:spPr>
          <a:xfrm>
            <a:off x="599089" y="1517569"/>
            <a:ext cx="1636461" cy="965362"/>
          </a:xfrm>
          <a:prstGeom prst="roundRect">
            <a:avLst>
              <a:gd name="adj" fmla="val 10684"/>
            </a:avLst>
          </a:prstGeom>
          <a:solidFill>
            <a:schemeClr val="accent1"/>
          </a:solidFill>
          <a:ln>
            <a:noFill/>
          </a:ln>
          <a:scene3d>
            <a:camera prst="orthographicFront"/>
            <a:lightRig rig="threePt" dir="t"/>
          </a:scene3d>
          <a:sp3d>
            <a:bevelT w="381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rPr>
              <a:t>Taxes</a:t>
            </a:r>
          </a:p>
        </p:txBody>
      </p:sp>
    </p:spTree>
    <p:extLst>
      <p:ext uri="{BB962C8B-B14F-4D97-AF65-F5344CB8AC3E}">
        <p14:creationId xmlns:p14="http://schemas.microsoft.com/office/powerpoint/2010/main" val="9466795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About Tourism Economics</a:t>
            </a:r>
          </a:p>
        </p:txBody>
      </p:sp>
      <p:sp>
        <p:nvSpPr>
          <p:cNvPr id="3" name="Footer Placeholder 2"/>
          <p:cNvSpPr>
            <a:spLocks noGrp="1"/>
          </p:cNvSpPr>
          <p:nvPr>
            <p:ph type="ftr" sz="quarter" idx="10"/>
          </p:nvPr>
        </p:nvSpPr>
        <p:spPr/>
        <p:txBody>
          <a:bodyPr/>
          <a:lstStyle/>
          <a:p>
            <a:r>
              <a:rPr lang="en-US" dirty="0"/>
              <a:t>| Tourism Economics</a:t>
            </a:r>
          </a:p>
        </p:txBody>
      </p:sp>
      <p:sp>
        <p:nvSpPr>
          <p:cNvPr id="4" name="Slide Number Placeholder 3"/>
          <p:cNvSpPr>
            <a:spLocks noGrp="1"/>
          </p:cNvSpPr>
          <p:nvPr>
            <p:ph type="sldNum" sz="quarter" idx="11"/>
          </p:nvPr>
        </p:nvSpPr>
        <p:spPr/>
        <p:txBody>
          <a:bodyPr/>
          <a:lstStyle/>
          <a:p>
            <a:fld id="{2215E01C-8728-4076-B836-615526B12BA5}" type="slidenum">
              <a:rPr lang="en-US" smtClean="0"/>
              <a:pPr/>
              <a:t>44</a:t>
            </a:fld>
            <a:endParaRPr lang="en-US" dirty="0"/>
          </a:p>
        </p:txBody>
      </p:sp>
      <p:sp>
        <p:nvSpPr>
          <p:cNvPr id="10" name="Content Placeholder 9"/>
          <p:cNvSpPr>
            <a:spLocks noGrp="1"/>
          </p:cNvSpPr>
          <p:nvPr>
            <p:ph idx="12"/>
          </p:nvPr>
        </p:nvSpPr>
        <p:spPr>
          <a:xfrm>
            <a:off x="457200" y="1417638"/>
            <a:ext cx="4038600" cy="4983162"/>
          </a:xfrm>
        </p:spPr>
        <p:txBody>
          <a:bodyPr/>
          <a:lstStyle/>
          <a:p>
            <a:pPr lvl="3"/>
            <a:r>
              <a:rPr lang="en-US" dirty="0"/>
              <a:t>Tourism Economics is an Oxford Economics company with a singular objective: combine an understanding of tourism dynamics with rigorous economics in order to answer the most important questions facing destinations, developers, and strategic planners. By combining quantitative methods with industry knowledge, Tourism Economics designs custom market strategies, destination recovery plans, tourism forecasting models, tourism policy analysis, and economic impact studies. </a:t>
            </a:r>
          </a:p>
          <a:p>
            <a:pPr lvl="3"/>
            <a:r>
              <a:rPr lang="en-US" dirty="0"/>
              <a:t>With over four decades of experience of our principal consultants, it is our passion to work as partners with our clients to achieve a destination’s full potential.</a:t>
            </a:r>
          </a:p>
          <a:p>
            <a:pPr lvl="3"/>
            <a:r>
              <a:rPr lang="en-US" dirty="0"/>
              <a:t>Oxford Economics is one of the world’s leading providers of economic analysis, forecasts and consulting advice. Founded in 1981 as a joint venture with Oxford University’s business college, Oxford Economics enjoys a reputation for high quality, quantitative analysis and evidence-based advice. For this, it draws on its own staff of more than 120 professional economists; a dedicated data analysis team; global modeling tools, and a range of partner institutions in Europe, the US and in the United Nations Project Link. Oxford Economics has offices in London, Oxford, Dubai, Philadelphia, and Belfast.</a:t>
            </a:r>
          </a:p>
          <a:p>
            <a:pPr lvl="3"/>
            <a:endParaRPr lang="en-US" dirty="0"/>
          </a:p>
          <a:p>
            <a:pPr lvl="3"/>
            <a:r>
              <a:rPr lang="en-US" dirty="0"/>
              <a:t>For more information:</a:t>
            </a:r>
          </a:p>
          <a:p>
            <a:pPr lvl="3"/>
            <a:r>
              <a:rPr lang="en-US" dirty="0">
                <a:hlinkClick r:id="rId2"/>
              </a:rPr>
              <a:t>info@tourismeconomics.com</a:t>
            </a:r>
            <a:endParaRPr lang="en-US" dirty="0"/>
          </a:p>
          <a:p>
            <a:pPr lvl="3"/>
            <a:endParaRPr lang="en-US" dirty="0"/>
          </a:p>
          <a:p>
            <a:endParaRPr lang="en-US" dirty="0"/>
          </a:p>
        </p:txBody>
      </p:sp>
      <p:pic>
        <p:nvPicPr>
          <p:cNvPr id="11" name="Picture 2" descr="C:\Users\Aran\AppData\Local\Microsoft\Windows\Temporary Internet Files\Content.Outlook\NNW6YY1G\TELLC 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01693" y="5638800"/>
            <a:ext cx="2085105" cy="7477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0655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Visitation and Spending</a:t>
            </a:r>
          </a:p>
        </p:txBody>
      </p:sp>
    </p:spTree>
    <p:extLst>
      <p:ext uri="{BB962C8B-B14F-4D97-AF65-F5344CB8AC3E}">
        <p14:creationId xmlns:p14="http://schemas.microsoft.com/office/powerpoint/2010/main" val="3307601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Trends in Kansas tourism</a:t>
            </a:r>
          </a:p>
        </p:txBody>
      </p:sp>
      <p:sp>
        <p:nvSpPr>
          <p:cNvPr id="3" name="Footer Placeholder 2"/>
          <p:cNvSpPr>
            <a:spLocks noGrp="1"/>
          </p:cNvSpPr>
          <p:nvPr>
            <p:ph type="ftr" sz="quarter" idx="10"/>
          </p:nvPr>
        </p:nvSpPr>
        <p:spPr/>
        <p:txBody>
          <a:bodyPr/>
          <a:lstStyle/>
          <a:p>
            <a:r>
              <a:rPr lang="en-US" dirty="0"/>
              <a:t>| Tourism Economics</a:t>
            </a:r>
          </a:p>
        </p:txBody>
      </p:sp>
      <p:sp>
        <p:nvSpPr>
          <p:cNvPr id="4" name="Slide Number Placeholder 3"/>
          <p:cNvSpPr>
            <a:spLocks noGrp="1"/>
          </p:cNvSpPr>
          <p:nvPr>
            <p:ph type="sldNum" sz="quarter" idx="11"/>
          </p:nvPr>
        </p:nvSpPr>
        <p:spPr/>
        <p:txBody>
          <a:bodyPr/>
          <a:lstStyle/>
          <a:p>
            <a:fld id="{2215E01C-8728-4076-B836-615526B12BA5}" type="slidenum">
              <a:rPr lang="en-US" smtClean="0"/>
              <a:pPr/>
              <a:t>6</a:t>
            </a:fld>
            <a:endParaRPr lang="en-US" dirty="0"/>
          </a:p>
        </p:txBody>
      </p:sp>
      <p:sp>
        <p:nvSpPr>
          <p:cNvPr id="6" name="Rounded Rectangle 10"/>
          <p:cNvSpPr/>
          <p:nvPr/>
        </p:nvSpPr>
        <p:spPr>
          <a:xfrm>
            <a:off x="2507710" y="2251044"/>
            <a:ext cx="4111627" cy="548640"/>
          </a:xfrm>
          <a:prstGeom prst="roundRect">
            <a:avLst>
              <a:gd name="adj" fmla="val 2823"/>
            </a:avLst>
          </a:prstGeom>
          <a:solidFill>
            <a:schemeClr val="bg2">
              <a:lumMod val="40000"/>
              <a:lumOff val="60000"/>
            </a:schemeClr>
          </a:solidFill>
          <a:ln w="12700">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buSzPct val="126000"/>
              <a:buFont typeface="Wingdings" panose="05000000000000000000" pitchFamily="2" charset="2"/>
              <a:buChar char="§"/>
            </a:pPr>
            <a:r>
              <a:rPr lang="en-US" sz="1100" dirty="0">
                <a:solidFill>
                  <a:schemeClr val="tx1"/>
                </a:solidFill>
              </a:rPr>
              <a:t>Kansas saw 35.5 million visitors in 2017 as overnight visitation grew.</a:t>
            </a:r>
            <a:endParaRPr lang="en-US" sz="500" dirty="0">
              <a:solidFill>
                <a:schemeClr val="tx1"/>
              </a:solidFill>
            </a:endParaRPr>
          </a:p>
        </p:txBody>
      </p:sp>
      <p:sp>
        <p:nvSpPr>
          <p:cNvPr id="7" name="Rounded Rectangle 11"/>
          <p:cNvSpPr/>
          <p:nvPr/>
        </p:nvSpPr>
        <p:spPr>
          <a:xfrm>
            <a:off x="2507708" y="5106229"/>
            <a:ext cx="4111627" cy="849094"/>
          </a:xfrm>
          <a:prstGeom prst="roundRect">
            <a:avLst>
              <a:gd name="adj" fmla="val 1957"/>
            </a:avLst>
          </a:prstGeom>
          <a:solidFill>
            <a:schemeClr val="bg2">
              <a:lumMod val="40000"/>
              <a:lumOff val="60000"/>
            </a:schemeClr>
          </a:solidFill>
          <a:ln w="12700">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lvl="0" indent="-171450">
              <a:buSzPct val="126000"/>
              <a:buFont typeface="Wingdings" panose="05000000000000000000" pitchFamily="2" charset="2"/>
              <a:buChar char="§"/>
            </a:pPr>
            <a:r>
              <a:rPr lang="en-US" sz="1100" dirty="0">
                <a:solidFill>
                  <a:schemeClr val="tx1"/>
                </a:solidFill>
              </a:rPr>
              <a:t>Having grown for eight straight years, visitor spending is now 44% higher than levels seen in 2009 – growth of more than $2 billion.</a:t>
            </a:r>
          </a:p>
          <a:p>
            <a:pPr marL="171450" lvl="0" indent="-171450">
              <a:buSzPct val="126000"/>
              <a:buFont typeface="Wingdings" panose="05000000000000000000" pitchFamily="2" charset="2"/>
              <a:buChar char="§"/>
            </a:pPr>
            <a:endParaRPr lang="en-US" sz="500" dirty="0">
              <a:solidFill>
                <a:srgbClr val="FF0000"/>
              </a:solidFill>
            </a:endParaRPr>
          </a:p>
        </p:txBody>
      </p:sp>
      <p:grpSp>
        <p:nvGrpSpPr>
          <p:cNvPr id="8" name="Group 7"/>
          <p:cNvGrpSpPr/>
          <p:nvPr/>
        </p:nvGrpSpPr>
        <p:grpSpPr>
          <a:xfrm>
            <a:off x="2507710" y="1750191"/>
            <a:ext cx="4111625" cy="457201"/>
            <a:chOff x="457200" y="2147977"/>
            <a:chExt cx="4038599" cy="457201"/>
          </a:xfrm>
        </p:grpSpPr>
        <p:sp>
          <p:nvSpPr>
            <p:cNvPr id="9" name="Rounded Rectangle 5"/>
            <p:cNvSpPr/>
            <p:nvPr/>
          </p:nvSpPr>
          <p:spPr>
            <a:xfrm>
              <a:off x="940278" y="2147977"/>
              <a:ext cx="3555521" cy="457200"/>
            </a:xfrm>
            <a:prstGeom prst="roundRect">
              <a:avLst>
                <a:gd name="adj" fmla="val 4435"/>
              </a:avLst>
            </a:prstGeom>
            <a:solidFill>
              <a:schemeClr val="accent1"/>
            </a:solidFill>
            <a:ln w="127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bg1"/>
                  </a:solidFill>
                </a:rPr>
                <a:t>Overnight visitation growth supports…</a:t>
              </a:r>
            </a:p>
          </p:txBody>
        </p:sp>
        <p:sp>
          <p:nvSpPr>
            <p:cNvPr id="10" name="Rounded Rectangle 14"/>
            <p:cNvSpPr/>
            <p:nvPr/>
          </p:nvSpPr>
          <p:spPr>
            <a:xfrm>
              <a:off x="457200" y="2147978"/>
              <a:ext cx="444500" cy="457200"/>
            </a:xfrm>
            <a:prstGeom prst="roundRect">
              <a:avLst>
                <a:gd name="adj" fmla="val 4435"/>
              </a:avLst>
            </a:prstGeom>
            <a:solidFill>
              <a:schemeClr val="accent1"/>
            </a:solidFill>
            <a:ln w="127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1</a:t>
              </a:r>
            </a:p>
          </p:txBody>
        </p:sp>
      </p:grpSp>
      <p:grpSp>
        <p:nvGrpSpPr>
          <p:cNvPr id="16" name="Group 15"/>
          <p:cNvGrpSpPr/>
          <p:nvPr/>
        </p:nvGrpSpPr>
        <p:grpSpPr>
          <a:xfrm>
            <a:off x="2507708" y="4605377"/>
            <a:ext cx="4111625" cy="457201"/>
            <a:chOff x="457200" y="2147977"/>
            <a:chExt cx="4038599" cy="457201"/>
          </a:xfrm>
        </p:grpSpPr>
        <p:sp>
          <p:nvSpPr>
            <p:cNvPr id="17" name="Rounded Rectangle 25"/>
            <p:cNvSpPr/>
            <p:nvPr/>
          </p:nvSpPr>
          <p:spPr>
            <a:xfrm>
              <a:off x="940278" y="2147977"/>
              <a:ext cx="3555521" cy="457200"/>
            </a:xfrm>
            <a:prstGeom prst="roundRect">
              <a:avLst>
                <a:gd name="adj" fmla="val 4435"/>
              </a:avLst>
            </a:prstGeom>
            <a:solidFill>
              <a:schemeClr val="accent1"/>
            </a:solidFill>
            <a:ln w="127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bg1"/>
                  </a:solidFill>
                </a:rPr>
                <a:t>Continued increases of visitor spending over time add up</a:t>
              </a:r>
            </a:p>
          </p:txBody>
        </p:sp>
        <p:sp>
          <p:nvSpPr>
            <p:cNvPr id="18" name="Rounded Rectangle 26"/>
            <p:cNvSpPr/>
            <p:nvPr/>
          </p:nvSpPr>
          <p:spPr>
            <a:xfrm>
              <a:off x="457200" y="2147978"/>
              <a:ext cx="444500" cy="457200"/>
            </a:xfrm>
            <a:prstGeom prst="roundRect">
              <a:avLst>
                <a:gd name="adj" fmla="val 4435"/>
              </a:avLst>
            </a:prstGeom>
            <a:solidFill>
              <a:schemeClr val="accent1"/>
            </a:solidFill>
            <a:ln w="127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3</a:t>
              </a:r>
            </a:p>
          </p:txBody>
        </p:sp>
      </p:grpSp>
      <p:sp>
        <p:nvSpPr>
          <p:cNvPr id="20" name="Rounded Rectangle 32"/>
          <p:cNvSpPr/>
          <p:nvPr/>
        </p:nvSpPr>
        <p:spPr>
          <a:xfrm>
            <a:off x="2516187" y="3678392"/>
            <a:ext cx="4111625" cy="502376"/>
          </a:xfrm>
          <a:prstGeom prst="roundRect">
            <a:avLst>
              <a:gd name="adj" fmla="val 1957"/>
            </a:avLst>
          </a:prstGeom>
          <a:solidFill>
            <a:schemeClr val="bg2">
              <a:lumMod val="40000"/>
              <a:lumOff val="60000"/>
            </a:schemeClr>
          </a:solidFill>
          <a:ln w="12700">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lvl="0" indent="-171450">
              <a:buSzPct val="126000"/>
              <a:buFont typeface="Wingdings" panose="05000000000000000000" pitchFamily="2" charset="2"/>
              <a:buChar char="§"/>
            </a:pPr>
            <a:r>
              <a:rPr lang="en-US" sz="1100" dirty="0">
                <a:solidFill>
                  <a:schemeClr val="tx1"/>
                </a:solidFill>
              </a:rPr>
              <a:t>2017 marks the eighth straight year of visitor spending growth with spending increasing 1.5%.</a:t>
            </a:r>
          </a:p>
          <a:p>
            <a:pPr lvl="0">
              <a:buSzPct val="126000"/>
            </a:pPr>
            <a:endParaRPr lang="en-US" sz="500" dirty="0">
              <a:solidFill>
                <a:srgbClr val="000000"/>
              </a:solidFill>
            </a:endParaRPr>
          </a:p>
        </p:txBody>
      </p:sp>
      <p:grpSp>
        <p:nvGrpSpPr>
          <p:cNvPr id="21" name="Group 20"/>
          <p:cNvGrpSpPr/>
          <p:nvPr/>
        </p:nvGrpSpPr>
        <p:grpSpPr>
          <a:xfrm>
            <a:off x="2507711" y="3178028"/>
            <a:ext cx="4111627" cy="457201"/>
            <a:chOff x="457200" y="1668072"/>
            <a:chExt cx="4539920" cy="850767"/>
          </a:xfrm>
        </p:grpSpPr>
        <p:sp>
          <p:nvSpPr>
            <p:cNvPr id="22" name="Rounded Rectangle 34"/>
            <p:cNvSpPr/>
            <p:nvPr/>
          </p:nvSpPr>
          <p:spPr>
            <a:xfrm>
              <a:off x="940278" y="1668072"/>
              <a:ext cx="4056842" cy="850765"/>
            </a:xfrm>
            <a:prstGeom prst="roundRect">
              <a:avLst>
                <a:gd name="adj" fmla="val 4435"/>
              </a:avLst>
            </a:prstGeom>
            <a:solidFill>
              <a:schemeClr val="accent1"/>
            </a:solidFill>
            <a:ln w="127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bg1"/>
                  </a:solidFill>
                </a:rPr>
                <a:t>…visitor spending increases in 2017</a:t>
              </a:r>
            </a:p>
          </p:txBody>
        </p:sp>
        <p:sp>
          <p:nvSpPr>
            <p:cNvPr id="23" name="Rounded Rectangle 35"/>
            <p:cNvSpPr/>
            <p:nvPr/>
          </p:nvSpPr>
          <p:spPr>
            <a:xfrm>
              <a:off x="457200" y="1668074"/>
              <a:ext cx="444500" cy="850765"/>
            </a:xfrm>
            <a:prstGeom prst="roundRect">
              <a:avLst>
                <a:gd name="adj" fmla="val 4435"/>
              </a:avLst>
            </a:prstGeom>
            <a:solidFill>
              <a:schemeClr val="accent1"/>
            </a:solidFill>
            <a:ln w="127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2</a:t>
              </a:r>
            </a:p>
          </p:txBody>
        </p:sp>
      </p:grpSp>
    </p:spTree>
    <p:extLst>
      <p:ext uri="{BB962C8B-B14F-4D97-AF65-F5344CB8AC3E}">
        <p14:creationId xmlns:p14="http://schemas.microsoft.com/office/powerpoint/2010/main" val="339901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2017 Trends</a:t>
            </a:r>
          </a:p>
        </p:txBody>
      </p:sp>
      <p:sp>
        <p:nvSpPr>
          <p:cNvPr id="8" name="Footer Placeholder 7"/>
          <p:cNvSpPr>
            <a:spLocks noGrp="1"/>
          </p:cNvSpPr>
          <p:nvPr>
            <p:ph type="ftr" sz="quarter" idx="10"/>
          </p:nvPr>
        </p:nvSpPr>
        <p:spPr/>
        <p:txBody>
          <a:bodyPr/>
          <a:lstStyle/>
          <a:p>
            <a:r>
              <a:rPr lang="en-US" dirty="0"/>
              <a:t>| Tourism Economics</a:t>
            </a:r>
          </a:p>
        </p:txBody>
      </p:sp>
      <p:sp>
        <p:nvSpPr>
          <p:cNvPr id="9" name="Slide Number Placeholder 8"/>
          <p:cNvSpPr>
            <a:spLocks noGrp="1"/>
          </p:cNvSpPr>
          <p:nvPr>
            <p:ph type="sldNum" sz="quarter" idx="11"/>
          </p:nvPr>
        </p:nvSpPr>
        <p:spPr/>
        <p:txBody>
          <a:bodyPr/>
          <a:lstStyle/>
          <a:p>
            <a:fld id="{2215E01C-8728-4076-B836-615526B12BA5}" type="slidenum">
              <a:rPr lang="en-US" smtClean="0"/>
              <a:pPr/>
              <a:t>7</a:t>
            </a:fld>
            <a:endParaRPr lang="en-US" dirty="0"/>
          </a:p>
        </p:txBody>
      </p:sp>
      <p:sp>
        <p:nvSpPr>
          <p:cNvPr id="6" name="Content Placeholder 5"/>
          <p:cNvSpPr>
            <a:spLocks noGrp="1"/>
          </p:cNvSpPr>
          <p:nvPr>
            <p:ph idx="1"/>
          </p:nvPr>
        </p:nvSpPr>
        <p:spPr>
          <a:xfrm>
            <a:off x="4648200" y="473045"/>
            <a:ext cx="4038600" cy="1279555"/>
          </a:xfrm>
        </p:spPr>
        <p:txBody>
          <a:bodyPr/>
          <a:lstStyle/>
          <a:p>
            <a:r>
              <a:rPr lang="en-US" dirty="0"/>
              <a:t>35.5 million visitors traveled to Kansas in 2017, spending $6.8 billion in the state.</a:t>
            </a:r>
          </a:p>
        </p:txBody>
      </p:sp>
      <p:sp>
        <p:nvSpPr>
          <p:cNvPr id="2" name="Content Placeholder 1"/>
          <p:cNvSpPr>
            <a:spLocks noGrp="1"/>
          </p:cNvSpPr>
          <p:nvPr>
            <p:ph idx="12"/>
          </p:nvPr>
        </p:nvSpPr>
        <p:spPr>
          <a:xfrm>
            <a:off x="457200" y="2505974"/>
            <a:ext cx="1981200" cy="3886200"/>
          </a:xfrm>
        </p:spPr>
        <p:txBody>
          <a:bodyPr>
            <a:normAutofit/>
          </a:bodyPr>
          <a:lstStyle/>
          <a:p>
            <a:pPr lvl="2"/>
            <a:r>
              <a:rPr lang="en-US" b="0" dirty="0">
                <a:solidFill>
                  <a:srgbClr val="000000"/>
                </a:solidFill>
              </a:rPr>
              <a:t>The steady climb of visitor spending continued in 2017 as higher per-trip spending supported more spending in a very low inflationary period.</a:t>
            </a:r>
          </a:p>
          <a:p>
            <a:pPr lvl="2"/>
            <a:endParaRPr lang="en-US" b="0" dirty="0">
              <a:solidFill>
                <a:srgbClr val="000000"/>
              </a:solidFill>
            </a:endParaRPr>
          </a:p>
          <a:p>
            <a:pPr lvl="2"/>
            <a:r>
              <a:rPr lang="en-US" b="0" dirty="0">
                <a:solidFill>
                  <a:srgbClr val="000000"/>
                </a:solidFill>
              </a:rPr>
              <a:t>Visitor spending has increased by more than $2 billion since 2009 – from $4.7 billion in 2009 to $6.8 billion in 2017. This is an increase of 44%.</a:t>
            </a:r>
          </a:p>
          <a:p>
            <a:pPr lvl="3"/>
            <a:endParaRPr lang="en-US" dirty="0"/>
          </a:p>
          <a:p>
            <a:pPr lvl="3"/>
            <a:endParaRPr lang="en-US" dirty="0"/>
          </a:p>
        </p:txBody>
      </p:sp>
      <p:pic>
        <p:nvPicPr>
          <p:cNvPr id="4" name="Picture 3">
            <a:extLst>
              <a:ext uri="{FF2B5EF4-FFF2-40B4-BE49-F238E27FC236}">
                <a16:creationId xmlns:a16="http://schemas.microsoft.com/office/drawing/2014/main" id="{D9612CF4-7246-4829-9ECE-3DC421FEC639}"/>
              </a:ext>
            </a:extLst>
          </p:cNvPr>
          <p:cNvPicPr/>
          <p:nvPr>
            <p:extLst/>
          </p:nvPr>
        </p:nvPicPr>
        <p:blipFill>
          <a:blip r:embed="rId2"/>
          <a:stretch>
            <a:fillRect/>
          </a:stretch>
        </p:blipFill>
        <p:spPr>
          <a:xfrm>
            <a:off x="2687638" y="2466975"/>
            <a:ext cx="5308600" cy="3873500"/>
          </a:xfrm>
          <a:prstGeom prst="rect">
            <a:avLst/>
          </a:prstGeom>
        </p:spPr>
      </p:pic>
    </p:spTree>
    <p:extLst>
      <p:ext uri="{BB962C8B-B14F-4D97-AF65-F5344CB8AC3E}">
        <p14:creationId xmlns:p14="http://schemas.microsoft.com/office/powerpoint/2010/main" val="2214800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Visitation</a:t>
            </a:r>
          </a:p>
        </p:txBody>
      </p:sp>
      <p:sp>
        <p:nvSpPr>
          <p:cNvPr id="3" name="Footer Placeholder 2"/>
          <p:cNvSpPr>
            <a:spLocks noGrp="1"/>
          </p:cNvSpPr>
          <p:nvPr>
            <p:ph type="ftr" sz="quarter" idx="10"/>
          </p:nvPr>
        </p:nvSpPr>
        <p:spPr/>
        <p:txBody>
          <a:bodyPr/>
          <a:lstStyle/>
          <a:p>
            <a:r>
              <a:rPr lang="en-US" dirty="0"/>
              <a:t>| Tourism Economics</a:t>
            </a:r>
          </a:p>
        </p:txBody>
      </p:sp>
      <p:sp>
        <p:nvSpPr>
          <p:cNvPr id="4" name="Slide Number Placeholder 3"/>
          <p:cNvSpPr>
            <a:spLocks noGrp="1"/>
          </p:cNvSpPr>
          <p:nvPr>
            <p:ph type="sldNum" sz="quarter" idx="11"/>
          </p:nvPr>
        </p:nvSpPr>
        <p:spPr/>
        <p:txBody>
          <a:bodyPr/>
          <a:lstStyle/>
          <a:p>
            <a:fld id="{2215E01C-8728-4076-B836-615526B12BA5}" type="slidenum">
              <a:rPr lang="en-US" smtClean="0"/>
              <a:pPr/>
              <a:t>8</a:t>
            </a:fld>
            <a:endParaRPr lang="en-US" dirty="0"/>
          </a:p>
        </p:txBody>
      </p:sp>
      <p:sp>
        <p:nvSpPr>
          <p:cNvPr id="7" name="Content Placeholder 5"/>
          <p:cNvSpPr>
            <a:spLocks noGrp="1"/>
          </p:cNvSpPr>
          <p:nvPr>
            <p:ph idx="1"/>
          </p:nvPr>
        </p:nvSpPr>
        <p:spPr>
          <a:xfrm>
            <a:off x="4648200" y="473045"/>
            <a:ext cx="4038600" cy="1279555"/>
          </a:xfrm>
        </p:spPr>
        <p:txBody>
          <a:bodyPr/>
          <a:lstStyle/>
          <a:p>
            <a:r>
              <a:rPr lang="en-US" dirty="0"/>
              <a:t>35.5 million travelers visited Kansas in 2017. Overnight visitation continued to grow while day visits had a slight decline.</a:t>
            </a:r>
          </a:p>
        </p:txBody>
      </p:sp>
      <p:pic>
        <p:nvPicPr>
          <p:cNvPr id="8" name="Picture 7">
            <a:extLst>
              <a:ext uri="{FF2B5EF4-FFF2-40B4-BE49-F238E27FC236}">
                <a16:creationId xmlns:a16="http://schemas.microsoft.com/office/drawing/2014/main" id="{AB185AE0-CFE4-48E1-A448-1DF0977CAB11}"/>
              </a:ext>
            </a:extLst>
          </p:cNvPr>
          <p:cNvPicPr/>
          <p:nvPr/>
        </p:nvPicPr>
        <p:blipFill>
          <a:blip r:embed="rId2"/>
          <a:stretch>
            <a:fillRect/>
          </a:stretch>
        </p:blipFill>
        <p:spPr>
          <a:xfrm>
            <a:off x="1054100" y="1308100"/>
            <a:ext cx="6948488" cy="5070475"/>
          </a:xfrm>
          <a:prstGeom prst="rect">
            <a:avLst/>
          </a:prstGeom>
        </p:spPr>
      </p:pic>
    </p:spTree>
    <p:extLst>
      <p:ext uri="{BB962C8B-B14F-4D97-AF65-F5344CB8AC3E}">
        <p14:creationId xmlns:p14="http://schemas.microsoft.com/office/powerpoint/2010/main" val="2185217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Visitor spending</a:t>
            </a:r>
          </a:p>
        </p:txBody>
      </p:sp>
      <p:sp>
        <p:nvSpPr>
          <p:cNvPr id="3" name="Footer Placeholder 2"/>
          <p:cNvSpPr>
            <a:spLocks noGrp="1"/>
          </p:cNvSpPr>
          <p:nvPr>
            <p:ph type="ftr" sz="quarter" idx="10"/>
          </p:nvPr>
        </p:nvSpPr>
        <p:spPr/>
        <p:txBody>
          <a:bodyPr/>
          <a:lstStyle/>
          <a:p>
            <a:r>
              <a:rPr lang="en-US" dirty="0"/>
              <a:t>| Tourism Economics</a:t>
            </a:r>
          </a:p>
        </p:txBody>
      </p:sp>
      <p:sp>
        <p:nvSpPr>
          <p:cNvPr id="4" name="Slide Number Placeholder 3"/>
          <p:cNvSpPr>
            <a:spLocks noGrp="1"/>
          </p:cNvSpPr>
          <p:nvPr>
            <p:ph type="sldNum" sz="quarter" idx="11"/>
          </p:nvPr>
        </p:nvSpPr>
        <p:spPr/>
        <p:txBody>
          <a:bodyPr/>
          <a:lstStyle/>
          <a:p>
            <a:fld id="{2215E01C-8728-4076-B836-615526B12BA5}" type="slidenum">
              <a:rPr lang="en-US" smtClean="0"/>
              <a:pPr/>
              <a:t>9</a:t>
            </a:fld>
            <a:endParaRPr lang="en-US" dirty="0"/>
          </a:p>
        </p:txBody>
      </p:sp>
      <p:sp>
        <p:nvSpPr>
          <p:cNvPr id="7" name="Content Placeholder 5"/>
          <p:cNvSpPr>
            <a:spLocks noGrp="1"/>
          </p:cNvSpPr>
          <p:nvPr>
            <p:ph idx="1"/>
          </p:nvPr>
        </p:nvSpPr>
        <p:spPr>
          <a:xfrm>
            <a:off x="4648200" y="473045"/>
            <a:ext cx="4038600" cy="1279555"/>
          </a:xfrm>
        </p:spPr>
        <p:txBody>
          <a:bodyPr/>
          <a:lstStyle/>
          <a:p>
            <a:r>
              <a:rPr lang="en-US" dirty="0"/>
              <a:t>With minimal price inflation, spending gains were driven by increases in spending per trip.</a:t>
            </a:r>
          </a:p>
        </p:txBody>
      </p:sp>
      <p:pic>
        <p:nvPicPr>
          <p:cNvPr id="6" name="Picture 5">
            <a:extLst>
              <a:ext uri="{FF2B5EF4-FFF2-40B4-BE49-F238E27FC236}">
                <a16:creationId xmlns:a16="http://schemas.microsoft.com/office/drawing/2014/main" id="{7EAAB9DC-90DA-44F0-BCD6-8C3DF0A478B4}"/>
              </a:ext>
            </a:extLst>
          </p:cNvPr>
          <p:cNvPicPr/>
          <p:nvPr>
            <p:extLst/>
          </p:nvPr>
        </p:nvPicPr>
        <p:blipFill>
          <a:blip r:embed="rId2"/>
          <a:stretch>
            <a:fillRect/>
          </a:stretch>
        </p:blipFill>
        <p:spPr>
          <a:xfrm>
            <a:off x="1143000" y="1371600"/>
            <a:ext cx="6858000" cy="5006389"/>
          </a:xfrm>
          <a:prstGeom prst="rect">
            <a:avLst/>
          </a:prstGeom>
        </p:spPr>
      </p:pic>
    </p:spTree>
    <p:extLst>
      <p:ext uri="{BB962C8B-B14F-4D97-AF65-F5344CB8AC3E}">
        <p14:creationId xmlns:p14="http://schemas.microsoft.com/office/powerpoint/2010/main" val="4202431902"/>
      </p:ext>
    </p:extLst>
  </p:cSld>
  <p:clrMapOvr>
    <a:masterClrMapping/>
  </p:clrMapOvr>
</p:sld>
</file>

<file path=ppt/theme/theme1.xml><?xml version="1.0" encoding="utf-8"?>
<a:theme xmlns:a="http://schemas.openxmlformats.org/drawingml/2006/main" name="Te - Theme2">
  <a:themeElements>
    <a:clrScheme name="NEW OE COLORS">
      <a:dk1>
        <a:srgbClr val="000000"/>
      </a:dk1>
      <a:lt1>
        <a:sysClr val="window" lastClr="FFFFFF"/>
      </a:lt1>
      <a:dk2>
        <a:srgbClr val="003C5C"/>
      </a:dk2>
      <a:lt2>
        <a:srgbClr val="92B3C4"/>
      </a:lt2>
      <a:accent1>
        <a:srgbClr val="003469"/>
      </a:accent1>
      <a:accent2>
        <a:srgbClr val="00ADDC"/>
      </a:accent2>
      <a:accent3>
        <a:srgbClr val="7B7C77"/>
      </a:accent3>
      <a:accent4>
        <a:srgbClr val="BD1B21"/>
      </a:accent4>
      <a:accent5>
        <a:srgbClr val="D1A21E"/>
      </a:accent5>
      <a:accent6>
        <a:srgbClr val="00793F"/>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e - Theme2" id="{7BC558C9-429B-4D26-B09E-B72E6EE7CC47}" vid="{724F5AE8-1BCB-4E9D-A45C-ACD4F9823EA6}"/>
    </a:ext>
  </a:extLst>
</a:theme>
</file>

<file path=ppt/theme/theme2.xml><?xml version="1.0" encoding="utf-8"?>
<a:theme xmlns:a="http://schemas.openxmlformats.org/drawingml/2006/main" name="Section break">
  <a:themeElements>
    <a:clrScheme name="NEW OE COLORS">
      <a:dk1>
        <a:srgbClr val="000000"/>
      </a:dk1>
      <a:lt1>
        <a:sysClr val="window" lastClr="FFFFFF"/>
      </a:lt1>
      <a:dk2>
        <a:srgbClr val="003C5C"/>
      </a:dk2>
      <a:lt2>
        <a:srgbClr val="92B3C4"/>
      </a:lt2>
      <a:accent1>
        <a:srgbClr val="003469"/>
      </a:accent1>
      <a:accent2>
        <a:srgbClr val="00ADDC"/>
      </a:accent2>
      <a:accent3>
        <a:srgbClr val="7B7C77"/>
      </a:accent3>
      <a:accent4>
        <a:srgbClr val="BD1B21"/>
      </a:accent4>
      <a:accent5>
        <a:srgbClr val="D1A21E"/>
      </a:accent5>
      <a:accent6>
        <a:srgbClr val="00793F"/>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NEW OE COLORS">
      <a:dk1>
        <a:srgbClr val="000000"/>
      </a:dk1>
      <a:lt1>
        <a:sysClr val="window" lastClr="FFFFFF"/>
      </a:lt1>
      <a:dk2>
        <a:srgbClr val="003C5C"/>
      </a:dk2>
      <a:lt2>
        <a:srgbClr val="92B3C4"/>
      </a:lt2>
      <a:accent1>
        <a:srgbClr val="003469"/>
      </a:accent1>
      <a:accent2>
        <a:srgbClr val="00ADDC"/>
      </a:accent2>
      <a:accent3>
        <a:srgbClr val="7B7C77"/>
      </a:accent3>
      <a:accent4>
        <a:srgbClr val="BD1B21"/>
      </a:accent4>
      <a:accent5>
        <a:srgbClr val="D1A21E"/>
      </a:accent5>
      <a:accent6>
        <a:srgbClr val="00793F"/>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fice Theme">
  <a:themeElements>
    <a:clrScheme name="TEcustom2">
      <a:dk1>
        <a:srgbClr val="053061"/>
      </a:dk1>
      <a:lt1>
        <a:srgbClr val="FFFFFF"/>
      </a:lt1>
      <a:dk2>
        <a:srgbClr val="878787"/>
      </a:dk2>
      <a:lt2>
        <a:srgbClr val="D6604D"/>
      </a:lt2>
      <a:accent1>
        <a:srgbClr val="B2182B"/>
      </a:accent1>
      <a:accent2>
        <a:srgbClr val="67001F"/>
      </a:accent2>
      <a:accent3>
        <a:srgbClr val="F4A582"/>
      </a:accent3>
      <a:accent4>
        <a:srgbClr val="FDDBC7"/>
      </a:accent4>
      <a:accent5>
        <a:srgbClr val="2166AC"/>
      </a:accent5>
      <a:accent6>
        <a:srgbClr val="92C5DE"/>
      </a:accent6>
      <a:hlink>
        <a:srgbClr val="4393C3"/>
      </a:hlink>
      <a:folHlink>
        <a:srgbClr val="4D4D4D"/>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7_Blank Presentation">
  <a:themeElements>
    <a:clrScheme name="">
      <a:dk1>
        <a:srgbClr val="404040"/>
      </a:dk1>
      <a:lt1>
        <a:srgbClr val="FFFFFF"/>
      </a:lt1>
      <a:dk2>
        <a:srgbClr val="00244C"/>
      </a:dk2>
      <a:lt2>
        <a:srgbClr val="EEECE1"/>
      </a:lt2>
      <a:accent1>
        <a:srgbClr val="00386D"/>
      </a:accent1>
      <a:accent2>
        <a:srgbClr val="689DD6"/>
      </a:accent2>
      <a:accent3>
        <a:srgbClr val="FFFFFF"/>
      </a:accent3>
      <a:accent4>
        <a:srgbClr val="353535"/>
      </a:accent4>
      <a:accent5>
        <a:srgbClr val="AAAEBA"/>
      </a:accent5>
      <a:accent6>
        <a:srgbClr val="5E8EC2"/>
      </a:accent6>
      <a:hlink>
        <a:srgbClr val="78A078"/>
      </a:hlink>
      <a:folHlink>
        <a:srgbClr val="800080"/>
      </a:folHlink>
    </a:clrScheme>
    <a:fontScheme name="17_Blank Presentation">
      <a:majorFont>
        <a:latin typeface="Arial"/>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742950" marR="0" indent="-285750" algn="l" defTabSz="914400" rtl="0" eaLnBrk="0" fontAlgn="base" latinLnBrk="0" hangingPunct="0">
          <a:lnSpc>
            <a:spcPct val="100000"/>
          </a:lnSpc>
          <a:spcBef>
            <a:spcPct val="20000"/>
          </a:spcBef>
          <a:spcAft>
            <a:spcPct val="30000"/>
          </a:spcAft>
          <a:buClr>
            <a:srgbClr val="003A5B"/>
          </a:buClr>
          <a:buSzTx/>
          <a:buFont typeface="Arial" pitchFamily="34" charset="0"/>
          <a:buChar char="■"/>
          <a:tabLst/>
          <a:defRPr kumimoji="0" lang="en-US" sz="1400" b="0" i="0" u="none" strike="noStrike" cap="none" normalizeH="0" baseline="0" smtClean="0">
            <a:ln>
              <a:noFill/>
            </a:ln>
            <a:solidFill>
              <a:schemeClr val="accent1"/>
            </a:solidFill>
            <a:effectLst/>
            <a:latin typeface="Arial" pitchFamily="34" charset="0"/>
            <a:ea typeface="ヒラギノ角ゴ Pro W3"/>
            <a:cs typeface="ヒラギノ角ゴ Pro W3"/>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742950" marR="0" indent="-285750" algn="l" defTabSz="914400" rtl="0" eaLnBrk="0" fontAlgn="base" latinLnBrk="0" hangingPunct="0">
          <a:lnSpc>
            <a:spcPct val="100000"/>
          </a:lnSpc>
          <a:spcBef>
            <a:spcPct val="20000"/>
          </a:spcBef>
          <a:spcAft>
            <a:spcPct val="30000"/>
          </a:spcAft>
          <a:buClr>
            <a:srgbClr val="003A5B"/>
          </a:buClr>
          <a:buSzTx/>
          <a:buFont typeface="Arial" pitchFamily="34" charset="0"/>
          <a:buChar char="■"/>
          <a:tabLst/>
          <a:defRPr kumimoji="0" lang="en-US" sz="1400" b="0" i="0" u="none" strike="noStrike" cap="none" normalizeH="0" baseline="0" smtClean="0">
            <a:ln>
              <a:noFill/>
            </a:ln>
            <a:solidFill>
              <a:schemeClr val="accent1"/>
            </a:solidFill>
            <a:effectLst/>
            <a:latin typeface="Arial" pitchFamily="34" charset="0"/>
            <a:ea typeface="ヒラギノ角ゴ Pro W3"/>
            <a:cs typeface="ヒラギノ角ゴ Pro W3"/>
          </a:defRPr>
        </a:defPPr>
      </a:lstStyle>
    </a:lnDef>
  </a:objectDefaults>
  <a:extraClrSchemeLst>
    <a:extraClrScheme>
      <a:clrScheme name="17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7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7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7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7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7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7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7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7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7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7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7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2" Type="http://schemas.microsoft.com/office/2011/relationships/webextension" Target="webextension2.xml"/><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9">
    <wetp:webextensionref xmlns:r="http://schemas.openxmlformats.org/officeDocument/2006/relationships" r:id="rId1"/>
  </wetp:taskpane>
  <wetp:taskpane dockstate="right" visibility="0" width="350" row="8">
    <wetp:webextensionref xmlns:r="http://schemas.openxmlformats.org/officeDocument/2006/relationships" r:id="rId2"/>
  </wetp:taskpane>
</wetp:taskpanes>
</file>

<file path=ppt/webextensions/webextension1.xml><?xml version="1.0" encoding="utf-8"?>
<we:webextension xmlns:we="http://schemas.microsoft.com/office/webextensions/webextension/2010/11" id="{C3A968C6-FD8D-4A75-AD0C-C039EBDC1802}">
  <we:reference id="wa104178141" version="3.0.11.3" store="en-US" storeType="OMEX"/>
  <we:alternateReferences/>
  <we:properties/>
  <we:bindings/>
  <we:snapshot xmlns:r="http://schemas.openxmlformats.org/officeDocument/2006/relationships"/>
</we:webextension>
</file>

<file path=ppt/webextensions/webextension2.xml><?xml version="1.0" encoding="utf-8"?>
<we:webextension xmlns:we="http://schemas.microsoft.com/office/webextensions/webextension/2010/11" id="{5CD39265-F2B1-4762-A451-5E49EE9D6E18}">
  <we:reference id="wa104379989" version="1.0.0.0" store="en-US" storeType="OMEX"/>
  <we:alternateReferences>
    <we:reference id="WA104379989" version="1.0.0.0" store="WA104379989"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Te - Theme2</Template>
  <TotalTime>28791</TotalTime>
  <Words>2538</Words>
  <Application>Microsoft Office PowerPoint</Application>
  <PresentationFormat>On-screen Show (4:3)</PresentationFormat>
  <Paragraphs>344</Paragraphs>
  <Slides>44</Slides>
  <Notes>0</Notes>
  <HiddenSlides>1</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44</vt:i4>
      </vt:variant>
    </vt:vector>
  </HeadingPairs>
  <TitlesOfParts>
    <vt:vector size="55" baseType="lpstr">
      <vt:lpstr>Arial</vt:lpstr>
      <vt:lpstr>Calibri</vt:lpstr>
      <vt:lpstr>Cambria</vt:lpstr>
      <vt:lpstr>Times</vt:lpstr>
      <vt:lpstr>Wingdings</vt:lpstr>
      <vt:lpstr>ヒラギノ角ゴ Pro W3</vt:lpstr>
      <vt:lpstr>Te - Theme2</vt:lpstr>
      <vt:lpstr>Section break</vt:lpstr>
      <vt:lpstr>Office Theme</vt:lpstr>
      <vt:lpstr>1_Office Theme</vt:lpstr>
      <vt:lpstr>17_Blank Presentation</vt:lpstr>
      <vt:lpstr>Economic Impact of Tourism in Kansas, 2017</vt:lpstr>
      <vt:lpstr>1) Key findings</vt:lpstr>
      <vt:lpstr>Growth continues in 2017 as economic conditions support higher trip spend on travel to Kansas</vt:lpstr>
      <vt:lpstr>PowerPoint Presentation</vt:lpstr>
      <vt:lpstr>2) Visitation and Spending</vt:lpstr>
      <vt:lpstr>Trends in Kansas tourism</vt:lpstr>
      <vt:lpstr>2017 Trends</vt:lpstr>
      <vt:lpstr>Visitation</vt:lpstr>
      <vt:lpstr>Visitor spending</vt:lpstr>
      <vt:lpstr>Visitor spending in Kansas</vt:lpstr>
      <vt:lpstr>Tourism spending reached $6.8 billion in 2017</vt:lpstr>
      <vt:lpstr>Tourism spending by sector</vt:lpstr>
      <vt:lpstr>Tourism spending shares by sector</vt:lpstr>
      <vt:lpstr>Travel sectors</vt:lpstr>
      <vt:lpstr>Travel sectors</vt:lpstr>
      <vt:lpstr>Travel sectors</vt:lpstr>
      <vt:lpstr>3) Tourism Economy</vt:lpstr>
      <vt:lpstr>Construction in support of tourism</vt:lpstr>
      <vt:lpstr>Visitor economy in Kansas</vt:lpstr>
      <vt:lpstr>Tourism economy sales</vt:lpstr>
      <vt:lpstr>4) The Economic Impact of Tourism – Direct Tourism Industry</vt:lpstr>
      <vt:lpstr>How tourism generates impact </vt:lpstr>
      <vt:lpstr>Tourism impact summary - GDP</vt:lpstr>
      <vt:lpstr>Tourism impact summary - jobs</vt:lpstr>
      <vt:lpstr>Tourism industry impacts</vt:lpstr>
      <vt:lpstr>Tourism employment intensity</vt:lpstr>
      <vt:lpstr>Tourism employment growth</vt:lpstr>
      <vt:lpstr>The tourism sector is a major contributor to Kansas’s economy</vt:lpstr>
      <vt:lpstr>5) The Economic Impact of Tourism – Total Tourism Economy</vt:lpstr>
      <vt:lpstr>Tourism’s impact on business sales (1 of 2) </vt:lpstr>
      <vt:lpstr>Tourism’s impact on business sales (2 of 2) </vt:lpstr>
      <vt:lpstr>Tourism’s impact on GDP (Value Added) (1 of 2) </vt:lpstr>
      <vt:lpstr>Tourism’s impact on GDP (Value Added) (2 of 2) </vt:lpstr>
      <vt:lpstr>Tourism’s impact on local employment (1 of 2) </vt:lpstr>
      <vt:lpstr>Tourism’s impact on local employment (2 of 2) </vt:lpstr>
      <vt:lpstr>Tourism’s impact on local income  (1 of 2) </vt:lpstr>
      <vt:lpstr>Tourism’s impact on local income  (2 of 2) </vt:lpstr>
      <vt:lpstr>Tourism’s impact on taxes</vt:lpstr>
      <vt:lpstr>Tourism’s impact on taxes</vt:lpstr>
      <vt:lpstr>6) Economic Impact in Context  </vt:lpstr>
      <vt:lpstr>Figures in context</vt:lpstr>
      <vt:lpstr>Figures in context</vt:lpstr>
      <vt:lpstr>Figures in context</vt:lpstr>
      <vt:lpstr>About Tourism Economics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Geoff Lacher</dc:creator>
  <cp:lastModifiedBy>Chris Pike</cp:lastModifiedBy>
  <cp:revision>875</cp:revision>
  <cp:lastPrinted>2017-11-20T20:03:15Z</cp:lastPrinted>
  <dcterms:created xsi:type="dcterms:W3CDTF">2016-10-17T16:02:52Z</dcterms:created>
  <dcterms:modified xsi:type="dcterms:W3CDTF">2018-09-27T18:48:49Z</dcterms:modified>
</cp:coreProperties>
</file>