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7" r:id="rId5"/>
    <p:sldId id="1383" r:id="rId6"/>
    <p:sldId id="1387" r:id="rId7"/>
    <p:sldId id="1386" r:id="rId8"/>
    <p:sldId id="1385" r:id="rId9"/>
    <p:sldId id="1384" r:id="rId10"/>
    <p:sldId id="1388" r:id="rId11"/>
    <p:sldId id="1389" r:id="rId12"/>
    <p:sldId id="1390" r:id="rId13"/>
    <p:sldId id="1392" r:id="rId14"/>
    <p:sldId id="1391" r:id="rId15"/>
    <p:sldId id="1393" r:id="rId16"/>
    <p:sldId id="1395" r:id="rId17"/>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8E7"/>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A78E5E-63E7-4D3E-8C55-60C181FEF9C3}" v="1" dt="2019-10-22T12:33:16.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83660" autoAdjust="0"/>
  </p:normalViewPr>
  <p:slideViewPr>
    <p:cSldViewPr snapToGrid="0">
      <p:cViewPr varScale="1">
        <p:scale>
          <a:sx n="138" d="100"/>
          <a:sy n="138" d="100"/>
        </p:scale>
        <p:origin x="456"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9" d="100"/>
          <a:sy n="109" d="100"/>
        </p:scale>
        <p:origin x="30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C4E4B1-3AE2-D248-B8AE-CF4B338802B9}" type="datetimeFigureOut">
              <a:rPr lang="en-US" smtClean="0"/>
              <a:t>10/31/2019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3E80DF-CF2D-E74B-81B8-020F14A7F8E0}" type="slidenum">
              <a:rPr lang="en-US" smtClean="0"/>
              <a:t>‹#›</a:t>
            </a:fld>
            <a:endParaRPr lang="en-US"/>
          </a:p>
        </p:txBody>
      </p:sp>
    </p:spTree>
    <p:extLst>
      <p:ext uri="{BB962C8B-B14F-4D97-AF65-F5344CB8AC3E}">
        <p14:creationId xmlns:p14="http://schemas.microsoft.com/office/powerpoint/2010/main" val="168802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B05C7-2979-4A09-A3FC-F50EDF6A753F}" type="datetimeFigureOut">
              <a:rPr lang="nb-NO" smtClean="0"/>
              <a:t>31.10.2019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D09A1-4EAF-4301-81B7-2D5498A8DC20}" type="slidenum">
              <a:rPr lang="nb-NO" smtClean="0"/>
              <a:t>‹#›</a:t>
            </a:fld>
            <a:endParaRPr lang="nb-NO"/>
          </a:p>
        </p:txBody>
      </p:sp>
    </p:spTree>
    <p:extLst>
      <p:ext uri="{BB962C8B-B14F-4D97-AF65-F5344CB8AC3E}">
        <p14:creationId xmlns:p14="http://schemas.microsoft.com/office/powerpoint/2010/main" val="47811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slide">
    <p:spTree>
      <p:nvGrpSpPr>
        <p:cNvPr id="1" name=""/>
        <p:cNvGrpSpPr/>
        <p:nvPr/>
      </p:nvGrpSpPr>
      <p:grpSpPr>
        <a:xfrm>
          <a:off x="0" y="0"/>
          <a:ext cx="0" cy="0"/>
          <a:chOff x="0" y="0"/>
          <a:chExt cx="0" cy="0"/>
        </a:xfrm>
      </p:grpSpPr>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31.10.2019</a:t>
            </a:fld>
            <a:endParaRPr lang="nb-NO" dirty="0"/>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dirty="0"/>
          </a:p>
        </p:txBody>
      </p:sp>
      <p:sp>
        <p:nvSpPr>
          <p:cNvPr id="5" name="Rectangle 4"/>
          <p:cNvSpPr/>
          <p:nvPr userDrawn="1"/>
        </p:nvSpPr>
        <p:spPr>
          <a:xfrm>
            <a:off x="3047997" y="2061943"/>
            <a:ext cx="2987046" cy="103993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79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289" y="1161881"/>
            <a:ext cx="8353425" cy="3065632"/>
          </a:xfrm>
        </p:spPr>
        <p:txBody>
          <a:bodyPr/>
          <a:lstStyle/>
          <a:p>
            <a:pPr lvl="0"/>
            <a:r>
              <a:rPr lang="en-US"/>
              <a:t>Click to edit Master text styles</a:t>
            </a:r>
          </a:p>
          <a:p>
            <a:pPr lvl="1"/>
            <a:r>
              <a:rPr lang="en-US"/>
              <a:t>Second level</a:t>
            </a:r>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31.10.2019</a:t>
            </a:fld>
            <a:endParaRPr lang="nb-NO" dirty="0"/>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dirty="0"/>
          </a:p>
        </p:txBody>
      </p:sp>
      <p:sp>
        <p:nvSpPr>
          <p:cNvPr id="6" name="Plassholder for tittel 1"/>
          <p:cNvSpPr>
            <a:spLocks noGrp="1"/>
          </p:cNvSpPr>
          <p:nvPr>
            <p:ph type="title"/>
          </p:nvPr>
        </p:nvSpPr>
        <p:spPr>
          <a:xfrm>
            <a:off x="391765" y="454840"/>
            <a:ext cx="8357328" cy="307777"/>
          </a:xfrm>
          <a:prstGeom prst="rect">
            <a:avLst/>
          </a:prstGeom>
          <a:ln>
            <a:noFill/>
          </a:ln>
        </p:spPr>
        <p:style>
          <a:lnRef idx="2">
            <a:schemeClr val="dk1"/>
          </a:lnRef>
          <a:fillRef idx="1">
            <a:schemeClr val="lt1"/>
          </a:fillRef>
          <a:effectRef idx="0">
            <a:schemeClr val="dk1"/>
          </a:effectRef>
          <a:fontRef idx="none"/>
        </p:style>
        <p:txBody>
          <a:bodyPr vert="horz" wrap="square" lIns="0" tIns="0" rIns="0" bIns="0" rtlCol="0" anchor="t" anchorCtr="0">
            <a:spAutoFit/>
          </a:bodyPr>
          <a:lstStyle>
            <a:lvl1pPr>
              <a:defRPr sz="2000"/>
            </a:lvl1pPr>
          </a:lstStyle>
          <a:p>
            <a:r>
              <a:rPr lang="en-US"/>
              <a:t>Click to edit Master title style</a:t>
            </a:r>
            <a:endParaRPr lang="nb-NO" dirty="0"/>
          </a:p>
        </p:txBody>
      </p:sp>
    </p:spTree>
    <p:extLst>
      <p:ext uri="{BB962C8B-B14F-4D97-AF65-F5344CB8AC3E}">
        <p14:creationId xmlns:p14="http://schemas.microsoft.com/office/powerpoint/2010/main" val="137008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tekst /u bullets">
    <p:spTree>
      <p:nvGrpSpPr>
        <p:cNvPr id="1" name=""/>
        <p:cNvGrpSpPr/>
        <p:nvPr/>
      </p:nvGrpSpPr>
      <p:grpSpPr>
        <a:xfrm>
          <a:off x="0" y="0"/>
          <a:ext cx="0" cy="0"/>
          <a:chOff x="0" y="0"/>
          <a:chExt cx="0" cy="0"/>
        </a:xfrm>
      </p:grpSpPr>
      <p:sp>
        <p:nvSpPr>
          <p:cNvPr id="11" name="Plassholder for tekst 10"/>
          <p:cNvSpPr>
            <a:spLocks noGrp="1"/>
          </p:cNvSpPr>
          <p:nvPr>
            <p:ph type="body" idx="14"/>
          </p:nvPr>
        </p:nvSpPr>
        <p:spPr>
          <a:xfrm>
            <a:off x="395287" y="1161881"/>
            <a:ext cx="8353427" cy="3065632"/>
          </a:xfrm>
        </p:spPr>
        <p:txBody>
          <a:bodyPr lIns="0" tIns="0" rIns="0" bIns="0"/>
          <a:lstStyle>
            <a:lvl1pPr marL="0" indent="0">
              <a:buNone/>
              <a:defRPr/>
            </a:lvl1pPr>
          </a:lstStyle>
          <a:p>
            <a:pPr lvl="0"/>
            <a:r>
              <a:rPr lang="en-US"/>
              <a:t>Click to edit Master text styles</a:t>
            </a:r>
          </a:p>
        </p:txBody>
      </p:sp>
      <p:sp>
        <p:nvSpPr>
          <p:cNvPr id="8"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31.10.2019</a:t>
            </a:fld>
            <a:endParaRPr lang="nb-NO" dirty="0"/>
          </a:p>
        </p:txBody>
      </p:sp>
      <p:sp>
        <p:nvSpPr>
          <p:cNvPr id="9"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dirty="0"/>
          </a:p>
        </p:txBody>
      </p:sp>
      <p:sp>
        <p:nvSpPr>
          <p:cNvPr id="6"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dirty="0"/>
          </a:p>
        </p:txBody>
      </p:sp>
    </p:spTree>
    <p:extLst>
      <p:ext uri="{BB962C8B-B14F-4D97-AF65-F5344CB8AC3E}">
        <p14:creationId xmlns:p14="http://schemas.microsoft.com/office/powerpoint/2010/main" val="3705097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289" y="1161881"/>
            <a:ext cx="3979488" cy="3065632"/>
          </a:xfrm>
        </p:spPr>
        <p:txBody>
          <a:bodyPr/>
          <a:lstStyle>
            <a:lvl1pPr>
              <a:spcBef>
                <a:spcPts val="0"/>
              </a:spcBef>
              <a:defRPr/>
            </a:lvl1pPr>
          </a:lstStyle>
          <a:p>
            <a:pPr lvl="0"/>
            <a:r>
              <a:rPr lang="en-US"/>
              <a:t>Click to edit Master text styles</a:t>
            </a:r>
          </a:p>
          <a:p>
            <a:pPr lvl="1"/>
            <a:r>
              <a:rPr lang="en-US"/>
              <a:t>Second level</a:t>
            </a:r>
          </a:p>
        </p:txBody>
      </p:sp>
      <p:sp>
        <p:nvSpPr>
          <p:cNvPr id="12" name="Plassholder for bilde 7"/>
          <p:cNvSpPr>
            <a:spLocks noGrp="1"/>
          </p:cNvSpPr>
          <p:nvPr>
            <p:ph type="pic" sz="quarter" idx="13"/>
          </p:nvPr>
        </p:nvSpPr>
        <p:spPr>
          <a:xfrm>
            <a:off x="4684900" y="1166813"/>
            <a:ext cx="4068795" cy="306070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13"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31.10.2019</a:t>
            </a:fld>
            <a:endParaRPr lang="nb-NO" dirty="0"/>
          </a:p>
        </p:txBody>
      </p:sp>
      <p:sp>
        <p:nvSpPr>
          <p:cNvPr id="14"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dirty="0"/>
          </a:p>
        </p:txBody>
      </p:sp>
      <p:sp>
        <p:nvSpPr>
          <p:cNvPr id="7"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dirty="0"/>
          </a:p>
        </p:txBody>
      </p:sp>
    </p:spTree>
    <p:extLst>
      <p:ext uri="{BB962C8B-B14F-4D97-AF65-F5344CB8AC3E}">
        <p14:creationId xmlns:p14="http://schemas.microsoft.com/office/powerpoint/2010/main" val="3887094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innhold og portrait bilde">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289" y="1161881"/>
            <a:ext cx="4901106" cy="3208238"/>
          </a:xfrm>
        </p:spPr>
        <p:txBody>
          <a:bodyPr/>
          <a:lstStyle>
            <a:lvl1pPr>
              <a:spcBef>
                <a:spcPts val="0"/>
              </a:spcBef>
              <a:defRPr/>
            </a:lvl1pPr>
          </a:lstStyle>
          <a:p>
            <a:pPr lvl="0"/>
            <a:r>
              <a:rPr lang="en-US"/>
              <a:t>Click to edit Master text styles</a:t>
            </a:r>
          </a:p>
          <a:p>
            <a:pPr lvl="1"/>
            <a:r>
              <a:rPr lang="en-US"/>
              <a:t>Second level</a:t>
            </a:r>
          </a:p>
        </p:txBody>
      </p:sp>
      <p:sp>
        <p:nvSpPr>
          <p:cNvPr id="5" name="Plassholder for tittel 1"/>
          <p:cNvSpPr>
            <a:spLocks noGrp="1"/>
          </p:cNvSpPr>
          <p:nvPr>
            <p:ph type="title"/>
          </p:nvPr>
        </p:nvSpPr>
        <p:spPr>
          <a:xfrm>
            <a:off x="391765" y="454840"/>
            <a:ext cx="4904630"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dirty="0"/>
          </a:p>
        </p:txBody>
      </p:sp>
      <p:sp>
        <p:nvSpPr>
          <p:cNvPr id="6" name="Plassholder for bilde 7"/>
          <p:cNvSpPr>
            <a:spLocks noGrp="1"/>
          </p:cNvSpPr>
          <p:nvPr>
            <p:ph type="pic" sz="quarter" idx="13"/>
          </p:nvPr>
        </p:nvSpPr>
        <p:spPr>
          <a:xfrm>
            <a:off x="5615872" y="0"/>
            <a:ext cx="3528128" cy="514350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Tree>
    <p:extLst>
      <p:ext uri="{BB962C8B-B14F-4D97-AF65-F5344CB8AC3E}">
        <p14:creationId xmlns:p14="http://schemas.microsoft.com/office/powerpoint/2010/main" val="315403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 Bilder">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684900" y="396050"/>
            <a:ext cx="4068795" cy="2077091"/>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10" name="Plassholder for bilde 7"/>
          <p:cNvSpPr>
            <a:spLocks noGrp="1"/>
          </p:cNvSpPr>
          <p:nvPr>
            <p:ph type="pic" sz="quarter" idx="14"/>
          </p:nvPr>
        </p:nvSpPr>
        <p:spPr>
          <a:xfrm>
            <a:off x="4684900" y="2670362"/>
            <a:ext cx="4068795"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11" name="Plassholder for bilde 7"/>
          <p:cNvSpPr>
            <a:spLocks noGrp="1"/>
          </p:cNvSpPr>
          <p:nvPr>
            <p:ph type="pic" sz="quarter" idx="15"/>
          </p:nvPr>
        </p:nvSpPr>
        <p:spPr>
          <a:xfrm>
            <a:off x="395290" y="396050"/>
            <a:ext cx="4078100" cy="2077091"/>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12" name="Plassholder for bilde 7"/>
          <p:cNvSpPr>
            <a:spLocks noGrp="1"/>
          </p:cNvSpPr>
          <p:nvPr>
            <p:ph type="pic" sz="quarter" idx="16"/>
          </p:nvPr>
        </p:nvSpPr>
        <p:spPr>
          <a:xfrm>
            <a:off x="395288" y="2670362"/>
            <a:ext cx="4078101"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Tree>
    <p:extLst>
      <p:ext uri="{BB962C8B-B14F-4D97-AF65-F5344CB8AC3E}">
        <p14:creationId xmlns:p14="http://schemas.microsoft.com/office/powerpoint/2010/main" val="810871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1" name="Plassholder for bilde 7"/>
          <p:cNvSpPr>
            <a:spLocks noGrp="1"/>
          </p:cNvSpPr>
          <p:nvPr>
            <p:ph type="pic" sz="quarter" idx="15"/>
          </p:nvPr>
        </p:nvSpPr>
        <p:spPr>
          <a:xfrm>
            <a:off x="0" y="0"/>
            <a:ext cx="9144000" cy="514350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Tree>
    <p:extLst>
      <p:ext uri="{BB962C8B-B14F-4D97-AF65-F5344CB8AC3E}">
        <p14:creationId xmlns:p14="http://schemas.microsoft.com/office/powerpoint/2010/main" val="200692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ort bilde med tittel">
    <p:spTree>
      <p:nvGrpSpPr>
        <p:cNvPr id="1" name=""/>
        <p:cNvGrpSpPr/>
        <p:nvPr/>
      </p:nvGrpSpPr>
      <p:grpSpPr>
        <a:xfrm>
          <a:off x="0" y="0"/>
          <a:ext cx="0" cy="0"/>
          <a:chOff x="0" y="0"/>
          <a:chExt cx="0" cy="0"/>
        </a:xfrm>
      </p:grpSpPr>
      <p:sp>
        <p:nvSpPr>
          <p:cNvPr id="10" name="Plassholder for bilde 7"/>
          <p:cNvSpPr>
            <a:spLocks noGrp="1"/>
          </p:cNvSpPr>
          <p:nvPr>
            <p:ph type="pic" sz="quarter" idx="14"/>
          </p:nvPr>
        </p:nvSpPr>
        <p:spPr>
          <a:xfrm>
            <a:off x="0" y="1166813"/>
            <a:ext cx="9144000" cy="3976688"/>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5" name="Plassholder for tittel 1"/>
          <p:cNvSpPr>
            <a:spLocks noGrp="1"/>
          </p:cNvSpPr>
          <p:nvPr>
            <p:ph type="title"/>
          </p:nvPr>
        </p:nvSpPr>
        <p:spPr>
          <a:xfrm>
            <a:off x="391765" y="454840"/>
            <a:ext cx="8357328" cy="492443"/>
          </a:xfrm>
          <a:prstGeom prst="rect">
            <a:avLst/>
          </a:prstGeom>
        </p:spPr>
        <p:txBody>
          <a:bodyPr vert="horz" wrap="square" lIns="0" tIns="0" rIns="0" bIns="0" rtlCol="0" anchor="t" anchorCtr="0">
            <a:spAutoFit/>
          </a:bodyPr>
          <a:lstStyle/>
          <a:p>
            <a:r>
              <a:rPr lang="en-US"/>
              <a:t>Click to edit Master title style</a:t>
            </a:r>
            <a:endParaRPr lang="nb-NO" dirty="0"/>
          </a:p>
        </p:txBody>
      </p:sp>
    </p:spTree>
    <p:extLst>
      <p:ext uri="{BB962C8B-B14F-4D97-AF65-F5344CB8AC3E}">
        <p14:creationId xmlns:p14="http://schemas.microsoft.com/office/powerpoint/2010/main" val="2378309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innhold og 2 små bilder">
    <p:spTree>
      <p:nvGrpSpPr>
        <p:cNvPr id="1" name=""/>
        <p:cNvGrpSpPr/>
        <p:nvPr/>
      </p:nvGrpSpPr>
      <p:grpSpPr>
        <a:xfrm>
          <a:off x="0" y="0"/>
          <a:ext cx="0" cy="0"/>
          <a:chOff x="0" y="0"/>
          <a:chExt cx="0" cy="0"/>
        </a:xfrm>
      </p:grpSpPr>
      <p:sp>
        <p:nvSpPr>
          <p:cNvPr id="7" name="Plassholder for tekst 10"/>
          <p:cNvSpPr>
            <a:spLocks noGrp="1"/>
          </p:cNvSpPr>
          <p:nvPr>
            <p:ph type="body" idx="15"/>
          </p:nvPr>
        </p:nvSpPr>
        <p:spPr>
          <a:xfrm>
            <a:off x="395287" y="1161883"/>
            <a:ext cx="8353427" cy="738637"/>
          </a:xfrm>
        </p:spPr>
        <p:txBody>
          <a:bodyPr lIns="0" tIns="0" rIns="0" bIns="0">
            <a:noAutofit/>
          </a:bodyPr>
          <a:lstStyle>
            <a:lvl1pPr marL="0" indent="0">
              <a:buNone/>
              <a:defRPr sz="2000"/>
            </a:lvl1pPr>
          </a:lstStyle>
          <a:p>
            <a:pPr lvl="0"/>
            <a:r>
              <a:rPr lang="en-US"/>
              <a:t>Click to edit Master text styles</a:t>
            </a:r>
          </a:p>
        </p:txBody>
      </p:sp>
      <p:sp>
        <p:nvSpPr>
          <p:cNvPr id="8" name="Plassholder for bilde 7"/>
          <p:cNvSpPr>
            <a:spLocks noGrp="1"/>
          </p:cNvSpPr>
          <p:nvPr>
            <p:ph type="pic" sz="quarter" idx="14"/>
          </p:nvPr>
        </p:nvSpPr>
        <p:spPr>
          <a:xfrm>
            <a:off x="4684900" y="2150423"/>
            <a:ext cx="4068795"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9" name="Plassholder for bilde 7"/>
          <p:cNvSpPr>
            <a:spLocks noGrp="1"/>
          </p:cNvSpPr>
          <p:nvPr>
            <p:ph type="pic" sz="quarter" idx="16"/>
          </p:nvPr>
        </p:nvSpPr>
        <p:spPr>
          <a:xfrm>
            <a:off x="395288" y="2150423"/>
            <a:ext cx="4078101"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31.10.2019</a:t>
            </a:fld>
            <a:endParaRPr lang="nb-NO" dirty="0"/>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dirty="0"/>
          </a:p>
        </p:txBody>
      </p:sp>
      <p:sp>
        <p:nvSpPr>
          <p:cNvPr id="10"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dirty="0"/>
          </a:p>
        </p:txBody>
      </p:sp>
    </p:spTree>
    <p:extLst>
      <p:ext uri="{BB962C8B-B14F-4D97-AF65-F5344CB8AC3E}">
        <p14:creationId xmlns:p14="http://schemas.microsoft.com/office/powerpoint/2010/main" val="2771221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0" name="Plassholder for innhold 2"/>
          <p:cNvSpPr>
            <a:spLocks noGrp="1"/>
          </p:cNvSpPr>
          <p:nvPr>
            <p:ph idx="14"/>
          </p:nvPr>
        </p:nvSpPr>
        <p:spPr>
          <a:xfrm>
            <a:off x="395289" y="1161881"/>
            <a:ext cx="3979488" cy="3065632"/>
          </a:xfrm>
        </p:spPr>
        <p:txBody>
          <a:bodyPr/>
          <a:lstStyle>
            <a:lvl1pPr>
              <a:spcBef>
                <a:spcPts val="0"/>
              </a:spcBef>
              <a:defRPr/>
            </a:lvl1pPr>
          </a:lstStyle>
          <a:p>
            <a:pPr lvl="0"/>
            <a:r>
              <a:rPr lang="en-US"/>
              <a:t>Click to edit Master text styles</a:t>
            </a:r>
          </a:p>
          <a:p>
            <a:pPr lvl="1"/>
            <a:r>
              <a:rPr lang="en-US"/>
              <a:t>Second level</a:t>
            </a:r>
          </a:p>
        </p:txBody>
      </p:sp>
      <p:sp>
        <p:nvSpPr>
          <p:cNvPr id="11" name="Plassholder for innhold 2"/>
          <p:cNvSpPr>
            <a:spLocks noGrp="1"/>
          </p:cNvSpPr>
          <p:nvPr>
            <p:ph idx="15"/>
          </p:nvPr>
        </p:nvSpPr>
        <p:spPr>
          <a:xfrm>
            <a:off x="4769225" y="1161881"/>
            <a:ext cx="3979488" cy="3065632"/>
          </a:xfrm>
        </p:spPr>
        <p:txBody>
          <a:bodyPr/>
          <a:lstStyle>
            <a:lvl1pPr>
              <a:spcBef>
                <a:spcPts val="0"/>
              </a:spcBef>
              <a:defRPr/>
            </a:lvl1pPr>
          </a:lstStyle>
          <a:p>
            <a:pPr lvl="0"/>
            <a:r>
              <a:rPr lang="en-US"/>
              <a:t>Click to edit Master text styles</a:t>
            </a:r>
          </a:p>
          <a:p>
            <a:pPr lvl="1"/>
            <a:r>
              <a:rPr lang="en-US"/>
              <a:t>Second level</a:t>
            </a:r>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31.10.2019</a:t>
            </a:fld>
            <a:endParaRPr lang="nb-NO" dirty="0"/>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dirty="0"/>
          </a:p>
        </p:txBody>
      </p:sp>
      <p:sp>
        <p:nvSpPr>
          <p:cNvPr id="7"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dirty="0"/>
          </a:p>
        </p:txBody>
      </p:sp>
    </p:spTree>
    <p:extLst>
      <p:ext uri="{BB962C8B-B14F-4D97-AF65-F5344CB8AC3E}">
        <p14:creationId xmlns:p14="http://schemas.microsoft.com/office/powerpoint/2010/main" val="3336107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395289" y="1166815"/>
            <a:ext cx="3979489" cy="246221"/>
          </a:xfrm>
        </p:spPr>
        <p:txBody>
          <a:bodyPr wrap="square" anchor="t" anchorCtr="0">
            <a:spAutoFit/>
          </a:bodyPr>
          <a:lstStyle>
            <a:lvl1pPr marL="0" indent="0" algn="l">
              <a:buNone/>
              <a:defRPr sz="16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5" name="Plassholder for tekst 4"/>
          <p:cNvSpPr>
            <a:spLocks noGrp="1"/>
          </p:cNvSpPr>
          <p:nvPr>
            <p:ph type="body" sz="quarter" idx="3"/>
          </p:nvPr>
        </p:nvSpPr>
        <p:spPr>
          <a:xfrm>
            <a:off x="4769226" y="1166815"/>
            <a:ext cx="3979871" cy="246221"/>
          </a:xfrm>
        </p:spPr>
        <p:txBody>
          <a:bodyPr wrap="square" anchor="t" anchorCtr="0">
            <a:spAutoFit/>
          </a:bodyPr>
          <a:lstStyle>
            <a:lvl1pPr marL="0" indent="0" algn="l">
              <a:buNone/>
              <a:defRPr sz="16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10" name="Plassholder for innhold 2"/>
          <p:cNvSpPr>
            <a:spLocks noGrp="1"/>
          </p:cNvSpPr>
          <p:nvPr>
            <p:ph idx="14"/>
          </p:nvPr>
        </p:nvSpPr>
        <p:spPr>
          <a:xfrm>
            <a:off x="395289" y="1482291"/>
            <a:ext cx="3979488" cy="2745222"/>
          </a:xfrm>
        </p:spPr>
        <p:txBody>
          <a:bodyPr/>
          <a:lstStyle>
            <a:lvl1pPr>
              <a:spcBef>
                <a:spcPts val="0"/>
              </a:spcBef>
              <a:defRPr/>
            </a:lvl1pPr>
          </a:lstStyle>
          <a:p>
            <a:pPr lvl="0"/>
            <a:r>
              <a:rPr lang="en-US"/>
              <a:t>Click to edit Master text styles</a:t>
            </a:r>
          </a:p>
          <a:p>
            <a:pPr lvl="1"/>
            <a:r>
              <a:rPr lang="en-US"/>
              <a:t>Second level</a:t>
            </a:r>
          </a:p>
        </p:txBody>
      </p:sp>
      <p:sp>
        <p:nvSpPr>
          <p:cNvPr id="13" name="Plassholder for innhold 2"/>
          <p:cNvSpPr>
            <a:spLocks noGrp="1"/>
          </p:cNvSpPr>
          <p:nvPr>
            <p:ph idx="15"/>
          </p:nvPr>
        </p:nvSpPr>
        <p:spPr>
          <a:xfrm>
            <a:off x="4769225" y="1482291"/>
            <a:ext cx="3979488" cy="2745222"/>
          </a:xfrm>
        </p:spPr>
        <p:txBody>
          <a:bodyPr/>
          <a:lstStyle>
            <a:lvl1pPr>
              <a:spcBef>
                <a:spcPts val="0"/>
              </a:spcBef>
              <a:defRPr/>
            </a:lvl1pPr>
          </a:lstStyle>
          <a:p>
            <a:pPr lvl="0"/>
            <a:r>
              <a:rPr lang="en-US"/>
              <a:t>Click to edit Master text styles</a:t>
            </a:r>
          </a:p>
          <a:p>
            <a:pPr lvl="1"/>
            <a:r>
              <a:rPr lang="en-US"/>
              <a:t>Second level</a:t>
            </a:r>
          </a:p>
        </p:txBody>
      </p:sp>
      <p:sp>
        <p:nvSpPr>
          <p:cNvPr id="14"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31.10.2019</a:t>
            </a:fld>
            <a:endParaRPr lang="nb-NO" dirty="0"/>
          </a:p>
        </p:txBody>
      </p:sp>
      <p:sp>
        <p:nvSpPr>
          <p:cNvPr id="15"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dirty="0"/>
          </a:p>
        </p:txBody>
      </p:sp>
      <p:sp>
        <p:nvSpPr>
          <p:cNvPr id="9"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dirty="0"/>
          </a:p>
        </p:txBody>
      </p:sp>
    </p:spTree>
    <p:extLst>
      <p:ext uri="{BB962C8B-B14F-4D97-AF65-F5344CB8AC3E}">
        <p14:creationId xmlns:p14="http://schemas.microsoft.com/office/powerpoint/2010/main" val="107742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tel 1"/>
          <p:cNvSpPr>
            <a:spLocks noGrp="1"/>
          </p:cNvSpPr>
          <p:nvPr>
            <p:ph type="ctrTitle"/>
          </p:nvPr>
        </p:nvSpPr>
        <p:spPr>
          <a:xfrm>
            <a:off x="828104" y="2048703"/>
            <a:ext cx="5254349" cy="492443"/>
          </a:xfrm>
        </p:spPr>
        <p:txBody>
          <a:bodyPr wrap="square" anchor="b">
            <a:spAutoFit/>
          </a:bodyPr>
          <a:lstStyle>
            <a:lvl1pPr algn="l">
              <a:defRPr sz="3200"/>
            </a:lvl1pPr>
          </a:lstStyle>
          <a:p>
            <a:r>
              <a:rPr lang="en-US"/>
              <a:t>Click to edit Master title style</a:t>
            </a:r>
            <a:endParaRPr lang="nb-NO" dirty="0"/>
          </a:p>
        </p:txBody>
      </p:sp>
      <p:sp>
        <p:nvSpPr>
          <p:cNvPr id="9" name="Undertittel 2"/>
          <p:cNvSpPr>
            <a:spLocks noGrp="1"/>
          </p:cNvSpPr>
          <p:nvPr>
            <p:ph type="subTitle" idx="1"/>
          </p:nvPr>
        </p:nvSpPr>
        <p:spPr>
          <a:xfrm>
            <a:off x="828105" y="2700339"/>
            <a:ext cx="4194524" cy="307777"/>
          </a:xfrm>
        </p:spPr>
        <p:txBody>
          <a:bodyPr wrap="square">
            <a:spAutoFit/>
          </a:bodyPr>
          <a:lstStyle>
            <a:lvl1pPr marL="0" indent="0" algn="l">
              <a:buNone/>
              <a:defRPr sz="2000"/>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dirty="0"/>
          </a:p>
        </p:txBody>
      </p:sp>
      <p:sp>
        <p:nvSpPr>
          <p:cNvPr id="5" name="Rectangle 4"/>
          <p:cNvSpPr/>
          <p:nvPr userDrawn="1"/>
        </p:nvSpPr>
        <p:spPr>
          <a:xfrm>
            <a:off x="404649" y="455804"/>
            <a:ext cx="929408" cy="32813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2753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31.10.2019</a:t>
            </a:fld>
            <a:endParaRPr lang="nb-NO" dirty="0"/>
          </a:p>
        </p:txBody>
      </p:sp>
      <p:sp>
        <p:nvSpPr>
          <p:cNvPr id="7"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dirty="0"/>
          </a:p>
        </p:txBody>
      </p:sp>
      <p:sp>
        <p:nvSpPr>
          <p:cNvPr id="8" name="Plassholder for tittel 1"/>
          <p:cNvSpPr>
            <a:spLocks noGrp="1"/>
          </p:cNvSpPr>
          <p:nvPr>
            <p:ph type="title"/>
          </p:nvPr>
        </p:nvSpPr>
        <p:spPr>
          <a:xfrm>
            <a:off x="395288" y="447675"/>
            <a:ext cx="8357328" cy="307777"/>
          </a:xfrm>
          <a:prstGeom prst="rect">
            <a:avLst/>
          </a:prstGeom>
        </p:spPr>
        <p:txBody>
          <a:bodyPr vert="horz" wrap="square" lIns="0" tIns="0" rIns="0" bIns="0" rtlCol="0" anchor="t" anchorCtr="0">
            <a:spAutoFit/>
          </a:bodyPr>
          <a:lstStyle/>
          <a:p>
            <a:r>
              <a:rPr lang="en-US"/>
              <a:t>Click to edit Master title style</a:t>
            </a:r>
            <a:endParaRPr lang="nb-NO" dirty="0"/>
          </a:p>
        </p:txBody>
      </p:sp>
    </p:spTree>
    <p:extLst>
      <p:ext uri="{BB962C8B-B14F-4D97-AF65-F5344CB8AC3E}">
        <p14:creationId xmlns:p14="http://schemas.microsoft.com/office/powerpoint/2010/main" val="129985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31.10.2019</a:t>
            </a:fld>
            <a:endParaRPr lang="nb-NO" dirty="0"/>
          </a:p>
        </p:txBody>
      </p:sp>
      <p:sp>
        <p:nvSpPr>
          <p:cNvPr id="6"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dirty="0"/>
          </a:p>
        </p:txBody>
      </p:sp>
    </p:spTree>
    <p:extLst>
      <p:ext uri="{BB962C8B-B14F-4D97-AF65-F5344CB8AC3E}">
        <p14:creationId xmlns:p14="http://schemas.microsoft.com/office/powerpoint/2010/main" val="276757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1_Tomt_ute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57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Avslutningsslide">
    <p:spTree>
      <p:nvGrpSpPr>
        <p:cNvPr id="1" name=""/>
        <p:cNvGrpSpPr/>
        <p:nvPr/>
      </p:nvGrpSpPr>
      <p:grpSpPr>
        <a:xfrm>
          <a:off x="0" y="0"/>
          <a:ext cx="0" cy="0"/>
          <a:chOff x="0" y="0"/>
          <a:chExt cx="0" cy="0"/>
        </a:xfrm>
      </p:grpSpPr>
      <p:sp>
        <p:nvSpPr>
          <p:cNvPr id="4" name="TextBox 3"/>
          <p:cNvSpPr txBox="1"/>
          <p:nvPr userDrawn="1"/>
        </p:nvSpPr>
        <p:spPr>
          <a:xfrm>
            <a:off x="3388094" y="4237139"/>
            <a:ext cx="2367815" cy="400110"/>
          </a:xfrm>
          <a:prstGeom prst="rect">
            <a:avLst/>
          </a:prstGeom>
          <a:noFill/>
        </p:spPr>
        <p:txBody>
          <a:bodyPr wrap="square" rtlCol="0">
            <a:spAutoFit/>
          </a:bodyPr>
          <a:lstStyle/>
          <a:p>
            <a:pPr algn="ctr"/>
            <a:r>
              <a:rPr lang="en-US" sz="1000" b="1" u="sng" dirty="0" err="1"/>
              <a:t>Tusen</a:t>
            </a:r>
            <a:r>
              <a:rPr lang="en-US" sz="1000" b="1" u="sng" dirty="0"/>
              <a:t> </a:t>
            </a:r>
            <a:r>
              <a:rPr lang="en-US" sz="1000" b="1" u="sng" dirty="0" err="1"/>
              <a:t>takk</a:t>
            </a:r>
            <a:r>
              <a:rPr lang="en-US" sz="1000" b="1" u="sng" dirty="0"/>
              <a:t>!</a:t>
            </a:r>
          </a:p>
          <a:p>
            <a:pPr algn="ctr"/>
            <a:r>
              <a:rPr lang="en-US" sz="1000" b="1" u="sng" dirty="0" err="1"/>
              <a:t>www.innovasjonnorge.no</a:t>
            </a:r>
            <a:endParaRPr lang="en-US" sz="1000" b="1" u="sng" dirty="0"/>
          </a:p>
        </p:txBody>
      </p:sp>
      <p:sp>
        <p:nvSpPr>
          <p:cNvPr id="6" name="Rectangle 5"/>
          <p:cNvSpPr/>
          <p:nvPr userDrawn="1"/>
        </p:nvSpPr>
        <p:spPr>
          <a:xfrm>
            <a:off x="3047997" y="2061943"/>
            <a:ext cx="2987046" cy="103993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5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are tittel">
    <p:spTree>
      <p:nvGrpSpPr>
        <p:cNvPr id="1" name=""/>
        <p:cNvGrpSpPr/>
        <p:nvPr/>
      </p:nvGrpSpPr>
      <p:grpSpPr>
        <a:xfrm>
          <a:off x="0" y="0"/>
          <a:ext cx="0" cy="0"/>
          <a:chOff x="0" y="0"/>
          <a:chExt cx="0" cy="0"/>
        </a:xfrm>
      </p:grpSpPr>
      <p:sp>
        <p:nvSpPr>
          <p:cNvPr id="6"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pPr rtl="0"/>
            <a:r>
              <a:rPr lang="nb-NO"/>
              <a:t>17.09.2019</a:t>
            </a:r>
          </a:p>
        </p:txBody>
      </p:sp>
      <p:sp>
        <p:nvSpPr>
          <p:cNvPr id="7"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pPr rtl="0"/>
            <a:fld id="{45D54F3E-5908-4C83-B5CA-2A5BDE9E6817}" type="slidenum">
              <a:rPr lang="nb-NO" smtClean="0"/>
              <a:pPr/>
              <a:t>‹#›</a:t>
            </a:fld>
            <a:endParaRPr lang="nb-NO"/>
          </a:p>
        </p:txBody>
      </p:sp>
      <p:sp>
        <p:nvSpPr>
          <p:cNvPr id="5" name="Plassholder for tekst 17">
            <a:extLst>
              <a:ext uri="{FF2B5EF4-FFF2-40B4-BE49-F238E27FC236}">
                <a16:creationId xmlns:a16="http://schemas.microsoft.com/office/drawing/2014/main" id="{44D3E619-250E-DD46-8D31-44BA2E8C2FD5}"/>
              </a:ext>
            </a:extLst>
          </p:cNvPr>
          <p:cNvSpPr>
            <a:spLocks noGrp="1"/>
          </p:cNvSpPr>
          <p:nvPr>
            <p:ph type="body" sz="quarter" idx="13"/>
          </p:nvPr>
        </p:nvSpPr>
        <p:spPr>
          <a:xfrm>
            <a:off x="396000" y="444386"/>
            <a:ext cx="8421687" cy="319088"/>
          </a:xfrm>
        </p:spPr>
        <p:txBody>
          <a:bodyPr rtlCol="0" anchor="b" anchorCtr="0"/>
          <a:lstStyle>
            <a:lvl1pPr marL="0" indent="0">
              <a:buNone/>
              <a:defRPr sz="2000" b="1" i="0"/>
            </a:lvl1pPr>
          </a:lstStyle>
          <a:p>
            <a:pPr lvl="0" rtl="0"/>
            <a:r>
              <a:rPr lang="en-US"/>
              <a:t>Click to edit Master text styles</a:t>
            </a:r>
          </a:p>
        </p:txBody>
      </p:sp>
    </p:spTree>
    <p:extLst>
      <p:ext uri="{BB962C8B-B14F-4D97-AF65-F5344CB8AC3E}">
        <p14:creationId xmlns:p14="http://schemas.microsoft.com/office/powerpoint/2010/main" val="116944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8" name="Plassholder for tekst 7"/>
          <p:cNvSpPr>
            <a:spLocks noGrp="1"/>
          </p:cNvSpPr>
          <p:nvPr>
            <p:ph type="body" sz="quarter" idx="13"/>
          </p:nvPr>
        </p:nvSpPr>
        <p:spPr>
          <a:xfrm>
            <a:off x="396051" y="447675"/>
            <a:ext cx="1868487" cy="123111"/>
          </a:xfrm>
        </p:spPr>
        <p:txBody>
          <a:bodyPr anchor="t" anchorCtr="0">
            <a:spAutoFit/>
          </a:bodyPr>
          <a:lstStyle>
            <a:lvl1pPr marL="0" indent="0">
              <a:buNone/>
              <a:defRPr sz="800" b="1" u="sng"/>
            </a:lvl1pPr>
          </a:lstStyle>
          <a:p>
            <a:pPr lvl="0"/>
            <a:r>
              <a:rPr lang="en-US"/>
              <a:t>Click to edit Master text styles</a:t>
            </a:r>
          </a:p>
        </p:txBody>
      </p:sp>
      <p:sp>
        <p:nvSpPr>
          <p:cNvPr id="14"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31.10.2019</a:t>
            </a:fld>
            <a:endParaRPr lang="nb-NO" dirty="0"/>
          </a:p>
        </p:txBody>
      </p:sp>
      <p:sp>
        <p:nvSpPr>
          <p:cNvPr id="15"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dirty="0"/>
          </a:p>
        </p:txBody>
      </p:sp>
      <p:pic>
        <p:nvPicPr>
          <p:cNvPr id="10"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339261"/>
            <a:ext cx="2962663" cy="960122"/>
          </a:xfrm>
          <a:prstGeom prst="rect">
            <a:avLst/>
          </a:prstGeom>
        </p:spPr>
      </p:pic>
      <p:sp>
        <p:nvSpPr>
          <p:cNvPr id="12" name="Tittel 1"/>
          <p:cNvSpPr>
            <a:spLocks noGrp="1"/>
          </p:cNvSpPr>
          <p:nvPr>
            <p:ph type="ctrTitle"/>
          </p:nvPr>
        </p:nvSpPr>
        <p:spPr>
          <a:xfrm>
            <a:off x="4572000" y="2279886"/>
            <a:ext cx="4177093" cy="492443"/>
          </a:xfrm>
        </p:spPr>
        <p:txBody>
          <a:bodyPr wrap="square" anchor="b" anchorCtr="0">
            <a:spAutoFit/>
          </a:bodyPr>
          <a:lstStyle>
            <a:lvl1pPr algn="l">
              <a:defRPr sz="3200">
                <a:solidFill>
                  <a:schemeClr val="tx1"/>
                </a:solidFill>
              </a:defRPr>
            </a:lvl1pPr>
          </a:lstStyle>
          <a:p>
            <a:r>
              <a:rPr lang="en-US"/>
              <a:t>Click to edit Master title style</a:t>
            </a:r>
            <a:endParaRPr lang="nb-NO" dirty="0"/>
          </a:p>
        </p:txBody>
      </p:sp>
      <p:sp>
        <p:nvSpPr>
          <p:cNvPr id="13" name="Undertittel 2"/>
          <p:cNvSpPr>
            <a:spLocks noGrp="1"/>
          </p:cNvSpPr>
          <p:nvPr>
            <p:ph type="subTitle" idx="1"/>
          </p:nvPr>
        </p:nvSpPr>
        <p:spPr>
          <a:xfrm>
            <a:off x="4572000" y="3051520"/>
            <a:ext cx="4177093" cy="307777"/>
          </a:xfrm>
        </p:spPr>
        <p:txBody>
          <a:bodyPr wrap="square">
            <a:spAutoFit/>
          </a:bodyPr>
          <a:lstStyle>
            <a:lvl1pPr marL="0" indent="0" algn="l">
              <a:buNone/>
              <a:defRPr sz="2000">
                <a:solidFill>
                  <a:schemeClr val="tx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dirty="0"/>
          </a:p>
        </p:txBody>
      </p:sp>
    </p:spTree>
    <p:extLst>
      <p:ext uri="{BB962C8B-B14F-4D97-AF65-F5344CB8AC3E}">
        <p14:creationId xmlns:p14="http://schemas.microsoft.com/office/powerpoint/2010/main" val="312788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sp>
        <p:nvSpPr>
          <p:cNvPr id="23"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31.10.2019</a:t>
            </a:fld>
            <a:endParaRPr lang="nb-NO" dirty="0"/>
          </a:p>
        </p:txBody>
      </p:sp>
      <p:sp>
        <p:nvSpPr>
          <p:cNvPr id="24"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dirty="0"/>
          </a:p>
        </p:txBody>
      </p:sp>
      <p:sp>
        <p:nvSpPr>
          <p:cNvPr id="8" name="Tittel 1"/>
          <p:cNvSpPr>
            <a:spLocks noGrp="1"/>
          </p:cNvSpPr>
          <p:nvPr>
            <p:ph type="ctrTitle"/>
          </p:nvPr>
        </p:nvSpPr>
        <p:spPr>
          <a:xfrm>
            <a:off x="4572000" y="2279886"/>
            <a:ext cx="4177093" cy="492443"/>
          </a:xfrm>
        </p:spPr>
        <p:txBody>
          <a:bodyPr wrap="square" anchor="b" anchorCtr="0">
            <a:spAutoFit/>
          </a:bodyPr>
          <a:lstStyle>
            <a:lvl1pPr algn="l">
              <a:defRPr sz="3200">
                <a:solidFill>
                  <a:schemeClr val="tx1"/>
                </a:solidFill>
              </a:defRPr>
            </a:lvl1pPr>
          </a:lstStyle>
          <a:p>
            <a:r>
              <a:rPr lang="en-US"/>
              <a:t>Click to edit Master title style</a:t>
            </a:r>
            <a:endParaRPr lang="nb-NO" dirty="0"/>
          </a:p>
        </p:txBody>
      </p:sp>
      <p:sp>
        <p:nvSpPr>
          <p:cNvPr id="9" name="Undertittel 2"/>
          <p:cNvSpPr>
            <a:spLocks noGrp="1"/>
          </p:cNvSpPr>
          <p:nvPr>
            <p:ph type="subTitle" idx="1"/>
          </p:nvPr>
        </p:nvSpPr>
        <p:spPr>
          <a:xfrm>
            <a:off x="4572000" y="3051520"/>
            <a:ext cx="4177093" cy="307777"/>
          </a:xfrm>
        </p:spPr>
        <p:txBody>
          <a:bodyPr wrap="square">
            <a:spAutoFit/>
          </a:bodyPr>
          <a:lstStyle>
            <a:lvl1pPr marL="0" indent="0" algn="l">
              <a:buNone/>
              <a:defRPr sz="2000">
                <a:solidFill>
                  <a:schemeClr val="tx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dirty="0"/>
          </a:p>
        </p:txBody>
      </p:sp>
    </p:spTree>
    <p:extLst>
      <p:ext uri="{BB962C8B-B14F-4D97-AF65-F5344CB8AC3E}">
        <p14:creationId xmlns:p14="http://schemas.microsoft.com/office/powerpoint/2010/main" val="1247936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SORT">
    <p:spTree>
      <p:nvGrpSpPr>
        <p:cNvPr id="1" name=""/>
        <p:cNvGrpSpPr/>
        <p:nvPr/>
      </p:nvGrpSpPr>
      <p:grpSpPr>
        <a:xfrm>
          <a:off x="0" y="0"/>
          <a:ext cx="0" cy="0"/>
          <a:chOff x="0" y="0"/>
          <a:chExt cx="0" cy="0"/>
        </a:xfrm>
      </p:grpSpPr>
      <p:sp>
        <p:nvSpPr>
          <p:cNvPr id="9" name="Rektangel 8"/>
          <p:cNvSpPr/>
          <p:nvPr userDrawn="1"/>
        </p:nvSpPr>
        <p:spPr>
          <a:xfrm>
            <a:off x="0" y="1166815"/>
            <a:ext cx="9144000" cy="397668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2"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dirty="0"/>
          </a:p>
        </p:txBody>
      </p:sp>
      <p:sp>
        <p:nvSpPr>
          <p:cNvPr id="3"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dirty="0"/>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bg1"/>
                </a:solidFill>
              </a:defRPr>
            </a:lvl1pPr>
          </a:lstStyle>
          <a:p>
            <a:fld id="{2F88B822-01D0-4E8C-B0A5-4D4EE916604E}" type="datetime1">
              <a:rPr lang="nb-NO" smtClean="0"/>
              <a:pPr/>
              <a:t>31.10.2019</a:t>
            </a:fld>
            <a:endParaRPr lang="nb-NO" dirty="0"/>
          </a:p>
        </p:txBody>
      </p:sp>
      <p:sp>
        <p:nvSpPr>
          <p:cNvPr id="6" name="Plassholder for lysbildenummer 5"/>
          <p:cNvSpPr>
            <a:spLocks noGrp="1"/>
          </p:cNvSpPr>
          <p:nvPr>
            <p:ph type="sldNum" sz="quarter" idx="12"/>
          </p:nvPr>
        </p:nvSpPr>
        <p:spPr>
          <a:xfrm>
            <a:off x="8389093" y="4686861"/>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dirty="0"/>
          </a:p>
        </p:txBody>
      </p:sp>
      <p:sp>
        <p:nvSpPr>
          <p:cNvPr id="8" name="Rectangle 4"/>
          <p:cNvSpPr/>
          <p:nvPr userDrawn="1"/>
        </p:nvSpPr>
        <p:spPr>
          <a:xfrm>
            <a:off x="404649" y="455804"/>
            <a:ext cx="929408" cy="3281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249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19" name="Rektangel 8"/>
          <p:cNvSpPr/>
          <p:nvPr userDrawn="1"/>
        </p:nvSpPr>
        <p:spPr>
          <a:xfrm>
            <a:off x="0" y="1166815"/>
            <a:ext cx="9144000" cy="3976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bg1"/>
                </a:solidFill>
              </a:defRPr>
            </a:lvl1pPr>
          </a:lstStyle>
          <a:p>
            <a:fld id="{2F88B822-01D0-4E8C-B0A5-4D4EE916604E}" type="datetime1">
              <a:rPr lang="nb-NO" smtClean="0"/>
              <a:pPr/>
              <a:t>31.10.2019</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dirty="0"/>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dirty="0"/>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dirty="0"/>
          </a:p>
        </p:txBody>
      </p:sp>
      <p:sp>
        <p:nvSpPr>
          <p:cNvPr id="8" name="Rectangle 4"/>
          <p:cNvSpPr/>
          <p:nvPr userDrawn="1"/>
        </p:nvSpPr>
        <p:spPr>
          <a:xfrm>
            <a:off x="404649" y="455804"/>
            <a:ext cx="929408" cy="3281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317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18" name="Rektangel 8"/>
          <p:cNvSpPr/>
          <p:nvPr userDrawn="1"/>
        </p:nvSpPr>
        <p:spPr>
          <a:xfrm>
            <a:off x="0" y="1166815"/>
            <a:ext cx="9144000" cy="3976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bg1"/>
                </a:solidFill>
              </a:defRPr>
            </a:lvl1pPr>
          </a:lstStyle>
          <a:p>
            <a:fld id="{2F88B822-01D0-4E8C-B0A5-4D4EE916604E}" type="datetime1">
              <a:rPr lang="nb-NO" smtClean="0"/>
              <a:pPr/>
              <a:t>31.10.2019</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dirty="0"/>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dirty="0"/>
          </a:p>
        </p:txBody>
      </p:sp>
      <p:sp>
        <p:nvSpPr>
          <p:cNvPr id="8" name="Rectangle 4"/>
          <p:cNvSpPr/>
          <p:nvPr userDrawn="1"/>
        </p:nvSpPr>
        <p:spPr>
          <a:xfrm>
            <a:off x="404649" y="455804"/>
            <a:ext cx="929408" cy="3281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287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17" name="Rektangel 8"/>
          <p:cNvSpPr/>
          <p:nvPr userDrawn="1"/>
        </p:nvSpPr>
        <p:spPr>
          <a:xfrm>
            <a:off x="0" y="1166815"/>
            <a:ext cx="9144000" cy="3976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bg1"/>
                </a:solidFill>
              </a:defRPr>
            </a:lvl1pPr>
          </a:lstStyle>
          <a:p>
            <a:fld id="{2F88B822-01D0-4E8C-B0A5-4D4EE916604E}" type="datetime1">
              <a:rPr lang="nb-NO" smtClean="0"/>
              <a:pPr/>
              <a:t>31.10.2019</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dirty="0"/>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dirty="0"/>
          </a:p>
        </p:txBody>
      </p:sp>
      <p:sp>
        <p:nvSpPr>
          <p:cNvPr id="8" name="Rectangle 4"/>
          <p:cNvSpPr/>
          <p:nvPr userDrawn="1"/>
        </p:nvSpPr>
        <p:spPr>
          <a:xfrm>
            <a:off x="404649" y="455804"/>
            <a:ext cx="929408" cy="3281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66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lysbilde GUL">
    <p:spTree>
      <p:nvGrpSpPr>
        <p:cNvPr id="1" name=""/>
        <p:cNvGrpSpPr/>
        <p:nvPr/>
      </p:nvGrpSpPr>
      <p:grpSpPr>
        <a:xfrm>
          <a:off x="0" y="0"/>
          <a:ext cx="0" cy="0"/>
          <a:chOff x="0" y="0"/>
          <a:chExt cx="0" cy="0"/>
        </a:xfrm>
      </p:grpSpPr>
      <p:sp>
        <p:nvSpPr>
          <p:cNvPr id="18" name="Rektangel 8"/>
          <p:cNvSpPr/>
          <p:nvPr userDrawn="1"/>
        </p:nvSpPr>
        <p:spPr>
          <a:xfrm>
            <a:off x="0" y="1166815"/>
            <a:ext cx="9144000" cy="3976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tx2"/>
                </a:solidFill>
              </a:defRPr>
            </a:lvl1pPr>
          </a:lstStyle>
          <a:p>
            <a:fld id="{2F88B822-01D0-4E8C-B0A5-4D4EE916604E}" type="datetime1">
              <a:rPr lang="nb-NO" smtClean="0"/>
              <a:pPr/>
              <a:t>31.10.2019</a:t>
            </a:fld>
            <a:endParaRPr lang="nb-NO" dirty="0"/>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tx2"/>
                </a:solidFill>
              </a:defRPr>
            </a:lvl1pPr>
          </a:lstStyle>
          <a:p>
            <a:fld id="{45D54F3E-5908-4C83-B5CA-2A5BDE9E6817}" type="slidenum">
              <a:rPr lang="nb-NO" smtClean="0"/>
              <a:pPr/>
              <a:t>‹#›</a:t>
            </a:fld>
            <a:endParaRPr lang="nb-NO" dirty="0"/>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tx1"/>
                </a:solidFill>
              </a:defRPr>
            </a:lvl1pPr>
          </a:lstStyle>
          <a:p>
            <a:r>
              <a:rPr lang="en-US"/>
              <a:t>Click to edit Master title style</a:t>
            </a:r>
            <a:endParaRPr lang="nb-NO" dirty="0"/>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tx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dirty="0"/>
          </a:p>
        </p:txBody>
      </p:sp>
      <p:sp>
        <p:nvSpPr>
          <p:cNvPr id="8" name="Rectangle 4"/>
          <p:cNvSpPr/>
          <p:nvPr userDrawn="1"/>
        </p:nvSpPr>
        <p:spPr>
          <a:xfrm>
            <a:off x="404649" y="455804"/>
            <a:ext cx="929408" cy="3281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172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p>
            <a:r>
              <a:rPr lang="nb-NO" dirty="0"/>
              <a:t>Tittel skal ha font </a:t>
            </a:r>
            <a:r>
              <a:rPr lang="nb-NO" dirty="0" err="1"/>
              <a:t>str</a:t>
            </a:r>
            <a:r>
              <a:rPr lang="nb-NO" dirty="0"/>
              <a:t>. 32pt som </a:t>
            </a:r>
            <a:r>
              <a:rPr lang="nb-NO" dirty="0" err="1"/>
              <a:t>default</a:t>
            </a:r>
            <a:endParaRPr lang="nb-NO" dirty="0"/>
          </a:p>
        </p:txBody>
      </p:sp>
      <p:sp>
        <p:nvSpPr>
          <p:cNvPr id="3" name="Plassholder for tekst 2"/>
          <p:cNvSpPr>
            <a:spLocks noGrp="1"/>
          </p:cNvSpPr>
          <p:nvPr>
            <p:ph type="body" idx="1"/>
          </p:nvPr>
        </p:nvSpPr>
        <p:spPr>
          <a:xfrm>
            <a:off x="391765" y="1161883"/>
            <a:ext cx="8360473" cy="3065631"/>
          </a:xfrm>
          <a:prstGeom prst="rect">
            <a:avLst/>
          </a:prstGeom>
        </p:spPr>
        <p:txBody>
          <a:bodyPr vert="horz" lIns="0" tIns="0" rIns="0" bIns="0" rtlCol="0" anchor="t" anchorCtr="0">
            <a:noAutofit/>
          </a:bodyPr>
          <a:lstStyle/>
          <a:p>
            <a:pPr lvl="0"/>
            <a:r>
              <a:rPr lang="nb-NO" dirty="0"/>
              <a:t>Brødtekst skal ha font </a:t>
            </a:r>
            <a:r>
              <a:rPr lang="nb-NO" dirty="0" err="1"/>
              <a:t>str</a:t>
            </a:r>
            <a:r>
              <a:rPr lang="nb-NO" dirty="0"/>
              <a:t>. 20pt som </a:t>
            </a:r>
            <a:r>
              <a:rPr lang="nb-NO" dirty="0" err="1"/>
              <a:t>default</a:t>
            </a:r>
            <a:r>
              <a:rPr lang="nb-NO" dirty="0"/>
              <a:t>,</a:t>
            </a:r>
          </a:p>
          <a:p>
            <a:pPr lvl="1"/>
            <a:r>
              <a:rPr lang="nb-NO" dirty="0"/>
              <a:t>Og 16pt som nedre grense</a:t>
            </a:r>
          </a:p>
        </p:txBody>
      </p:sp>
      <p:sp>
        <p:nvSpPr>
          <p:cNvPr id="4"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CAA42CC9-F1E1-4F02-9931-9B9DE7B809B5}" type="datetime1">
              <a:rPr lang="nb-NO" smtClean="0"/>
              <a:pPr/>
              <a:t>31.10.2019</a:t>
            </a:fld>
            <a:endParaRPr lang="nb-NO" dirty="0"/>
          </a:p>
        </p:txBody>
      </p:sp>
      <p:sp>
        <p:nvSpPr>
          <p:cNvPr id="6"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dirty="0"/>
          </a:p>
        </p:txBody>
      </p:sp>
      <p:sp>
        <p:nvSpPr>
          <p:cNvPr id="7" name="Rectangle 6"/>
          <p:cNvSpPr/>
          <p:nvPr userDrawn="1"/>
        </p:nvSpPr>
        <p:spPr>
          <a:xfrm>
            <a:off x="404649" y="4532416"/>
            <a:ext cx="929408" cy="328133"/>
          </a:xfrm>
          <a:prstGeom prst="rect">
            <a:avLst/>
          </a:prstGeom>
          <a:blipFill>
            <a:blip r:embed="rId2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3222671"/>
      </p:ext>
    </p:extLst>
  </p:cSld>
  <p:clrMap bg1="lt1" tx1="dk1" bg2="lt2" tx2="dk2" accent1="accent1" accent2="accent2" accent3="accent3" accent4="accent4" accent5="accent5" accent6="accent6" hlink="hlink" folHlink="folHlink"/>
  <p:sldLayoutIdLst>
    <p:sldLayoutId id="2147483670" r:id="rId1"/>
    <p:sldLayoutId id="2147483651" r:id="rId2"/>
    <p:sldLayoutId id="2147483649" r:id="rId3"/>
    <p:sldLayoutId id="2147483662" r:id="rId4"/>
    <p:sldLayoutId id="2147483657" r:id="rId5"/>
    <p:sldLayoutId id="2147483658" r:id="rId6"/>
    <p:sldLayoutId id="2147483659" r:id="rId7"/>
    <p:sldLayoutId id="2147483660" r:id="rId8"/>
    <p:sldLayoutId id="2147483661" r:id="rId9"/>
    <p:sldLayoutId id="2147483650" r:id="rId10"/>
    <p:sldLayoutId id="2147483671" r:id="rId11"/>
    <p:sldLayoutId id="2147483656" r:id="rId12"/>
    <p:sldLayoutId id="2147483673" r:id="rId13"/>
    <p:sldLayoutId id="2147483664" r:id="rId14"/>
    <p:sldLayoutId id="2147483665" r:id="rId15"/>
    <p:sldLayoutId id="2147483667" r:id="rId16"/>
    <p:sldLayoutId id="2147483668" r:id="rId17"/>
    <p:sldLayoutId id="2147483652" r:id="rId18"/>
    <p:sldLayoutId id="2147483653" r:id="rId19"/>
    <p:sldLayoutId id="2147483654" r:id="rId20"/>
    <p:sldLayoutId id="2147483655" r:id="rId21"/>
    <p:sldLayoutId id="2147483672" r:id="rId22"/>
    <p:sldLayoutId id="2147483669" r:id="rId23"/>
    <p:sldLayoutId id="2147483678" r:id="rId24"/>
  </p:sldLayoutIdLst>
  <p:hf sldNum="0" hdr="0" dt="0"/>
  <p:txStyles>
    <p:titleStyle>
      <a:lvl1pPr marL="0" algn="l" defTabSz="514338" rtl="0" eaLnBrk="1" latinLnBrk="0" hangingPunct="1">
        <a:lnSpc>
          <a:spcPct val="100000"/>
        </a:lnSpc>
        <a:spcBef>
          <a:spcPts val="0"/>
        </a:spcBef>
        <a:buNone/>
        <a:defRPr sz="2000" b="1" kern="1200" baseline="0">
          <a:solidFill>
            <a:schemeClr val="tx1"/>
          </a:solidFill>
          <a:latin typeface="+mj-lt"/>
          <a:ea typeface="+mj-ea"/>
          <a:cs typeface="+mj-cs"/>
        </a:defRPr>
      </a:lvl1pPr>
    </p:titleStyle>
    <p:body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b-NO"/>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9" userDrawn="1">
          <p15:clr>
            <a:srgbClr val="F26B43"/>
          </p15:clr>
        </p15:guide>
        <p15:guide id="2" pos="5511" userDrawn="1">
          <p15:clr>
            <a:srgbClr val="F26B43"/>
          </p15:clr>
        </p15:guide>
        <p15:guide id="3" orient="horz" pos="282" userDrawn="1">
          <p15:clr>
            <a:srgbClr val="F26B43"/>
          </p15:clr>
        </p15:guide>
        <p15:guide id="4" orient="horz" pos="2663" userDrawn="1">
          <p15:clr>
            <a:srgbClr val="F26B43"/>
          </p15:clr>
        </p15:guide>
        <p15:guide id="5" orient="horz" pos="735" userDrawn="1">
          <p15:clr>
            <a:srgbClr val="F26B43"/>
          </p15:clr>
        </p15:guide>
        <p15:guide id="6"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business.visitnorway.com/en/b2b-activities/"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tekst 8"/>
          <p:cNvSpPr>
            <a:spLocks noGrp="1"/>
          </p:cNvSpPr>
          <p:nvPr>
            <p:ph type="body" sz="quarter" idx="13"/>
          </p:nvPr>
        </p:nvSpPr>
        <p:spPr/>
        <p:txBody>
          <a:bodyPr/>
          <a:lstStyle/>
          <a:p>
            <a:endParaRPr lang="nb-NO"/>
          </a:p>
        </p:txBody>
      </p:sp>
      <p:sp>
        <p:nvSpPr>
          <p:cNvPr id="3" name="Title 2"/>
          <p:cNvSpPr>
            <a:spLocks noGrp="1"/>
          </p:cNvSpPr>
          <p:nvPr>
            <p:ph type="ctrTitle"/>
          </p:nvPr>
        </p:nvSpPr>
        <p:spPr>
          <a:xfrm>
            <a:off x="3580908" y="1787444"/>
            <a:ext cx="5168185" cy="984885"/>
          </a:xfrm>
        </p:spPr>
        <p:txBody>
          <a:bodyPr/>
          <a:lstStyle/>
          <a:p>
            <a:r>
              <a:rPr lang="en-US" dirty="0"/>
              <a:t>B2B (Business-to-Business) </a:t>
            </a:r>
            <a:r>
              <a:rPr lang="en-US" dirty="0">
                <a:cs typeface="Calibri"/>
              </a:rPr>
              <a:t>Activities 2020</a:t>
            </a:r>
            <a:endParaRPr lang="en-US" dirty="0"/>
          </a:p>
        </p:txBody>
      </p:sp>
      <p:sp>
        <p:nvSpPr>
          <p:cNvPr id="4" name="Subtitle 3"/>
          <p:cNvSpPr>
            <a:spLocks noGrp="1"/>
          </p:cNvSpPr>
          <p:nvPr>
            <p:ph type="subTitle" idx="1"/>
          </p:nvPr>
        </p:nvSpPr>
        <p:spPr>
          <a:xfrm>
            <a:off x="3580908" y="3051520"/>
            <a:ext cx="5168185" cy="307777"/>
          </a:xfrm>
        </p:spPr>
        <p:txBody>
          <a:bodyPr/>
          <a:lstStyle/>
          <a:p>
            <a:r>
              <a:rPr lang="en-US" dirty="0">
                <a:cs typeface="Calibri"/>
              </a:rPr>
              <a:t>Criteria and guidelines for participation</a:t>
            </a:r>
          </a:p>
        </p:txBody>
      </p:sp>
    </p:spTree>
    <p:extLst>
      <p:ext uri="{BB962C8B-B14F-4D97-AF65-F5344CB8AC3E}">
        <p14:creationId xmlns:p14="http://schemas.microsoft.com/office/powerpoint/2010/main" val="386644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BA8466-341D-4E9F-8FB7-0562FC4B9893}"/>
              </a:ext>
            </a:extLst>
          </p:cNvPr>
          <p:cNvSpPr>
            <a:spLocks noGrp="1"/>
          </p:cNvSpPr>
          <p:nvPr>
            <p:ph type="body" sz="quarter" idx="13"/>
          </p:nvPr>
        </p:nvSpPr>
        <p:spPr/>
        <p:txBody>
          <a:bodyPr rtlCol="0"/>
          <a:lstStyle/>
          <a:p>
            <a:r>
              <a:rPr lang="nb-NO" dirty="0">
                <a:solidFill>
                  <a:schemeClr val="accent6">
                    <a:lumMod val="50000"/>
                  </a:schemeClr>
                </a:solidFill>
              </a:rPr>
              <a:t>Evaluation</a:t>
            </a:r>
            <a:endParaRPr lang="nb-NO" dirty="0"/>
          </a:p>
        </p:txBody>
      </p:sp>
      <p:sp>
        <p:nvSpPr>
          <p:cNvPr id="4" name="Content Placeholder 1">
            <a:extLst>
              <a:ext uri="{FF2B5EF4-FFF2-40B4-BE49-F238E27FC236}">
                <a16:creationId xmlns:a16="http://schemas.microsoft.com/office/drawing/2014/main" id="{3AC2FD91-A474-4D0E-9740-6A409D21E2C2}"/>
              </a:ext>
            </a:extLst>
          </p:cNvPr>
          <p:cNvSpPr txBox="1">
            <a:spLocks/>
          </p:cNvSpPr>
          <p:nvPr/>
        </p:nvSpPr>
        <p:spPr>
          <a:xfrm>
            <a:off x="395289" y="884903"/>
            <a:ext cx="8353425" cy="3342610"/>
          </a:xfrm>
          <a:prstGeom prst="rect">
            <a:avLst/>
          </a:prstGeom>
        </p:spPr>
        <p:txBody>
          <a:bodyPr/>
          <a:lst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nb-NO" sz="1800" dirty="0"/>
              <a:t>All </a:t>
            </a:r>
            <a:r>
              <a:rPr lang="nb-NO" sz="1800" dirty="0" err="1"/>
              <a:t>activities</a:t>
            </a:r>
            <a:r>
              <a:rPr lang="nb-NO" sz="1800" dirty="0"/>
              <a:t> </a:t>
            </a:r>
            <a:r>
              <a:rPr lang="nb-NO" sz="1800" dirty="0" err="1"/>
              <a:t>carried</a:t>
            </a:r>
            <a:r>
              <a:rPr lang="nb-NO" sz="1800" dirty="0"/>
              <a:t> </a:t>
            </a:r>
            <a:r>
              <a:rPr lang="nb-NO" sz="1800" dirty="0" err="1"/>
              <a:t>out</a:t>
            </a:r>
            <a:r>
              <a:rPr lang="nb-NO" sz="1800" dirty="0"/>
              <a:t> by Innovation Norway (IN) </a:t>
            </a:r>
            <a:r>
              <a:rPr lang="nb-NO" sz="1800" dirty="0" err="1"/>
              <a:t>shall</a:t>
            </a:r>
            <a:r>
              <a:rPr lang="nb-NO" sz="1800" dirty="0"/>
              <a:t> be </a:t>
            </a:r>
            <a:r>
              <a:rPr lang="nb-NO" sz="1800" dirty="0" err="1"/>
              <a:t>evaluated</a:t>
            </a:r>
            <a:endParaRPr lang="nb-NO" sz="1800" dirty="0"/>
          </a:p>
          <a:p>
            <a:pPr marL="0" indent="0">
              <a:buFont typeface="Arial" panose="020B0604020202020204" pitchFamily="34" charset="0"/>
              <a:buNone/>
            </a:pPr>
            <a:endParaRPr lang="nb-NO" sz="1800" dirty="0"/>
          </a:p>
          <a:p>
            <a:r>
              <a:rPr lang="nb-NO" sz="1400" dirty="0"/>
              <a:t>IN has </a:t>
            </a:r>
            <a:r>
              <a:rPr lang="nb-NO" sz="1400" dirty="0" err="1"/>
              <a:t>the</a:t>
            </a:r>
            <a:r>
              <a:rPr lang="nb-NO" sz="1400" dirty="0"/>
              <a:t> </a:t>
            </a:r>
            <a:r>
              <a:rPr lang="nb-NO" sz="1400" dirty="0" err="1"/>
              <a:t>responsibilty</a:t>
            </a:r>
            <a:r>
              <a:rPr lang="nb-NO" sz="1400" dirty="0"/>
              <a:t> for sending an </a:t>
            </a:r>
            <a:r>
              <a:rPr lang="nb-NO" sz="1400" dirty="0" err="1"/>
              <a:t>evaluation</a:t>
            </a:r>
            <a:r>
              <a:rPr lang="nb-NO" sz="1400" dirty="0"/>
              <a:t> survey to all partners and </a:t>
            </a:r>
            <a:r>
              <a:rPr lang="nb-NO" sz="1400" dirty="0" err="1"/>
              <a:t>customers</a:t>
            </a:r>
            <a:r>
              <a:rPr lang="nb-NO" sz="1400" dirty="0"/>
              <a:t> </a:t>
            </a:r>
            <a:r>
              <a:rPr lang="nb-NO" sz="1400" dirty="0" err="1"/>
              <a:t>involved</a:t>
            </a:r>
            <a:r>
              <a:rPr lang="nb-NO" sz="1400" dirty="0"/>
              <a:t> in </a:t>
            </a:r>
            <a:r>
              <a:rPr lang="nb-NO" sz="1400" dirty="0" err="1"/>
              <a:t>the</a:t>
            </a:r>
            <a:r>
              <a:rPr lang="nb-NO" sz="1400" dirty="0"/>
              <a:t> </a:t>
            </a:r>
            <a:r>
              <a:rPr lang="nb-NO" sz="1400" dirty="0" err="1"/>
              <a:t>activities</a:t>
            </a:r>
            <a:r>
              <a:rPr lang="nb-NO" sz="1400" dirty="0"/>
              <a:t> as </a:t>
            </a:r>
            <a:r>
              <a:rPr lang="nb-NO" sz="1400" dirty="0" err="1"/>
              <a:t>well</a:t>
            </a:r>
            <a:r>
              <a:rPr lang="nb-NO" sz="1400" dirty="0"/>
              <a:t> as sending </a:t>
            </a:r>
            <a:r>
              <a:rPr lang="nb-NO" sz="1400" dirty="0" err="1"/>
              <a:t>the</a:t>
            </a:r>
            <a:r>
              <a:rPr lang="nb-NO" sz="1400" dirty="0"/>
              <a:t> </a:t>
            </a:r>
            <a:r>
              <a:rPr lang="nb-NO" sz="1400" dirty="0" err="1"/>
              <a:t>results</a:t>
            </a:r>
            <a:r>
              <a:rPr lang="nb-NO" sz="1400" dirty="0"/>
              <a:t> to </a:t>
            </a:r>
            <a:r>
              <a:rPr lang="nb-NO" sz="1400" dirty="0" err="1"/>
              <a:t>the</a:t>
            </a:r>
            <a:r>
              <a:rPr lang="nb-NO" sz="1400" dirty="0"/>
              <a:t> Norwegian </a:t>
            </a:r>
            <a:r>
              <a:rPr lang="nb-NO" sz="1400" dirty="0" err="1"/>
              <a:t>industry</a:t>
            </a:r>
            <a:r>
              <a:rPr lang="nb-NO" sz="1400" dirty="0"/>
              <a:t> </a:t>
            </a:r>
            <a:r>
              <a:rPr lang="nb-NO" sz="1400" dirty="0" err="1"/>
              <a:t>when</a:t>
            </a:r>
            <a:r>
              <a:rPr lang="nb-NO" sz="1400" dirty="0"/>
              <a:t> </a:t>
            </a:r>
            <a:r>
              <a:rPr lang="nb-NO" sz="1400" dirty="0" err="1"/>
              <a:t>they</a:t>
            </a:r>
            <a:r>
              <a:rPr lang="nb-NO" sz="1400" dirty="0"/>
              <a:t> </a:t>
            </a:r>
            <a:r>
              <a:rPr lang="nb-NO" sz="1400" dirty="0" err="1"/>
              <a:t>are</a:t>
            </a:r>
            <a:r>
              <a:rPr lang="nb-NO" sz="1400" dirty="0"/>
              <a:t> </a:t>
            </a:r>
            <a:r>
              <a:rPr lang="nb-NO" sz="1400" dirty="0" err="1"/>
              <a:t>available</a:t>
            </a:r>
            <a:r>
              <a:rPr lang="nb-NO" sz="1400" dirty="0"/>
              <a:t>.</a:t>
            </a:r>
          </a:p>
          <a:p>
            <a:pPr marL="0" indent="0">
              <a:buFont typeface="Arial" panose="020B0604020202020204" pitchFamily="34" charset="0"/>
              <a:buNone/>
            </a:pPr>
            <a:endParaRPr lang="nb-NO" sz="1400" dirty="0"/>
          </a:p>
          <a:p>
            <a:pPr marL="0" indent="0">
              <a:buFont typeface="Arial" panose="020B0604020202020204" pitchFamily="34" charset="0"/>
              <a:buNone/>
            </a:pPr>
            <a:r>
              <a:rPr lang="nb-NO" b="1" dirty="0">
                <a:solidFill>
                  <a:schemeClr val="accent6">
                    <a:lumMod val="50000"/>
                  </a:schemeClr>
                </a:solidFill>
              </a:rPr>
              <a:t>Price</a:t>
            </a:r>
          </a:p>
          <a:p>
            <a:r>
              <a:rPr lang="nb-NO" sz="1400" dirty="0"/>
              <a:t>Price per </a:t>
            </a:r>
            <a:r>
              <a:rPr lang="nb-NO" sz="1400" dirty="0" err="1"/>
              <a:t>activity</a:t>
            </a:r>
            <a:r>
              <a:rPr lang="nb-NO" sz="1400" dirty="0"/>
              <a:t> is given in </a:t>
            </a:r>
            <a:r>
              <a:rPr lang="nb-NO" sz="1400" dirty="0" err="1"/>
              <a:t>the</a:t>
            </a:r>
            <a:r>
              <a:rPr lang="nb-NO" sz="1400" dirty="0"/>
              <a:t> </a:t>
            </a:r>
            <a:r>
              <a:rPr lang="nb-NO" sz="1400" dirty="0" err="1"/>
              <a:t>activity</a:t>
            </a:r>
            <a:r>
              <a:rPr lang="nb-NO" sz="1400" dirty="0"/>
              <a:t> </a:t>
            </a:r>
            <a:r>
              <a:rPr lang="nb-NO" sz="1400" dirty="0" err="1"/>
              <a:t>description</a:t>
            </a:r>
            <a:r>
              <a:rPr lang="nb-NO" sz="1400" dirty="0"/>
              <a:t> </a:t>
            </a:r>
            <a:r>
              <a:rPr lang="nb-NO" sz="1400" dirty="0" err="1"/>
              <a:t>published</a:t>
            </a:r>
            <a:r>
              <a:rPr lang="nb-NO" sz="1400" dirty="0"/>
              <a:t> </a:t>
            </a:r>
            <a:r>
              <a:rPr lang="nb-NO" sz="1400" dirty="0" err="1"/>
              <a:t>on</a:t>
            </a:r>
            <a:r>
              <a:rPr lang="nb-NO" sz="1400" dirty="0"/>
              <a:t> </a:t>
            </a:r>
            <a:r>
              <a:rPr lang="nb-NO" sz="1400" dirty="0" err="1"/>
              <a:t>Innovation</a:t>
            </a:r>
            <a:r>
              <a:rPr lang="nb-NO" sz="1400" dirty="0"/>
              <a:t> </a:t>
            </a:r>
            <a:r>
              <a:rPr lang="nb-NO" sz="1400" dirty="0" err="1"/>
              <a:t>Norway’s</a:t>
            </a:r>
            <a:r>
              <a:rPr lang="nb-NO" sz="1400" dirty="0"/>
              <a:t> B2B </a:t>
            </a:r>
            <a:r>
              <a:rPr lang="nb-NO" sz="1400" dirty="0" err="1"/>
              <a:t>pages</a:t>
            </a:r>
            <a:r>
              <a:rPr lang="nb-NO" sz="1400" dirty="0"/>
              <a:t>, under </a:t>
            </a:r>
            <a:r>
              <a:rPr lang="nb-NO" sz="1400" dirty="0" err="1"/>
              <a:t>each</a:t>
            </a:r>
            <a:r>
              <a:rPr lang="nb-NO" sz="1400" dirty="0"/>
              <a:t> </a:t>
            </a:r>
            <a:r>
              <a:rPr lang="nb-NO" sz="1400" dirty="0" err="1"/>
              <a:t>activities</a:t>
            </a:r>
            <a:r>
              <a:rPr lang="nb-NO" sz="1400" dirty="0"/>
              <a:t> </a:t>
            </a:r>
            <a:r>
              <a:rPr lang="nb-NO" sz="1400" dirty="0" err="1"/>
              <a:t>description</a:t>
            </a:r>
            <a:r>
              <a:rPr lang="nb-NO" sz="1400" dirty="0"/>
              <a:t>: </a:t>
            </a:r>
            <a:r>
              <a:rPr lang="en-GB" sz="1400" b="1" u="sng" dirty="0">
                <a:hlinkClick r:id="rId2" tooltip="https://business.visitnorway.com/en/b2b-activities/"/>
              </a:rPr>
              <a:t>https://business.visitnorway.com/en/b2b-activities/</a:t>
            </a:r>
            <a:br>
              <a:rPr lang="nb-NO" sz="1400" dirty="0"/>
            </a:br>
            <a:r>
              <a:rPr lang="nb-NO" sz="1400" dirty="0"/>
              <a:t>All </a:t>
            </a:r>
            <a:r>
              <a:rPr lang="nb-NO" sz="1400" dirty="0" err="1"/>
              <a:t>prices</a:t>
            </a:r>
            <a:r>
              <a:rPr lang="nb-NO" sz="1400" dirty="0"/>
              <a:t> </a:t>
            </a:r>
            <a:r>
              <a:rPr lang="nb-NO" sz="1400" dirty="0" err="1"/>
              <a:t>are</a:t>
            </a:r>
            <a:r>
              <a:rPr lang="nb-NO" sz="1400" dirty="0"/>
              <a:t> </a:t>
            </a:r>
            <a:r>
              <a:rPr lang="nb-NO" sz="1400" dirty="0" err="1"/>
              <a:t>listed</a:t>
            </a:r>
            <a:r>
              <a:rPr lang="nb-NO" sz="1400" dirty="0"/>
              <a:t> </a:t>
            </a:r>
            <a:r>
              <a:rPr lang="nb-NO" sz="1400" dirty="0" err="1"/>
              <a:t>without</a:t>
            </a:r>
            <a:r>
              <a:rPr lang="nb-NO" sz="1400" dirty="0"/>
              <a:t> VAT.</a:t>
            </a:r>
          </a:p>
          <a:p>
            <a:r>
              <a:rPr lang="nb-NO" sz="1400" dirty="0"/>
              <a:t>All </a:t>
            </a:r>
            <a:r>
              <a:rPr lang="nb-NO" sz="1400" dirty="0" err="1"/>
              <a:t>prices</a:t>
            </a:r>
            <a:r>
              <a:rPr lang="nb-NO" sz="1400" dirty="0"/>
              <a:t> </a:t>
            </a:r>
            <a:r>
              <a:rPr lang="nb-NO" sz="1400" dirty="0" err="1"/>
              <a:t>are</a:t>
            </a:r>
            <a:r>
              <a:rPr lang="nb-NO" sz="1400" dirty="0"/>
              <a:t> </a:t>
            </a:r>
            <a:r>
              <a:rPr lang="nb-NO" sz="1400" dirty="0" err="1"/>
              <a:t>listed</a:t>
            </a:r>
            <a:r>
              <a:rPr lang="nb-NO" sz="1400" dirty="0"/>
              <a:t> </a:t>
            </a:r>
            <a:r>
              <a:rPr lang="nb-NO" sz="1400" dirty="0" err="1"/>
              <a:t>with</a:t>
            </a:r>
            <a:r>
              <a:rPr lang="nb-NO" sz="1400" dirty="0"/>
              <a:t> </a:t>
            </a:r>
            <a:r>
              <a:rPr lang="nb-NO" sz="1400" dirty="0" err="1"/>
              <a:t>reservation</a:t>
            </a:r>
            <a:r>
              <a:rPr lang="nb-NO" sz="1400" dirty="0"/>
              <a:t> and final and valid </a:t>
            </a:r>
            <a:r>
              <a:rPr lang="nb-NO" sz="1400" dirty="0" err="1"/>
              <a:t>price</a:t>
            </a:r>
            <a:r>
              <a:rPr lang="nb-NO" sz="1400" dirty="0"/>
              <a:t> </a:t>
            </a:r>
            <a:r>
              <a:rPr lang="nb-NO" sz="1400" dirty="0" err="1"/>
              <a:t>will</a:t>
            </a:r>
            <a:r>
              <a:rPr lang="nb-NO" sz="1400" dirty="0"/>
              <a:t> be given in </a:t>
            </a:r>
            <a:r>
              <a:rPr lang="nb-NO" sz="1400" dirty="0" err="1"/>
              <a:t>the</a:t>
            </a:r>
            <a:r>
              <a:rPr lang="nb-NO" sz="1400" dirty="0"/>
              <a:t> final </a:t>
            </a:r>
            <a:r>
              <a:rPr lang="nb-NO" sz="1400" dirty="0" err="1"/>
              <a:t>agreement</a:t>
            </a:r>
            <a:r>
              <a:rPr lang="nb-NO" sz="1400" dirty="0"/>
              <a:t>/terms and </a:t>
            </a:r>
            <a:r>
              <a:rPr lang="nb-NO" sz="1400" dirty="0" err="1"/>
              <a:t>conditions</a:t>
            </a:r>
            <a:r>
              <a:rPr lang="nb-NO" sz="1400" dirty="0"/>
              <a:t>.</a:t>
            </a:r>
            <a:br>
              <a:rPr lang="nb-NO" sz="1400" dirty="0"/>
            </a:br>
            <a:endParaRPr lang="en-GB" dirty="0"/>
          </a:p>
        </p:txBody>
      </p:sp>
    </p:spTree>
    <p:extLst>
      <p:ext uri="{BB962C8B-B14F-4D97-AF65-F5344CB8AC3E}">
        <p14:creationId xmlns:p14="http://schemas.microsoft.com/office/powerpoint/2010/main" val="152724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BA8466-341D-4E9F-8FB7-0562FC4B9893}"/>
              </a:ext>
            </a:extLst>
          </p:cNvPr>
          <p:cNvSpPr>
            <a:spLocks noGrp="1"/>
          </p:cNvSpPr>
          <p:nvPr>
            <p:ph type="body" sz="quarter" idx="13"/>
          </p:nvPr>
        </p:nvSpPr>
        <p:spPr/>
        <p:txBody>
          <a:bodyPr rtlCol="0"/>
          <a:lstStyle/>
          <a:p>
            <a:r>
              <a:rPr lang="nb-NO" dirty="0">
                <a:solidFill>
                  <a:schemeClr val="accent6">
                    <a:lumMod val="50000"/>
                  </a:schemeClr>
                </a:solidFill>
              </a:rPr>
              <a:t>Agreement </a:t>
            </a:r>
            <a:r>
              <a:rPr lang="nb-NO" dirty="0" err="1">
                <a:solidFill>
                  <a:schemeClr val="accent6">
                    <a:lumMod val="50000"/>
                  </a:schemeClr>
                </a:solidFill>
              </a:rPr>
              <a:t>of</a:t>
            </a:r>
            <a:r>
              <a:rPr lang="nb-NO" dirty="0">
                <a:solidFill>
                  <a:schemeClr val="accent6">
                    <a:lumMod val="50000"/>
                  </a:schemeClr>
                </a:solidFill>
              </a:rPr>
              <a:t> </a:t>
            </a:r>
            <a:r>
              <a:rPr lang="nb-NO" dirty="0" err="1">
                <a:solidFill>
                  <a:schemeClr val="accent6">
                    <a:lumMod val="50000"/>
                  </a:schemeClr>
                </a:solidFill>
              </a:rPr>
              <a:t>cooperation</a:t>
            </a:r>
            <a:endParaRPr lang="nb-NO" dirty="0"/>
          </a:p>
        </p:txBody>
      </p:sp>
      <p:sp>
        <p:nvSpPr>
          <p:cNvPr id="4" name="Text Placeholder 1">
            <a:extLst>
              <a:ext uri="{FF2B5EF4-FFF2-40B4-BE49-F238E27FC236}">
                <a16:creationId xmlns:a16="http://schemas.microsoft.com/office/drawing/2014/main" id="{EBC09347-F3DA-4D09-956D-F7B9122D03A9}"/>
              </a:ext>
            </a:extLst>
          </p:cNvPr>
          <p:cNvSpPr txBox="1">
            <a:spLocks/>
          </p:cNvSpPr>
          <p:nvPr/>
        </p:nvSpPr>
        <p:spPr>
          <a:xfrm>
            <a:off x="395287" y="807930"/>
            <a:ext cx="8353427" cy="3486980"/>
          </a:xfrm>
          <a:prstGeom prst="rect">
            <a:avLst/>
          </a:prstGeom>
        </p:spPr>
        <p:txBody>
          <a:bodyPr/>
          <a:lst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GB" sz="1600" b="1" dirty="0"/>
              <a:t>Meetings: </a:t>
            </a:r>
          </a:p>
          <a:p>
            <a:r>
              <a:rPr lang="en-GB" sz="1600" dirty="0"/>
              <a:t>As soon as the activities chosen by a participant have been confirmed, an agreement on cooperation will be produced and signed by both parties.</a:t>
            </a:r>
          </a:p>
          <a:p>
            <a:r>
              <a:rPr lang="en-GB" sz="1600" dirty="0"/>
              <a:t>The agreement shall include the activities that the partner/company has signed up for in the current year, including total price and price per activity. </a:t>
            </a:r>
          </a:p>
          <a:p>
            <a:r>
              <a:rPr lang="en-GB" sz="1600" dirty="0"/>
              <a:t>“Ad hoc” activities shall be avoided but can be accepted as an exception if IN has the necessary capacity to perform it. </a:t>
            </a:r>
          </a:p>
          <a:p>
            <a:r>
              <a:rPr lang="en-GB" sz="1600" dirty="0"/>
              <a:t>If activities that are not included in the cooperation agreement are done during the year, these will be confirmed by specifying the price in an e-mail that will be filed as an addition to the agreement. </a:t>
            </a:r>
          </a:p>
          <a:p>
            <a:r>
              <a:rPr lang="en-GB" sz="1600" b="1" dirty="0"/>
              <a:t>Leisure: </a:t>
            </a:r>
          </a:p>
          <a:p>
            <a:r>
              <a:rPr lang="en-GB" sz="1600" dirty="0"/>
              <a:t>All activities will have a separate document on terms and conditions. These must be read and confirmed upon signing up for the activity. </a:t>
            </a:r>
          </a:p>
        </p:txBody>
      </p:sp>
    </p:spTree>
    <p:extLst>
      <p:ext uri="{BB962C8B-B14F-4D97-AF65-F5344CB8AC3E}">
        <p14:creationId xmlns:p14="http://schemas.microsoft.com/office/powerpoint/2010/main" val="310119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BA8466-341D-4E9F-8FB7-0562FC4B9893}"/>
              </a:ext>
            </a:extLst>
          </p:cNvPr>
          <p:cNvSpPr>
            <a:spLocks noGrp="1"/>
          </p:cNvSpPr>
          <p:nvPr>
            <p:ph type="body" sz="quarter" idx="13"/>
          </p:nvPr>
        </p:nvSpPr>
        <p:spPr/>
        <p:txBody>
          <a:bodyPr rtlCol="0"/>
          <a:lstStyle/>
          <a:p>
            <a:r>
              <a:rPr lang="nb-NO" dirty="0" err="1">
                <a:solidFill>
                  <a:srgbClr val="00B050"/>
                </a:solidFill>
              </a:rPr>
              <a:t>Invoicing</a:t>
            </a:r>
            <a:endParaRPr lang="nb-NO" dirty="0"/>
          </a:p>
        </p:txBody>
      </p:sp>
      <p:sp>
        <p:nvSpPr>
          <p:cNvPr id="4" name="Text Placeholder 1">
            <a:extLst>
              <a:ext uri="{FF2B5EF4-FFF2-40B4-BE49-F238E27FC236}">
                <a16:creationId xmlns:a16="http://schemas.microsoft.com/office/drawing/2014/main" id="{E80B5E76-5C07-427F-BA0A-FDF265540077}"/>
              </a:ext>
            </a:extLst>
          </p:cNvPr>
          <p:cNvSpPr txBox="1">
            <a:spLocks/>
          </p:cNvSpPr>
          <p:nvPr/>
        </p:nvSpPr>
        <p:spPr>
          <a:xfrm>
            <a:off x="395287" y="807929"/>
            <a:ext cx="8353427" cy="3880731"/>
          </a:xfrm>
          <a:prstGeom prst="rect">
            <a:avLst/>
          </a:prstGeom>
        </p:spPr>
        <p:txBody>
          <a:bodyPr/>
          <a:lst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endParaRPr lang="en-GB" sz="1600" dirty="0"/>
          </a:p>
          <a:p>
            <a:r>
              <a:rPr lang="en-GB" sz="1600" dirty="0"/>
              <a:t>Invoicing activities is done immediately after the activity has been completed and invoice will be produced by IN’s local office and in the local currency of the market where the activity has been done. </a:t>
            </a:r>
          </a:p>
          <a:p>
            <a:endParaRPr lang="en-GB" sz="1600" dirty="0"/>
          </a:p>
          <a:p>
            <a:r>
              <a:rPr lang="en-GB" sz="1600" dirty="0"/>
              <a:t>International activities, with a few exceptions, are invoiced from IN’s head office.</a:t>
            </a:r>
          </a:p>
        </p:txBody>
      </p:sp>
    </p:spTree>
    <p:extLst>
      <p:ext uri="{BB962C8B-B14F-4D97-AF65-F5344CB8AC3E}">
        <p14:creationId xmlns:p14="http://schemas.microsoft.com/office/powerpoint/2010/main" val="43783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F7D48075-836E-451D-A82D-B0C33051B6DF}"/>
              </a:ext>
            </a:extLst>
          </p:cNvPr>
          <p:cNvPicPr>
            <a:picLocks noChangeAspect="1"/>
          </p:cNvPicPr>
          <p:nvPr/>
        </p:nvPicPr>
        <p:blipFill>
          <a:blip r:embed="rId2"/>
          <a:stretch>
            <a:fillRect/>
          </a:stretch>
        </p:blipFill>
        <p:spPr>
          <a:xfrm>
            <a:off x="3024909" y="2252459"/>
            <a:ext cx="2951019" cy="1021886"/>
          </a:xfrm>
          <a:prstGeom prst="rect">
            <a:avLst/>
          </a:prstGeom>
        </p:spPr>
      </p:pic>
    </p:spTree>
    <p:extLst>
      <p:ext uri="{BB962C8B-B14F-4D97-AF65-F5344CB8AC3E}">
        <p14:creationId xmlns:p14="http://schemas.microsoft.com/office/powerpoint/2010/main" val="215430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C440CC74-165D-4270-842C-93324B3E717C}"/>
              </a:ext>
            </a:extLst>
          </p:cNvPr>
          <p:cNvSpPr>
            <a:spLocks noGrp="1"/>
          </p:cNvSpPr>
          <p:nvPr>
            <p:ph type="body" sz="quarter" idx="13"/>
          </p:nvPr>
        </p:nvSpPr>
        <p:spPr>
          <a:xfrm>
            <a:off x="395288" y="503431"/>
            <a:ext cx="8421687" cy="578653"/>
          </a:xfrm>
        </p:spPr>
        <p:txBody>
          <a:bodyPr/>
          <a:lstStyle/>
          <a:p>
            <a:r>
              <a:rPr lang="nb-NO" dirty="0" err="1">
                <a:solidFill>
                  <a:schemeClr val="accent6">
                    <a:lumMod val="50000"/>
                  </a:schemeClr>
                </a:solidFill>
              </a:rPr>
              <a:t>Criteria</a:t>
            </a:r>
            <a:r>
              <a:rPr lang="nb-NO" dirty="0">
                <a:solidFill>
                  <a:schemeClr val="accent6">
                    <a:lumMod val="50000"/>
                  </a:schemeClr>
                </a:solidFill>
              </a:rPr>
              <a:t> </a:t>
            </a:r>
            <a:r>
              <a:rPr lang="nb-NO" dirty="0" err="1">
                <a:solidFill>
                  <a:schemeClr val="accent6">
                    <a:lumMod val="50000"/>
                  </a:schemeClr>
                </a:solidFill>
              </a:rPr>
              <a:t>that</a:t>
            </a:r>
            <a:r>
              <a:rPr lang="nb-NO" dirty="0">
                <a:solidFill>
                  <a:schemeClr val="accent6">
                    <a:lumMod val="50000"/>
                  </a:schemeClr>
                </a:solidFill>
              </a:rPr>
              <a:t> must be </a:t>
            </a:r>
            <a:r>
              <a:rPr lang="nb-NO" dirty="0" err="1">
                <a:solidFill>
                  <a:schemeClr val="accent6">
                    <a:lumMod val="50000"/>
                  </a:schemeClr>
                </a:solidFill>
              </a:rPr>
              <a:t>fulfilled</a:t>
            </a:r>
            <a:r>
              <a:rPr lang="nb-NO" dirty="0">
                <a:solidFill>
                  <a:schemeClr val="accent6">
                    <a:lumMod val="50000"/>
                  </a:schemeClr>
                </a:solidFill>
              </a:rPr>
              <a:t> for </a:t>
            </a:r>
            <a:r>
              <a:rPr lang="nb-NO" dirty="0" err="1">
                <a:solidFill>
                  <a:schemeClr val="accent6">
                    <a:lumMod val="50000"/>
                  </a:schemeClr>
                </a:solidFill>
              </a:rPr>
              <a:t>participation</a:t>
            </a:r>
            <a:r>
              <a:rPr lang="nb-NO" dirty="0">
                <a:solidFill>
                  <a:schemeClr val="accent6">
                    <a:lumMod val="50000"/>
                  </a:schemeClr>
                </a:solidFill>
              </a:rPr>
              <a:t> in Innovation </a:t>
            </a:r>
            <a:r>
              <a:rPr lang="nb-NO" dirty="0" err="1">
                <a:solidFill>
                  <a:schemeClr val="accent6">
                    <a:lumMod val="50000"/>
                  </a:schemeClr>
                </a:solidFill>
              </a:rPr>
              <a:t>Norway’s</a:t>
            </a:r>
            <a:r>
              <a:rPr lang="nb-NO" dirty="0">
                <a:solidFill>
                  <a:schemeClr val="accent6">
                    <a:lumMod val="50000"/>
                  </a:schemeClr>
                </a:solidFill>
              </a:rPr>
              <a:t> (IN) </a:t>
            </a:r>
            <a:r>
              <a:rPr lang="nb-NO" dirty="0" err="1">
                <a:solidFill>
                  <a:schemeClr val="accent6">
                    <a:lumMod val="50000"/>
                  </a:schemeClr>
                </a:solidFill>
              </a:rPr>
              <a:t>international</a:t>
            </a:r>
            <a:r>
              <a:rPr lang="nb-NO" dirty="0">
                <a:solidFill>
                  <a:schemeClr val="accent6">
                    <a:lumMod val="50000"/>
                  </a:schemeClr>
                </a:solidFill>
              </a:rPr>
              <a:t> B2B-activities</a:t>
            </a:r>
            <a:endParaRPr lang="en-GB" dirty="0">
              <a:solidFill>
                <a:schemeClr val="accent6">
                  <a:lumMod val="50000"/>
                </a:schemeClr>
              </a:solidFill>
            </a:endParaRPr>
          </a:p>
        </p:txBody>
      </p:sp>
      <p:sp>
        <p:nvSpPr>
          <p:cNvPr id="20" name="Content Placeholder 1">
            <a:extLst>
              <a:ext uri="{FF2B5EF4-FFF2-40B4-BE49-F238E27FC236}">
                <a16:creationId xmlns:a16="http://schemas.microsoft.com/office/drawing/2014/main" id="{A55F2D43-8950-4052-BE68-441AFEF33C44}"/>
              </a:ext>
            </a:extLst>
          </p:cNvPr>
          <p:cNvSpPr txBox="1">
            <a:spLocks/>
          </p:cNvSpPr>
          <p:nvPr/>
        </p:nvSpPr>
        <p:spPr>
          <a:xfrm>
            <a:off x="395289" y="1161881"/>
            <a:ext cx="8353425" cy="3257720"/>
          </a:xfrm>
          <a:prstGeom prst="rect">
            <a:avLst/>
          </a:prstGeom>
        </p:spPr>
        <p:txBody>
          <a:bodyPr/>
          <a:lst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nb-NO" b="1" dirty="0" err="1"/>
              <a:t>Participant</a:t>
            </a:r>
            <a:r>
              <a:rPr lang="nb-NO" b="1" dirty="0"/>
              <a:t> must: </a:t>
            </a:r>
            <a:endParaRPr lang="nb-NO" dirty="0"/>
          </a:p>
          <a:p>
            <a:pPr marL="147955" indent="-147955"/>
            <a:r>
              <a:rPr lang="nb-NO" sz="1400" dirty="0"/>
              <a:t>be </a:t>
            </a:r>
            <a:r>
              <a:rPr lang="nb-NO" sz="1400" dirty="0" err="1"/>
              <a:t>mature</a:t>
            </a:r>
            <a:r>
              <a:rPr lang="nb-NO" sz="1400" dirty="0"/>
              <a:t> for </a:t>
            </a:r>
            <a:r>
              <a:rPr lang="nb-NO" sz="1400" dirty="0" err="1"/>
              <a:t>the</a:t>
            </a:r>
            <a:r>
              <a:rPr lang="nb-NO" sz="1400" dirty="0"/>
              <a:t> </a:t>
            </a:r>
            <a:r>
              <a:rPr lang="nb-NO" sz="1400" dirty="0" err="1"/>
              <a:t>international</a:t>
            </a:r>
            <a:r>
              <a:rPr lang="nb-NO" sz="1400" dirty="0"/>
              <a:t> </a:t>
            </a:r>
            <a:r>
              <a:rPr lang="nb-NO" sz="1400" dirty="0" err="1"/>
              <a:t>market</a:t>
            </a:r>
            <a:endParaRPr lang="nb-NO" sz="1400" dirty="0"/>
          </a:p>
          <a:p>
            <a:pPr marL="147955" indent="-147955"/>
            <a:r>
              <a:rPr lang="nb-NO" sz="1400" dirty="0">
                <a:cs typeface="Calibri"/>
              </a:rPr>
              <a:t>be </a:t>
            </a:r>
            <a:r>
              <a:rPr lang="nb-NO" sz="1400" dirty="0" err="1">
                <a:cs typeface="Calibri"/>
              </a:rPr>
              <a:t>able</a:t>
            </a:r>
            <a:r>
              <a:rPr lang="nb-NO" sz="1400" dirty="0">
                <a:cs typeface="Calibri"/>
              </a:rPr>
              <a:t> to </a:t>
            </a:r>
            <a:r>
              <a:rPr lang="nb-NO" sz="1400" dirty="0" err="1">
                <a:cs typeface="Calibri"/>
              </a:rPr>
              <a:t>think</a:t>
            </a:r>
            <a:r>
              <a:rPr lang="nb-NO" sz="1400" dirty="0">
                <a:cs typeface="Calibri"/>
              </a:rPr>
              <a:t> long-term </a:t>
            </a:r>
            <a:r>
              <a:rPr lang="nb-NO" sz="1400" dirty="0" err="1">
                <a:cs typeface="Calibri"/>
              </a:rPr>
              <a:t>regarding</a:t>
            </a:r>
            <a:r>
              <a:rPr lang="nb-NO" sz="1400" dirty="0">
                <a:cs typeface="Calibri"/>
              </a:rPr>
              <a:t> </a:t>
            </a:r>
            <a:r>
              <a:rPr lang="nb-NO" sz="1400" dirty="0" err="1">
                <a:cs typeface="Calibri"/>
              </a:rPr>
              <a:t>the</a:t>
            </a:r>
            <a:r>
              <a:rPr lang="nb-NO" sz="1400" dirty="0">
                <a:cs typeface="Calibri"/>
              </a:rPr>
              <a:t> </a:t>
            </a:r>
            <a:r>
              <a:rPr lang="nb-NO" sz="1400" dirty="0" err="1">
                <a:cs typeface="Calibri"/>
              </a:rPr>
              <a:t>international</a:t>
            </a:r>
            <a:r>
              <a:rPr lang="nb-NO" sz="1400">
                <a:cs typeface="Calibri"/>
              </a:rPr>
              <a:t> initiative</a:t>
            </a:r>
            <a:endParaRPr lang="nb-NO" sz="1400" dirty="0">
              <a:cs typeface="Calibri"/>
            </a:endParaRPr>
          </a:p>
          <a:p>
            <a:pPr marL="0" indent="0">
              <a:buFont typeface="Arial" panose="020B0604020202020204" pitchFamily="34" charset="0"/>
              <a:buNone/>
            </a:pPr>
            <a:endParaRPr lang="nb-NO" sz="1400" dirty="0">
              <a:cs typeface="Calibri"/>
            </a:endParaRPr>
          </a:p>
          <a:p>
            <a:pPr marL="0" indent="0">
              <a:buFont typeface="Arial" panose="020B0604020202020204" pitchFamily="34" charset="0"/>
              <a:buNone/>
            </a:pPr>
            <a:r>
              <a:rPr lang="en-GB" sz="1400" i="1" dirty="0"/>
              <a:t>We furthermore recommend to check out the seven questions on market orientation that are used in the Canvas model: </a:t>
            </a:r>
          </a:p>
          <a:p>
            <a:r>
              <a:rPr lang="en-GB" sz="1200" i="1" dirty="0"/>
              <a:t>How do you describe your market?</a:t>
            </a:r>
            <a:endParaRPr lang="nb-NO" sz="1200" dirty="0"/>
          </a:p>
          <a:p>
            <a:r>
              <a:rPr lang="en-GB" sz="1200" i="1" dirty="0"/>
              <a:t>What are the customer’s needs?</a:t>
            </a:r>
            <a:endParaRPr lang="nb-NO" sz="1200" dirty="0"/>
          </a:p>
          <a:p>
            <a:r>
              <a:rPr lang="en-GB" sz="1200" i="1" dirty="0"/>
              <a:t>Why should the customer choose your product?</a:t>
            </a:r>
            <a:endParaRPr lang="nb-NO" sz="1200" dirty="0"/>
          </a:p>
          <a:p>
            <a:r>
              <a:rPr lang="en-GB" sz="1200" i="1" dirty="0"/>
              <a:t>How will they learn about and buy your product?</a:t>
            </a:r>
            <a:endParaRPr lang="nb-NO" sz="1200" dirty="0"/>
          </a:p>
          <a:p>
            <a:r>
              <a:rPr lang="en-GB" sz="1200" i="1" dirty="0"/>
              <a:t>Who are your most important competitors?</a:t>
            </a:r>
            <a:endParaRPr lang="nb-NO" sz="1200" dirty="0"/>
          </a:p>
          <a:p>
            <a:r>
              <a:rPr lang="en-GB" sz="1200" i="1" dirty="0"/>
              <a:t>Why are they chosen?</a:t>
            </a:r>
            <a:endParaRPr lang="nb-NO" sz="1200" dirty="0"/>
          </a:p>
          <a:p>
            <a:r>
              <a:rPr lang="en-GB" sz="1200" i="1" dirty="0"/>
              <a:t>How can you be different from or more attractive than your competitors?</a:t>
            </a:r>
            <a:endParaRPr lang="nb-NO" sz="1200" dirty="0"/>
          </a:p>
          <a:p>
            <a:pPr marL="0" indent="0">
              <a:buFont typeface="Arial" panose="020B0604020202020204" pitchFamily="34" charset="0"/>
              <a:buNone/>
            </a:pPr>
            <a:endParaRPr lang="nb-NO" sz="1200" dirty="0"/>
          </a:p>
          <a:p>
            <a:pPr marL="0" indent="0">
              <a:buFont typeface="Arial" panose="020B0604020202020204" pitchFamily="34" charset="0"/>
              <a:buNone/>
            </a:pPr>
            <a:endParaRPr lang="nb-NO" sz="1400" dirty="0"/>
          </a:p>
          <a:p>
            <a:pPr marL="0" indent="0">
              <a:buFont typeface="Arial" panose="020B0604020202020204" pitchFamily="34" charset="0"/>
              <a:buNone/>
            </a:pPr>
            <a:br>
              <a:rPr lang="nb-NO" sz="1400" dirty="0">
                <a:cs typeface="Calibri"/>
              </a:rPr>
            </a:br>
            <a:r>
              <a:rPr lang="nb-NO" dirty="0"/>
              <a:t>	</a:t>
            </a:r>
            <a:br>
              <a:rPr lang="nb-NO" dirty="0">
                <a:cs typeface="Calibri"/>
              </a:rPr>
            </a:br>
            <a:r>
              <a:rPr lang="nb-NO" dirty="0"/>
              <a:t>	</a:t>
            </a:r>
            <a:endParaRPr lang="en-GB" dirty="0">
              <a:cs typeface="Calibri"/>
            </a:endParaRPr>
          </a:p>
        </p:txBody>
      </p:sp>
    </p:spTree>
    <p:extLst>
      <p:ext uri="{BB962C8B-B14F-4D97-AF65-F5344CB8AC3E}">
        <p14:creationId xmlns:p14="http://schemas.microsoft.com/office/powerpoint/2010/main" val="143105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BA8466-341D-4E9F-8FB7-0562FC4B9893}"/>
              </a:ext>
            </a:extLst>
          </p:cNvPr>
          <p:cNvSpPr>
            <a:spLocks noGrp="1"/>
          </p:cNvSpPr>
          <p:nvPr>
            <p:ph type="body" sz="quarter" idx="13"/>
          </p:nvPr>
        </p:nvSpPr>
        <p:spPr>
          <a:xfrm>
            <a:off x="396000" y="529114"/>
            <a:ext cx="8421687" cy="563128"/>
          </a:xfrm>
        </p:spPr>
        <p:txBody>
          <a:bodyPr rtlCol="0"/>
          <a:lstStyle/>
          <a:p>
            <a:r>
              <a:rPr lang="nb-NO" dirty="0" err="1">
                <a:solidFill>
                  <a:schemeClr val="accent6">
                    <a:lumMod val="50000"/>
                  </a:schemeClr>
                </a:solidFill>
              </a:rPr>
              <a:t>Criteria</a:t>
            </a:r>
            <a:r>
              <a:rPr lang="nb-NO" dirty="0">
                <a:solidFill>
                  <a:schemeClr val="accent6">
                    <a:lumMod val="50000"/>
                  </a:schemeClr>
                </a:solidFill>
              </a:rPr>
              <a:t> </a:t>
            </a:r>
            <a:r>
              <a:rPr lang="nb-NO" dirty="0" err="1">
                <a:solidFill>
                  <a:schemeClr val="accent6">
                    <a:lumMod val="50000"/>
                  </a:schemeClr>
                </a:solidFill>
              </a:rPr>
              <a:t>that</a:t>
            </a:r>
            <a:r>
              <a:rPr lang="nb-NO" dirty="0">
                <a:solidFill>
                  <a:schemeClr val="accent6">
                    <a:lumMod val="50000"/>
                  </a:schemeClr>
                </a:solidFill>
              </a:rPr>
              <a:t> must be </a:t>
            </a:r>
            <a:r>
              <a:rPr lang="nb-NO" dirty="0" err="1">
                <a:solidFill>
                  <a:schemeClr val="accent6">
                    <a:lumMod val="50000"/>
                  </a:schemeClr>
                </a:solidFill>
              </a:rPr>
              <a:t>fulfilled</a:t>
            </a:r>
            <a:r>
              <a:rPr lang="nb-NO" dirty="0">
                <a:solidFill>
                  <a:schemeClr val="accent6">
                    <a:lumMod val="50000"/>
                  </a:schemeClr>
                </a:solidFill>
              </a:rPr>
              <a:t> for </a:t>
            </a:r>
            <a:r>
              <a:rPr lang="nb-NO" dirty="0" err="1">
                <a:solidFill>
                  <a:schemeClr val="accent6">
                    <a:lumMod val="50000"/>
                  </a:schemeClr>
                </a:solidFill>
              </a:rPr>
              <a:t>participation</a:t>
            </a:r>
            <a:r>
              <a:rPr lang="nb-NO" dirty="0">
                <a:solidFill>
                  <a:schemeClr val="accent6">
                    <a:lumMod val="50000"/>
                  </a:schemeClr>
                </a:solidFill>
              </a:rPr>
              <a:t> in Innovation </a:t>
            </a:r>
            <a:r>
              <a:rPr lang="nb-NO" dirty="0" err="1">
                <a:solidFill>
                  <a:schemeClr val="accent6">
                    <a:lumMod val="50000"/>
                  </a:schemeClr>
                </a:solidFill>
              </a:rPr>
              <a:t>Norway’s</a:t>
            </a:r>
            <a:r>
              <a:rPr lang="nb-NO" dirty="0">
                <a:solidFill>
                  <a:schemeClr val="accent6">
                    <a:lumMod val="50000"/>
                  </a:schemeClr>
                </a:solidFill>
              </a:rPr>
              <a:t> (IN) </a:t>
            </a:r>
            <a:r>
              <a:rPr lang="nb-NO" dirty="0" err="1">
                <a:solidFill>
                  <a:schemeClr val="accent6">
                    <a:lumMod val="50000"/>
                  </a:schemeClr>
                </a:solidFill>
              </a:rPr>
              <a:t>international</a:t>
            </a:r>
            <a:r>
              <a:rPr lang="nb-NO" dirty="0">
                <a:solidFill>
                  <a:schemeClr val="accent6">
                    <a:lumMod val="50000"/>
                  </a:schemeClr>
                </a:solidFill>
              </a:rPr>
              <a:t> B2B-activities</a:t>
            </a:r>
            <a:endParaRPr lang="nb-NO" dirty="0"/>
          </a:p>
        </p:txBody>
      </p:sp>
      <p:sp>
        <p:nvSpPr>
          <p:cNvPr id="4" name="Content Placeholder 1">
            <a:extLst>
              <a:ext uri="{FF2B5EF4-FFF2-40B4-BE49-F238E27FC236}">
                <a16:creationId xmlns:a16="http://schemas.microsoft.com/office/drawing/2014/main" id="{AEF17590-03F0-4ED0-86E6-AC77E7C1C3E8}"/>
              </a:ext>
            </a:extLst>
          </p:cNvPr>
          <p:cNvSpPr txBox="1">
            <a:spLocks/>
          </p:cNvSpPr>
          <p:nvPr/>
        </p:nvSpPr>
        <p:spPr>
          <a:xfrm>
            <a:off x="395289" y="1161880"/>
            <a:ext cx="8353425" cy="3425885"/>
          </a:xfrm>
          <a:prstGeom prst="rect">
            <a:avLst/>
          </a:prstGeom>
        </p:spPr>
        <p:txBody>
          <a:bodyPr/>
          <a:lst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nb-NO" b="1"/>
              <a:t>Participant must: </a:t>
            </a:r>
          </a:p>
          <a:p>
            <a:pPr marL="0" indent="0">
              <a:buFont typeface="Arial" panose="020B0604020202020204" pitchFamily="34" charset="0"/>
              <a:buNone/>
            </a:pPr>
            <a:endParaRPr lang="nb-NO" b="1"/>
          </a:p>
          <a:p>
            <a:r>
              <a:rPr lang="nb-NO" sz="1400"/>
              <a:t>Have a good understanding of what is required to obtain good results when working with B2B-activities internationally, including preparations that are required before and after an acitivity. </a:t>
            </a:r>
            <a:endParaRPr lang="nb-NO" sz="1400">
              <a:cs typeface="Calibri"/>
            </a:endParaRPr>
          </a:p>
          <a:p>
            <a:pPr marL="0" indent="0">
              <a:buFont typeface="Arial" panose="020B0604020202020204" pitchFamily="34" charset="0"/>
              <a:buNone/>
            </a:pPr>
            <a:endParaRPr lang="nb-NO" sz="1000"/>
          </a:p>
          <a:p>
            <a:pPr marL="147955" indent="-147955"/>
            <a:r>
              <a:rPr lang="nb-NO" sz="1400"/>
              <a:t>As a supplier: </a:t>
            </a:r>
          </a:p>
          <a:p>
            <a:pPr marL="296452" lvl="1" indent="-147955"/>
            <a:r>
              <a:rPr lang="nb-NO" sz="1100"/>
              <a:t>Be consistent in regards to policy on pricing at all levels in B2B sales (net prices/gross prices/commission)</a:t>
            </a:r>
          </a:p>
          <a:p>
            <a:pPr marL="296452" lvl="1" indent="-147955"/>
            <a:r>
              <a:rPr lang="nb-NO" sz="1100"/>
              <a:t>Offer bookable products and quick response to inquiries throughout the year (at least to be bookable per e-mail)</a:t>
            </a:r>
          </a:p>
          <a:p>
            <a:pPr marL="147955" indent="-147955"/>
            <a:endParaRPr lang="nb-NO" sz="1100"/>
          </a:p>
          <a:p>
            <a:pPr marL="147955" indent="-147955"/>
            <a:r>
              <a:rPr lang="nb-NO" sz="1400"/>
              <a:t>Master English both written and orally</a:t>
            </a:r>
            <a:endParaRPr lang="nb-NO" sz="1400">
              <a:cs typeface="Calibri"/>
            </a:endParaRPr>
          </a:p>
          <a:p>
            <a:pPr marL="0" indent="0">
              <a:buFont typeface="Arial" panose="020B0604020202020204" pitchFamily="34" charset="0"/>
              <a:buNone/>
            </a:pPr>
            <a:endParaRPr lang="nb-NO" sz="1400"/>
          </a:p>
          <a:p>
            <a:pPr marL="147955" indent="-147955"/>
            <a:r>
              <a:rPr lang="nb-NO" sz="1400"/>
              <a:t>Have good web pages with sufficient information in English</a:t>
            </a:r>
          </a:p>
          <a:p>
            <a:pPr marL="0" indent="0">
              <a:buFont typeface="Arial" panose="020B0604020202020204" pitchFamily="34" charset="0"/>
              <a:buNone/>
            </a:pPr>
            <a:endParaRPr lang="nb-NO" sz="1400"/>
          </a:p>
          <a:p>
            <a:pPr marL="0" indent="0">
              <a:buFont typeface="Arial" panose="020B0604020202020204" pitchFamily="34" charset="0"/>
              <a:buNone/>
            </a:pPr>
            <a:endParaRPr lang="nb-NO" sz="1400"/>
          </a:p>
          <a:p>
            <a:endParaRPr lang="nb-NO"/>
          </a:p>
          <a:p>
            <a:pPr marL="0" indent="0">
              <a:buFont typeface="Arial" panose="020B0604020202020204" pitchFamily="34" charset="0"/>
              <a:buNone/>
            </a:pPr>
            <a:br>
              <a:rPr lang="nb-NO" sz="1400">
                <a:cs typeface="Calibri"/>
              </a:rPr>
            </a:br>
            <a:r>
              <a:rPr lang="nb-NO"/>
              <a:t>	</a:t>
            </a:r>
            <a:br>
              <a:rPr lang="nb-NO">
                <a:cs typeface="Calibri"/>
              </a:rPr>
            </a:br>
            <a:r>
              <a:rPr lang="nb-NO"/>
              <a:t>	</a:t>
            </a:r>
            <a:endParaRPr lang="en-GB" dirty="0">
              <a:cs typeface="Calibri"/>
            </a:endParaRPr>
          </a:p>
        </p:txBody>
      </p:sp>
    </p:spTree>
    <p:extLst>
      <p:ext uri="{BB962C8B-B14F-4D97-AF65-F5344CB8AC3E}">
        <p14:creationId xmlns:p14="http://schemas.microsoft.com/office/powerpoint/2010/main" val="293675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BA8466-341D-4E9F-8FB7-0562FC4B9893}"/>
              </a:ext>
            </a:extLst>
          </p:cNvPr>
          <p:cNvSpPr>
            <a:spLocks noGrp="1"/>
          </p:cNvSpPr>
          <p:nvPr>
            <p:ph type="body" sz="quarter" idx="13"/>
          </p:nvPr>
        </p:nvSpPr>
        <p:spPr>
          <a:xfrm>
            <a:off x="396000" y="249180"/>
            <a:ext cx="8421687" cy="319088"/>
          </a:xfrm>
        </p:spPr>
        <p:txBody>
          <a:bodyPr rtlCol="0"/>
          <a:lstStyle/>
          <a:p>
            <a:r>
              <a:rPr lang="nb-NO" dirty="0" err="1">
                <a:solidFill>
                  <a:schemeClr val="accent6">
                    <a:lumMod val="50000"/>
                  </a:schemeClr>
                </a:solidFill>
              </a:rPr>
              <a:t>Clarification</a:t>
            </a:r>
            <a:r>
              <a:rPr lang="nb-NO" dirty="0">
                <a:solidFill>
                  <a:schemeClr val="accent6">
                    <a:lumMod val="50000"/>
                  </a:schemeClr>
                </a:solidFill>
              </a:rPr>
              <a:t> </a:t>
            </a:r>
            <a:r>
              <a:rPr lang="nb-NO" dirty="0" err="1">
                <a:solidFill>
                  <a:schemeClr val="accent6">
                    <a:lumMod val="50000"/>
                  </a:schemeClr>
                </a:solidFill>
              </a:rPr>
              <a:t>of</a:t>
            </a:r>
            <a:r>
              <a:rPr lang="nb-NO" dirty="0">
                <a:solidFill>
                  <a:schemeClr val="accent6">
                    <a:lumMod val="50000"/>
                  </a:schemeClr>
                </a:solidFill>
              </a:rPr>
              <a:t> </a:t>
            </a:r>
            <a:r>
              <a:rPr lang="nb-NO" dirty="0" err="1">
                <a:solidFill>
                  <a:schemeClr val="accent6">
                    <a:lumMod val="50000"/>
                  </a:schemeClr>
                </a:solidFill>
              </a:rPr>
              <a:t>expectations</a:t>
            </a:r>
            <a:endParaRPr lang="nb-NO" dirty="0"/>
          </a:p>
        </p:txBody>
      </p:sp>
      <p:sp>
        <p:nvSpPr>
          <p:cNvPr id="4" name="Plassholder for tekst 1">
            <a:extLst>
              <a:ext uri="{FF2B5EF4-FFF2-40B4-BE49-F238E27FC236}">
                <a16:creationId xmlns:a16="http://schemas.microsoft.com/office/drawing/2014/main" id="{7E358235-9417-4CA9-97DD-5DB7346AA574}"/>
              </a:ext>
            </a:extLst>
          </p:cNvPr>
          <p:cNvSpPr txBox="1">
            <a:spLocks/>
          </p:cNvSpPr>
          <p:nvPr/>
        </p:nvSpPr>
        <p:spPr>
          <a:xfrm>
            <a:off x="405213" y="638996"/>
            <a:ext cx="8353427" cy="4061431"/>
          </a:xfrm>
          <a:prstGeom prst="rect">
            <a:avLst/>
          </a:prstGeom>
        </p:spPr>
        <p:txBody>
          <a:bodyPr/>
          <a:lst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b-NO" sz="1600" b="1" dirty="0"/>
              <a:t>Norwegian partners/</a:t>
            </a:r>
            <a:r>
              <a:rPr lang="nb-NO" sz="1600" b="1" dirty="0" err="1"/>
              <a:t>companies</a:t>
            </a:r>
            <a:r>
              <a:rPr lang="nb-NO" sz="1600" b="1" dirty="0"/>
              <a:t> </a:t>
            </a:r>
            <a:r>
              <a:rPr lang="nb-NO" sz="1600" b="1" dirty="0" err="1"/>
              <a:t>that</a:t>
            </a:r>
            <a:r>
              <a:rPr lang="nb-NO" sz="1600" b="1" dirty="0"/>
              <a:t> </a:t>
            </a:r>
            <a:r>
              <a:rPr lang="nb-NO" sz="1600" b="1" dirty="0" err="1"/>
              <a:t>buy</a:t>
            </a:r>
            <a:r>
              <a:rPr lang="nb-NO" sz="1600" b="1" dirty="0"/>
              <a:t> </a:t>
            </a:r>
            <a:r>
              <a:rPr lang="nb-NO" sz="1600" b="1" dirty="0" err="1"/>
              <a:t>participation</a:t>
            </a:r>
            <a:r>
              <a:rPr lang="nb-NO" sz="1600" b="1" dirty="0"/>
              <a:t> in Innovation </a:t>
            </a:r>
            <a:r>
              <a:rPr lang="nb-NO" sz="1600" b="1" dirty="0" err="1"/>
              <a:t>Norway’s</a:t>
            </a:r>
            <a:r>
              <a:rPr lang="nb-NO" sz="1600" b="1" dirty="0"/>
              <a:t> (IN) </a:t>
            </a:r>
            <a:r>
              <a:rPr lang="nb-NO" sz="1600" b="1" dirty="0" err="1"/>
              <a:t>international</a:t>
            </a:r>
            <a:r>
              <a:rPr lang="nb-NO" sz="1600" b="1" dirty="0"/>
              <a:t> B2B </a:t>
            </a:r>
            <a:r>
              <a:rPr lang="nb-NO" sz="1600" b="1" dirty="0" err="1"/>
              <a:t>activities</a:t>
            </a:r>
            <a:r>
              <a:rPr lang="nb-NO" sz="1600" b="1" dirty="0"/>
              <a:t> </a:t>
            </a:r>
            <a:r>
              <a:rPr lang="nb-NO" sz="1600" b="1" dirty="0" err="1"/>
              <a:t>can</a:t>
            </a:r>
            <a:r>
              <a:rPr lang="nb-NO" sz="1600" b="1" dirty="0"/>
              <a:t> </a:t>
            </a:r>
            <a:r>
              <a:rPr lang="nb-NO" sz="1600" b="1" dirty="0" err="1"/>
              <a:t>expect</a:t>
            </a:r>
            <a:r>
              <a:rPr lang="nb-NO" sz="1600" b="1" dirty="0"/>
              <a:t> IN to do as </a:t>
            </a:r>
            <a:r>
              <a:rPr lang="nb-NO" sz="1600" b="1" dirty="0" err="1"/>
              <a:t>follows</a:t>
            </a:r>
            <a:r>
              <a:rPr lang="nb-NO" sz="1600" b="1" dirty="0"/>
              <a:t>:</a:t>
            </a:r>
          </a:p>
          <a:p>
            <a:pPr marL="342900" indent="-342900"/>
            <a:r>
              <a:rPr lang="nb-NO" sz="1600" dirty="0"/>
              <a:t>To </a:t>
            </a:r>
            <a:r>
              <a:rPr lang="nb-NO" sz="1600" dirty="0" err="1"/>
              <a:t>give</a:t>
            </a:r>
            <a:r>
              <a:rPr lang="nb-NO" sz="1600" dirty="0"/>
              <a:t> </a:t>
            </a:r>
            <a:r>
              <a:rPr lang="nb-NO" sz="1600" dirty="0" err="1"/>
              <a:t>necessary</a:t>
            </a:r>
            <a:r>
              <a:rPr lang="nb-NO" sz="1600" dirty="0"/>
              <a:t> and relevant </a:t>
            </a:r>
            <a:r>
              <a:rPr lang="nb-NO" sz="1600" dirty="0" err="1"/>
              <a:t>advice</a:t>
            </a:r>
            <a:r>
              <a:rPr lang="nb-NO" sz="1600" dirty="0"/>
              <a:t> </a:t>
            </a:r>
            <a:r>
              <a:rPr lang="nb-NO" sz="1600" dirty="0" err="1"/>
              <a:t>on</a:t>
            </a:r>
            <a:r>
              <a:rPr lang="nb-NO" sz="1600" dirty="0"/>
              <a:t> </a:t>
            </a:r>
            <a:r>
              <a:rPr lang="nb-NO" sz="1600" dirty="0" err="1"/>
              <a:t>the</a:t>
            </a:r>
            <a:r>
              <a:rPr lang="nb-NO" sz="1600" dirty="0"/>
              <a:t> </a:t>
            </a:r>
            <a:r>
              <a:rPr lang="nb-NO" sz="1600" dirty="0" err="1"/>
              <a:t>activity</a:t>
            </a:r>
            <a:r>
              <a:rPr lang="nb-NO" sz="1600" dirty="0"/>
              <a:t> </a:t>
            </a:r>
            <a:r>
              <a:rPr lang="nb-NO" sz="1600" dirty="0" err="1"/>
              <a:t>beforehand</a:t>
            </a:r>
            <a:r>
              <a:rPr lang="nb-NO" sz="1600" dirty="0"/>
              <a:t> and </a:t>
            </a:r>
            <a:r>
              <a:rPr lang="nb-NO" sz="1600" dirty="0" err="1"/>
              <a:t>whether</a:t>
            </a:r>
            <a:r>
              <a:rPr lang="nb-NO" sz="1600" dirty="0"/>
              <a:t> it </a:t>
            </a:r>
            <a:r>
              <a:rPr lang="nb-NO" sz="1600" dirty="0" err="1"/>
              <a:t>will</a:t>
            </a:r>
            <a:r>
              <a:rPr lang="nb-NO" sz="1600" dirty="0"/>
              <a:t> be relevant for </a:t>
            </a:r>
            <a:r>
              <a:rPr lang="nb-NO" sz="1600" dirty="0" err="1"/>
              <a:t>the</a:t>
            </a:r>
            <a:r>
              <a:rPr lang="nb-NO" sz="1600" dirty="0"/>
              <a:t> </a:t>
            </a:r>
            <a:r>
              <a:rPr lang="nb-NO" sz="1600" dirty="0" err="1"/>
              <a:t>company</a:t>
            </a:r>
            <a:r>
              <a:rPr lang="nb-NO" sz="1600" dirty="0"/>
              <a:t> to </a:t>
            </a:r>
            <a:r>
              <a:rPr lang="nb-NO" sz="1600" dirty="0" err="1"/>
              <a:t>participate</a:t>
            </a:r>
            <a:r>
              <a:rPr lang="nb-NO" sz="1600" dirty="0"/>
              <a:t>.</a:t>
            </a:r>
          </a:p>
          <a:p>
            <a:pPr marL="342900" indent="-342900"/>
            <a:r>
              <a:rPr lang="nb-NO" sz="1600" dirty="0"/>
              <a:t>To </a:t>
            </a:r>
            <a:r>
              <a:rPr lang="nb-NO" sz="1600" dirty="0" err="1"/>
              <a:t>invite</a:t>
            </a:r>
            <a:r>
              <a:rPr lang="nb-NO" sz="1600" dirty="0"/>
              <a:t> relevant </a:t>
            </a:r>
            <a:r>
              <a:rPr lang="nb-NO" sz="1600" dirty="0" err="1"/>
              <a:t>customers</a:t>
            </a:r>
            <a:r>
              <a:rPr lang="nb-NO" sz="1600" dirty="0"/>
              <a:t> from </a:t>
            </a:r>
            <a:r>
              <a:rPr lang="nb-NO" sz="1600" dirty="0" err="1"/>
              <a:t>the</a:t>
            </a:r>
            <a:r>
              <a:rPr lang="nb-NO" sz="1600" dirty="0"/>
              <a:t> </a:t>
            </a:r>
            <a:r>
              <a:rPr lang="nb-NO" sz="1600" dirty="0" err="1"/>
              <a:t>market</a:t>
            </a:r>
            <a:r>
              <a:rPr lang="nb-NO" sz="1600" dirty="0"/>
              <a:t> in </a:t>
            </a:r>
            <a:r>
              <a:rPr lang="nb-NO" sz="1600" dirty="0" err="1"/>
              <a:t>question</a:t>
            </a:r>
            <a:r>
              <a:rPr lang="nb-NO" sz="1600" dirty="0"/>
              <a:t>.</a:t>
            </a:r>
          </a:p>
          <a:p>
            <a:pPr marL="342900" indent="-342900"/>
            <a:r>
              <a:rPr lang="nb-NO" sz="1600" dirty="0"/>
              <a:t>To plan and </a:t>
            </a:r>
            <a:r>
              <a:rPr lang="nb-NO" sz="1600" dirty="0" err="1"/>
              <a:t>accomplish</a:t>
            </a:r>
            <a:r>
              <a:rPr lang="nb-NO" sz="1600" dirty="0"/>
              <a:t> </a:t>
            </a:r>
            <a:r>
              <a:rPr lang="nb-NO" sz="1600" dirty="0" err="1"/>
              <a:t>the</a:t>
            </a:r>
            <a:r>
              <a:rPr lang="nb-NO" sz="1600" dirty="0"/>
              <a:t> </a:t>
            </a:r>
            <a:r>
              <a:rPr lang="nb-NO" sz="1600" dirty="0" err="1"/>
              <a:t>planned</a:t>
            </a:r>
            <a:r>
              <a:rPr lang="nb-NO" sz="1600" dirty="0"/>
              <a:t> </a:t>
            </a:r>
            <a:r>
              <a:rPr lang="nb-NO" sz="1600" dirty="0" err="1"/>
              <a:t>activity</a:t>
            </a:r>
            <a:r>
              <a:rPr lang="nb-NO" sz="1600" dirty="0"/>
              <a:t> in a </a:t>
            </a:r>
            <a:r>
              <a:rPr lang="nb-NO" sz="1600" dirty="0" err="1"/>
              <a:t>professional</a:t>
            </a:r>
            <a:r>
              <a:rPr lang="nb-NO" sz="1600" dirty="0"/>
              <a:t> </a:t>
            </a:r>
            <a:r>
              <a:rPr lang="nb-NO" sz="1600" dirty="0" err="1"/>
              <a:t>way</a:t>
            </a:r>
            <a:r>
              <a:rPr lang="nb-NO" sz="1600" dirty="0"/>
              <a:t>.</a:t>
            </a:r>
          </a:p>
          <a:p>
            <a:pPr marL="342900" indent="-342900"/>
            <a:endParaRPr lang="nb-NO" sz="1600" dirty="0"/>
          </a:p>
          <a:p>
            <a:r>
              <a:rPr lang="nb-NO" sz="1600" b="1" dirty="0"/>
              <a:t>IN </a:t>
            </a:r>
            <a:r>
              <a:rPr lang="nb-NO" sz="1600" b="1" dirty="0" err="1"/>
              <a:t>will</a:t>
            </a:r>
            <a:r>
              <a:rPr lang="nb-NO" sz="1600" b="1" dirty="0"/>
              <a:t> </a:t>
            </a:r>
            <a:r>
              <a:rPr lang="nb-NO" sz="1600" b="1" dirty="0" err="1"/>
              <a:t>expect</a:t>
            </a:r>
            <a:r>
              <a:rPr lang="nb-NO" sz="1600" b="1" dirty="0"/>
              <a:t> </a:t>
            </a:r>
            <a:r>
              <a:rPr lang="nb-NO" sz="1600" b="1" dirty="0" err="1"/>
              <a:t>the</a:t>
            </a:r>
            <a:r>
              <a:rPr lang="nb-NO" sz="1600" b="1" dirty="0"/>
              <a:t> </a:t>
            </a:r>
            <a:r>
              <a:rPr lang="nb-NO" sz="1600" b="1" dirty="0" err="1"/>
              <a:t>following</a:t>
            </a:r>
            <a:r>
              <a:rPr lang="nb-NO" sz="1600" b="1" dirty="0"/>
              <a:t> from </a:t>
            </a:r>
            <a:r>
              <a:rPr lang="nb-NO" sz="1600" b="1" dirty="0" err="1"/>
              <a:t>participating</a:t>
            </a:r>
            <a:r>
              <a:rPr lang="nb-NO" sz="1600" b="1" dirty="0"/>
              <a:t> </a:t>
            </a:r>
            <a:r>
              <a:rPr lang="nb-NO" sz="1600" b="1" dirty="0" err="1"/>
              <a:t>companies</a:t>
            </a:r>
            <a:r>
              <a:rPr lang="nb-NO" sz="1600" b="1" dirty="0"/>
              <a:t>:</a:t>
            </a:r>
          </a:p>
          <a:p>
            <a:pPr marL="342900" indent="-342900"/>
            <a:r>
              <a:rPr lang="nb-NO" sz="1600" dirty="0"/>
              <a:t>To </a:t>
            </a:r>
            <a:r>
              <a:rPr lang="nb-NO" sz="1600" dirty="0" err="1"/>
              <a:t>aquire</a:t>
            </a:r>
            <a:r>
              <a:rPr lang="nb-NO" sz="1600" dirty="0"/>
              <a:t> </a:t>
            </a:r>
            <a:r>
              <a:rPr lang="nb-NO" sz="1600" dirty="0" err="1"/>
              <a:t>necessary</a:t>
            </a:r>
            <a:r>
              <a:rPr lang="nb-NO" sz="1600" dirty="0"/>
              <a:t> </a:t>
            </a:r>
            <a:r>
              <a:rPr lang="nb-NO" sz="1600" dirty="0" err="1"/>
              <a:t>information</a:t>
            </a:r>
            <a:r>
              <a:rPr lang="nb-NO" sz="1600" dirty="0"/>
              <a:t> </a:t>
            </a:r>
            <a:r>
              <a:rPr lang="nb-NO" sz="1600" dirty="0" err="1"/>
              <a:t>about</a:t>
            </a:r>
            <a:r>
              <a:rPr lang="nb-NO" sz="1600" dirty="0"/>
              <a:t> </a:t>
            </a:r>
            <a:r>
              <a:rPr lang="nb-NO" sz="1600" dirty="0" err="1"/>
              <a:t>the</a:t>
            </a:r>
            <a:r>
              <a:rPr lang="nb-NO" sz="1600" dirty="0"/>
              <a:t> </a:t>
            </a:r>
            <a:r>
              <a:rPr lang="nb-NO" sz="1600" dirty="0" err="1"/>
              <a:t>customer</a:t>
            </a:r>
            <a:r>
              <a:rPr lang="nb-NO" sz="1600" dirty="0"/>
              <a:t> </a:t>
            </a:r>
            <a:r>
              <a:rPr lang="nb-NO" sz="1600" dirty="0" err="1"/>
              <a:t>they</a:t>
            </a:r>
            <a:r>
              <a:rPr lang="nb-NO" sz="1600" dirty="0"/>
              <a:t> </a:t>
            </a:r>
            <a:r>
              <a:rPr lang="nb-NO" sz="1600" dirty="0" err="1"/>
              <a:t>shall</a:t>
            </a:r>
            <a:r>
              <a:rPr lang="nb-NO" sz="1600" dirty="0"/>
              <a:t> </a:t>
            </a:r>
            <a:r>
              <a:rPr lang="nb-NO" sz="1600" dirty="0" err="1"/>
              <a:t>meet</a:t>
            </a:r>
            <a:r>
              <a:rPr lang="nb-NO" sz="1600" dirty="0"/>
              <a:t> in </a:t>
            </a:r>
            <a:r>
              <a:rPr lang="nb-NO" sz="1600" dirty="0" err="1"/>
              <a:t>advance</a:t>
            </a:r>
            <a:r>
              <a:rPr lang="nb-NO" sz="1600" dirty="0"/>
              <a:t> </a:t>
            </a:r>
            <a:r>
              <a:rPr lang="nb-NO" sz="1600" dirty="0" err="1"/>
              <a:t>of</a:t>
            </a:r>
            <a:r>
              <a:rPr lang="nb-NO" sz="1600" dirty="0"/>
              <a:t> </a:t>
            </a:r>
            <a:r>
              <a:rPr lang="nb-NO" sz="1600" dirty="0" err="1"/>
              <a:t>the</a:t>
            </a:r>
            <a:r>
              <a:rPr lang="nb-NO" sz="1600" dirty="0"/>
              <a:t> </a:t>
            </a:r>
            <a:r>
              <a:rPr lang="nb-NO" sz="1600" dirty="0" err="1"/>
              <a:t>activity</a:t>
            </a:r>
            <a:r>
              <a:rPr lang="nb-NO" sz="1600" dirty="0"/>
              <a:t>.</a:t>
            </a:r>
          </a:p>
          <a:p>
            <a:pPr marL="342900" indent="-342900"/>
            <a:r>
              <a:rPr lang="nb-NO" sz="1600" dirty="0"/>
              <a:t>To do </a:t>
            </a:r>
            <a:r>
              <a:rPr lang="nb-NO" sz="1600" dirty="0" err="1"/>
              <a:t>the</a:t>
            </a:r>
            <a:r>
              <a:rPr lang="nb-NO" sz="1600" dirty="0"/>
              <a:t> </a:t>
            </a:r>
            <a:r>
              <a:rPr lang="nb-NO" sz="1600" dirty="0" err="1"/>
              <a:t>necessary</a:t>
            </a:r>
            <a:r>
              <a:rPr lang="nb-NO" sz="1600" dirty="0"/>
              <a:t> </a:t>
            </a:r>
            <a:r>
              <a:rPr lang="nb-NO" sz="1600" dirty="0" err="1"/>
              <a:t>preparations</a:t>
            </a:r>
            <a:r>
              <a:rPr lang="nb-NO" sz="1600" dirty="0"/>
              <a:t> </a:t>
            </a:r>
            <a:r>
              <a:rPr lang="nb-NO" sz="1600" dirty="0" err="1"/>
              <a:t>before</a:t>
            </a:r>
            <a:r>
              <a:rPr lang="nb-NO" sz="1600" dirty="0"/>
              <a:t> </a:t>
            </a:r>
            <a:r>
              <a:rPr lang="nb-NO" sz="1600" dirty="0" err="1"/>
              <a:t>the</a:t>
            </a:r>
            <a:r>
              <a:rPr lang="nb-NO" sz="1600" dirty="0"/>
              <a:t> </a:t>
            </a:r>
            <a:r>
              <a:rPr lang="nb-NO" sz="1600" dirty="0" err="1"/>
              <a:t>activity</a:t>
            </a:r>
            <a:r>
              <a:rPr lang="nb-NO" sz="1600" dirty="0"/>
              <a:t> and to do </a:t>
            </a:r>
            <a:r>
              <a:rPr lang="nb-NO" sz="1600" dirty="0" err="1"/>
              <a:t>the</a:t>
            </a:r>
            <a:r>
              <a:rPr lang="nb-NO" sz="1600" dirty="0"/>
              <a:t> </a:t>
            </a:r>
            <a:r>
              <a:rPr lang="nb-NO" sz="1600" dirty="0" err="1"/>
              <a:t>necessary</a:t>
            </a:r>
            <a:r>
              <a:rPr lang="nb-NO" sz="1600" dirty="0"/>
              <a:t> </a:t>
            </a:r>
            <a:r>
              <a:rPr lang="nb-NO" sz="1600" dirty="0" err="1"/>
              <a:t>follow</a:t>
            </a:r>
            <a:r>
              <a:rPr lang="nb-NO" sz="1600" dirty="0"/>
              <a:t>-up </a:t>
            </a:r>
            <a:r>
              <a:rPr lang="nb-NO" sz="1600" dirty="0" err="1"/>
              <a:t>afterwards</a:t>
            </a:r>
            <a:r>
              <a:rPr lang="nb-NO" sz="1600" dirty="0"/>
              <a:t>.</a:t>
            </a:r>
          </a:p>
          <a:p>
            <a:pPr marL="342900" indent="-342900"/>
            <a:r>
              <a:rPr lang="nb-NO" sz="1600" dirty="0"/>
              <a:t>To </a:t>
            </a:r>
            <a:r>
              <a:rPr lang="nb-NO" sz="1600" dirty="0" err="1"/>
              <a:t>aquire</a:t>
            </a:r>
            <a:r>
              <a:rPr lang="nb-NO" sz="1600" dirty="0"/>
              <a:t> </a:t>
            </a:r>
            <a:r>
              <a:rPr lang="nb-NO" sz="1600" dirty="0" err="1"/>
              <a:t>necessary</a:t>
            </a:r>
            <a:r>
              <a:rPr lang="nb-NO" sz="1600" dirty="0"/>
              <a:t> </a:t>
            </a:r>
            <a:r>
              <a:rPr lang="nb-NO" sz="1600" dirty="0" err="1"/>
              <a:t>information</a:t>
            </a:r>
            <a:r>
              <a:rPr lang="nb-NO" sz="1600" dirty="0"/>
              <a:t> </a:t>
            </a:r>
            <a:r>
              <a:rPr lang="nb-NO" sz="1600" dirty="0" err="1"/>
              <a:t>on</a:t>
            </a:r>
            <a:r>
              <a:rPr lang="nb-NO" sz="1600" dirty="0"/>
              <a:t> </a:t>
            </a:r>
            <a:r>
              <a:rPr lang="nb-NO" sz="1600" dirty="0" err="1"/>
              <a:t>the</a:t>
            </a:r>
            <a:r>
              <a:rPr lang="nb-NO" sz="1600" dirty="0"/>
              <a:t> </a:t>
            </a:r>
            <a:r>
              <a:rPr lang="nb-NO" sz="1600" dirty="0" err="1"/>
              <a:t>market</a:t>
            </a:r>
            <a:r>
              <a:rPr lang="nb-NO" sz="1600" dirty="0"/>
              <a:t> (e.g. by </a:t>
            </a:r>
            <a:r>
              <a:rPr lang="nb-NO" sz="1600" dirty="0" err="1"/>
              <a:t>participation</a:t>
            </a:r>
            <a:r>
              <a:rPr lang="nb-NO" sz="1600" dirty="0"/>
              <a:t> in </a:t>
            </a:r>
            <a:r>
              <a:rPr lang="nb-NO" sz="1600" dirty="0" err="1"/>
              <a:t>webinars</a:t>
            </a:r>
            <a:r>
              <a:rPr lang="nb-NO" sz="1600" dirty="0"/>
              <a:t>/seminars </a:t>
            </a:r>
            <a:r>
              <a:rPr lang="nb-NO" sz="1600" dirty="0" err="1"/>
              <a:t>organised</a:t>
            </a:r>
            <a:r>
              <a:rPr lang="nb-NO" sz="1600" dirty="0"/>
              <a:t> by IN </a:t>
            </a:r>
            <a:r>
              <a:rPr lang="nb-NO" sz="1600" dirty="0" err="1"/>
              <a:t>before</a:t>
            </a:r>
            <a:r>
              <a:rPr lang="nb-NO" sz="1600" dirty="0"/>
              <a:t> </a:t>
            </a:r>
            <a:r>
              <a:rPr lang="nb-NO" sz="1600" dirty="0" err="1"/>
              <a:t>the</a:t>
            </a:r>
            <a:r>
              <a:rPr lang="nb-NO" sz="1600" dirty="0"/>
              <a:t> </a:t>
            </a:r>
            <a:r>
              <a:rPr lang="nb-NO" sz="1600" dirty="0" err="1"/>
              <a:t>activity</a:t>
            </a:r>
            <a:r>
              <a:rPr lang="nb-NO" sz="1600" dirty="0"/>
              <a:t>).</a:t>
            </a:r>
          </a:p>
          <a:p>
            <a:pPr marL="342900" indent="-342900"/>
            <a:r>
              <a:rPr lang="nb-NO" sz="1600" dirty="0"/>
              <a:t>To </a:t>
            </a:r>
            <a:r>
              <a:rPr lang="nb-NO" sz="1600" dirty="0" err="1"/>
              <a:t>participate</a:t>
            </a:r>
            <a:r>
              <a:rPr lang="nb-NO" sz="1600" dirty="0"/>
              <a:t> </a:t>
            </a:r>
            <a:r>
              <a:rPr lang="nb-NO" sz="1600" i="1" u="sng" dirty="0" err="1"/>
              <a:t>throughout</a:t>
            </a:r>
            <a:r>
              <a:rPr lang="nb-NO" sz="1600" dirty="0"/>
              <a:t> </a:t>
            </a:r>
            <a:r>
              <a:rPr lang="nb-NO" sz="1600" dirty="0" err="1"/>
              <a:t>the</a:t>
            </a:r>
            <a:r>
              <a:rPr lang="nb-NO" sz="1600" dirty="0"/>
              <a:t> </a:t>
            </a:r>
            <a:r>
              <a:rPr lang="nb-NO" sz="1600" dirty="0" err="1"/>
              <a:t>activitiy</a:t>
            </a:r>
            <a:r>
              <a:rPr lang="nb-NO" sz="1600" dirty="0"/>
              <a:t> and as </a:t>
            </a:r>
            <a:r>
              <a:rPr lang="nb-NO" sz="1600" dirty="0" err="1"/>
              <a:t>long</a:t>
            </a:r>
            <a:r>
              <a:rPr lang="nb-NO" sz="1600" dirty="0"/>
              <a:t> as </a:t>
            </a:r>
            <a:r>
              <a:rPr lang="nb-NO" sz="1600" dirty="0" err="1"/>
              <a:t>the</a:t>
            </a:r>
            <a:r>
              <a:rPr lang="nb-NO" sz="1600" dirty="0"/>
              <a:t> </a:t>
            </a:r>
            <a:r>
              <a:rPr lang="nb-NO" sz="1600" dirty="0" err="1"/>
              <a:t>customer</a:t>
            </a:r>
            <a:r>
              <a:rPr lang="nb-NO" sz="1600" dirty="0"/>
              <a:t> is present.</a:t>
            </a:r>
          </a:p>
          <a:p>
            <a:pPr marL="342900" indent="-342900"/>
            <a:r>
              <a:rPr lang="nb-NO" sz="1600" dirty="0"/>
              <a:t>To </a:t>
            </a:r>
            <a:r>
              <a:rPr lang="nb-NO" sz="1600" dirty="0" err="1"/>
              <a:t>respect</a:t>
            </a:r>
            <a:r>
              <a:rPr lang="nb-NO" sz="1600" dirty="0"/>
              <a:t> and </a:t>
            </a:r>
            <a:r>
              <a:rPr lang="nb-NO" sz="1600" dirty="0" err="1"/>
              <a:t>stick</a:t>
            </a:r>
            <a:r>
              <a:rPr lang="nb-NO" sz="1600" dirty="0"/>
              <a:t> to deadlines.</a:t>
            </a:r>
          </a:p>
        </p:txBody>
      </p:sp>
    </p:spTree>
    <p:extLst>
      <p:ext uri="{BB962C8B-B14F-4D97-AF65-F5344CB8AC3E}">
        <p14:creationId xmlns:p14="http://schemas.microsoft.com/office/powerpoint/2010/main" val="369340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BA8466-341D-4E9F-8FB7-0562FC4B9893}"/>
              </a:ext>
            </a:extLst>
          </p:cNvPr>
          <p:cNvSpPr>
            <a:spLocks noGrp="1"/>
          </p:cNvSpPr>
          <p:nvPr>
            <p:ph type="body" sz="quarter" idx="13"/>
          </p:nvPr>
        </p:nvSpPr>
        <p:spPr/>
        <p:txBody>
          <a:bodyPr rtlCol="0"/>
          <a:lstStyle/>
          <a:p>
            <a:r>
              <a:rPr lang="nb-NO" dirty="0" err="1">
                <a:solidFill>
                  <a:schemeClr val="accent6">
                    <a:lumMod val="50000"/>
                  </a:schemeClr>
                </a:solidFill>
              </a:rPr>
              <a:t>Costs</a:t>
            </a:r>
            <a:r>
              <a:rPr lang="nb-NO" dirty="0">
                <a:solidFill>
                  <a:schemeClr val="accent6">
                    <a:lumMod val="50000"/>
                  </a:schemeClr>
                </a:solidFill>
              </a:rPr>
              <a:t> and </a:t>
            </a:r>
            <a:r>
              <a:rPr lang="nb-NO" dirty="0" err="1">
                <a:solidFill>
                  <a:schemeClr val="accent6">
                    <a:lumMod val="50000"/>
                  </a:schemeClr>
                </a:solidFill>
              </a:rPr>
              <a:t>responsibility</a:t>
            </a:r>
            <a:r>
              <a:rPr lang="nb-NO" dirty="0">
                <a:solidFill>
                  <a:schemeClr val="accent6">
                    <a:lumMod val="50000"/>
                  </a:schemeClr>
                </a:solidFill>
              </a:rPr>
              <a:t> in joint </a:t>
            </a:r>
            <a:r>
              <a:rPr lang="nb-NO" dirty="0" err="1">
                <a:solidFill>
                  <a:schemeClr val="accent6">
                    <a:lumMod val="50000"/>
                  </a:schemeClr>
                </a:solidFill>
              </a:rPr>
              <a:t>activities</a:t>
            </a:r>
            <a:endParaRPr lang="nb-NO" dirty="0"/>
          </a:p>
        </p:txBody>
      </p:sp>
      <p:sp>
        <p:nvSpPr>
          <p:cNvPr id="4" name="Content Placeholder 1">
            <a:extLst>
              <a:ext uri="{FF2B5EF4-FFF2-40B4-BE49-F238E27FC236}">
                <a16:creationId xmlns:a16="http://schemas.microsoft.com/office/drawing/2014/main" id="{8E103179-CE69-4B7C-92E3-D5E78ED8B45C}"/>
              </a:ext>
            </a:extLst>
          </p:cNvPr>
          <p:cNvSpPr txBox="1">
            <a:spLocks/>
          </p:cNvSpPr>
          <p:nvPr/>
        </p:nvSpPr>
        <p:spPr>
          <a:xfrm>
            <a:off x="391766" y="1020588"/>
            <a:ext cx="8361732" cy="3575009"/>
          </a:xfrm>
          <a:prstGeom prst="rect">
            <a:avLst/>
          </a:prstGeom>
        </p:spPr>
        <p:txBody>
          <a:bodyPr/>
          <a:lst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nb-NO" sz="1800" b="1" dirty="0" err="1"/>
              <a:t>Tailor-made</a:t>
            </a:r>
            <a:r>
              <a:rPr lang="nb-NO" sz="1800" b="1" dirty="0"/>
              <a:t> partner </a:t>
            </a:r>
            <a:r>
              <a:rPr lang="nb-NO" sz="1800" b="1" dirty="0" err="1"/>
              <a:t>activities</a:t>
            </a:r>
            <a:r>
              <a:rPr lang="nb-NO" sz="1800" b="1" dirty="0"/>
              <a:t> in a </a:t>
            </a:r>
            <a:r>
              <a:rPr lang="nb-NO" sz="1800" b="1" dirty="0" err="1"/>
              <a:t>market</a:t>
            </a:r>
            <a:r>
              <a:rPr lang="nb-NO" sz="1800" b="1" dirty="0"/>
              <a:t>: </a:t>
            </a:r>
          </a:p>
          <a:p>
            <a:pPr>
              <a:buFont typeface="Wingdings" panose="05000000000000000000" pitchFamily="2" charset="2"/>
              <a:buChar char="Ø"/>
            </a:pPr>
            <a:r>
              <a:rPr lang="nb-NO" sz="1400" b="1" dirty="0"/>
              <a:t>To </a:t>
            </a:r>
            <a:r>
              <a:rPr lang="nb-NO" sz="1400" b="1" dirty="0" err="1"/>
              <a:t>whom</a:t>
            </a:r>
            <a:r>
              <a:rPr lang="nb-NO" sz="1400" b="1" dirty="0"/>
              <a:t> </a:t>
            </a:r>
            <a:r>
              <a:rPr lang="nb-NO" sz="1400" b="1" dirty="0" err="1"/>
              <a:t>can</a:t>
            </a:r>
            <a:r>
              <a:rPr lang="nb-NO" sz="1400" b="1" dirty="0"/>
              <a:t> </a:t>
            </a:r>
            <a:r>
              <a:rPr lang="nb-NO" sz="1400" b="1" dirty="0" err="1"/>
              <a:t>we</a:t>
            </a:r>
            <a:r>
              <a:rPr lang="nb-NO" sz="1400" b="1" dirty="0"/>
              <a:t> offer </a:t>
            </a:r>
            <a:r>
              <a:rPr lang="nb-NO" sz="1400" b="1" dirty="0" err="1"/>
              <a:t>this</a:t>
            </a:r>
            <a:r>
              <a:rPr lang="nb-NO" sz="1400" b="1" dirty="0"/>
              <a:t>? </a:t>
            </a:r>
          </a:p>
          <a:p>
            <a:pPr lvl="1">
              <a:buFont typeface="Wingdings" panose="05000000000000000000" pitchFamily="2" charset="2"/>
              <a:buChar char="Ø"/>
            </a:pPr>
            <a:r>
              <a:rPr lang="nb-NO" sz="1400" dirty="0"/>
              <a:t>SME </a:t>
            </a:r>
            <a:r>
              <a:rPr lang="nb-NO" sz="1400" dirty="0" err="1"/>
              <a:t>that</a:t>
            </a:r>
            <a:r>
              <a:rPr lang="nb-NO" sz="1400" dirty="0"/>
              <a:t> </a:t>
            </a:r>
            <a:r>
              <a:rPr lang="nb-NO" sz="1400" dirty="0" err="1"/>
              <a:t>may</a:t>
            </a:r>
            <a:r>
              <a:rPr lang="nb-NO" sz="1400" dirty="0"/>
              <a:t> </a:t>
            </a:r>
            <a:r>
              <a:rPr lang="nb-NO" sz="1400" dirty="0" err="1"/>
              <a:t>use</a:t>
            </a:r>
            <a:r>
              <a:rPr lang="nb-NO" sz="1400" dirty="0"/>
              <a:t> </a:t>
            </a:r>
            <a:r>
              <a:rPr lang="nb-NO" sz="1400" dirty="0" err="1"/>
              <a:t>this</a:t>
            </a:r>
            <a:r>
              <a:rPr lang="nb-NO" sz="1400" dirty="0"/>
              <a:t> as an </a:t>
            </a:r>
            <a:r>
              <a:rPr lang="nb-NO" sz="1400" dirty="0" err="1"/>
              <a:t>introduction</a:t>
            </a:r>
            <a:r>
              <a:rPr lang="nb-NO" sz="1400" dirty="0"/>
              <a:t> to a </a:t>
            </a:r>
            <a:r>
              <a:rPr lang="nb-NO" sz="1400" dirty="0" err="1"/>
              <a:t>specific</a:t>
            </a:r>
            <a:r>
              <a:rPr lang="nb-NO" sz="1400" dirty="0"/>
              <a:t> </a:t>
            </a:r>
            <a:r>
              <a:rPr lang="nb-NO" sz="1400" dirty="0" err="1"/>
              <a:t>market</a:t>
            </a:r>
            <a:r>
              <a:rPr lang="nb-NO" sz="1400" dirty="0"/>
              <a:t>.</a:t>
            </a:r>
          </a:p>
          <a:p>
            <a:pPr lvl="1">
              <a:buFont typeface="Wingdings" panose="05000000000000000000" pitchFamily="2" charset="2"/>
              <a:buChar char="Ø"/>
            </a:pPr>
            <a:r>
              <a:rPr lang="nb-NO" sz="1400" dirty="0"/>
              <a:t>Companies </a:t>
            </a:r>
            <a:r>
              <a:rPr lang="nb-NO" sz="1400" dirty="0" err="1"/>
              <a:t>that</a:t>
            </a:r>
            <a:r>
              <a:rPr lang="nb-NO" sz="1400" dirty="0"/>
              <a:t> </a:t>
            </a:r>
            <a:r>
              <a:rPr lang="nb-NO" sz="1400" dirty="0" err="1"/>
              <a:t>are</a:t>
            </a:r>
            <a:r>
              <a:rPr lang="nb-NO" sz="1400" dirty="0"/>
              <a:t> </a:t>
            </a:r>
            <a:r>
              <a:rPr lang="nb-NO" sz="1400" dirty="0" err="1"/>
              <a:t>looking</a:t>
            </a:r>
            <a:r>
              <a:rPr lang="nb-NO" sz="1400" dirty="0"/>
              <a:t> for </a:t>
            </a:r>
            <a:r>
              <a:rPr lang="nb-NO" sz="1400" dirty="0" err="1"/>
              <a:t>niche</a:t>
            </a:r>
            <a:r>
              <a:rPr lang="nb-NO" sz="1400" dirty="0"/>
              <a:t> operators in a </a:t>
            </a:r>
            <a:r>
              <a:rPr lang="nb-NO" sz="1400" dirty="0" err="1"/>
              <a:t>market</a:t>
            </a:r>
            <a:r>
              <a:rPr lang="nb-NO" sz="1400" dirty="0"/>
              <a:t> and </a:t>
            </a:r>
            <a:r>
              <a:rPr lang="nb-NO" sz="1400" dirty="0" err="1"/>
              <a:t>that</a:t>
            </a:r>
            <a:r>
              <a:rPr lang="nb-NO" sz="1400" dirty="0"/>
              <a:t> </a:t>
            </a:r>
            <a:r>
              <a:rPr lang="nb-NO" sz="1400" dirty="0" err="1"/>
              <a:t>are</a:t>
            </a:r>
            <a:r>
              <a:rPr lang="nb-NO" sz="1400" dirty="0"/>
              <a:t> not </a:t>
            </a:r>
            <a:r>
              <a:rPr lang="nb-NO" sz="1400" dirty="0" err="1"/>
              <a:t>covered</a:t>
            </a:r>
            <a:r>
              <a:rPr lang="nb-NO" sz="1400" dirty="0"/>
              <a:t> by </a:t>
            </a:r>
            <a:r>
              <a:rPr lang="nb-NO" sz="1400" dirty="0" err="1"/>
              <a:t>other</a:t>
            </a:r>
            <a:r>
              <a:rPr lang="nb-NO" sz="1400" dirty="0"/>
              <a:t> IN </a:t>
            </a:r>
            <a:r>
              <a:rPr lang="nb-NO" sz="1400" dirty="0" err="1"/>
              <a:t>operational</a:t>
            </a:r>
            <a:r>
              <a:rPr lang="nb-NO" sz="1400" dirty="0"/>
              <a:t> </a:t>
            </a:r>
            <a:r>
              <a:rPr lang="nb-NO" sz="1400" dirty="0" err="1"/>
              <a:t>activities</a:t>
            </a:r>
            <a:r>
              <a:rPr lang="nb-NO" sz="1400" dirty="0"/>
              <a:t>.</a:t>
            </a:r>
          </a:p>
          <a:p>
            <a:pPr lvl="1">
              <a:buFont typeface="Wingdings" panose="05000000000000000000" pitchFamily="2" charset="2"/>
              <a:buChar char="Ø"/>
            </a:pPr>
            <a:r>
              <a:rPr lang="nb-NO" sz="1400" dirty="0"/>
              <a:t>Company </a:t>
            </a:r>
            <a:r>
              <a:rPr lang="nb-NO" sz="1400" dirty="0" err="1"/>
              <a:t>networks</a:t>
            </a:r>
            <a:r>
              <a:rPr lang="nb-NO" sz="1400" dirty="0"/>
              <a:t>/</a:t>
            </a:r>
            <a:r>
              <a:rPr lang="nb-NO" sz="1400" dirty="0" err="1"/>
              <a:t>product</a:t>
            </a:r>
            <a:r>
              <a:rPr lang="nb-NO" sz="1400" dirty="0"/>
              <a:t> </a:t>
            </a:r>
            <a:r>
              <a:rPr lang="nb-NO" sz="1400" dirty="0" err="1"/>
              <a:t>constellations</a:t>
            </a:r>
            <a:r>
              <a:rPr lang="nb-NO" sz="1400" dirty="0"/>
              <a:t> </a:t>
            </a:r>
            <a:r>
              <a:rPr lang="nb-NO" sz="1400" dirty="0" err="1"/>
              <a:t>that</a:t>
            </a:r>
            <a:r>
              <a:rPr lang="nb-NO" sz="1400" dirty="0"/>
              <a:t> have a </a:t>
            </a:r>
            <a:r>
              <a:rPr lang="nb-NO" sz="1400" dirty="0" err="1"/>
              <a:t>need</a:t>
            </a:r>
            <a:r>
              <a:rPr lang="nb-NO" sz="1400" dirty="0"/>
              <a:t> to be </a:t>
            </a:r>
            <a:r>
              <a:rPr lang="nb-NO" sz="1400" dirty="0" err="1"/>
              <a:t>promoted</a:t>
            </a:r>
            <a:r>
              <a:rPr lang="nb-NO" sz="1400" dirty="0"/>
              <a:t>/to </a:t>
            </a:r>
            <a:r>
              <a:rPr lang="nb-NO" sz="1400" dirty="0" err="1"/>
              <a:t>sell</a:t>
            </a:r>
            <a:r>
              <a:rPr lang="nb-NO" sz="1400" dirty="0"/>
              <a:t> a joint </a:t>
            </a:r>
            <a:r>
              <a:rPr lang="nb-NO" sz="1400" dirty="0" err="1"/>
              <a:t>message</a:t>
            </a:r>
            <a:r>
              <a:rPr lang="nb-NO" sz="1400" dirty="0"/>
              <a:t> in a </a:t>
            </a:r>
            <a:r>
              <a:rPr lang="nb-NO" sz="1400" dirty="0" err="1"/>
              <a:t>specific</a:t>
            </a:r>
            <a:r>
              <a:rPr lang="nb-NO" sz="1400" dirty="0"/>
              <a:t> </a:t>
            </a:r>
            <a:r>
              <a:rPr lang="nb-NO" sz="1400" dirty="0" err="1"/>
              <a:t>market</a:t>
            </a:r>
            <a:r>
              <a:rPr lang="nb-NO" sz="1400" dirty="0"/>
              <a:t>.</a:t>
            </a:r>
          </a:p>
          <a:p>
            <a:pPr>
              <a:buFont typeface="Wingdings" panose="05000000000000000000" pitchFamily="2" charset="2"/>
              <a:buChar char="Ø"/>
            </a:pPr>
            <a:r>
              <a:rPr lang="nb-NO" sz="1400" b="1" dirty="0" err="1"/>
              <a:t>Capacity</a:t>
            </a:r>
            <a:r>
              <a:rPr lang="nb-NO" sz="1400" b="1" dirty="0"/>
              <a:t> </a:t>
            </a:r>
          </a:p>
          <a:p>
            <a:pPr lvl="1">
              <a:buFont typeface="Wingdings" panose="05000000000000000000" pitchFamily="2" charset="2"/>
              <a:buChar char="Ø"/>
            </a:pPr>
            <a:r>
              <a:rPr lang="nb-NO" sz="1400" dirty="0"/>
              <a:t>IN has </a:t>
            </a:r>
            <a:r>
              <a:rPr lang="nb-NO" sz="1400" dirty="0" err="1"/>
              <a:t>limited</a:t>
            </a:r>
            <a:r>
              <a:rPr lang="nb-NO" sz="1400" dirty="0"/>
              <a:t> </a:t>
            </a:r>
            <a:r>
              <a:rPr lang="nb-NO" sz="1400" dirty="0" err="1"/>
              <a:t>capacity</a:t>
            </a:r>
            <a:r>
              <a:rPr lang="nb-NO" sz="1400" dirty="0"/>
              <a:t> and must </a:t>
            </a:r>
            <a:r>
              <a:rPr lang="nb-NO" sz="1400" dirty="0" err="1"/>
              <a:t>give</a:t>
            </a:r>
            <a:r>
              <a:rPr lang="nb-NO" sz="1400" dirty="0"/>
              <a:t> </a:t>
            </a:r>
            <a:r>
              <a:rPr lang="nb-NO" sz="1400" dirty="0" err="1"/>
              <a:t>priority</a:t>
            </a:r>
            <a:r>
              <a:rPr lang="nb-NO" sz="1400" dirty="0"/>
              <a:t> to </a:t>
            </a:r>
            <a:r>
              <a:rPr lang="nb-NO" sz="1400" dirty="0" err="1"/>
              <a:t>planned</a:t>
            </a:r>
            <a:r>
              <a:rPr lang="nb-NO" sz="1400" dirty="0"/>
              <a:t> operative </a:t>
            </a:r>
            <a:r>
              <a:rPr lang="nb-NO" sz="1400" dirty="0" err="1"/>
              <a:t>market</a:t>
            </a:r>
            <a:r>
              <a:rPr lang="nb-NO" sz="1400" dirty="0"/>
              <a:t> </a:t>
            </a:r>
            <a:r>
              <a:rPr lang="nb-NO" sz="1400" dirty="0" err="1"/>
              <a:t>activites</a:t>
            </a:r>
            <a:r>
              <a:rPr lang="nb-NO" sz="1400" dirty="0"/>
              <a:t> and </a:t>
            </a:r>
            <a:r>
              <a:rPr lang="nb-NO" sz="1400" dirty="0" err="1"/>
              <a:t>daily</a:t>
            </a:r>
            <a:r>
              <a:rPr lang="nb-NO" sz="1400" dirty="0"/>
              <a:t> </a:t>
            </a:r>
            <a:r>
              <a:rPr lang="nb-NO" sz="1400" dirty="0" err="1"/>
              <a:t>work</a:t>
            </a:r>
            <a:r>
              <a:rPr lang="nb-NO" sz="1400" dirty="0"/>
              <a:t> </a:t>
            </a:r>
            <a:r>
              <a:rPr lang="nb-NO" sz="1400" dirty="0" err="1"/>
              <a:t>with</a:t>
            </a:r>
            <a:r>
              <a:rPr lang="nb-NO" sz="1400" dirty="0"/>
              <a:t> </a:t>
            </a:r>
            <a:r>
              <a:rPr lang="nb-NO" sz="1400" dirty="0" err="1"/>
              <a:t>the</a:t>
            </a:r>
            <a:r>
              <a:rPr lang="nb-NO" sz="1400" dirty="0"/>
              <a:t> business partners. </a:t>
            </a:r>
            <a:r>
              <a:rPr lang="nb-NO" sz="1400" dirty="0" err="1"/>
              <a:t>We</a:t>
            </a:r>
            <a:r>
              <a:rPr lang="nb-NO" sz="1400" dirty="0"/>
              <a:t> </a:t>
            </a:r>
            <a:r>
              <a:rPr lang="nb-NO" sz="1400" dirty="0" err="1"/>
              <a:t>therefore</a:t>
            </a:r>
            <a:r>
              <a:rPr lang="nb-NO" sz="1400" dirty="0"/>
              <a:t> must limit </a:t>
            </a:r>
            <a:r>
              <a:rPr lang="nb-NO" sz="1400" dirty="0" err="1"/>
              <a:t>the</a:t>
            </a:r>
            <a:r>
              <a:rPr lang="nb-NO" sz="1400" dirty="0"/>
              <a:t> offer to </a:t>
            </a:r>
            <a:r>
              <a:rPr lang="nb-NO" sz="1400" dirty="0" err="1"/>
              <a:t>two</a:t>
            </a:r>
            <a:r>
              <a:rPr lang="nb-NO" sz="1400" dirty="0"/>
              <a:t> </a:t>
            </a:r>
            <a:r>
              <a:rPr lang="nb-NO" sz="1400" dirty="0" err="1"/>
              <a:t>tailor-made</a:t>
            </a:r>
            <a:r>
              <a:rPr lang="nb-NO" sz="1400" dirty="0"/>
              <a:t> </a:t>
            </a:r>
            <a:r>
              <a:rPr lang="nb-NO" sz="1400" dirty="0" err="1"/>
              <a:t>activties</a:t>
            </a:r>
            <a:r>
              <a:rPr lang="nb-NO" sz="1400" dirty="0"/>
              <a:t> per </a:t>
            </a:r>
            <a:r>
              <a:rPr lang="nb-NO" sz="1400" dirty="0" err="1"/>
              <a:t>market</a:t>
            </a:r>
            <a:r>
              <a:rPr lang="nb-NO" sz="1400" dirty="0"/>
              <a:t> per </a:t>
            </a:r>
            <a:r>
              <a:rPr lang="nb-NO" sz="1400" dirty="0" err="1"/>
              <a:t>year</a:t>
            </a:r>
            <a:r>
              <a:rPr lang="nb-NO" sz="1400" dirty="0"/>
              <a:t>.</a:t>
            </a:r>
          </a:p>
          <a:p>
            <a:pPr>
              <a:buFont typeface="Wingdings" panose="05000000000000000000" pitchFamily="2" charset="2"/>
              <a:buChar char="Ø"/>
            </a:pPr>
            <a:r>
              <a:rPr lang="nb-NO" sz="1400" b="1" dirty="0"/>
              <a:t>Planning</a:t>
            </a:r>
          </a:p>
          <a:p>
            <a:pPr lvl="1">
              <a:buFont typeface="Wingdings" panose="05000000000000000000" pitchFamily="2" charset="2"/>
              <a:buChar char="Ø"/>
            </a:pPr>
            <a:r>
              <a:rPr lang="nb-NO" sz="1400" dirty="0"/>
              <a:t>To be </a:t>
            </a:r>
            <a:r>
              <a:rPr lang="nb-NO" sz="1400" dirty="0" err="1"/>
              <a:t>able</a:t>
            </a:r>
            <a:r>
              <a:rPr lang="nb-NO" sz="1400" dirty="0"/>
              <a:t> to offer </a:t>
            </a:r>
            <a:r>
              <a:rPr lang="nb-NO" sz="1400" dirty="0" err="1"/>
              <a:t>good</a:t>
            </a:r>
            <a:r>
              <a:rPr lang="nb-NO" sz="1400" dirty="0"/>
              <a:t> </a:t>
            </a:r>
            <a:r>
              <a:rPr lang="nb-NO" sz="1400" dirty="0" err="1"/>
              <a:t>assistance</a:t>
            </a:r>
            <a:r>
              <a:rPr lang="nb-NO" sz="1400" dirty="0"/>
              <a:t> </a:t>
            </a:r>
            <a:r>
              <a:rPr lang="nb-NO" sz="1400" dirty="0" err="1"/>
              <a:t>we</a:t>
            </a:r>
            <a:r>
              <a:rPr lang="nb-NO" sz="1400" dirty="0"/>
              <a:t> must </a:t>
            </a:r>
            <a:r>
              <a:rPr lang="nb-NO" sz="1400" dirty="0" err="1"/>
              <a:t>receive</a:t>
            </a:r>
            <a:r>
              <a:rPr lang="nb-NO" sz="1400" dirty="0"/>
              <a:t> </a:t>
            </a:r>
            <a:r>
              <a:rPr lang="nb-NO" sz="1400" dirty="0" err="1"/>
              <a:t>the</a:t>
            </a:r>
            <a:r>
              <a:rPr lang="nb-NO" sz="1400" dirty="0"/>
              <a:t> </a:t>
            </a:r>
            <a:r>
              <a:rPr lang="nb-NO" sz="1400" dirty="0" err="1"/>
              <a:t>inquiry</a:t>
            </a:r>
            <a:r>
              <a:rPr lang="nb-NO" sz="1400" dirty="0"/>
              <a:t> at latest during </a:t>
            </a:r>
            <a:r>
              <a:rPr lang="nb-NO" sz="1400" dirty="0" err="1"/>
              <a:t>January</a:t>
            </a:r>
            <a:r>
              <a:rPr lang="nb-NO" sz="1400" dirty="0"/>
              <a:t> </a:t>
            </a:r>
            <a:r>
              <a:rPr lang="nb-NO" sz="1400" dirty="0" err="1"/>
              <a:t>the</a:t>
            </a:r>
            <a:r>
              <a:rPr lang="nb-NO" sz="1400" dirty="0"/>
              <a:t> same </a:t>
            </a:r>
            <a:r>
              <a:rPr lang="nb-NO" sz="1400" dirty="0" err="1"/>
              <a:t>year</a:t>
            </a:r>
            <a:r>
              <a:rPr lang="nb-NO" sz="1400" dirty="0"/>
              <a:t>.</a:t>
            </a:r>
          </a:p>
          <a:p>
            <a:pPr>
              <a:buFont typeface="Wingdings" panose="05000000000000000000" pitchFamily="2" charset="2"/>
              <a:buChar char="Ø"/>
            </a:pPr>
            <a:r>
              <a:rPr lang="nb-NO" sz="1400" dirty="0"/>
              <a:t> </a:t>
            </a:r>
            <a:r>
              <a:rPr lang="nb-NO" sz="1400" b="1" dirty="0" err="1"/>
              <a:t>Selection</a:t>
            </a:r>
            <a:endParaRPr lang="nb-NO" sz="1400" b="1" dirty="0"/>
          </a:p>
          <a:p>
            <a:pPr lvl="1">
              <a:buFont typeface="Wingdings" panose="05000000000000000000" pitchFamily="2" charset="2"/>
              <a:buChar char="Ø"/>
            </a:pPr>
            <a:r>
              <a:rPr lang="nb-NO" sz="1400" dirty="0"/>
              <a:t>In case </a:t>
            </a:r>
            <a:r>
              <a:rPr lang="nb-NO" sz="1400" dirty="0" err="1"/>
              <a:t>of</a:t>
            </a:r>
            <a:r>
              <a:rPr lang="nb-NO" sz="1400" dirty="0"/>
              <a:t> </a:t>
            </a:r>
            <a:r>
              <a:rPr lang="nb-NO" sz="1400" dirty="0" err="1"/>
              <a:t>large</a:t>
            </a:r>
            <a:r>
              <a:rPr lang="nb-NO" sz="1400" dirty="0"/>
              <a:t> </a:t>
            </a:r>
            <a:r>
              <a:rPr lang="nb-NO" sz="1400" dirty="0" err="1"/>
              <a:t>interest</a:t>
            </a:r>
            <a:r>
              <a:rPr lang="nb-NO" sz="1400" dirty="0"/>
              <a:t> for </a:t>
            </a:r>
            <a:r>
              <a:rPr lang="nb-NO" sz="1400" dirty="0" err="1"/>
              <a:t>tailor-made</a:t>
            </a:r>
            <a:r>
              <a:rPr lang="nb-NO" sz="1400" dirty="0"/>
              <a:t> </a:t>
            </a:r>
            <a:r>
              <a:rPr lang="nb-NO" sz="1400" dirty="0" err="1"/>
              <a:t>activities</a:t>
            </a:r>
            <a:r>
              <a:rPr lang="nb-NO" sz="1400" dirty="0"/>
              <a:t> in </a:t>
            </a:r>
            <a:r>
              <a:rPr lang="nb-NO" sz="1400" dirty="0" err="1"/>
              <a:t>the</a:t>
            </a:r>
            <a:r>
              <a:rPr lang="nb-NO" sz="1400" dirty="0"/>
              <a:t> </a:t>
            </a:r>
            <a:r>
              <a:rPr lang="nb-NO" sz="1400" dirty="0" err="1"/>
              <a:t>market</a:t>
            </a:r>
            <a:r>
              <a:rPr lang="nb-NO" sz="1400" dirty="0"/>
              <a:t> </a:t>
            </a:r>
            <a:r>
              <a:rPr lang="nb-NO" sz="1400" dirty="0" err="1"/>
              <a:t>we</a:t>
            </a:r>
            <a:r>
              <a:rPr lang="nb-NO" sz="1400" dirty="0"/>
              <a:t> </a:t>
            </a:r>
            <a:r>
              <a:rPr lang="nb-NO" sz="1400" dirty="0" err="1"/>
              <a:t>claim</a:t>
            </a:r>
            <a:r>
              <a:rPr lang="nb-NO" sz="1400" dirty="0"/>
              <a:t> </a:t>
            </a:r>
            <a:r>
              <a:rPr lang="nb-NO" sz="1400" dirty="0" err="1"/>
              <a:t>the</a:t>
            </a:r>
            <a:r>
              <a:rPr lang="nb-NO" sz="1400" dirty="0"/>
              <a:t> right to </a:t>
            </a:r>
            <a:r>
              <a:rPr lang="nb-NO" sz="1400" dirty="0" err="1"/>
              <a:t>select</a:t>
            </a:r>
            <a:r>
              <a:rPr lang="nb-NO" sz="1400" dirty="0"/>
              <a:t> </a:t>
            </a:r>
            <a:r>
              <a:rPr lang="nb-NO" sz="1400" dirty="0" err="1"/>
              <a:t>the</a:t>
            </a:r>
            <a:r>
              <a:rPr lang="nb-NO" sz="1400" dirty="0"/>
              <a:t> most relevant </a:t>
            </a:r>
            <a:r>
              <a:rPr lang="nb-NO" sz="1400" dirty="0" err="1"/>
              <a:t>activities</a:t>
            </a:r>
            <a:r>
              <a:rPr lang="nb-NO" sz="1400" dirty="0"/>
              <a:t>. </a:t>
            </a:r>
          </a:p>
          <a:p>
            <a:pPr marL="149358" lvl="1" indent="0">
              <a:buFont typeface="Arial" panose="020B0604020202020204" pitchFamily="34" charset="0"/>
              <a:buNone/>
            </a:pPr>
            <a:endParaRPr lang="nb-NO" sz="1500" dirty="0">
              <a:highlight>
                <a:srgbClr val="FFFF00"/>
              </a:highlight>
            </a:endParaRPr>
          </a:p>
          <a:p>
            <a:pPr marL="0" indent="0">
              <a:buFont typeface="Arial" panose="020B0604020202020204" pitchFamily="34" charset="0"/>
              <a:buNone/>
            </a:pPr>
            <a:endParaRPr lang="nb-NO" sz="1800" dirty="0"/>
          </a:p>
          <a:p>
            <a:pPr marL="0" indent="0">
              <a:buFont typeface="Arial" panose="020B0604020202020204" pitchFamily="34" charset="0"/>
              <a:buNone/>
            </a:pPr>
            <a:endParaRPr lang="nb-NO" sz="1500" dirty="0"/>
          </a:p>
          <a:p>
            <a:pPr marL="0" indent="0">
              <a:buFont typeface="Arial" panose="020B0604020202020204" pitchFamily="34" charset="0"/>
              <a:buNone/>
            </a:pPr>
            <a:endParaRPr lang="nb-NO" sz="1500" dirty="0"/>
          </a:p>
          <a:p>
            <a:pPr marL="0" indent="0">
              <a:buFont typeface="Arial" panose="020B0604020202020204" pitchFamily="34" charset="0"/>
              <a:buNone/>
            </a:pPr>
            <a:endParaRPr lang="nb-NO" sz="1500" b="1" dirty="0"/>
          </a:p>
          <a:p>
            <a:pPr marL="0" indent="0">
              <a:buFont typeface="Arial" panose="020B0604020202020204" pitchFamily="34" charset="0"/>
              <a:buNone/>
            </a:pPr>
            <a:br>
              <a:rPr lang="nb-NO" sz="1500" dirty="0"/>
            </a:br>
            <a:endParaRPr lang="nb-NO" sz="1500" dirty="0"/>
          </a:p>
          <a:p>
            <a:pPr marL="0" indent="0">
              <a:buFont typeface="Arial" panose="020B0604020202020204" pitchFamily="34" charset="0"/>
              <a:buNone/>
            </a:pPr>
            <a:endParaRPr lang="nb-NO"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96023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627109A-1E7D-41C1-9629-00931E334233}"/>
              </a:ext>
            </a:extLst>
          </p:cNvPr>
          <p:cNvSpPr>
            <a:spLocks noGrp="1"/>
          </p:cNvSpPr>
          <p:nvPr>
            <p:ph type="body" sz="quarter" idx="13"/>
          </p:nvPr>
        </p:nvSpPr>
        <p:spPr>
          <a:xfrm>
            <a:off x="396000" y="444386"/>
            <a:ext cx="8421687" cy="319088"/>
          </a:xfrm>
        </p:spPr>
        <p:txBody>
          <a:bodyPr rtlCol="0"/>
          <a:lstStyle/>
          <a:p>
            <a:r>
              <a:rPr lang="nb-NO" dirty="0" err="1">
                <a:solidFill>
                  <a:schemeClr val="accent6">
                    <a:lumMod val="50000"/>
                  </a:schemeClr>
                </a:solidFill>
              </a:rPr>
              <a:t>Costs</a:t>
            </a:r>
            <a:r>
              <a:rPr lang="nb-NO" dirty="0">
                <a:solidFill>
                  <a:schemeClr val="accent6">
                    <a:lumMod val="50000"/>
                  </a:schemeClr>
                </a:solidFill>
              </a:rPr>
              <a:t> and </a:t>
            </a:r>
            <a:r>
              <a:rPr lang="nb-NO" dirty="0" err="1">
                <a:solidFill>
                  <a:schemeClr val="accent6">
                    <a:lumMod val="50000"/>
                  </a:schemeClr>
                </a:solidFill>
              </a:rPr>
              <a:t>responsibility</a:t>
            </a:r>
            <a:r>
              <a:rPr lang="nb-NO" dirty="0">
                <a:solidFill>
                  <a:schemeClr val="accent6">
                    <a:lumMod val="50000"/>
                  </a:schemeClr>
                </a:solidFill>
              </a:rPr>
              <a:t> in joint </a:t>
            </a:r>
            <a:r>
              <a:rPr lang="nb-NO" dirty="0" err="1">
                <a:solidFill>
                  <a:schemeClr val="accent6">
                    <a:lumMod val="50000"/>
                  </a:schemeClr>
                </a:solidFill>
              </a:rPr>
              <a:t>activities</a:t>
            </a:r>
            <a:endParaRPr lang="nb-NO" dirty="0"/>
          </a:p>
        </p:txBody>
      </p:sp>
      <p:sp>
        <p:nvSpPr>
          <p:cNvPr id="5" name="Text Placeholder 1">
            <a:extLst>
              <a:ext uri="{FF2B5EF4-FFF2-40B4-BE49-F238E27FC236}">
                <a16:creationId xmlns:a16="http://schemas.microsoft.com/office/drawing/2014/main" id="{AFA2D725-DCC6-427A-9347-0C75C841745B}"/>
              </a:ext>
            </a:extLst>
          </p:cNvPr>
          <p:cNvSpPr txBox="1">
            <a:spLocks/>
          </p:cNvSpPr>
          <p:nvPr/>
        </p:nvSpPr>
        <p:spPr>
          <a:xfrm>
            <a:off x="395286" y="1038933"/>
            <a:ext cx="8353427" cy="3316011"/>
          </a:xfrm>
          <a:prstGeom prst="rect">
            <a:avLst/>
          </a:prstGeom>
        </p:spPr>
        <p:txBody>
          <a:bodyPr/>
          <a:lst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nb-NO" b="1" dirty="0" err="1"/>
              <a:t>Tailor-made</a:t>
            </a:r>
            <a:r>
              <a:rPr lang="nb-NO" b="1" dirty="0"/>
              <a:t> partner </a:t>
            </a:r>
            <a:r>
              <a:rPr lang="nb-NO" b="1" dirty="0" err="1"/>
              <a:t>activities</a:t>
            </a:r>
            <a:r>
              <a:rPr lang="nb-NO" b="1" dirty="0"/>
              <a:t> in a </a:t>
            </a:r>
            <a:r>
              <a:rPr lang="nb-NO" b="1" dirty="0" err="1"/>
              <a:t>market</a:t>
            </a:r>
            <a:r>
              <a:rPr lang="nb-NO" b="1" dirty="0"/>
              <a:t>: </a:t>
            </a:r>
          </a:p>
          <a:p>
            <a:pPr>
              <a:buFont typeface="Wingdings" panose="05000000000000000000" pitchFamily="2" charset="2"/>
              <a:buChar char="Ø"/>
            </a:pPr>
            <a:endParaRPr lang="nb-NO" sz="1100" dirty="0"/>
          </a:p>
          <a:p>
            <a:pPr>
              <a:buFont typeface="Wingdings" panose="05000000000000000000" pitchFamily="2" charset="2"/>
              <a:buChar char="Ø"/>
            </a:pPr>
            <a:r>
              <a:rPr lang="nb-NO" sz="1600" dirty="0"/>
              <a:t>Partner </a:t>
            </a:r>
            <a:r>
              <a:rPr lang="nb-NO" sz="1600" dirty="0" err="1"/>
              <a:t>will</a:t>
            </a:r>
            <a:r>
              <a:rPr lang="nb-NO" sz="1600" dirty="0"/>
              <a:t> cover </a:t>
            </a:r>
            <a:r>
              <a:rPr lang="nb-NO" sz="1600" dirty="0" err="1"/>
              <a:t>operational</a:t>
            </a:r>
            <a:r>
              <a:rPr lang="nb-NO" sz="1600" dirty="0"/>
              <a:t> </a:t>
            </a:r>
            <a:r>
              <a:rPr lang="nb-NO" sz="1600" dirty="0" err="1"/>
              <a:t>costs</a:t>
            </a:r>
            <a:r>
              <a:rPr lang="nb-NO" sz="1600" dirty="0"/>
              <a:t> in </a:t>
            </a:r>
            <a:r>
              <a:rPr lang="nb-NO" sz="1600" dirty="0" err="1"/>
              <a:t>connection</a:t>
            </a:r>
            <a:r>
              <a:rPr lang="nb-NO" sz="1600" dirty="0"/>
              <a:t> </a:t>
            </a:r>
            <a:r>
              <a:rPr lang="nb-NO" sz="1600" dirty="0" err="1"/>
              <a:t>with</a:t>
            </a:r>
            <a:r>
              <a:rPr lang="nb-NO" sz="1600" dirty="0"/>
              <a:t> </a:t>
            </a:r>
            <a:r>
              <a:rPr lang="nb-NO" sz="1600" dirty="0" err="1"/>
              <a:t>the</a:t>
            </a:r>
            <a:r>
              <a:rPr lang="nb-NO" sz="1600" dirty="0"/>
              <a:t> </a:t>
            </a:r>
            <a:r>
              <a:rPr lang="nb-NO" sz="1600" dirty="0" err="1"/>
              <a:t>implementation</a:t>
            </a:r>
            <a:r>
              <a:rPr lang="nb-NO" sz="1600" dirty="0"/>
              <a:t> </a:t>
            </a:r>
            <a:r>
              <a:rPr lang="nb-NO" sz="1600" dirty="0" err="1"/>
              <a:t>of</a:t>
            </a:r>
            <a:r>
              <a:rPr lang="nb-NO" sz="1600" dirty="0"/>
              <a:t> </a:t>
            </a:r>
            <a:r>
              <a:rPr lang="nb-NO" sz="1600" dirty="0" err="1"/>
              <a:t>the</a:t>
            </a:r>
            <a:r>
              <a:rPr lang="nb-NO" sz="1600" dirty="0"/>
              <a:t> </a:t>
            </a:r>
            <a:r>
              <a:rPr lang="nb-NO" sz="1600" dirty="0" err="1"/>
              <a:t>activity</a:t>
            </a:r>
            <a:r>
              <a:rPr lang="nb-NO" sz="1600" dirty="0"/>
              <a:t> at </a:t>
            </a:r>
            <a:r>
              <a:rPr lang="nb-NO" sz="1600" dirty="0" err="1"/>
              <a:t>the</a:t>
            </a:r>
            <a:r>
              <a:rPr lang="nb-NO" sz="1600" dirty="0"/>
              <a:t> </a:t>
            </a:r>
            <a:r>
              <a:rPr lang="nb-NO" sz="1600" dirty="0" err="1"/>
              <a:t>specific</a:t>
            </a:r>
            <a:r>
              <a:rPr lang="nb-NO" sz="1600" dirty="0"/>
              <a:t> </a:t>
            </a:r>
            <a:r>
              <a:rPr lang="nb-NO" sz="1600" dirty="0" err="1"/>
              <a:t>market</a:t>
            </a:r>
            <a:r>
              <a:rPr lang="nb-NO" sz="1600" dirty="0"/>
              <a:t> (e.g. </a:t>
            </a:r>
            <a:r>
              <a:rPr lang="nb-NO" sz="1600" dirty="0" err="1"/>
              <a:t>rental</a:t>
            </a:r>
            <a:r>
              <a:rPr lang="nb-NO" sz="1600" dirty="0"/>
              <a:t> </a:t>
            </a:r>
            <a:r>
              <a:rPr lang="nb-NO" sz="1600" dirty="0" err="1"/>
              <a:t>of</a:t>
            </a:r>
            <a:r>
              <a:rPr lang="nb-NO" sz="1600" dirty="0"/>
              <a:t> location, </a:t>
            </a:r>
            <a:r>
              <a:rPr lang="nb-NO" sz="1600" dirty="0" err="1"/>
              <a:t>local</a:t>
            </a:r>
            <a:r>
              <a:rPr lang="nb-NO" sz="1600" dirty="0"/>
              <a:t> </a:t>
            </a:r>
            <a:r>
              <a:rPr lang="nb-NO" sz="1600" dirty="0" err="1"/>
              <a:t>transportation</a:t>
            </a:r>
            <a:r>
              <a:rPr lang="nb-NO" sz="1600" dirty="0"/>
              <a:t>, </a:t>
            </a:r>
            <a:r>
              <a:rPr lang="nb-NO" sz="1600" dirty="0" err="1"/>
              <a:t>food</a:t>
            </a:r>
            <a:r>
              <a:rPr lang="nb-NO" sz="1600" dirty="0"/>
              <a:t> etc.)</a:t>
            </a:r>
            <a:br>
              <a:rPr lang="nb-NO" sz="1600" dirty="0"/>
            </a:br>
            <a:endParaRPr lang="nb-NO" sz="1600" dirty="0"/>
          </a:p>
          <a:p>
            <a:pPr>
              <a:buFont typeface="Wingdings" panose="05000000000000000000" pitchFamily="2" charset="2"/>
              <a:buChar char="Ø"/>
            </a:pPr>
            <a:r>
              <a:rPr lang="nb-NO" sz="1600" dirty="0"/>
              <a:t>In </a:t>
            </a:r>
            <a:r>
              <a:rPr lang="nb-NO" sz="1600" dirty="0" err="1"/>
              <a:t>addition</a:t>
            </a:r>
            <a:r>
              <a:rPr lang="nb-NO" sz="1600" dirty="0"/>
              <a:t> </a:t>
            </a:r>
            <a:r>
              <a:rPr lang="nb-NO" sz="1600" dirty="0" err="1"/>
              <a:t>the</a:t>
            </a:r>
            <a:r>
              <a:rPr lang="nb-NO" sz="1600" dirty="0"/>
              <a:t> partner </a:t>
            </a:r>
            <a:r>
              <a:rPr lang="nb-NO" sz="1600" dirty="0" err="1"/>
              <a:t>will</a:t>
            </a:r>
            <a:r>
              <a:rPr lang="nb-NO" sz="1600" dirty="0"/>
              <a:t> </a:t>
            </a:r>
            <a:r>
              <a:rPr lang="nb-NO" sz="1600" dirty="0" err="1"/>
              <a:t>pay</a:t>
            </a:r>
            <a:r>
              <a:rPr lang="nb-NO" sz="1600" dirty="0"/>
              <a:t> a </a:t>
            </a:r>
            <a:r>
              <a:rPr lang="nb-NO" sz="1600" dirty="0" err="1"/>
              <a:t>fee</a:t>
            </a:r>
            <a:r>
              <a:rPr lang="nb-NO" sz="1600" dirty="0"/>
              <a:t> to IN </a:t>
            </a:r>
            <a:r>
              <a:rPr lang="nb-NO" sz="1600" dirty="0" err="1"/>
              <a:t>based</a:t>
            </a:r>
            <a:r>
              <a:rPr lang="nb-NO" sz="1600" dirty="0"/>
              <a:t> </a:t>
            </a:r>
            <a:r>
              <a:rPr lang="nb-NO" sz="1600" dirty="0" err="1"/>
              <a:t>on</a:t>
            </a:r>
            <a:r>
              <a:rPr lang="nb-NO" sz="1600" dirty="0"/>
              <a:t> </a:t>
            </a:r>
            <a:r>
              <a:rPr lang="nb-NO" sz="1600" dirty="0" err="1"/>
              <a:t>estimated</a:t>
            </a:r>
            <a:r>
              <a:rPr lang="nb-NO" sz="1600" dirty="0"/>
              <a:t> </a:t>
            </a:r>
            <a:r>
              <a:rPr lang="nb-NO" sz="1600" dirty="0" err="1"/>
              <a:t>number</a:t>
            </a:r>
            <a:r>
              <a:rPr lang="nb-NO" sz="1600" dirty="0"/>
              <a:t> </a:t>
            </a:r>
            <a:r>
              <a:rPr lang="nb-NO" sz="1600" dirty="0" err="1"/>
              <a:t>of</a:t>
            </a:r>
            <a:r>
              <a:rPr lang="nb-NO" sz="1600" dirty="0"/>
              <a:t> </a:t>
            </a:r>
            <a:r>
              <a:rPr lang="nb-NO" sz="1600" dirty="0" err="1"/>
              <a:t>hours</a:t>
            </a:r>
            <a:r>
              <a:rPr lang="nb-NO" sz="1600" dirty="0"/>
              <a:t> </a:t>
            </a:r>
            <a:r>
              <a:rPr lang="nb-NO" sz="1600" dirty="0" err="1"/>
              <a:t>necessary</a:t>
            </a:r>
            <a:r>
              <a:rPr lang="nb-NO" sz="1600" dirty="0"/>
              <a:t> for </a:t>
            </a:r>
            <a:r>
              <a:rPr lang="nb-NO" sz="1600" dirty="0" err="1"/>
              <a:t>the</a:t>
            </a:r>
            <a:r>
              <a:rPr lang="nb-NO" sz="1600" dirty="0"/>
              <a:t> </a:t>
            </a:r>
            <a:r>
              <a:rPr lang="nb-NO" sz="1600" dirty="0" err="1"/>
              <a:t>assignment</a:t>
            </a:r>
            <a:r>
              <a:rPr lang="nb-NO" sz="1600" dirty="0"/>
              <a:t>. Minimum </a:t>
            </a:r>
            <a:r>
              <a:rPr lang="nb-NO" sz="1600" dirty="0" err="1"/>
              <a:t>number</a:t>
            </a:r>
            <a:r>
              <a:rPr lang="nb-NO" sz="1600" dirty="0"/>
              <a:t> </a:t>
            </a:r>
            <a:r>
              <a:rPr lang="nb-NO" sz="1600" dirty="0" err="1"/>
              <a:t>of</a:t>
            </a:r>
            <a:r>
              <a:rPr lang="nb-NO" sz="1600" dirty="0"/>
              <a:t> </a:t>
            </a:r>
            <a:r>
              <a:rPr lang="nb-NO" sz="1600" dirty="0" err="1"/>
              <a:t>hours</a:t>
            </a:r>
            <a:r>
              <a:rPr lang="nb-NO" sz="1600" dirty="0"/>
              <a:t> is 8, </a:t>
            </a:r>
            <a:r>
              <a:rPr lang="nb-NO" sz="1600" dirty="0" err="1"/>
              <a:t>maximum</a:t>
            </a:r>
            <a:r>
              <a:rPr lang="nb-NO" sz="1600" dirty="0"/>
              <a:t> is 40. </a:t>
            </a:r>
            <a:r>
              <a:rPr lang="nb-NO" sz="1600" dirty="0" err="1"/>
              <a:t>Hour</a:t>
            </a:r>
            <a:r>
              <a:rPr lang="nb-NO" sz="1600" dirty="0"/>
              <a:t> </a:t>
            </a:r>
            <a:r>
              <a:rPr lang="nb-NO" sz="1600" dirty="0" err="1"/>
              <a:t>cost</a:t>
            </a:r>
            <a:r>
              <a:rPr lang="nb-NO" sz="1600" dirty="0"/>
              <a:t> </a:t>
            </a:r>
            <a:r>
              <a:rPr lang="nb-NO" sz="1600" dirty="0" err="1"/>
              <a:t>will</a:t>
            </a:r>
            <a:r>
              <a:rPr lang="nb-NO" sz="1600" dirty="0"/>
              <a:t> </a:t>
            </a:r>
            <a:r>
              <a:rPr lang="nb-NO" sz="1600" dirty="0" err="1"/>
              <a:t>depend</a:t>
            </a:r>
            <a:r>
              <a:rPr lang="nb-NO" sz="1600" dirty="0"/>
              <a:t> </a:t>
            </a:r>
            <a:r>
              <a:rPr lang="nb-NO" sz="1600" dirty="0" err="1"/>
              <a:t>on</a:t>
            </a:r>
            <a:r>
              <a:rPr lang="nb-NO" sz="1600" dirty="0"/>
              <a:t> </a:t>
            </a:r>
            <a:r>
              <a:rPr lang="nb-NO" sz="1600" dirty="0" err="1"/>
              <a:t>price</a:t>
            </a:r>
            <a:r>
              <a:rPr lang="nb-NO" sz="1600" dirty="0"/>
              <a:t> at </a:t>
            </a:r>
            <a:r>
              <a:rPr lang="nb-NO" sz="1600" dirty="0" err="1"/>
              <a:t>each</a:t>
            </a:r>
            <a:r>
              <a:rPr lang="nb-NO" sz="1600" dirty="0"/>
              <a:t> </a:t>
            </a:r>
            <a:r>
              <a:rPr lang="nb-NO" sz="1600" dirty="0" err="1"/>
              <a:t>office</a:t>
            </a:r>
            <a:r>
              <a:rPr lang="nb-NO" sz="1600" dirty="0"/>
              <a:t>. </a:t>
            </a:r>
            <a:br>
              <a:rPr lang="nb-NO" sz="1600" dirty="0"/>
            </a:br>
            <a:endParaRPr lang="nb-NO" sz="1600" dirty="0"/>
          </a:p>
          <a:p>
            <a:pPr>
              <a:buFont typeface="Wingdings" panose="05000000000000000000" pitchFamily="2" charset="2"/>
              <a:buChar char="Ø"/>
            </a:pPr>
            <a:r>
              <a:rPr lang="nb-NO" sz="1600" dirty="0" err="1"/>
              <a:t>IN’s</a:t>
            </a:r>
            <a:r>
              <a:rPr lang="nb-NO" sz="1600" dirty="0"/>
              <a:t> </a:t>
            </a:r>
            <a:r>
              <a:rPr lang="nb-NO" sz="1600" dirty="0" err="1"/>
              <a:t>local</a:t>
            </a:r>
            <a:r>
              <a:rPr lang="nb-NO" sz="1600" dirty="0"/>
              <a:t> </a:t>
            </a:r>
            <a:r>
              <a:rPr lang="nb-NO" sz="1600" dirty="0" err="1"/>
              <a:t>office</a:t>
            </a:r>
            <a:r>
              <a:rPr lang="nb-NO" sz="1600" dirty="0"/>
              <a:t> in </a:t>
            </a:r>
            <a:r>
              <a:rPr lang="nb-NO" sz="1600" dirty="0" err="1"/>
              <a:t>the</a:t>
            </a:r>
            <a:r>
              <a:rPr lang="nb-NO" sz="1600" dirty="0"/>
              <a:t> </a:t>
            </a:r>
            <a:r>
              <a:rPr lang="nb-NO" sz="1600" dirty="0" err="1"/>
              <a:t>market</a:t>
            </a:r>
            <a:r>
              <a:rPr lang="nb-NO" sz="1600" dirty="0"/>
              <a:t> </a:t>
            </a:r>
            <a:r>
              <a:rPr lang="nb-NO" sz="1600" dirty="0" err="1"/>
              <a:t>will</a:t>
            </a:r>
            <a:r>
              <a:rPr lang="nb-NO" sz="1600" dirty="0"/>
              <a:t> </a:t>
            </a:r>
            <a:r>
              <a:rPr lang="nb-NO" sz="1600" dirty="0" err="1"/>
              <a:t>tailor</a:t>
            </a:r>
            <a:r>
              <a:rPr lang="nb-NO" sz="1600" dirty="0"/>
              <a:t> </a:t>
            </a:r>
            <a:r>
              <a:rPr lang="nb-NO" sz="1600" dirty="0" err="1"/>
              <a:t>the</a:t>
            </a:r>
            <a:r>
              <a:rPr lang="nb-NO" sz="1600" dirty="0"/>
              <a:t> </a:t>
            </a:r>
            <a:r>
              <a:rPr lang="nb-NO" sz="1600" dirty="0" err="1"/>
              <a:t>activity</a:t>
            </a:r>
            <a:r>
              <a:rPr lang="nb-NO" sz="1600" dirty="0"/>
              <a:t> in </a:t>
            </a:r>
            <a:r>
              <a:rPr lang="nb-NO" sz="1600" dirty="0" err="1"/>
              <a:t>close</a:t>
            </a:r>
            <a:r>
              <a:rPr lang="nb-NO" sz="1600" dirty="0"/>
              <a:t> </a:t>
            </a:r>
            <a:r>
              <a:rPr lang="nb-NO" sz="1600" dirty="0" err="1"/>
              <a:t>dialogue</a:t>
            </a:r>
            <a:r>
              <a:rPr lang="nb-NO" sz="1600" dirty="0"/>
              <a:t> </a:t>
            </a:r>
            <a:r>
              <a:rPr lang="nb-NO" sz="1600" dirty="0" err="1"/>
              <a:t>with</a:t>
            </a:r>
            <a:r>
              <a:rPr lang="nb-NO" sz="1600" dirty="0"/>
              <a:t> </a:t>
            </a:r>
            <a:r>
              <a:rPr lang="nb-NO" sz="1600" dirty="0" err="1"/>
              <a:t>the</a:t>
            </a:r>
            <a:r>
              <a:rPr lang="nb-NO" sz="1600" dirty="0"/>
              <a:t> partner and </a:t>
            </a:r>
            <a:r>
              <a:rPr lang="nb-NO" sz="1600" dirty="0" err="1"/>
              <a:t>according</a:t>
            </a:r>
            <a:r>
              <a:rPr lang="nb-NO" sz="1600" dirty="0"/>
              <a:t> to </a:t>
            </a:r>
            <a:r>
              <a:rPr lang="nb-NO" sz="1600" dirty="0" err="1"/>
              <a:t>the</a:t>
            </a:r>
            <a:r>
              <a:rPr lang="nb-NO" sz="1600" dirty="0"/>
              <a:t> </a:t>
            </a:r>
            <a:r>
              <a:rPr lang="nb-NO" sz="1600" dirty="0" err="1"/>
              <a:t>partner’s</a:t>
            </a:r>
            <a:r>
              <a:rPr lang="nb-NO" sz="1600" dirty="0"/>
              <a:t> </a:t>
            </a:r>
            <a:r>
              <a:rPr lang="nb-NO" sz="1600" dirty="0" err="1"/>
              <a:t>requests</a:t>
            </a:r>
            <a:r>
              <a:rPr lang="nb-NO" sz="1600" dirty="0"/>
              <a:t>. The </a:t>
            </a:r>
            <a:r>
              <a:rPr lang="nb-NO" sz="1600" dirty="0" err="1"/>
              <a:t>activity</a:t>
            </a:r>
            <a:r>
              <a:rPr lang="nb-NO" sz="1600" dirty="0"/>
              <a:t> must </a:t>
            </a:r>
            <a:r>
              <a:rPr lang="nb-NO" sz="1600" dirty="0" err="1"/>
              <a:t>also</a:t>
            </a:r>
            <a:r>
              <a:rPr lang="nb-NO" sz="1600" dirty="0"/>
              <a:t> be relevant </a:t>
            </a:r>
            <a:r>
              <a:rPr lang="nb-NO" sz="1600" dirty="0" err="1"/>
              <a:t>according</a:t>
            </a:r>
            <a:r>
              <a:rPr lang="nb-NO" sz="1600" dirty="0"/>
              <a:t> to </a:t>
            </a:r>
            <a:r>
              <a:rPr lang="nb-NO" sz="1600" dirty="0" err="1"/>
              <a:t>needs</a:t>
            </a:r>
            <a:r>
              <a:rPr lang="nb-NO" sz="1600" dirty="0"/>
              <a:t> in </a:t>
            </a:r>
            <a:r>
              <a:rPr lang="nb-NO" sz="1600" dirty="0" err="1"/>
              <a:t>the</a:t>
            </a:r>
            <a:r>
              <a:rPr lang="nb-NO" sz="1600" dirty="0"/>
              <a:t> </a:t>
            </a:r>
            <a:r>
              <a:rPr lang="nb-NO" sz="1600" dirty="0" err="1"/>
              <a:t>market</a:t>
            </a:r>
            <a:r>
              <a:rPr lang="nb-NO" sz="1600" dirty="0"/>
              <a:t>. </a:t>
            </a:r>
            <a:r>
              <a:rPr lang="nb-NO" sz="1600" dirty="0" err="1"/>
              <a:t>IN’s</a:t>
            </a:r>
            <a:r>
              <a:rPr lang="nb-NO" sz="1600" dirty="0"/>
              <a:t> </a:t>
            </a:r>
            <a:r>
              <a:rPr lang="nb-NO" sz="1600" dirty="0" err="1"/>
              <a:t>local</a:t>
            </a:r>
            <a:r>
              <a:rPr lang="nb-NO" sz="1600" dirty="0"/>
              <a:t> </a:t>
            </a:r>
            <a:r>
              <a:rPr lang="nb-NO" sz="1600" dirty="0" err="1"/>
              <a:t>office</a:t>
            </a:r>
            <a:r>
              <a:rPr lang="nb-NO" sz="1600" dirty="0"/>
              <a:t> </a:t>
            </a:r>
            <a:r>
              <a:rPr lang="nb-NO" sz="1600" dirty="0" err="1"/>
              <a:t>will</a:t>
            </a:r>
            <a:r>
              <a:rPr lang="nb-NO" sz="1600" dirty="0"/>
              <a:t> </a:t>
            </a:r>
            <a:r>
              <a:rPr lang="nb-NO" sz="1600" dirty="0" err="1"/>
              <a:t>invite</a:t>
            </a:r>
            <a:r>
              <a:rPr lang="nb-NO" sz="1600" dirty="0"/>
              <a:t> relevant </a:t>
            </a:r>
            <a:r>
              <a:rPr lang="nb-NO" sz="1600" dirty="0" err="1"/>
              <a:t>customers</a:t>
            </a:r>
            <a:r>
              <a:rPr lang="nb-NO" sz="1600" dirty="0"/>
              <a:t> and </a:t>
            </a:r>
            <a:r>
              <a:rPr lang="nb-NO" sz="1600" dirty="0" err="1"/>
              <a:t>will</a:t>
            </a:r>
            <a:r>
              <a:rPr lang="nb-NO" sz="1600" dirty="0"/>
              <a:t> </a:t>
            </a:r>
            <a:r>
              <a:rPr lang="nb-NO" sz="1600" dirty="0" err="1"/>
              <a:t>take</a:t>
            </a:r>
            <a:r>
              <a:rPr lang="nb-NO" sz="1600" dirty="0"/>
              <a:t> </a:t>
            </a:r>
            <a:r>
              <a:rPr lang="nb-NO" sz="1600" dirty="0" err="1"/>
              <a:t>responsibility</a:t>
            </a:r>
            <a:r>
              <a:rPr lang="nb-NO" sz="1600" dirty="0"/>
              <a:t> for </a:t>
            </a:r>
            <a:r>
              <a:rPr lang="nb-NO" sz="1600" dirty="0" err="1"/>
              <a:t>the</a:t>
            </a:r>
            <a:r>
              <a:rPr lang="nb-NO" sz="1600" dirty="0"/>
              <a:t> </a:t>
            </a:r>
            <a:r>
              <a:rPr lang="nb-NO" sz="1600" dirty="0" err="1"/>
              <a:t>accomplishment</a:t>
            </a:r>
            <a:r>
              <a:rPr lang="nb-NO" sz="1600" dirty="0"/>
              <a:t> </a:t>
            </a:r>
            <a:r>
              <a:rPr lang="nb-NO" sz="1600" dirty="0" err="1"/>
              <a:t>of</a:t>
            </a:r>
            <a:r>
              <a:rPr lang="nb-NO" sz="1600" dirty="0"/>
              <a:t> </a:t>
            </a:r>
            <a:r>
              <a:rPr lang="nb-NO" sz="1600" dirty="0" err="1"/>
              <a:t>the</a:t>
            </a:r>
            <a:r>
              <a:rPr lang="nb-NO" sz="1600" dirty="0"/>
              <a:t> </a:t>
            </a:r>
            <a:r>
              <a:rPr lang="nb-NO" sz="1600" dirty="0" err="1"/>
              <a:t>activity</a:t>
            </a:r>
            <a:r>
              <a:rPr lang="nb-NO" sz="1600" dirty="0"/>
              <a:t>. </a:t>
            </a:r>
          </a:p>
          <a:p>
            <a:endParaRPr lang="en-GB" dirty="0"/>
          </a:p>
        </p:txBody>
      </p:sp>
    </p:spTree>
    <p:extLst>
      <p:ext uri="{BB962C8B-B14F-4D97-AF65-F5344CB8AC3E}">
        <p14:creationId xmlns:p14="http://schemas.microsoft.com/office/powerpoint/2010/main" val="212004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CD4B291-0C72-4B85-A23E-73CE21C696E3}"/>
              </a:ext>
            </a:extLst>
          </p:cNvPr>
          <p:cNvSpPr txBox="1">
            <a:spLocks/>
          </p:cNvSpPr>
          <p:nvPr/>
        </p:nvSpPr>
        <p:spPr>
          <a:xfrm>
            <a:off x="395287" y="1161881"/>
            <a:ext cx="8353427" cy="3065632"/>
          </a:xfrm>
          <a:prstGeom prst="rect">
            <a:avLst/>
          </a:prstGeom>
        </p:spPr>
        <p:txBody>
          <a:bodyPr/>
          <a:lst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b-NO" sz="2400" b="1" dirty="0"/>
              <a:t>B2B fairs: </a:t>
            </a:r>
          </a:p>
          <a:p>
            <a:pPr>
              <a:buFont typeface="Wingdings" panose="05000000000000000000" pitchFamily="2" charset="2"/>
              <a:buChar char="Ø"/>
            </a:pPr>
            <a:r>
              <a:rPr lang="nb-NO" dirty="0"/>
              <a:t>Innovation Norway </a:t>
            </a:r>
            <a:r>
              <a:rPr lang="nb-NO" dirty="0" err="1"/>
              <a:t>will</a:t>
            </a:r>
            <a:r>
              <a:rPr lang="nb-NO" dirty="0"/>
              <a:t> have </a:t>
            </a:r>
            <a:r>
              <a:rPr lang="nb-NO" dirty="0" err="1"/>
              <a:t>responsibilty</a:t>
            </a:r>
            <a:r>
              <a:rPr lang="nb-NO" dirty="0"/>
              <a:t> for </a:t>
            </a:r>
            <a:r>
              <a:rPr lang="nb-NO" dirty="0" err="1"/>
              <a:t>rental</a:t>
            </a:r>
            <a:r>
              <a:rPr lang="nb-NO" dirty="0"/>
              <a:t> </a:t>
            </a:r>
            <a:r>
              <a:rPr lang="nb-NO" dirty="0" err="1"/>
              <a:t>of</a:t>
            </a:r>
            <a:r>
              <a:rPr lang="nb-NO" dirty="0"/>
              <a:t> stand area and design </a:t>
            </a:r>
            <a:r>
              <a:rPr lang="nb-NO" dirty="0" err="1"/>
              <a:t>of</a:t>
            </a:r>
            <a:r>
              <a:rPr lang="nb-NO" dirty="0"/>
              <a:t> </a:t>
            </a:r>
            <a:r>
              <a:rPr lang="nb-NO" dirty="0" err="1"/>
              <a:t>the</a:t>
            </a:r>
            <a:r>
              <a:rPr lang="nb-NO" dirty="0"/>
              <a:t> stand (</a:t>
            </a:r>
            <a:r>
              <a:rPr lang="nb-NO" dirty="0" err="1"/>
              <a:t>incl</a:t>
            </a:r>
            <a:r>
              <a:rPr lang="nb-NO" dirty="0"/>
              <a:t>. all relevant </a:t>
            </a:r>
            <a:r>
              <a:rPr lang="nb-NO" dirty="0" err="1"/>
              <a:t>equipment</a:t>
            </a:r>
            <a:r>
              <a:rPr lang="nb-NO" dirty="0"/>
              <a:t>) and </a:t>
            </a:r>
            <a:r>
              <a:rPr lang="nb-NO" dirty="0" err="1"/>
              <a:t>promotion</a:t>
            </a:r>
            <a:r>
              <a:rPr lang="nb-NO" dirty="0"/>
              <a:t> in relevant </a:t>
            </a:r>
            <a:r>
              <a:rPr lang="nb-NO" dirty="0" err="1"/>
              <a:t>channels</a:t>
            </a:r>
            <a:r>
              <a:rPr lang="nb-NO" dirty="0"/>
              <a:t> </a:t>
            </a:r>
            <a:r>
              <a:rPr lang="nb-NO" dirty="0" err="1"/>
              <a:t>of</a:t>
            </a:r>
            <a:r>
              <a:rPr lang="nb-NO" dirty="0"/>
              <a:t> </a:t>
            </a:r>
            <a:r>
              <a:rPr lang="nb-NO" dirty="0" err="1"/>
              <a:t>participating</a:t>
            </a:r>
            <a:r>
              <a:rPr lang="nb-NO" dirty="0"/>
              <a:t> Norwegian </a:t>
            </a:r>
            <a:r>
              <a:rPr lang="nb-NO" dirty="0" err="1"/>
              <a:t>companies</a:t>
            </a:r>
            <a:r>
              <a:rPr lang="nb-NO" dirty="0"/>
              <a:t>. </a:t>
            </a:r>
            <a:br>
              <a:rPr lang="nb-NO" dirty="0"/>
            </a:br>
            <a:r>
              <a:rPr lang="nb-NO" dirty="0"/>
              <a:t>The IN </a:t>
            </a:r>
            <a:r>
              <a:rPr lang="nb-NO" dirty="0" err="1"/>
              <a:t>office</a:t>
            </a:r>
            <a:r>
              <a:rPr lang="nb-NO" dirty="0"/>
              <a:t> </a:t>
            </a:r>
            <a:r>
              <a:rPr lang="nb-NO" dirty="0" err="1"/>
              <a:t>will</a:t>
            </a:r>
            <a:r>
              <a:rPr lang="nb-NO" dirty="0"/>
              <a:t> </a:t>
            </a:r>
            <a:r>
              <a:rPr lang="nb-NO" dirty="0" err="1"/>
              <a:t>invite</a:t>
            </a:r>
            <a:r>
              <a:rPr lang="nb-NO" dirty="0"/>
              <a:t> partners to a seminar </a:t>
            </a:r>
            <a:r>
              <a:rPr lang="nb-NO" dirty="0" err="1"/>
              <a:t>before</a:t>
            </a:r>
            <a:r>
              <a:rPr lang="nb-NO" dirty="0"/>
              <a:t> or during </a:t>
            </a:r>
            <a:r>
              <a:rPr lang="nb-NO" dirty="0" err="1"/>
              <a:t>the</a:t>
            </a:r>
            <a:r>
              <a:rPr lang="nb-NO" dirty="0"/>
              <a:t> fair. In </a:t>
            </a:r>
            <a:r>
              <a:rPr lang="nb-NO" dirty="0" err="1"/>
              <a:t>addition</a:t>
            </a:r>
            <a:r>
              <a:rPr lang="nb-NO" dirty="0"/>
              <a:t> </a:t>
            </a:r>
            <a:r>
              <a:rPr lang="nb-NO" dirty="0" err="1"/>
              <a:t>other</a:t>
            </a:r>
            <a:r>
              <a:rPr lang="nb-NO" dirty="0"/>
              <a:t> elements </a:t>
            </a:r>
            <a:r>
              <a:rPr lang="nb-NO" dirty="0" err="1"/>
              <a:t>may</a:t>
            </a:r>
            <a:r>
              <a:rPr lang="nb-NO" dirty="0"/>
              <a:t> be </a:t>
            </a:r>
            <a:r>
              <a:rPr lang="nb-NO" dirty="0" err="1"/>
              <a:t>included</a:t>
            </a:r>
            <a:r>
              <a:rPr lang="nb-NO" dirty="0"/>
              <a:t> in </a:t>
            </a:r>
            <a:r>
              <a:rPr lang="nb-NO" dirty="0" err="1"/>
              <a:t>the</a:t>
            </a:r>
            <a:r>
              <a:rPr lang="nb-NO" dirty="0"/>
              <a:t> </a:t>
            </a:r>
            <a:r>
              <a:rPr lang="nb-NO" dirty="0" err="1"/>
              <a:t>price</a:t>
            </a:r>
            <a:r>
              <a:rPr lang="nb-NO" dirty="0"/>
              <a:t>, </a:t>
            </a:r>
            <a:r>
              <a:rPr lang="nb-NO" dirty="0" err="1"/>
              <a:t>depending</a:t>
            </a:r>
            <a:r>
              <a:rPr lang="nb-NO" dirty="0"/>
              <a:t> </a:t>
            </a:r>
            <a:r>
              <a:rPr lang="nb-NO" dirty="0" err="1"/>
              <a:t>on</a:t>
            </a:r>
            <a:r>
              <a:rPr lang="nb-NO" dirty="0"/>
              <a:t> </a:t>
            </a:r>
            <a:r>
              <a:rPr lang="nb-NO" dirty="0" err="1"/>
              <a:t>needs</a:t>
            </a:r>
            <a:r>
              <a:rPr lang="nb-NO" dirty="0"/>
              <a:t> in </a:t>
            </a:r>
            <a:r>
              <a:rPr lang="nb-NO" dirty="0" err="1"/>
              <a:t>each</a:t>
            </a:r>
            <a:r>
              <a:rPr lang="nb-NO" dirty="0"/>
              <a:t> </a:t>
            </a:r>
            <a:r>
              <a:rPr lang="nb-NO" dirty="0" err="1"/>
              <a:t>market</a:t>
            </a:r>
            <a:r>
              <a:rPr lang="nb-NO" dirty="0"/>
              <a:t>. </a:t>
            </a:r>
          </a:p>
          <a:p>
            <a:endParaRPr lang="en-GB" dirty="0"/>
          </a:p>
        </p:txBody>
      </p:sp>
    </p:spTree>
    <p:extLst>
      <p:ext uri="{BB962C8B-B14F-4D97-AF65-F5344CB8AC3E}">
        <p14:creationId xmlns:p14="http://schemas.microsoft.com/office/powerpoint/2010/main" val="7275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9B9CD50-7EEB-41A7-B4C5-4B2AEB4C278D}"/>
              </a:ext>
            </a:extLst>
          </p:cNvPr>
          <p:cNvSpPr>
            <a:spLocks noGrp="1"/>
          </p:cNvSpPr>
          <p:nvPr>
            <p:ph type="body" sz="quarter" idx="13"/>
          </p:nvPr>
        </p:nvSpPr>
        <p:spPr>
          <a:xfrm>
            <a:off x="395288" y="444500"/>
            <a:ext cx="8421687" cy="319088"/>
          </a:xfrm>
        </p:spPr>
        <p:txBody>
          <a:bodyPr rtlCol="0"/>
          <a:lstStyle/>
          <a:p>
            <a:r>
              <a:rPr lang="nb-NO" dirty="0" err="1">
                <a:solidFill>
                  <a:schemeClr val="accent6">
                    <a:lumMod val="50000"/>
                  </a:schemeClr>
                </a:solidFill>
              </a:rPr>
              <a:t>Costs</a:t>
            </a:r>
            <a:r>
              <a:rPr lang="nb-NO" dirty="0">
                <a:solidFill>
                  <a:schemeClr val="accent6">
                    <a:lumMod val="50000"/>
                  </a:schemeClr>
                </a:solidFill>
              </a:rPr>
              <a:t> and </a:t>
            </a:r>
            <a:r>
              <a:rPr lang="nb-NO" dirty="0" err="1">
                <a:solidFill>
                  <a:schemeClr val="accent6">
                    <a:lumMod val="50000"/>
                  </a:schemeClr>
                </a:solidFill>
              </a:rPr>
              <a:t>responsibility</a:t>
            </a:r>
            <a:r>
              <a:rPr lang="nb-NO" dirty="0">
                <a:solidFill>
                  <a:schemeClr val="accent6">
                    <a:lumMod val="50000"/>
                  </a:schemeClr>
                </a:solidFill>
              </a:rPr>
              <a:t> in joint </a:t>
            </a:r>
            <a:r>
              <a:rPr lang="nb-NO" dirty="0" err="1">
                <a:solidFill>
                  <a:schemeClr val="accent6">
                    <a:lumMod val="50000"/>
                  </a:schemeClr>
                </a:solidFill>
              </a:rPr>
              <a:t>activities</a:t>
            </a:r>
            <a:endParaRPr lang="nb-NO" dirty="0"/>
          </a:p>
        </p:txBody>
      </p:sp>
      <p:sp>
        <p:nvSpPr>
          <p:cNvPr id="5" name="Text Placeholder 1">
            <a:extLst>
              <a:ext uri="{FF2B5EF4-FFF2-40B4-BE49-F238E27FC236}">
                <a16:creationId xmlns:a16="http://schemas.microsoft.com/office/drawing/2014/main" id="{CB8F8388-29CA-4973-8209-7211A68BEC87}"/>
              </a:ext>
            </a:extLst>
          </p:cNvPr>
          <p:cNvSpPr txBox="1">
            <a:spLocks/>
          </p:cNvSpPr>
          <p:nvPr/>
        </p:nvSpPr>
        <p:spPr>
          <a:xfrm>
            <a:off x="391765" y="961569"/>
            <a:ext cx="8353427" cy="3319485"/>
          </a:xfrm>
          <a:prstGeom prst="rect">
            <a:avLst/>
          </a:prstGeom>
        </p:spPr>
        <p:txBody>
          <a:bodyPr/>
          <a:lst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b-NO" sz="1800" b="1" dirty="0" err="1"/>
              <a:t>Study</a:t>
            </a:r>
            <a:r>
              <a:rPr lang="nb-NO" sz="1800" b="1" dirty="0"/>
              <a:t> </a:t>
            </a:r>
            <a:r>
              <a:rPr lang="nb-NO" sz="1800" b="1" dirty="0" err="1"/>
              <a:t>tours</a:t>
            </a:r>
            <a:r>
              <a:rPr lang="nb-NO" sz="1800" b="1" dirty="0"/>
              <a:t>/</a:t>
            </a:r>
            <a:r>
              <a:rPr lang="nb-NO" sz="1800" b="1" dirty="0" err="1"/>
              <a:t>famtrips</a:t>
            </a:r>
            <a:r>
              <a:rPr lang="nb-NO" sz="1800" b="1" dirty="0"/>
              <a:t> (for </a:t>
            </a:r>
            <a:r>
              <a:rPr lang="nb-NO" sz="1800" b="1" dirty="0" err="1"/>
              <a:t>individuals</a:t>
            </a:r>
            <a:r>
              <a:rPr lang="nb-NO" sz="1800" b="1" dirty="0"/>
              <a:t> and </a:t>
            </a:r>
            <a:r>
              <a:rPr lang="nb-NO" sz="1800" b="1" dirty="0" err="1"/>
              <a:t>groups</a:t>
            </a:r>
            <a:r>
              <a:rPr lang="nb-NO" sz="1800" b="1" dirty="0"/>
              <a:t>)</a:t>
            </a:r>
          </a:p>
          <a:p>
            <a:pPr marL="285750" indent="-285750">
              <a:buFont typeface="Wingdings" panose="05000000000000000000" pitchFamily="2" charset="2"/>
              <a:buChar char="Ø"/>
            </a:pPr>
            <a:r>
              <a:rPr lang="nb-NO" sz="1400" dirty="0"/>
              <a:t>For Leisure </a:t>
            </a:r>
            <a:r>
              <a:rPr lang="nb-NO" sz="1400" dirty="0" err="1"/>
              <a:t>the</a:t>
            </a:r>
            <a:r>
              <a:rPr lang="nb-NO" sz="1400" dirty="0"/>
              <a:t> </a:t>
            </a:r>
            <a:r>
              <a:rPr lang="nb-NO" sz="1400" dirty="0" err="1"/>
              <a:t>following</a:t>
            </a:r>
            <a:r>
              <a:rPr lang="nb-NO" sz="1400" dirty="0"/>
              <a:t> </a:t>
            </a:r>
            <a:r>
              <a:rPr lang="nb-NO" sz="1400" dirty="0" err="1"/>
              <a:t>applies</a:t>
            </a:r>
            <a:r>
              <a:rPr lang="nb-NO" sz="1400" dirty="0"/>
              <a:t>: Tours </a:t>
            </a:r>
            <a:r>
              <a:rPr lang="nb-NO" sz="1400" dirty="0" err="1"/>
              <a:t>are</a:t>
            </a:r>
            <a:r>
              <a:rPr lang="nb-NO" sz="1400" dirty="0"/>
              <a:t> </a:t>
            </a:r>
            <a:r>
              <a:rPr lang="nb-NO" sz="1400" dirty="0" err="1"/>
              <a:t>only</a:t>
            </a:r>
            <a:r>
              <a:rPr lang="nb-NO" sz="1400" dirty="0"/>
              <a:t> </a:t>
            </a:r>
            <a:r>
              <a:rPr lang="nb-NO" sz="1400" dirty="0" err="1"/>
              <a:t>arranged</a:t>
            </a:r>
            <a:r>
              <a:rPr lang="nb-NO" sz="1400" dirty="0"/>
              <a:t> in </a:t>
            </a:r>
            <a:r>
              <a:rPr lang="nb-NO" sz="1400" dirty="0" err="1"/>
              <a:t>cooperation</a:t>
            </a:r>
            <a:r>
              <a:rPr lang="nb-NO" sz="1400" dirty="0"/>
              <a:t> </a:t>
            </a:r>
            <a:r>
              <a:rPr lang="nb-NO" sz="1400" dirty="0" err="1"/>
              <a:t>with</a:t>
            </a:r>
            <a:r>
              <a:rPr lang="nb-NO" sz="1400" dirty="0"/>
              <a:t> regional </a:t>
            </a:r>
            <a:r>
              <a:rPr lang="nb-NO" sz="1400" dirty="0" err="1"/>
              <a:t>companies</a:t>
            </a:r>
            <a:r>
              <a:rPr lang="nb-NO" sz="1400" dirty="0"/>
              <a:t>. If a </a:t>
            </a:r>
            <a:r>
              <a:rPr lang="nb-NO" sz="1400" dirty="0" err="1"/>
              <a:t>particular</a:t>
            </a:r>
            <a:r>
              <a:rPr lang="nb-NO" sz="1400" dirty="0"/>
              <a:t> </a:t>
            </a:r>
            <a:r>
              <a:rPr lang="nb-NO" sz="1400" dirty="0" err="1"/>
              <a:t>destination</a:t>
            </a:r>
            <a:r>
              <a:rPr lang="nb-NO" sz="1400" dirty="0"/>
              <a:t>/</a:t>
            </a:r>
            <a:r>
              <a:rPr lang="nb-NO" sz="1400" dirty="0" err="1"/>
              <a:t>supplier</a:t>
            </a:r>
            <a:r>
              <a:rPr lang="nb-NO" sz="1400" dirty="0"/>
              <a:t> </a:t>
            </a:r>
            <a:r>
              <a:rPr lang="nb-NO" sz="1400" dirty="0" err="1"/>
              <a:t>requests</a:t>
            </a:r>
            <a:r>
              <a:rPr lang="nb-NO" sz="1400" dirty="0"/>
              <a:t> to </a:t>
            </a:r>
            <a:r>
              <a:rPr lang="nb-NO" sz="1400" dirty="0" err="1"/>
              <a:t>organise</a:t>
            </a:r>
            <a:r>
              <a:rPr lang="nb-NO" sz="1400" dirty="0"/>
              <a:t> </a:t>
            </a:r>
            <a:r>
              <a:rPr lang="nb-NO" sz="1400" dirty="0" err="1"/>
              <a:t>such</a:t>
            </a:r>
            <a:r>
              <a:rPr lang="nb-NO" sz="1400" dirty="0"/>
              <a:t> a </a:t>
            </a:r>
            <a:r>
              <a:rPr lang="nb-NO" sz="1400" dirty="0" err="1"/>
              <a:t>trip</a:t>
            </a:r>
            <a:r>
              <a:rPr lang="nb-NO" sz="1400" dirty="0"/>
              <a:t> for </a:t>
            </a:r>
            <a:r>
              <a:rPr lang="nb-NO" sz="1400" dirty="0" err="1"/>
              <a:t>IN’s</a:t>
            </a:r>
            <a:r>
              <a:rPr lang="nb-NO" sz="1400" dirty="0"/>
              <a:t> </a:t>
            </a:r>
            <a:r>
              <a:rPr lang="nb-NO" sz="1400" dirty="0" err="1"/>
              <a:t>contacts</a:t>
            </a:r>
            <a:r>
              <a:rPr lang="nb-NO" sz="1400" dirty="0"/>
              <a:t>, </a:t>
            </a:r>
            <a:r>
              <a:rPr lang="nb-NO" sz="1400" dirty="0" err="1"/>
              <a:t>the</a:t>
            </a:r>
            <a:r>
              <a:rPr lang="nb-NO" sz="1400" dirty="0"/>
              <a:t> regional </a:t>
            </a:r>
            <a:r>
              <a:rPr lang="nb-NO" sz="1400" dirty="0" err="1"/>
              <a:t>company</a:t>
            </a:r>
            <a:r>
              <a:rPr lang="nb-NO" sz="1400" dirty="0"/>
              <a:t> must be </a:t>
            </a:r>
            <a:r>
              <a:rPr lang="nb-NO" sz="1400" dirty="0" err="1"/>
              <a:t>the</a:t>
            </a:r>
            <a:r>
              <a:rPr lang="nb-NO" sz="1400" dirty="0"/>
              <a:t> </a:t>
            </a:r>
            <a:r>
              <a:rPr lang="nb-NO" sz="1400" dirty="0" err="1"/>
              <a:t>one</a:t>
            </a:r>
            <a:r>
              <a:rPr lang="nb-NO" sz="1400" dirty="0"/>
              <a:t> to </a:t>
            </a:r>
            <a:r>
              <a:rPr lang="nb-NO" sz="1400" dirty="0" err="1"/>
              <a:t>place</a:t>
            </a:r>
            <a:r>
              <a:rPr lang="nb-NO" sz="1400" dirty="0"/>
              <a:t> </a:t>
            </a:r>
            <a:r>
              <a:rPr lang="nb-NO" sz="1400" dirty="0" err="1"/>
              <a:t>the</a:t>
            </a:r>
            <a:r>
              <a:rPr lang="nb-NO" sz="1400" dirty="0"/>
              <a:t> order. </a:t>
            </a:r>
          </a:p>
          <a:p>
            <a:pPr marL="285750" indent="-285750">
              <a:buFont typeface="Wingdings" panose="05000000000000000000" pitchFamily="2" charset="2"/>
              <a:buChar char="Ø"/>
            </a:pPr>
            <a:r>
              <a:rPr lang="nb-NO" sz="1400" dirty="0"/>
              <a:t>IN </a:t>
            </a:r>
            <a:r>
              <a:rPr lang="nb-NO" sz="1400" dirty="0" err="1"/>
              <a:t>will</a:t>
            </a:r>
            <a:r>
              <a:rPr lang="nb-NO" sz="1400" dirty="0"/>
              <a:t> cover transport </a:t>
            </a:r>
            <a:r>
              <a:rPr lang="nb-NO" sz="1400" dirty="0" err="1"/>
              <a:t>of</a:t>
            </a:r>
            <a:r>
              <a:rPr lang="nb-NO" sz="1400" dirty="0"/>
              <a:t> </a:t>
            </a:r>
            <a:r>
              <a:rPr lang="nb-NO" sz="1400" dirty="0" err="1"/>
              <a:t>customers</a:t>
            </a:r>
            <a:r>
              <a:rPr lang="nb-NO" sz="1400" dirty="0"/>
              <a:t> to and from </a:t>
            </a:r>
            <a:r>
              <a:rPr lang="nb-NO" sz="1400" dirty="0" err="1"/>
              <a:t>destination</a:t>
            </a:r>
            <a:r>
              <a:rPr lang="nb-NO" sz="1400" dirty="0"/>
              <a:t> for </a:t>
            </a:r>
            <a:r>
              <a:rPr lang="nb-NO" sz="1400" dirty="0" err="1"/>
              <a:t>the</a:t>
            </a:r>
            <a:r>
              <a:rPr lang="nb-NO" sz="1400" dirty="0"/>
              <a:t> </a:t>
            </a:r>
            <a:r>
              <a:rPr lang="nb-NO" sz="1400" dirty="0" err="1"/>
              <a:t>tour</a:t>
            </a:r>
            <a:r>
              <a:rPr lang="nb-NO" sz="1400" dirty="0"/>
              <a:t> and cover </a:t>
            </a:r>
            <a:r>
              <a:rPr lang="nb-NO" sz="1400" dirty="0" err="1"/>
              <a:t>costs</a:t>
            </a:r>
            <a:r>
              <a:rPr lang="nb-NO" sz="1400" dirty="0"/>
              <a:t> for </a:t>
            </a:r>
            <a:r>
              <a:rPr lang="nb-NO" sz="1400" dirty="0" err="1"/>
              <a:t>IN’s</a:t>
            </a:r>
            <a:r>
              <a:rPr lang="nb-NO" sz="1400" dirty="0"/>
              <a:t> </a:t>
            </a:r>
            <a:r>
              <a:rPr lang="nb-NO" sz="1400" dirty="0" err="1"/>
              <a:t>own</a:t>
            </a:r>
            <a:r>
              <a:rPr lang="nb-NO" sz="1400" dirty="0"/>
              <a:t> representatives </a:t>
            </a:r>
            <a:r>
              <a:rPr lang="nb-NO" sz="1400" dirty="0" err="1"/>
              <a:t>that</a:t>
            </a:r>
            <a:r>
              <a:rPr lang="nb-NO" sz="1400" dirty="0"/>
              <a:t> </a:t>
            </a:r>
            <a:r>
              <a:rPr lang="nb-NO" sz="1400" dirty="0" err="1"/>
              <a:t>will</a:t>
            </a:r>
            <a:r>
              <a:rPr lang="nb-NO" sz="1400" dirty="0"/>
              <a:t> </a:t>
            </a:r>
            <a:r>
              <a:rPr lang="nb-NO" sz="1400" dirty="0" err="1"/>
              <a:t>participate</a:t>
            </a:r>
            <a:r>
              <a:rPr lang="nb-NO" sz="1400" dirty="0"/>
              <a:t>.</a:t>
            </a:r>
          </a:p>
          <a:p>
            <a:pPr marL="285750" indent="-285750">
              <a:buFont typeface="Wingdings" panose="05000000000000000000" pitchFamily="2" charset="2"/>
              <a:buChar char="Ø"/>
            </a:pPr>
            <a:r>
              <a:rPr lang="nb-NO" sz="1400" dirty="0"/>
              <a:t>The </a:t>
            </a:r>
            <a:r>
              <a:rPr lang="nb-NO" sz="1400" dirty="0" err="1"/>
              <a:t>destination</a:t>
            </a:r>
            <a:r>
              <a:rPr lang="nb-NO" sz="1400" dirty="0"/>
              <a:t> (and </a:t>
            </a:r>
            <a:r>
              <a:rPr lang="nb-NO" sz="1400" dirty="0" err="1"/>
              <a:t>its</a:t>
            </a:r>
            <a:r>
              <a:rPr lang="nb-NO" sz="1400" dirty="0"/>
              <a:t> partners) </a:t>
            </a:r>
            <a:r>
              <a:rPr lang="nb-NO" sz="1400" dirty="0" err="1"/>
              <a:t>will</a:t>
            </a:r>
            <a:r>
              <a:rPr lang="nb-NO" sz="1400" dirty="0"/>
              <a:t> cover </a:t>
            </a:r>
            <a:r>
              <a:rPr lang="nb-NO" sz="1400" dirty="0" err="1"/>
              <a:t>costs</a:t>
            </a:r>
            <a:r>
              <a:rPr lang="nb-NO" sz="1400" dirty="0"/>
              <a:t> for </a:t>
            </a:r>
            <a:r>
              <a:rPr lang="nb-NO" sz="1400" dirty="0" err="1"/>
              <a:t>the</a:t>
            </a:r>
            <a:r>
              <a:rPr lang="nb-NO" sz="1400" dirty="0"/>
              <a:t> </a:t>
            </a:r>
            <a:r>
              <a:rPr lang="nb-NO" sz="1400" dirty="0" err="1"/>
              <a:t>stay</a:t>
            </a:r>
            <a:r>
              <a:rPr lang="nb-NO" sz="1400" dirty="0"/>
              <a:t> (i.e. </a:t>
            </a:r>
            <a:r>
              <a:rPr lang="nb-NO" sz="1400" dirty="0" err="1"/>
              <a:t>accommodation</a:t>
            </a:r>
            <a:r>
              <a:rPr lang="nb-NO" sz="1400" dirty="0"/>
              <a:t>, </a:t>
            </a:r>
            <a:r>
              <a:rPr lang="nb-NO" sz="1400" dirty="0" err="1"/>
              <a:t>local</a:t>
            </a:r>
            <a:r>
              <a:rPr lang="nb-NO" sz="1400" dirty="0"/>
              <a:t> </a:t>
            </a:r>
            <a:r>
              <a:rPr lang="nb-NO" sz="1400" dirty="0" err="1"/>
              <a:t>transportation</a:t>
            </a:r>
            <a:r>
              <a:rPr lang="nb-NO" sz="1400" dirty="0"/>
              <a:t>, </a:t>
            </a:r>
            <a:r>
              <a:rPr lang="nb-NO" sz="1400" dirty="0" err="1"/>
              <a:t>food</a:t>
            </a:r>
            <a:r>
              <a:rPr lang="nb-NO" sz="1400" dirty="0"/>
              <a:t> and drink, guides, </a:t>
            </a:r>
            <a:r>
              <a:rPr lang="nb-NO" sz="1400" dirty="0" err="1"/>
              <a:t>activities</a:t>
            </a:r>
            <a:r>
              <a:rPr lang="nb-NO" sz="1400" dirty="0"/>
              <a:t> etc.)</a:t>
            </a:r>
          </a:p>
          <a:p>
            <a:pPr marL="285750" indent="-285750">
              <a:buFont typeface="Wingdings" panose="05000000000000000000" pitchFamily="2" charset="2"/>
              <a:buChar char="Ø"/>
            </a:pPr>
            <a:r>
              <a:rPr lang="nb-NO" sz="1400" dirty="0"/>
              <a:t>The </a:t>
            </a:r>
            <a:r>
              <a:rPr lang="nb-NO" sz="1400" dirty="0" err="1"/>
              <a:t>destination</a:t>
            </a:r>
            <a:r>
              <a:rPr lang="nb-NO" sz="1400" dirty="0"/>
              <a:t> </a:t>
            </a:r>
            <a:r>
              <a:rPr lang="nb-NO" sz="1400" dirty="0" err="1"/>
              <a:t>will</a:t>
            </a:r>
            <a:r>
              <a:rPr lang="nb-NO" sz="1400" dirty="0"/>
              <a:t>, in </a:t>
            </a:r>
            <a:r>
              <a:rPr lang="nb-NO" sz="1400" dirty="0" err="1"/>
              <a:t>close</a:t>
            </a:r>
            <a:r>
              <a:rPr lang="nb-NO" sz="1400" dirty="0"/>
              <a:t> </a:t>
            </a:r>
            <a:r>
              <a:rPr lang="nb-NO" sz="1400" dirty="0" err="1"/>
              <a:t>dialogue</a:t>
            </a:r>
            <a:r>
              <a:rPr lang="nb-NO" sz="1400" dirty="0"/>
              <a:t> </a:t>
            </a:r>
            <a:r>
              <a:rPr lang="nb-NO" sz="1400" dirty="0" err="1"/>
              <a:t>with</a:t>
            </a:r>
            <a:r>
              <a:rPr lang="nb-NO" sz="1400" dirty="0"/>
              <a:t> IN, </a:t>
            </a:r>
            <a:r>
              <a:rPr lang="nb-NO" sz="1400" dirty="0" err="1"/>
              <a:t>produce</a:t>
            </a:r>
            <a:r>
              <a:rPr lang="nb-NO" sz="1400" dirty="0"/>
              <a:t> a </a:t>
            </a:r>
            <a:r>
              <a:rPr lang="nb-NO" sz="1400" dirty="0" err="1"/>
              <a:t>programme</a:t>
            </a:r>
            <a:r>
              <a:rPr lang="nb-NO" sz="1400" dirty="0"/>
              <a:t> (</a:t>
            </a:r>
            <a:r>
              <a:rPr lang="nb-NO" sz="1400" dirty="0" err="1"/>
              <a:t>made</a:t>
            </a:r>
            <a:r>
              <a:rPr lang="nb-NO" sz="1400" dirty="0"/>
              <a:t> to </a:t>
            </a:r>
            <a:r>
              <a:rPr lang="nb-NO" sz="1400" dirty="0" err="1"/>
              <a:t>suit</a:t>
            </a:r>
            <a:r>
              <a:rPr lang="nb-NO" sz="1400" dirty="0"/>
              <a:t> </a:t>
            </a:r>
            <a:r>
              <a:rPr lang="nb-NO" sz="1400" dirty="0" err="1"/>
              <a:t>the</a:t>
            </a:r>
            <a:r>
              <a:rPr lang="nb-NO" sz="1400" dirty="0"/>
              <a:t> goal </a:t>
            </a:r>
            <a:r>
              <a:rPr lang="nb-NO" sz="1400" dirty="0" err="1"/>
              <a:t>of</a:t>
            </a:r>
            <a:r>
              <a:rPr lang="nb-NO" sz="1400" dirty="0"/>
              <a:t> </a:t>
            </a:r>
            <a:r>
              <a:rPr lang="nb-NO" sz="1400" dirty="0" err="1"/>
              <a:t>the</a:t>
            </a:r>
            <a:r>
              <a:rPr lang="nb-NO" sz="1400" dirty="0"/>
              <a:t> </a:t>
            </a:r>
            <a:r>
              <a:rPr lang="nb-NO" sz="1400" dirty="0" err="1"/>
              <a:t>tour</a:t>
            </a:r>
            <a:r>
              <a:rPr lang="nb-NO" sz="1400" dirty="0"/>
              <a:t>).</a:t>
            </a:r>
          </a:p>
          <a:p>
            <a:pPr marL="285750" indent="-285750">
              <a:buFont typeface="Wingdings" panose="05000000000000000000" pitchFamily="2" charset="2"/>
              <a:buChar char="Ø"/>
            </a:pPr>
            <a:r>
              <a:rPr lang="nb-NO" sz="1400" dirty="0"/>
              <a:t>IN </a:t>
            </a:r>
            <a:r>
              <a:rPr lang="nb-NO" sz="1400" dirty="0" err="1"/>
              <a:t>will</a:t>
            </a:r>
            <a:r>
              <a:rPr lang="nb-NO" sz="1400" dirty="0"/>
              <a:t> </a:t>
            </a:r>
            <a:r>
              <a:rPr lang="nb-NO" sz="1400" dirty="0" err="1"/>
              <a:t>invite</a:t>
            </a:r>
            <a:r>
              <a:rPr lang="nb-NO" sz="1400" dirty="0"/>
              <a:t> relevant </a:t>
            </a:r>
            <a:r>
              <a:rPr lang="nb-NO" sz="1400" dirty="0" err="1"/>
              <a:t>customers</a:t>
            </a:r>
            <a:r>
              <a:rPr lang="nb-NO" sz="1400" dirty="0"/>
              <a:t>, handle </a:t>
            </a:r>
            <a:r>
              <a:rPr lang="nb-NO" sz="1400" dirty="0" err="1"/>
              <a:t>registrations</a:t>
            </a:r>
            <a:r>
              <a:rPr lang="nb-NO" sz="1400" dirty="0"/>
              <a:t> and all </a:t>
            </a:r>
            <a:r>
              <a:rPr lang="nb-NO" sz="1400" dirty="0" err="1"/>
              <a:t>dialogue</a:t>
            </a:r>
            <a:r>
              <a:rPr lang="nb-NO" sz="1400" dirty="0"/>
              <a:t> prior to </a:t>
            </a:r>
            <a:r>
              <a:rPr lang="nb-NO" sz="1400" dirty="0" err="1"/>
              <a:t>the</a:t>
            </a:r>
            <a:r>
              <a:rPr lang="nb-NO" sz="1400" dirty="0"/>
              <a:t> </a:t>
            </a:r>
            <a:r>
              <a:rPr lang="nb-NO" sz="1400" dirty="0" err="1"/>
              <a:t>tour</a:t>
            </a:r>
            <a:r>
              <a:rPr lang="nb-NO" sz="1400" dirty="0"/>
              <a:t>, </a:t>
            </a:r>
            <a:r>
              <a:rPr lang="nb-NO" sz="1400" dirty="0" err="1"/>
              <a:t>including</a:t>
            </a:r>
            <a:r>
              <a:rPr lang="nb-NO" sz="1400" dirty="0"/>
              <a:t> </a:t>
            </a:r>
            <a:r>
              <a:rPr lang="nb-NO" sz="1400" dirty="0" err="1"/>
              <a:t>gathering</a:t>
            </a:r>
            <a:r>
              <a:rPr lang="nb-NO" sz="1400" dirty="0"/>
              <a:t> all relevant </a:t>
            </a:r>
            <a:r>
              <a:rPr lang="nb-NO" sz="1400" dirty="0" err="1"/>
              <a:t>information</a:t>
            </a:r>
            <a:r>
              <a:rPr lang="nb-NO" sz="1400" dirty="0"/>
              <a:t> </a:t>
            </a:r>
            <a:r>
              <a:rPr lang="nb-NO" sz="1400" dirty="0" err="1"/>
              <a:t>about</a:t>
            </a:r>
            <a:r>
              <a:rPr lang="nb-NO" sz="1400" dirty="0"/>
              <a:t> </a:t>
            </a:r>
            <a:r>
              <a:rPr lang="nb-NO" sz="1400" dirty="0" err="1"/>
              <a:t>tha</a:t>
            </a:r>
            <a:r>
              <a:rPr lang="nb-NO" sz="1400" dirty="0"/>
              <a:t> </a:t>
            </a:r>
            <a:r>
              <a:rPr lang="nb-NO" sz="1400" dirty="0" err="1"/>
              <a:t>customer</a:t>
            </a:r>
            <a:r>
              <a:rPr lang="nb-NO" sz="1400" dirty="0"/>
              <a:t> </a:t>
            </a:r>
            <a:r>
              <a:rPr lang="nb-NO" sz="1400" dirty="0" err="1"/>
              <a:t>that</a:t>
            </a:r>
            <a:r>
              <a:rPr lang="nb-NO" sz="1400" dirty="0"/>
              <a:t> </a:t>
            </a:r>
            <a:r>
              <a:rPr lang="nb-NO" sz="1400" dirty="0" err="1"/>
              <a:t>will</a:t>
            </a:r>
            <a:r>
              <a:rPr lang="nb-NO" sz="1400" dirty="0"/>
              <a:t> be sent to </a:t>
            </a:r>
            <a:r>
              <a:rPr lang="nb-NO" sz="1400" dirty="0" err="1"/>
              <a:t>the</a:t>
            </a:r>
            <a:r>
              <a:rPr lang="nb-NO" sz="1400" dirty="0"/>
              <a:t> </a:t>
            </a:r>
            <a:r>
              <a:rPr lang="nb-NO" sz="1400" dirty="0" err="1"/>
              <a:t>destination</a:t>
            </a:r>
            <a:r>
              <a:rPr lang="nb-NO" sz="1400" dirty="0"/>
              <a:t> in </a:t>
            </a:r>
            <a:r>
              <a:rPr lang="nb-NO" sz="1400" dirty="0" err="1"/>
              <a:t>the</a:t>
            </a:r>
            <a:r>
              <a:rPr lang="nb-NO" sz="1400" dirty="0"/>
              <a:t> form </a:t>
            </a:r>
            <a:r>
              <a:rPr lang="nb-NO" sz="1400" dirty="0" err="1"/>
              <a:t>of</a:t>
            </a:r>
            <a:r>
              <a:rPr lang="nb-NO" sz="1400" dirty="0"/>
              <a:t> a Market Manual.</a:t>
            </a:r>
          </a:p>
          <a:p>
            <a:pPr marL="285750" indent="-285750">
              <a:buFont typeface="Wingdings" panose="05000000000000000000" pitchFamily="2" charset="2"/>
              <a:buChar char="Ø"/>
            </a:pPr>
            <a:r>
              <a:rPr lang="nb-NO" sz="1400" dirty="0"/>
              <a:t>The </a:t>
            </a:r>
            <a:r>
              <a:rPr lang="nb-NO" sz="1400" dirty="0" err="1"/>
              <a:t>destination</a:t>
            </a:r>
            <a:r>
              <a:rPr lang="nb-NO" sz="1400" dirty="0"/>
              <a:t> is in charge </a:t>
            </a:r>
            <a:r>
              <a:rPr lang="nb-NO" sz="1400" dirty="0" err="1"/>
              <a:t>of</a:t>
            </a:r>
            <a:r>
              <a:rPr lang="nb-NO" sz="1400" dirty="0"/>
              <a:t> </a:t>
            </a:r>
            <a:r>
              <a:rPr lang="nb-NO" sz="1400" dirty="0" err="1"/>
              <a:t>producing</a:t>
            </a:r>
            <a:r>
              <a:rPr lang="nb-NO" sz="1400" dirty="0"/>
              <a:t> a Product Manual for </a:t>
            </a:r>
            <a:r>
              <a:rPr lang="nb-NO" sz="1400" dirty="0" err="1"/>
              <a:t>the</a:t>
            </a:r>
            <a:r>
              <a:rPr lang="nb-NO" sz="1400" dirty="0"/>
              <a:t> </a:t>
            </a:r>
            <a:r>
              <a:rPr lang="nb-NO" sz="1400" dirty="0" err="1"/>
              <a:t>suppliers</a:t>
            </a:r>
            <a:r>
              <a:rPr lang="nb-NO" sz="1400" dirty="0"/>
              <a:t> </a:t>
            </a:r>
            <a:r>
              <a:rPr lang="nb-NO" sz="1400" dirty="0" err="1"/>
              <a:t>that</a:t>
            </a:r>
            <a:r>
              <a:rPr lang="nb-NO" sz="1400" dirty="0"/>
              <a:t> have a </a:t>
            </a:r>
            <a:r>
              <a:rPr lang="nb-NO" sz="1400" dirty="0" err="1"/>
              <a:t>rold</a:t>
            </a:r>
            <a:r>
              <a:rPr lang="nb-NO" sz="1400" dirty="0"/>
              <a:t> during </a:t>
            </a:r>
            <a:r>
              <a:rPr lang="nb-NO" sz="1400" dirty="0" err="1"/>
              <a:t>the</a:t>
            </a:r>
            <a:r>
              <a:rPr lang="nb-NO" sz="1400" dirty="0"/>
              <a:t> visit. IN </a:t>
            </a:r>
            <a:r>
              <a:rPr lang="nb-NO" sz="1400" dirty="0" err="1"/>
              <a:t>may</a:t>
            </a:r>
            <a:r>
              <a:rPr lang="nb-NO" sz="1400" dirty="0"/>
              <a:t> </a:t>
            </a:r>
            <a:r>
              <a:rPr lang="nb-NO" sz="1400" dirty="0" err="1"/>
              <a:t>contribute</a:t>
            </a:r>
            <a:r>
              <a:rPr lang="nb-NO" sz="1400" dirty="0"/>
              <a:t> to </a:t>
            </a:r>
            <a:r>
              <a:rPr lang="nb-NO" sz="1400" dirty="0" err="1"/>
              <a:t>this</a:t>
            </a:r>
            <a:r>
              <a:rPr lang="nb-NO" sz="1400" dirty="0"/>
              <a:t> by </a:t>
            </a:r>
            <a:r>
              <a:rPr lang="nb-NO" sz="1400" dirty="0" err="1"/>
              <a:t>creating</a:t>
            </a:r>
            <a:r>
              <a:rPr lang="nb-NO" sz="1400" dirty="0"/>
              <a:t> </a:t>
            </a:r>
            <a:r>
              <a:rPr lang="nb-NO" sz="1400" dirty="0" err="1"/>
              <a:t>the</a:t>
            </a:r>
            <a:r>
              <a:rPr lang="nb-NO" sz="1400" dirty="0"/>
              <a:t> web link </a:t>
            </a:r>
            <a:r>
              <a:rPr lang="nb-NO" sz="1400" dirty="0" err="1"/>
              <a:t>that</a:t>
            </a:r>
            <a:r>
              <a:rPr lang="nb-NO" sz="1400" dirty="0"/>
              <a:t> </a:t>
            </a:r>
            <a:r>
              <a:rPr lang="nb-NO" sz="1400" dirty="0" err="1"/>
              <a:t>the</a:t>
            </a:r>
            <a:r>
              <a:rPr lang="nb-NO" sz="1400" dirty="0"/>
              <a:t> </a:t>
            </a:r>
            <a:r>
              <a:rPr lang="nb-NO" sz="1400" dirty="0" err="1"/>
              <a:t>suppliers</a:t>
            </a:r>
            <a:r>
              <a:rPr lang="nb-NO" sz="1400" dirty="0"/>
              <a:t> </a:t>
            </a:r>
            <a:r>
              <a:rPr lang="nb-NO" sz="1400" dirty="0" err="1"/>
              <a:t>can</a:t>
            </a:r>
            <a:r>
              <a:rPr lang="nb-NO" sz="1400" dirty="0"/>
              <a:t> </a:t>
            </a:r>
            <a:r>
              <a:rPr lang="nb-NO" sz="1400" dirty="0" err="1"/>
              <a:t>use</a:t>
            </a:r>
            <a:r>
              <a:rPr lang="nb-NO" sz="1400" dirty="0"/>
              <a:t>.</a:t>
            </a:r>
          </a:p>
          <a:p>
            <a:endParaRPr lang="nb-NO" sz="1400" dirty="0"/>
          </a:p>
          <a:p>
            <a:endParaRPr lang="en-GB" b="1" dirty="0"/>
          </a:p>
        </p:txBody>
      </p:sp>
    </p:spTree>
    <p:extLst>
      <p:ext uri="{BB962C8B-B14F-4D97-AF65-F5344CB8AC3E}">
        <p14:creationId xmlns:p14="http://schemas.microsoft.com/office/powerpoint/2010/main" val="76760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1006BC2-07E0-4520-A02A-845D459C423D}"/>
              </a:ext>
            </a:extLst>
          </p:cNvPr>
          <p:cNvSpPr>
            <a:spLocks noGrp="1"/>
          </p:cNvSpPr>
          <p:nvPr>
            <p:ph type="body" sz="quarter" idx="13"/>
          </p:nvPr>
        </p:nvSpPr>
        <p:spPr>
          <a:xfrm>
            <a:off x="395288" y="444500"/>
            <a:ext cx="8421687" cy="319088"/>
          </a:xfrm>
        </p:spPr>
        <p:txBody>
          <a:bodyPr rtlCol="0"/>
          <a:lstStyle/>
          <a:p>
            <a:r>
              <a:rPr lang="nb-NO" dirty="0" err="1">
                <a:solidFill>
                  <a:schemeClr val="accent6">
                    <a:lumMod val="50000"/>
                  </a:schemeClr>
                </a:solidFill>
              </a:rPr>
              <a:t>Costs</a:t>
            </a:r>
            <a:r>
              <a:rPr lang="nb-NO" dirty="0">
                <a:solidFill>
                  <a:schemeClr val="accent6">
                    <a:lumMod val="50000"/>
                  </a:schemeClr>
                </a:solidFill>
              </a:rPr>
              <a:t> and </a:t>
            </a:r>
            <a:r>
              <a:rPr lang="nb-NO" dirty="0" err="1">
                <a:solidFill>
                  <a:schemeClr val="accent6">
                    <a:lumMod val="50000"/>
                  </a:schemeClr>
                </a:solidFill>
              </a:rPr>
              <a:t>responsibility</a:t>
            </a:r>
            <a:r>
              <a:rPr lang="nb-NO" dirty="0">
                <a:solidFill>
                  <a:schemeClr val="accent6">
                    <a:lumMod val="50000"/>
                  </a:schemeClr>
                </a:solidFill>
              </a:rPr>
              <a:t> in joint </a:t>
            </a:r>
            <a:r>
              <a:rPr lang="nb-NO" dirty="0" err="1">
                <a:solidFill>
                  <a:schemeClr val="accent6">
                    <a:lumMod val="50000"/>
                  </a:schemeClr>
                </a:solidFill>
              </a:rPr>
              <a:t>activities</a:t>
            </a:r>
            <a:endParaRPr lang="nb-NO" dirty="0"/>
          </a:p>
        </p:txBody>
      </p:sp>
      <p:sp>
        <p:nvSpPr>
          <p:cNvPr id="5" name="Plassholder for tekst 1">
            <a:extLst>
              <a:ext uri="{FF2B5EF4-FFF2-40B4-BE49-F238E27FC236}">
                <a16:creationId xmlns:a16="http://schemas.microsoft.com/office/drawing/2014/main" id="{49C4B550-327A-4536-8A97-D86E472D6EAE}"/>
              </a:ext>
            </a:extLst>
          </p:cNvPr>
          <p:cNvSpPr txBox="1">
            <a:spLocks/>
          </p:cNvSpPr>
          <p:nvPr/>
        </p:nvSpPr>
        <p:spPr>
          <a:xfrm>
            <a:off x="395287" y="1161881"/>
            <a:ext cx="8353427" cy="3065632"/>
          </a:xfrm>
          <a:prstGeom prst="rect">
            <a:avLst/>
          </a:prstGeom>
        </p:spPr>
        <p:txBody>
          <a:bodyPr/>
          <a:lst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b-NO" sz="1800" b="1" dirty="0"/>
              <a:t>Workshops</a:t>
            </a:r>
          </a:p>
          <a:p>
            <a:pPr marL="342900" indent="-342900">
              <a:buFont typeface="Wingdings" panose="05000000000000000000" pitchFamily="2" charset="2"/>
              <a:buChar char="Ø"/>
            </a:pPr>
            <a:r>
              <a:rPr lang="nb-NO" sz="1400" dirty="0"/>
              <a:t>IN has </a:t>
            </a:r>
            <a:r>
              <a:rPr lang="nb-NO" sz="1400" dirty="0" err="1"/>
              <a:t>the</a:t>
            </a:r>
            <a:r>
              <a:rPr lang="nb-NO" sz="1400" dirty="0"/>
              <a:t> </a:t>
            </a:r>
            <a:r>
              <a:rPr lang="nb-NO" sz="1400" dirty="0" err="1"/>
              <a:t>responsibility</a:t>
            </a:r>
            <a:r>
              <a:rPr lang="nb-NO" sz="1400" dirty="0"/>
              <a:t> for all </a:t>
            </a:r>
            <a:r>
              <a:rPr lang="nb-NO" sz="1400" dirty="0" err="1"/>
              <a:t>practical</a:t>
            </a:r>
            <a:r>
              <a:rPr lang="nb-NO" sz="1400" dirty="0"/>
              <a:t> </a:t>
            </a:r>
            <a:r>
              <a:rPr lang="nb-NO" sz="1400" dirty="0" err="1"/>
              <a:t>details</a:t>
            </a:r>
            <a:r>
              <a:rPr lang="nb-NO" sz="1400" dirty="0"/>
              <a:t> </a:t>
            </a:r>
            <a:r>
              <a:rPr lang="nb-NO" sz="1400" dirty="0" err="1"/>
              <a:t>regarding</a:t>
            </a:r>
            <a:r>
              <a:rPr lang="nb-NO" sz="1400" dirty="0"/>
              <a:t> a workshop and all </a:t>
            </a:r>
            <a:r>
              <a:rPr lang="nb-NO" sz="1400" dirty="0" err="1"/>
              <a:t>costs</a:t>
            </a:r>
            <a:r>
              <a:rPr lang="nb-NO" sz="1400" dirty="0"/>
              <a:t> </a:t>
            </a:r>
            <a:r>
              <a:rPr lang="nb-NO" sz="1400" dirty="0" err="1"/>
              <a:t>related</a:t>
            </a:r>
            <a:r>
              <a:rPr lang="nb-NO" sz="1400" dirty="0"/>
              <a:t> to </a:t>
            </a:r>
            <a:r>
              <a:rPr lang="nb-NO" sz="1400" dirty="0" err="1"/>
              <a:t>the</a:t>
            </a:r>
            <a:r>
              <a:rPr lang="nb-NO" sz="1400" dirty="0"/>
              <a:t> </a:t>
            </a:r>
            <a:r>
              <a:rPr lang="nb-NO" sz="1400" dirty="0" err="1"/>
              <a:t>accomplishtment</a:t>
            </a:r>
            <a:r>
              <a:rPr lang="nb-NO" sz="1400" dirty="0"/>
              <a:t> </a:t>
            </a:r>
            <a:r>
              <a:rPr lang="nb-NO" sz="1400" dirty="0" err="1"/>
              <a:t>of</a:t>
            </a:r>
            <a:r>
              <a:rPr lang="nb-NO" sz="1400" dirty="0"/>
              <a:t> </a:t>
            </a:r>
            <a:r>
              <a:rPr lang="nb-NO" sz="1400" dirty="0" err="1"/>
              <a:t>the</a:t>
            </a:r>
            <a:r>
              <a:rPr lang="nb-NO" sz="1400" dirty="0"/>
              <a:t> </a:t>
            </a:r>
            <a:r>
              <a:rPr lang="nb-NO" sz="1400" dirty="0" err="1"/>
              <a:t>event</a:t>
            </a:r>
            <a:r>
              <a:rPr lang="nb-NO" sz="1400" dirty="0"/>
              <a:t> (</a:t>
            </a:r>
            <a:r>
              <a:rPr lang="nb-NO" sz="1400" dirty="0" err="1"/>
              <a:t>rental</a:t>
            </a:r>
            <a:r>
              <a:rPr lang="nb-NO" sz="1400" dirty="0"/>
              <a:t> </a:t>
            </a:r>
            <a:r>
              <a:rPr lang="nb-NO" sz="1400" dirty="0" err="1"/>
              <a:t>of</a:t>
            </a:r>
            <a:r>
              <a:rPr lang="nb-NO" sz="1400" dirty="0"/>
              <a:t> </a:t>
            </a:r>
            <a:r>
              <a:rPr lang="nb-NO" sz="1400" dirty="0" err="1"/>
              <a:t>venue</a:t>
            </a:r>
            <a:r>
              <a:rPr lang="nb-NO" sz="1400" dirty="0"/>
              <a:t>, </a:t>
            </a:r>
            <a:r>
              <a:rPr lang="nb-NO" sz="1400" dirty="0" err="1"/>
              <a:t>food</a:t>
            </a:r>
            <a:r>
              <a:rPr lang="nb-NO" sz="1400" dirty="0"/>
              <a:t>, </a:t>
            </a:r>
            <a:r>
              <a:rPr lang="nb-NO" sz="1400" dirty="0" err="1"/>
              <a:t>technical</a:t>
            </a:r>
            <a:r>
              <a:rPr lang="nb-NO" sz="1400" dirty="0"/>
              <a:t> </a:t>
            </a:r>
            <a:r>
              <a:rPr lang="nb-NO" sz="1400" dirty="0" err="1"/>
              <a:t>equipment</a:t>
            </a:r>
            <a:r>
              <a:rPr lang="nb-NO" sz="1400" dirty="0"/>
              <a:t>).</a:t>
            </a:r>
          </a:p>
          <a:p>
            <a:endParaRPr lang="nb-NO" sz="1400" dirty="0"/>
          </a:p>
          <a:p>
            <a:pPr marL="342900" indent="-342900">
              <a:buFont typeface="Wingdings" panose="05000000000000000000" pitchFamily="2" charset="2"/>
              <a:buChar char="Ø"/>
            </a:pPr>
            <a:r>
              <a:rPr lang="nb-NO" sz="1400" dirty="0" err="1"/>
              <a:t>IN’s</a:t>
            </a:r>
            <a:r>
              <a:rPr lang="nb-NO" sz="1400" dirty="0"/>
              <a:t> </a:t>
            </a:r>
            <a:r>
              <a:rPr lang="nb-NO" sz="1400" dirty="0" err="1"/>
              <a:t>local</a:t>
            </a:r>
            <a:r>
              <a:rPr lang="nb-NO" sz="1400" dirty="0"/>
              <a:t> </a:t>
            </a:r>
            <a:r>
              <a:rPr lang="nb-NO" sz="1400" dirty="0" err="1"/>
              <a:t>office</a:t>
            </a:r>
            <a:r>
              <a:rPr lang="nb-NO" sz="1400" dirty="0"/>
              <a:t> has </a:t>
            </a:r>
            <a:r>
              <a:rPr lang="nb-NO" sz="1400" dirty="0" err="1"/>
              <a:t>the</a:t>
            </a:r>
            <a:r>
              <a:rPr lang="nb-NO" sz="1400" dirty="0"/>
              <a:t> </a:t>
            </a:r>
            <a:r>
              <a:rPr lang="nb-NO" sz="1400" dirty="0" err="1"/>
              <a:t>responsibility</a:t>
            </a:r>
            <a:r>
              <a:rPr lang="nb-NO" sz="1400" dirty="0"/>
              <a:t> </a:t>
            </a:r>
            <a:r>
              <a:rPr lang="nb-NO" sz="1400" dirty="0" err="1"/>
              <a:t>of</a:t>
            </a:r>
            <a:r>
              <a:rPr lang="nb-NO" sz="1400" dirty="0"/>
              <a:t> </a:t>
            </a:r>
            <a:r>
              <a:rPr lang="nb-NO" sz="1400" dirty="0" err="1"/>
              <a:t>producing</a:t>
            </a:r>
            <a:r>
              <a:rPr lang="nb-NO" sz="1400" dirty="0"/>
              <a:t> Product Manual and Market Manual for </a:t>
            </a:r>
            <a:r>
              <a:rPr lang="nb-NO" sz="1400" dirty="0" err="1"/>
              <a:t>the</a:t>
            </a:r>
            <a:r>
              <a:rPr lang="nb-NO" sz="1400" dirty="0"/>
              <a:t> </a:t>
            </a:r>
            <a:r>
              <a:rPr lang="nb-NO" sz="1400" dirty="0" err="1"/>
              <a:t>event</a:t>
            </a:r>
            <a:r>
              <a:rPr lang="nb-NO" sz="1400" dirty="0"/>
              <a:t>.</a:t>
            </a:r>
          </a:p>
          <a:p>
            <a:endParaRPr lang="nb-NO" sz="1400" dirty="0"/>
          </a:p>
          <a:p>
            <a:pPr marL="342900" indent="-342900">
              <a:buFont typeface="Wingdings" panose="05000000000000000000" pitchFamily="2" charset="2"/>
              <a:buChar char="Ø"/>
            </a:pPr>
            <a:r>
              <a:rPr lang="nb-NO" sz="1400" dirty="0" err="1"/>
              <a:t>IN’s</a:t>
            </a:r>
            <a:r>
              <a:rPr lang="nb-NO" sz="1400" dirty="0"/>
              <a:t> </a:t>
            </a:r>
            <a:r>
              <a:rPr lang="nb-NO" sz="1400" dirty="0" err="1"/>
              <a:t>local</a:t>
            </a:r>
            <a:r>
              <a:rPr lang="nb-NO" sz="1400" dirty="0"/>
              <a:t> </a:t>
            </a:r>
            <a:r>
              <a:rPr lang="nb-NO" sz="1400" dirty="0" err="1"/>
              <a:t>office</a:t>
            </a:r>
            <a:r>
              <a:rPr lang="nb-NO" sz="1400" dirty="0"/>
              <a:t> </a:t>
            </a:r>
            <a:r>
              <a:rPr lang="nb-NO" sz="1400" dirty="0" err="1"/>
              <a:t>will</a:t>
            </a:r>
            <a:r>
              <a:rPr lang="nb-NO" sz="1400" dirty="0"/>
              <a:t> </a:t>
            </a:r>
            <a:r>
              <a:rPr lang="nb-NO" sz="1400" dirty="0" err="1"/>
              <a:t>invite</a:t>
            </a:r>
            <a:r>
              <a:rPr lang="nb-NO" sz="1400" dirty="0"/>
              <a:t> </a:t>
            </a:r>
            <a:r>
              <a:rPr lang="nb-NO" sz="1400" dirty="0" err="1"/>
              <a:t>participating</a:t>
            </a:r>
            <a:r>
              <a:rPr lang="nb-NO" sz="1400" dirty="0"/>
              <a:t> partners to a </a:t>
            </a:r>
            <a:r>
              <a:rPr lang="nb-NO" sz="1400" dirty="0" err="1"/>
              <a:t>webinar</a:t>
            </a:r>
            <a:r>
              <a:rPr lang="nb-NO" sz="1400" dirty="0"/>
              <a:t>/seminar </a:t>
            </a:r>
            <a:r>
              <a:rPr lang="nb-NO" sz="1400" dirty="0" err="1"/>
              <a:t>either</a:t>
            </a:r>
            <a:r>
              <a:rPr lang="nb-NO" sz="1400" dirty="0"/>
              <a:t> </a:t>
            </a:r>
            <a:r>
              <a:rPr lang="nb-NO" sz="1400" dirty="0" err="1"/>
              <a:t>before</a:t>
            </a:r>
            <a:r>
              <a:rPr lang="nb-NO" sz="1400" dirty="0"/>
              <a:t> or during </a:t>
            </a:r>
            <a:r>
              <a:rPr lang="nb-NO" sz="1400" dirty="0" err="1"/>
              <a:t>the</a:t>
            </a:r>
            <a:r>
              <a:rPr lang="nb-NO" sz="1400" dirty="0"/>
              <a:t> workshop, to </a:t>
            </a:r>
            <a:r>
              <a:rPr lang="nb-NO" sz="1400" dirty="0" err="1"/>
              <a:t>supply</a:t>
            </a:r>
            <a:r>
              <a:rPr lang="nb-NO" sz="1400" dirty="0"/>
              <a:t> </a:t>
            </a:r>
            <a:r>
              <a:rPr lang="nb-NO" sz="1400" dirty="0" err="1"/>
              <a:t>participants</a:t>
            </a:r>
            <a:r>
              <a:rPr lang="nb-NO" sz="1400" dirty="0"/>
              <a:t> </a:t>
            </a:r>
            <a:r>
              <a:rPr lang="nb-NO" sz="1400" dirty="0" err="1"/>
              <a:t>with</a:t>
            </a:r>
            <a:r>
              <a:rPr lang="nb-NO" sz="1400" dirty="0"/>
              <a:t> </a:t>
            </a:r>
            <a:r>
              <a:rPr lang="nb-NO" sz="1400" dirty="0" err="1"/>
              <a:t>information</a:t>
            </a:r>
            <a:r>
              <a:rPr lang="nb-NO" sz="1400" dirty="0"/>
              <a:t> </a:t>
            </a:r>
            <a:r>
              <a:rPr lang="nb-NO" sz="1400" dirty="0" err="1"/>
              <a:t>on</a:t>
            </a:r>
            <a:r>
              <a:rPr lang="nb-NO" sz="1400" dirty="0"/>
              <a:t> </a:t>
            </a:r>
            <a:r>
              <a:rPr lang="nb-NO" sz="1400" dirty="0" err="1"/>
              <a:t>important</a:t>
            </a:r>
            <a:r>
              <a:rPr lang="nb-NO" sz="1400" dirty="0"/>
              <a:t> trends etc. in </a:t>
            </a:r>
            <a:r>
              <a:rPr lang="nb-NO" sz="1400" dirty="0" err="1"/>
              <a:t>the</a:t>
            </a:r>
            <a:r>
              <a:rPr lang="nb-NO" sz="1400" dirty="0"/>
              <a:t> </a:t>
            </a:r>
            <a:r>
              <a:rPr lang="nb-NO" sz="1400" dirty="0" err="1"/>
              <a:t>market</a:t>
            </a:r>
            <a:r>
              <a:rPr lang="nb-NO" sz="1400" dirty="0"/>
              <a:t> as </a:t>
            </a:r>
            <a:r>
              <a:rPr lang="nb-NO" sz="1400" dirty="0" err="1"/>
              <a:t>well</a:t>
            </a:r>
            <a:r>
              <a:rPr lang="nb-NO" sz="1400" dirty="0"/>
              <a:t> as </a:t>
            </a:r>
            <a:r>
              <a:rPr lang="nb-NO" sz="1400" dirty="0" err="1"/>
              <a:t>insight</a:t>
            </a:r>
            <a:r>
              <a:rPr lang="nb-NO" sz="1400" dirty="0"/>
              <a:t> to </a:t>
            </a:r>
            <a:r>
              <a:rPr lang="nb-NO" sz="1400" dirty="0" err="1"/>
              <a:t>the</a:t>
            </a:r>
            <a:r>
              <a:rPr lang="nb-NO" sz="1400" dirty="0"/>
              <a:t> </a:t>
            </a:r>
            <a:r>
              <a:rPr lang="nb-NO" sz="1400" dirty="0" err="1"/>
              <a:t>customers</a:t>
            </a:r>
            <a:r>
              <a:rPr lang="nb-NO" sz="1400" dirty="0"/>
              <a:t> </a:t>
            </a:r>
            <a:r>
              <a:rPr lang="nb-NO" sz="1400" dirty="0" err="1"/>
              <a:t>the</a:t>
            </a:r>
            <a:r>
              <a:rPr lang="nb-NO" sz="1400" dirty="0"/>
              <a:t> partners </a:t>
            </a:r>
            <a:r>
              <a:rPr lang="nb-NO" sz="1400" dirty="0" err="1"/>
              <a:t>will</a:t>
            </a:r>
            <a:r>
              <a:rPr lang="nb-NO" sz="1400" dirty="0"/>
              <a:t> </a:t>
            </a:r>
            <a:r>
              <a:rPr lang="nb-NO" sz="1400" dirty="0" err="1"/>
              <a:t>meet</a:t>
            </a:r>
            <a:r>
              <a:rPr lang="nb-NO" sz="1400" dirty="0"/>
              <a:t> during </a:t>
            </a:r>
            <a:r>
              <a:rPr lang="nb-NO" sz="1400" dirty="0" err="1"/>
              <a:t>the</a:t>
            </a:r>
            <a:r>
              <a:rPr lang="nb-NO" sz="1400" dirty="0"/>
              <a:t> workshop.</a:t>
            </a:r>
          </a:p>
          <a:p>
            <a:endParaRPr lang="nb-NO" sz="1400" dirty="0"/>
          </a:p>
          <a:p>
            <a:pPr marL="342900" indent="-342900">
              <a:buFont typeface="Wingdings" panose="05000000000000000000" pitchFamily="2" charset="2"/>
              <a:buChar char="Ø"/>
            </a:pPr>
            <a:r>
              <a:rPr lang="nb-NO" sz="1400" dirty="0"/>
              <a:t>In </a:t>
            </a:r>
            <a:r>
              <a:rPr lang="nb-NO" sz="1400" dirty="0" err="1"/>
              <a:t>addition</a:t>
            </a:r>
            <a:r>
              <a:rPr lang="nb-NO" sz="1400" dirty="0"/>
              <a:t> </a:t>
            </a:r>
            <a:r>
              <a:rPr lang="nb-NO" sz="1400" dirty="0" err="1"/>
              <a:t>other</a:t>
            </a:r>
            <a:r>
              <a:rPr lang="nb-NO" sz="1400" dirty="0"/>
              <a:t> elements </a:t>
            </a:r>
            <a:r>
              <a:rPr lang="nb-NO" sz="1400" dirty="0" err="1"/>
              <a:t>may</a:t>
            </a:r>
            <a:r>
              <a:rPr lang="nb-NO" sz="1400" dirty="0"/>
              <a:t> be </a:t>
            </a:r>
            <a:r>
              <a:rPr lang="nb-NO" sz="1400" dirty="0" err="1"/>
              <a:t>included</a:t>
            </a:r>
            <a:r>
              <a:rPr lang="nb-NO" sz="1400" dirty="0"/>
              <a:t> in </a:t>
            </a:r>
            <a:r>
              <a:rPr lang="nb-NO" sz="1400" dirty="0" err="1"/>
              <a:t>the</a:t>
            </a:r>
            <a:r>
              <a:rPr lang="nb-NO" sz="1400" dirty="0"/>
              <a:t> </a:t>
            </a:r>
            <a:r>
              <a:rPr lang="nb-NO" sz="1400" dirty="0" err="1"/>
              <a:t>price</a:t>
            </a:r>
            <a:r>
              <a:rPr lang="nb-NO" sz="1400" dirty="0"/>
              <a:t> </a:t>
            </a:r>
            <a:r>
              <a:rPr lang="nb-NO" sz="1400" dirty="0" err="1"/>
              <a:t>depending</a:t>
            </a:r>
            <a:r>
              <a:rPr lang="nb-NO" sz="1400" dirty="0"/>
              <a:t> </a:t>
            </a:r>
            <a:r>
              <a:rPr lang="nb-NO" sz="1400" dirty="0" err="1"/>
              <a:t>on</a:t>
            </a:r>
            <a:r>
              <a:rPr lang="nb-NO" sz="1400" dirty="0"/>
              <a:t> </a:t>
            </a:r>
            <a:r>
              <a:rPr lang="nb-NO" sz="1400" dirty="0" err="1"/>
              <a:t>needs</a:t>
            </a:r>
            <a:r>
              <a:rPr lang="nb-NO" sz="1400" dirty="0"/>
              <a:t> in </a:t>
            </a:r>
            <a:r>
              <a:rPr lang="nb-NO" sz="1400" dirty="0" err="1"/>
              <a:t>each</a:t>
            </a:r>
            <a:r>
              <a:rPr lang="nb-NO" sz="1400" dirty="0"/>
              <a:t> </a:t>
            </a:r>
            <a:r>
              <a:rPr lang="nb-NO" sz="1400" dirty="0" err="1"/>
              <a:t>market</a:t>
            </a:r>
            <a:r>
              <a:rPr lang="nb-NO" sz="1400" dirty="0"/>
              <a:t>.</a:t>
            </a:r>
          </a:p>
          <a:p>
            <a:endParaRPr lang="nb-NO" sz="1400" dirty="0"/>
          </a:p>
          <a:p>
            <a:endParaRPr lang="nb-NO" dirty="0"/>
          </a:p>
        </p:txBody>
      </p:sp>
    </p:spTree>
    <p:extLst>
      <p:ext uri="{BB962C8B-B14F-4D97-AF65-F5344CB8AC3E}">
        <p14:creationId xmlns:p14="http://schemas.microsoft.com/office/powerpoint/2010/main" val="202113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nnovasjon_Norge_PPT_BokmÜl_169">
  <a:themeElements>
    <a:clrScheme name="IN_profilfarger 1">
      <a:dk1>
        <a:srgbClr val="000000"/>
      </a:dk1>
      <a:lt1>
        <a:srgbClr val="FFFFFF"/>
      </a:lt1>
      <a:dk2>
        <a:srgbClr val="53565A"/>
      </a:dk2>
      <a:lt2>
        <a:srgbClr val="D9D9D6"/>
      </a:lt2>
      <a:accent1>
        <a:srgbClr val="A4DBE8"/>
      </a:accent1>
      <a:accent2>
        <a:srgbClr val="E03E52"/>
      </a:accent2>
      <a:accent3>
        <a:srgbClr val="753BBD"/>
      </a:accent3>
      <a:accent4>
        <a:srgbClr val="F6EB61"/>
      </a:accent4>
      <a:accent5>
        <a:srgbClr val="C6D6E3"/>
      </a:accent5>
      <a:accent6>
        <a:srgbClr val="7AE1BF"/>
      </a:accent6>
      <a:hlink>
        <a:srgbClr val="000000"/>
      </a:hlink>
      <a:folHlink>
        <a:srgbClr val="0000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Standard-presentation-2019-English" id="{E86240A9-17D7-45F8-B0CA-752622D54813}" vid="{022F397F-1517-4244-A50E-72ADE40CF3B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9D0339B6D112C47A0A0D9807BAD695C" ma:contentTypeVersion="11" ma:contentTypeDescription="Opprett et nytt dokument." ma:contentTypeScope="" ma:versionID="9d8977ad646f7a1c256c4b5ebbf63e3d">
  <xsd:schema xmlns:xsd="http://www.w3.org/2001/XMLSchema" xmlns:xs="http://www.w3.org/2001/XMLSchema" xmlns:p="http://schemas.microsoft.com/office/2006/metadata/properties" xmlns:ns3="4f67dd7e-1f4e-493a-86bb-edeb93966dba" xmlns:ns4="7c38c175-c5f3-4620-a1e0-4281d75c1cfe" targetNamespace="http://schemas.microsoft.com/office/2006/metadata/properties" ma:root="true" ma:fieldsID="3d1b41d24e785d6c89a5d91ca85d7235" ns3:_="" ns4:_="">
    <xsd:import namespace="4f67dd7e-1f4e-493a-86bb-edeb93966dba"/>
    <xsd:import namespace="7c38c175-c5f3-4620-a1e0-4281d75c1c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7dd7e-1f4e-493a-86bb-edeb93966dba"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SharingHintHash" ma:index="10" nillable="true" ma:displayName="Hash for deling av tip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38c175-c5f3-4620-a1e0-4281d75c1cf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96FB8E-8F7D-458D-8ADC-7F69193D98C2}">
  <ds:schemaRefs>
    <ds:schemaRef ds:uri="http://schemas.microsoft.com/office/infopath/2007/PartnerControls"/>
    <ds:schemaRef ds:uri="http://purl.org/dc/elements/1.1/"/>
    <ds:schemaRef ds:uri="http://schemas.microsoft.com/office/2006/metadata/properties"/>
    <ds:schemaRef ds:uri="4f67dd7e-1f4e-493a-86bb-edeb93966dba"/>
    <ds:schemaRef ds:uri="http://purl.org/dc/terms/"/>
    <ds:schemaRef ds:uri="http://schemas.openxmlformats.org/package/2006/metadata/core-properties"/>
    <ds:schemaRef ds:uri="http://schemas.microsoft.com/office/2006/documentManagement/types"/>
    <ds:schemaRef ds:uri="7c38c175-c5f3-4620-a1e0-4281d75c1cfe"/>
    <ds:schemaRef ds:uri="http://www.w3.org/XML/1998/namespace"/>
    <ds:schemaRef ds:uri="http://purl.org/dc/dcmitype/"/>
  </ds:schemaRefs>
</ds:datastoreItem>
</file>

<file path=customXml/itemProps2.xml><?xml version="1.0" encoding="utf-8"?>
<ds:datastoreItem xmlns:ds="http://schemas.openxmlformats.org/officeDocument/2006/customXml" ds:itemID="{585C40E6-F28D-40AC-815B-6D7E833C3E66}">
  <ds:schemaRefs>
    <ds:schemaRef ds:uri="http://schemas.microsoft.com/sharepoint/v3/contenttype/forms"/>
  </ds:schemaRefs>
</ds:datastoreItem>
</file>

<file path=customXml/itemProps3.xml><?xml version="1.0" encoding="utf-8"?>
<ds:datastoreItem xmlns:ds="http://schemas.openxmlformats.org/officeDocument/2006/customXml" ds:itemID="{48DC2524-55B1-41F9-B6B7-3F035C644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67dd7e-1f4e-493a-86bb-edeb93966dba"/>
    <ds:schemaRef ds:uri="7c38c175-c5f3-4620-a1e0-4281d75c1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IN-Standard-presentation-2019-English (1)</Template>
  <TotalTime>339</TotalTime>
  <Words>1241</Words>
  <Application>Microsoft Office PowerPoint</Application>
  <PresentationFormat>On-screen Show (16:9)</PresentationFormat>
  <Paragraphs>110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Innovasjon_Norge_PPT_BokmÜl_169</vt:lpstr>
      <vt:lpstr>B2B (Business-to-Business) Activities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presentation Innovation Norway</dc:title>
  <dc:creator>Kristin Bennick</dc:creator>
  <dc:description>template by addpoint.no</dc:description>
  <cp:lastModifiedBy>Siri Tallaksen</cp:lastModifiedBy>
  <cp:revision>3</cp:revision>
  <cp:lastPrinted>2016-02-04T08:40:51Z</cp:lastPrinted>
  <dcterms:created xsi:type="dcterms:W3CDTF">2019-10-07T13:35:57Z</dcterms:created>
  <dcterms:modified xsi:type="dcterms:W3CDTF">2019-10-31T11:14:35Z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0x010100B9D0339B6D112C47A0A0D9807BAD695C</vt:lpwstr>
  </property>
</Properties>
</file>