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1222" r:id="rId5"/>
    <p:sldId id="1283" r:id="rId6"/>
    <p:sldId id="283" r:id="rId7"/>
    <p:sldId id="1225" r:id="rId8"/>
    <p:sldId id="1220" r:id="rId9"/>
    <p:sldId id="1237" r:id="rId10"/>
    <p:sldId id="1287" r:id="rId11"/>
    <p:sldId id="1215" r:id="rId12"/>
    <p:sldId id="320" r:id="rId13"/>
    <p:sldId id="1230" r:id="rId14"/>
    <p:sldId id="1186" r:id="rId15"/>
    <p:sldId id="1229" r:id="rId16"/>
    <p:sldId id="289" r:id="rId17"/>
    <p:sldId id="1239" r:id="rId18"/>
    <p:sldId id="1231" r:id="rId19"/>
    <p:sldId id="425" r:id="rId20"/>
    <p:sldId id="411" r:id="rId21"/>
    <p:sldId id="416" r:id="rId22"/>
    <p:sldId id="417" r:id="rId23"/>
    <p:sldId id="418" r:id="rId24"/>
    <p:sldId id="820" r:id="rId25"/>
    <p:sldId id="1778" r:id="rId26"/>
    <p:sldId id="1779" r:id="rId27"/>
    <p:sldId id="1780" r:id="rId28"/>
    <p:sldId id="1781" r:id="rId29"/>
    <p:sldId id="1784" r:id="rId30"/>
    <p:sldId id="1782" r:id="rId31"/>
    <p:sldId id="1785" r:id="rId32"/>
    <p:sldId id="1787" r:id="rId33"/>
    <p:sldId id="1786" r:id="rId34"/>
    <p:sldId id="1753" r:id="rId35"/>
    <p:sldId id="1735" r:id="rId36"/>
    <p:sldId id="1776" r:id="rId37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81724" autoAdjust="0"/>
  </p:normalViewPr>
  <p:slideViewPr>
    <p:cSldViewPr snapToGrid="0">
      <p:cViewPr varScale="1">
        <p:scale>
          <a:sx n="113" d="100"/>
          <a:sy n="113" d="100"/>
        </p:scale>
        <p:origin x="400" y="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68"/>
    </p:cViewPr>
  </p:sorterViewPr>
  <p:notesViewPr>
    <p:cSldViewPr snapToGrid="0" showGuides="1">
      <p:cViewPr varScale="1">
        <p:scale>
          <a:sx n="109" d="100"/>
          <a:sy n="109" d="100"/>
        </p:scale>
        <p:origin x="30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09577648230376E-2"/>
                  <c:y val="-1.67933795473034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115, 5 </a:t>
                    </a:r>
                    <a:r>
                      <a:rPr lang="en-US" dirty="0" err="1"/>
                      <a:t>mrd</a:t>
                    </a:r>
                    <a:r>
                      <a:rPr lang="en-US" dirty="0"/>
                      <a:t>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7004521502054"/>
                      <c:h val="9.0634001648131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6D2-4CBA-873F-E0685B917D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176,6</a:t>
                    </a:r>
                    <a:r>
                      <a:rPr lang="en-US" baseline="0"/>
                      <a:t> mrd.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D2-4CBA-873F-E0685B917D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turistkonsum!$A$184:$A$185</c:f>
              <c:numCache>
                <c:formatCode>General</c:formatCode>
                <c:ptCount val="2"/>
                <c:pt idx="0">
                  <c:v>2007</c:v>
                </c:pt>
                <c:pt idx="1">
                  <c:v>2017</c:v>
                </c:pt>
              </c:numCache>
            </c:numRef>
          </c:cat>
          <c:val>
            <c:numRef>
              <c:f>turistkonsum!$B$184:$B$185</c:f>
              <c:numCache>
                <c:formatCode>General</c:formatCode>
                <c:ptCount val="2"/>
                <c:pt idx="0">
                  <c:v>115.5</c:v>
                </c:pt>
                <c:pt idx="1">
                  <c:v>176.6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2-4CBA-873F-E0685B917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1320920"/>
        <c:axId val="651321576"/>
      </c:barChart>
      <c:catAx>
        <c:axId val="65132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1321576"/>
        <c:crosses val="autoZero"/>
        <c:auto val="1"/>
        <c:lblAlgn val="ctr"/>
        <c:lblOffset val="100"/>
        <c:noMultiLvlLbl val="0"/>
      </c:catAx>
      <c:valAx>
        <c:axId val="6513215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1320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'[Kopi av Bilder til IN 23.10.19.xlsx]Ark1'!$K$5</c:f>
              <c:strCache>
                <c:ptCount val="1"/>
                <c:pt idx="0">
                  <c:v>Gjennomsnittlig svar fra alle som bor i Norge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 av Bilder til IN 23.10.19.xlsx]Ark1'!$J$6:$J$11</c:f>
              <c:strCache>
                <c:ptCount val="6"/>
                <c:pt idx="0">
                  <c:v>Altfor få</c:v>
                </c:pt>
                <c:pt idx="1">
                  <c:v>Litt for få</c:v>
                </c:pt>
                <c:pt idx="2">
                  <c:v>Akkurat passe</c:v>
                </c:pt>
                <c:pt idx="3">
                  <c:v>Litt for mange</c:v>
                </c:pt>
                <c:pt idx="4">
                  <c:v>Alt for mange</c:v>
                </c:pt>
                <c:pt idx="5">
                  <c:v>Uoppgitt</c:v>
                </c:pt>
              </c:strCache>
            </c:strRef>
          </c:cat>
          <c:val>
            <c:numRef>
              <c:f>'[Kopi av Bilder til IN 23.10.19.xlsx]Ark1'!$K$6:$K$11</c:f>
              <c:numCache>
                <c:formatCode>0</c:formatCode>
                <c:ptCount val="6"/>
                <c:pt idx="0">
                  <c:v>9</c:v>
                </c:pt>
                <c:pt idx="1">
                  <c:v>22</c:v>
                </c:pt>
                <c:pt idx="2">
                  <c:v>55</c:v>
                </c:pt>
                <c:pt idx="3">
                  <c:v>7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F4-4A90-985B-84E091B01DAD}"/>
            </c:ext>
          </c:extLst>
        </c:ser>
        <c:ser>
          <c:idx val="1"/>
          <c:order val="1"/>
          <c:tx>
            <c:strRef>
              <c:f>'[Kopi av Bilder til IN 23.10.19.xlsx]Ark1'!$L$5</c:f>
              <c:strCache>
                <c:ptCount val="1"/>
                <c:pt idx="0">
                  <c:v>Gjennomsnittlig svar fra alle som bor i Norge 2019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 av Bilder til IN 23.10.19.xlsx]Ark1'!$J$6:$J$11</c:f>
              <c:strCache>
                <c:ptCount val="6"/>
                <c:pt idx="0">
                  <c:v>Altfor få</c:v>
                </c:pt>
                <c:pt idx="1">
                  <c:v>Litt for få</c:v>
                </c:pt>
                <c:pt idx="2">
                  <c:v>Akkurat passe</c:v>
                </c:pt>
                <c:pt idx="3">
                  <c:v>Litt for mange</c:v>
                </c:pt>
                <c:pt idx="4">
                  <c:v>Alt for mange</c:v>
                </c:pt>
                <c:pt idx="5">
                  <c:v>Uoppgitt</c:v>
                </c:pt>
              </c:strCache>
            </c:strRef>
          </c:cat>
          <c:val>
            <c:numRef>
              <c:f>'[Kopi av Bilder til IN 23.10.19.xlsx]Ark1'!$L$6:$L$11</c:f>
              <c:numCache>
                <c:formatCode>0</c:formatCode>
                <c:ptCount val="6"/>
                <c:pt idx="0">
                  <c:v>8</c:v>
                </c:pt>
                <c:pt idx="1">
                  <c:v>20</c:v>
                </c:pt>
                <c:pt idx="2">
                  <c:v>57</c:v>
                </c:pt>
                <c:pt idx="3">
                  <c:v>8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F4-4A90-985B-84E091B01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1910592"/>
        <c:axId val="741913544"/>
      </c:barChart>
      <c:catAx>
        <c:axId val="741910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41913544"/>
        <c:crosses val="autoZero"/>
        <c:auto val="1"/>
        <c:lblAlgn val="ctr"/>
        <c:lblOffset val="100"/>
        <c:noMultiLvlLbl val="0"/>
      </c:catAx>
      <c:valAx>
        <c:axId val="7419135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4191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'[Kopi av Bilder til IN 23.10.19.xlsx]Ark1'!$D$45</c:f>
              <c:strCache>
                <c:ptCount val="1"/>
                <c:pt idx="0">
                  <c:v>Pressområde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 av Bilder til IN 23.10.19.xlsx]Ark1'!$C$46:$C$50</c:f>
              <c:strCache>
                <c:ptCount val="5"/>
                <c:pt idx="0">
                  <c:v>Cruiseturister</c:v>
                </c:pt>
                <c:pt idx="1">
                  <c:v>Bobilturister</c:v>
                </c:pt>
                <c:pt idx="2">
                  <c:v>Gruppereiseturister</c:v>
                </c:pt>
                <c:pt idx="3">
                  <c:v>Individuelle turister</c:v>
                </c:pt>
                <c:pt idx="4">
                  <c:v>Flyturister</c:v>
                </c:pt>
              </c:strCache>
            </c:strRef>
          </c:cat>
          <c:val>
            <c:numRef>
              <c:f>'[Kopi av Bilder til IN 23.10.19.xlsx]Ark1'!$D$46:$D$50</c:f>
              <c:numCache>
                <c:formatCode>General</c:formatCode>
                <c:ptCount val="5"/>
                <c:pt idx="0">
                  <c:v>60</c:v>
                </c:pt>
                <c:pt idx="1">
                  <c:v>40</c:v>
                </c:pt>
                <c:pt idx="2">
                  <c:v>23</c:v>
                </c:pt>
                <c:pt idx="3">
                  <c:v>13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1-4F21-A50C-1A71191BA1BE}"/>
            </c:ext>
          </c:extLst>
        </c:ser>
        <c:ser>
          <c:idx val="1"/>
          <c:order val="1"/>
          <c:tx>
            <c:strRef>
              <c:f>'[Kopi av Bilder til IN 23.10.19.xlsx]Ark1'!$E$45</c:f>
              <c:strCache>
                <c:ptCount val="1"/>
                <c:pt idx="0">
                  <c:v>Pressområde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 av Bilder til IN 23.10.19.xlsx]Ark1'!$C$46:$C$50</c:f>
              <c:strCache>
                <c:ptCount val="5"/>
                <c:pt idx="0">
                  <c:v>Cruiseturister</c:v>
                </c:pt>
                <c:pt idx="1">
                  <c:v>Bobilturister</c:v>
                </c:pt>
                <c:pt idx="2">
                  <c:v>Gruppereiseturister</c:v>
                </c:pt>
                <c:pt idx="3">
                  <c:v>Individuelle turister</c:v>
                </c:pt>
                <c:pt idx="4">
                  <c:v>Flyturister</c:v>
                </c:pt>
              </c:strCache>
            </c:strRef>
          </c:cat>
          <c:val>
            <c:numRef>
              <c:f>'[Kopi av Bilder til IN 23.10.19.xlsx]Ark1'!$E$46:$E$50</c:f>
              <c:numCache>
                <c:formatCode>General</c:formatCode>
                <c:ptCount val="5"/>
                <c:pt idx="0">
                  <c:v>61</c:v>
                </c:pt>
                <c:pt idx="1">
                  <c:v>42</c:v>
                </c:pt>
                <c:pt idx="2">
                  <c:v>34</c:v>
                </c:pt>
                <c:pt idx="3">
                  <c:v>18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81-4F21-A50C-1A71191BA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3461800"/>
        <c:axId val="743459832"/>
      </c:barChart>
      <c:catAx>
        <c:axId val="743461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43459832"/>
        <c:crosses val="autoZero"/>
        <c:auto val="1"/>
        <c:lblAlgn val="ctr"/>
        <c:lblOffset val="100"/>
        <c:noMultiLvlLbl val="0"/>
      </c:catAx>
      <c:valAx>
        <c:axId val="74345983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43461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40838476271554"/>
          <c:y val="5.0925925925925923E-2"/>
          <c:w val="0.59341014805581738"/>
          <c:h val="0.735771361913094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'[Kopi av Bilder til IN 23.10.19.xlsx]Sheet1'!$B$60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 av Bilder til IN 23.10.19.xlsx]Sheet1'!$A$61:$A$69</c:f>
              <c:strCache>
                <c:ptCount val="9"/>
                <c:pt idx="0">
                  <c:v>.. bidrar til et bedre aktivitets- og kulturtilbud</c:v>
                </c:pt>
                <c:pt idx="1">
                  <c:v>.. bidrar til at det investeres i infrastruktur</c:v>
                </c:pt>
                <c:pt idx="2">
                  <c:v>.. Legger igjen mye penger</c:v>
                </c:pt>
                <c:pt idx="3">
                  <c:v>.. skaper optimisme og fremtidstro lokalt</c:v>
                </c:pt>
                <c:pt idx="4">
                  <c:v>.. bidrar til at tilbudet av butikker og spisesteder utvides</c:v>
                </c:pt>
                <c:pt idx="5">
                  <c:v>..  øker etterspørselen etter lokal mat og drikke</c:v>
                </c:pt>
                <c:pt idx="6">
                  <c:v>.. bidrar til vekst og utvikling i lokalsamfunnet</c:v>
                </c:pt>
                <c:pt idx="7">
                  <c:v>.. gir mulighet for etablering av nye virksomheter</c:v>
                </c:pt>
                <c:pt idx="8">
                  <c:v>.. skaper arbeidsplasser</c:v>
                </c:pt>
              </c:strCache>
            </c:strRef>
          </c:cat>
          <c:val>
            <c:numRef>
              <c:f>'[Kopi av Bilder til IN 23.10.19.xlsx]Sheet1'!$B$61:$B$69</c:f>
              <c:numCache>
                <c:formatCode>General</c:formatCode>
                <c:ptCount val="9"/>
                <c:pt idx="0">
                  <c:v>38</c:v>
                </c:pt>
                <c:pt idx="1">
                  <c:v>43</c:v>
                </c:pt>
                <c:pt idx="2">
                  <c:v>44</c:v>
                </c:pt>
                <c:pt idx="3">
                  <c:v>54</c:v>
                </c:pt>
                <c:pt idx="4">
                  <c:v>56</c:v>
                </c:pt>
                <c:pt idx="5">
                  <c:v>57</c:v>
                </c:pt>
                <c:pt idx="6">
                  <c:v>57</c:v>
                </c:pt>
                <c:pt idx="7">
                  <c:v>60</c:v>
                </c:pt>
                <c:pt idx="8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9-4D2E-B420-FE1A7226CC66}"/>
            </c:ext>
          </c:extLst>
        </c:ser>
        <c:ser>
          <c:idx val="1"/>
          <c:order val="1"/>
          <c:tx>
            <c:strRef>
              <c:f>'[Kopi av Bilder til IN 23.10.19.xlsx]Sheet1'!$C$60</c:f>
              <c:strCache>
                <c:ptCount val="1"/>
                <c:pt idx="0">
                  <c:v>Pressområde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 av Bilder til IN 23.10.19.xlsx]Sheet1'!$A$61:$A$69</c:f>
              <c:strCache>
                <c:ptCount val="9"/>
                <c:pt idx="0">
                  <c:v>.. bidrar til et bedre aktivitets- og kulturtilbud</c:v>
                </c:pt>
                <c:pt idx="1">
                  <c:v>.. bidrar til at det investeres i infrastruktur</c:v>
                </c:pt>
                <c:pt idx="2">
                  <c:v>.. Legger igjen mye penger</c:v>
                </c:pt>
                <c:pt idx="3">
                  <c:v>.. skaper optimisme og fremtidstro lokalt</c:v>
                </c:pt>
                <c:pt idx="4">
                  <c:v>.. bidrar til at tilbudet av butikker og spisesteder utvides</c:v>
                </c:pt>
                <c:pt idx="5">
                  <c:v>..  øker etterspørselen etter lokal mat og drikke</c:v>
                </c:pt>
                <c:pt idx="6">
                  <c:v>.. bidrar til vekst og utvikling i lokalsamfunnet</c:v>
                </c:pt>
                <c:pt idx="7">
                  <c:v>.. gir mulighet for etablering av nye virksomheter</c:v>
                </c:pt>
                <c:pt idx="8">
                  <c:v>.. skaper arbeidsplasser</c:v>
                </c:pt>
              </c:strCache>
            </c:strRef>
          </c:cat>
          <c:val>
            <c:numRef>
              <c:f>'[Kopi av Bilder til IN 23.10.19.xlsx]Sheet1'!$C$61:$C$69</c:f>
              <c:numCache>
                <c:formatCode>General</c:formatCode>
                <c:ptCount val="9"/>
                <c:pt idx="0">
                  <c:v>33</c:v>
                </c:pt>
                <c:pt idx="1">
                  <c:v>41</c:v>
                </c:pt>
                <c:pt idx="2">
                  <c:v>41</c:v>
                </c:pt>
                <c:pt idx="3">
                  <c:v>49</c:v>
                </c:pt>
                <c:pt idx="4">
                  <c:v>55</c:v>
                </c:pt>
                <c:pt idx="5">
                  <c:v>57</c:v>
                </c:pt>
                <c:pt idx="6">
                  <c:v>53</c:v>
                </c:pt>
                <c:pt idx="7">
                  <c:v>66</c:v>
                </c:pt>
                <c:pt idx="8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59-4D2E-B420-FE1A7226CC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32804912"/>
        <c:axId val="632809176"/>
      </c:barChart>
      <c:catAx>
        <c:axId val="63280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32809176"/>
        <c:crosses val="autoZero"/>
        <c:auto val="1"/>
        <c:lblAlgn val="ctr"/>
        <c:lblOffset val="100"/>
        <c:noMultiLvlLbl val="0"/>
      </c:catAx>
      <c:valAx>
        <c:axId val="632809176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3280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Pressområdene!$B$60</c:f>
              <c:strCache>
                <c:ptCount val="1"/>
                <c:pt idx="0">
                  <c:v>Pressområde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Pressområdene!$A$61:$A$69</c:f>
              <c:strCache>
                <c:ptCount val="9"/>
                <c:pt idx="0">
                  <c:v>.. bidrar til et bedre aktivitets- og kulturtilbud</c:v>
                </c:pt>
                <c:pt idx="1">
                  <c:v>.. bidrar til at det investeres i infrastruktur</c:v>
                </c:pt>
                <c:pt idx="2">
                  <c:v>.. Legger igjen mye penger</c:v>
                </c:pt>
                <c:pt idx="3">
                  <c:v>.. skaper optimisme og fremtidstro lokalt</c:v>
                </c:pt>
                <c:pt idx="4">
                  <c:v>.. bidrar til at tilbudet av butikker og spisesteder utvides</c:v>
                </c:pt>
                <c:pt idx="5">
                  <c:v>..  øker etterspørselen etter lokal mat og drikke</c:v>
                </c:pt>
                <c:pt idx="6">
                  <c:v>.. bidrar til vekst og utvikling i lokalsamfunnet</c:v>
                </c:pt>
                <c:pt idx="7">
                  <c:v>.. gir mulighet for etablering av nye virksomheter</c:v>
                </c:pt>
                <c:pt idx="8">
                  <c:v>.. skaper arbeidsplasser</c:v>
                </c:pt>
              </c:strCache>
            </c:strRef>
          </c:cat>
          <c:val>
            <c:numRef>
              <c:f>Pressområdene!$B$61:$B$69</c:f>
              <c:numCache>
                <c:formatCode>General</c:formatCode>
                <c:ptCount val="9"/>
                <c:pt idx="0">
                  <c:v>33</c:v>
                </c:pt>
                <c:pt idx="1">
                  <c:v>41</c:v>
                </c:pt>
                <c:pt idx="2">
                  <c:v>41</c:v>
                </c:pt>
                <c:pt idx="3">
                  <c:v>49</c:v>
                </c:pt>
                <c:pt idx="4">
                  <c:v>55</c:v>
                </c:pt>
                <c:pt idx="5">
                  <c:v>57</c:v>
                </c:pt>
                <c:pt idx="6">
                  <c:v>53</c:v>
                </c:pt>
                <c:pt idx="7">
                  <c:v>66</c:v>
                </c:pt>
                <c:pt idx="8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5-4F65-96B6-0C4503BE02C5}"/>
            </c:ext>
          </c:extLst>
        </c:ser>
        <c:ser>
          <c:idx val="1"/>
          <c:order val="1"/>
          <c:tx>
            <c:strRef>
              <c:f>Pressområdene!$C$60</c:f>
              <c:strCache>
                <c:ptCount val="1"/>
                <c:pt idx="0">
                  <c:v>Pressområde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Pressområdene!$A$61:$A$69</c:f>
              <c:strCache>
                <c:ptCount val="9"/>
                <c:pt idx="0">
                  <c:v>.. bidrar til et bedre aktivitets- og kulturtilbud</c:v>
                </c:pt>
                <c:pt idx="1">
                  <c:v>.. bidrar til at det investeres i infrastruktur</c:v>
                </c:pt>
                <c:pt idx="2">
                  <c:v>.. Legger igjen mye penger</c:v>
                </c:pt>
                <c:pt idx="3">
                  <c:v>.. skaper optimisme og fremtidstro lokalt</c:v>
                </c:pt>
                <c:pt idx="4">
                  <c:v>.. bidrar til at tilbudet av butikker og spisesteder utvides</c:v>
                </c:pt>
                <c:pt idx="5">
                  <c:v>..  øker etterspørselen etter lokal mat og drikke</c:v>
                </c:pt>
                <c:pt idx="6">
                  <c:v>.. bidrar til vekst og utvikling i lokalsamfunnet</c:v>
                </c:pt>
                <c:pt idx="7">
                  <c:v>.. gir mulighet for etablering av nye virksomheter</c:v>
                </c:pt>
                <c:pt idx="8">
                  <c:v>.. skaper arbeidsplasser</c:v>
                </c:pt>
              </c:strCache>
            </c:strRef>
          </c:cat>
          <c:val>
            <c:numRef>
              <c:f>Pressområdene!$C$61:$C$69</c:f>
              <c:numCache>
                <c:formatCode>General</c:formatCode>
                <c:ptCount val="9"/>
                <c:pt idx="0">
                  <c:v>33</c:v>
                </c:pt>
                <c:pt idx="1">
                  <c:v>45</c:v>
                </c:pt>
                <c:pt idx="2">
                  <c:v>48</c:v>
                </c:pt>
                <c:pt idx="3">
                  <c:v>56</c:v>
                </c:pt>
                <c:pt idx="4">
                  <c:v>55</c:v>
                </c:pt>
                <c:pt idx="5">
                  <c:v>62</c:v>
                </c:pt>
                <c:pt idx="6">
                  <c:v>55</c:v>
                </c:pt>
                <c:pt idx="7">
                  <c:v>70</c:v>
                </c:pt>
                <c:pt idx="8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85-4F65-96B6-0C4503BE02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09262752"/>
        <c:axId val="709263080"/>
      </c:barChart>
      <c:catAx>
        <c:axId val="70926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09263080"/>
        <c:crosses val="autoZero"/>
        <c:auto val="1"/>
        <c:lblAlgn val="ctr"/>
        <c:lblOffset val="100"/>
        <c:noMultiLvlLbl val="0"/>
      </c:catAx>
      <c:valAx>
        <c:axId val="709263080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0926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'[Kopi av Bilder til IN 23.10.19.xlsx]Sheet1'!$B$76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 av Bilder til IN 23.10.19.xlsx]Sheet1'!$A$77:$A$84</c:f>
              <c:strCache>
                <c:ptCount val="8"/>
                <c:pt idx="0">
                  <c:v>.. gjør det dyrere å leve</c:v>
                </c:pt>
                <c:pt idx="1">
                  <c:v>.. presser opp boligprisene gjennom utleievirksomhet</c:v>
                </c:pt>
                <c:pt idx="2">
                  <c:v>.. medføreer flere utfordringer i lokalsamfunnet mitt</c:v>
                </c:pt>
                <c:pt idx="3">
                  <c:v>.. tar seg til rette uten hensyn til lokalmiljøet</c:v>
                </c:pt>
                <c:pt idx="4">
                  <c:v>.. skaper trafikkfarlige situasoner</c:v>
                </c:pt>
                <c:pt idx="5">
                  <c:v>.. sliter ned naturen</c:v>
                </c:pt>
                <c:pt idx="6">
                  <c:v>.. skaper køer på vegene</c:v>
                </c:pt>
                <c:pt idx="7">
                  <c:v>.. Forsøpler</c:v>
                </c:pt>
              </c:strCache>
            </c:strRef>
          </c:cat>
          <c:val>
            <c:numRef>
              <c:f>'[Kopi av Bilder til IN 23.10.19.xlsx]Sheet1'!$B$77:$B$84</c:f>
              <c:numCache>
                <c:formatCode>General</c:formatCode>
                <c:ptCount val="8"/>
                <c:pt idx="0">
                  <c:v>14</c:v>
                </c:pt>
                <c:pt idx="1">
                  <c:v>21</c:v>
                </c:pt>
                <c:pt idx="2">
                  <c:v>21</c:v>
                </c:pt>
                <c:pt idx="3">
                  <c:v>28</c:v>
                </c:pt>
                <c:pt idx="4">
                  <c:v>37</c:v>
                </c:pt>
                <c:pt idx="5">
                  <c:v>37</c:v>
                </c:pt>
                <c:pt idx="6">
                  <c:v>41</c:v>
                </c:pt>
                <c:pt idx="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D-4868-B1FB-5CF03F08F6FB}"/>
            </c:ext>
          </c:extLst>
        </c:ser>
        <c:ser>
          <c:idx val="1"/>
          <c:order val="1"/>
          <c:tx>
            <c:strRef>
              <c:f>'[Kopi av Bilder til IN 23.10.19.xlsx]Sheet1'!$C$76</c:f>
              <c:strCache>
                <c:ptCount val="1"/>
                <c:pt idx="0">
                  <c:v>Pressområde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 av Bilder til IN 23.10.19.xlsx]Sheet1'!$A$77:$A$84</c:f>
              <c:strCache>
                <c:ptCount val="8"/>
                <c:pt idx="0">
                  <c:v>.. gjør det dyrere å leve</c:v>
                </c:pt>
                <c:pt idx="1">
                  <c:v>.. presser opp boligprisene gjennom utleievirksomhet</c:v>
                </c:pt>
                <c:pt idx="2">
                  <c:v>.. medføreer flere utfordringer i lokalsamfunnet mitt</c:v>
                </c:pt>
                <c:pt idx="3">
                  <c:v>.. tar seg til rette uten hensyn til lokalmiljøet</c:v>
                </c:pt>
                <c:pt idx="4">
                  <c:v>.. skaper trafikkfarlige situasoner</c:v>
                </c:pt>
                <c:pt idx="5">
                  <c:v>.. sliter ned naturen</c:v>
                </c:pt>
                <c:pt idx="6">
                  <c:v>.. skaper køer på vegene</c:v>
                </c:pt>
                <c:pt idx="7">
                  <c:v>.. Forsøpler</c:v>
                </c:pt>
              </c:strCache>
            </c:strRef>
          </c:cat>
          <c:val>
            <c:numRef>
              <c:f>'[Kopi av Bilder til IN 23.10.19.xlsx]Sheet1'!$C$77:$C$84</c:f>
              <c:numCache>
                <c:formatCode>General</c:formatCode>
                <c:ptCount val="8"/>
                <c:pt idx="0">
                  <c:v>31</c:v>
                </c:pt>
                <c:pt idx="1">
                  <c:v>44</c:v>
                </c:pt>
                <c:pt idx="2">
                  <c:v>52</c:v>
                </c:pt>
                <c:pt idx="3">
                  <c:v>50</c:v>
                </c:pt>
                <c:pt idx="4">
                  <c:v>67</c:v>
                </c:pt>
                <c:pt idx="5">
                  <c:v>62</c:v>
                </c:pt>
                <c:pt idx="6">
                  <c:v>68</c:v>
                </c:pt>
                <c:pt idx="7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DD-4868-B1FB-5CF03F08F6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86404928"/>
        <c:axId val="786402960"/>
      </c:barChart>
      <c:catAx>
        <c:axId val="786404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86402960"/>
        <c:crosses val="autoZero"/>
        <c:auto val="1"/>
        <c:lblAlgn val="ctr"/>
        <c:lblOffset val="100"/>
        <c:noMultiLvlLbl val="0"/>
      </c:catAx>
      <c:valAx>
        <c:axId val="786402960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8640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Pressområdene!$B$76</c:f>
              <c:strCache>
                <c:ptCount val="1"/>
                <c:pt idx="0">
                  <c:v>Pressområde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Pressområdene!$A$77:$A$84</c:f>
              <c:strCache>
                <c:ptCount val="8"/>
                <c:pt idx="0">
                  <c:v>.. gjør det dyrere å leve</c:v>
                </c:pt>
                <c:pt idx="1">
                  <c:v>.. presser opp boligprisene gjennom utleievirksomhet</c:v>
                </c:pt>
                <c:pt idx="2">
                  <c:v>.. medføreer flere utfordringer i lokalsamfunnet mitt</c:v>
                </c:pt>
                <c:pt idx="3">
                  <c:v>.. tar seg til rette uten hensyn til lokalmiljøet</c:v>
                </c:pt>
                <c:pt idx="4">
                  <c:v>.. skaper trafikkfarlige situasoner</c:v>
                </c:pt>
                <c:pt idx="5">
                  <c:v>.. sliter ned naturen</c:v>
                </c:pt>
                <c:pt idx="6">
                  <c:v>.. skaper køer på vegene</c:v>
                </c:pt>
                <c:pt idx="7">
                  <c:v>.. Forsøpler</c:v>
                </c:pt>
              </c:strCache>
            </c:strRef>
          </c:cat>
          <c:val>
            <c:numRef>
              <c:f>Pressområdene!$B$77:$B$84</c:f>
              <c:numCache>
                <c:formatCode>General</c:formatCode>
                <c:ptCount val="8"/>
                <c:pt idx="0">
                  <c:v>31</c:v>
                </c:pt>
                <c:pt idx="1">
                  <c:v>44</c:v>
                </c:pt>
                <c:pt idx="2">
                  <c:v>52</c:v>
                </c:pt>
                <c:pt idx="3">
                  <c:v>50</c:v>
                </c:pt>
                <c:pt idx="4">
                  <c:v>67</c:v>
                </c:pt>
                <c:pt idx="5">
                  <c:v>62</c:v>
                </c:pt>
                <c:pt idx="6">
                  <c:v>68</c:v>
                </c:pt>
                <c:pt idx="7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B9-4772-AED8-0216D60B61E2}"/>
            </c:ext>
          </c:extLst>
        </c:ser>
        <c:ser>
          <c:idx val="1"/>
          <c:order val="1"/>
          <c:tx>
            <c:strRef>
              <c:f>Pressområdene!$C$76</c:f>
              <c:strCache>
                <c:ptCount val="1"/>
                <c:pt idx="0">
                  <c:v>Pressområde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Pressområdene!$A$77:$A$84</c:f>
              <c:strCache>
                <c:ptCount val="8"/>
                <c:pt idx="0">
                  <c:v>.. gjør det dyrere å leve</c:v>
                </c:pt>
                <c:pt idx="1">
                  <c:v>.. presser opp boligprisene gjennom utleievirksomhet</c:v>
                </c:pt>
                <c:pt idx="2">
                  <c:v>.. medføreer flere utfordringer i lokalsamfunnet mitt</c:v>
                </c:pt>
                <c:pt idx="3">
                  <c:v>.. tar seg til rette uten hensyn til lokalmiljøet</c:v>
                </c:pt>
                <c:pt idx="4">
                  <c:v>.. skaper trafikkfarlige situasoner</c:v>
                </c:pt>
                <c:pt idx="5">
                  <c:v>.. sliter ned naturen</c:v>
                </c:pt>
                <c:pt idx="6">
                  <c:v>.. skaper køer på vegene</c:v>
                </c:pt>
                <c:pt idx="7">
                  <c:v>.. Forsøpler</c:v>
                </c:pt>
              </c:strCache>
            </c:strRef>
          </c:cat>
          <c:val>
            <c:numRef>
              <c:f>Pressområdene!$C$77:$C$84</c:f>
              <c:numCache>
                <c:formatCode>General</c:formatCode>
                <c:ptCount val="8"/>
                <c:pt idx="0">
                  <c:v>21</c:v>
                </c:pt>
                <c:pt idx="1">
                  <c:v>36</c:v>
                </c:pt>
                <c:pt idx="2">
                  <c:v>43</c:v>
                </c:pt>
                <c:pt idx="3">
                  <c:v>42</c:v>
                </c:pt>
                <c:pt idx="4">
                  <c:v>65</c:v>
                </c:pt>
                <c:pt idx="5">
                  <c:v>56</c:v>
                </c:pt>
                <c:pt idx="6">
                  <c:v>61</c:v>
                </c:pt>
                <c:pt idx="7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B9-4772-AED8-0216D60B61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79822984"/>
        <c:axId val="779820360"/>
      </c:barChart>
      <c:catAx>
        <c:axId val="779822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79820360"/>
        <c:crosses val="autoZero"/>
        <c:auto val="1"/>
        <c:lblAlgn val="ctr"/>
        <c:lblOffset val="100"/>
        <c:noMultiLvlLbl val="0"/>
      </c:catAx>
      <c:valAx>
        <c:axId val="77982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79822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'[Kopi av Bilder til IN 23.10.19.xlsx]Sheet1'!$B$89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 av Bilder til IN 23.10.19.xlsx]Sheet1'!$A$90:$A$100</c:f>
              <c:strCache>
                <c:ptCount val="11"/>
                <c:pt idx="0">
                  <c:v>Turismen gjør det dyrere å feriere i Norge</c:v>
                </c:pt>
                <c:pt idx="1">
                  <c:v>Turismen i Norge bør begrenses</c:v>
                </c:pt>
                <c:pt idx="2">
                  <c:v>Det bør innføres turistskatt i Norge</c:v>
                </c:pt>
                <c:pt idx="3">
                  <c:v>Bobilturister legger igjen lite penger</c:v>
                </c:pt>
                <c:pt idx="4">
                  <c:v>Cruiseturister legger igjen lite penger</c:v>
                </c:pt>
                <c:pt idx="5">
                  <c:v>Turiststeder/-attraksjoner er ofte overbefolkede</c:v>
                </c:pt>
                <c:pt idx="6">
                  <c:v>Vi er for lite flinke til å tjene penger på turisme der jeg bor</c:v>
                </c:pt>
                <c:pt idx="7">
                  <c:v>jeg blir stolt når utlendinger velger Norge som ferieland</c:v>
                </c:pt>
                <c:pt idx="8">
                  <c:v>Turister i Norge får produkter og opplevelser i verdensklasse</c:v>
                </c:pt>
                <c:pt idx="9">
                  <c:v>Jeg ønsker at turister i Norge får en god opplevelse</c:v>
                </c:pt>
                <c:pt idx="10">
                  <c:v>Norge er et fint ferieland</c:v>
                </c:pt>
              </c:strCache>
            </c:strRef>
          </c:cat>
          <c:val>
            <c:numRef>
              <c:f>'[Kopi av Bilder til IN 23.10.19.xlsx]Sheet1'!$B$90:$B$100</c:f>
              <c:numCache>
                <c:formatCode>General</c:formatCode>
                <c:ptCount val="11"/>
                <c:pt idx="0">
                  <c:v>25</c:v>
                </c:pt>
                <c:pt idx="1">
                  <c:v>29</c:v>
                </c:pt>
                <c:pt idx="2">
                  <c:v>34</c:v>
                </c:pt>
                <c:pt idx="3">
                  <c:v>51</c:v>
                </c:pt>
                <c:pt idx="4">
                  <c:v>52</c:v>
                </c:pt>
                <c:pt idx="5">
                  <c:v>57</c:v>
                </c:pt>
                <c:pt idx="6">
                  <c:v>57</c:v>
                </c:pt>
                <c:pt idx="7">
                  <c:v>74</c:v>
                </c:pt>
                <c:pt idx="8">
                  <c:v>76</c:v>
                </c:pt>
                <c:pt idx="9">
                  <c:v>92</c:v>
                </c:pt>
                <c:pt idx="10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E-4055-94A2-4068AB172B17}"/>
            </c:ext>
          </c:extLst>
        </c:ser>
        <c:ser>
          <c:idx val="1"/>
          <c:order val="1"/>
          <c:tx>
            <c:strRef>
              <c:f>'[Kopi av Bilder til IN 23.10.19.xlsx]Sheet1'!$C$89</c:f>
              <c:strCache>
                <c:ptCount val="1"/>
                <c:pt idx="0">
                  <c:v>Pressområde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 av Bilder til IN 23.10.19.xlsx]Sheet1'!$A$90:$A$100</c:f>
              <c:strCache>
                <c:ptCount val="11"/>
                <c:pt idx="0">
                  <c:v>Turismen gjør det dyrere å feriere i Norge</c:v>
                </c:pt>
                <c:pt idx="1">
                  <c:v>Turismen i Norge bør begrenses</c:v>
                </c:pt>
                <c:pt idx="2">
                  <c:v>Det bør innføres turistskatt i Norge</c:v>
                </c:pt>
                <c:pt idx="3">
                  <c:v>Bobilturister legger igjen lite penger</c:v>
                </c:pt>
                <c:pt idx="4">
                  <c:v>Cruiseturister legger igjen lite penger</c:v>
                </c:pt>
                <c:pt idx="5">
                  <c:v>Turiststeder/-attraksjoner er ofte overbefolkede</c:v>
                </c:pt>
                <c:pt idx="6">
                  <c:v>Vi er for lite flinke til å tjene penger på turisme der jeg bor</c:v>
                </c:pt>
                <c:pt idx="7">
                  <c:v>jeg blir stolt når utlendinger velger Norge som ferieland</c:v>
                </c:pt>
                <c:pt idx="8">
                  <c:v>Turister i Norge får produkter og opplevelser i verdensklasse</c:v>
                </c:pt>
                <c:pt idx="9">
                  <c:v>Jeg ønsker at turister i Norge får en god opplevelse</c:v>
                </c:pt>
                <c:pt idx="10">
                  <c:v>Norge er et fint ferieland</c:v>
                </c:pt>
              </c:strCache>
            </c:strRef>
          </c:cat>
          <c:val>
            <c:numRef>
              <c:f>'[Kopi av Bilder til IN 23.10.19.xlsx]Sheet1'!$C$90:$C$100</c:f>
              <c:numCache>
                <c:formatCode>General</c:formatCode>
                <c:ptCount val="11"/>
                <c:pt idx="0">
                  <c:v>36</c:v>
                </c:pt>
                <c:pt idx="1">
                  <c:v>46</c:v>
                </c:pt>
                <c:pt idx="2">
                  <c:v>65</c:v>
                </c:pt>
                <c:pt idx="3">
                  <c:v>59</c:v>
                </c:pt>
                <c:pt idx="4">
                  <c:v>62</c:v>
                </c:pt>
                <c:pt idx="5">
                  <c:v>74</c:v>
                </c:pt>
                <c:pt idx="6">
                  <c:v>50</c:v>
                </c:pt>
                <c:pt idx="7">
                  <c:v>70</c:v>
                </c:pt>
                <c:pt idx="8">
                  <c:v>74</c:v>
                </c:pt>
                <c:pt idx="9">
                  <c:v>91</c:v>
                </c:pt>
                <c:pt idx="10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2E-4055-94A2-4068AB172B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38354832"/>
        <c:axId val="838353192"/>
      </c:barChart>
      <c:catAx>
        <c:axId val="838354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8353192"/>
        <c:crosses val="autoZero"/>
        <c:auto val="1"/>
        <c:lblAlgn val="ctr"/>
        <c:lblOffset val="100"/>
        <c:noMultiLvlLbl val="0"/>
      </c:catAx>
      <c:valAx>
        <c:axId val="83835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835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Pressområdene!$B$89</c:f>
              <c:strCache>
                <c:ptCount val="1"/>
                <c:pt idx="0">
                  <c:v>Pressområde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055-4526-96AC-FFBA9D3490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Pressområdene!$A$90:$A$100</c:f>
              <c:strCache>
                <c:ptCount val="11"/>
                <c:pt idx="0">
                  <c:v>Turismen gjør det dyrere å feriere i Norge</c:v>
                </c:pt>
                <c:pt idx="1">
                  <c:v>Turismen i Norge bør begrenses</c:v>
                </c:pt>
                <c:pt idx="2">
                  <c:v>Det bør innføres turistskatt i Norge</c:v>
                </c:pt>
                <c:pt idx="3">
                  <c:v>Bobilturister legger igjen lite penger</c:v>
                </c:pt>
                <c:pt idx="4">
                  <c:v>Cruiseturister legger igjen lite penger</c:v>
                </c:pt>
                <c:pt idx="5">
                  <c:v>Turiststeder/-attraksjoner er ofte overbefolkede</c:v>
                </c:pt>
                <c:pt idx="6">
                  <c:v>Vi er for lite flinke til å tjene penger på turisme der jeg bor</c:v>
                </c:pt>
                <c:pt idx="7">
                  <c:v>Jeg blir stolt når utlendinger velger Norge som ferieland</c:v>
                </c:pt>
                <c:pt idx="8">
                  <c:v>Turister i Norge får produkter og opplevelser i verdensklasse</c:v>
                </c:pt>
                <c:pt idx="9">
                  <c:v>Jeg ønsker at turister i Norge får en god opplevelse</c:v>
                </c:pt>
                <c:pt idx="10">
                  <c:v>Norge er et fint ferieland</c:v>
                </c:pt>
              </c:strCache>
            </c:strRef>
          </c:cat>
          <c:val>
            <c:numRef>
              <c:f>Pressområdene!$B$90:$B$100</c:f>
              <c:numCache>
                <c:formatCode>General</c:formatCode>
                <c:ptCount val="11"/>
                <c:pt idx="0">
                  <c:v>36</c:v>
                </c:pt>
                <c:pt idx="1">
                  <c:v>46</c:v>
                </c:pt>
                <c:pt idx="2">
                  <c:v>65</c:v>
                </c:pt>
                <c:pt idx="3">
                  <c:v>59</c:v>
                </c:pt>
                <c:pt idx="4">
                  <c:v>62</c:v>
                </c:pt>
                <c:pt idx="5">
                  <c:v>74</c:v>
                </c:pt>
                <c:pt idx="6">
                  <c:v>50</c:v>
                </c:pt>
                <c:pt idx="7">
                  <c:v>70</c:v>
                </c:pt>
                <c:pt idx="8">
                  <c:v>74</c:v>
                </c:pt>
                <c:pt idx="9">
                  <c:v>91</c:v>
                </c:pt>
                <c:pt idx="10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8-44D4-B7BF-C30A4E3CD8EC}"/>
            </c:ext>
          </c:extLst>
        </c:ser>
        <c:ser>
          <c:idx val="1"/>
          <c:order val="1"/>
          <c:tx>
            <c:strRef>
              <c:f>Pressområdene!$C$89</c:f>
              <c:strCache>
                <c:ptCount val="1"/>
                <c:pt idx="0">
                  <c:v>Pressområde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Pressområdene!$A$90:$A$100</c:f>
              <c:strCache>
                <c:ptCount val="11"/>
                <c:pt idx="0">
                  <c:v>Turismen gjør det dyrere å feriere i Norge</c:v>
                </c:pt>
                <c:pt idx="1">
                  <c:v>Turismen i Norge bør begrenses</c:v>
                </c:pt>
                <c:pt idx="2">
                  <c:v>Det bør innføres turistskatt i Norge</c:v>
                </c:pt>
                <c:pt idx="3">
                  <c:v>Bobilturister legger igjen lite penger</c:v>
                </c:pt>
                <c:pt idx="4">
                  <c:v>Cruiseturister legger igjen lite penger</c:v>
                </c:pt>
                <c:pt idx="5">
                  <c:v>Turiststeder/-attraksjoner er ofte overbefolkede</c:v>
                </c:pt>
                <c:pt idx="6">
                  <c:v>Vi er for lite flinke til å tjene penger på turisme der jeg bor</c:v>
                </c:pt>
                <c:pt idx="7">
                  <c:v>Jeg blir stolt når utlendinger velger Norge som ferieland</c:v>
                </c:pt>
                <c:pt idx="8">
                  <c:v>Turister i Norge får produkter og opplevelser i verdensklasse</c:v>
                </c:pt>
                <c:pt idx="9">
                  <c:v>Jeg ønsker at turister i Norge får en god opplevelse</c:v>
                </c:pt>
                <c:pt idx="10">
                  <c:v>Norge er et fint ferieland</c:v>
                </c:pt>
              </c:strCache>
            </c:strRef>
          </c:cat>
          <c:val>
            <c:numRef>
              <c:f>Pressområdene!$C$90:$C$100</c:f>
              <c:numCache>
                <c:formatCode>General</c:formatCode>
                <c:ptCount val="11"/>
                <c:pt idx="0">
                  <c:v>31</c:v>
                </c:pt>
                <c:pt idx="1">
                  <c:v>37</c:v>
                </c:pt>
                <c:pt idx="2">
                  <c:v>44</c:v>
                </c:pt>
                <c:pt idx="3">
                  <c:v>53</c:v>
                </c:pt>
                <c:pt idx="4">
                  <c:v>67</c:v>
                </c:pt>
                <c:pt idx="5">
                  <c:v>72</c:v>
                </c:pt>
                <c:pt idx="6">
                  <c:v>48</c:v>
                </c:pt>
                <c:pt idx="7">
                  <c:v>72</c:v>
                </c:pt>
                <c:pt idx="8">
                  <c:v>76</c:v>
                </c:pt>
                <c:pt idx="9">
                  <c:v>94</c:v>
                </c:pt>
                <c:pt idx="10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48-44D4-B7BF-C30A4E3CD8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79793136"/>
        <c:axId val="779790512"/>
      </c:barChart>
      <c:catAx>
        <c:axId val="77979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79790512"/>
        <c:crosses val="autoZero"/>
        <c:auto val="1"/>
        <c:lblAlgn val="ctr"/>
        <c:lblOffset val="100"/>
        <c:noMultiLvlLbl val="0"/>
      </c:catAx>
      <c:valAx>
        <c:axId val="779790512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7979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turistkonsum!$B$122</c:f>
              <c:strCache>
                <c:ptCount val="1"/>
                <c:pt idx="0">
                  <c:v>Konsum av reiselivsprodukter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turistkonsum!$A$126</c:f>
              <c:strCache>
                <c:ptCount val="1"/>
                <c:pt idx="0">
                  <c:v>Totalt konsum</c:v>
                </c:pt>
              </c:strCache>
            </c:strRef>
          </c:cat>
          <c:val>
            <c:numRef>
              <c:f>turistkonsum!$B$126</c:f>
              <c:numCache>
                <c:formatCode>0%</c:formatCode>
                <c:ptCount val="1"/>
                <c:pt idx="0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F-4938-8C97-B04B5768805F}"/>
            </c:ext>
          </c:extLst>
        </c:ser>
        <c:ser>
          <c:idx val="1"/>
          <c:order val="1"/>
          <c:tx>
            <c:strRef>
              <c:f>turistkonsum!$C$122</c:f>
              <c:strCache>
                <c:ptCount val="1"/>
                <c:pt idx="0">
                  <c:v>Turistkonsum utenom reiselivsprodukter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turistkonsum!$A$126</c:f>
              <c:strCache>
                <c:ptCount val="1"/>
                <c:pt idx="0">
                  <c:v>Totalt konsum</c:v>
                </c:pt>
              </c:strCache>
            </c:strRef>
          </c:cat>
          <c:val>
            <c:numRef>
              <c:f>turistkonsum!$C$126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1F-4938-8C97-B04B57688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7161208"/>
        <c:axId val="717153008"/>
      </c:barChart>
      <c:catAx>
        <c:axId val="717161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17153008"/>
        <c:crosses val="autoZero"/>
        <c:auto val="1"/>
        <c:lblAlgn val="ctr"/>
        <c:lblOffset val="100"/>
        <c:noMultiLvlLbl val="0"/>
      </c:catAx>
      <c:valAx>
        <c:axId val="7171530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17161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'innreisen til nord-europa'!$D$11:$D$17</c:f>
              <c:strCache>
                <c:ptCount val="7"/>
                <c:pt idx="0">
                  <c:v>Storbritannia</c:v>
                </c:pt>
                <c:pt idx="1">
                  <c:v>Danmark</c:v>
                </c:pt>
                <c:pt idx="2">
                  <c:v>Island</c:v>
                </c:pt>
                <c:pt idx="3">
                  <c:v>Norge</c:v>
                </c:pt>
                <c:pt idx="4">
                  <c:v>Finland</c:v>
                </c:pt>
                <c:pt idx="5">
                  <c:v>Irland</c:v>
                </c:pt>
                <c:pt idx="6">
                  <c:v>Sverige</c:v>
                </c:pt>
              </c:strCache>
            </c:strRef>
          </c:cat>
          <c:val>
            <c:numRef>
              <c:f>'innreisen til nord-europa'!$E$11:$E$17</c:f>
              <c:numCache>
                <c:formatCode>General</c:formatCode>
                <c:ptCount val="7"/>
                <c:pt idx="0">
                  <c:v>-2.6</c:v>
                </c:pt>
                <c:pt idx="1">
                  <c:v>-2.2999999999999998</c:v>
                </c:pt>
                <c:pt idx="2">
                  <c:v>-0.3</c:v>
                </c:pt>
                <c:pt idx="3">
                  <c:v>1.5</c:v>
                </c:pt>
                <c:pt idx="4">
                  <c:v>1.9</c:v>
                </c:pt>
                <c:pt idx="5">
                  <c:v>2.8</c:v>
                </c:pt>
                <c:pt idx="6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8D-4C26-952E-75D5CFA9D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6027296"/>
        <c:axId val="656030248"/>
      </c:barChart>
      <c:catAx>
        <c:axId val="656027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6030248"/>
        <c:crosses val="autoZero"/>
        <c:auto val="1"/>
        <c:lblAlgn val="ctr"/>
        <c:lblOffset val="100"/>
        <c:noMultiLvlLbl val="0"/>
      </c:catAx>
      <c:valAx>
        <c:axId val="65603024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602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'[underlag til kick-off 2019.xlsx]per måned'!$B$4</c:f>
              <c:strCache>
                <c:ptCount val="1"/>
                <c:pt idx="0">
                  <c:v>2007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'[underlag til kick-off 2019.xlsx]per måned'!$C$3:$N$3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'[underlag til kick-off 2019.xlsx]per måned'!$C$4:$N$4</c:f>
              <c:numCache>
                <c:formatCode>#,##0</c:formatCode>
                <c:ptCount val="12"/>
                <c:pt idx="0">
                  <c:v>1473486</c:v>
                </c:pt>
                <c:pt idx="1">
                  <c:v>1714446</c:v>
                </c:pt>
                <c:pt idx="2">
                  <c:v>1985577</c:v>
                </c:pt>
                <c:pt idx="3">
                  <c:v>1676120</c:v>
                </c:pt>
                <c:pt idx="4">
                  <c:v>2068691</c:v>
                </c:pt>
                <c:pt idx="5">
                  <c:v>3549092</c:v>
                </c:pt>
                <c:pt idx="6">
                  <c:v>5447578</c:v>
                </c:pt>
                <c:pt idx="7">
                  <c:v>4152555</c:v>
                </c:pt>
                <c:pt idx="8">
                  <c:v>2173069</c:v>
                </c:pt>
                <c:pt idx="9">
                  <c:v>1670036</c:v>
                </c:pt>
                <c:pt idx="10">
                  <c:v>1563761</c:v>
                </c:pt>
                <c:pt idx="11">
                  <c:v>1189519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9E-4D72-97E0-75F4752ABE8B}"/>
            </c:ext>
          </c:extLst>
        </c:ser>
        <c:ser>
          <c:idx val="1"/>
          <c:order val="1"/>
          <c:tx>
            <c:strRef>
              <c:f>'[underlag til kick-off 2019.xlsx]per måned'!$B$5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'[underlag til kick-off 2019.xlsx]per måned'!$C$3:$N$3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'[underlag til kick-off 2019.xlsx]per måned'!$C$5:$N$5</c:f>
              <c:numCache>
                <c:formatCode>#,##0</c:formatCode>
                <c:ptCount val="12"/>
                <c:pt idx="0">
                  <c:v>1687736</c:v>
                </c:pt>
                <c:pt idx="1">
                  <c:v>2006078</c:v>
                </c:pt>
                <c:pt idx="2">
                  <c:v>2279583</c:v>
                </c:pt>
                <c:pt idx="3">
                  <c:v>2009290</c:v>
                </c:pt>
                <c:pt idx="4">
                  <c:v>2652027</c:v>
                </c:pt>
                <c:pt idx="5">
                  <c:v>4165475</c:v>
                </c:pt>
                <c:pt idx="6">
                  <c:v>6289295</c:v>
                </c:pt>
                <c:pt idx="7">
                  <c:v>4711669</c:v>
                </c:pt>
                <c:pt idx="8">
                  <c:v>2673915</c:v>
                </c:pt>
                <c:pt idx="9">
                  <c:v>2039360</c:v>
                </c:pt>
                <c:pt idx="10">
                  <c:v>1851011</c:v>
                </c:pt>
                <c:pt idx="11">
                  <c:v>1470410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9E-4D72-97E0-75F4752ABE8B}"/>
            </c:ext>
          </c:extLst>
        </c:ser>
        <c:ser>
          <c:idx val="2"/>
          <c:order val="2"/>
          <c:tx>
            <c:strRef>
              <c:f>'[underlag til kick-off 2019.xlsx]per måned'!$B$6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'[underlag til kick-off 2019.xlsx]per måned'!$C$3:$N$3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'[underlag til kick-off 2019.xlsx]per måned'!$C$6:$N$6</c:f>
              <c:numCache>
                <c:formatCode>#,##0</c:formatCode>
                <c:ptCount val="12"/>
                <c:pt idx="0">
                  <c:v>1717820</c:v>
                </c:pt>
                <c:pt idx="1">
                  <c:v>1952288</c:v>
                </c:pt>
                <c:pt idx="2">
                  <c:v>2259864</c:v>
                </c:pt>
                <c:pt idx="3">
                  <c:v>2094732</c:v>
                </c:pt>
                <c:pt idx="4">
                  <c:v>2730572</c:v>
                </c:pt>
                <c:pt idx="5">
                  <c:v>4261169</c:v>
                </c:pt>
                <c:pt idx="6">
                  <c:v>6575171</c:v>
                </c:pt>
                <c:pt idx="7">
                  <c:v>4958781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9E-4D72-97E0-75F4752AB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1896808"/>
        <c:axId val="651893856"/>
      </c:lineChart>
      <c:catAx>
        <c:axId val="65189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1893856"/>
        <c:crosses val="autoZero"/>
        <c:auto val="1"/>
        <c:lblAlgn val="ctr"/>
        <c:lblOffset val="100"/>
        <c:noMultiLvlLbl val="0"/>
      </c:catAx>
      <c:valAx>
        <c:axId val="6518938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189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 err="1"/>
              <a:t>Helt</a:t>
            </a:r>
            <a:r>
              <a:rPr lang="en-US" sz="1050" dirty="0"/>
              <a:t> </a:t>
            </a:r>
            <a:r>
              <a:rPr lang="en-US" sz="1050" dirty="0" err="1"/>
              <a:t>enig</a:t>
            </a:r>
            <a:r>
              <a:rPr lang="en-US" sz="1050" dirty="0"/>
              <a:t> </a:t>
            </a:r>
            <a:r>
              <a:rPr lang="en-US" sz="1050" dirty="0" err="1"/>
              <a:t>og</a:t>
            </a:r>
            <a:r>
              <a:rPr lang="en-US" sz="1050" dirty="0"/>
              <a:t> </a:t>
            </a:r>
            <a:r>
              <a:rPr lang="en-US" sz="1050" dirty="0" err="1"/>
              <a:t>enig</a:t>
            </a:r>
            <a:endParaRPr lang="en-US" sz="105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min!$A$24</c:f>
              <c:strCache>
                <c:ptCount val="1"/>
                <c:pt idx="0">
                  <c:v>Helt enig og enig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min!$B$15:$H$15</c:f>
              <c:strCache>
                <c:ptCount val="7"/>
                <c:pt idx="0">
                  <c:v>Norge</c:v>
                </c:pt>
                <c:pt idx="1">
                  <c:v>Danmark</c:v>
                </c:pt>
                <c:pt idx="2">
                  <c:v>Nederland</c:v>
                </c:pt>
                <c:pt idx="3">
                  <c:v>Sverige</c:v>
                </c:pt>
                <c:pt idx="4">
                  <c:v>England</c:v>
                </c:pt>
                <c:pt idx="5">
                  <c:v>Tyskland</c:v>
                </c:pt>
                <c:pt idx="6">
                  <c:v>Frankrike</c:v>
                </c:pt>
              </c:strCache>
            </c:strRef>
          </c:cat>
          <c:val>
            <c:numRef>
              <c:f>min!$B$24:$H$24</c:f>
              <c:numCache>
                <c:formatCode>0%</c:formatCode>
                <c:ptCount val="7"/>
                <c:pt idx="0">
                  <c:v>0.26170105686965278</c:v>
                </c:pt>
                <c:pt idx="1">
                  <c:v>0.32743837084673094</c:v>
                </c:pt>
                <c:pt idx="2">
                  <c:v>0.38440714672441795</c:v>
                </c:pt>
                <c:pt idx="3">
                  <c:v>0.41055868785238342</c:v>
                </c:pt>
                <c:pt idx="4">
                  <c:v>0.53912111468381563</c:v>
                </c:pt>
                <c:pt idx="5">
                  <c:v>0.5513866231647635</c:v>
                </c:pt>
                <c:pt idx="6">
                  <c:v>0.63868225292242298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0-4D84-A1CE-B90A94B73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2449648"/>
        <c:axId val="652452600"/>
      </c:barChart>
      <c:catAx>
        <c:axId val="652449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2452600"/>
        <c:crosses val="autoZero"/>
        <c:auto val="1"/>
        <c:lblAlgn val="ctr"/>
        <c:lblOffset val="100"/>
        <c:noMultiLvlLbl val="0"/>
      </c:catAx>
      <c:valAx>
        <c:axId val="65245260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244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min!$B$78</c:f>
              <c:strCache>
                <c:ptCount val="1"/>
                <c:pt idx="0">
                  <c:v>Reise mindre med fly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min!$C$77:$I$77</c:f>
              <c:strCache>
                <c:ptCount val="7"/>
                <c:pt idx="0">
                  <c:v>Frankrike</c:v>
                </c:pt>
                <c:pt idx="1">
                  <c:v>England</c:v>
                </c:pt>
                <c:pt idx="2">
                  <c:v>Nederland</c:v>
                </c:pt>
                <c:pt idx="3">
                  <c:v>Tyskland</c:v>
                </c:pt>
                <c:pt idx="4">
                  <c:v>Danmark</c:v>
                </c:pt>
                <c:pt idx="5">
                  <c:v>Norge</c:v>
                </c:pt>
                <c:pt idx="6">
                  <c:v>Sverige</c:v>
                </c:pt>
              </c:strCache>
            </c:strRef>
          </c:cat>
          <c:val>
            <c:numRef>
              <c:f>min!$C$78:$I$78</c:f>
              <c:numCache>
                <c:formatCode>0%</c:formatCode>
                <c:ptCount val="7"/>
                <c:pt idx="0">
                  <c:v>0.3860232945091514</c:v>
                </c:pt>
                <c:pt idx="1">
                  <c:v>0.4622266401590458</c:v>
                </c:pt>
                <c:pt idx="2">
                  <c:v>0.58873239436619718</c:v>
                </c:pt>
                <c:pt idx="3">
                  <c:v>0.58974358974358976</c:v>
                </c:pt>
                <c:pt idx="4">
                  <c:v>0.7119476268412438</c:v>
                </c:pt>
                <c:pt idx="5">
                  <c:v>0.72307692307692306</c:v>
                </c:pt>
                <c:pt idx="6">
                  <c:v>0.72659176029962547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0-4338-95DA-D1F0D3F3E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1158528"/>
        <c:axId val="351158856"/>
      </c:barChart>
      <c:catAx>
        <c:axId val="351158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51158856"/>
        <c:crosses val="autoZero"/>
        <c:auto val="1"/>
        <c:lblAlgn val="ctr"/>
        <c:lblOffset val="100"/>
        <c:noMultiLvlLbl val="0"/>
      </c:catAx>
      <c:valAx>
        <c:axId val="35115885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5115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min!$B$34</c:f>
              <c:strCache>
                <c:ptCount val="1"/>
                <c:pt idx="0">
                  <c:v>Reise mindre med fly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min!$C$33:$I$33</c:f>
              <c:strCache>
                <c:ptCount val="7"/>
                <c:pt idx="0">
                  <c:v>Norge</c:v>
                </c:pt>
                <c:pt idx="1">
                  <c:v>England</c:v>
                </c:pt>
                <c:pt idx="2">
                  <c:v>Danmark</c:v>
                </c:pt>
                <c:pt idx="3">
                  <c:v>Nederland</c:v>
                </c:pt>
                <c:pt idx="4">
                  <c:v>Frankrike</c:v>
                </c:pt>
                <c:pt idx="5">
                  <c:v>Tyskland</c:v>
                </c:pt>
                <c:pt idx="6">
                  <c:v>Sverige</c:v>
                </c:pt>
              </c:strCache>
            </c:strRef>
          </c:cat>
          <c:val>
            <c:numRef>
              <c:f>min!$C$34:$I$34</c:f>
              <c:numCache>
                <c:formatCode>0%</c:formatCode>
                <c:ptCount val="7"/>
                <c:pt idx="0">
                  <c:v>0.72307692307692306</c:v>
                </c:pt>
                <c:pt idx="1">
                  <c:v>0.4622266401590458</c:v>
                </c:pt>
                <c:pt idx="2">
                  <c:v>0.7119476268412438</c:v>
                </c:pt>
                <c:pt idx="3">
                  <c:v>0.58873239436619718</c:v>
                </c:pt>
                <c:pt idx="4">
                  <c:v>0.3860232945091514</c:v>
                </c:pt>
                <c:pt idx="5">
                  <c:v>0.58974358974358976</c:v>
                </c:pt>
                <c:pt idx="6">
                  <c:v>0.72659176029962547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6C-4548-A303-7411E5F43819}"/>
            </c:ext>
          </c:extLst>
        </c:ser>
        <c:ser>
          <c:idx val="1"/>
          <c:order val="1"/>
          <c:tx>
            <c:strRef>
              <c:f>min!$B$35</c:f>
              <c:strCache>
                <c:ptCount val="1"/>
                <c:pt idx="0">
                  <c:v>Velge destinasjoner som tar vare på det lokale  miljøet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min!$C$33:$I$33</c:f>
              <c:strCache>
                <c:ptCount val="7"/>
                <c:pt idx="0">
                  <c:v>Norge</c:v>
                </c:pt>
                <c:pt idx="1">
                  <c:v>England</c:v>
                </c:pt>
                <c:pt idx="2">
                  <c:v>Danmark</c:v>
                </c:pt>
                <c:pt idx="3">
                  <c:v>Nederland</c:v>
                </c:pt>
                <c:pt idx="4">
                  <c:v>Frankrike</c:v>
                </c:pt>
                <c:pt idx="5">
                  <c:v>Tyskland</c:v>
                </c:pt>
                <c:pt idx="6">
                  <c:v>Sverige</c:v>
                </c:pt>
              </c:strCache>
            </c:strRef>
          </c:cat>
          <c:val>
            <c:numRef>
              <c:f>min!$C$35:$I$35</c:f>
              <c:numCache>
                <c:formatCode>0%</c:formatCode>
                <c:ptCount val="7"/>
                <c:pt idx="0">
                  <c:v>0.52307692307692311</c:v>
                </c:pt>
                <c:pt idx="1">
                  <c:v>0.54870775347912526</c:v>
                </c:pt>
                <c:pt idx="2">
                  <c:v>0.41734860883797054</c:v>
                </c:pt>
                <c:pt idx="3">
                  <c:v>0.29436619718309859</c:v>
                </c:pt>
                <c:pt idx="4">
                  <c:v>0.57071547420965063</c:v>
                </c:pt>
                <c:pt idx="5">
                  <c:v>0.42603550295857995</c:v>
                </c:pt>
                <c:pt idx="6">
                  <c:v>0.47690387016229713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6C-4548-A303-7411E5F43819}"/>
            </c:ext>
          </c:extLst>
        </c:ser>
        <c:ser>
          <c:idx val="2"/>
          <c:order val="2"/>
          <c:tx>
            <c:strRef>
              <c:f>min!$B$36</c:f>
              <c:strCache>
                <c:ptCount val="1"/>
                <c:pt idx="0">
                  <c:v>Velge land som er nærmere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min!$C$33:$I$33</c:f>
              <c:strCache>
                <c:ptCount val="7"/>
                <c:pt idx="0">
                  <c:v>Norge</c:v>
                </c:pt>
                <c:pt idx="1">
                  <c:v>England</c:v>
                </c:pt>
                <c:pt idx="2">
                  <c:v>Danmark</c:v>
                </c:pt>
                <c:pt idx="3">
                  <c:v>Nederland</c:v>
                </c:pt>
                <c:pt idx="4">
                  <c:v>Frankrike</c:v>
                </c:pt>
                <c:pt idx="5">
                  <c:v>Tyskland</c:v>
                </c:pt>
                <c:pt idx="6">
                  <c:v>Sverige</c:v>
                </c:pt>
              </c:strCache>
            </c:strRef>
          </c:cat>
          <c:val>
            <c:numRef>
              <c:f>min!$C$36:$I$36</c:f>
              <c:numCache>
                <c:formatCode>0%</c:formatCode>
                <c:ptCount val="7"/>
                <c:pt idx="0">
                  <c:v>0.39423076923076922</c:v>
                </c:pt>
                <c:pt idx="1">
                  <c:v>0.426441351888668</c:v>
                </c:pt>
                <c:pt idx="2">
                  <c:v>0.50409165302782322</c:v>
                </c:pt>
                <c:pt idx="3">
                  <c:v>0.44647887323943664</c:v>
                </c:pt>
                <c:pt idx="4">
                  <c:v>0.37603993344425957</c:v>
                </c:pt>
                <c:pt idx="5">
                  <c:v>0.49408284023668642</c:v>
                </c:pt>
                <c:pt idx="6">
                  <c:v>0.52434456928838946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6C-4548-A303-7411E5F43819}"/>
            </c:ext>
          </c:extLst>
        </c:ser>
        <c:ser>
          <c:idx val="3"/>
          <c:order val="3"/>
          <c:tx>
            <c:strRef>
              <c:f>min!$B$37</c:f>
              <c:strCache>
                <c:ptCount val="1"/>
                <c:pt idx="0">
                  <c:v>Velge destinasjoner med større utvalg av bærekraftige alternativer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min!$C$33:$I$33</c:f>
              <c:strCache>
                <c:ptCount val="7"/>
                <c:pt idx="0">
                  <c:v>Norge</c:v>
                </c:pt>
                <c:pt idx="1">
                  <c:v>England</c:v>
                </c:pt>
                <c:pt idx="2">
                  <c:v>Danmark</c:v>
                </c:pt>
                <c:pt idx="3">
                  <c:v>Nederland</c:v>
                </c:pt>
                <c:pt idx="4">
                  <c:v>Frankrike</c:v>
                </c:pt>
                <c:pt idx="5">
                  <c:v>Tyskland</c:v>
                </c:pt>
                <c:pt idx="6">
                  <c:v>Sverige</c:v>
                </c:pt>
              </c:strCache>
            </c:strRef>
          </c:cat>
          <c:val>
            <c:numRef>
              <c:f>min!$C$37:$I$37</c:f>
              <c:numCache>
                <c:formatCode>0%</c:formatCode>
                <c:ptCount val="7"/>
                <c:pt idx="0">
                  <c:v>0.35384615384615387</c:v>
                </c:pt>
                <c:pt idx="1">
                  <c:v>0.39860834990059646</c:v>
                </c:pt>
                <c:pt idx="2">
                  <c:v>0.27986906710310966</c:v>
                </c:pt>
                <c:pt idx="3">
                  <c:v>0.26760563380281688</c:v>
                </c:pt>
                <c:pt idx="4">
                  <c:v>0.41098169717138106</c:v>
                </c:pt>
                <c:pt idx="5">
                  <c:v>0.38856015779092701</c:v>
                </c:pt>
                <c:pt idx="6">
                  <c:v>0.36079900124843944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6C-4548-A303-7411E5F43819}"/>
            </c:ext>
          </c:extLst>
        </c:ser>
        <c:ser>
          <c:idx val="4"/>
          <c:order val="4"/>
          <c:tx>
            <c:strRef>
              <c:f>min!$B$38</c:f>
              <c:strCache>
                <c:ptCount val="1"/>
                <c:pt idx="0">
                  <c:v>Velge destinasjoner med bærekraftig, lokal transport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min!$C$33:$I$33</c:f>
              <c:strCache>
                <c:ptCount val="7"/>
                <c:pt idx="0">
                  <c:v>Norge</c:v>
                </c:pt>
                <c:pt idx="1">
                  <c:v>England</c:v>
                </c:pt>
                <c:pt idx="2">
                  <c:v>Danmark</c:v>
                </c:pt>
                <c:pt idx="3">
                  <c:v>Nederland</c:v>
                </c:pt>
                <c:pt idx="4">
                  <c:v>Frankrike</c:v>
                </c:pt>
                <c:pt idx="5">
                  <c:v>Tyskland</c:v>
                </c:pt>
                <c:pt idx="6">
                  <c:v>Sverige</c:v>
                </c:pt>
              </c:strCache>
            </c:strRef>
          </c:cat>
          <c:val>
            <c:numRef>
              <c:f>min!$C$38:$I$38</c:f>
              <c:numCache>
                <c:formatCode>0%</c:formatCode>
                <c:ptCount val="7"/>
                <c:pt idx="0">
                  <c:v>0.37115384615384611</c:v>
                </c:pt>
                <c:pt idx="1">
                  <c:v>0.41550695825049699</c:v>
                </c:pt>
                <c:pt idx="2">
                  <c:v>0.31096563011456629</c:v>
                </c:pt>
                <c:pt idx="3">
                  <c:v>0.25070422535211268</c:v>
                </c:pt>
                <c:pt idx="4">
                  <c:v>0.36106489184692181</c:v>
                </c:pt>
                <c:pt idx="5">
                  <c:v>0.38658777120315579</c:v>
                </c:pt>
                <c:pt idx="6">
                  <c:v>0.35205992509363299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6C-4548-A303-7411E5F43819}"/>
            </c:ext>
          </c:extLst>
        </c:ser>
        <c:ser>
          <c:idx val="5"/>
          <c:order val="5"/>
          <c:tx>
            <c:strRef>
              <c:f>min!$B$39</c:f>
              <c:strCache>
                <c:ptCount val="1"/>
                <c:pt idx="0">
                  <c:v>Reise mindre til utlandet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min!$C$33:$I$33</c:f>
              <c:strCache>
                <c:ptCount val="7"/>
                <c:pt idx="0">
                  <c:v>Norge</c:v>
                </c:pt>
                <c:pt idx="1">
                  <c:v>England</c:v>
                </c:pt>
                <c:pt idx="2">
                  <c:v>Danmark</c:v>
                </c:pt>
                <c:pt idx="3">
                  <c:v>Nederland</c:v>
                </c:pt>
                <c:pt idx="4">
                  <c:v>Frankrike</c:v>
                </c:pt>
                <c:pt idx="5">
                  <c:v>Tyskland</c:v>
                </c:pt>
                <c:pt idx="6">
                  <c:v>Sverige</c:v>
                </c:pt>
              </c:strCache>
            </c:strRef>
          </c:cat>
          <c:val>
            <c:numRef>
              <c:f>min!$C$39:$I$39</c:f>
              <c:numCache>
                <c:formatCode>0%</c:formatCode>
                <c:ptCount val="7"/>
                <c:pt idx="0">
                  <c:v>0.39038461538461539</c:v>
                </c:pt>
                <c:pt idx="1">
                  <c:v>0.23757455268389663</c:v>
                </c:pt>
                <c:pt idx="2">
                  <c:v>0.23567921440261866</c:v>
                </c:pt>
                <c:pt idx="3">
                  <c:v>0.22816901408450704</c:v>
                </c:pt>
                <c:pt idx="4">
                  <c:v>0.14143094841930118</c:v>
                </c:pt>
                <c:pt idx="5">
                  <c:v>0.11834319526627218</c:v>
                </c:pt>
                <c:pt idx="6">
                  <c:v>0.29837702871410737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6C-4548-A303-7411E5F43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0623920"/>
        <c:axId val="730618344"/>
      </c:barChart>
      <c:catAx>
        <c:axId val="73062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0618344"/>
        <c:crosses val="autoZero"/>
        <c:auto val="1"/>
        <c:lblAlgn val="ctr"/>
        <c:lblOffset val="100"/>
        <c:noMultiLvlLbl val="0"/>
      </c:catAx>
      <c:valAx>
        <c:axId val="7306183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062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'[Merkevare Tracking - oktober_2019 YTD.xlsx]min'!$B$112</c:f>
              <c:strCache>
                <c:ptCount val="1"/>
                <c:pt idx="0">
                  <c:v>Helt enig og enig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'[Merkevare Tracking - oktober_2019 YTD.xlsx]min'!$C$111:$I$111</c:f>
              <c:strCache>
                <c:ptCount val="7"/>
                <c:pt idx="0">
                  <c:v>Danmark</c:v>
                </c:pt>
                <c:pt idx="1">
                  <c:v>Nederland</c:v>
                </c:pt>
                <c:pt idx="2">
                  <c:v>Norge</c:v>
                </c:pt>
                <c:pt idx="3">
                  <c:v>Sverige</c:v>
                </c:pt>
                <c:pt idx="4">
                  <c:v>Tyskland</c:v>
                </c:pt>
                <c:pt idx="5">
                  <c:v>England</c:v>
                </c:pt>
                <c:pt idx="6">
                  <c:v>Frankrike</c:v>
                </c:pt>
              </c:strCache>
            </c:strRef>
          </c:cat>
          <c:val>
            <c:numRef>
              <c:f>'[Merkevare Tracking - oktober_2019 YTD.xlsx]min'!$C$112:$I$112</c:f>
              <c:numCache>
                <c:formatCode>0%</c:formatCode>
                <c:ptCount val="7"/>
                <c:pt idx="0">
                  <c:v>0.28778135048231512</c:v>
                </c:pt>
                <c:pt idx="1">
                  <c:v>0.39361126150514347</c:v>
                </c:pt>
                <c:pt idx="2">
                  <c:v>0.42325113236034223</c:v>
                </c:pt>
                <c:pt idx="3">
                  <c:v>0.47360328036904148</c:v>
                </c:pt>
                <c:pt idx="4">
                  <c:v>0.51604132680804782</c:v>
                </c:pt>
                <c:pt idx="5">
                  <c:v>0.54394426580921762</c:v>
                </c:pt>
                <c:pt idx="6">
                  <c:v>0.56748140276301806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7A-4700-9929-61C134144C52}"/>
            </c:ext>
          </c:extLst>
        </c:ser>
        <c:ser>
          <c:idx val="1"/>
          <c:order val="1"/>
          <c:tx>
            <c:strRef>
              <c:f>'[Merkevare Tracking - oktober_2019 YTD.xlsx]min'!$B$113</c:f>
              <c:strCache>
                <c:ptCount val="1"/>
                <c:pt idx="0">
                  <c:v>Verken enig eller uenig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'[Merkevare Tracking - oktober_2019 YTD.xlsx]min'!$C$111:$I$111</c:f>
              <c:strCache>
                <c:ptCount val="7"/>
                <c:pt idx="0">
                  <c:v>Danmark</c:v>
                </c:pt>
                <c:pt idx="1">
                  <c:v>Nederland</c:v>
                </c:pt>
                <c:pt idx="2">
                  <c:v>Norge</c:v>
                </c:pt>
                <c:pt idx="3">
                  <c:v>Sverige</c:v>
                </c:pt>
                <c:pt idx="4">
                  <c:v>Tyskland</c:v>
                </c:pt>
                <c:pt idx="5">
                  <c:v>England</c:v>
                </c:pt>
                <c:pt idx="6">
                  <c:v>Frankrike</c:v>
                </c:pt>
              </c:strCache>
            </c:strRef>
          </c:cat>
          <c:val>
            <c:numRef>
              <c:f>'[Merkevare Tracking - oktober_2019 YTD.xlsx]min'!$C$113:$I$113</c:f>
              <c:numCache>
                <c:formatCode>0%</c:formatCode>
                <c:ptCount val="7"/>
                <c:pt idx="0">
                  <c:v>0.34780278670953912</c:v>
                </c:pt>
                <c:pt idx="1">
                  <c:v>0.34975636166756902</c:v>
                </c:pt>
                <c:pt idx="2">
                  <c:v>0.36889783593356817</c:v>
                </c:pt>
                <c:pt idx="3">
                  <c:v>0.27729369554074834</c:v>
                </c:pt>
                <c:pt idx="4">
                  <c:v>0.34257748776508978</c:v>
                </c:pt>
                <c:pt idx="5">
                  <c:v>0.29260450160771706</c:v>
                </c:pt>
                <c:pt idx="6">
                  <c:v>0.23698193411264612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7A-4700-9929-61C134144C52}"/>
            </c:ext>
          </c:extLst>
        </c:ser>
        <c:ser>
          <c:idx val="2"/>
          <c:order val="2"/>
          <c:tx>
            <c:strRef>
              <c:f>'[Merkevare Tracking - oktober_2019 YTD.xlsx]min'!$B$114</c:f>
              <c:strCache>
                <c:ptCount val="1"/>
                <c:pt idx="0">
                  <c:v>Uening og helt uenig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'[Merkevare Tracking - oktober_2019 YTD.xlsx]min'!$C$111:$I$111</c:f>
              <c:strCache>
                <c:ptCount val="7"/>
                <c:pt idx="0">
                  <c:v>Danmark</c:v>
                </c:pt>
                <c:pt idx="1">
                  <c:v>Nederland</c:v>
                </c:pt>
                <c:pt idx="2">
                  <c:v>Norge</c:v>
                </c:pt>
                <c:pt idx="3">
                  <c:v>Sverige</c:v>
                </c:pt>
                <c:pt idx="4">
                  <c:v>Tyskland</c:v>
                </c:pt>
                <c:pt idx="5">
                  <c:v>England</c:v>
                </c:pt>
                <c:pt idx="6">
                  <c:v>Frankrike</c:v>
                </c:pt>
              </c:strCache>
            </c:strRef>
          </c:cat>
          <c:val>
            <c:numRef>
              <c:f>'[Merkevare Tracking - oktober_2019 YTD.xlsx]min'!$C$114:$I$114</c:f>
              <c:numCache>
                <c:formatCode>0%</c:formatCode>
                <c:ptCount val="7"/>
                <c:pt idx="0">
                  <c:v>0.15005359056806</c:v>
                </c:pt>
                <c:pt idx="1">
                  <c:v>0.13806172171088252</c:v>
                </c:pt>
                <c:pt idx="2">
                  <c:v>0.14846502264720685</c:v>
                </c:pt>
                <c:pt idx="3">
                  <c:v>9.8923628908252181E-2</c:v>
                </c:pt>
                <c:pt idx="4">
                  <c:v>8.863512778684067E-2</c:v>
                </c:pt>
                <c:pt idx="5">
                  <c:v>6.8060021436227219E-2</c:v>
                </c:pt>
                <c:pt idx="6">
                  <c:v>0.11052072263549415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7A-4700-9929-61C134144C52}"/>
            </c:ext>
          </c:extLst>
        </c:ser>
        <c:ser>
          <c:idx val="3"/>
          <c:order val="3"/>
          <c:tx>
            <c:strRef>
              <c:f>'[Merkevare Tracking - oktober_2019 YTD.xlsx]min'!$B$115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'[Merkevare Tracking - oktober_2019 YTD.xlsx]min'!$C$111:$I$111</c:f>
              <c:strCache>
                <c:ptCount val="7"/>
                <c:pt idx="0">
                  <c:v>Danmark</c:v>
                </c:pt>
                <c:pt idx="1">
                  <c:v>Nederland</c:v>
                </c:pt>
                <c:pt idx="2">
                  <c:v>Norge</c:v>
                </c:pt>
                <c:pt idx="3">
                  <c:v>Sverige</c:v>
                </c:pt>
                <c:pt idx="4">
                  <c:v>Tyskland</c:v>
                </c:pt>
                <c:pt idx="5">
                  <c:v>England</c:v>
                </c:pt>
                <c:pt idx="6">
                  <c:v>Frankrike</c:v>
                </c:pt>
              </c:strCache>
            </c:strRef>
          </c:cat>
          <c:val>
            <c:numRef>
              <c:f>'[Merkevare Tracking - oktober_2019 YTD.xlsx]min'!$C$115:$I$115</c:f>
              <c:numCache>
                <c:formatCode>0%</c:formatCode>
                <c:ptCount val="7"/>
                <c:pt idx="0">
                  <c:v>0.21436227224008575</c:v>
                </c:pt>
                <c:pt idx="1">
                  <c:v>0.11857065511640498</c:v>
                </c:pt>
                <c:pt idx="2">
                  <c:v>5.9386009058882736E-2</c:v>
                </c:pt>
                <c:pt idx="3">
                  <c:v>0.15017939518195797</c:v>
                </c:pt>
                <c:pt idx="4">
                  <c:v>5.2746057640021743E-2</c:v>
                </c:pt>
                <c:pt idx="5">
                  <c:v>9.5391211146838156E-2</c:v>
                </c:pt>
                <c:pt idx="6">
                  <c:v>8.5015940488841674E-2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7A-4700-9929-61C134144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5886184"/>
        <c:axId val="525889464"/>
      </c:barChart>
      <c:catAx>
        <c:axId val="525886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89464"/>
        <c:crosses val="autoZero"/>
        <c:auto val="1"/>
        <c:lblAlgn val="ctr"/>
        <c:lblOffset val="100"/>
        <c:noMultiLvlLbl val="0"/>
      </c:catAx>
      <c:valAx>
        <c:axId val="5258894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8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'[Kopi av Bilder til IN 23.10.19.xlsx]Ark1'!$E$5</c:f>
              <c:strCache>
                <c:ptCount val="1"/>
                <c:pt idx="0">
                  <c:v>Svar fra de som bor i pressområder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 av Bilder til IN 23.10.19.xlsx]Ark1'!$D$6:$D$11</c:f>
              <c:strCache>
                <c:ptCount val="6"/>
                <c:pt idx="0">
                  <c:v>Altfor få</c:v>
                </c:pt>
                <c:pt idx="1">
                  <c:v>Litt for få</c:v>
                </c:pt>
                <c:pt idx="2">
                  <c:v>Akkurat passe</c:v>
                </c:pt>
                <c:pt idx="3">
                  <c:v>Litt for mange</c:v>
                </c:pt>
                <c:pt idx="4">
                  <c:v>Alt for mange</c:v>
                </c:pt>
                <c:pt idx="5">
                  <c:v>Uoppgitt</c:v>
                </c:pt>
              </c:strCache>
            </c:strRef>
          </c:cat>
          <c:val>
            <c:numRef>
              <c:f>'[Kopi av Bilder til IN 23.10.19.xlsx]Ark1'!$E$6:$E$11</c:f>
              <c:numCache>
                <c:formatCode>0</c:formatCode>
                <c:ptCount val="6"/>
                <c:pt idx="0">
                  <c:v>1</c:v>
                </c:pt>
                <c:pt idx="1">
                  <c:v>7</c:v>
                </c:pt>
                <c:pt idx="2">
                  <c:v>37</c:v>
                </c:pt>
                <c:pt idx="3">
                  <c:v>28</c:v>
                </c:pt>
                <c:pt idx="4">
                  <c:v>23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0-4DEF-89DE-DBD7A7EBC71D}"/>
            </c:ext>
          </c:extLst>
        </c:ser>
        <c:ser>
          <c:idx val="1"/>
          <c:order val="1"/>
          <c:tx>
            <c:strRef>
              <c:f>'[Kopi av Bilder til IN 23.10.19.xlsx]Ark1'!$F$5</c:f>
              <c:strCache>
                <c:ptCount val="1"/>
                <c:pt idx="0">
                  <c:v>Svar fra de som bor i pressområder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 av Bilder til IN 23.10.19.xlsx]Ark1'!$D$6:$D$11</c:f>
              <c:strCache>
                <c:ptCount val="6"/>
                <c:pt idx="0">
                  <c:v>Altfor få</c:v>
                </c:pt>
                <c:pt idx="1">
                  <c:v>Litt for få</c:v>
                </c:pt>
                <c:pt idx="2">
                  <c:v>Akkurat passe</c:v>
                </c:pt>
                <c:pt idx="3">
                  <c:v>Litt for mange</c:v>
                </c:pt>
                <c:pt idx="4">
                  <c:v>Alt for mange</c:v>
                </c:pt>
                <c:pt idx="5">
                  <c:v>Uoppgitt</c:v>
                </c:pt>
              </c:strCache>
            </c:strRef>
          </c:cat>
          <c:val>
            <c:numRef>
              <c:f>'[Kopi av Bilder til IN 23.10.19.xlsx]Ark1'!$F$6:$F$11</c:f>
              <c:numCache>
                <c:formatCode>0</c:formatCode>
                <c:ptCount val="6"/>
                <c:pt idx="0">
                  <c:v>2</c:v>
                </c:pt>
                <c:pt idx="1">
                  <c:v>7</c:v>
                </c:pt>
                <c:pt idx="2">
                  <c:v>45</c:v>
                </c:pt>
                <c:pt idx="3">
                  <c:v>26</c:v>
                </c:pt>
                <c:pt idx="4">
                  <c:v>17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D0-4DEF-89DE-DBD7A7EBC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9437496"/>
        <c:axId val="449439136"/>
      </c:barChart>
      <c:catAx>
        <c:axId val="449437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9439136"/>
        <c:crosses val="autoZero"/>
        <c:auto val="1"/>
        <c:lblAlgn val="ctr"/>
        <c:lblOffset val="100"/>
        <c:noMultiLvlLbl val="0"/>
      </c:catAx>
      <c:valAx>
        <c:axId val="44943913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9437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4E4B1-3AE2-D248-B8AE-CF4B338802B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E80DF-CF2D-E74B-81B8-020F14A7F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B05C7-2979-4A09-A3FC-F50EDF6A753F}" type="datetimeFigureOut">
              <a:rPr lang="nb-NO" smtClean="0"/>
              <a:t>29.10.2019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D09A1-4EAF-4301-81B7-2D5498A8DC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11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667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6737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102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8896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1701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76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125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011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8157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514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40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370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633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69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DBA72878-107D-4A1D-8FB2-F93F91EF4CDB}" type="datetime1">
              <a:rPr lang="nb-NO" smtClean="0"/>
              <a:t>29.10.2019</a:t>
            </a:fld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078478" y="2051783"/>
            <a:ext cx="2987047" cy="10399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3879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1"/>
            <a:ext cx="8353425" cy="306563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BB30933F-2C72-4BFE-AC00-1AEA3B66D9B8}" type="datetime1">
              <a:rPr lang="nb-NO" smtClean="0"/>
              <a:t>29.10.2019</a:t>
            </a:fld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008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/u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idx="14"/>
          </p:nvPr>
        </p:nvSpPr>
        <p:spPr>
          <a:xfrm>
            <a:off x="395287" y="1161881"/>
            <a:ext cx="8353427" cy="3065632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F1E7BACF-1111-4DF8-A76B-6E3AD3C94E98}" type="datetime1">
              <a:rPr lang="nb-NO" smtClean="0"/>
              <a:t>29.10.2019</a:t>
            </a:fld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097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1"/>
            <a:ext cx="3979488" cy="306563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4900" y="1166813"/>
            <a:ext cx="4068795" cy="30607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E3B09965-9091-4676-B319-B5C162047C72}" type="datetime1">
              <a:rPr lang="nb-NO" smtClean="0"/>
              <a:t>29.10.2019</a:t>
            </a:fld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7094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portra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1"/>
            <a:ext cx="4901106" cy="32082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490463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615872" y="-1"/>
            <a:ext cx="3528128" cy="514350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403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4900" y="396050"/>
            <a:ext cx="4068795" cy="207709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4684900" y="2670362"/>
            <a:ext cx="4068795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395290" y="396050"/>
            <a:ext cx="4078100" cy="207709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395288" y="2670362"/>
            <a:ext cx="4078101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0871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6922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0" y="1166813"/>
            <a:ext cx="9144000" cy="3976688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8309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2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10"/>
          <p:cNvSpPr>
            <a:spLocks noGrp="1"/>
          </p:cNvSpPr>
          <p:nvPr>
            <p:ph type="body" idx="15"/>
          </p:nvPr>
        </p:nvSpPr>
        <p:spPr>
          <a:xfrm>
            <a:off x="395287" y="1161883"/>
            <a:ext cx="8353427" cy="7386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4684900" y="2150423"/>
            <a:ext cx="4068795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395288" y="2150423"/>
            <a:ext cx="4078101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D344585C-48B3-44CC-8ACE-197ECEC4B815}" type="datetime1">
              <a:rPr lang="nb-NO" smtClean="0"/>
              <a:t>29.10.2019</a:t>
            </a:fld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1221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395289" y="1161881"/>
            <a:ext cx="3979488" cy="306563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5"/>
          </p:nvPr>
        </p:nvSpPr>
        <p:spPr>
          <a:xfrm>
            <a:off x="4769225" y="1161881"/>
            <a:ext cx="3979488" cy="306563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EC441E97-EE7A-42D8-952F-0FFC7A781C43}" type="datetime1">
              <a:rPr lang="nb-NO" smtClean="0"/>
              <a:t>29.10.2019</a:t>
            </a:fld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6107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5289" y="1166815"/>
            <a:ext cx="3979489" cy="246221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9226" y="1166815"/>
            <a:ext cx="3979871" cy="246221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395289" y="1482291"/>
            <a:ext cx="3979488" cy="274522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5"/>
          </p:nvPr>
        </p:nvSpPr>
        <p:spPr>
          <a:xfrm>
            <a:off x="4769225" y="1482291"/>
            <a:ext cx="3979488" cy="274522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9E6BD20B-6BE2-4FBF-B9BF-0EDCAE8E4A41}" type="datetime1">
              <a:rPr lang="nb-NO" smtClean="0"/>
              <a:t>29.10.2019</a:t>
            </a:fld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742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28104" y="2048703"/>
            <a:ext cx="5254349" cy="492443"/>
          </a:xfrm>
        </p:spPr>
        <p:txBody>
          <a:bodyPr wrap="square" anchor="b">
            <a:sp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828105" y="2700339"/>
            <a:ext cx="4194524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/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04649" y="451554"/>
            <a:ext cx="929408" cy="32813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2753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01DFA61D-01AB-47D8-92AB-A253FD8F8232}" type="datetime1">
              <a:rPr lang="nb-NO" smtClean="0"/>
              <a:t>29.10.2019</a:t>
            </a:fld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985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5968C4F-9CA4-452F-9DBE-0E91EDC65B99}" type="datetime1">
              <a:rPr lang="nb-NO" smtClean="0"/>
              <a:t>29.10.2019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7578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_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572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388094" y="4237139"/>
            <a:ext cx="236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 err="1"/>
              <a:t>Tusen</a:t>
            </a:r>
            <a:r>
              <a:rPr lang="en-US" sz="1000" b="1" u="sng" dirty="0"/>
              <a:t> </a:t>
            </a:r>
            <a:r>
              <a:rPr lang="en-US" sz="1000" b="1" u="sng" dirty="0" err="1"/>
              <a:t>takk</a:t>
            </a:r>
            <a:r>
              <a:rPr lang="en-US" sz="1000" b="1" u="sng" dirty="0"/>
              <a:t>!</a:t>
            </a:r>
          </a:p>
          <a:p>
            <a:pPr algn="ctr"/>
            <a:r>
              <a:rPr lang="en-US" sz="1000" b="1" u="sng" dirty="0" err="1"/>
              <a:t>www.innovasjonnorge.no</a:t>
            </a:r>
            <a:endParaRPr lang="en-US" sz="1000" b="1" u="sng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78478" y="2051783"/>
            <a:ext cx="2987047" cy="10399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3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396051" y="447675"/>
            <a:ext cx="1868487" cy="123111"/>
          </a:xfrm>
        </p:spPr>
        <p:txBody>
          <a:bodyPr anchor="t" anchorCtr="0">
            <a:spAutoFit/>
          </a:bodyPr>
          <a:lstStyle>
            <a:lvl1pPr marL="0" indent="0">
              <a:buNone/>
              <a:defRPr sz="800" b="1" u="sng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52F71CDE-A351-41DA-AC8B-9D46D4211539}" type="datetime1">
              <a:rPr lang="nb-NO" smtClean="0"/>
              <a:t>29.10.2019</a:t>
            </a:fld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9261"/>
            <a:ext cx="2962663" cy="960122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4572000" y="2279886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4572000" y="3051520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788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20D93EAC-5437-4AD0-9EFB-CE3CBAB21C04}" type="datetime1">
              <a:rPr lang="nb-NO" smtClean="0"/>
              <a:t>29.10.2019</a:t>
            </a:fld>
            <a:endParaRPr lang="nb-NO" dirty="0"/>
          </a:p>
        </p:txBody>
      </p:sp>
      <p:sp>
        <p:nvSpPr>
          <p:cNvPr id="2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4572000" y="2279886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572000" y="3051520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793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C5A39F-1C3E-4A46-A9D0-FE3EA02635D7}" type="datetime1">
              <a:rPr lang="nb-NO" smtClean="0"/>
              <a:t>29.10.2019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6861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Rectangle 6"/>
          <p:cNvSpPr/>
          <p:nvPr userDrawn="1"/>
        </p:nvSpPr>
        <p:spPr>
          <a:xfrm>
            <a:off x="404649" y="451554"/>
            <a:ext cx="929408" cy="32813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249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C9437B-A751-40F5-B78F-5783856D6035}" type="datetime1">
              <a:rPr lang="nb-NO" smtClean="0"/>
              <a:t>29.10.2019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1" name="Rectangle 6"/>
          <p:cNvSpPr/>
          <p:nvPr userDrawn="1"/>
        </p:nvSpPr>
        <p:spPr>
          <a:xfrm>
            <a:off x="404649" y="451554"/>
            <a:ext cx="929408" cy="32813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317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D033C3-1AE5-4A3B-A644-F5E943B4DB17}" type="datetime1">
              <a:rPr lang="nb-NO" smtClean="0"/>
              <a:t>29.10.2019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1" name="Rectangle 6"/>
          <p:cNvSpPr/>
          <p:nvPr userDrawn="1"/>
        </p:nvSpPr>
        <p:spPr>
          <a:xfrm>
            <a:off x="404649" y="451554"/>
            <a:ext cx="929408" cy="32813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287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A7EDB2-62C0-4D65-9B3C-A782DFA10BE5}" type="datetime1">
              <a:rPr lang="nb-NO" smtClean="0"/>
              <a:t>29.10.2019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1" name="Rectangle 6"/>
          <p:cNvSpPr/>
          <p:nvPr userDrawn="1"/>
        </p:nvSpPr>
        <p:spPr>
          <a:xfrm>
            <a:off x="404649" y="451554"/>
            <a:ext cx="929408" cy="32813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66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353ED1-F60A-4AB9-902B-EB725BB53778}" type="datetime1">
              <a:rPr lang="nb-NO" smtClean="0"/>
              <a:t>29.10.2019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1" name="Rectangle 6"/>
          <p:cNvSpPr/>
          <p:nvPr userDrawn="1"/>
        </p:nvSpPr>
        <p:spPr>
          <a:xfrm>
            <a:off x="404649" y="451554"/>
            <a:ext cx="929408" cy="32813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172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/>
              <a:t>Tittel skal ha font </a:t>
            </a:r>
            <a:r>
              <a:rPr lang="nb-NO" dirty="0" err="1"/>
              <a:t>str</a:t>
            </a:r>
            <a:r>
              <a:rPr lang="nb-NO" dirty="0"/>
              <a:t>. 32pt som </a:t>
            </a:r>
            <a:r>
              <a:rPr lang="nb-NO" dirty="0" err="1"/>
              <a:t>default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1765" y="1161883"/>
            <a:ext cx="8360473" cy="30656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 dirty="0"/>
              <a:t>Brødtekst skal ha font </a:t>
            </a:r>
            <a:r>
              <a:rPr lang="nb-NO" dirty="0" err="1"/>
              <a:t>str</a:t>
            </a:r>
            <a:r>
              <a:rPr lang="nb-NO" dirty="0"/>
              <a:t>. 20pt som </a:t>
            </a:r>
            <a:r>
              <a:rPr lang="nb-NO" dirty="0" err="1"/>
              <a:t>default</a:t>
            </a:r>
            <a:r>
              <a:rPr lang="nb-NO" dirty="0"/>
              <a:t>,</a:t>
            </a:r>
          </a:p>
          <a:p>
            <a:pPr lvl="1"/>
            <a:r>
              <a:rPr lang="nb-NO" dirty="0"/>
              <a:t>Og 16pt som nedre grense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6D71F133-6298-43EF-AC09-AB3C1AE0E422}" type="datetime1">
              <a:rPr lang="nb-NO" smtClean="0"/>
              <a:t>29.10.2019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04649" y="4532418"/>
            <a:ext cx="929408" cy="328133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322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1" r:id="rId2"/>
    <p:sldLayoutId id="2147483649" r:id="rId3"/>
    <p:sldLayoutId id="2147483662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50" r:id="rId10"/>
    <p:sldLayoutId id="2147483671" r:id="rId11"/>
    <p:sldLayoutId id="2147483656" r:id="rId12"/>
    <p:sldLayoutId id="2147483673" r:id="rId13"/>
    <p:sldLayoutId id="2147483664" r:id="rId14"/>
    <p:sldLayoutId id="2147483665" r:id="rId15"/>
    <p:sldLayoutId id="2147483667" r:id="rId16"/>
    <p:sldLayoutId id="2147483668" r:id="rId17"/>
    <p:sldLayoutId id="2147483652" r:id="rId18"/>
    <p:sldLayoutId id="2147483653" r:id="rId19"/>
    <p:sldLayoutId id="2147483654" r:id="rId20"/>
    <p:sldLayoutId id="2147483655" r:id="rId21"/>
    <p:sldLayoutId id="2147483672" r:id="rId22"/>
    <p:sldLayoutId id="2147483669" r:id="rId23"/>
  </p:sldLayoutIdLst>
  <p:hf hdr="0" ftr="0" dt="0"/>
  <p:txStyles>
    <p:titleStyle>
      <a:lvl1pPr marL="0" algn="l" defTabSz="514338" rtl="0" eaLnBrk="1" latinLnBrk="0" hangingPunct="1">
        <a:lnSpc>
          <a:spcPct val="100000"/>
        </a:lnSpc>
        <a:spcBef>
          <a:spcPts val="0"/>
        </a:spcBef>
        <a:buNone/>
        <a:defRPr sz="2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496" indent="-148496" algn="l" defTabSz="514338" rtl="0" eaLnBrk="1" latinLnBrk="0" hangingPunct="1">
        <a:lnSpc>
          <a:spcPct val="100000"/>
        </a:lnSpc>
        <a:spcBef>
          <a:spcPts val="151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96993" indent="-147635" algn="l" defTabSz="51433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45489" indent="-148496" algn="l" defTabSz="51433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3985" indent="-148496" algn="l" defTabSz="51433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85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42481" indent="-148496" algn="l" defTabSz="51433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788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7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9" userDrawn="1">
          <p15:clr>
            <a:srgbClr val="F26B43"/>
          </p15:clr>
        </p15:guide>
        <p15:guide id="2" pos="5511" userDrawn="1">
          <p15:clr>
            <a:srgbClr val="F26B43"/>
          </p15:clr>
        </p15:guide>
        <p15:guide id="3" orient="horz" pos="282" userDrawn="1">
          <p15:clr>
            <a:srgbClr val="F26B43"/>
          </p15:clr>
        </p15:guide>
        <p15:guide id="4" orient="horz" pos="2663" userDrawn="1">
          <p15:clr>
            <a:srgbClr val="F26B43"/>
          </p15:clr>
        </p15:guide>
        <p15:guide id="5" orient="horz" pos="735" userDrawn="1">
          <p15:clr>
            <a:srgbClr val="F26B43"/>
          </p15:clr>
        </p15:guide>
        <p15:guide id="6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hoot.i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7532D9D-7A22-4AE8-8603-8D4E4BDD1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Oslo 24. oktober 2019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143439C-6088-4A0B-B05D-3C320F065E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Kick-</a:t>
            </a:r>
            <a:r>
              <a:rPr lang="nb-NO" dirty="0" err="1"/>
              <a:t>off</a:t>
            </a:r>
            <a:r>
              <a:rPr lang="nb-NO" dirty="0"/>
              <a:t> for reiseliv 2019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984D5B50-6656-41A4-82AB-A0C302BC37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Margrethe Helgebostad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F5C94B8-DA76-4B73-A7F9-5243D924B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91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DAA938B5-1845-44CF-8E89-C9B6B28C1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358" y="1162050"/>
            <a:ext cx="4087284" cy="3065463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8AD47A9A-62BA-4105-8EC3-037AD3CA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</p:spPr>
        <p:txBody>
          <a:bodyPr/>
          <a:lstStyle/>
          <a:p>
            <a:r>
              <a:rPr lang="nb-NO" dirty="0"/>
              <a:t>Er det noen som husker når det «løsnet» for norsk reiseliv?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8513E646-D6AD-45E2-870A-97D876F96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091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fjell, utendørs, himmel, vann&#10;&#10;Automatisk generert beskrivelse">
            <a:extLst>
              <a:ext uri="{FF2B5EF4-FFF2-40B4-BE49-F238E27FC236}">
                <a16:creationId xmlns:a16="http://schemas.microsoft.com/office/drawing/2014/main" id="{10F2280E-7E7C-441D-92C1-2E79ECB0217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4844" b="14844"/>
          <a:stretch>
            <a:fillRect/>
          </a:stretch>
        </p:blipFill>
        <p:spPr/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3D5D1F7-020E-4B16-851F-FD20E1A9B1BE}"/>
              </a:ext>
            </a:extLst>
          </p:cNvPr>
          <p:cNvSpPr txBox="1"/>
          <p:nvPr/>
        </p:nvSpPr>
        <p:spPr>
          <a:xfrm>
            <a:off x="713173" y="1307378"/>
            <a:ext cx="8542660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solidFill>
                <a:schemeClr val="bg1"/>
              </a:solidFill>
            </a:endParaRPr>
          </a:p>
          <a:p>
            <a:r>
              <a:rPr lang="nb-NO" sz="1600" b="1" dirty="0">
                <a:solidFill>
                  <a:schemeClr val="bg1"/>
                </a:solidFill>
              </a:rPr>
              <a:t>Perioden 2007-2013</a:t>
            </a:r>
          </a:p>
          <a:p>
            <a:r>
              <a:rPr lang="nb-NO" sz="1600" dirty="0">
                <a:solidFill>
                  <a:schemeClr val="bg1"/>
                </a:solidFill>
              </a:rPr>
              <a:t>Tøffe år for norsk reiselivsnæring med økonomisk nedgang i Europa og sterk norsk krone.</a:t>
            </a:r>
          </a:p>
          <a:p>
            <a:r>
              <a:rPr lang="nb-NO" sz="1600" dirty="0">
                <a:solidFill>
                  <a:schemeClr val="bg1"/>
                </a:solidFill>
              </a:rPr>
              <a:t>     </a:t>
            </a:r>
          </a:p>
          <a:p>
            <a:r>
              <a:rPr lang="nb-NO" sz="1600" b="1" dirty="0">
                <a:solidFill>
                  <a:schemeClr val="bg1"/>
                </a:solidFill>
              </a:rPr>
              <a:t>Det løsnet i 2014</a:t>
            </a:r>
            <a:br>
              <a:rPr lang="nb-NO" sz="1600" b="1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God vekst fra 2014-2016. </a:t>
            </a:r>
            <a:r>
              <a:rPr lang="nb-NO" sz="1600" b="1" dirty="0">
                <a:solidFill>
                  <a:schemeClr val="bg1"/>
                </a:solidFill>
              </a:rPr>
              <a:t>V</a:t>
            </a:r>
            <a:r>
              <a:rPr lang="nb-NO" sz="1600" dirty="0">
                <a:solidFill>
                  <a:schemeClr val="bg1"/>
                </a:solidFill>
              </a:rPr>
              <a:t>edvarende lav kronekurs. </a:t>
            </a:r>
          </a:p>
          <a:p>
            <a:endParaRPr lang="nb-NO" sz="1600" dirty="0">
              <a:solidFill>
                <a:schemeClr val="bg1"/>
              </a:solidFill>
            </a:endParaRPr>
          </a:p>
          <a:p>
            <a:r>
              <a:rPr lang="nb-NO" sz="1600" b="1" dirty="0">
                <a:solidFill>
                  <a:schemeClr val="bg1"/>
                </a:solidFill>
              </a:rPr>
              <a:t>2017- 2019</a:t>
            </a:r>
          </a:p>
          <a:p>
            <a:r>
              <a:rPr lang="nb-NO" sz="1600" dirty="0">
                <a:solidFill>
                  <a:schemeClr val="bg1"/>
                </a:solidFill>
              </a:rPr>
              <a:t>Greier å opprettholde et nytt høyt nivå, men tilveksten fordeler seg ikke likt over året, ei over landet.</a:t>
            </a:r>
          </a:p>
          <a:p>
            <a:r>
              <a:rPr lang="nb-NO" sz="1600" dirty="0">
                <a:solidFill>
                  <a:schemeClr val="bg1"/>
                </a:solidFill>
              </a:rPr>
              <a:t>     </a:t>
            </a:r>
          </a:p>
          <a:p>
            <a:endParaRPr lang="nb-NO" sz="1400" dirty="0">
              <a:solidFill>
                <a:schemeClr val="bg1"/>
              </a:solidFill>
            </a:endParaRPr>
          </a:p>
          <a:p>
            <a:endParaRPr lang="nb-NO" sz="1400" dirty="0">
              <a:solidFill>
                <a:schemeClr val="bg1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345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857599-B23B-45B3-B325-2CDC2C9DD39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58598" y="1632188"/>
            <a:ext cx="3979488" cy="3065632"/>
          </a:xfrm>
        </p:spPr>
        <p:txBody>
          <a:bodyPr/>
          <a:lstStyle/>
          <a:p>
            <a:r>
              <a:rPr lang="nb-NO" sz="1400" dirty="0"/>
              <a:t>Tall til august i år viser at 94 prosent av veksten var i sommer. </a:t>
            </a:r>
          </a:p>
          <a:p>
            <a:r>
              <a:rPr lang="nb-NO" sz="1400" dirty="0"/>
              <a:t>I fjor var kom 68 prosent av tilveksten i sommermånedene. I 2016 og 2017 var samme andel 66 prosent. </a:t>
            </a:r>
          </a:p>
          <a:p>
            <a:r>
              <a:rPr lang="nb-NO" sz="1400" dirty="0"/>
              <a:t>65 prosent gikk til Fjord Norge.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EED673B-CCB3-4F31-83A0-117EA0FC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Reiselivsnæringen fortsetter med å være svært sesongbasert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3849E3FD-3A44-4B6B-855E-F478A42249F7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29882591"/>
              </p:ext>
            </p:extLst>
          </p:nvPr>
        </p:nvGraphicFramePr>
        <p:xfrm>
          <a:off x="88669" y="1102546"/>
          <a:ext cx="4343979" cy="3789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10D45D7C-D974-4611-8A7A-95FB6BEF4B05}"/>
              </a:ext>
            </a:extLst>
          </p:cNvPr>
          <p:cNvSpPr txBox="1"/>
          <p:nvPr/>
        </p:nvSpPr>
        <p:spPr>
          <a:xfrm>
            <a:off x="0" y="4892430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Kilde: SSB</a:t>
            </a:r>
          </a:p>
        </p:txBody>
      </p:sp>
      <p:sp>
        <p:nvSpPr>
          <p:cNvPr id="8" name="Snakkeboble: rektangel 7">
            <a:extLst>
              <a:ext uri="{FF2B5EF4-FFF2-40B4-BE49-F238E27FC236}">
                <a16:creationId xmlns:a16="http://schemas.microsoft.com/office/drawing/2014/main" id="{1B6E63DA-318C-4D6A-8D64-56A6CB724BB9}"/>
              </a:ext>
            </a:extLst>
          </p:cNvPr>
          <p:cNvSpPr/>
          <p:nvPr/>
        </p:nvSpPr>
        <p:spPr>
          <a:xfrm>
            <a:off x="6973747" y="72718"/>
            <a:ext cx="1992410" cy="1177348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Fra 2007-2018 har antall gjestedøgn økt med 7,7 millioner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85DA33B-A820-4A3D-80EA-37F48B3C6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1704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43C9EA6F-DE54-4615-9BF4-4CDA87545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0041" y="454840"/>
            <a:ext cx="3957594" cy="4097401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70B024EF-BA58-4FF5-AE6D-BE4315DA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615553"/>
          </a:xfrm>
        </p:spPr>
        <p:txBody>
          <a:bodyPr/>
          <a:lstStyle/>
          <a:p>
            <a:r>
              <a:rPr lang="nb-NO" dirty="0"/>
              <a:t>Utvikling av kommersielle gjestedøgn per landsdel</a:t>
            </a:r>
            <a:br>
              <a:rPr lang="nb-NO" dirty="0"/>
            </a:b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93ED776-AE81-4570-A9A5-C8F96B4C72E8}"/>
              </a:ext>
            </a:extLst>
          </p:cNvPr>
          <p:cNvSpPr txBox="1"/>
          <p:nvPr/>
        </p:nvSpPr>
        <p:spPr>
          <a:xfrm>
            <a:off x="2131888" y="931370"/>
            <a:ext cx="2162710" cy="11507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962EACB-C57E-4082-A3A4-FEAA85D6C1C3}"/>
              </a:ext>
            </a:extLst>
          </p:cNvPr>
          <p:cNvSpPr txBox="1"/>
          <p:nvPr/>
        </p:nvSpPr>
        <p:spPr>
          <a:xfrm>
            <a:off x="5347700" y="3683286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+ 4 %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50FB572-60E8-435C-97D0-F49B3D927207}"/>
              </a:ext>
            </a:extLst>
          </p:cNvPr>
          <p:cNvSpPr txBox="1"/>
          <p:nvPr/>
        </p:nvSpPr>
        <p:spPr>
          <a:xfrm>
            <a:off x="5916702" y="3390472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-1 %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8A79322-D760-4F48-A0B6-2B581272226A}"/>
              </a:ext>
            </a:extLst>
          </p:cNvPr>
          <p:cNvSpPr txBox="1"/>
          <p:nvPr/>
        </p:nvSpPr>
        <p:spPr>
          <a:xfrm>
            <a:off x="5419617" y="2881900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1 %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B1BE112-6352-42AA-A37F-284F15D4624E}"/>
              </a:ext>
            </a:extLst>
          </p:cNvPr>
          <p:cNvSpPr txBox="1"/>
          <p:nvPr/>
        </p:nvSpPr>
        <p:spPr>
          <a:xfrm>
            <a:off x="5329266" y="3994652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-2 %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8CC3E3B-0028-4869-B47C-4C9268F7080C}"/>
              </a:ext>
            </a:extLst>
          </p:cNvPr>
          <p:cNvSpPr txBox="1"/>
          <p:nvPr/>
        </p:nvSpPr>
        <p:spPr>
          <a:xfrm>
            <a:off x="2979505" y="2380429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+5 %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ACFD488-5F8B-43BA-84F8-374BF422CC8C}"/>
              </a:ext>
            </a:extLst>
          </p:cNvPr>
          <p:cNvSpPr txBox="1"/>
          <p:nvPr/>
        </p:nvSpPr>
        <p:spPr>
          <a:xfrm>
            <a:off x="2183258" y="3467863"/>
            <a:ext cx="6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203265C-463C-4BC2-A5A3-D47AFD912C33}"/>
              </a:ext>
            </a:extLst>
          </p:cNvPr>
          <p:cNvSpPr txBox="1"/>
          <p:nvPr/>
        </p:nvSpPr>
        <p:spPr>
          <a:xfrm>
            <a:off x="2250041" y="3384256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+8 %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5D17E65-4C91-4ACA-B1EA-49CFC73D25BB}"/>
              </a:ext>
            </a:extLst>
          </p:cNvPr>
          <p:cNvSpPr txBox="1"/>
          <p:nvPr/>
        </p:nvSpPr>
        <p:spPr>
          <a:xfrm>
            <a:off x="7866086" y="4681835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Rød=2018</a:t>
            </a:r>
          </a:p>
          <a:p>
            <a:r>
              <a:rPr lang="nb-NO" sz="800" dirty="0"/>
              <a:t>Svart= januar-august 2019</a:t>
            </a:r>
          </a:p>
          <a:p>
            <a:r>
              <a:rPr lang="nb-NO" sz="800" dirty="0"/>
              <a:t>Kilde: SSB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3C3087BA-EFCB-440F-BBB2-B9FE77B3A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325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8CA1AEA-E7CF-4B90-8C91-8FB11E233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400" dirty="0"/>
              <a:t>Tilvekst kun i sommersesongen på steder som allerede er fulle</a:t>
            </a:r>
          </a:p>
          <a:p>
            <a:r>
              <a:rPr lang="nb-NO" sz="1400" dirty="0"/>
              <a:t>De som besøker oss synes ikke pris og kvalitet samsvarer</a:t>
            </a:r>
          </a:p>
          <a:p>
            <a:r>
              <a:rPr lang="nb-NO" sz="1400" dirty="0"/>
              <a:t>Klimautfordringer; mye vær også i Norge</a:t>
            </a:r>
            <a:br>
              <a:rPr lang="nb-NO" sz="1400" dirty="0"/>
            </a:br>
            <a:endParaRPr lang="nb-NO" sz="1400" dirty="0"/>
          </a:p>
          <a:p>
            <a:pPr marL="0" indent="0">
              <a:buNone/>
            </a:pPr>
            <a:r>
              <a:rPr lang="nb-NO" sz="1400" b="1" dirty="0"/>
              <a:t>Usikker verdensøkonomi </a:t>
            </a:r>
          </a:p>
          <a:p>
            <a:r>
              <a:rPr lang="nb-NO" sz="1400" dirty="0"/>
              <a:t>Kutt til reiseliv</a:t>
            </a:r>
          </a:p>
          <a:p>
            <a:r>
              <a:rPr lang="nb-NO" sz="1400" dirty="0"/>
              <a:t>Usikkerhet på verdens børser</a:t>
            </a:r>
          </a:p>
          <a:p>
            <a:r>
              <a:rPr lang="nb-NO" sz="1400" dirty="0"/>
              <a:t>Våre naboland sliter</a:t>
            </a:r>
          </a:p>
          <a:p>
            <a:r>
              <a:rPr lang="nb-NO" sz="1400" dirty="0"/>
              <a:t>Tysk økonomi er svak</a:t>
            </a:r>
          </a:p>
          <a:p>
            <a:r>
              <a:rPr lang="nb-NO" sz="1400" dirty="0"/>
              <a:t>Sør-Europa med svak økonomi</a:t>
            </a:r>
          </a:p>
          <a:p>
            <a:r>
              <a:rPr lang="nb-NO" sz="1400" dirty="0" err="1"/>
              <a:t>Brexit</a:t>
            </a:r>
            <a:endParaRPr lang="nb-NO" sz="1400" dirty="0"/>
          </a:p>
          <a:p>
            <a:r>
              <a:rPr lang="nb-NO" sz="1400" dirty="0"/>
              <a:t>Sosial uro i Hong Kong</a:t>
            </a:r>
          </a:p>
          <a:p>
            <a:r>
              <a:rPr lang="nb-NO" sz="1400" dirty="0"/>
              <a:t>Handelskrig mellom USA og Kina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FE03954-5739-47AA-9BCE-9C5F2000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oppsummert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370A83A-A88A-4729-B703-DCB4B7355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98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5FEA200-CDE7-447B-9711-7F4B5CE6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REISELIVETS VIKTIGSTE OPPGAVE FREMOVER ER BESØKSFORVALTNING/DESTINASJONSFORVALTNING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132AA44-7E4A-411D-B9D3-9C89A59DB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579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9FF2C5-2B8E-44A4-B432-4AB05286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68" y="1427776"/>
            <a:ext cx="8353425" cy="30656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 </a:t>
            </a:r>
            <a:r>
              <a:rPr lang="nb-NO" sz="1600" dirty="0"/>
              <a:t>Dårligere levevilkår for de som bor på stedet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600" dirty="0"/>
              <a:t>  En dårlige opplevelse for turister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600" dirty="0"/>
              <a:t>  Overbelastning på infrastruktur og ødeleggelse av natur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600" dirty="0"/>
              <a:t>  Ødelegge kultur og kulturarv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627388-3B2C-4F6E-9C00-993619AB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923330"/>
          </a:xfrm>
        </p:spPr>
        <p:txBody>
          <a:bodyPr/>
          <a:lstStyle/>
          <a:p>
            <a:r>
              <a:rPr lang="nb-NO" dirty="0"/>
              <a:t>Overturisme problematikken er delt inn i fire overordnede områder som belastes, og destinasjoner opplever dette ulikt.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405049C-C919-4EE2-A7FC-86D38FF16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1369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911E99C-F22B-4194-B3DC-A001290F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430887"/>
          </a:xfrm>
        </p:spPr>
        <p:txBody>
          <a:bodyPr/>
          <a:lstStyle/>
          <a:p>
            <a:r>
              <a:rPr lang="nb-NO" sz="1400" dirty="0"/>
              <a:t>I hvilken grad er du enig eller uenig med følgende utsagn: </a:t>
            </a:r>
            <a:br>
              <a:rPr lang="nb-NO" sz="1400" dirty="0"/>
            </a:br>
            <a:r>
              <a:rPr lang="nb-NO" sz="1400" dirty="0"/>
              <a:t>Jeg vurderer å endre måten jeg reiser på grunn av bekymring for miljøet/klimaet.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A2A70D5-6963-4B15-99A0-063B91F94430}"/>
              </a:ext>
            </a:extLst>
          </p:cNvPr>
          <p:cNvSpPr txBox="1"/>
          <p:nvPr/>
        </p:nvSpPr>
        <p:spPr>
          <a:xfrm>
            <a:off x="7168779" y="4914026"/>
            <a:ext cx="19752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Kilde: </a:t>
            </a:r>
            <a:r>
              <a:rPr lang="nb-NO" sz="800" dirty="0" err="1"/>
              <a:t>Merkevaretracker</a:t>
            </a:r>
            <a:r>
              <a:rPr lang="nb-NO" sz="800" dirty="0"/>
              <a:t>, Innovasjon Norge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C12E3466-075E-45D6-91C7-B372D08917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7404" y="1115816"/>
          <a:ext cx="8707616" cy="346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9703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59CB323-7A85-495B-BCCC-3FE072B7B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276999"/>
          </a:xfrm>
        </p:spPr>
        <p:txBody>
          <a:bodyPr/>
          <a:lstStyle/>
          <a:p>
            <a:r>
              <a:rPr lang="nb-NO" sz="1800" dirty="0" err="1"/>
              <a:t>Flyskam</a:t>
            </a:r>
            <a:r>
              <a:rPr lang="nb-NO" sz="1800" dirty="0"/>
              <a:t> er reelt, men ikke like sterk  i alle markeder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C93FA33D-3344-467A-A733-0A3BD67754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9322" y="924674"/>
          <a:ext cx="8399392" cy="3493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BB149908-A9BB-4D41-AC54-837CC9749BA2}"/>
              </a:ext>
            </a:extLst>
          </p:cNvPr>
          <p:cNvSpPr txBox="1"/>
          <p:nvPr/>
        </p:nvSpPr>
        <p:spPr>
          <a:xfrm>
            <a:off x="6940193" y="4880225"/>
            <a:ext cx="19752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Kilde: </a:t>
            </a:r>
            <a:r>
              <a:rPr lang="nb-NO" sz="800" dirty="0" err="1"/>
              <a:t>Merkevaretracker</a:t>
            </a:r>
            <a:r>
              <a:rPr lang="nb-NO" sz="800" dirty="0"/>
              <a:t>, Innovasjon Norge</a:t>
            </a:r>
          </a:p>
        </p:txBody>
      </p:sp>
    </p:spTree>
    <p:extLst>
      <p:ext uri="{BB962C8B-B14F-4D97-AF65-F5344CB8AC3E}">
        <p14:creationId xmlns:p14="http://schemas.microsoft.com/office/powerpoint/2010/main" val="3558304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DD608C5-53A5-4AC5-A56E-D7DCE51D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553998"/>
          </a:xfrm>
        </p:spPr>
        <p:txBody>
          <a:bodyPr/>
          <a:lstStyle/>
          <a:p>
            <a:r>
              <a:rPr lang="nb-NO" sz="1800" dirty="0"/>
              <a:t>På hvilken måte vurderer du å endre måten du reiser på? </a:t>
            </a:r>
            <a:br>
              <a:rPr lang="nb-NO" sz="1800" dirty="0"/>
            </a:br>
            <a:endParaRPr lang="nb-NO" sz="1800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84B69C82-25DE-43EC-B7B0-669C7E4355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2266" y="1162050"/>
          <a:ext cx="8476448" cy="340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9C09B295-D6A5-4DAA-B06E-9073E9E147E5}"/>
              </a:ext>
            </a:extLst>
          </p:cNvPr>
          <p:cNvSpPr/>
          <p:nvPr/>
        </p:nvSpPr>
        <p:spPr>
          <a:xfrm>
            <a:off x="7110978" y="4928056"/>
            <a:ext cx="1975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dirty="0"/>
              <a:t>Kilde: </a:t>
            </a:r>
            <a:r>
              <a:rPr lang="nb-NO" sz="800" dirty="0" err="1"/>
              <a:t>Merkevaretracker</a:t>
            </a:r>
            <a:r>
              <a:rPr lang="nb-NO" sz="800" dirty="0"/>
              <a:t>, Innovasjon Norge</a:t>
            </a:r>
          </a:p>
        </p:txBody>
      </p:sp>
    </p:spTree>
    <p:extLst>
      <p:ext uri="{BB962C8B-B14F-4D97-AF65-F5344CB8AC3E}">
        <p14:creationId xmlns:p14="http://schemas.microsoft.com/office/powerpoint/2010/main" val="99248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A784C1E-AD4C-411D-8081-4E416B79B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UTVIKLING OG UTFORDRINGER FOR NORSK REISELIV</a:t>
            </a:r>
          </a:p>
          <a:p>
            <a:r>
              <a:rPr lang="nb-NO" dirty="0"/>
              <a:t>NORDMENNS FORHOLD TIL TURISME</a:t>
            </a:r>
          </a:p>
          <a:p>
            <a:r>
              <a:rPr lang="nb-NO" dirty="0"/>
              <a:t>OM CRUISETURISTENE SOM BESØKTE OSS I SOMMER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C864F18-4D08-4DBF-A460-9E2DE92C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 NESTE MINUTTENE GÅR MED TIL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4C47D0-0F4A-4D81-88CD-B0212FC57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373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ABD8853-AD45-4314-A009-76F93ADE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 reise til Norge ville være et bærekraftig valg for meg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D23983E-1233-4652-9AC5-BCFF47396DE3}"/>
              </a:ext>
            </a:extLst>
          </p:cNvPr>
          <p:cNvSpPr txBox="1"/>
          <p:nvPr/>
        </p:nvSpPr>
        <p:spPr>
          <a:xfrm>
            <a:off x="7094306" y="4928056"/>
            <a:ext cx="19752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Kilde: </a:t>
            </a:r>
            <a:r>
              <a:rPr lang="nb-NO" sz="800" dirty="0" err="1"/>
              <a:t>Merkevaretracker</a:t>
            </a:r>
            <a:r>
              <a:rPr lang="nb-NO" sz="800" dirty="0"/>
              <a:t>, Innovasjon Norge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A60E3305-2B17-47B3-93D0-8160B372C0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4458" y="1162050"/>
          <a:ext cx="8394255" cy="338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5458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1ABC1DDE-4700-42A9-A917-9859746B0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17" y="1161881"/>
            <a:ext cx="3065632" cy="3065632"/>
          </a:xfrm>
          <a:prstGeom prst="rect">
            <a:avLst/>
          </a:prstGeom>
          <a:noFill/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1381B90-0CC7-40B0-AF39-0DC082D754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69225" y="1161881"/>
            <a:ext cx="3979488" cy="306563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nb-NO" sz="1700" b="1"/>
              <a:t>I undersøkelsen søkte vi svar på: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b-NO" sz="1700"/>
              <a:t> Måler nordmenns syn på turisme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b-NO" sz="1700"/>
              <a:t> Holdninger til dagens turisme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b-NO" sz="1700"/>
              <a:t> Ønsket utvikling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nb-NO" sz="1700"/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nb-NO" sz="170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nb-NO" sz="1700"/>
              <a:t>Landsdekkende undersøkelse med fokus på pressområder sommersesongen,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nb-NO" sz="1700"/>
              <a:t>samt ski- og nordlysdestinasjoner vintersesongen.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AE97381-F812-4FBF-A34D-951ACC79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79" y="234921"/>
            <a:ext cx="8357328" cy="307777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nb-NO" dirty="0"/>
              <a:t>To ganger i året gjennomfører vi en landsdekkende undersøkelse for å ta pulsen på nordmenns holdninger til turisme.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lysbildenummer 2" hidden="1">
            <a:extLst>
              <a:ext uri="{FF2B5EF4-FFF2-40B4-BE49-F238E27FC236}">
                <a16:creationId xmlns:a16="http://schemas.microsoft.com/office/drawing/2014/main" id="{6FDF2FB1-CDEA-4430-B27C-AB5B5EF33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D54F3E-5908-4C83-B5CA-2A5BDE9E6817}" type="slidenum">
              <a:rPr lang="nb-NO" smtClean="0"/>
              <a:pPr>
                <a:spcAft>
                  <a:spcPts val="600"/>
                </a:spcAft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4033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E3C0D00-787A-4E75-9362-09F6995D4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22</a:t>
            </a:fld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C50323EC-56D1-4998-87E6-9986567DA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86" y="260208"/>
            <a:ext cx="8357328" cy="307777"/>
          </a:xfrm>
        </p:spPr>
        <p:txBody>
          <a:bodyPr/>
          <a:lstStyle/>
          <a:p>
            <a:r>
              <a:rPr lang="nb-NO" dirty="0"/>
              <a:t>Større skeptisk i pressområdene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DF241237-B073-47EA-A125-691E2C598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378175"/>
              </p:ext>
            </p:extLst>
          </p:nvPr>
        </p:nvGraphicFramePr>
        <p:xfrm>
          <a:off x="257908" y="762618"/>
          <a:ext cx="8490806" cy="416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0391B45D-EF8A-4264-8502-06E4756FFF16}"/>
              </a:ext>
            </a:extLst>
          </p:cNvPr>
          <p:cNvSpPr txBox="1"/>
          <p:nvPr/>
        </p:nvSpPr>
        <p:spPr>
          <a:xfrm>
            <a:off x="6886827" y="4923692"/>
            <a:ext cx="19992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Innbyggerundersøkelsen, Innovasjon Norge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81D7F94-8CAA-4659-AC69-4D1147231637}"/>
              </a:ext>
            </a:extLst>
          </p:cNvPr>
          <p:cNvSpPr txBox="1"/>
          <p:nvPr/>
        </p:nvSpPr>
        <p:spPr>
          <a:xfrm>
            <a:off x="298383" y="837398"/>
            <a:ext cx="1799924" cy="5919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8587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44F04F0-6910-4E87-BE09-3FE6A1324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23</a:t>
            </a:fld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FD95ADA-2FF0-4D5A-9DE0-781CF4AC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</p:spPr>
        <p:txBody>
          <a:bodyPr/>
          <a:lstStyle/>
          <a:p>
            <a:r>
              <a:rPr lang="nb-NO" dirty="0"/>
              <a:t>Det er også en liten endring i det norske folk det siste året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4227C998-C59F-4FDA-A6B0-8E52D33960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67646"/>
              </p:ext>
            </p:extLst>
          </p:nvPr>
        </p:nvGraphicFramePr>
        <p:xfrm>
          <a:off x="240324" y="1162050"/>
          <a:ext cx="8508390" cy="338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9068C69D-98DF-4788-89EB-9210D3DAB82E}"/>
              </a:ext>
            </a:extLst>
          </p:cNvPr>
          <p:cNvSpPr txBox="1"/>
          <p:nvPr/>
        </p:nvSpPr>
        <p:spPr>
          <a:xfrm>
            <a:off x="7066239" y="4818480"/>
            <a:ext cx="19992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Innbyggerundersøkelsen, Innovasjon Norge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CBDFA14-DA78-4F39-955F-83759C010476}"/>
              </a:ext>
            </a:extLst>
          </p:cNvPr>
          <p:cNvSpPr txBox="1"/>
          <p:nvPr/>
        </p:nvSpPr>
        <p:spPr>
          <a:xfrm>
            <a:off x="322446" y="1162050"/>
            <a:ext cx="1746986" cy="5801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4793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A192501-6C82-44F8-B2DE-591892AFE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24</a:t>
            </a:fld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754C0C09-A960-46BD-90E3-93F054E5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Folk i pressområdene er blitt mye mer skeptisk til alle type turister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A5653EDC-B6B1-4E07-8CA0-0DA5A53F83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928071"/>
              </p:ext>
            </p:extLst>
          </p:nvPr>
        </p:nvGraphicFramePr>
        <p:xfrm>
          <a:off x="294774" y="1162050"/>
          <a:ext cx="8453939" cy="3446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7E8782AA-0BC2-4475-8382-BC049C855A42}"/>
              </a:ext>
            </a:extLst>
          </p:cNvPr>
          <p:cNvSpPr txBox="1"/>
          <p:nvPr/>
        </p:nvSpPr>
        <p:spPr>
          <a:xfrm>
            <a:off x="7144735" y="4854523"/>
            <a:ext cx="19992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Innbyggerundersøkelsen, Innovasjon Norge</a:t>
            </a:r>
          </a:p>
        </p:txBody>
      </p:sp>
    </p:spTree>
    <p:extLst>
      <p:ext uri="{BB962C8B-B14F-4D97-AF65-F5344CB8AC3E}">
        <p14:creationId xmlns:p14="http://schemas.microsoft.com/office/powerpoint/2010/main" val="424092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17AE24E-03C1-4834-883B-5170D7856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25</a:t>
            </a:fld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0222907B-7A7E-48BC-AC02-DBE0D7A5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Nordmenn er enige om turismens positive bidrag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8530592D-DB0B-429F-BD64-B91B4AAAE5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144348"/>
              </p:ext>
            </p:extLst>
          </p:nvPr>
        </p:nvGraphicFramePr>
        <p:xfrm>
          <a:off x="0" y="983421"/>
          <a:ext cx="8672513" cy="401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C5DC19F3-C681-4127-AA69-A90B43ADDB59}"/>
              </a:ext>
            </a:extLst>
          </p:cNvPr>
          <p:cNvSpPr txBox="1"/>
          <p:nvPr/>
        </p:nvSpPr>
        <p:spPr>
          <a:xfrm>
            <a:off x="7144735" y="4928056"/>
            <a:ext cx="19992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Innbyggerundersøkelsen, Innovasjon Norge</a:t>
            </a:r>
          </a:p>
        </p:txBody>
      </p:sp>
    </p:spTree>
    <p:extLst>
      <p:ext uri="{BB962C8B-B14F-4D97-AF65-F5344CB8AC3E}">
        <p14:creationId xmlns:p14="http://schemas.microsoft.com/office/powerpoint/2010/main" val="1214116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C6DD531-1511-48EC-9123-DB6648FBD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26</a:t>
            </a:fld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0301C53C-E6EF-4D71-9F35-54391045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615553"/>
          </a:xfrm>
        </p:spPr>
        <p:txBody>
          <a:bodyPr/>
          <a:lstStyle/>
          <a:p>
            <a:r>
              <a:rPr lang="nb-NO" dirty="0"/>
              <a:t>Pressområdene er i større grad klar over turismens positive side, men den har sunket siden i fjor</a:t>
            </a:r>
          </a:p>
        </p:txBody>
      </p:sp>
      <p:graphicFrame>
        <p:nvGraphicFramePr>
          <p:cNvPr id="5" name="Chart 11">
            <a:extLst>
              <a:ext uri="{FF2B5EF4-FFF2-40B4-BE49-F238E27FC236}">
                <a16:creationId xmlns:a16="http://schemas.microsoft.com/office/drawing/2014/main" id="{CA71A89B-70CD-45E5-B4F2-096E878BE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625099"/>
              </p:ext>
            </p:extLst>
          </p:nvPr>
        </p:nvGraphicFramePr>
        <p:xfrm>
          <a:off x="263770" y="1162050"/>
          <a:ext cx="8484944" cy="345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E5A92EDF-6609-4232-A24F-D0E20A26500A}"/>
              </a:ext>
            </a:extLst>
          </p:cNvPr>
          <p:cNvSpPr/>
          <p:nvPr/>
        </p:nvSpPr>
        <p:spPr>
          <a:xfrm>
            <a:off x="6890238" y="4928056"/>
            <a:ext cx="19992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dirty="0"/>
              <a:t>Innbyggerundersøkelsen, Innovasjon Norge</a:t>
            </a:r>
          </a:p>
        </p:txBody>
      </p:sp>
    </p:spTree>
    <p:extLst>
      <p:ext uri="{BB962C8B-B14F-4D97-AF65-F5344CB8AC3E}">
        <p14:creationId xmlns:p14="http://schemas.microsoft.com/office/powerpoint/2010/main" val="2672169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BAE6DF1-252E-49CF-83E3-6510B31E8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27</a:t>
            </a:fld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0DA6428-A104-40A4-A4F6-84F51C55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</p:spPr>
        <p:txBody>
          <a:bodyPr/>
          <a:lstStyle/>
          <a:p>
            <a:r>
              <a:rPr lang="nb-NO" dirty="0"/>
              <a:t>Det er en liten økning av nordmenn som ser negative konsekvenser </a:t>
            </a:r>
          </a:p>
        </p:txBody>
      </p:sp>
      <p:graphicFrame>
        <p:nvGraphicFramePr>
          <p:cNvPr id="5" name="Chart 8">
            <a:extLst>
              <a:ext uri="{FF2B5EF4-FFF2-40B4-BE49-F238E27FC236}">
                <a16:creationId xmlns:a16="http://schemas.microsoft.com/office/drawing/2014/main" id="{2AB3F552-486A-403A-9DED-67F636AA1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149669"/>
              </p:ext>
            </p:extLst>
          </p:nvPr>
        </p:nvGraphicFramePr>
        <p:xfrm>
          <a:off x="199292" y="1162050"/>
          <a:ext cx="8549421" cy="376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8D3A721C-9879-4593-8B96-D73189979F9B}"/>
              </a:ext>
            </a:extLst>
          </p:cNvPr>
          <p:cNvSpPr txBox="1"/>
          <p:nvPr/>
        </p:nvSpPr>
        <p:spPr>
          <a:xfrm>
            <a:off x="6945443" y="4883662"/>
            <a:ext cx="19992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Innbyggerundersøkelsen, Innovasjon Norge</a:t>
            </a:r>
          </a:p>
        </p:txBody>
      </p:sp>
    </p:spTree>
    <p:extLst>
      <p:ext uri="{BB962C8B-B14F-4D97-AF65-F5344CB8AC3E}">
        <p14:creationId xmlns:p14="http://schemas.microsoft.com/office/powerpoint/2010/main" val="1427188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77F89A1-8D6A-4041-BA36-CC7039425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28</a:t>
            </a:fld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CE8B376-E3E0-4FF7-BF5A-ECA903BC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Og pressområdene i større grad enn i fjor</a:t>
            </a:r>
          </a:p>
        </p:txBody>
      </p:sp>
      <p:graphicFrame>
        <p:nvGraphicFramePr>
          <p:cNvPr id="5" name="Chart 12">
            <a:extLst>
              <a:ext uri="{FF2B5EF4-FFF2-40B4-BE49-F238E27FC236}">
                <a16:creationId xmlns:a16="http://schemas.microsoft.com/office/drawing/2014/main" id="{AB79CF5D-2188-420C-8019-B013D1641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606529"/>
              </p:ext>
            </p:extLst>
          </p:nvPr>
        </p:nvGraphicFramePr>
        <p:xfrm>
          <a:off x="-46893" y="1014373"/>
          <a:ext cx="8525975" cy="374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1E1EBFF7-9AC2-45BC-B701-15D0079E1A1A}"/>
              </a:ext>
            </a:extLst>
          </p:cNvPr>
          <p:cNvSpPr/>
          <p:nvPr/>
        </p:nvSpPr>
        <p:spPr>
          <a:xfrm>
            <a:off x="6957647" y="4902465"/>
            <a:ext cx="19992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dirty="0"/>
              <a:t>Innbyggerundersøkelsen, Innovasjon Norge</a:t>
            </a:r>
          </a:p>
        </p:txBody>
      </p:sp>
    </p:spTree>
    <p:extLst>
      <p:ext uri="{BB962C8B-B14F-4D97-AF65-F5344CB8AC3E}">
        <p14:creationId xmlns:p14="http://schemas.microsoft.com/office/powerpoint/2010/main" val="420142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2F71A54-4853-4C02-9317-5A76BE741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29</a:t>
            </a:fld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688743A-AE85-464A-8596-9FA112A3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ønsker fremdeles de som besøker oss en god opplevelse</a:t>
            </a:r>
          </a:p>
        </p:txBody>
      </p:sp>
      <p:graphicFrame>
        <p:nvGraphicFramePr>
          <p:cNvPr id="5" name="Chart 9">
            <a:extLst>
              <a:ext uri="{FF2B5EF4-FFF2-40B4-BE49-F238E27FC236}">
                <a16:creationId xmlns:a16="http://schemas.microsoft.com/office/drawing/2014/main" id="{A213ACEC-F47C-4F74-B338-0A04629985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95875"/>
              </p:ext>
            </p:extLst>
          </p:nvPr>
        </p:nvGraphicFramePr>
        <p:xfrm>
          <a:off x="64478" y="1162050"/>
          <a:ext cx="8684236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0649B214-403A-45C1-9A14-484C41C7D9C6}"/>
              </a:ext>
            </a:extLst>
          </p:cNvPr>
          <p:cNvSpPr txBox="1"/>
          <p:nvPr/>
        </p:nvSpPr>
        <p:spPr>
          <a:xfrm>
            <a:off x="7144735" y="4934202"/>
            <a:ext cx="19992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Innbyggerundersøkelsen, Innovasjon Norge</a:t>
            </a:r>
          </a:p>
        </p:txBody>
      </p:sp>
    </p:spTree>
    <p:extLst>
      <p:ext uri="{BB962C8B-B14F-4D97-AF65-F5344CB8AC3E}">
        <p14:creationId xmlns:p14="http://schemas.microsoft.com/office/powerpoint/2010/main" val="187158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ED034E53-9F1C-4462-9068-01DF6FA6D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0686" y="1304911"/>
            <a:ext cx="7179486" cy="3065463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79EAD021-9491-49B9-9AF5-BC4B359E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Turismens betydning for Norge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4C407D4-55AC-415F-8646-F7F1A0EF75B2}"/>
              </a:ext>
            </a:extLst>
          </p:cNvPr>
          <p:cNvSpPr txBox="1"/>
          <p:nvPr/>
        </p:nvSpPr>
        <p:spPr>
          <a:xfrm>
            <a:off x="8383713" y="4912668"/>
            <a:ext cx="6415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/>
              <a:t>Kilde: SSB</a:t>
            </a:r>
          </a:p>
        </p:txBody>
      </p:sp>
      <p:sp>
        <p:nvSpPr>
          <p:cNvPr id="2" name="Snakkeboble: rektangel 1">
            <a:extLst>
              <a:ext uri="{FF2B5EF4-FFF2-40B4-BE49-F238E27FC236}">
                <a16:creationId xmlns:a16="http://schemas.microsoft.com/office/drawing/2014/main" id="{C26D26EF-4295-4BB7-AFC0-0D1669B345E1}"/>
              </a:ext>
            </a:extLst>
          </p:cNvPr>
          <p:cNvSpPr/>
          <p:nvPr/>
        </p:nvSpPr>
        <p:spPr>
          <a:xfrm>
            <a:off x="7263829" y="236306"/>
            <a:ext cx="1607906" cy="764244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Turismens betydning for Norge øker i takt med resten av norsk økonomi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E5275F-3914-48F8-9283-8F18804B4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4062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13DADD7-E4DE-4009-A058-84B86786F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30</a:t>
            </a:fld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0C29385-051A-4ED1-81E3-85546CFF8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Langt flere i pressområder vil innføre turistskatt</a:t>
            </a:r>
          </a:p>
        </p:txBody>
      </p:sp>
      <p:graphicFrame>
        <p:nvGraphicFramePr>
          <p:cNvPr id="5" name="Chart 13">
            <a:extLst>
              <a:ext uri="{FF2B5EF4-FFF2-40B4-BE49-F238E27FC236}">
                <a16:creationId xmlns:a16="http://schemas.microsoft.com/office/drawing/2014/main" id="{B9DC78AF-4FA3-4B05-982C-0ECF1027DE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229691"/>
              </p:ext>
            </p:extLst>
          </p:nvPr>
        </p:nvGraphicFramePr>
        <p:xfrm>
          <a:off x="164124" y="1162050"/>
          <a:ext cx="8584590" cy="362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9A2A8E12-4446-4F55-8310-D41B89340546}"/>
              </a:ext>
            </a:extLst>
          </p:cNvPr>
          <p:cNvSpPr txBox="1"/>
          <p:nvPr/>
        </p:nvSpPr>
        <p:spPr>
          <a:xfrm>
            <a:off x="7233139" y="4853354"/>
            <a:ext cx="19992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Innbyggerundersøkelsen, Innovasjon Norge</a:t>
            </a:r>
          </a:p>
        </p:txBody>
      </p:sp>
    </p:spTree>
    <p:extLst>
      <p:ext uri="{BB962C8B-B14F-4D97-AF65-F5344CB8AC3E}">
        <p14:creationId xmlns:p14="http://schemas.microsoft.com/office/powerpoint/2010/main" val="1247998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060FE8C1-2CED-4E25-AB89-95AA3D47409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6060" b="606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8BF8E2E-EAFE-41C1-BDC7-54B69F95D332}"/>
              </a:ext>
            </a:extLst>
          </p:cNvPr>
          <p:cNvSpPr/>
          <p:nvPr/>
        </p:nvSpPr>
        <p:spPr>
          <a:xfrm>
            <a:off x="580963" y="1122255"/>
            <a:ext cx="4623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000" b="1" dirty="0">
                <a:solidFill>
                  <a:schemeClr val="bg1"/>
                </a:solidFill>
              </a:rPr>
              <a:t>Gå til </a:t>
            </a:r>
            <a:r>
              <a:rPr lang="nb-NO" sz="4000" b="1" dirty="0">
                <a:solidFill>
                  <a:schemeClr val="bg1"/>
                </a:solidFill>
                <a:hlinkClick r:id="rId3"/>
              </a:rPr>
              <a:t>www.kahoot.it</a:t>
            </a:r>
            <a:endParaRPr lang="nb-N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18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6DF55E2A-BD1F-4F5A-B480-920F1D64E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1384995"/>
          </a:xfrm>
        </p:spPr>
        <p:txBody>
          <a:bodyPr/>
          <a:lstStyle/>
          <a:p>
            <a:r>
              <a:rPr lang="nb-NO" sz="1800" dirty="0"/>
              <a:t>Vi gjennomførte cruiseundersøkelsen midten av mai til slutten av september. Over 3000 intervju på over 190 seilinger i 13 havner med skip fra 34 rederi.</a:t>
            </a:r>
            <a:br>
              <a:rPr lang="nb-NO" sz="1800" dirty="0"/>
            </a:br>
            <a:endParaRPr lang="nb-NO" sz="1800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AE522355-245A-4521-A6C6-C85DC04FB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2568190"/>
            <a:ext cx="4177093" cy="307777"/>
          </a:xfrm>
        </p:spPr>
        <p:txBody>
          <a:bodyPr/>
          <a:lstStyle/>
          <a:p>
            <a:r>
              <a:rPr lang="nb-NO" sz="2000" dirty="0"/>
              <a:t>Cruiseundersøkelsen 2019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9F40469-7239-43CB-B0CA-FEF234BC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32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2436955-744B-42BC-B830-AC32EE4ADF28}"/>
              </a:ext>
            </a:extLst>
          </p:cNvPr>
          <p:cNvSpPr txBox="1"/>
          <p:nvPr/>
        </p:nvSpPr>
        <p:spPr>
          <a:xfrm>
            <a:off x="41096" y="1387011"/>
            <a:ext cx="8759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>
                <a:solidFill>
                  <a:srgbClr val="FF0000"/>
                </a:solidFill>
              </a:rPr>
              <a:t>Cruiseundersøkelsen publiseres i løpet av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446581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863A90B-2DAD-4148-9C63-92EE89082D61}"/>
              </a:ext>
            </a:extLst>
          </p:cNvPr>
          <p:cNvSpPr txBox="1"/>
          <p:nvPr/>
        </p:nvSpPr>
        <p:spPr>
          <a:xfrm>
            <a:off x="1357162" y="717082"/>
            <a:ext cx="590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FOR MER INFORMASJON GÅ TIL VISITNORWAY.NO/INNSIKT </a:t>
            </a:r>
          </a:p>
        </p:txBody>
      </p:sp>
    </p:spTree>
    <p:extLst>
      <p:ext uri="{BB962C8B-B14F-4D97-AF65-F5344CB8AC3E}">
        <p14:creationId xmlns:p14="http://schemas.microsoft.com/office/powerpoint/2010/main" val="112529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9604CC2-EC0D-41FB-9DCB-225E1DFF8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615553"/>
          </a:xfrm>
        </p:spPr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På ti år har Norges inntekt av turisme økt med 61,1 milliarder</a:t>
            </a:r>
            <a:br>
              <a:rPr lang="nb-NO" dirty="0">
                <a:solidFill>
                  <a:srgbClr val="000000"/>
                </a:solidFill>
              </a:rPr>
            </a:br>
            <a:r>
              <a:rPr lang="nb-NO" b="0" dirty="0"/>
              <a:t>Utenlandske turister bidro med over halvparten av veksten fra 2007 til 2017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7B4E95EA-96A8-4CB9-9F35-F315467C3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767850"/>
              </p:ext>
            </p:extLst>
          </p:nvPr>
        </p:nvGraphicFramePr>
        <p:xfrm>
          <a:off x="321425" y="1162050"/>
          <a:ext cx="8427288" cy="3781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A8EDB529-D673-4F8A-BC5F-9461EA34FAF7}"/>
              </a:ext>
            </a:extLst>
          </p:cNvPr>
          <p:cNvSpPr txBox="1"/>
          <p:nvPr/>
        </p:nvSpPr>
        <p:spPr>
          <a:xfrm>
            <a:off x="8453600" y="4887883"/>
            <a:ext cx="590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Kilde: SSB</a:t>
            </a:r>
          </a:p>
        </p:txBody>
      </p: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35977B8F-4317-478B-A82B-427DE3A4E3FB}"/>
              </a:ext>
            </a:extLst>
          </p:cNvPr>
          <p:cNvCxnSpPr>
            <a:cxnSpLocks/>
          </p:cNvCxnSpPr>
          <p:nvPr/>
        </p:nvCxnSpPr>
        <p:spPr>
          <a:xfrm flipV="1">
            <a:off x="3767000" y="1906385"/>
            <a:ext cx="1763735" cy="108000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521B972-E4D5-4D5B-8B5B-6E4492E502C4}"/>
              </a:ext>
            </a:extLst>
          </p:cNvPr>
          <p:cNvSpPr txBox="1"/>
          <p:nvPr/>
        </p:nvSpPr>
        <p:spPr>
          <a:xfrm>
            <a:off x="3823855" y="2156252"/>
            <a:ext cx="1313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61,1 mrd. (+53 %) </a:t>
            </a:r>
            <a:endParaRPr lang="nb-NO" sz="1100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C9E9240-A5C2-409A-8A50-ACE4335A1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350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F63AA8A-B51C-419B-B085-98A8A449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97" y="362655"/>
            <a:ext cx="8357328" cy="800219"/>
          </a:xfrm>
        </p:spPr>
        <p:txBody>
          <a:bodyPr/>
          <a:lstStyle/>
          <a:p>
            <a:r>
              <a:rPr lang="nb-NO" dirty="0"/>
              <a:t>Veldig mye at hva Norge tjerner på turister, går til andre næringer enn reiselivsnæringen  </a:t>
            </a:r>
            <a:br>
              <a:rPr lang="nb-NO" sz="1200" dirty="0"/>
            </a:br>
            <a:endParaRPr lang="nb-NO" sz="120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873D8C3-711D-41E0-A571-3384377627A7}"/>
              </a:ext>
            </a:extLst>
          </p:cNvPr>
          <p:cNvSpPr txBox="1"/>
          <p:nvPr/>
        </p:nvSpPr>
        <p:spPr>
          <a:xfrm>
            <a:off x="6887759" y="4928056"/>
            <a:ext cx="1911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Kilde: Satellittregnskapet for turisme, SSB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F232941-1EBC-4515-9741-BA66C12EEBF4}"/>
              </a:ext>
            </a:extLst>
          </p:cNvPr>
          <p:cNvSpPr txBox="1"/>
          <p:nvPr/>
        </p:nvSpPr>
        <p:spPr>
          <a:xfrm>
            <a:off x="349897" y="635807"/>
            <a:ext cx="2151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/>
              <a:t> 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5BE014A4-6BB0-4D59-8E62-AFA61C013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152488"/>
              </p:ext>
            </p:extLst>
          </p:nvPr>
        </p:nvGraphicFramePr>
        <p:xfrm>
          <a:off x="130530" y="1302622"/>
          <a:ext cx="8353425" cy="306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CC57854-CBF9-4DC6-A3B2-428052EDA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699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7D91D8-F5D2-4B3D-9F4D-49638994E81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79812" y="1775429"/>
            <a:ext cx="3979488" cy="3065632"/>
          </a:xfrm>
        </p:spPr>
        <p:txBody>
          <a:bodyPr/>
          <a:lstStyle/>
          <a:p>
            <a:r>
              <a:rPr lang="nb-NO" sz="1400" dirty="0"/>
              <a:t>Tall for årets første seks måneder viser en vekst på fire prosent. </a:t>
            </a:r>
          </a:p>
          <a:p>
            <a:r>
              <a:rPr lang="nb-NO" sz="1400" dirty="0"/>
              <a:t>Midtøsten og Asia som øker mest.</a:t>
            </a:r>
          </a:p>
          <a:p>
            <a:r>
              <a:rPr lang="nb-NO" sz="1400" dirty="0"/>
              <a:t>Europa øker med fire prosenter, mens innreisen til Nord-Europa øker med 0,4 prosent. </a:t>
            </a:r>
          </a:p>
          <a:p>
            <a:r>
              <a:rPr lang="nb-NO" sz="1400" dirty="0"/>
              <a:t>Hva tror dere innreisen til Norge er?</a:t>
            </a:r>
          </a:p>
          <a:p>
            <a:pPr marL="0" indent="0">
              <a:buNone/>
            </a:pPr>
            <a:endParaRPr lang="nb-NO" sz="16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8CC06F7-BD53-45BB-B31D-9ED659F00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CFF988BB-4652-424B-8D94-3141D5F5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615553"/>
          </a:xfrm>
        </p:spPr>
        <p:txBody>
          <a:bodyPr/>
          <a:lstStyle/>
          <a:p>
            <a:r>
              <a:rPr lang="nb-NO" dirty="0"/>
              <a:t>Tall for første halvår er klare;</a:t>
            </a:r>
            <a:br>
              <a:rPr lang="nb-NO" dirty="0"/>
            </a:br>
            <a:r>
              <a:rPr lang="nb-NO" dirty="0"/>
              <a:t>2019 blir det åttende året på rad med god vekst i internasjonal turisme </a:t>
            </a:r>
          </a:p>
        </p:txBody>
      </p:sp>
      <p:pic>
        <p:nvPicPr>
          <p:cNvPr id="2" name="Plassholder for innhold 1">
            <a:extLst>
              <a:ext uri="{FF2B5EF4-FFF2-40B4-BE49-F238E27FC236}">
                <a16:creationId xmlns:a16="http://schemas.microsoft.com/office/drawing/2014/main" id="{FBA1DDDC-6DC5-4AA1-8F21-65BAAE338B42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113015" y="1674343"/>
            <a:ext cx="4708897" cy="263856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AA7CA6C-389A-4EF1-AFC0-74B5402EB3B0}"/>
              </a:ext>
            </a:extLst>
          </p:cNvPr>
          <p:cNvSpPr txBox="1"/>
          <p:nvPr/>
        </p:nvSpPr>
        <p:spPr>
          <a:xfrm>
            <a:off x="113015" y="4916860"/>
            <a:ext cx="8563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/>
              <a:t>Kilde: UNWTO</a:t>
            </a:r>
          </a:p>
        </p:txBody>
      </p:sp>
    </p:spTree>
    <p:extLst>
      <p:ext uri="{BB962C8B-B14F-4D97-AF65-F5344CB8AC3E}">
        <p14:creationId xmlns:p14="http://schemas.microsoft.com/office/powerpoint/2010/main" val="118708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A3FDD21-C727-4AE5-B4FC-B0718957B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Utenlandske ankomster til Nord-Europa, første halvår 2019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BC861F1-3FC1-4F6F-89E0-5B44F4D80D9C}"/>
              </a:ext>
            </a:extLst>
          </p:cNvPr>
          <p:cNvSpPr txBox="1"/>
          <p:nvPr/>
        </p:nvSpPr>
        <p:spPr>
          <a:xfrm>
            <a:off x="8292663" y="4928056"/>
            <a:ext cx="7809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Kilde: UNWTO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9B53722B-6DBB-495C-99DB-B5CA1154EB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757724"/>
              </p:ext>
            </p:extLst>
          </p:nvPr>
        </p:nvGraphicFramePr>
        <p:xfrm>
          <a:off x="220718" y="1162050"/>
          <a:ext cx="8527996" cy="336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FAC94AEB-3FF2-432A-A91F-60B68C704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856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44EFF8C-C2A5-408A-86A0-D88A7FE21E6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2124" b="2124"/>
          <a:stretch>
            <a:fillRect/>
          </a:stretch>
        </p:blipFill>
        <p:spPr>
          <a:xfrm>
            <a:off x="0" y="62924"/>
            <a:ext cx="7064078" cy="3973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5FB13-8D77-47C0-A8E5-7D95ADBC7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76754">
            <a:off x="4048709" y="1098530"/>
            <a:ext cx="5243014" cy="5102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DC89AF-FFBF-4333-8035-CE8C52A0A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4" y="2571750"/>
            <a:ext cx="9004572" cy="1127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B9CFC5-2208-4EF6-AFF7-3EC184E541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4796">
            <a:off x="-170010" y="3136930"/>
            <a:ext cx="4841801" cy="3097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0B88D8-1F48-4144-B4F8-75DE727B9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6182" y="65822"/>
            <a:ext cx="2158974" cy="190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7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 lite tilbakeblikk</a:t>
            </a:r>
          </a:p>
        </p:txBody>
      </p:sp>
      <p:pic>
        <p:nvPicPr>
          <p:cNvPr id="4" name="Picture 4" descr="https://encrypted-tbn0.gstatic.com/images?q=tbn:ANd9GcQh3TzlaQuwRIB3u75RDjqL5kaxtl4pB2w7H_wGxdkuMH0jzoT1X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85" y="53007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innovation\data\users$\mahel\Desktop\11289494-good-times-ahead-optimistic-yellow-road-sign-being-positive-and-optimism-for-a-bright-future-and-g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207" y="1095595"/>
            <a:ext cx="3305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4741" y="3469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CEC682D7-6059-4415-9519-A1649EC78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2793796"/>
      </p:ext>
    </p:extLst>
  </p:cSld>
  <p:clrMapOvr>
    <a:masterClrMapping/>
  </p:clrMapOvr>
</p:sld>
</file>

<file path=ppt/theme/theme1.xml><?xml version="1.0" encoding="utf-8"?>
<a:theme xmlns:a="http://schemas.openxmlformats.org/drawingml/2006/main" name="Innovasjon_Norge_PPT_BokmÜl_169">
  <a:themeElements>
    <a:clrScheme name="Innovasjon Norge 2016">
      <a:dk1>
        <a:srgbClr val="000000"/>
      </a:dk1>
      <a:lt1>
        <a:srgbClr val="FFFFFF"/>
      </a:lt1>
      <a:dk2>
        <a:srgbClr val="53565A"/>
      </a:dk2>
      <a:lt2>
        <a:srgbClr val="D9D9D6"/>
      </a:lt2>
      <a:accent1>
        <a:srgbClr val="A4DBE8"/>
      </a:accent1>
      <a:accent2>
        <a:srgbClr val="E03E52"/>
      </a:accent2>
      <a:accent3>
        <a:srgbClr val="753BBD"/>
      </a:accent3>
      <a:accent4>
        <a:srgbClr val="F6EB61"/>
      </a:accent4>
      <a:accent5>
        <a:srgbClr val="C6D6E3"/>
      </a:accent5>
      <a:accent6>
        <a:srgbClr val="7AE1BF"/>
      </a:accent6>
      <a:hlink>
        <a:srgbClr val="000000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F1801B50-CF11-4445-B5C1-0507BCF35A0A}" vid="{3467B460-8824-3544-9472-1A25D794090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6DD17726F21840882B5CA6E9CDBFBB" ma:contentTypeVersion="11" ma:contentTypeDescription="Opprett et nytt dokument." ma:contentTypeScope="" ma:versionID="fb75638df1ebb6e45741b7acfd15d9ce">
  <xsd:schema xmlns:xsd="http://www.w3.org/2001/XMLSchema" xmlns:xs="http://www.w3.org/2001/XMLSchema" xmlns:p="http://schemas.microsoft.com/office/2006/metadata/properties" xmlns:ns3="7cc8e59a-9390-4cfd-8c45-e35240729fca" xmlns:ns4="03ea63f0-ee6d-4b56-8ca1-440fd5605fd0" targetNamespace="http://schemas.microsoft.com/office/2006/metadata/properties" ma:root="true" ma:fieldsID="36ce82205b42c93505260aae49f2ddd4" ns3:_="" ns4:_="">
    <xsd:import namespace="7cc8e59a-9390-4cfd-8c45-e35240729fca"/>
    <xsd:import namespace="03ea63f0-ee6d-4b56-8ca1-440fd5605f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8e59a-9390-4cfd-8c45-e35240729f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a63f0-ee6d-4b56-8ca1-440fd5605fd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757680-1575-41DC-B389-B4BCF6DC0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c8e59a-9390-4cfd-8c45-e35240729fca"/>
    <ds:schemaRef ds:uri="03ea63f0-ee6d-4b56-8ca1-440fd5605f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8ADAA0-C428-4EBC-AF2B-BA73D86A90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6EEE01-1828-4CBF-9AB2-11239FC316B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737</Words>
  <Application>Microsoft Office PowerPoint</Application>
  <PresentationFormat>Skjermfremvisning (16:9)</PresentationFormat>
  <Paragraphs>155</Paragraphs>
  <Slides>33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Innovasjon_Norge_PPT_BokmÜl_169</vt:lpstr>
      <vt:lpstr>Kick-off for reiseliv 2019</vt:lpstr>
      <vt:lpstr>DE NESTE MINUTTENE GÅR MED TIL</vt:lpstr>
      <vt:lpstr>Turismens betydning for Norge</vt:lpstr>
      <vt:lpstr>På ti år har Norges inntekt av turisme økt med 61,1 milliarder Utenlandske turister bidro med over halvparten av veksten fra 2007 til 2017</vt:lpstr>
      <vt:lpstr>Veldig mye at hva Norge tjerner på turister, går til andre næringer enn reiselivsnæringen   </vt:lpstr>
      <vt:lpstr>Tall for første halvår er klare; 2019 blir det åttende året på rad med god vekst i internasjonal turisme </vt:lpstr>
      <vt:lpstr>Utenlandske ankomster til Nord-Europa, første halvår 2019</vt:lpstr>
      <vt:lpstr>PowerPoint-presentasjon</vt:lpstr>
      <vt:lpstr>Et lite tilbakeblikk</vt:lpstr>
      <vt:lpstr>Er det noen som husker når det «løsnet» for norsk reiseliv?</vt:lpstr>
      <vt:lpstr>PowerPoint-presentasjon</vt:lpstr>
      <vt:lpstr>Reiselivsnæringen fortsetter med å være svært sesongbasert</vt:lpstr>
      <vt:lpstr>Utvikling av kommersielle gjestedøgn per landsdel </vt:lpstr>
      <vt:lpstr>Kort oppsummert </vt:lpstr>
      <vt:lpstr>PowerPoint-presentasjon</vt:lpstr>
      <vt:lpstr>Overturisme problematikken er delt inn i fire overordnede områder som belastes, og destinasjoner opplever dette ulikt. </vt:lpstr>
      <vt:lpstr>I hvilken grad er du enig eller uenig med følgende utsagn:  Jeg vurderer å endre måten jeg reiser på grunn av bekymring for miljøet/klimaet.</vt:lpstr>
      <vt:lpstr>Flyskam er reelt, men ikke like sterk  i alle markeder</vt:lpstr>
      <vt:lpstr>På hvilken måte vurderer du å endre måten du reiser på?  </vt:lpstr>
      <vt:lpstr>Å reise til Norge ville være et bærekraftig valg for meg</vt:lpstr>
      <vt:lpstr>To ganger i året gjennomfører vi en landsdekkende undersøkelse for å ta pulsen på nordmenns holdninger til turisme.  </vt:lpstr>
      <vt:lpstr>Større skeptisk i pressområdene</vt:lpstr>
      <vt:lpstr>Det er også en liten endring i det norske folk det siste året</vt:lpstr>
      <vt:lpstr>Folk i pressområdene er blitt mye mer skeptisk til alle type turister</vt:lpstr>
      <vt:lpstr>Nordmenn er enige om turismens positive bidrag</vt:lpstr>
      <vt:lpstr>Pressområdene er i større grad klar over turismens positive side, men den har sunket siden i fjor</vt:lpstr>
      <vt:lpstr>Det er en liten økning av nordmenn som ser negative konsekvenser </vt:lpstr>
      <vt:lpstr>Og pressområdene i større grad enn i fjor</vt:lpstr>
      <vt:lpstr>Vi ønsker fremdeles de som besøker oss en god opplevelse</vt:lpstr>
      <vt:lpstr>Langt flere i pressområder vil innføre turistskatt</vt:lpstr>
      <vt:lpstr>PowerPoint-presentasjon</vt:lpstr>
      <vt:lpstr>Cruiseundersøkelsen 2019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Kick-off for reiseliv 2019</dc:title>
  <dc:creator>Margrethe Helgebostad</dc:creator>
  <cp:lastModifiedBy>Margrethe Helgebostad</cp:lastModifiedBy>
  <cp:revision>10</cp:revision>
  <dcterms:created xsi:type="dcterms:W3CDTF">2019-10-20T11:31:57Z</dcterms:created>
  <dcterms:modified xsi:type="dcterms:W3CDTF">2019-10-29T10:40:38Z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0x0101006E6DD17726F21840882B5CA6E9CDBFBB</vt:lpwstr>
  </property>
</Properties>
</file>