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8" r:id="rId2"/>
    <p:sldId id="289" r:id="rId3"/>
    <p:sldId id="290" r:id="rId4"/>
    <p:sldId id="291" r:id="rId5"/>
    <p:sldId id="306" r:id="rId6"/>
    <p:sldId id="293" r:id="rId7"/>
    <p:sldId id="294" r:id="rId8"/>
    <p:sldId id="295" r:id="rId9"/>
    <p:sldId id="307" r:id="rId10"/>
    <p:sldId id="304" r:id="rId11"/>
    <p:sldId id="305" r:id="rId12"/>
    <p:sldId id="299" r:id="rId13"/>
    <p:sldId id="300" r:id="rId14"/>
    <p:sldId id="302" r:id="rId15"/>
    <p:sldId id="303" r:id="rId1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8E7"/>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58" d="100"/>
          <a:sy n="158" d="100"/>
        </p:scale>
        <p:origin x="1854" y="1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10" d="100"/>
          <a:sy n="110" d="100"/>
        </p:scale>
        <p:origin x="42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3" Type="http://schemas.openxmlformats.org/officeDocument/2006/relationships/oleObject" Target="file:///\\Innovation.nor.way\dir\NO%20Tourism%20and%20Culture\dir\Analyse\Diverse\Turistbarometer\Vinter%202018\underlang%20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nnovation.nor.way\dir\NO%20Tourism%20and%20Culture\dir\Analyse\Diverse\Turistbarometer\Vinter%202018\underlang%20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nnovation.nor.way\dir\NO%20Tourism%20and%20Culture\dir\Analyse\Diverse\Turistbarometer\Vinter%202018\underlang%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file:///\\innovation\data\users$\mahel\Desktop\andel%20utenalndse%202016%20vonter.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05095230122725"/>
          <c:y val="3.8800705467372132E-2"/>
          <c:w val="0.66204950391252715"/>
          <c:h val="0.7986829424099765"/>
        </c:manualLayout>
      </c:layout>
      <c:barChart>
        <c:barDir val="bar"/>
        <c:grouping val="stacked"/>
        <c:varyColors val="0"/>
        <c:ser>
          <c:idx val="0"/>
          <c:order val="0"/>
          <c:tx>
            <c:strRef>
              <c:f>Sheet1!$B$4</c:f>
              <c:strCache>
                <c:ptCount val="1"/>
                <c:pt idx="0">
                  <c:v>Mye bedre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Sheet1!$C$3:$K$3</c:f>
              <c:strCache>
                <c:ptCount val="9"/>
                <c:pt idx="0">
                  <c:v>Forventninger til vintersesongen 2010 N= 172</c:v>
                </c:pt>
                <c:pt idx="1">
                  <c:v>Forventninger til vintersesongen 2011 N= 122</c:v>
                </c:pt>
                <c:pt idx="2">
                  <c:v>Forventninger til vintersesongen 2012 N= 117</c:v>
                </c:pt>
                <c:pt idx="3">
                  <c:v>Forventninger til vintersesongen 2013 N= 149</c:v>
                </c:pt>
                <c:pt idx="4">
                  <c:v>Forventninger til vintersesongen 2014 N=129</c:v>
                </c:pt>
                <c:pt idx="5">
                  <c:v>Forventinger til vintersesongen 2015 N= 126</c:v>
                </c:pt>
                <c:pt idx="6">
                  <c:v>Forventinger til vintersesongen 2016 N= 108</c:v>
                </c:pt>
                <c:pt idx="7">
                  <c:v>Forventninger til vintersesongen 2017 N= 127</c:v>
                </c:pt>
                <c:pt idx="8">
                  <c:v>Forventninger til vintersesongen 2018 N=119</c:v>
                </c:pt>
              </c:strCache>
            </c:strRef>
          </c:cat>
          <c:val>
            <c:numRef>
              <c:f>Sheet1!$C$4:$K$4</c:f>
              <c:numCache>
                <c:formatCode>0.0\ %</c:formatCode>
                <c:ptCount val="9"/>
                <c:pt idx="0" formatCode="0%">
                  <c:v>0.02</c:v>
                </c:pt>
                <c:pt idx="1">
                  <c:v>3.3000000000000002E-2</c:v>
                </c:pt>
                <c:pt idx="2" formatCode="0%">
                  <c:v>0.03</c:v>
                </c:pt>
                <c:pt idx="3" formatCode="0%">
                  <c:v>0.02</c:v>
                </c:pt>
                <c:pt idx="4" formatCode="0%">
                  <c:v>0.04</c:v>
                </c:pt>
                <c:pt idx="5" formatCode="0%">
                  <c:v>0.05</c:v>
                </c:pt>
                <c:pt idx="6" formatCode="0%">
                  <c:v>7.0000000000000007E-2</c:v>
                </c:pt>
                <c:pt idx="7" formatCode="0%">
                  <c:v>0.08</c:v>
                </c:pt>
                <c:pt idx="8" formatCode="0%">
                  <c:v>0.06</c:v>
                </c:pt>
              </c:numCache>
            </c:numRef>
          </c:val>
          <c:extLst>
            <c:ext xmlns:c16="http://schemas.microsoft.com/office/drawing/2014/chart" uri="{C3380CC4-5D6E-409C-BE32-E72D297353CC}">
              <c16:uniqueId val="{00000000-DCE0-41E5-B1F5-638F0DA90E08}"/>
            </c:ext>
          </c:extLst>
        </c:ser>
        <c:ser>
          <c:idx val="1"/>
          <c:order val="1"/>
          <c:tx>
            <c:strRef>
              <c:f>Sheet1!$B$5</c:f>
              <c:strCache>
                <c:ptCount val="1"/>
                <c:pt idx="0">
                  <c:v>Bedre</c:v>
                </c:pt>
              </c:strCache>
            </c:strRef>
          </c:tx>
          <c:spPr>
            <a:solidFill>
              <a:schemeClr val="accent2"/>
            </a:solidFill>
            <a:ln>
              <a:noFill/>
            </a:ln>
            <a:effectLst/>
          </c:spPr>
          <c:invertIfNegative val="0"/>
          <c:dLbls>
            <c:dLbl>
              <c:idx val="8"/>
              <c:tx>
                <c:rich>
                  <a:bodyPr/>
                  <a:lstStyle/>
                  <a:p>
                    <a:r>
                      <a:rPr lang="en-US"/>
                      <a:t>46 %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A4-4477-92F4-C12941A50D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Sheet1!$C$3:$K$3</c:f>
              <c:strCache>
                <c:ptCount val="9"/>
                <c:pt idx="0">
                  <c:v>Forventninger til vintersesongen 2010 N= 172</c:v>
                </c:pt>
                <c:pt idx="1">
                  <c:v>Forventninger til vintersesongen 2011 N= 122</c:v>
                </c:pt>
                <c:pt idx="2">
                  <c:v>Forventninger til vintersesongen 2012 N= 117</c:v>
                </c:pt>
                <c:pt idx="3">
                  <c:v>Forventninger til vintersesongen 2013 N= 149</c:v>
                </c:pt>
                <c:pt idx="4">
                  <c:v>Forventninger til vintersesongen 2014 N=129</c:v>
                </c:pt>
                <c:pt idx="5">
                  <c:v>Forventinger til vintersesongen 2015 N= 126</c:v>
                </c:pt>
                <c:pt idx="6">
                  <c:v>Forventinger til vintersesongen 2016 N= 108</c:v>
                </c:pt>
                <c:pt idx="7">
                  <c:v>Forventninger til vintersesongen 2017 N= 127</c:v>
                </c:pt>
                <c:pt idx="8">
                  <c:v>Forventninger til vintersesongen 2018 N=119</c:v>
                </c:pt>
              </c:strCache>
            </c:strRef>
          </c:cat>
          <c:val>
            <c:numRef>
              <c:f>Sheet1!$C$5:$K$5</c:f>
              <c:numCache>
                <c:formatCode>0.0\ %</c:formatCode>
                <c:ptCount val="9"/>
                <c:pt idx="0" formatCode="0%">
                  <c:v>0.23</c:v>
                </c:pt>
                <c:pt idx="1">
                  <c:v>0.34399999999999997</c:v>
                </c:pt>
                <c:pt idx="2" formatCode="0%">
                  <c:v>0.38</c:v>
                </c:pt>
                <c:pt idx="3" formatCode="0%">
                  <c:v>0.33</c:v>
                </c:pt>
                <c:pt idx="4" formatCode="0%">
                  <c:v>0.23</c:v>
                </c:pt>
                <c:pt idx="5" formatCode="0%">
                  <c:v>0.4</c:v>
                </c:pt>
                <c:pt idx="6" formatCode="0%">
                  <c:v>0.47</c:v>
                </c:pt>
                <c:pt idx="7" formatCode="0%">
                  <c:v>0.5</c:v>
                </c:pt>
                <c:pt idx="8" formatCode="0%">
                  <c:v>0.47</c:v>
                </c:pt>
              </c:numCache>
            </c:numRef>
          </c:val>
          <c:extLst>
            <c:ext xmlns:c16="http://schemas.microsoft.com/office/drawing/2014/chart" uri="{C3380CC4-5D6E-409C-BE32-E72D297353CC}">
              <c16:uniqueId val="{00000001-DCE0-41E5-B1F5-638F0DA90E08}"/>
            </c:ext>
          </c:extLst>
        </c:ser>
        <c:ser>
          <c:idx val="2"/>
          <c:order val="2"/>
          <c:tx>
            <c:strRef>
              <c:f>Sheet1!$B$6</c:f>
              <c:strCache>
                <c:ptCount val="1"/>
                <c:pt idx="0">
                  <c:v>Likt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Sheet1!$C$3:$K$3</c:f>
              <c:strCache>
                <c:ptCount val="9"/>
                <c:pt idx="0">
                  <c:v>Forventninger til vintersesongen 2010 N= 172</c:v>
                </c:pt>
                <c:pt idx="1">
                  <c:v>Forventninger til vintersesongen 2011 N= 122</c:v>
                </c:pt>
                <c:pt idx="2">
                  <c:v>Forventninger til vintersesongen 2012 N= 117</c:v>
                </c:pt>
                <c:pt idx="3">
                  <c:v>Forventninger til vintersesongen 2013 N= 149</c:v>
                </c:pt>
                <c:pt idx="4">
                  <c:v>Forventninger til vintersesongen 2014 N=129</c:v>
                </c:pt>
                <c:pt idx="5">
                  <c:v>Forventinger til vintersesongen 2015 N= 126</c:v>
                </c:pt>
                <c:pt idx="6">
                  <c:v>Forventinger til vintersesongen 2016 N= 108</c:v>
                </c:pt>
                <c:pt idx="7">
                  <c:v>Forventninger til vintersesongen 2017 N= 127</c:v>
                </c:pt>
                <c:pt idx="8">
                  <c:v>Forventninger til vintersesongen 2018 N=119</c:v>
                </c:pt>
              </c:strCache>
            </c:strRef>
          </c:cat>
          <c:val>
            <c:numRef>
              <c:f>Sheet1!$C$6:$K$6</c:f>
              <c:numCache>
                <c:formatCode>0.0\ %</c:formatCode>
                <c:ptCount val="9"/>
                <c:pt idx="0" formatCode="0%">
                  <c:v>0.45</c:v>
                </c:pt>
                <c:pt idx="1">
                  <c:v>0.47499999999999998</c:v>
                </c:pt>
                <c:pt idx="2" formatCode="0%">
                  <c:v>0.42</c:v>
                </c:pt>
                <c:pt idx="3" formatCode="0%">
                  <c:v>0.41</c:v>
                </c:pt>
                <c:pt idx="4" formatCode="0%">
                  <c:v>0.53</c:v>
                </c:pt>
                <c:pt idx="5" formatCode="0%">
                  <c:v>0.41</c:v>
                </c:pt>
                <c:pt idx="6" formatCode="0%">
                  <c:v>0.39</c:v>
                </c:pt>
                <c:pt idx="7" formatCode="0%">
                  <c:v>0.37</c:v>
                </c:pt>
                <c:pt idx="8" formatCode="0%">
                  <c:v>0.42</c:v>
                </c:pt>
              </c:numCache>
            </c:numRef>
          </c:val>
          <c:extLst>
            <c:ext xmlns:c16="http://schemas.microsoft.com/office/drawing/2014/chart" uri="{C3380CC4-5D6E-409C-BE32-E72D297353CC}">
              <c16:uniqueId val="{00000002-DCE0-41E5-B1F5-638F0DA90E08}"/>
            </c:ext>
          </c:extLst>
        </c:ser>
        <c:ser>
          <c:idx val="3"/>
          <c:order val="3"/>
          <c:tx>
            <c:strRef>
              <c:f>Sheet1!$B$7</c:f>
              <c:strCache>
                <c:ptCount val="1"/>
                <c:pt idx="0">
                  <c:v>Verre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Sheet1!$C$3:$K$3</c:f>
              <c:strCache>
                <c:ptCount val="9"/>
                <c:pt idx="0">
                  <c:v>Forventninger til vintersesongen 2010 N= 172</c:v>
                </c:pt>
                <c:pt idx="1">
                  <c:v>Forventninger til vintersesongen 2011 N= 122</c:v>
                </c:pt>
                <c:pt idx="2">
                  <c:v>Forventninger til vintersesongen 2012 N= 117</c:v>
                </c:pt>
                <c:pt idx="3">
                  <c:v>Forventninger til vintersesongen 2013 N= 149</c:v>
                </c:pt>
                <c:pt idx="4">
                  <c:v>Forventninger til vintersesongen 2014 N=129</c:v>
                </c:pt>
                <c:pt idx="5">
                  <c:v>Forventinger til vintersesongen 2015 N= 126</c:v>
                </c:pt>
                <c:pt idx="6">
                  <c:v>Forventinger til vintersesongen 2016 N= 108</c:v>
                </c:pt>
                <c:pt idx="7">
                  <c:v>Forventninger til vintersesongen 2017 N= 127</c:v>
                </c:pt>
                <c:pt idx="8">
                  <c:v>Forventninger til vintersesongen 2018 N=119</c:v>
                </c:pt>
              </c:strCache>
            </c:strRef>
          </c:cat>
          <c:val>
            <c:numRef>
              <c:f>Sheet1!$C$7:$K$7</c:f>
              <c:numCache>
                <c:formatCode>0.0\ %</c:formatCode>
                <c:ptCount val="9"/>
                <c:pt idx="0" formatCode="0%">
                  <c:v>0.27</c:v>
                </c:pt>
                <c:pt idx="1">
                  <c:v>0.13900000000000001</c:v>
                </c:pt>
                <c:pt idx="2" formatCode="0%">
                  <c:v>0.16</c:v>
                </c:pt>
                <c:pt idx="3" formatCode="0%">
                  <c:v>0.22</c:v>
                </c:pt>
                <c:pt idx="4" formatCode="0%">
                  <c:v>0.19</c:v>
                </c:pt>
                <c:pt idx="5" formatCode="0%">
                  <c:v>0.09</c:v>
                </c:pt>
                <c:pt idx="6" formatCode="0%">
                  <c:v>7.0000000000000007E-2</c:v>
                </c:pt>
                <c:pt idx="7" formatCode="0%">
                  <c:v>0.05</c:v>
                </c:pt>
                <c:pt idx="8" formatCode="0%">
                  <c:v>0.06</c:v>
                </c:pt>
              </c:numCache>
            </c:numRef>
          </c:val>
          <c:extLst>
            <c:ext xmlns:c16="http://schemas.microsoft.com/office/drawing/2014/chart" uri="{C3380CC4-5D6E-409C-BE32-E72D297353CC}">
              <c16:uniqueId val="{00000003-DCE0-41E5-B1F5-638F0DA90E08}"/>
            </c:ext>
          </c:extLst>
        </c:ser>
        <c:ser>
          <c:idx val="4"/>
          <c:order val="4"/>
          <c:tx>
            <c:strRef>
              <c:f>Sheet1!$B$8</c:f>
              <c:strCache>
                <c:ptCount val="1"/>
                <c:pt idx="0">
                  <c:v>Mye verre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Sheet1!$C$3:$K$3</c:f>
              <c:strCache>
                <c:ptCount val="9"/>
                <c:pt idx="0">
                  <c:v>Forventninger til vintersesongen 2010 N= 172</c:v>
                </c:pt>
                <c:pt idx="1">
                  <c:v>Forventninger til vintersesongen 2011 N= 122</c:v>
                </c:pt>
                <c:pt idx="2">
                  <c:v>Forventninger til vintersesongen 2012 N= 117</c:v>
                </c:pt>
                <c:pt idx="3">
                  <c:v>Forventninger til vintersesongen 2013 N= 149</c:v>
                </c:pt>
                <c:pt idx="4">
                  <c:v>Forventninger til vintersesongen 2014 N=129</c:v>
                </c:pt>
                <c:pt idx="5">
                  <c:v>Forventinger til vintersesongen 2015 N= 126</c:v>
                </c:pt>
                <c:pt idx="6">
                  <c:v>Forventinger til vintersesongen 2016 N= 108</c:v>
                </c:pt>
                <c:pt idx="7">
                  <c:v>Forventninger til vintersesongen 2017 N= 127</c:v>
                </c:pt>
                <c:pt idx="8">
                  <c:v>Forventninger til vintersesongen 2018 N=119</c:v>
                </c:pt>
              </c:strCache>
            </c:strRef>
          </c:cat>
          <c:val>
            <c:numRef>
              <c:f>Sheet1!$C$8:$K$8</c:f>
              <c:numCache>
                <c:formatCode>0.0\ %</c:formatCode>
                <c:ptCount val="9"/>
                <c:pt idx="0" formatCode="0%">
                  <c:v>0.03</c:v>
                </c:pt>
                <c:pt idx="1">
                  <c:v>8.0000000000000002E-3</c:v>
                </c:pt>
                <c:pt idx="2" formatCode="0%">
                  <c:v>0.02</c:v>
                </c:pt>
                <c:pt idx="3" formatCode="0%">
                  <c:v>0.02</c:v>
                </c:pt>
                <c:pt idx="4" formatCode="0%">
                  <c:v>0.02</c:v>
                </c:pt>
                <c:pt idx="5" formatCode="0%">
                  <c:v>0.05</c:v>
                </c:pt>
                <c:pt idx="6" formatCode="0%">
                  <c:v>0.01</c:v>
                </c:pt>
              </c:numCache>
            </c:numRef>
          </c:val>
          <c:extLst>
            <c:ext xmlns:c16="http://schemas.microsoft.com/office/drawing/2014/chart" uri="{C3380CC4-5D6E-409C-BE32-E72D297353CC}">
              <c16:uniqueId val="{00000004-DCE0-41E5-B1F5-638F0DA90E08}"/>
            </c:ext>
          </c:extLst>
        </c:ser>
        <c:dLbls>
          <c:showLegendKey val="0"/>
          <c:showVal val="0"/>
          <c:showCatName val="0"/>
          <c:showSerName val="0"/>
          <c:showPercent val="0"/>
          <c:showBubbleSize val="0"/>
        </c:dLbls>
        <c:gapWidth val="150"/>
        <c:overlap val="100"/>
        <c:axId val="565807528"/>
        <c:axId val="565807856"/>
      </c:barChart>
      <c:catAx>
        <c:axId val="565807528"/>
        <c:scaling>
          <c:orientation val="minMax"/>
        </c:scaling>
        <c:delete val="0"/>
        <c:axPos val="l"/>
        <c:numFmt formatCode="General" sourceLinked="1"/>
        <c:majorTickMark val="none"/>
        <c:minorTickMark val="none"/>
        <c:tickLblPos val="nextTo"/>
        <c:spPr>
          <a:solidFill>
            <a:srgbClr val="FFFFFF"/>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65807856"/>
        <c:crosses val="autoZero"/>
        <c:auto val="1"/>
        <c:lblAlgn val="ctr"/>
        <c:lblOffset val="100"/>
        <c:noMultiLvlLbl val="0"/>
      </c:catAx>
      <c:valAx>
        <c:axId val="565807856"/>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65807528"/>
        <c:crosses val="autoZero"/>
        <c:crossBetween val="between"/>
      </c:valAx>
      <c:spPr>
        <a:noFill/>
        <a:ln>
          <a:noFill/>
        </a:ln>
        <a:effectLst/>
      </c:spPr>
    </c:plotArea>
    <c:legend>
      <c:legendPos val="b"/>
      <c:layout>
        <c:manualLayout>
          <c:xMode val="edge"/>
          <c:yMode val="edge"/>
          <c:x val="0.43519203798252026"/>
          <c:y val="0.92619964257453036"/>
          <c:w val="0.36145186754519237"/>
          <c:h val="5.44429865730467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rgbClr val="FFFFFF"/>
    </a:solid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045896416594018"/>
          <c:y val="0"/>
          <c:w val="0.78217627803286449"/>
          <c:h val="0.84364636474432952"/>
        </c:manualLayout>
      </c:layout>
      <c:bar3DChart>
        <c:barDir val="bar"/>
        <c:grouping val="stacked"/>
        <c:varyColors val="0"/>
        <c:ser>
          <c:idx val="0"/>
          <c:order val="0"/>
          <c:tx>
            <c:strRef>
              <c:f>ferietype!$B$4</c:f>
              <c:strCache>
                <c:ptCount val="1"/>
                <c:pt idx="0">
                  <c:v>Mye bedre</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ferietype!$C$3:$E$3</c:f>
              <c:strCache>
                <c:ptCount val="3"/>
                <c:pt idx="0">
                  <c:v>Byferie</c:v>
                </c:pt>
                <c:pt idx="1">
                  <c:v>Skiferie</c:v>
                </c:pt>
                <c:pt idx="2">
                  <c:v>Nord-Norge/Nordlys </c:v>
                </c:pt>
              </c:strCache>
            </c:strRef>
          </c:cat>
          <c:val>
            <c:numRef>
              <c:f>ferietype!$C$4:$E$4</c:f>
              <c:numCache>
                <c:formatCode>0%</c:formatCode>
                <c:ptCount val="3"/>
                <c:pt idx="0">
                  <c:v>0.03</c:v>
                </c:pt>
                <c:pt idx="1">
                  <c:v>0.06</c:v>
                </c:pt>
                <c:pt idx="2">
                  <c:v>0.08</c:v>
                </c:pt>
              </c:numCache>
            </c:numRef>
          </c:val>
          <c:extLst>
            <c:ext xmlns:c16="http://schemas.microsoft.com/office/drawing/2014/chart" uri="{C3380CC4-5D6E-409C-BE32-E72D297353CC}">
              <c16:uniqueId val="{00000000-4585-4B7A-8F3D-DD931BD9E976}"/>
            </c:ext>
          </c:extLst>
        </c:ser>
        <c:ser>
          <c:idx val="1"/>
          <c:order val="1"/>
          <c:tx>
            <c:strRef>
              <c:f>ferietype!$B$5</c:f>
              <c:strCache>
                <c:ptCount val="1"/>
                <c:pt idx="0">
                  <c:v>Bedre</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ferietype!$C$3:$E$3</c:f>
              <c:strCache>
                <c:ptCount val="3"/>
                <c:pt idx="0">
                  <c:v>Byferie</c:v>
                </c:pt>
                <c:pt idx="1">
                  <c:v>Skiferie</c:v>
                </c:pt>
                <c:pt idx="2">
                  <c:v>Nord-Norge/Nordlys </c:v>
                </c:pt>
              </c:strCache>
            </c:strRef>
          </c:cat>
          <c:val>
            <c:numRef>
              <c:f>ferietype!$C$5:$E$5</c:f>
              <c:numCache>
                <c:formatCode>0%</c:formatCode>
                <c:ptCount val="3"/>
                <c:pt idx="0">
                  <c:v>0.41</c:v>
                </c:pt>
                <c:pt idx="1">
                  <c:v>0.47</c:v>
                </c:pt>
                <c:pt idx="2">
                  <c:v>0.52</c:v>
                </c:pt>
              </c:numCache>
            </c:numRef>
          </c:val>
          <c:extLst>
            <c:ext xmlns:c16="http://schemas.microsoft.com/office/drawing/2014/chart" uri="{C3380CC4-5D6E-409C-BE32-E72D297353CC}">
              <c16:uniqueId val="{00000001-4585-4B7A-8F3D-DD931BD9E976}"/>
            </c:ext>
          </c:extLst>
        </c:ser>
        <c:ser>
          <c:idx val="2"/>
          <c:order val="2"/>
          <c:tx>
            <c:strRef>
              <c:f>ferietype!$B$6</c:f>
              <c:strCache>
                <c:ptCount val="1"/>
                <c:pt idx="0">
                  <c:v>Likt</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ferietype!$C$3:$E$3</c:f>
              <c:strCache>
                <c:ptCount val="3"/>
                <c:pt idx="0">
                  <c:v>Byferie</c:v>
                </c:pt>
                <c:pt idx="1">
                  <c:v>Skiferie</c:v>
                </c:pt>
                <c:pt idx="2">
                  <c:v>Nord-Norge/Nordlys </c:v>
                </c:pt>
              </c:strCache>
            </c:strRef>
          </c:cat>
          <c:val>
            <c:numRef>
              <c:f>ferietype!$C$6:$E$6</c:f>
              <c:numCache>
                <c:formatCode>0%</c:formatCode>
                <c:ptCount val="3"/>
                <c:pt idx="0">
                  <c:v>0.44</c:v>
                </c:pt>
                <c:pt idx="1">
                  <c:v>0.38</c:v>
                </c:pt>
                <c:pt idx="2">
                  <c:v>0.35</c:v>
                </c:pt>
              </c:numCache>
            </c:numRef>
          </c:val>
          <c:extLst>
            <c:ext xmlns:c16="http://schemas.microsoft.com/office/drawing/2014/chart" uri="{C3380CC4-5D6E-409C-BE32-E72D297353CC}">
              <c16:uniqueId val="{00000002-4585-4B7A-8F3D-DD931BD9E976}"/>
            </c:ext>
          </c:extLst>
        </c:ser>
        <c:ser>
          <c:idx val="3"/>
          <c:order val="3"/>
          <c:tx>
            <c:strRef>
              <c:f>ferietype!$B$7</c:f>
              <c:strCache>
                <c:ptCount val="1"/>
                <c:pt idx="0">
                  <c:v>Verre</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ferietype!$C$3:$E$3</c:f>
              <c:strCache>
                <c:ptCount val="3"/>
                <c:pt idx="0">
                  <c:v>Byferie</c:v>
                </c:pt>
                <c:pt idx="1">
                  <c:v>Skiferie</c:v>
                </c:pt>
                <c:pt idx="2">
                  <c:v>Nord-Norge/Nordlys </c:v>
                </c:pt>
              </c:strCache>
            </c:strRef>
          </c:cat>
          <c:val>
            <c:numRef>
              <c:f>ferietype!$C$7:$E$7</c:f>
              <c:numCache>
                <c:formatCode>0%</c:formatCode>
                <c:ptCount val="3"/>
                <c:pt idx="0">
                  <c:v>0.12</c:v>
                </c:pt>
                <c:pt idx="1">
                  <c:v>0.1</c:v>
                </c:pt>
                <c:pt idx="2">
                  <c:v>0.05</c:v>
                </c:pt>
              </c:numCache>
            </c:numRef>
          </c:val>
          <c:extLst>
            <c:ext xmlns:c16="http://schemas.microsoft.com/office/drawing/2014/chart" uri="{C3380CC4-5D6E-409C-BE32-E72D297353CC}">
              <c16:uniqueId val="{00000003-4585-4B7A-8F3D-DD931BD9E976}"/>
            </c:ext>
          </c:extLst>
        </c:ser>
        <c:ser>
          <c:idx val="4"/>
          <c:order val="4"/>
          <c:tx>
            <c:strRef>
              <c:f>ferietype!$B$8</c:f>
              <c:strCache>
                <c:ptCount val="1"/>
                <c:pt idx="0">
                  <c:v>Mye verre</c:v>
                </c:pt>
              </c:strCache>
            </c:strRef>
          </c:tx>
          <c:spPr>
            <a:solidFill>
              <a:schemeClr val="accent5"/>
            </a:solidFill>
            <a:ln>
              <a:noFill/>
            </a:ln>
            <a:effectLst/>
            <a:sp3d/>
          </c:spPr>
          <c:invertIfNegative val="0"/>
          <c:cat>
            <c:strRef>
              <c:f>ferietype!$C$3:$E$3</c:f>
              <c:strCache>
                <c:ptCount val="3"/>
                <c:pt idx="0">
                  <c:v>Byferie</c:v>
                </c:pt>
                <c:pt idx="1">
                  <c:v>Skiferie</c:v>
                </c:pt>
                <c:pt idx="2">
                  <c:v>Nord-Norge/Nordlys </c:v>
                </c:pt>
              </c:strCache>
            </c:strRef>
          </c:cat>
          <c:val>
            <c:numRef>
              <c:f>ferietype!$C$8:$E$8</c:f>
              <c:numCache>
                <c:formatCode>General</c:formatCode>
                <c:ptCount val="3"/>
              </c:numCache>
            </c:numRef>
          </c:val>
          <c:extLst>
            <c:ext xmlns:c16="http://schemas.microsoft.com/office/drawing/2014/chart" uri="{C3380CC4-5D6E-409C-BE32-E72D297353CC}">
              <c16:uniqueId val="{00000004-4585-4B7A-8F3D-DD931BD9E976}"/>
            </c:ext>
          </c:extLst>
        </c:ser>
        <c:dLbls>
          <c:showLegendKey val="0"/>
          <c:showVal val="0"/>
          <c:showCatName val="0"/>
          <c:showSerName val="0"/>
          <c:showPercent val="0"/>
          <c:showBubbleSize val="0"/>
        </c:dLbls>
        <c:gapWidth val="150"/>
        <c:shape val="box"/>
        <c:axId val="581156880"/>
        <c:axId val="581157864"/>
        <c:axId val="0"/>
      </c:bar3DChart>
      <c:catAx>
        <c:axId val="581156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81157864"/>
        <c:crosses val="autoZero"/>
        <c:auto val="1"/>
        <c:lblAlgn val="ctr"/>
        <c:lblOffset val="100"/>
        <c:noMultiLvlLbl val="0"/>
      </c:catAx>
      <c:valAx>
        <c:axId val="581157864"/>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81156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'per land'!$A$15</c:f>
              <c:strCache>
                <c:ptCount val="1"/>
                <c:pt idx="0">
                  <c:v>Bedre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 land'!$B$14:$L$14</c:f>
              <c:strCache>
                <c:ptCount val="11"/>
                <c:pt idx="0">
                  <c:v>Storbritannia</c:v>
                </c:pt>
                <c:pt idx="1">
                  <c:v>Svergie</c:v>
                </c:pt>
                <c:pt idx="2">
                  <c:v> Russland</c:v>
                </c:pt>
                <c:pt idx="3">
                  <c:v>Italia</c:v>
                </c:pt>
                <c:pt idx="4">
                  <c:v>Tyskland</c:v>
                </c:pt>
                <c:pt idx="5">
                  <c:v>Frankrike</c:v>
                </c:pt>
                <c:pt idx="6">
                  <c:v> Spania</c:v>
                </c:pt>
                <c:pt idx="7">
                  <c:v> Norge</c:v>
                </c:pt>
                <c:pt idx="8">
                  <c:v>USA</c:v>
                </c:pt>
                <c:pt idx="9">
                  <c:v>Nederland</c:v>
                </c:pt>
                <c:pt idx="10">
                  <c:v>Danmark</c:v>
                </c:pt>
              </c:strCache>
            </c:strRef>
          </c:cat>
          <c:val>
            <c:numRef>
              <c:f>'per land'!$B$15:$L$15</c:f>
              <c:numCache>
                <c:formatCode>General</c:formatCode>
                <c:ptCount val="11"/>
                <c:pt idx="7" formatCode="0%">
                  <c:v>0.04</c:v>
                </c:pt>
                <c:pt idx="8" formatCode="0%">
                  <c:v>0.08</c:v>
                </c:pt>
                <c:pt idx="9" formatCode="0%">
                  <c:v>0.13</c:v>
                </c:pt>
                <c:pt idx="10" formatCode="0%">
                  <c:v>0.17</c:v>
                </c:pt>
              </c:numCache>
            </c:numRef>
          </c:val>
          <c:extLst>
            <c:ext xmlns:c16="http://schemas.microsoft.com/office/drawing/2014/chart" uri="{C3380CC4-5D6E-409C-BE32-E72D297353CC}">
              <c16:uniqueId val="{00000000-F14E-46B0-BE25-C8A8F860EDB7}"/>
            </c:ext>
          </c:extLst>
        </c:ser>
        <c:ser>
          <c:idx val="1"/>
          <c:order val="1"/>
          <c:tx>
            <c:strRef>
              <c:f>'per land'!$A$16</c:f>
              <c:strCache>
                <c:ptCount val="1"/>
                <c:pt idx="0">
                  <c:v>Likt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 land'!$B$14:$L$14</c:f>
              <c:strCache>
                <c:ptCount val="11"/>
                <c:pt idx="0">
                  <c:v>Storbritannia</c:v>
                </c:pt>
                <c:pt idx="1">
                  <c:v>Svergie</c:v>
                </c:pt>
                <c:pt idx="2">
                  <c:v> Russland</c:v>
                </c:pt>
                <c:pt idx="3">
                  <c:v>Italia</c:v>
                </c:pt>
                <c:pt idx="4">
                  <c:v>Tyskland</c:v>
                </c:pt>
                <c:pt idx="5">
                  <c:v>Frankrike</c:v>
                </c:pt>
                <c:pt idx="6">
                  <c:v> Spania</c:v>
                </c:pt>
                <c:pt idx="7">
                  <c:v> Norge</c:v>
                </c:pt>
                <c:pt idx="8">
                  <c:v>USA</c:v>
                </c:pt>
                <c:pt idx="9">
                  <c:v>Nederland</c:v>
                </c:pt>
                <c:pt idx="10">
                  <c:v>Danmark</c:v>
                </c:pt>
              </c:strCache>
            </c:strRef>
          </c:cat>
          <c:val>
            <c:numRef>
              <c:f>'per land'!$B$16:$L$16</c:f>
              <c:numCache>
                <c:formatCode>0%</c:formatCode>
                <c:ptCount val="11"/>
                <c:pt idx="0">
                  <c:v>0.67</c:v>
                </c:pt>
                <c:pt idx="1">
                  <c:v>0.18</c:v>
                </c:pt>
                <c:pt idx="2">
                  <c:v>0.36</c:v>
                </c:pt>
                <c:pt idx="3">
                  <c:v>0.6</c:v>
                </c:pt>
                <c:pt idx="4">
                  <c:v>0.6</c:v>
                </c:pt>
                <c:pt idx="5">
                  <c:v>0.75</c:v>
                </c:pt>
                <c:pt idx="6">
                  <c:v>1</c:v>
                </c:pt>
                <c:pt idx="7">
                  <c:v>0.56000000000000005</c:v>
                </c:pt>
                <c:pt idx="8">
                  <c:v>0.23</c:v>
                </c:pt>
                <c:pt idx="9">
                  <c:v>0.5</c:v>
                </c:pt>
                <c:pt idx="10">
                  <c:v>0.5</c:v>
                </c:pt>
              </c:numCache>
            </c:numRef>
          </c:val>
          <c:extLst>
            <c:ext xmlns:c16="http://schemas.microsoft.com/office/drawing/2014/chart" uri="{C3380CC4-5D6E-409C-BE32-E72D297353CC}">
              <c16:uniqueId val="{00000001-F14E-46B0-BE25-C8A8F860EDB7}"/>
            </c:ext>
          </c:extLst>
        </c:ser>
        <c:ser>
          <c:idx val="2"/>
          <c:order val="2"/>
          <c:tx>
            <c:strRef>
              <c:f>'per land'!$A$17</c:f>
              <c:strCache>
                <c:ptCount val="1"/>
                <c:pt idx="0">
                  <c:v>Verre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 land'!$B$14:$L$14</c:f>
              <c:strCache>
                <c:ptCount val="11"/>
                <c:pt idx="0">
                  <c:v>Storbritannia</c:v>
                </c:pt>
                <c:pt idx="1">
                  <c:v>Svergie</c:v>
                </c:pt>
                <c:pt idx="2">
                  <c:v> Russland</c:v>
                </c:pt>
                <c:pt idx="3">
                  <c:v>Italia</c:v>
                </c:pt>
                <c:pt idx="4">
                  <c:v>Tyskland</c:v>
                </c:pt>
                <c:pt idx="5">
                  <c:v>Frankrike</c:v>
                </c:pt>
                <c:pt idx="6">
                  <c:v> Spania</c:v>
                </c:pt>
                <c:pt idx="7">
                  <c:v> Norge</c:v>
                </c:pt>
                <c:pt idx="8">
                  <c:v>USA</c:v>
                </c:pt>
                <c:pt idx="9">
                  <c:v>Nederland</c:v>
                </c:pt>
                <c:pt idx="10">
                  <c:v>Danmark</c:v>
                </c:pt>
              </c:strCache>
            </c:strRef>
          </c:cat>
          <c:val>
            <c:numRef>
              <c:f>'per land'!$B$17:$L$17</c:f>
              <c:numCache>
                <c:formatCode>0%</c:formatCode>
                <c:ptCount val="11"/>
                <c:pt idx="1">
                  <c:v>0.64</c:v>
                </c:pt>
                <c:pt idx="2">
                  <c:v>0.63</c:v>
                </c:pt>
                <c:pt idx="3">
                  <c:v>0.4</c:v>
                </c:pt>
                <c:pt idx="4">
                  <c:v>0.4</c:v>
                </c:pt>
                <c:pt idx="5">
                  <c:v>0.25</c:v>
                </c:pt>
                <c:pt idx="7">
                  <c:v>0.4</c:v>
                </c:pt>
                <c:pt idx="8">
                  <c:v>0.62</c:v>
                </c:pt>
                <c:pt idx="9">
                  <c:v>0.38</c:v>
                </c:pt>
                <c:pt idx="10">
                  <c:v>0.17</c:v>
                </c:pt>
              </c:numCache>
            </c:numRef>
          </c:val>
          <c:extLst>
            <c:ext xmlns:c16="http://schemas.microsoft.com/office/drawing/2014/chart" uri="{C3380CC4-5D6E-409C-BE32-E72D297353CC}">
              <c16:uniqueId val="{00000002-F14E-46B0-BE25-C8A8F860EDB7}"/>
            </c:ext>
          </c:extLst>
        </c:ser>
        <c:ser>
          <c:idx val="3"/>
          <c:order val="3"/>
          <c:tx>
            <c:strRef>
              <c:f>'per land'!$A$18</c:f>
              <c:strCache>
                <c:ptCount val="1"/>
                <c:pt idx="0">
                  <c:v>Mye verre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 land'!$B$14:$L$14</c:f>
              <c:strCache>
                <c:ptCount val="11"/>
                <c:pt idx="0">
                  <c:v>Storbritannia</c:v>
                </c:pt>
                <c:pt idx="1">
                  <c:v>Svergie</c:v>
                </c:pt>
                <c:pt idx="2">
                  <c:v> Russland</c:v>
                </c:pt>
                <c:pt idx="3">
                  <c:v>Italia</c:v>
                </c:pt>
                <c:pt idx="4">
                  <c:v>Tyskland</c:v>
                </c:pt>
                <c:pt idx="5">
                  <c:v>Frankrike</c:v>
                </c:pt>
                <c:pt idx="6">
                  <c:v> Spania</c:v>
                </c:pt>
                <c:pt idx="7">
                  <c:v> Norge</c:v>
                </c:pt>
                <c:pt idx="8">
                  <c:v>USA</c:v>
                </c:pt>
                <c:pt idx="9">
                  <c:v>Nederland</c:v>
                </c:pt>
                <c:pt idx="10">
                  <c:v>Danmark</c:v>
                </c:pt>
              </c:strCache>
            </c:strRef>
          </c:cat>
          <c:val>
            <c:numRef>
              <c:f>'per land'!$B$18:$L$18</c:f>
              <c:numCache>
                <c:formatCode>0%</c:formatCode>
                <c:ptCount val="11"/>
                <c:pt idx="0">
                  <c:v>0.33</c:v>
                </c:pt>
                <c:pt idx="1">
                  <c:v>0.18</c:v>
                </c:pt>
                <c:pt idx="8">
                  <c:v>0.08</c:v>
                </c:pt>
                <c:pt idx="10">
                  <c:v>0.17</c:v>
                </c:pt>
              </c:numCache>
            </c:numRef>
          </c:val>
          <c:extLst>
            <c:ext xmlns:c16="http://schemas.microsoft.com/office/drawing/2014/chart" uri="{C3380CC4-5D6E-409C-BE32-E72D297353CC}">
              <c16:uniqueId val="{00000003-F14E-46B0-BE25-C8A8F860EDB7}"/>
            </c:ext>
          </c:extLst>
        </c:ser>
        <c:dLbls>
          <c:showLegendKey val="0"/>
          <c:showVal val="0"/>
          <c:showCatName val="0"/>
          <c:showSerName val="0"/>
          <c:showPercent val="0"/>
          <c:showBubbleSize val="0"/>
        </c:dLbls>
        <c:gapWidth val="150"/>
        <c:overlap val="100"/>
        <c:axId val="595137528"/>
        <c:axId val="595139824"/>
      </c:barChart>
      <c:catAx>
        <c:axId val="595137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95139824"/>
        <c:crosses val="autoZero"/>
        <c:auto val="1"/>
        <c:lblAlgn val="ctr"/>
        <c:lblOffset val="100"/>
        <c:noMultiLvlLbl val="0"/>
      </c:catAx>
      <c:valAx>
        <c:axId val="5951398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95137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bransje!$A$4</c:f>
              <c:strCache>
                <c:ptCount val="1"/>
                <c:pt idx="0">
                  <c:v>Mye bedre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bransje!$B$3:$J$3</c:f>
              <c:strCache>
                <c:ptCount val="9"/>
                <c:pt idx="0">
                  <c:v>Aktivitet/attraksjoner</c:v>
                </c:pt>
                <c:pt idx="1">
                  <c:v>Booking selskap</c:v>
                </c:pt>
                <c:pt idx="2">
                  <c:v>Cruise/Hurtigruten </c:v>
                </c:pt>
                <c:pt idx="3">
                  <c:v>Destinasjonsselskap/landsdelselskap</c:v>
                </c:pt>
                <c:pt idx="4">
                  <c:v>Transport/fly</c:v>
                </c:pt>
                <c:pt idx="5">
                  <c:v>Innovasjon Norge utekontor</c:v>
                </c:pt>
                <c:pt idx="6">
                  <c:v>Overnattingsbedrift</c:v>
                </c:pt>
                <c:pt idx="7">
                  <c:v>Incoming operatør </c:v>
                </c:pt>
                <c:pt idx="8">
                  <c:v>Turoperatør</c:v>
                </c:pt>
              </c:strCache>
            </c:strRef>
          </c:cat>
          <c:val>
            <c:numRef>
              <c:f>bransje!$B$4:$J$4</c:f>
              <c:numCache>
                <c:formatCode>General</c:formatCode>
                <c:ptCount val="9"/>
                <c:pt idx="6" formatCode="0%">
                  <c:v>0.17</c:v>
                </c:pt>
                <c:pt idx="7" formatCode="0%">
                  <c:v>0.05</c:v>
                </c:pt>
                <c:pt idx="8" formatCode="0%">
                  <c:v>0.06</c:v>
                </c:pt>
              </c:numCache>
            </c:numRef>
          </c:val>
          <c:extLst>
            <c:ext xmlns:c16="http://schemas.microsoft.com/office/drawing/2014/chart" uri="{C3380CC4-5D6E-409C-BE32-E72D297353CC}">
              <c16:uniqueId val="{00000000-2129-4747-89A4-891F2ED64D19}"/>
            </c:ext>
          </c:extLst>
        </c:ser>
        <c:ser>
          <c:idx val="1"/>
          <c:order val="1"/>
          <c:tx>
            <c:strRef>
              <c:f>bransje!$A$5</c:f>
              <c:strCache>
                <c:ptCount val="1"/>
                <c:pt idx="0">
                  <c:v>Bedre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bransje!$B$3:$J$3</c:f>
              <c:strCache>
                <c:ptCount val="9"/>
                <c:pt idx="0">
                  <c:v>Aktivitet/attraksjoner</c:v>
                </c:pt>
                <c:pt idx="1">
                  <c:v>Booking selskap</c:v>
                </c:pt>
                <c:pt idx="2">
                  <c:v>Cruise/Hurtigruten </c:v>
                </c:pt>
                <c:pt idx="3">
                  <c:v>Destinasjonsselskap/landsdelselskap</c:v>
                </c:pt>
                <c:pt idx="4">
                  <c:v>Transport/fly</c:v>
                </c:pt>
                <c:pt idx="5">
                  <c:v>Innovasjon Norge utekontor</c:v>
                </c:pt>
                <c:pt idx="6">
                  <c:v>Overnattingsbedrift</c:v>
                </c:pt>
                <c:pt idx="7">
                  <c:v>Incoming operatør </c:v>
                </c:pt>
                <c:pt idx="8">
                  <c:v>Turoperatør</c:v>
                </c:pt>
              </c:strCache>
            </c:strRef>
          </c:cat>
          <c:val>
            <c:numRef>
              <c:f>bransje!$B$5:$J$5</c:f>
              <c:numCache>
                <c:formatCode>0%</c:formatCode>
                <c:ptCount val="9"/>
                <c:pt idx="0">
                  <c:v>0.43</c:v>
                </c:pt>
                <c:pt idx="1">
                  <c:v>0.5</c:v>
                </c:pt>
                <c:pt idx="2">
                  <c:v>0.75</c:v>
                </c:pt>
                <c:pt idx="3">
                  <c:v>0.83</c:v>
                </c:pt>
                <c:pt idx="4">
                  <c:v>1</c:v>
                </c:pt>
                <c:pt idx="5">
                  <c:v>0.8</c:v>
                </c:pt>
                <c:pt idx="6">
                  <c:v>0.5</c:v>
                </c:pt>
                <c:pt idx="7">
                  <c:v>0.41</c:v>
                </c:pt>
                <c:pt idx="8">
                  <c:v>0.35</c:v>
                </c:pt>
              </c:numCache>
            </c:numRef>
          </c:val>
          <c:extLst>
            <c:ext xmlns:c16="http://schemas.microsoft.com/office/drawing/2014/chart" uri="{C3380CC4-5D6E-409C-BE32-E72D297353CC}">
              <c16:uniqueId val="{00000001-2129-4747-89A4-891F2ED64D19}"/>
            </c:ext>
          </c:extLst>
        </c:ser>
        <c:ser>
          <c:idx val="2"/>
          <c:order val="2"/>
          <c:tx>
            <c:strRef>
              <c:f>bransje!$A$6</c:f>
              <c:strCache>
                <c:ptCount val="1"/>
                <c:pt idx="0">
                  <c:v>Likt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bransje!$B$3:$J$3</c:f>
              <c:strCache>
                <c:ptCount val="9"/>
                <c:pt idx="0">
                  <c:v>Aktivitet/attraksjoner</c:v>
                </c:pt>
                <c:pt idx="1">
                  <c:v>Booking selskap</c:v>
                </c:pt>
                <c:pt idx="2">
                  <c:v>Cruise/Hurtigruten </c:v>
                </c:pt>
                <c:pt idx="3">
                  <c:v>Destinasjonsselskap/landsdelselskap</c:v>
                </c:pt>
                <c:pt idx="4">
                  <c:v>Transport/fly</c:v>
                </c:pt>
                <c:pt idx="5">
                  <c:v>Innovasjon Norge utekontor</c:v>
                </c:pt>
                <c:pt idx="6">
                  <c:v>Overnattingsbedrift</c:v>
                </c:pt>
                <c:pt idx="7">
                  <c:v>Incoming operatør </c:v>
                </c:pt>
                <c:pt idx="8">
                  <c:v>Turoperatør</c:v>
                </c:pt>
              </c:strCache>
            </c:strRef>
          </c:cat>
          <c:val>
            <c:numRef>
              <c:f>bransje!$B$6:$J$6</c:f>
              <c:numCache>
                <c:formatCode>0%</c:formatCode>
                <c:ptCount val="9"/>
                <c:pt idx="0">
                  <c:v>0.56999999999999995</c:v>
                </c:pt>
                <c:pt idx="1">
                  <c:v>0.5</c:v>
                </c:pt>
                <c:pt idx="2">
                  <c:v>0.25</c:v>
                </c:pt>
                <c:pt idx="3">
                  <c:v>0.17</c:v>
                </c:pt>
                <c:pt idx="5">
                  <c:v>0.1</c:v>
                </c:pt>
                <c:pt idx="6">
                  <c:v>0.33</c:v>
                </c:pt>
                <c:pt idx="7">
                  <c:v>0.41</c:v>
                </c:pt>
                <c:pt idx="8">
                  <c:v>0.54</c:v>
                </c:pt>
              </c:numCache>
            </c:numRef>
          </c:val>
          <c:extLst>
            <c:ext xmlns:c16="http://schemas.microsoft.com/office/drawing/2014/chart" uri="{C3380CC4-5D6E-409C-BE32-E72D297353CC}">
              <c16:uniqueId val="{00000002-2129-4747-89A4-891F2ED64D19}"/>
            </c:ext>
          </c:extLst>
        </c:ser>
        <c:ser>
          <c:idx val="3"/>
          <c:order val="3"/>
          <c:tx>
            <c:strRef>
              <c:f>bransje!$A$7</c:f>
              <c:strCache>
                <c:ptCount val="1"/>
                <c:pt idx="0">
                  <c:v>Verre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bransje!$B$3:$J$3</c:f>
              <c:strCache>
                <c:ptCount val="9"/>
                <c:pt idx="0">
                  <c:v>Aktivitet/attraksjoner</c:v>
                </c:pt>
                <c:pt idx="1">
                  <c:v>Booking selskap</c:v>
                </c:pt>
                <c:pt idx="2">
                  <c:v>Cruise/Hurtigruten </c:v>
                </c:pt>
                <c:pt idx="3">
                  <c:v>Destinasjonsselskap/landsdelselskap</c:v>
                </c:pt>
                <c:pt idx="4">
                  <c:v>Transport/fly</c:v>
                </c:pt>
                <c:pt idx="5">
                  <c:v>Innovasjon Norge utekontor</c:v>
                </c:pt>
                <c:pt idx="6">
                  <c:v>Overnattingsbedrift</c:v>
                </c:pt>
                <c:pt idx="7">
                  <c:v>Incoming operatør </c:v>
                </c:pt>
                <c:pt idx="8">
                  <c:v>Turoperatør</c:v>
                </c:pt>
              </c:strCache>
            </c:strRef>
          </c:cat>
          <c:val>
            <c:numRef>
              <c:f>bransje!$B$7:$J$7</c:f>
              <c:numCache>
                <c:formatCode>General</c:formatCode>
                <c:ptCount val="9"/>
                <c:pt idx="5" formatCode="0%">
                  <c:v>0.1</c:v>
                </c:pt>
                <c:pt idx="7" formatCode="0%">
                  <c:v>0.12</c:v>
                </c:pt>
                <c:pt idx="8" formatCode="0%">
                  <c:v>0.05</c:v>
                </c:pt>
              </c:numCache>
            </c:numRef>
          </c:val>
          <c:extLst>
            <c:ext xmlns:c16="http://schemas.microsoft.com/office/drawing/2014/chart" uri="{C3380CC4-5D6E-409C-BE32-E72D297353CC}">
              <c16:uniqueId val="{00000003-2129-4747-89A4-891F2ED64D19}"/>
            </c:ext>
          </c:extLst>
        </c:ser>
        <c:ser>
          <c:idx val="4"/>
          <c:order val="4"/>
          <c:tx>
            <c:strRef>
              <c:f>bransje!$A$8</c:f>
              <c:strCache>
                <c:ptCount val="1"/>
                <c:pt idx="0">
                  <c:v>Mye verre</c:v>
                </c:pt>
              </c:strCache>
            </c:strRef>
          </c:tx>
          <c:spPr>
            <a:solidFill>
              <a:schemeClr val="accent5"/>
            </a:solidFill>
            <a:ln>
              <a:noFill/>
            </a:ln>
            <a:effectLst/>
          </c:spPr>
          <c:invertIfNegative val="0"/>
          <c:cat>
            <c:strRef>
              <c:f>bransje!$B$3:$J$3</c:f>
              <c:strCache>
                <c:ptCount val="9"/>
                <c:pt idx="0">
                  <c:v>Aktivitet/attraksjoner</c:v>
                </c:pt>
                <c:pt idx="1">
                  <c:v>Booking selskap</c:v>
                </c:pt>
                <c:pt idx="2">
                  <c:v>Cruise/Hurtigruten </c:v>
                </c:pt>
                <c:pt idx="3">
                  <c:v>Destinasjonsselskap/landsdelselskap</c:v>
                </c:pt>
                <c:pt idx="4">
                  <c:v>Transport/fly</c:v>
                </c:pt>
                <c:pt idx="5">
                  <c:v>Innovasjon Norge utekontor</c:v>
                </c:pt>
                <c:pt idx="6">
                  <c:v>Overnattingsbedrift</c:v>
                </c:pt>
                <c:pt idx="7">
                  <c:v>Incoming operatør </c:v>
                </c:pt>
                <c:pt idx="8">
                  <c:v>Turoperatør</c:v>
                </c:pt>
              </c:strCache>
            </c:strRef>
          </c:cat>
          <c:val>
            <c:numRef>
              <c:f>bransje!$B$8:$J$8</c:f>
              <c:numCache>
                <c:formatCode>General</c:formatCode>
                <c:ptCount val="9"/>
              </c:numCache>
            </c:numRef>
          </c:val>
          <c:extLst>
            <c:ext xmlns:c16="http://schemas.microsoft.com/office/drawing/2014/chart" uri="{C3380CC4-5D6E-409C-BE32-E72D297353CC}">
              <c16:uniqueId val="{00000004-2129-4747-89A4-891F2ED64D19}"/>
            </c:ext>
          </c:extLst>
        </c:ser>
        <c:dLbls>
          <c:showLegendKey val="0"/>
          <c:showVal val="0"/>
          <c:showCatName val="0"/>
          <c:showSerName val="0"/>
          <c:showPercent val="0"/>
          <c:showBubbleSize val="0"/>
        </c:dLbls>
        <c:gapWidth val="150"/>
        <c:overlap val="100"/>
        <c:axId val="322957152"/>
        <c:axId val="322956168"/>
      </c:barChart>
      <c:catAx>
        <c:axId val="322957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22956168"/>
        <c:crossesAt val="0"/>
        <c:auto val="1"/>
        <c:lblAlgn val="ctr"/>
        <c:lblOffset val="100"/>
        <c:noMultiLvlLbl val="0"/>
      </c:catAx>
      <c:valAx>
        <c:axId val="322956168"/>
        <c:scaling>
          <c:orientation val="minMax"/>
          <c:max val="1"/>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2295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'[Chart in Microsoft PowerPoint]Sheet6'!$C$1</c:f>
              <c:strCache>
                <c:ptCount val="1"/>
                <c:pt idx="0">
                  <c:v>Utenlandske hotellgjestedøgn</c:v>
                </c:pt>
              </c:strCache>
            </c:strRef>
          </c:tx>
          <c:marker>
            <c:symbol val="none"/>
          </c:marker>
          <c:cat>
            <c:numRef>
              <c:f>'[Chart in Microsoft PowerPoint]Sheet6'!$A$10:$A$21</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'[Chart in Microsoft PowerPoint]Sheet6'!$C$10:$C$21</c:f>
              <c:numCache>
                <c:formatCode>#,##0</c:formatCode>
                <c:ptCount val="12"/>
                <c:pt idx="0">
                  <c:v>965134</c:v>
                </c:pt>
                <c:pt idx="1">
                  <c:v>978979</c:v>
                </c:pt>
                <c:pt idx="2">
                  <c:v>912752</c:v>
                </c:pt>
                <c:pt idx="3">
                  <c:v>817061</c:v>
                </c:pt>
                <c:pt idx="4">
                  <c:v>886253</c:v>
                </c:pt>
                <c:pt idx="5">
                  <c:v>927737</c:v>
                </c:pt>
                <c:pt idx="6">
                  <c:v>887037</c:v>
                </c:pt>
                <c:pt idx="7">
                  <c:v>863084</c:v>
                </c:pt>
                <c:pt idx="8">
                  <c:v>915555</c:v>
                </c:pt>
                <c:pt idx="9">
                  <c:v>1052788</c:v>
                </c:pt>
                <c:pt idx="10">
                  <c:v>1200869</c:v>
                </c:pt>
                <c:pt idx="11" formatCode="General">
                  <c:v>1196441</c:v>
                </c:pt>
              </c:numCache>
            </c:numRef>
          </c:val>
          <c:smooth val="0"/>
          <c:extLst>
            <c:ext xmlns:c16="http://schemas.microsoft.com/office/drawing/2014/chart" uri="{C3380CC4-5D6E-409C-BE32-E72D297353CC}">
              <c16:uniqueId val="{00000000-8150-474D-985E-97475F8077A9}"/>
            </c:ext>
          </c:extLst>
        </c:ser>
        <c:dLbls>
          <c:showLegendKey val="0"/>
          <c:showVal val="0"/>
          <c:showCatName val="0"/>
          <c:showSerName val="0"/>
          <c:showPercent val="0"/>
          <c:showBubbleSize val="0"/>
        </c:dLbls>
        <c:marker val="1"/>
        <c:smooth val="0"/>
        <c:axId val="223726208"/>
        <c:axId val="223728000"/>
      </c:lineChart>
      <c:lineChart>
        <c:grouping val="standard"/>
        <c:varyColors val="0"/>
        <c:ser>
          <c:idx val="0"/>
          <c:order val="0"/>
          <c:tx>
            <c:strRef>
              <c:f>'[Chart in Microsoft PowerPoint]Sheet6'!$B$1</c:f>
              <c:strCache>
                <c:ptCount val="1"/>
                <c:pt idx="0">
                  <c:v>Konkurransekursindeks</c:v>
                </c:pt>
              </c:strCache>
            </c:strRef>
          </c:tx>
          <c:marker>
            <c:symbol val="none"/>
          </c:marker>
          <c:cat>
            <c:numRef>
              <c:f>'[Chart in Microsoft PowerPoint]Sheet6'!$A$10:$A$21</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'[Chart in Microsoft PowerPoint]Sheet6'!$B$10:$B$21</c:f>
              <c:numCache>
                <c:formatCode>General</c:formatCode>
                <c:ptCount val="12"/>
                <c:pt idx="0">
                  <c:v>97.64</c:v>
                </c:pt>
                <c:pt idx="1">
                  <c:v>96.76</c:v>
                </c:pt>
                <c:pt idx="2">
                  <c:v>94.65</c:v>
                </c:pt>
                <c:pt idx="3">
                  <c:v>102.15</c:v>
                </c:pt>
                <c:pt idx="4">
                  <c:v>96.63</c:v>
                </c:pt>
                <c:pt idx="5">
                  <c:v>93.3</c:v>
                </c:pt>
                <c:pt idx="6">
                  <c:v>93.34</c:v>
                </c:pt>
                <c:pt idx="7">
                  <c:v>96.03</c:v>
                </c:pt>
                <c:pt idx="8" formatCode="0.00">
                  <c:v>101.39</c:v>
                </c:pt>
                <c:pt idx="9">
                  <c:v>112.62</c:v>
                </c:pt>
                <c:pt idx="10" formatCode="0.00">
                  <c:v>114.36</c:v>
                </c:pt>
                <c:pt idx="11" formatCode="#0.00">
                  <c:v>113.05</c:v>
                </c:pt>
              </c:numCache>
            </c:numRef>
          </c:val>
          <c:smooth val="0"/>
          <c:extLst>
            <c:ext xmlns:c16="http://schemas.microsoft.com/office/drawing/2014/chart" uri="{C3380CC4-5D6E-409C-BE32-E72D297353CC}">
              <c16:uniqueId val="{00000001-8150-474D-985E-97475F8077A9}"/>
            </c:ext>
          </c:extLst>
        </c:ser>
        <c:dLbls>
          <c:showLegendKey val="0"/>
          <c:showVal val="0"/>
          <c:showCatName val="0"/>
          <c:showSerName val="0"/>
          <c:showPercent val="0"/>
          <c:showBubbleSize val="0"/>
        </c:dLbls>
        <c:marker val="1"/>
        <c:smooth val="0"/>
        <c:axId val="223731072"/>
        <c:axId val="223729536"/>
      </c:lineChart>
      <c:catAx>
        <c:axId val="223726208"/>
        <c:scaling>
          <c:orientation val="minMax"/>
        </c:scaling>
        <c:delete val="0"/>
        <c:axPos val="b"/>
        <c:numFmt formatCode="General" sourceLinked="0"/>
        <c:majorTickMark val="out"/>
        <c:minorTickMark val="none"/>
        <c:tickLblPos val="nextTo"/>
        <c:crossAx val="223728000"/>
        <c:crosses val="autoZero"/>
        <c:auto val="1"/>
        <c:lblAlgn val="ctr"/>
        <c:lblOffset val="100"/>
        <c:noMultiLvlLbl val="0"/>
      </c:catAx>
      <c:valAx>
        <c:axId val="223728000"/>
        <c:scaling>
          <c:orientation val="minMax"/>
          <c:min val="800000"/>
        </c:scaling>
        <c:delete val="0"/>
        <c:axPos val="l"/>
        <c:majorGridlines>
          <c:spPr>
            <a:ln>
              <a:noFill/>
            </a:ln>
          </c:spPr>
        </c:majorGridlines>
        <c:numFmt formatCode="#,##0" sourceLinked="1"/>
        <c:majorTickMark val="out"/>
        <c:minorTickMark val="none"/>
        <c:tickLblPos val="nextTo"/>
        <c:crossAx val="223726208"/>
        <c:crosses val="autoZero"/>
        <c:crossBetween val="between"/>
      </c:valAx>
      <c:valAx>
        <c:axId val="223729536"/>
        <c:scaling>
          <c:orientation val="minMax"/>
          <c:min val="75"/>
        </c:scaling>
        <c:delete val="0"/>
        <c:axPos val="r"/>
        <c:numFmt formatCode="#,##0" sourceLinked="0"/>
        <c:majorTickMark val="out"/>
        <c:minorTickMark val="none"/>
        <c:tickLblPos val="nextTo"/>
        <c:crossAx val="223731072"/>
        <c:crosses val="max"/>
        <c:crossBetween val="between"/>
      </c:valAx>
      <c:catAx>
        <c:axId val="223731072"/>
        <c:scaling>
          <c:orientation val="minMax"/>
        </c:scaling>
        <c:delete val="1"/>
        <c:axPos val="b"/>
        <c:numFmt formatCode="General" sourceLinked="1"/>
        <c:majorTickMark val="out"/>
        <c:minorTickMark val="none"/>
        <c:tickLblPos val="nextTo"/>
        <c:crossAx val="223729536"/>
        <c:crosses val="autoZero"/>
        <c:auto val="1"/>
        <c:lblAlgn val="ctr"/>
        <c:lblOffset val="100"/>
        <c:noMultiLvlLbl val="0"/>
      </c:catAx>
    </c:plotArea>
    <c:legend>
      <c:legendPos val="b"/>
      <c:overlay val="0"/>
    </c:legend>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'vinter over tid'!$A$9</c:f>
              <c:strCache>
                <c:ptCount val="1"/>
                <c:pt idx="0">
                  <c:v>Totalt</c:v>
                </c:pt>
              </c:strCache>
            </c:strRef>
          </c:tx>
          <c:spPr>
            <a:solidFill>
              <a:schemeClr val="accent1"/>
            </a:solidFill>
            <a:ln>
              <a:noFill/>
            </a:ln>
            <a:effectLst/>
          </c:spPr>
          <c:invertIfNegative val="0"/>
          <c:dLbls>
            <c:dLbl>
              <c:idx val="0"/>
              <c:tx>
                <c:rich>
                  <a:bodyPr/>
                  <a:lstStyle/>
                  <a:p>
                    <a:r>
                      <a:rPr lang="en-US"/>
                      <a:t>-3 %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12-4F24-B8DF-7E80FA85BC6A}"/>
                </c:ext>
              </c:extLst>
            </c:dLbl>
            <c:dLbl>
              <c:idx val="1"/>
              <c:tx>
                <c:rich>
                  <a:bodyPr/>
                  <a:lstStyle/>
                  <a:p>
                    <a:fld id="{6D4A559F-A0D8-4D6C-A576-DC754CF1C814}"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12-4F24-B8DF-7E80FA85BC6A}"/>
                </c:ext>
              </c:extLst>
            </c:dLbl>
            <c:dLbl>
              <c:idx val="2"/>
              <c:tx>
                <c:rich>
                  <a:bodyPr/>
                  <a:lstStyle/>
                  <a:p>
                    <a:fld id="{697D16C4-9783-43D1-9234-0BE2C1D1385E}"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12-4F24-B8DF-7E80FA85BC6A}"/>
                </c:ext>
              </c:extLst>
            </c:dLbl>
            <c:dLbl>
              <c:idx val="3"/>
              <c:tx>
                <c:rich>
                  <a:bodyPr/>
                  <a:lstStyle/>
                  <a:p>
                    <a:fld id="{93C481BB-38D1-4C9F-B659-27B26BD939A9}"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712-4F24-B8DF-7E80FA85BC6A}"/>
                </c:ext>
              </c:extLst>
            </c:dLbl>
            <c:dLbl>
              <c:idx val="4"/>
              <c:tx>
                <c:rich>
                  <a:bodyPr/>
                  <a:lstStyle/>
                  <a:p>
                    <a:fld id="{B9085B2B-D0F5-496A-80AA-A4EFFCB6FB27}"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712-4F24-B8DF-7E80FA85BC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'vinter over tid'!$G$8:$K$8</c:f>
              <c:strCache>
                <c:ptCount val="5"/>
                <c:pt idx="0">
                  <c:v>Endring 2014</c:v>
                </c:pt>
                <c:pt idx="1">
                  <c:v>Endring 2015</c:v>
                </c:pt>
                <c:pt idx="2">
                  <c:v>Endring 2016</c:v>
                </c:pt>
                <c:pt idx="3">
                  <c:v>Endring 2017</c:v>
                </c:pt>
                <c:pt idx="4">
                  <c:v>endring 2013/2017</c:v>
                </c:pt>
              </c:strCache>
            </c:strRef>
          </c:cat>
          <c:val>
            <c:numRef>
              <c:f>'vinter over tid'!$G$9:$K$9</c:f>
              <c:numCache>
                <c:formatCode>#,##0</c:formatCode>
                <c:ptCount val="5"/>
                <c:pt idx="0">
                  <c:v>-3.2442225168279606</c:v>
                </c:pt>
                <c:pt idx="1">
                  <c:v>5.0611549320383347</c:v>
                </c:pt>
                <c:pt idx="2">
                  <c:v>3.2626482480058883</c:v>
                </c:pt>
                <c:pt idx="3">
                  <c:v>-2.287241634700294</c:v>
                </c:pt>
                <c:pt idx="4">
                  <c:v>2.568406810876283</c:v>
                </c:pt>
              </c:numCache>
            </c:numRef>
          </c:val>
          <c:extLst>
            <c:ext xmlns:c16="http://schemas.microsoft.com/office/drawing/2014/chart" uri="{C3380CC4-5D6E-409C-BE32-E72D297353CC}">
              <c16:uniqueId val="{00000005-C712-4F24-B8DF-7E80FA85BC6A}"/>
            </c:ext>
          </c:extLst>
        </c:ser>
        <c:ser>
          <c:idx val="1"/>
          <c:order val="1"/>
          <c:tx>
            <c:strRef>
              <c:f>'vinter over tid'!$A$10</c:f>
              <c:strCache>
                <c:ptCount val="1"/>
                <c:pt idx="0">
                  <c:v>Norge</c:v>
                </c:pt>
              </c:strCache>
            </c:strRef>
          </c:tx>
          <c:spPr>
            <a:solidFill>
              <a:schemeClr val="accent2"/>
            </a:solidFill>
            <a:ln>
              <a:noFill/>
            </a:ln>
            <a:effectLst/>
          </c:spPr>
          <c:invertIfNegative val="0"/>
          <c:dLbls>
            <c:dLbl>
              <c:idx val="0"/>
              <c:tx>
                <c:rich>
                  <a:bodyPr/>
                  <a:lstStyle/>
                  <a:p>
                    <a:fld id="{22A594DD-25D8-426C-93E7-5DC2D77339E0}"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712-4F24-B8DF-7E80FA85BC6A}"/>
                </c:ext>
              </c:extLst>
            </c:dLbl>
            <c:dLbl>
              <c:idx val="1"/>
              <c:tx>
                <c:rich>
                  <a:bodyPr/>
                  <a:lstStyle/>
                  <a:p>
                    <a:fld id="{FEF7EFAF-B491-4F02-A510-1B77CB6A7D80}"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712-4F24-B8DF-7E80FA85BC6A}"/>
                </c:ext>
              </c:extLst>
            </c:dLbl>
            <c:dLbl>
              <c:idx val="2"/>
              <c:tx>
                <c:rich>
                  <a:bodyPr/>
                  <a:lstStyle/>
                  <a:p>
                    <a:fld id="{6DA5F9C8-20F9-4616-8005-529274C3433A}"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712-4F24-B8DF-7E80FA85BC6A}"/>
                </c:ext>
              </c:extLst>
            </c:dLbl>
            <c:dLbl>
              <c:idx val="4"/>
              <c:tx>
                <c:rich>
                  <a:bodyPr/>
                  <a:lstStyle/>
                  <a:p>
                    <a:fld id="{B568B19C-3654-45D0-8531-E23BB90D0D8C}"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712-4F24-B8DF-7E80FA85BC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'vinter over tid'!$G$8:$K$8</c:f>
              <c:strCache>
                <c:ptCount val="5"/>
                <c:pt idx="0">
                  <c:v>Endring 2014</c:v>
                </c:pt>
                <c:pt idx="1">
                  <c:v>Endring 2015</c:v>
                </c:pt>
                <c:pt idx="2">
                  <c:v>Endring 2016</c:v>
                </c:pt>
                <c:pt idx="3">
                  <c:v>Endring 2017</c:v>
                </c:pt>
                <c:pt idx="4">
                  <c:v>endring 2013/2017</c:v>
                </c:pt>
              </c:strCache>
            </c:strRef>
          </c:cat>
          <c:val>
            <c:numRef>
              <c:f>'vinter over tid'!$G$10:$K$10</c:f>
              <c:numCache>
                <c:formatCode>#,##0</c:formatCode>
                <c:ptCount val="5"/>
                <c:pt idx="0">
                  <c:v>-3.6095559692810468</c:v>
                </c:pt>
                <c:pt idx="1">
                  <c:v>3.7834942481289602</c:v>
                </c:pt>
                <c:pt idx="2">
                  <c:v>1.0701756612262869</c:v>
                </c:pt>
                <c:pt idx="3">
                  <c:v>-0.97446411095650376</c:v>
                </c:pt>
                <c:pt idx="4">
                  <c:v>0.12268587997685643</c:v>
                </c:pt>
              </c:numCache>
            </c:numRef>
          </c:val>
          <c:extLst>
            <c:ext xmlns:c16="http://schemas.microsoft.com/office/drawing/2014/chart" uri="{C3380CC4-5D6E-409C-BE32-E72D297353CC}">
              <c16:uniqueId val="{0000000A-C712-4F24-B8DF-7E80FA85BC6A}"/>
            </c:ext>
          </c:extLst>
        </c:ser>
        <c:ser>
          <c:idx val="2"/>
          <c:order val="2"/>
          <c:tx>
            <c:strRef>
              <c:f>'vinter over tid'!$A$11</c:f>
              <c:strCache>
                <c:ptCount val="1"/>
                <c:pt idx="0">
                  <c:v>Utland</c:v>
                </c:pt>
              </c:strCache>
            </c:strRef>
          </c:tx>
          <c:spPr>
            <a:solidFill>
              <a:schemeClr val="accent3"/>
            </a:solidFill>
            <a:ln>
              <a:noFill/>
            </a:ln>
            <a:effectLst/>
          </c:spPr>
          <c:invertIfNegative val="0"/>
          <c:dLbls>
            <c:dLbl>
              <c:idx val="0"/>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1DD792B3-5497-414F-AB56-450B0D79F218}" type="VALUE">
                      <a:rPr lang="en-US" smtClean="0"/>
                      <a:pPr>
                        <a:defRPr>
                          <a:solidFill>
                            <a:schemeClr val="tx1">
                              <a:lumMod val="75000"/>
                              <a:lumOff val="25000"/>
                            </a:schemeClr>
                          </a:solidFill>
                        </a:defRPr>
                      </a:pPr>
                      <a:t>[VALUE]</a:t>
                    </a:fld>
                    <a:r>
                      <a:rPr lang="en-US" dirty="0"/>
                      <a:t> %</a:t>
                    </a:r>
                  </a:p>
                </c:rich>
              </c:tx>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B-C712-4F24-B8DF-7E80FA85BC6A}"/>
                </c:ext>
              </c:extLst>
            </c:dLbl>
            <c:dLbl>
              <c:idx val="1"/>
              <c:tx>
                <c:rich>
                  <a:bodyPr/>
                  <a:lstStyle/>
                  <a:p>
                    <a:fld id="{AD3063BA-B009-4FF4-8C2A-B3D9DB4D4921}"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712-4F24-B8DF-7E80FA85BC6A}"/>
                </c:ext>
              </c:extLst>
            </c:dLbl>
            <c:dLbl>
              <c:idx val="2"/>
              <c:tx>
                <c:rich>
                  <a:bodyPr/>
                  <a:lstStyle/>
                  <a:p>
                    <a:fld id="{1AC9BBC7-753E-47AB-A8B2-4A21EA8A77B4}"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C712-4F24-B8DF-7E80FA85BC6A}"/>
                </c:ext>
              </c:extLst>
            </c:dLbl>
            <c:dLbl>
              <c:idx val="3"/>
              <c:tx>
                <c:rich>
                  <a:bodyPr/>
                  <a:lstStyle/>
                  <a:p>
                    <a:fld id="{DC2464F1-A0B3-474A-B9C9-AED55DE6B3DE}"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C712-4F24-B8DF-7E80FA85BC6A}"/>
                </c:ext>
              </c:extLst>
            </c:dLbl>
            <c:dLbl>
              <c:idx val="4"/>
              <c:tx>
                <c:rich>
                  <a:bodyPr/>
                  <a:lstStyle/>
                  <a:p>
                    <a:fld id="{56D72EB0-4388-4497-8871-5AFE24B8D015}" type="VALUE">
                      <a:rPr lang="en-US" smtClean="0"/>
                      <a:pPr/>
                      <a:t>[VALUE]</a:t>
                    </a:fld>
                    <a:r>
                      <a:rPr lang="en-US"/>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712-4F24-B8DF-7E80FA85BC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'vinter over tid'!$G$8:$K$8</c:f>
              <c:strCache>
                <c:ptCount val="5"/>
                <c:pt idx="0">
                  <c:v>Endring 2014</c:v>
                </c:pt>
                <c:pt idx="1">
                  <c:v>Endring 2015</c:v>
                </c:pt>
                <c:pt idx="2">
                  <c:v>Endring 2016</c:v>
                </c:pt>
                <c:pt idx="3">
                  <c:v>Endring 2017</c:v>
                </c:pt>
                <c:pt idx="4">
                  <c:v>endring 2013/2017</c:v>
                </c:pt>
              </c:strCache>
            </c:strRef>
          </c:cat>
          <c:val>
            <c:numRef>
              <c:f>'vinter over tid'!$G$11:$K$11</c:f>
              <c:numCache>
                <c:formatCode>#,##0</c:formatCode>
                <c:ptCount val="5"/>
                <c:pt idx="0">
                  <c:v>-2.0356446351832602</c:v>
                </c:pt>
                <c:pt idx="1">
                  <c:v>9.2199414523000769</c:v>
                </c:pt>
                <c:pt idx="2">
                  <c:v>10.043927329035583</c:v>
                </c:pt>
                <c:pt idx="3">
                  <c:v>-6.0165261475079888</c:v>
                </c:pt>
                <c:pt idx="4">
                  <c:v>10.659218648426318</c:v>
                </c:pt>
              </c:numCache>
            </c:numRef>
          </c:val>
          <c:extLst>
            <c:ext xmlns:c16="http://schemas.microsoft.com/office/drawing/2014/chart" uri="{C3380CC4-5D6E-409C-BE32-E72D297353CC}">
              <c16:uniqueId val="{00000010-C712-4F24-B8DF-7E80FA85BC6A}"/>
            </c:ext>
          </c:extLst>
        </c:ser>
        <c:dLbls>
          <c:dLblPos val="outEnd"/>
          <c:showLegendKey val="0"/>
          <c:showVal val="1"/>
          <c:showCatName val="0"/>
          <c:showSerName val="0"/>
          <c:showPercent val="0"/>
          <c:showBubbleSize val="0"/>
        </c:dLbls>
        <c:gapWidth val="219"/>
        <c:overlap val="-27"/>
        <c:axId val="387892192"/>
        <c:axId val="387892520"/>
      </c:barChart>
      <c:catAx>
        <c:axId val="387892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87892520"/>
        <c:crosses val="autoZero"/>
        <c:auto val="1"/>
        <c:lblAlgn val="ctr"/>
        <c:lblOffset val="100"/>
        <c:noMultiLvlLbl val="0"/>
      </c:catAx>
      <c:valAx>
        <c:axId val="38789252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87892192"/>
        <c:crosses val="autoZero"/>
        <c:crossBetween val="between"/>
      </c:valAx>
      <c:spPr>
        <a:noFill/>
        <a:ln>
          <a:noFill/>
        </a:ln>
        <a:effectLst/>
      </c:spPr>
    </c:plotArea>
    <c:legend>
      <c:legendPos val="b"/>
      <c:layout>
        <c:manualLayout>
          <c:xMode val="edge"/>
          <c:yMode val="edge"/>
          <c:x val="0.40960424617168251"/>
          <c:y val="0.93935206070931498"/>
          <c:w val="0.18079138688952223"/>
          <c:h val="4.47403652186947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noFill/>
      <a:round/>
    </a:ln>
    <a:effectLst/>
  </c:spPr>
  <c:txPr>
    <a:bodyPr/>
    <a:lstStyle/>
    <a:p>
      <a:pPr>
        <a:defRPr/>
      </a:pPr>
      <a:endParaRPr lang="nb-N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71019468423544"/>
          <c:y val="1.8403969148984387E-2"/>
          <c:w val="0.56067047211045329"/>
          <c:h val="0.86155650073814316"/>
        </c:manualLayout>
      </c:layout>
      <c:barChart>
        <c:barDir val="col"/>
        <c:grouping val="clustered"/>
        <c:varyColors val="0"/>
        <c:ser>
          <c:idx val="0"/>
          <c:order val="0"/>
          <c:tx>
            <c:strRef>
              <c:f>'[Chart in Microsoft PowerPoint]vinter landsdel'!$K$11</c:f>
              <c:strCache>
                <c:ptCount val="1"/>
                <c:pt idx="0">
                  <c:v>Norske gjestedøgn</c:v>
                </c:pt>
              </c:strCache>
            </c:strRef>
          </c:tx>
          <c:invertIfNegative val="0"/>
          <c:dLbls>
            <c:spPr>
              <a:noFill/>
              <a:ln>
                <a:noFill/>
              </a:ln>
              <a:effectLst/>
            </c:spPr>
            <c:txPr>
              <a:bodyPr/>
              <a:lstStyle/>
              <a:p>
                <a:pPr>
                  <a:defRPr sz="900" b="0" i="0" u="none" strike="noStrike" baseline="0">
                    <a:solidFill>
                      <a:srgbClr val="000000"/>
                    </a:solidFill>
                    <a:latin typeface="Calibri"/>
                    <a:ea typeface="Calibri"/>
                    <a:cs typeface="Calibri"/>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PowerPoint]vinter landsdel'!$L$10:$P$10</c:f>
              <c:strCache>
                <c:ptCount val="5"/>
                <c:pt idx="0">
                  <c:v>Østlandet</c:v>
                </c:pt>
                <c:pt idx="1">
                  <c:v>Fjord Norge</c:v>
                </c:pt>
                <c:pt idx="2">
                  <c:v>Nord-Norge</c:v>
                </c:pt>
                <c:pt idx="3">
                  <c:v>Trøndelag</c:v>
                </c:pt>
                <c:pt idx="4">
                  <c:v>Sørlandet</c:v>
                </c:pt>
              </c:strCache>
            </c:strRef>
          </c:cat>
          <c:val>
            <c:numRef>
              <c:f>'[Chart in Microsoft PowerPoint]vinter landsdel'!$L$11:$P$11</c:f>
              <c:numCache>
                <c:formatCode>#,##0</c:formatCode>
                <c:ptCount val="5"/>
                <c:pt idx="0">
                  <c:v>2861849</c:v>
                </c:pt>
                <c:pt idx="1">
                  <c:v>1190900</c:v>
                </c:pt>
                <c:pt idx="2">
                  <c:v>686377</c:v>
                </c:pt>
                <c:pt idx="3">
                  <c:v>575325</c:v>
                </c:pt>
                <c:pt idx="4">
                  <c:v>412088</c:v>
                </c:pt>
              </c:numCache>
            </c:numRef>
          </c:val>
          <c:extLst>
            <c:ext xmlns:c16="http://schemas.microsoft.com/office/drawing/2014/chart" uri="{C3380CC4-5D6E-409C-BE32-E72D297353CC}">
              <c16:uniqueId val="{00000000-3EFC-4674-AD5A-219895BCD3AE}"/>
            </c:ext>
          </c:extLst>
        </c:ser>
        <c:ser>
          <c:idx val="1"/>
          <c:order val="1"/>
          <c:tx>
            <c:strRef>
              <c:f>'[Chart in Microsoft PowerPoint]vinter landsdel'!$K$12</c:f>
              <c:strCache>
                <c:ptCount val="1"/>
                <c:pt idx="0">
                  <c:v>Utenlandske gjestedøgn</c:v>
                </c:pt>
              </c:strCache>
            </c:strRef>
          </c:tx>
          <c:invertIfNegative val="0"/>
          <c:dLbls>
            <c:spPr>
              <a:noFill/>
              <a:ln>
                <a:noFill/>
              </a:ln>
              <a:effectLst/>
            </c:spPr>
            <c:txPr>
              <a:bodyPr/>
              <a:lstStyle/>
              <a:p>
                <a:pPr>
                  <a:defRPr sz="900" b="0" i="0" u="none" strike="noStrike" baseline="0">
                    <a:solidFill>
                      <a:srgbClr val="000000"/>
                    </a:solidFill>
                    <a:latin typeface="Calibri"/>
                    <a:ea typeface="Calibri"/>
                    <a:cs typeface="Calibri"/>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PowerPoint]vinter landsdel'!$L$10:$P$10</c:f>
              <c:strCache>
                <c:ptCount val="5"/>
                <c:pt idx="0">
                  <c:v>Østlandet</c:v>
                </c:pt>
                <c:pt idx="1">
                  <c:v>Fjord Norge</c:v>
                </c:pt>
                <c:pt idx="2">
                  <c:v>Nord-Norge</c:v>
                </c:pt>
                <c:pt idx="3">
                  <c:v>Trøndelag</c:v>
                </c:pt>
                <c:pt idx="4">
                  <c:v>Sørlandet</c:v>
                </c:pt>
              </c:strCache>
            </c:strRef>
          </c:cat>
          <c:val>
            <c:numRef>
              <c:f>'[Chart in Microsoft PowerPoint]vinter landsdel'!$L$12:$P$12</c:f>
              <c:numCache>
                <c:formatCode>#,##0</c:formatCode>
                <c:ptCount val="5"/>
                <c:pt idx="0">
                  <c:v>1286105</c:v>
                </c:pt>
                <c:pt idx="1">
                  <c:v>304720</c:v>
                </c:pt>
                <c:pt idx="2">
                  <c:v>243406</c:v>
                </c:pt>
                <c:pt idx="3">
                  <c:v>70201</c:v>
                </c:pt>
                <c:pt idx="4">
                  <c:v>100128</c:v>
                </c:pt>
              </c:numCache>
            </c:numRef>
          </c:val>
          <c:extLst>
            <c:ext xmlns:c16="http://schemas.microsoft.com/office/drawing/2014/chart" uri="{C3380CC4-5D6E-409C-BE32-E72D297353CC}">
              <c16:uniqueId val="{00000001-3EFC-4674-AD5A-219895BCD3AE}"/>
            </c:ext>
          </c:extLst>
        </c:ser>
        <c:dLbls>
          <c:showLegendKey val="0"/>
          <c:showVal val="0"/>
          <c:showCatName val="0"/>
          <c:showSerName val="0"/>
          <c:showPercent val="0"/>
          <c:showBubbleSize val="0"/>
        </c:dLbls>
        <c:gapWidth val="150"/>
        <c:axId val="31268864"/>
        <c:axId val="31270400"/>
      </c:barChart>
      <c:lineChart>
        <c:grouping val="standard"/>
        <c:varyColors val="0"/>
        <c:ser>
          <c:idx val="2"/>
          <c:order val="2"/>
          <c:tx>
            <c:strRef>
              <c:f>'[Chart in Microsoft PowerPoint]vinter landsdel'!$K$13</c:f>
              <c:strCache>
                <c:ptCount val="1"/>
                <c:pt idx="0">
                  <c:v>Prosentendring norske gjestedøgn</c:v>
                </c:pt>
              </c:strCache>
            </c:strRef>
          </c:tx>
          <c:dLbls>
            <c:spPr>
              <a:noFill/>
              <a:ln>
                <a:noFill/>
              </a:ln>
              <a:effectLst/>
            </c:spPr>
            <c:txPr>
              <a:bodyPr/>
              <a:lstStyle/>
              <a:p>
                <a:pPr>
                  <a:defRPr sz="900" b="0" i="0" u="none" strike="noStrike" baseline="0">
                    <a:solidFill>
                      <a:srgbClr val="000000"/>
                    </a:solidFill>
                    <a:latin typeface="Calibri"/>
                    <a:ea typeface="Calibri"/>
                    <a:cs typeface="Calibri"/>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PowerPoint]vinter landsdel'!$L$10:$P$10</c:f>
              <c:strCache>
                <c:ptCount val="5"/>
                <c:pt idx="0">
                  <c:v>Østlandet</c:v>
                </c:pt>
                <c:pt idx="1">
                  <c:v>Fjord Norge</c:v>
                </c:pt>
                <c:pt idx="2">
                  <c:v>Nord-Norge</c:v>
                </c:pt>
                <c:pt idx="3">
                  <c:v>Trøndelag</c:v>
                </c:pt>
                <c:pt idx="4">
                  <c:v>Sørlandet</c:v>
                </c:pt>
              </c:strCache>
            </c:strRef>
          </c:cat>
          <c:val>
            <c:numRef>
              <c:f>'[Chart in Microsoft PowerPoint]vinter landsdel'!$L$13:$P$13</c:f>
              <c:numCache>
                <c:formatCode>0%</c:formatCode>
                <c:ptCount val="5"/>
                <c:pt idx="0">
                  <c:v>0.01</c:v>
                </c:pt>
                <c:pt idx="1">
                  <c:v>-0.04</c:v>
                </c:pt>
                <c:pt idx="2">
                  <c:v>7.0000000000000007E-2</c:v>
                </c:pt>
                <c:pt idx="3">
                  <c:v>0.03</c:v>
                </c:pt>
                <c:pt idx="4">
                  <c:v>0.03</c:v>
                </c:pt>
              </c:numCache>
            </c:numRef>
          </c:val>
          <c:smooth val="0"/>
          <c:extLst>
            <c:ext xmlns:c16="http://schemas.microsoft.com/office/drawing/2014/chart" uri="{C3380CC4-5D6E-409C-BE32-E72D297353CC}">
              <c16:uniqueId val="{00000002-3EFC-4674-AD5A-219895BCD3AE}"/>
            </c:ext>
          </c:extLst>
        </c:ser>
        <c:ser>
          <c:idx val="3"/>
          <c:order val="3"/>
          <c:tx>
            <c:strRef>
              <c:f>'[Chart in Microsoft PowerPoint]vinter landsdel'!$K$14</c:f>
              <c:strCache>
                <c:ptCount val="1"/>
                <c:pt idx="0">
                  <c:v>Prosentendring utenlandske gjestedøgn</c:v>
                </c:pt>
              </c:strCache>
            </c:strRef>
          </c:tx>
          <c:dLbls>
            <c:dLbl>
              <c:idx val="4"/>
              <c:layout>
                <c:manualLayout>
                  <c:x val="1.3766718297280249E-3"/>
                  <c:y val="-1.486768512818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FC-4674-AD5A-219895BCD3AE}"/>
                </c:ext>
              </c:extLst>
            </c:dLbl>
            <c:spPr>
              <a:noFill/>
              <a:ln>
                <a:noFill/>
              </a:ln>
              <a:effectLst/>
            </c:spPr>
            <c:txPr>
              <a:bodyPr/>
              <a:lstStyle/>
              <a:p>
                <a:pPr>
                  <a:defRPr sz="900" b="0" i="0" u="none" strike="noStrike" baseline="0">
                    <a:solidFill>
                      <a:srgbClr val="000000"/>
                    </a:solidFill>
                    <a:latin typeface="Calibri"/>
                    <a:ea typeface="Calibri"/>
                    <a:cs typeface="Calibri"/>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PowerPoint]vinter landsdel'!$L$10:$P$10</c:f>
              <c:strCache>
                <c:ptCount val="5"/>
                <c:pt idx="0">
                  <c:v>Østlandet</c:v>
                </c:pt>
                <c:pt idx="1">
                  <c:v>Fjord Norge</c:v>
                </c:pt>
                <c:pt idx="2">
                  <c:v>Nord-Norge</c:v>
                </c:pt>
                <c:pt idx="3">
                  <c:v>Trøndelag</c:v>
                </c:pt>
                <c:pt idx="4">
                  <c:v>Sørlandet</c:v>
                </c:pt>
              </c:strCache>
            </c:strRef>
          </c:cat>
          <c:val>
            <c:numRef>
              <c:f>'[Chart in Microsoft PowerPoint]vinter landsdel'!$L$14:$P$14</c:f>
              <c:numCache>
                <c:formatCode>0%</c:formatCode>
                <c:ptCount val="5"/>
                <c:pt idx="0">
                  <c:v>0.12</c:v>
                </c:pt>
                <c:pt idx="1">
                  <c:v>0.05</c:v>
                </c:pt>
                <c:pt idx="2">
                  <c:v>0.34</c:v>
                </c:pt>
                <c:pt idx="3">
                  <c:v>0.14000000000000001</c:v>
                </c:pt>
                <c:pt idx="4">
                  <c:v>-0.16</c:v>
                </c:pt>
              </c:numCache>
            </c:numRef>
          </c:val>
          <c:smooth val="0"/>
          <c:extLst>
            <c:ext xmlns:c16="http://schemas.microsoft.com/office/drawing/2014/chart" uri="{C3380CC4-5D6E-409C-BE32-E72D297353CC}">
              <c16:uniqueId val="{00000004-3EFC-4674-AD5A-219895BCD3AE}"/>
            </c:ext>
          </c:extLst>
        </c:ser>
        <c:dLbls>
          <c:showLegendKey val="0"/>
          <c:showVal val="0"/>
          <c:showCatName val="0"/>
          <c:showSerName val="0"/>
          <c:showPercent val="0"/>
          <c:showBubbleSize val="0"/>
        </c:dLbls>
        <c:marker val="1"/>
        <c:smooth val="0"/>
        <c:axId val="31271936"/>
        <c:axId val="31281920"/>
      </c:lineChart>
      <c:catAx>
        <c:axId val="31268864"/>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nb-NO"/>
          </a:p>
        </c:txPr>
        <c:crossAx val="31270400"/>
        <c:crosses val="autoZero"/>
        <c:auto val="1"/>
        <c:lblAlgn val="ctr"/>
        <c:lblOffset val="100"/>
        <c:noMultiLvlLbl val="0"/>
      </c:catAx>
      <c:valAx>
        <c:axId val="31270400"/>
        <c:scaling>
          <c:orientation val="minMax"/>
          <c:min val="0"/>
        </c:scaling>
        <c:delete val="0"/>
        <c:axPos val="l"/>
        <c:majorGridlines>
          <c:spPr>
            <a:ln>
              <a:noFill/>
            </a:ln>
          </c:spPr>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nb-NO"/>
          </a:p>
        </c:txPr>
        <c:crossAx val="31268864"/>
        <c:crosses val="autoZero"/>
        <c:crossBetween val="between"/>
      </c:valAx>
      <c:catAx>
        <c:axId val="31271936"/>
        <c:scaling>
          <c:orientation val="minMax"/>
        </c:scaling>
        <c:delete val="1"/>
        <c:axPos val="b"/>
        <c:numFmt formatCode="General" sourceLinked="1"/>
        <c:majorTickMark val="out"/>
        <c:minorTickMark val="none"/>
        <c:tickLblPos val="nextTo"/>
        <c:crossAx val="31281920"/>
        <c:crossesAt val="0"/>
        <c:auto val="1"/>
        <c:lblAlgn val="ctr"/>
        <c:lblOffset val="100"/>
        <c:noMultiLvlLbl val="0"/>
      </c:catAx>
      <c:valAx>
        <c:axId val="31281920"/>
        <c:scaling>
          <c:orientation val="minMax"/>
        </c:scaling>
        <c:delete val="0"/>
        <c:axPos val="r"/>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nb-NO"/>
          </a:p>
        </c:txPr>
        <c:crossAx val="31271936"/>
        <c:crosses val="max"/>
        <c:crossBetween val="between"/>
      </c:valAx>
    </c:plotArea>
    <c:legend>
      <c:legendPos val="b"/>
      <c:layout>
        <c:manualLayout>
          <c:xMode val="edge"/>
          <c:yMode val="edge"/>
          <c:x val="7.4264507654999964E-2"/>
          <c:y val="0.94245804478066486"/>
          <c:w val="0.872635559805784"/>
          <c:h val="3.5730827427037898E-2"/>
        </c:manualLayout>
      </c:layout>
      <c:overlay val="0"/>
      <c:txPr>
        <a:bodyPr/>
        <a:lstStyle/>
        <a:p>
          <a:pPr>
            <a:defRPr sz="920" b="0" i="0" u="none" strike="noStrike" baseline="0">
              <a:solidFill>
                <a:srgbClr val="000000"/>
              </a:solidFill>
              <a:latin typeface="Calibri"/>
              <a:ea typeface="Calibri"/>
              <a:cs typeface="Calibri"/>
            </a:defRPr>
          </a:pPr>
          <a:endParaRPr lang="nb-NO"/>
        </a:p>
      </c:txPr>
    </c:legend>
    <c:plotVisOnly val="1"/>
    <c:dispBlanksAs val="gap"/>
    <c:showDLblsOverMax val="0"/>
  </c:chart>
  <c:spPr>
    <a:solidFill>
      <a:srgbClr val="FFFFFF"/>
    </a:solidFill>
    <a:ln>
      <a:noFill/>
    </a:ln>
  </c:spPr>
  <c:txPr>
    <a:bodyPr/>
    <a:lstStyle/>
    <a:p>
      <a:pPr>
        <a:defRPr sz="1000" b="0" i="0" u="none" strike="noStrike" baseline="0">
          <a:solidFill>
            <a:srgbClr val="000000"/>
          </a:solidFill>
          <a:latin typeface="Calibri"/>
          <a:ea typeface="Calibri"/>
          <a:cs typeface="Calibri"/>
        </a:defRPr>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sz="800"/>
                </a:pPr>
                <a:endParaRPr lang="nb-NO"/>
              </a:p>
            </c:txPr>
            <c:showLegendKey val="0"/>
            <c:showVal val="0"/>
            <c:showCatName val="1"/>
            <c:showSerName val="0"/>
            <c:showPercent val="1"/>
            <c:showBubbleSize val="0"/>
            <c:showLeaderLines val="1"/>
            <c:extLst>
              <c:ext xmlns:c15="http://schemas.microsoft.com/office/drawing/2012/chart" uri="{CE6537A1-D6FC-4f65-9D91-7224C49458BB}"/>
            </c:extLst>
          </c:dLbls>
          <c:cat>
            <c:strRef>
              <c:f>'andel utenalndse 2016 vonter'!$A$2:$A$16</c:f>
              <c:strCache>
                <c:ptCount val="15"/>
                <c:pt idx="0">
                  <c:v>Japan</c:v>
                </c:pt>
                <c:pt idx="1">
                  <c:v>Russland</c:v>
                </c:pt>
                <c:pt idx="2">
                  <c:v>Kina</c:v>
                </c:pt>
                <c:pt idx="3">
                  <c:v>Italia</c:v>
                </c:pt>
                <c:pt idx="4">
                  <c:v>Spania</c:v>
                </c:pt>
                <c:pt idx="5">
                  <c:v>Frankrike</c:v>
                </c:pt>
                <c:pt idx="6">
                  <c:v>Polen</c:v>
                </c:pt>
                <c:pt idx="7">
                  <c:v>Asia ellers</c:v>
                </c:pt>
                <c:pt idx="8">
                  <c:v>Nederland</c:v>
                </c:pt>
                <c:pt idx="9">
                  <c:v>USA</c:v>
                </c:pt>
                <c:pt idx="10">
                  <c:v>Tyskland</c:v>
                </c:pt>
                <c:pt idx="11">
                  <c:v>Storbritannia</c:v>
                </c:pt>
                <c:pt idx="12">
                  <c:v>Europa ellers</c:v>
                </c:pt>
                <c:pt idx="13">
                  <c:v>Danmark</c:v>
                </c:pt>
                <c:pt idx="14">
                  <c:v>Sverige</c:v>
                </c:pt>
              </c:strCache>
            </c:strRef>
          </c:cat>
          <c:val>
            <c:numRef>
              <c:f>'andel utenalndse 2016 vonter'!$B$2:$B$16</c:f>
              <c:numCache>
                <c:formatCode>0%</c:formatCode>
                <c:ptCount val="15"/>
                <c:pt idx="0">
                  <c:v>0.01</c:v>
                </c:pt>
                <c:pt idx="1">
                  <c:v>0.01</c:v>
                </c:pt>
                <c:pt idx="2">
                  <c:v>0.01</c:v>
                </c:pt>
                <c:pt idx="3">
                  <c:v>0.02</c:v>
                </c:pt>
                <c:pt idx="4">
                  <c:v>0.02</c:v>
                </c:pt>
                <c:pt idx="5">
                  <c:v>0.02</c:v>
                </c:pt>
                <c:pt idx="6">
                  <c:v>0.03</c:v>
                </c:pt>
                <c:pt idx="7">
                  <c:v>0.03</c:v>
                </c:pt>
                <c:pt idx="8">
                  <c:v>0.04</c:v>
                </c:pt>
                <c:pt idx="9">
                  <c:v>0.04</c:v>
                </c:pt>
                <c:pt idx="10">
                  <c:v>0.09</c:v>
                </c:pt>
                <c:pt idx="11">
                  <c:v>0.11</c:v>
                </c:pt>
                <c:pt idx="12">
                  <c:v>0.16</c:v>
                </c:pt>
                <c:pt idx="13">
                  <c:v>0.19</c:v>
                </c:pt>
                <c:pt idx="14">
                  <c:v>0.2</c:v>
                </c:pt>
              </c:numCache>
            </c:numRef>
          </c:val>
          <c:extLst>
            <c:ext xmlns:c16="http://schemas.microsoft.com/office/drawing/2014/chart" uri="{C3380CC4-5D6E-409C-BE32-E72D297353CC}">
              <c16:uniqueId val="{00000000-9418-4D1A-9B42-65E9773709CB}"/>
            </c:ext>
          </c:extLst>
        </c:ser>
        <c:dLbls>
          <c:showLegendKey val="0"/>
          <c:showVal val="0"/>
          <c:showCatName val="0"/>
          <c:showSerName val="0"/>
          <c:showPercent val="0"/>
          <c:showBubbleSize val="0"/>
          <c:showLeaderLines val="1"/>
        </c:dLbls>
      </c:pie3DChart>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0.9658</cdr:x>
      <cdr:y>0.75881</cdr:y>
    </cdr:from>
    <cdr:to>
      <cdr:x>0.98792</cdr:x>
      <cdr:y>0.84164</cdr:y>
    </cdr:to>
    <cdr:sp macro="" textlink="">
      <cdr:nvSpPr>
        <cdr:cNvPr id="3" name="TextBox 15">
          <a:extLst xmlns:a="http://schemas.openxmlformats.org/drawingml/2006/main">
            <a:ext uri="{FF2B5EF4-FFF2-40B4-BE49-F238E27FC236}">
              <a16:creationId xmlns:a16="http://schemas.microsoft.com/office/drawing/2014/main" id="{5CFB8455-D867-4AB1-87EF-E75B2878FF6D}"/>
            </a:ext>
          </a:extLst>
        </cdr:cNvPr>
        <cdr:cNvSpPr txBox="1"/>
      </cdr:nvSpPr>
      <cdr:spPr>
        <a:xfrm xmlns:a="http://schemas.openxmlformats.org/drawingml/2006/main">
          <a:off x="8067769" y="2326104"/>
          <a:ext cx="184731" cy="25391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nb-NO"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0.78633</cdr:x>
      <cdr:y>0</cdr:y>
    </cdr:from>
    <cdr:to>
      <cdr:x>0.78633</cdr:x>
      <cdr:y>0.77402</cdr:y>
    </cdr:to>
    <cdr:cxnSp macro="">
      <cdr:nvCxnSpPr>
        <cdr:cNvPr id="2" name="Straight Connector 1">
          <a:extLst xmlns:a="http://schemas.openxmlformats.org/drawingml/2006/main">
            <a:ext uri="{FF2B5EF4-FFF2-40B4-BE49-F238E27FC236}">
              <a16:creationId xmlns:a16="http://schemas.microsoft.com/office/drawing/2014/main" id="{A17E2EB1-A287-43C5-A7B7-48B6580B369C}"/>
            </a:ext>
          </a:extLst>
        </cdr:cNvPr>
        <cdr:cNvCxnSpPr>
          <a:cxnSpLocks xmlns:a="http://schemas.openxmlformats.org/drawingml/2006/main"/>
        </cdr:cNvCxnSpPr>
      </cdr:nvCxnSpPr>
      <cdr:spPr>
        <a:xfrm xmlns:a="http://schemas.openxmlformats.org/drawingml/2006/main">
          <a:off x="6080304" y="0"/>
          <a:ext cx="0" cy="3137388"/>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FEB26-5F87-564F-8A1F-C276AEC4C5B1}" type="slidenum">
              <a:rPr lang="en-US" smtClean="0"/>
              <a:t>‹#›</a:t>
            </a:fld>
            <a:endParaRPr lang="en-US"/>
          </a:p>
        </p:txBody>
      </p:sp>
    </p:spTree>
    <p:extLst>
      <p:ext uri="{BB962C8B-B14F-4D97-AF65-F5344CB8AC3E}">
        <p14:creationId xmlns:p14="http://schemas.microsoft.com/office/powerpoint/2010/main" val="27405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B05C7-2979-4A09-A3FC-F50EDF6A753F}" type="datetimeFigureOut">
              <a:rPr lang="nb-NO" smtClean="0"/>
              <a:t>04.01.2018</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D09A1-4EAF-4301-81B7-2D5498A8DC20}" type="slidenum">
              <a:rPr lang="nb-NO" smtClean="0"/>
              <a:t>‹#›</a:t>
            </a:fld>
            <a:endParaRPr lang="nb-NO"/>
          </a:p>
        </p:txBody>
      </p:sp>
    </p:spTree>
    <p:extLst>
      <p:ext uri="{BB962C8B-B14F-4D97-AF65-F5344CB8AC3E}">
        <p14:creationId xmlns:p14="http://schemas.microsoft.com/office/powerpoint/2010/main" val="4781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98CD09A1-4EAF-4301-81B7-2D5498A8DC20}" type="slidenum">
              <a:rPr lang="nb-NO" smtClean="0"/>
              <a:t>1</a:t>
            </a:fld>
            <a:endParaRPr lang="nb-NO"/>
          </a:p>
        </p:txBody>
      </p:sp>
    </p:spTree>
    <p:extLst>
      <p:ext uri="{BB962C8B-B14F-4D97-AF65-F5344CB8AC3E}">
        <p14:creationId xmlns:p14="http://schemas.microsoft.com/office/powerpoint/2010/main" val="326228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98CD09A1-4EAF-4301-81B7-2D5498A8DC20}" type="slidenum">
              <a:rPr lang="nb-NO" smtClean="0"/>
              <a:t>2</a:t>
            </a:fld>
            <a:endParaRPr lang="nb-NO"/>
          </a:p>
        </p:txBody>
      </p:sp>
    </p:spTree>
    <p:extLst>
      <p:ext uri="{BB962C8B-B14F-4D97-AF65-F5344CB8AC3E}">
        <p14:creationId xmlns:p14="http://schemas.microsoft.com/office/powerpoint/2010/main" val="402138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8CD09A1-4EAF-4301-81B7-2D5498A8DC20}" type="slidenum">
              <a:rPr lang="nb-NO" smtClean="0"/>
              <a:t>4</a:t>
            </a:fld>
            <a:endParaRPr lang="nb-NO"/>
          </a:p>
        </p:txBody>
      </p:sp>
    </p:spTree>
    <p:extLst>
      <p:ext uri="{BB962C8B-B14F-4D97-AF65-F5344CB8AC3E}">
        <p14:creationId xmlns:p14="http://schemas.microsoft.com/office/powerpoint/2010/main" val="330792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98CD09A1-4EAF-4301-81B7-2D5498A8DC20}" type="slidenum">
              <a:rPr lang="nb-NO" smtClean="0"/>
              <a:t>6</a:t>
            </a:fld>
            <a:endParaRPr lang="nb-NO"/>
          </a:p>
        </p:txBody>
      </p:sp>
    </p:spTree>
    <p:extLst>
      <p:ext uri="{BB962C8B-B14F-4D97-AF65-F5344CB8AC3E}">
        <p14:creationId xmlns:p14="http://schemas.microsoft.com/office/powerpoint/2010/main" val="78718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98CD09A1-4EAF-4301-81B7-2D5498A8DC20}" type="slidenum">
              <a:rPr lang="nb-NO" smtClean="0"/>
              <a:t>8</a:t>
            </a:fld>
            <a:endParaRPr lang="nb-NO"/>
          </a:p>
        </p:txBody>
      </p:sp>
    </p:spTree>
    <p:extLst>
      <p:ext uri="{BB962C8B-B14F-4D97-AF65-F5344CB8AC3E}">
        <p14:creationId xmlns:p14="http://schemas.microsoft.com/office/powerpoint/2010/main" val="283407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98CD09A1-4EAF-4301-81B7-2D5498A8DC20}" type="slidenum">
              <a:rPr lang="nb-NO" smtClean="0"/>
              <a:t>12</a:t>
            </a:fld>
            <a:endParaRPr lang="nb-NO"/>
          </a:p>
        </p:txBody>
      </p:sp>
    </p:spTree>
    <p:extLst>
      <p:ext uri="{BB962C8B-B14F-4D97-AF65-F5344CB8AC3E}">
        <p14:creationId xmlns:p14="http://schemas.microsoft.com/office/powerpoint/2010/main" val="246201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98CD09A1-4EAF-4301-81B7-2D5498A8DC20}" type="slidenum">
              <a:rPr lang="nb-NO" smtClean="0"/>
              <a:t>13</a:t>
            </a:fld>
            <a:endParaRPr lang="nb-NO"/>
          </a:p>
        </p:txBody>
      </p:sp>
    </p:spTree>
    <p:extLst>
      <p:ext uri="{BB962C8B-B14F-4D97-AF65-F5344CB8AC3E}">
        <p14:creationId xmlns:p14="http://schemas.microsoft.com/office/powerpoint/2010/main" val="178378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98CD09A1-4EAF-4301-81B7-2D5498A8DC20}" type="slidenum">
              <a:rPr lang="nb-NO" smtClean="0"/>
              <a:t>14</a:t>
            </a:fld>
            <a:endParaRPr lang="nb-NO"/>
          </a:p>
        </p:txBody>
      </p:sp>
    </p:spTree>
    <p:extLst>
      <p:ext uri="{BB962C8B-B14F-4D97-AF65-F5344CB8AC3E}">
        <p14:creationId xmlns:p14="http://schemas.microsoft.com/office/powerpoint/2010/main" val="8603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98CD09A1-4EAF-4301-81B7-2D5498A8DC20}" type="slidenum">
              <a:rPr lang="nb-NO" smtClean="0"/>
              <a:t>15</a:t>
            </a:fld>
            <a:endParaRPr lang="nb-NO"/>
          </a:p>
        </p:txBody>
      </p:sp>
    </p:spTree>
    <p:extLst>
      <p:ext uri="{BB962C8B-B14F-4D97-AF65-F5344CB8AC3E}">
        <p14:creationId xmlns:p14="http://schemas.microsoft.com/office/powerpoint/2010/main" val="900447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7" name="Plassholder for dato 6"/>
          <p:cNvSpPr>
            <a:spLocks noGrp="1"/>
          </p:cNvSpPr>
          <p:nvPr>
            <p:ph type="dt" sz="half" idx="10"/>
          </p:nvPr>
        </p:nvSpPr>
        <p:spPr/>
        <p:txBody>
          <a:bodyPr/>
          <a:lstStyle/>
          <a:p>
            <a:fld id="{390A7094-76A6-40C5-893E-5C9D3A5D62FF}" type="datetime1">
              <a:rPr lang="nb-NO" smtClean="0"/>
              <a:t>04.01.2018</a:t>
            </a:fld>
            <a:endParaRPr lang="nb-NO"/>
          </a:p>
        </p:txBody>
      </p:sp>
      <p:sp>
        <p:nvSpPr>
          <p:cNvPr id="11" name="Plassholder for lysbildenummer 10"/>
          <p:cNvSpPr>
            <a:spLocks noGrp="1"/>
          </p:cNvSpPr>
          <p:nvPr>
            <p:ph type="sldNum" sz="quarter" idx="12"/>
          </p:nvPr>
        </p:nvSpPr>
        <p:spPr/>
        <p:txBody>
          <a:bodyPr/>
          <a:lstStyle/>
          <a:p>
            <a:fld id="{45D54F3E-5908-4C83-B5CA-2A5BDE9E6817}" type="slidenum">
              <a:rPr lang="nb-NO" smtClean="0"/>
              <a:pPr/>
              <a:t>‹#›</a:t>
            </a:fld>
            <a:endParaRPr lang="nb-NO" dirty="0"/>
          </a:p>
        </p:txBody>
      </p:sp>
      <p:sp>
        <p:nvSpPr>
          <p:cNvPr id="6" name="Rectangle 5"/>
          <p:cNvSpPr/>
          <p:nvPr userDrawn="1"/>
        </p:nvSpPr>
        <p:spPr>
          <a:xfrm>
            <a:off x="3078477" y="2909033"/>
            <a:ext cx="2987047" cy="10399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879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31799" y="1160462"/>
            <a:ext cx="8280401" cy="4645025"/>
          </a:xfrm>
          <a:prstGeom prst="rect">
            <a:avLst/>
          </a:prstGeom>
        </p:spPr>
        <p:txBody>
          <a:bodyPr lIns="0"/>
          <a:lstStyle>
            <a:lvl1pPr>
              <a:defRPr sz="2000"/>
            </a:lvl1pPr>
            <a:lvl2pPr>
              <a:defRPr sz="1800"/>
            </a:lvl2pPr>
          </a:lstStyle>
          <a:p>
            <a:pPr lvl="0"/>
            <a:r>
              <a:rPr lang="en-US"/>
              <a:t>Edit Master text styles</a:t>
            </a:r>
          </a:p>
          <a:p>
            <a:pPr lvl="1"/>
            <a:r>
              <a:rPr lang="en-US"/>
              <a:t>Second level</a:t>
            </a:r>
          </a:p>
        </p:txBody>
      </p:sp>
      <p:sp>
        <p:nvSpPr>
          <p:cNvPr id="10"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462DC25C-FAE4-4E9D-8BEF-B6067AFFB20D}" type="datetime1">
              <a:rPr lang="nb-NO" smtClean="0"/>
              <a:t>04.01.2018</a:t>
            </a:fld>
            <a:endParaRPr lang="nb-NO" dirty="0"/>
          </a:p>
        </p:txBody>
      </p:sp>
      <p:sp>
        <p:nvSpPr>
          <p:cNvPr id="11"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45D54F3E-5908-4C83-B5CA-2A5BDE9E6817}" type="slidenum">
              <a:rPr lang="nb-NO" smtClean="0"/>
              <a:pPr/>
              <a:t>‹#›</a:t>
            </a:fld>
            <a:endParaRPr lang="nb-NO" dirty="0"/>
          </a:p>
        </p:txBody>
      </p:sp>
      <p:sp>
        <p:nvSpPr>
          <p:cNvPr id="7" name="Title 2"/>
          <p:cNvSpPr>
            <a:spLocks noGrp="1"/>
          </p:cNvSpPr>
          <p:nvPr>
            <p:ph type="title"/>
          </p:nvPr>
        </p:nvSpPr>
        <p:spPr>
          <a:xfrm>
            <a:off x="441091" y="441325"/>
            <a:ext cx="8271109" cy="307777"/>
          </a:xfrm>
        </p:spPr>
        <p:txBody>
          <a:bodyPr/>
          <a:lstStyle/>
          <a:p>
            <a:r>
              <a:rPr lang="en-US"/>
              <a:t>Click to edit Master title style</a:t>
            </a:r>
          </a:p>
        </p:txBody>
      </p:sp>
    </p:spTree>
    <p:extLst>
      <p:ext uri="{BB962C8B-B14F-4D97-AF65-F5344CB8AC3E}">
        <p14:creationId xmlns:p14="http://schemas.microsoft.com/office/powerpoint/2010/main" val="137008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tekst /u bullets">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06474A74-BF6E-4D51-BC1B-4ED980CE56D4}" type="datetime1">
              <a:rPr lang="nb-NO" smtClean="0"/>
              <a:t>04.01.2018</a:t>
            </a:fld>
            <a:endParaRPr lang="nb-NO"/>
          </a:p>
        </p:txBody>
      </p:sp>
      <p:sp>
        <p:nvSpPr>
          <p:cNvPr id="6" name="Plassholder for lysbildenummer 5"/>
          <p:cNvSpPr>
            <a:spLocks noGrp="1"/>
          </p:cNvSpPr>
          <p:nvPr>
            <p:ph type="sldNum" sz="quarter" idx="12"/>
          </p:nvPr>
        </p:nvSpPr>
        <p:spPr/>
        <p:txBody>
          <a:bodyPr/>
          <a:lstStyle/>
          <a:p>
            <a:fld id="{45D54F3E-5908-4C83-B5CA-2A5BDE9E6817}" type="slidenum">
              <a:rPr lang="nb-NO" smtClean="0"/>
              <a:t>‹#›</a:t>
            </a:fld>
            <a:endParaRPr lang="nb-NO"/>
          </a:p>
        </p:txBody>
      </p:sp>
      <p:sp>
        <p:nvSpPr>
          <p:cNvPr id="11" name="Plassholder for tekst 10"/>
          <p:cNvSpPr>
            <a:spLocks noGrp="1"/>
          </p:cNvSpPr>
          <p:nvPr>
            <p:ph type="body" idx="14"/>
          </p:nvPr>
        </p:nvSpPr>
        <p:spPr>
          <a:xfrm>
            <a:off x="431800" y="1160462"/>
            <a:ext cx="8280400" cy="4645025"/>
          </a:xfrm>
          <a:prstGeom prst="rect">
            <a:avLst/>
          </a:prstGeom>
        </p:spPr>
        <p:txBody>
          <a:bodyPr lIns="0" tIns="0" rIns="0" bIns="0">
            <a:noAutofit/>
          </a:bodyPr>
          <a:lstStyle>
            <a:lvl1pPr marL="0" indent="0">
              <a:buNone/>
              <a:defRPr sz="2000"/>
            </a:lvl1pPr>
          </a:lstStyle>
          <a:p>
            <a:pPr lvl="0"/>
            <a:r>
              <a:rPr lang="en-US"/>
              <a:t>Edit Master text styles</a:t>
            </a:r>
          </a:p>
        </p:txBody>
      </p:sp>
      <p:sp>
        <p:nvSpPr>
          <p:cNvPr id="8" name="Title 2"/>
          <p:cNvSpPr>
            <a:spLocks noGrp="1"/>
          </p:cNvSpPr>
          <p:nvPr>
            <p:ph type="title"/>
          </p:nvPr>
        </p:nvSpPr>
        <p:spPr>
          <a:xfrm>
            <a:off x="441091" y="441325"/>
            <a:ext cx="8271109" cy="307777"/>
          </a:xfrm>
        </p:spPr>
        <p:txBody>
          <a:bodyPr/>
          <a:lstStyle/>
          <a:p>
            <a:r>
              <a:rPr lang="en-US"/>
              <a:t>Click to edit Master title style</a:t>
            </a:r>
          </a:p>
        </p:txBody>
      </p:sp>
    </p:spTree>
    <p:extLst>
      <p:ext uri="{BB962C8B-B14F-4D97-AF65-F5344CB8AC3E}">
        <p14:creationId xmlns:p14="http://schemas.microsoft.com/office/powerpoint/2010/main" val="3705097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innhold og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A189817D-26BC-48A1-BA2C-4A4AB441C3D2}" type="datetime1">
              <a:rPr lang="nb-NO" smtClean="0"/>
              <a:t>04.01.2018</a:t>
            </a:fld>
            <a:endParaRPr lang="nb-NO" dirty="0"/>
          </a:p>
        </p:txBody>
      </p:sp>
      <p:sp>
        <p:nvSpPr>
          <p:cNvPr id="6" name="Plassholder for lysbildenummer 5"/>
          <p:cNvSpPr>
            <a:spLocks noGrp="1"/>
          </p:cNvSpPr>
          <p:nvPr>
            <p:ph type="sldNum" sz="quarter" idx="12"/>
          </p:nvPr>
        </p:nvSpPr>
        <p:spPr/>
        <p:txBody>
          <a:bodyPr/>
          <a:lstStyle/>
          <a:p>
            <a:fld id="{45D54F3E-5908-4C83-B5CA-2A5BDE9E6817}" type="slidenum">
              <a:rPr lang="nb-NO" smtClean="0"/>
              <a:t>‹#›</a:t>
            </a:fld>
            <a:endParaRPr lang="nb-NO"/>
          </a:p>
        </p:txBody>
      </p:sp>
      <p:sp>
        <p:nvSpPr>
          <p:cNvPr id="8" name="Plassholder for bilde 7"/>
          <p:cNvSpPr>
            <a:spLocks noGrp="1"/>
          </p:cNvSpPr>
          <p:nvPr>
            <p:ph type="pic" sz="quarter" idx="13"/>
          </p:nvPr>
        </p:nvSpPr>
        <p:spPr>
          <a:xfrm>
            <a:off x="4680000" y="1160463"/>
            <a:ext cx="4032200" cy="4645024"/>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1" name="Plassholder for innhold 2"/>
          <p:cNvSpPr>
            <a:spLocks noGrp="1"/>
          </p:cNvSpPr>
          <p:nvPr>
            <p:ph idx="1"/>
          </p:nvPr>
        </p:nvSpPr>
        <p:spPr>
          <a:xfrm>
            <a:off x="431799" y="1160462"/>
            <a:ext cx="4032201" cy="4645025"/>
          </a:xfrm>
          <a:prstGeom prst="rect">
            <a:avLst/>
          </a:prstGeom>
        </p:spPr>
        <p:txBody>
          <a:bodyPr lIns="0"/>
          <a:lstStyle>
            <a:lvl1pPr>
              <a:defRPr sz="2000"/>
            </a:lvl1pPr>
            <a:lvl2pPr>
              <a:defRPr sz="1800"/>
            </a:lvl2pPr>
          </a:lstStyle>
          <a:p>
            <a:pPr lvl="0"/>
            <a:r>
              <a:rPr lang="en-US"/>
              <a:t>Edit Master text styles</a:t>
            </a:r>
          </a:p>
          <a:p>
            <a:pPr lvl="1"/>
            <a:r>
              <a:rPr lang="en-US"/>
              <a:t>Second level</a:t>
            </a:r>
          </a:p>
        </p:txBody>
      </p:sp>
      <p:sp>
        <p:nvSpPr>
          <p:cNvPr id="7" name="Title 2"/>
          <p:cNvSpPr>
            <a:spLocks noGrp="1"/>
          </p:cNvSpPr>
          <p:nvPr>
            <p:ph type="title"/>
          </p:nvPr>
        </p:nvSpPr>
        <p:spPr>
          <a:xfrm>
            <a:off x="441091" y="441325"/>
            <a:ext cx="8271109" cy="307777"/>
          </a:xfrm>
        </p:spPr>
        <p:txBody>
          <a:bodyPr/>
          <a:lstStyle/>
          <a:p>
            <a:r>
              <a:rPr lang="en-US"/>
              <a:t>Click to edit Master title style</a:t>
            </a:r>
          </a:p>
        </p:txBody>
      </p:sp>
      <p:sp>
        <p:nvSpPr>
          <p:cNvPr id="10" name="Rectangle 9"/>
          <p:cNvSpPr/>
          <p:nvPr userDrawn="1"/>
        </p:nvSpPr>
        <p:spPr>
          <a:xfrm>
            <a:off x="441091" y="6254506"/>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88709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tel, innhold og portrait bilde">
    <p:spTree>
      <p:nvGrpSpPr>
        <p:cNvPr id="1" name=""/>
        <p:cNvGrpSpPr/>
        <p:nvPr/>
      </p:nvGrpSpPr>
      <p:grpSpPr>
        <a:xfrm>
          <a:off x="0" y="0"/>
          <a:ext cx="0" cy="0"/>
          <a:chOff x="0" y="0"/>
          <a:chExt cx="0" cy="0"/>
        </a:xfrm>
      </p:grpSpPr>
      <p:sp>
        <p:nvSpPr>
          <p:cNvPr id="11" name="Plassholder for innhold 2"/>
          <p:cNvSpPr>
            <a:spLocks noGrp="1"/>
          </p:cNvSpPr>
          <p:nvPr>
            <p:ph idx="1"/>
          </p:nvPr>
        </p:nvSpPr>
        <p:spPr>
          <a:xfrm>
            <a:off x="431800" y="1160462"/>
            <a:ext cx="3851966" cy="4932225"/>
          </a:xfrm>
          <a:prstGeom prst="rect">
            <a:avLst/>
          </a:prstGeom>
        </p:spPr>
        <p:txBody>
          <a:bodyPr lIns="0"/>
          <a:lstStyle>
            <a:lvl1pPr>
              <a:defRPr sz="2000"/>
            </a:lvl1pPr>
            <a:lvl2pPr>
              <a:defRPr sz="1800"/>
            </a:lvl2pPr>
          </a:lstStyle>
          <a:p>
            <a:pPr lvl="0"/>
            <a:r>
              <a:rPr lang="en-US"/>
              <a:t>Edit Master text styles</a:t>
            </a:r>
          </a:p>
          <a:p>
            <a:pPr lvl="1"/>
            <a:r>
              <a:rPr lang="en-US"/>
              <a:t>Second level</a:t>
            </a:r>
          </a:p>
        </p:txBody>
      </p:sp>
      <p:sp>
        <p:nvSpPr>
          <p:cNvPr id="7" name="Title 2"/>
          <p:cNvSpPr>
            <a:spLocks noGrp="1"/>
          </p:cNvSpPr>
          <p:nvPr>
            <p:ph type="title"/>
          </p:nvPr>
        </p:nvSpPr>
        <p:spPr>
          <a:xfrm>
            <a:off x="441091" y="441325"/>
            <a:ext cx="3842675" cy="572466"/>
          </a:xfrm>
        </p:spPr>
        <p:txBody>
          <a:bodyPr/>
          <a:lstStyle/>
          <a:p>
            <a:r>
              <a:rPr lang="en-US"/>
              <a:t>Click to edit Master title style</a:t>
            </a:r>
            <a:endParaRPr lang="en-US" dirty="0"/>
          </a:p>
        </p:txBody>
      </p:sp>
      <p:sp>
        <p:nvSpPr>
          <p:cNvPr id="5" name="Rectangle 4"/>
          <p:cNvSpPr/>
          <p:nvPr userDrawn="1"/>
        </p:nvSpPr>
        <p:spPr>
          <a:xfrm>
            <a:off x="441091" y="6254506"/>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lassholder for bilde 7"/>
          <p:cNvSpPr>
            <a:spLocks noGrp="1"/>
          </p:cNvSpPr>
          <p:nvPr>
            <p:ph type="pic" sz="quarter" idx="16"/>
          </p:nvPr>
        </p:nvSpPr>
        <p:spPr>
          <a:xfrm>
            <a:off x="4464000" y="0"/>
            <a:ext cx="4680000" cy="6858000"/>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Tree>
    <p:extLst>
      <p:ext uri="{BB962C8B-B14F-4D97-AF65-F5344CB8AC3E}">
        <p14:creationId xmlns:p14="http://schemas.microsoft.com/office/powerpoint/2010/main" val="34285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 Bilder">
    <p:spTree>
      <p:nvGrpSpPr>
        <p:cNvPr id="1" name=""/>
        <p:cNvGrpSpPr/>
        <p:nvPr/>
      </p:nvGrpSpPr>
      <p:grpSpPr>
        <a:xfrm>
          <a:off x="0" y="0"/>
          <a:ext cx="0" cy="0"/>
          <a:chOff x="0" y="0"/>
          <a:chExt cx="0" cy="0"/>
        </a:xfrm>
      </p:grpSpPr>
      <p:sp>
        <p:nvSpPr>
          <p:cNvPr id="11" name="Plassholder for bilde 7"/>
          <p:cNvSpPr>
            <a:spLocks noGrp="1"/>
          </p:cNvSpPr>
          <p:nvPr>
            <p:ph type="pic" sz="quarter" idx="15"/>
          </p:nvPr>
        </p:nvSpPr>
        <p:spPr>
          <a:xfrm>
            <a:off x="431801" y="441325"/>
            <a:ext cx="4032200" cy="2879675"/>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7" name="Plassholder for bilde 7"/>
          <p:cNvSpPr>
            <a:spLocks noGrp="1"/>
          </p:cNvSpPr>
          <p:nvPr>
            <p:ph type="pic" sz="quarter" idx="16"/>
          </p:nvPr>
        </p:nvSpPr>
        <p:spPr>
          <a:xfrm>
            <a:off x="4680000" y="441325"/>
            <a:ext cx="4032200" cy="2879675"/>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9" name="Plassholder for bilde 7"/>
          <p:cNvSpPr>
            <a:spLocks noGrp="1"/>
          </p:cNvSpPr>
          <p:nvPr>
            <p:ph type="pic" sz="quarter" idx="17"/>
          </p:nvPr>
        </p:nvSpPr>
        <p:spPr>
          <a:xfrm>
            <a:off x="431801" y="3537000"/>
            <a:ext cx="4032200" cy="2879675"/>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3" name="Plassholder for bilde 7"/>
          <p:cNvSpPr>
            <a:spLocks noGrp="1"/>
          </p:cNvSpPr>
          <p:nvPr>
            <p:ph type="pic" sz="quarter" idx="18"/>
          </p:nvPr>
        </p:nvSpPr>
        <p:spPr>
          <a:xfrm>
            <a:off x="4680000" y="3537000"/>
            <a:ext cx="4032200" cy="2879675"/>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Tree>
    <p:extLst>
      <p:ext uri="{BB962C8B-B14F-4D97-AF65-F5344CB8AC3E}">
        <p14:creationId xmlns:p14="http://schemas.microsoft.com/office/powerpoint/2010/main" val="81087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1" name="Plassholder for bilde 7"/>
          <p:cNvSpPr>
            <a:spLocks noGrp="1"/>
          </p:cNvSpPr>
          <p:nvPr>
            <p:ph type="pic" sz="quarter" idx="15"/>
          </p:nvPr>
        </p:nvSpPr>
        <p:spPr>
          <a:xfrm>
            <a:off x="0" y="0"/>
            <a:ext cx="9144000" cy="6858000"/>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Tree>
    <p:extLst>
      <p:ext uri="{BB962C8B-B14F-4D97-AF65-F5344CB8AC3E}">
        <p14:creationId xmlns:p14="http://schemas.microsoft.com/office/powerpoint/2010/main" val="200692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rt bilde m/tittel">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0" y="1475327"/>
            <a:ext cx="9144000" cy="5382673"/>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5" name="Tittel 1"/>
          <p:cNvSpPr>
            <a:spLocks noGrp="1"/>
          </p:cNvSpPr>
          <p:nvPr>
            <p:ph type="title"/>
          </p:nvPr>
        </p:nvSpPr>
        <p:spPr>
          <a:xfrm>
            <a:off x="431800" y="441324"/>
            <a:ext cx="8280400" cy="492443"/>
          </a:xfrm>
          <a:prstGeom prst="rect">
            <a:avLst/>
          </a:prstGeom>
        </p:spPr>
        <p:txBody>
          <a:bodyPr lIns="0">
            <a:spAutoFit/>
          </a:bodyPr>
          <a:lstStyle>
            <a:lvl1pPr>
              <a:defRPr sz="3200"/>
            </a:lvl1pPr>
          </a:lstStyle>
          <a:p>
            <a:r>
              <a:rPr lang="en-US"/>
              <a:t>Click to edit Master title style</a:t>
            </a:r>
            <a:endParaRPr lang="nb-NO" dirty="0"/>
          </a:p>
        </p:txBody>
      </p:sp>
    </p:spTree>
    <p:extLst>
      <p:ext uri="{BB962C8B-B14F-4D97-AF65-F5344CB8AC3E}">
        <p14:creationId xmlns:p14="http://schemas.microsoft.com/office/powerpoint/2010/main" val="237830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innhold og 2 små bilder">
    <p:spTree>
      <p:nvGrpSpPr>
        <p:cNvPr id="1" name=""/>
        <p:cNvGrpSpPr/>
        <p:nvPr/>
      </p:nvGrpSpPr>
      <p:grpSpPr>
        <a:xfrm>
          <a:off x="0" y="0"/>
          <a:ext cx="0" cy="0"/>
          <a:chOff x="0" y="0"/>
          <a:chExt cx="0" cy="0"/>
        </a:xfrm>
      </p:grpSpPr>
      <p:sp>
        <p:nvSpPr>
          <p:cNvPr id="12" name="Plassholder for bilde 7"/>
          <p:cNvSpPr>
            <a:spLocks noGrp="1"/>
          </p:cNvSpPr>
          <p:nvPr>
            <p:ph type="pic" sz="quarter" idx="17"/>
          </p:nvPr>
        </p:nvSpPr>
        <p:spPr>
          <a:xfrm>
            <a:off x="431801" y="3537000"/>
            <a:ext cx="4032200" cy="2879675"/>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3" name="Plassholder for bilde 7"/>
          <p:cNvSpPr>
            <a:spLocks noGrp="1"/>
          </p:cNvSpPr>
          <p:nvPr>
            <p:ph type="pic" sz="quarter" idx="18"/>
          </p:nvPr>
        </p:nvSpPr>
        <p:spPr>
          <a:xfrm>
            <a:off x="4680000" y="3537000"/>
            <a:ext cx="4032200" cy="2879675"/>
          </a:xfrm>
          <a:prstGeom prst="rect">
            <a:avLst/>
          </a:prstGeo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dirty="0"/>
          </a:p>
        </p:txBody>
      </p:sp>
      <p:sp>
        <p:nvSpPr>
          <p:cNvPr id="14" name="Plassholder for tekst 10"/>
          <p:cNvSpPr>
            <a:spLocks noGrp="1"/>
          </p:cNvSpPr>
          <p:nvPr>
            <p:ph type="body" sz="quarter" idx="15"/>
          </p:nvPr>
        </p:nvSpPr>
        <p:spPr>
          <a:xfrm>
            <a:off x="431800" y="1160463"/>
            <a:ext cx="8280400" cy="2099572"/>
          </a:xfrm>
          <a:prstGeom prst="rect">
            <a:avLst/>
          </a:prstGeom>
        </p:spPr>
        <p:txBody>
          <a:bodyPr lIns="0" tIns="0" rIns="0" bIns="0">
            <a:noAutofit/>
          </a:bodyPr>
          <a:lstStyle>
            <a:lvl1pPr marL="0" indent="0">
              <a:spcBef>
                <a:spcPts val="0"/>
              </a:spcBef>
              <a:buNone/>
              <a:defRPr/>
            </a:lvl1pPr>
          </a:lstStyle>
          <a:p>
            <a:pPr lvl="0"/>
            <a:r>
              <a:rPr lang="en-US"/>
              <a:t>Edit Master text styles</a:t>
            </a:r>
          </a:p>
        </p:txBody>
      </p:sp>
      <p:sp>
        <p:nvSpPr>
          <p:cNvPr id="7" name="Title 2"/>
          <p:cNvSpPr>
            <a:spLocks noGrp="1"/>
          </p:cNvSpPr>
          <p:nvPr>
            <p:ph type="title"/>
          </p:nvPr>
        </p:nvSpPr>
        <p:spPr>
          <a:xfrm>
            <a:off x="441091" y="441325"/>
            <a:ext cx="8271109" cy="307777"/>
          </a:xfrm>
        </p:spPr>
        <p:txBody>
          <a:bodyPr/>
          <a:lstStyle/>
          <a:p>
            <a:r>
              <a:rPr lang="en-US"/>
              <a:t>Click to edit Master title style</a:t>
            </a:r>
          </a:p>
        </p:txBody>
      </p:sp>
    </p:spTree>
    <p:extLst>
      <p:ext uri="{BB962C8B-B14F-4D97-AF65-F5344CB8AC3E}">
        <p14:creationId xmlns:p14="http://schemas.microsoft.com/office/powerpoint/2010/main" val="2771221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2" name="Plassholder for innhold 2"/>
          <p:cNvSpPr>
            <a:spLocks noGrp="1"/>
          </p:cNvSpPr>
          <p:nvPr>
            <p:ph idx="1"/>
          </p:nvPr>
        </p:nvSpPr>
        <p:spPr>
          <a:xfrm>
            <a:off x="431800" y="1160462"/>
            <a:ext cx="4032200" cy="4645025"/>
          </a:xfrm>
          <a:prstGeom prst="rect">
            <a:avLst/>
          </a:prstGeom>
        </p:spPr>
        <p:txBody>
          <a:bodyPr lIns="0"/>
          <a:lstStyle>
            <a:lvl1pPr>
              <a:defRPr sz="2000"/>
            </a:lvl1pPr>
            <a:lvl2pPr>
              <a:defRPr sz="1800"/>
            </a:lvl2pPr>
          </a:lstStyle>
          <a:p>
            <a:pPr lvl="0"/>
            <a:r>
              <a:rPr lang="en-US"/>
              <a:t>Edit Master text styles</a:t>
            </a:r>
          </a:p>
          <a:p>
            <a:pPr lvl="1"/>
            <a:r>
              <a:rPr lang="en-US"/>
              <a:t>Second level</a:t>
            </a:r>
          </a:p>
        </p:txBody>
      </p:sp>
      <p:sp>
        <p:nvSpPr>
          <p:cNvPr id="13" name="Plassholder for innhold 2"/>
          <p:cNvSpPr>
            <a:spLocks noGrp="1"/>
          </p:cNvSpPr>
          <p:nvPr>
            <p:ph idx="13"/>
          </p:nvPr>
        </p:nvSpPr>
        <p:spPr>
          <a:xfrm>
            <a:off x="4680000" y="1160462"/>
            <a:ext cx="4032200" cy="4645025"/>
          </a:xfrm>
          <a:prstGeom prst="rect">
            <a:avLst/>
          </a:prstGeom>
        </p:spPr>
        <p:txBody>
          <a:bodyPr lIns="0"/>
          <a:lstStyle>
            <a:lvl1pPr>
              <a:defRPr sz="2000"/>
            </a:lvl1pPr>
            <a:lvl2pPr>
              <a:defRPr sz="1800"/>
            </a:lvl2pPr>
          </a:lstStyle>
          <a:p>
            <a:pPr lvl="0"/>
            <a:r>
              <a:rPr lang="en-US"/>
              <a:t>Edit Master text styles</a:t>
            </a:r>
          </a:p>
          <a:p>
            <a:pPr lvl="1"/>
            <a:r>
              <a:rPr lang="en-US"/>
              <a:t>Second level</a:t>
            </a:r>
          </a:p>
        </p:txBody>
      </p:sp>
      <p:sp>
        <p:nvSpPr>
          <p:cNvPr id="17"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A058BF89-8021-4339-896E-BDAEBC970DBE}" type="datetime1">
              <a:rPr lang="nb-NO" smtClean="0"/>
              <a:t>04.01.2018</a:t>
            </a:fld>
            <a:endParaRPr lang="nb-NO" dirty="0"/>
          </a:p>
        </p:txBody>
      </p:sp>
      <p:sp>
        <p:nvSpPr>
          <p:cNvPr id="18"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45D54F3E-5908-4C83-B5CA-2A5BDE9E6817}" type="slidenum">
              <a:rPr lang="nb-NO" smtClean="0"/>
              <a:pPr/>
              <a:t>‹#›</a:t>
            </a:fld>
            <a:endParaRPr lang="nb-NO" dirty="0"/>
          </a:p>
        </p:txBody>
      </p:sp>
      <p:sp>
        <p:nvSpPr>
          <p:cNvPr id="8" name="Title 2"/>
          <p:cNvSpPr>
            <a:spLocks noGrp="1"/>
          </p:cNvSpPr>
          <p:nvPr>
            <p:ph type="title"/>
          </p:nvPr>
        </p:nvSpPr>
        <p:spPr>
          <a:xfrm>
            <a:off x="441091" y="441325"/>
            <a:ext cx="8271109" cy="307777"/>
          </a:xfrm>
        </p:spPr>
        <p:txBody>
          <a:bodyPr/>
          <a:lstStyle/>
          <a:p>
            <a:r>
              <a:rPr lang="en-US"/>
              <a:t>Click to edit Master title style</a:t>
            </a:r>
          </a:p>
        </p:txBody>
      </p:sp>
    </p:spTree>
    <p:extLst>
      <p:ext uri="{BB962C8B-B14F-4D97-AF65-F5344CB8AC3E}">
        <p14:creationId xmlns:p14="http://schemas.microsoft.com/office/powerpoint/2010/main" val="3336107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31800" y="1160463"/>
            <a:ext cx="4032200" cy="246221"/>
          </a:xfrm>
          <a:prstGeom prst="rect">
            <a:avLst/>
          </a:prstGeom>
        </p:spPr>
        <p:txBody>
          <a:bodyPr wrap="square" lIns="0" anchor="t" anchorCtr="0">
            <a:spAutoFit/>
          </a:bodyPr>
          <a:lstStyle>
            <a:lvl1pPr marL="0" indent="0" algn="l">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Plassholder for tekst 4"/>
          <p:cNvSpPr>
            <a:spLocks noGrp="1"/>
          </p:cNvSpPr>
          <p:nvPr>
            <p:ph type="body" sz="quarter" idx="3"/>
          </p:nvPr>
        </p:nvSpPr>
        <p:spPr>
          <a:xfrm>
            <a:off x="4680000" y="1160463"/>
            <a:ext cx="4032200" cy="246221"/>
          </a:xfrm>
          <a:prstGeom prst="rect">
            <a:avLst/>
          </a:prstGeom>
        </p:spPr>
        <p:txBody>
          <a:bodyPr wrap="square" lIns="0" anchor="t" anchorCtr="0">
            <a:spAutoFit/>
          </a:bodyPr>
          <a:lstStyle>
            <a:lvl1pPr marL="0" indent="0" algn="l">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Plassholder for dato 6"/>
          <p:cNvSpPr>
            <a:spLocks noGrp="1"/>
          </p:cNvSpPr>
          <p:nvPr>
            <p:ph type="dt" sz="half" idx="10"/>
          </p:nvPr>
        </p:nvSpPr>
        <p:spPr/>
        <p:txBody>
          <a:bodyPr/>
          <a:lstStyle/>
          <a:p>
            <a:fld id="{74472A1F-258E-4939-8376-1601B4F51BE0}" type="datetime1">
              <a:rPr lang="nb-NO" smtClean="0"/>
              <a:t>04.01.2018</a:t>
            </a:fld>
            <a:endParaRPr lang="nb-NO"/>
          </a:p>
        </p:txBody>
      </p:sp>
      <p:sp>
        <p:nvSpPr>
          <p:cNvPr id="9" name="Plassholder for lysbildenummer 8"/>
          <p:cNvSpPr>
            <a:spLocks noGrp="1"/>
          </p:cNvSpPr>
          <p:nvPr>
            <p:ph type="sldNum" sz="quarter" idx="12"/>
          </p:nvPr>
        </p:nvSpPr>
        <p:spPr/>
        <p:txBody>
          <a:bodyPr/>
          <a:lstStyle/>
          <a:p>
            <a:fld id="{45D54F3E-5908-4C83-B5CA-2A5BDE9E6817}" type="slidenum">
              <a:rPr lang="nb-NO" smtClean="0"/>
              <a:t>‹#›</a:t>
            </a:fld>
            <a:endParaRPr lang="nb-NO"/>
          </a:p>
        </p:txBody>
      </p:sp>
      <p:sp>
        <p:nvSpPr>
          <p:cNvPr id="13" name="Plassholder for innhold 2"/>
          <p:cNvSpPr>
            <a:spLocks noGrp="1"/>
          </p:cNvSpPr>
          <p:nvPr>
            <p:ph idx="13"/>
          </p:nvPr>
        </p:nvSpPr>
        <p:spPr>
          <a:xfrm>
            <a:off x="431800" y="1545475"/>
            <a:ext cx="4032200" cy="4260012"/>
          </a:xfrm>
          <a:prstGeom prst="rect">
            <a:avLst/>
          </a:prstGeom>
        </p:spPr>
        <p:txBody>
          <a:bodyPr lIns="0"/>
          <a:lstStyle>
            <a:lvl1pPr>
              <a:defRPr sz="2000"/>
            </a:lvl1pPr>
            <a:lvl2pPr>
              <a:defRPr sz="1800"/>
            </a:lvl2pPr>
          </a:lstStyle>
          <a:p>
            <a:pPr lvl="0"/>
            <a:r>
              <a:rPr lang="en-US"/>
              <a:t>Edit Master text styles</a:t>
            </a:r>
          </a:p>
          <a:p>
            <a:pPr lvl="1"/>
            <a:r>
              <a:rPr lang="en-US"/>
              <a:t>Second level</a:t>
            </a:r>
          </a:p>
        </p:txBody>
      </p:sp>
      <p:sp>
        <p:nvSpPr>
          <p:cNvPr id="14" name="Plassholder for innhold 2"/>
          <p:cNvSpPr>
            <a:spLocks noGrp="1"/>
          </p:cNvSpPr>
          <p:nvPr>
            <p:ph idx="14"/>
          </p:nvPr>
        </p:nvSpPr>
        <p:spPr>
          <a:xfrm>
            <a:off x="4680000" y="1545475"/>
            <a:ext cx="4032200" cy="4260012"/>
          </a:xfrm>
          <a:prstGeom prst="rect">
            <a:avLst/>
          </a:prstGeom>
        </p:spPr>
        <p:txBody>
          <a:bodyPr lIns="0"/>
          <a:lstStyle>
            <a:lvl1pPr>
              <a:defRPr sz="2000"/>
            </a:lvl1pPr>
            <a:lvl2pPr>
              <a:defRPr sz="1800"/>
            </a:lvl2pPr>
          </a:lstStyle>
          <a:p>
            <a:pPr lvl="0"/>
            <a:r>
              <a:rPr lang="en-US"/>
              <a:t>Edit Master text styles</a:t>
            </a:r>
          </a:p>
          <a:p>
            <a:pPr lvl="1"/>
            <a:r>
              <a:rPr lang="en-US"/>
              <a:t>Second level</a:t>
            </a:r>
          </a:p>
        </p:txBody>
      </p:sp>
      <p:sp>
        <p:nvSpPr>
          <p:cNvPr id="11" name="Title 2"/>
          <p:cNvSpPr>
            <a:spLocks noGrp="1"/>
          </p:cNvSpPr>
          <p:nvPr>
            <p:ph type="title"/>
          </p:nvPr>
        </p:nvSpPr>
        <p:spPr>
          <a:xfrm>
            <a:off x="441091" y="441325"/>
            <a:ext cx="8271109" cy="307777"/>
          </a:xfrm>
        </p:spPr>
        <p:txBody>
          <a:bodyPr/>
          <a:lstStyle/>
          <a:p>
            <a:r>
              <a:rPr lang="en-US"/>
              <a:t>Click to edit Master title style</a:t>
            </a:r>
          </a:p>
        </p:txBody>
      </p:sp>
    </p:spTree>
    <p:extLst>
      <p:ext uri="{BB962C8B-B14F-4D97-AF65-F5344CB8AC3E}">
        <p14:creationId xmlns:p14="http://schemas.microsoft.com/office/powerpoint/2010/main" val="107742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80" y="-29980"/>
            <a:ext cx="1691643" cy="899162"/>
          </a:xfrm>
          <a:prstGeom prst="rect">
            <a:avLst/>
          </a:prstGeom>
        </p:spPr>
      </p:pic>
      <p:sp>
        <p:nvSpPr>
          <p:cNvPr id="5" name="Tittel 1"/>
          <p:cNvSpPr>
            <a:spLocks noGrp="1"/>
          </p:cNvSpPr>
          <p:nvPr>
            <p:ph type="ctrTitle"/>
          </p:nvPr>
        </p:nvSpPr>
        <p:spPr>
          <a:xfrm>
            <a:off x="988391" y="2841465"/>
            <a:ext cx="6267174" cy="492443"/>
          </a:xfrm>
          <a:prstGeom prst="rect">
            <a:avLst/>
          </a:prstGeom>
        </p:spPr>
        <p:txBody>
          <a:bodyPr wrap="square" lIns="0" anchor="b" anchorCtr="0">
            <a:spAutoFit/>
          </a:bodyPr>
          <a:lstStyle>
            <a:lvl1pPr algn="l">
              <a:defRPr sz="3200"/>
            </a:lvl1pPr>
          </a:lstStyle>
          <a:p>
            <a:r>
              <a:rPr lang="en-US"/>
              <a:t>Click to edit Master title style</a:t>
            </a:r>
            <a:endParaRPr lang="nb-NO" dirty="0"/>
          </a:p>
        </p:txBody>
      </p:sp>
      <p:sp>
        <p:nvSpPr>
          <p:cNvPr id="7" name="Undertittel 2"/>
          <p:cNvSpPr>
            <a:spLocks noGrp="1"/>
          </p:cNvSpPr>
          <p:nvPr>
            <p:ph type="subTitle" idx="1"/>
          </p:nvPr>
        </p:nvSpPr>
        <p:spPr>
          <a:xfrm>
            <a:off x="988391" y="3508514"/>
            <a:ext cx="6267174" cy="307777"/>
          </a:xfrm>
          <a:prstGeom prst="rect">
            <a:avLst/>
          </a:prstGeom>
        </p:spPr>
        <p:txBody>
          <a:bodyPr wrap="square" lIns="0">
            <a:sp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Tree>
    <p:extLst>
      <p:ext uri="{BB962C8B-B14F-4D97-AF65-F5344CB8AC3E}">
        <p14:creationId xmlns:p14="http://schemas.microsoft.com/office/powerpoint/2010/main" val="912753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CD362787-30D8-4459-9AF7-D3092D9897F2}" type="datetime1">
              <a:rPr lang="nb-NO" smtClean="0"/>
              <a:t>04.01.2018</a:t>
            </a:fld>
            <a:endParaRPr lang="nb-NO"/>
          </a:p>
        </p:txBody>
      </p:sp>
      <p:sp>
        <p:nvSpPr>
          <p:cNvPr id="5" name="Plassholder for lysbildenummer 4"/>
          <p:cNvSpPr>
            <a:spLocks noGrp="1"/>
          </p:cNvSpPr>
          <p:nvPr>
            <p:ph type="sldNum" sz="quarter" idx="12"/>
          </p:nvPr>
        </p:nvSpPr>
        <p:spPr/>
        <p:txBody>
          <a:bodyPr/>
          <a:lstStyle/>
          <a:p>
            <a:fld id="{45D54F3E-5908-4C83-B5CA-2A5BDE9E6817}" type="slidenum">
              <a:rPr lang="nb-NO" smtClean="0"/>
              <a:t>‹#›</a:t>
            </a:fld>
            <a:endParaRPr lang="nb-NO"/>
          </a:p>
        </p:txBody>
      </p:sp>
      <p:sp>
        <p:nvSpPr>
          <p:cNvPr id="8" name="Title 2"/>
          <p:cNvSpPr>
            <a:spLocks noGrp="1"/>
          </p:cNvSpPr>
          <p:nvPr>
            <p:ph type="title"/>
          </p:nvPr>
        </p:nvSpPr>
        <p:spPr>
          <a:xfrm>
            <a:off x="441091" y="441325"/>
            <a:ext cx="8357328" cy="307777"/>
          </a:xfrm>
        </p:spPr>
        <p:txBody>
          <a:bodyPr/>
          <a:lstStyle/>
          <a:p>
            <a:r>
              <a:rPr lang="en-US"/>
              <a:t>Click to edit Master title style</a:t>
            </a:r>
          </a:p>
        </p:txBody>
      </p:sp>
    </p:spTree>
    <p:extLst>
      <p:ext uri="{BB962C8B-B14F-4D97-AF65-F5344CB8AC3E}">
        <p14:creationId xmlns:p14="http://schemas.microsoft.com/office/powerpoint/2010/main" val="129985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BE99994-19D5-428E-BCCC-115FF508B715}" type="datetime1">
              <a:rPr lang="nb-NO" smtClean="0"/>
              <a:t>04.01.2018</a:t>
            </a:fld>
            <a:endParaRPr lang="nb-NO"/>
          </a:p>
        </p:txBody>
      </p:sp>
      <p:sp>
        <p:nvSpPr>
          <p:cNvPr id="4" name="Plassholder for lysbildenummer 3"/>
          <p:cNvSpPr>
            <a:spLocks noGrp="1"/>
          </p:cNvSpPr>
          <p:nvPr>
            <p:ph type="sldNum" sz="quarter" idx="12"/>
          </p:nvPr>
        </p:nvSpPr>
        <p:spPr/>
        <p:txBody>
          <a:bodyPr/>
          <a:lstStyle/>
          <a:p>
            <a:fld id="{45D54F3E-5908-4C83-B5CA-2A5BDE9E6817}" type="slidenum">
              <a:rPr lang="nb-NO" smtClean="0"/>
              <a:t>‹#›</a:t>
            </a:fld>
            <a:endParaRPr lang="nb-NO"/>
          </a:p>
        </p:txBody>
      </p:sp>
    </p:spTree>
    <p:extLst>
      <p:ext uri="{BB962C8B-B14F-4D97-AF65-F5344CB8AC3E}">
        <p14:creationId xmlns:p14="http://schemas.microsoft.com/office/powerpoint/2010/main" val="276757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822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Avslutningsslide">
    <p:spTree>
      <p:nvGrpSpPr>
        <p:cNvPr id="1" name=""/>
        <p:cNvGrpSpPr/>
        <p:nvPr/>
      </p:nvGrpSpPr>
      <p:grpSpPr>
        <a:xfrm>
          <a:off x="0" y="0"/>
          <a:ext cx="0" cy="0"/>
          <a:chOff x="0" y="0"/>
          <a:chExt cx="0" cy="0"/>
        </a:xfrm>
      </p:grpSpPr>
      <p:sp>
        <p:nvSpPr>
          <p:cNvPr id="3" name="Rectangle 2"/>
          <p:cNvSpPr/>
          <p:nvPr userDrawn="1"/>
        </p:nvSpPr>
        <p:spPr>
          <a:xfrm>
            <a:off x="3078477" y="2909033"/>
            <a:ext cx="2987047" cy="103993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3388094" y="5805488"/>
            <a:ext cx="2367815" cy="400110"/>
          </a:xfrm>
          <a:prstGeom prst="rect">
            <a:avLst/>
          </a:prstGeom>
          <a:noFill/>
        </p:spPr>
        <p:txBody>
          <a:bodyPr wrap="square" rtlCol="0">
            <a:spAutoFit/>
          </a:bodyPr>
          <a:lstStyle/>
          <a:p>
            <a:pPr algn="ctr"/>
            <a:r>
              <a:rPr lang="en-US" sz="1000" b="1" u="sng" dirty="0" err="1"/>
              <a:t>Tusen</a:t>
            </a:r>
            <a:r>
              <a:rPr lang="en-US" sz="1000" b="1" u="sng" dirty="0"/>
              <a:t> </a:t>
            </a:r>
            <a:r>
              <a:rPr lang="en-US" sz="1000" b="1" u="sng" dirty="0" err="1"/>
              <a:t>takk</a:t>
            </a:r>
            <a:r>
              <a:rPr lang="en-US" sz="1000" b="1" u="sng" dirty="0"/>
              <a:t>!</a:t>
            </a:r>
          </a:p>
          <a:p>
            <a:pPr algn="ctr"/>
            <a:r>
              <a:rPr lang="en-US" sz="1000" b="1" u="sng" dirty="0" err="1"/>
              <a:t>www.innovasjonnorge.no</a:t>
            </a:r>
            <a:endParaRPr lang="en-US" sz="1000" b="1" u="sng" dirty="0"/>
          </a:p>
        </p:txBody>
      </p:sp>
    </p:spTree>
    <p:extLst>
      <p:ext uri="{BB962C8B-B14F-4D97-AF65-F5344CB8AC3E}">
        <p14:creationId xmlns:p14="http://schemas.microsoft.com/office/powerpoint/2010/main" val="633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772" y="2916803"/>
            <a:ext cx="2718822" cy="944882"/>
          </a:xfrm>
          <a:prstGeom prst="rect">
            <a:avLst/>
          </a:prstGeom>
        </p:spPr>
      </p:pic>
      <p:sp>
        <p:nvSpPr>
          <p:cNvPr id="10" name="Plassholder for tekst 9"/>
          <p:cNvSpPr>
            <a:spLocks noGrp="1"/>
          </p:cNvSpPr>
          <p:nvPr>
            <p:ph type="body" sz="quarter" idx="13"/>
          </p:nvPr>
        </p:nvSpPr>
        <p:spPr>
          <a:xfrm>
            <a:off x="431800" y="441325"/>
            <a:ext cx="2268766" cy="153888"/>
          </a:xfrm>
          <a:prstGeom prst="rect">
            <a:avLst/>
          </a:prstGeom>
        </p:spPr>
        <p:txBody>
          <a:bodyPr lIns="0">
            <a:spAutoFit/>
          </a:bodyPr>
          <a:lstStyle>
            <a:lvl1pPr marL="0" indent="0">
              <a:buNone/>
              <a:defRPr sz="1000" b="1" u="sng"/>
            </a:lvl1pPr>
          </a:lstStyle>
          <a:p>
            <a:pPr lvl="0"/>
            <a:r>
              <a:rPr lang="en-US"/>
              <a:t>Edit Master text styles</a:t>
            </a:r>
          </a:p>
        </p:txBody>
      </p:sp>
      <p:sp>
        <p:nvSpPr>
          <p:cNvPr id="17"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C7E3F5B5-184A-4032-8DE0-218331E7E531}" type="datetime1">
              <a:rPr lang="nb-NO" smtClean="0"/>
              <a:t>04.01.2018</a:t>
            </a:fld>
            <a:endParaRPr lang="nb-NO"/>
          </a:p>
        </p:txBody>
      </p:sp>
      <p:sp>
        <p:nvSpPr>
          <p:cNvPr id="18"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45D54F3E-5908-4C83-B5CA-2A5BDE9E6817}" type="slidenum">
              <a:rPr lang="nb-NO" smtClean="0"/>
              <a:pPr/>
              <a:t>‹#›</a:t>
            </a:fld>
            <a:endParaRPr lang="nb-NO" dirty="0"/>
          </a:p>
        </p:txBody>
      </p:sp>
      <p:sp>
        <p:nvSpPr>
          <p:cNvPr id="9" name="Tittel 1"/>
          <p:cNvSpPr>
            <a:spLocks noGrp="1"/>
          </p:cNvSpPr>
          <p:nvPr>
            <p:ph type="ctrTitle"/>
          </p:nvPr>
        </p:nvSpPr>
        <p:spPr>
          <a:xfrm>
            <a:off x="4572000" y="2847787"/>
            <a:ext cx="4131747" cy="492443"/>
          </a:xfrm>
          <a:prstGeom prst="rect">
            <a:avLst/>
          </a:prstGeom>
        </p:spPr>
        <p:txBody>
          <a:bodyPr wrap="square" lIns="0" anchor="b" anchorCtr="0">
            <a:spAutoFit/>
          </a:bodyPr>
          <a:lstStyle>
            <a:lvl1pPr algn="l">
              <a:defRPr sz="3200">
                <a:solidFill>
                  <a:schemeClr val="tx1"/>
                </a:solidFill>
              </a:defRPr>
            </a:lvl1pPr>
          </a:lstStyle>
          <a:p>
            <a:r>
              <a:rPr lang="en-US"/>
              <a:t>Click to edit Master title style</a:t>
            </a:r>
            <a:endParaRPr lang="nb-NO" dirty="0"/>
          </a:p>
        </p:txBody>
      </p:sp>
      <p:sp>
        <p:nvSpPr>
          <p:cNvPr id="11" name="Undertittel 2"/>
          <p:cNvSpPr>
            <a:spLocks noGrp="1"/>
          </p:cNvSpPr>
          <p:nvPr>
            <p:ph type="subTitle" idx="1"/>
          </p:nvPr>
        </p:nvSpPr>
        <p:spPr>
          <a:xfrm>
            <a:off x="4572000" y="3532109"/>
            <a:ext cx="4131747" cy="307777"/>
          </a:xfrm>
          <a:prstGeom prst="rect">
            <a:avLst/>
          </a:prstGeom>
        </p:spPr>
        <p:txBody>
          <a:bodyPr wrap="square" lIns="0">
            <a:sp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Tree>
    <p:extLst>
      <p:ext uri="{BB962C8B-B14F-4D97-AF65-F5344CB8AC3E}">
        <p14:creationId xmlns:p14="http://schemas.microsoft.com/office/powerpoint/2010/main" val="312788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18"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C36B6C21-D24B-4A54-ACB9-818C42A2ECC5}" type="datetime1">
              <a:rPr lang="nb-NO" smtClean="0"/>
              <a:t>04.01.2018</a:t>
            </a:fld>
            <a:endParaRPr lang="nb-NO"/>
          </a:p>
        </p:txBody>
      </p:sp>
      <p:sp>
        <p:nvSpPr>
          <p:cNvPr id="19"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45D54F3E-5908-4C83-B5CA-2A5BDE9E6817}" type="slidenum">
              <a:rPr lang="nb-NO" smtClean="0"/>
              <a:pPr/>
              <a:t>‹#›</a:t>
            </a:fld>
            <a:endParaRPr lang="nb-NO" dirty="0"/>
          </a:p>
        </p:txBody>
      </p:sp>
      <p:sp>
        <p:nvSpPr>
          <p:cNvPr id="14" name="Text Placeholder 6"/>
          <p:cNvSpPr>
            <a:spLocks noGrp="1"/>
          </p:cNvSpPr>
          <p:nvPr>
            <p:ph type="body" sz="quarter" idx="13"/>
          </p:nvPr>
        </p:nvSpPr>
        <p:spPr>
          <a:xfrm>
            <a:off x="4572000" y="3765725"/>
            <a:ext cx="4132294" cy="492823"/>
          </a:xfrm>
        </p:spPr>
        <p:txBody>
          <a:bodyPr>
            <a:noAutofit/>
          </a:bodyPr>
          <a:lstStyle>
            <a:lvl1pPr marL="0" indent="0">
              <a:buNone/>
              <a:defRPr sz="1600"/>
            </a:lvl1pPr>
          </a:lstStyle>
          <a:p>
            <a:pPr lvl="0"/>
            <a:r>
              <a:rPr lang="en-US"/>
              <a:t>Edit Master text styles</a:t>
            </a:r>
          </a:p>
        </p:txBody>
      </p:sp>
      <p:sp>
        <p:nvSpPr>
          <p:cNvPr id="20" name="Subtitle 10"/>
          <p:cNvSpPr>
            <a:spLocks noGrp="1"/>
          </p:cNvSpPr>
          <p:nvPr>
            <p:ph type="subTitle" idx="1"/>
          </p:nvPr>
        </p:nvSpPr>
        <p:spPr>
          <a:xfrm>
            <a:off x="4572000" y="3244334"/>
            <a:ext cx="4131747" cy="369332"/>
          </a:xfrm>
        </p:spPr>
        <p:txBody>
          <a:bodyPr/>
          <a:lstStyle>
            <a:lvl1pPr marL="0" indent="0">
              <a:buNone/>
              <a:defRPr/>
            </a:lvl1pPr>
          </a:lstStyle>
          <a:p>
            <a:r>
              <a:rPr lang="en-US"/>
              <a:t>Click to edit Master subtitle style</a:t>
            </a:r>
            <a:endParaRPr lang="en-US" dirty="0"/>
          </a:p>
        </p:txBody>
      </p:sp>
      <p:sp>
        <p:nvSpPr>
          <p:cNvPr id="8" name="Tittel 1"/>
          <p:cNvSpPr>
            <a:spLocks noGrp="1"/>
          </p:cNvSpPr>
          <p:nvPr>
            <p:ph type="ctrTitle"/>
          </p:nvPr>
        </p:nvSpPr>
        <p:spPr>
          <a:xfrm>
            <a:off x="4572000" y="2577649"/>
            <a:ext cx="4131747" cy="492443"/>
          </a:xfrm>
          <a:prstGeom prst="rect">
            <a:avLst/>
          </a:prstGeom>
        </p:spPr>
        <p:txBody>
          <a:bodyPr wrap="square" lIns="0" anchor="b" anchorCtr="0">
            <a:spAutoFit/>
          </a:bodyPr>
          <a:lstStyle>
            <a:lvl1pPr algn="l">
              <a:defRPr sz="3200">
                <a:solidFill>
                  <a:schemeClr val="tx1"/>
                </a:solidFill>
              </a:defRPr>
            </a:lvl1pPr>
          </a:lstStyle>
          <a:p>
            <a:r>
              <a:rPr lang="en-US"/>
              <a:t>Click to edit Master title style</a:t>
            </a:r>
            <a:endParaRPr lang="nb-NO" dirty="0"/>
          </a:p>
        </p:txBody>
      </p:sp>
    </p:spTree>
    <p:extLst>
      <p:ext uri="{BB962C8B-B14F-4D97-AF65-F5344CB8AC3E}">
        <p14:creationId xmlns:p14="http://schemas.microsoft.com/office/powerpoint/2010/main" val="12479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SORT">
    <p:spTree>
      <p:nvGrpSpPr>
        <p:cNvPr id="1" name=""/>
        <p:cNvGrpSpPr/>
        <p:nvPr/>
      </p:nvGrpSpPr>
      <p:grpSpPr>
        <a:xfrm>
          <a:off x="0" y="0"/>
          <a:ext cx="0" cy="0"/>
          <a:chOff x="0" y="0"/>
          <a:chExt cx="0" cy="0"/>
        </a:xfrm>
      </p:grpSpPr>
      <p:sp>
        <p:nvSpPr>
          <p:cNvPr id="9" name="Rektangel 8"/>
          <p:cNvSpPr/>
          <p:nvPr userDrawn="1"/>
        </p:nvSpPr>
        <p:spPr>
          <a:xfrm>
            <a:off x="0" y="1160463"/>
            <a:ext cx="9144000" cy="569753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tx1"/>
              </a:solidFill>
            </a:endParaRPr>
          </a:p>
        </p:txBody>
      </p:sp>
      <p:sp>
        <p:nvSpPr>
          <p:cNvPr id="15" name="Rectangle 14"/>
          <p:cNvSpPr/>
          <p:nvPr userDrawn="1"/>
        </p:nvSpPr>
        <p:spPr>
          <a:xfrm>
            <a:off x="441091" y="45126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bg1"/>
                </a:solidFill>
              </a:defRPr>
            </a:lvl1pPr>
          </a:lstStyle>
          <a:p>
            <a:fld id="{F3B04EB2-8E12-4067-8347-0CB1D1978E6E}" type="datetime1">
              <a:rPr lang="nb-NO" smtClean="0"/>
              <a:t>04.01.2018</a:t>
            </a:fld>
            <a:endParaRPr lang="nb-NO"/>
          </a:p>
        </p:txBody>
      </p:sp>
      <p:sp>
        <p:nvSpPr>
          <p:cNvPr id="17"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bg1"/>
                </a:solidFill>
              </a:defRPr>
            </a:lvl1pPr>
          </a:lstStyle>
          <a:p>
            <a:fld id="{45D54F3E-5908-4C83-B5CA-2A5BDE9E6817}" type="slidenum">
              <a:rPr lang="nb-NO" smtClean="0"/>
              <a:pPr/>
              <a:t>‹#›</a:t>
            </a:fld>
            <a:endParaRPr lang="nb-NO" dirty="0"/>
          </a:p>
        </p:txBody>
      </p:sp>
      <p:sp>
        <p:nvSpPr>
          <p:cNvPr id="8" name="Tittel 1"/>
          <p:cNvSpPr>
            <a:spLocks noGrp="1"/>
          </p:cNvSpPr>
          <p:nvPr>
            <p:ph type="ctrTitle"/>
          </p:nvPr>
        </p:nvSpPr>
        <p:spPr>
          <a:xfrm>
            <a:off x="4572000" y="3419061"/>
            <a:ext cx="4131747" cy="492443"/>
          </a:xfrm>
          <a:prstGeom prst="rect">
            <a:avLst/>
          </a:prstGeom>
        </p:spPr>
        <p:txBody>
          <a:bodyPr wrap="square" lIns="0" anchor="b" anchorCtr="0">
            <a:spAutoFit/>
          </a:bodyPr>
          <a:lstStyle>
            <a:lvl1pPr algn="l">
              <a:defRPr sz="3200">
                <a:solidFill>
                  <a:schemeClr val="bg1"/>
                </a:solidFill>
              </a:defRPr>
            </a:lvl1pPr>
          </a:lstStyle>
          <a:p>
            <a:r>
              <a:rPr lang="en-US"/>
              <a:t>Click to edit Master title style</a:t>
            </a:r>
            <a:endParaRPr lang="nb-NO" dirty="0"/>
          </a:p>
        </p:txBody>
      </p:sp>
      <p:sp>
        <p:nvSpPr>
          <p:cNvPr id="10" name="Undertittel 2"/>
          <p:cNvSpPr>
            <a:spLocks noGrp="1"/>
          </p:cNvSpPr>
          <p:nvPr>
            <p:ph type="subTitle" idx="1"/>
          </p:nvPr>
        </p:nvSpPr>
        <p:spPr>
          <a:xfrm>
            <a:off x="4572000" y="4103383"/>
            <a:ext cx="4131747" cy="307777"/>
          </a:xfrm>
          <a:prstGeom prst="rect">
            <a:avLst/>
          </a:prstGeom>
        </p:spPr>
        <p:txBody>
          <a:bodyPr wrap="square" lIns="0">
            <a:sp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Tree>
    <p:extLst>
      <p:ext uri="{BB962C8B-B14F-4D97-AF65-F5344CB8AC3E}">
        <p14:creationId xmlns:p14="http://schemas.microsoft.com/office/powerpoint/2010/main" val="2022499495"/>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tellysbilde SORT">
    <p:spTree>
      <p:nvGrpSpPr>
        <p:cNvPr id="1" name=""/>
        <p:cNvGrpSpPr/>
        <p:nvPr/>
      </p:nvGrpSpPr>
      <p:grpSpPr>
        <a:xfrm>
          <a:off x="0" y="0"/>
          <a:ext cx="0" cy="0"/>
          <a:chOff x="0" y="0"/>
          <a:chExt cx="0" cy="0"/>
        </a:xfrm>
      </p:grpSpPr>
      <p:sp>
        <p:nvSpPr>
          <p:cNvPr id="9" name="Rektangel 8"/>
          <p:cNvSpPr/>
          <p:nvPr userDrawn="1"/>
        </p:nvSpPr>
        <p:spPr>
          <a:xfrm>
            <a:off x="0" y="1160463"/>
            <a:ext cx="9144000" cy="5697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accent2"/>
              </a:solidFill>
            </a:endParaRPr>
          </a:p>
        </p:txBody>
      </p:sp>
      <p:sp>
        <p:nvSpPr>
          <p:cNvPr id="15" name="Rectangle 14"/>
          <p:cNvSpPr/>
          <p:nvPr userDrawn="1"/>
        </p:nvSpPr>
        <p:spPr>
          <a:xfrm>
            <a:off x="441091" y="45126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bg1"/>
                </a:solidFill>
              </a:defRPr>
            </a:lvl1pPr>
          </a:lstStyle>
          <a:p>
            <a:fld id="{68FE2971-E795-42EB-B634-16BFC15EB76B}" type="datetime1">
              <a:rPr lang="nb-NO" smtClean="0"/>
              <a:t>04.01.2018</a:t>
            </a:fld>
            <a:endParaRPr lang="nb-NO"/>
          </a:p>
        </p:txBody>
      </p:sp>
      <p:sp>
        <p:nvSpPr>
          <p:cNvPr id="12"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bg1"/>
                </a:solidFill>
              </a:defRPr>
            </a:lvl1pPr>
          </a:lstStyle>
          <a:p>
            <a:fld id="{45D54F3E-5908-4C83-B5CA-2A5BDE9E6817}" type="slidenum">
              <a:rPr lang="nb-NO" smtClean="0"/>
              <a:pPr/>
              <a:t>‹#›</a:t>
            </a:fld>
            <a:endParaRPr lang="nb-NO" dirty="0"/>
          </a:p>
        </p:txBody>
      </p:sp>
      <p:sp>
        <p:nvSpPr>
          <p:cNvPr id="13" name="Tittel 1"/>
          <p:cNvSpPr>
            <a:spLocks noGrp="1"/>
          </p:cNvSpPr>
          <p:nvPr>
            <p:ph type="ctrTitle"/>
          </p:nvPr>
        </p:nvSpPr>
        <p:spPr>
          <a:xfrm>
            <a:off x="4572000" y="3419061"/>
            <a:ext cx="4131747" cy="492443"/>
          </a:xfrm>
          <a:prstGeom prst="rect">
            <a:avLst/>
          </a:prstGeom>
        </p:spPr>
        <p:txBody>
          <a:bodyPr wrap="square" lIns="0" anchor="b" anchorCtr="0">
            <a:spAutoFit/>
          </a:bodyPr>
          <a:lstStyle>
            <a:lvl1pPr algn="l">
              <a:defRPr sz="3200">
                <a:solidFill>
                  <a:schemeClr val="bg1"/>
                </a:solidFill>
              </a:defRPr>
            </a:lvl1pPr>
          </a:lstStyle>
          <a:p>
            <a:r>
              <a:rPr lang="en-US"/>
              <a:t>Click to edit Master title style</a:t>
            </a:r>
            <a:endParaRPr lang="nb-NO" dirty="0"/>
          </a:p>
        </p:txBody>
      </p:sp>
      <p:sp>
        <p:nvSpPr>
          <p:cNvPr id="8" name="Undertittel 2"/>
          <p:cNvSpPr>
            <a:spLocks noGrp="1"/>
          </p:cNvSpPr>
          <p:nvPr>
            <p:ph type="subTitle" idx="1"/>
          </p:nvPr>
        </p:nvSpPr>
        <p:spPr>
          <a:xfrm>
            <a:off x="4572000" y="4103383"/>
            <a:ext cx="4131747" cy="307777"/>
          </a:xfrm>
          <a:prstGeom prst="rect">
            <a:avLst/>
          </a:prstGeom>
        </p:spPr>
        <p:txBody>
          <a:bodyPr wrap="square" lIns="0">
            <a:sp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Tree>
    <p:extLst>
      <p:ext uri="{BB962C8B-B14F-4D97-AF65-F5344CB8AC3E}">
        <p14:creationId xmlns:p14="http://schemas.microsoft.com/office/powerpoint/2010/main" val="1525019581"/>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SORT">
    <p:spTree>
      <p:nvGrpSpPr>
        <p:cNvPr id="1" name=""/>
        <p:cNvGrpSpPr/>
        <p:nvPr/>
      </p:nvGrpSpPr>
      <p:grpSpPr>
        <a:xfrm>
          <a:off x="0" y="0"/>
          <a:ext cx="0" cy="0"/>
          <a:chOff x="0" y="0"/>
          <a:chExt cx="0" cy="0"/>
        </a:xfrm>
      </p:grpSpPr>
      <p:sp>
        <p:nvSpPr>
          <p:cNvPr id="9" name="Rektangel 8"/>
          <p:cNvSpPr/>
          <p:nvPr userDrawn="1"/>
        </p:nvSpPr>
        <p:spPr>
          <a:xfrm>
            <a:off x="0" y="1160463"/>
            <a:ext cx="9144000" cy="56975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tx1"/>
              </a:solidFill>
            </a:endParaRPr>
          </a:p>
        </p:txBody>
      </p:sp>
      <p:sp>
        <p:nvSpPr>
          <p:cNvPr id="15" name="Rectangle 14"/>
          <p:cNvSpPr/>
          <p:nvPr userDrawn="1"/>
        </p:nvSpPr>
        <p:spPr>
          <a:xfrm>
            <a:off x="441091" y="45126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bg1"/>
                </a:solidFill>
              </a:defRPr>
            </a:lvl1pPr>
          </a:lstStyle>
          <a:p>
            <a:fld id="{3FCD836F-DF45-4FD0-90D0-CA31A9552186}" type="datetime1">
              <a:rPr lang="nb-NO" smtClean="0"/>
              <a:t>04.01.2018</a:t>
            </a:fld>
            <a:endParaRPr lang="nb-NO"/>
          </a:p>
        </p:txBody>
      </p:sp>
      <p:sp>
        <p:nvSpPr>
          <p:cNvPr id="12"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bg1"/>
                </a:solidFill>
              </a:defRPr>
            </a:lvl1pPr>
          </a:lstStyle>
          <a:p>
            <a:fld id="{45D54F3E-5908-4C83-B5CA-2A5BDE9E6817}" type="slidenum">
              <a:rPr lang="nb-NO" smtClean="0"/>
              <a:pPr/>
              <a:t>‹#›</a:t>
            </a:fld>
            <a:endParaRPr lang="nb-NO" dirty="0"/>
          </a:p>
        </p:txBody>
      </p:sp>
      <p:sp>
        <p:nvSpPr>
          <p:cNvPr id="13" name="Tittel 1"/>
          <p:cNvSpPr>
            <a:spLocks noGrp="1"/>
          </p:cNvSpPr>
          <p:nvPr>
            <p:ph type="ctrTitle"/>
          </p:nvPr>
        </p:nvSpPr>
        <p:spPr>
          <a:xfrm>
            <a:off x="4572000" y="3419061"/>
            <a:ext cx="4131747" cy="492443"/>
          </a:xfrm>
          <a:prstGeom prst="rect">
            <a:avLst/>
          </a:prstGeom>
        </p:spPr>
        <p:txBody>
          <a:bodyPr wrap="square" lIns="0" anchor="b" anchorCtr="0">
            <a:spAutoFit/>
          </a:bodyPr>
          <a:lstStyle>
            <a:lvl1pPr algn="l">
              <a:defRPr sz="3200">
                <a:solidFill>
                  <a:schemeClr val="bg1"/>
                </a:solidFill>
              </a:defRPr>
            </a:lvl1pPr>
          </a:lstStyle>
          <a:p>
            <a:r>
              <a:rPr lang="en-US"/>
              <a:t>Click to edit Master title style</a:t>
            </a:r>
            <a:endParaRPr lang="nb-NO" dirty="0"/>
          </a:p>
        </p:txBody>
      </p:sp>
      <p:sp>
        <p:nvSpPr>
          <p:cNvPr id="8" name="Undertittel 2"/>
          <p:cNvSpPr>
            <a:spLocks noGrp="1"/>
          </p:cNvSpPr>
          <p:nvPr>
            <p:ph type="subTitle" idx="1"/>
          </p:nvPr>
        </p:nvSpPr>
        <p:spPr>
          <a:xfrm>
            <a:off x="4572000" y="4103383"/>
            <a:ext cx="4131747" cy="307777"/>
          </a:xfrm>
          <a:prstGeom prst="rect">
            <a:avLst/>
          </a:prstGeom>
        </p:spPr>
        <p:txBody>
          <a:bodyPr wrap="square" lIns="0">
            <a:sp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Tree>
    <p:extLst>
      <p:ext uri="{BB962C8B-B14F-4D97-AF65-F5344CB8AC3E}">
        <p14:creationId xmlns:p14="http://schemas.microsoft.com/office/powerpoint/2010/main" val="1202071475"/>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tellysbilde SORT">
    <p:spTree>
      <p:nvGrpSpPr>
        <p:cNvPr id="1" name=""/>
        <p:cNvGrpSpPr/>
        <p:nvPr/>
      </p:nvGrpSpPr>
      <p:grpSpPr>
        <a:xfrm>
          <a:off x="0" y="0"/>
          <a:ext cx="0" cy="0"/>
          <a:chOff x="0" y="0"/>
          <a:chExt cx="0" cy="0"/>
        </a:xfrm>
      </p:grpSpPr>
      <p:sp>
        <p:nvSpPr>
          <p:cNvPr id="9" name="Rektangel 8"/>
          <p:cNvSpPr/>
          <p:nvPr userDrawn="1"/>
        </p:nvSpPr>
        <p:spPr>
          <a:xfrm>
            <a:off x="0" y="1160463"/>
            <a:ext cx="9144000" cy="56975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tx1"/>
              </a:solidFill>
            </a:endParaRPr>
          </a:p>
        </p:txBody>
      </p:sp>
      <p:sp>
        <p:nvSpPr>
          <p:cNvPr id="15" name="Rectangle 14"/>
          <p:cNvSpPr/>
          <p:nvPr userDrawn="1"/>
        </p:nvSpPr>
        <p:spPr>
          <a:xfrm>
            <a:off x="441091" y="45126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bg1"/>
                </a:solidFill>
              </a:defRPr>
            </a:lvl1pPr>
          </a:lstStyle>
          <a:p>
            <a:fld id="{DF01D62E-E9F6-474D-B1B9-EBD81E22455B}" type="datetime1">
              <a:rPr lang="nb-NO" smtClean="0"/>
              <a:t>04.01.2018</a:t>
            </a:fld>
            <a:endParaRPr lang="nb-NO"/>
          </a:p>
        </p:txBody>
      </p:sp>
      <p:sp>
        <p:nvSpPr>
          <p:cNvPr id="12"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bg1"/>
                </a:solidFill>
              </a:defRPr>
            </a:lvl1pPr>
          </a:lstStyle>
          <a:p>
            <a:fld id="{45D54F3E-5908-4C83-B5CA-2A5BDE9E6817}" type="slidenum">
              <a:rPr lang="nb-NO" smtClean="0"/>
              <a:pPr/>
              <a:t>‹#›</a:t>
            </a:fld>
            <a:endParaRPr lang="nb-NO" dirty="0"/>
          </a:p>
        </p:txBody>
      </p:sp>
      <p:sp>
        <p:nvSpPr>
          <p:cNvPr id="13" name="Tittel 1"/>
          <p:cNvSpPr>
            <a:spLocks noGrp="1"/>
          </p:cNvSpPr>
          <p:nvPr>
            <p:ph type="ctrTitle"/>
          </p:nvPr>
        </p:nvSpPr>
        <p:spPr>
          <a:xfrm>
            <a:off x="4572000" y="3419061"/>
            <a:ext cx="4131747" cy="492443"/>
          </a:xfrm>
          <a:prstGeom prst="rect">
            <a:avLst/>
          </a:prstGeom>
        </p:spPr>
        <p:txBody>
          <a:bodyPr wrap="square" lIns="0" anchor="b" anchorCtr="0">
            <a:spAutoFit/>
          </a:bodyPr>
          <a:lstStyle>
            <a:lvl1pPr algn="l">
              <a:defRPr sz="3200">
                <a:solidFill>
                  <a:schemeClr val="bg1"/>
                </a:solidFill>
              </a:defRPr>
            </a:lvl1pPr>
          </a:lstStyle>
          <a:p>
            <a:r>
              <a:rPr lang="en-US"/>
              <a:t>Click to edit Master title style</a:t>
            </a:r>
            <a:endParaRPr lang="nb-NO" dirty="0"/>
          </a:p>
        </p:txBody>
      </p:sp>
      <p:sp>
        <p:nvSpPr>
          <p:cNvPr id="8" name="Undertittel 2"/>
          <p:cNvSpPr>
            <a:spLocks noGrp="1"/>
          </p:cNvSpPr>
          <p:nvPr>
            <p:ph type="subTitle" idx="1"/>
          </p:nvPr>
        </p:nvSpPr>
        <p:spPr>
          <a:xfrm>
            <a:off x="4572000" y="4103383"/>
            <a:ext cx="4131747" cy="307777"/>
          </a:xfrm>
          <a:prstGeom prst="rect">
            <a:avLst/>
          </a:prstGeom>
        </p:spPr>
        <p:txBody>
          <a:bodyPr wrap="square" lIns="0">
            <a:sp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Tree>
    <p:extLst>
      <p:ext uri="{BB962C8B-B14F-4D97-AF65-F5344CB8AC3E}">
        <p14:creationId xmlns:p14="http://schemas.microsoft.com/office/powerpoint/2010/main" val="2468179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tellysbilde SORT">
    <p:spTree>
      <p:nvGrpSpPr>
        <p:cNvPr id="1" name=""/>
        <p:cNvGrpSpPr/>
        <p:nvPr/>
      </p:nvGrpSpPr>
      <p:grpSpPr>
        <a:xfrm>
          <a:off x="0" y="0"/>
          <a:ext cx="0" cy="0"/>
          <a:chOff x="0" y="0"/>
          <a:chExt cx="0" cy="0"/>
        </a:xfrm>
      </p:grpSpPr>
      <p:sp>
        <p:nvSpPr>
          <p:cNvPr id="9" name="Rektangel 8"/>
          <p:cNvSpPr/>
          <p:nvPr userDrawn="1"/>
        </p:nvSpPr>
        <p:spPr>
          <a:xfrm>
            <a:off x="0" y="1160463"/>
            <a:ext cx="9144000" cy="5697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tx1"/>
              </a:solidFill>
            </a:endParaRPr>
          </a:p>
        </p:txBody>
      </p:sp>
      <p:sp>
        <p:nvSpPr>
          <p:cNvPr id="15" name="Rectangle 14"/>
          <p:cNvSpPr/>
          <p:nvPr userDrawn="1"/>
        </p:nvSpPr>
        <p:spPr>
          <a:xfrm>
            <a:off x="441091" y="451264"/>
            <a:ext cx="929408" cy="32813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8BAD5870-5F97-45CB-9C37-B238513DAF75}" type="datetime1">
              <a:rPr lang="nb-NO" smtClean="0"/>
              <a:t>04.01.2018</a:t>
            </a:fld>
            <a:endParaRPr lang="nb-NO" dirty="0"/>
          </a:p>
        </p:txBody>
      </p:sp>
      <p:sp>
        <p:nvSpPr>
          <p:cNvPr id="12"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45D54F3E-5908-4C83-B5CA-2A5BDE9E6817}" type="slidenum">
              <a:rPr lang="nb-NO" smtClean="0"/>
              <a:pPr/>
              <a:t>‹#›</a:t>
            </a:fld>
            <a:endParaRPr lang="nb-NO" dirty="0"/>
          </a:p>
        </p:txBody>
      </p:sp>
      <p:sp>
        <p:nvSpPr>
          <p:cNvPr id="13" name="Tittel 1"/>
          <p:cNvSpPr>
            <a:spLocks noGrp="1"/>
          </p:cNvSpPr>
          <p:nvPr>
            <p:ph type="ctrTitle"/>
          </p:nvPr>
        </p:nvSpPr>
        <p:spPr>
          <a:xfrm>
            <a:off x="4572000" y="3419061"/>
            <a:ext cx="4131747" cy="492443"/>
          </a:xfrm>
          <a:prstGeom prst="rect">
            <a:avLst/>
          </a:prstGeom>
        </p:spPr>
        <p:txBody>
          <a:bodyPr wrap="square" lIns="0" anchor="b" anchorCtr="0">
            <a:spAutoFit/>
          </a:bodyPr>
          <a:lstStyle>
            <a:lvl1pPr algn="l">
              <a:defRPr sz="3200">
                <a:solidFill>
                  <a:schemeClr val="tx1"/>
                </a:solidFill>
              </a:defRPr>
            </a:lvl1pPr>
          </a:lstStyle>
          <a:p>
            <a:r>
              <a:rPr lang="en-US"/>
              <a:t>Click to edit Master title style</a:t>
            </a:r>
            <a:endParaRPr lang="nb-NO" dirty="0"/>
          </a:p>
        </p:txBody>
      </p:sp>
      <p:sp>
        <p:nvSpPr>
          <p:cNvPr id="8" name="Undertittel 2"/>
          <p:cNvSpPr>
            <a:spLocks noGrp="1"/>
          </p:cNvSpPr>
          <p:nvPr>
            <p:ph type="subTitle" idx="1"/>
          </p:nvPr>
        </p:nvSpPr>
        <p:spPr>
          <a:xfrm>
            <a:off x="4572000" y="4103383"/>
            <a:ext cx="4131747" cy="307777"/>
          </a:xfrm>
          <a:prstGeom prst="rect">
            <a:avLst/>
          </a:prstGeom>
        </p:spPr>
        <p:txBody>
          <a:bodyPr wrap="square" lIns="0">
            <a:sp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dirty="0"/>
          </a:p>
        </p:txBody>
      </p:sp>
    </p:spTree>
    <p:extLst>
      <p:ext uri="{BB962C8B-B14F-4D97-AF65-F5344CB8AC3E}">
        <p14:creationId xmlns:p14="http://schemas.microsoft.com/office/powerpoint/2010/main" val="1267370270"/>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6363570" y="6281401"/>
            <a:ext cx="144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134129D5-8C23-4233-801C-C371C65E1A6F}" type="datetime1">
              <a:rPr lang="nb-NO" smtClean="0"/>
              <a:t>04.01.2018</a:t>
            </a:fld>
            <a:endParaRPr lang="nb-NO"/>
          </a:p>
        </p:txBody>
      </p:sp>
      <p:sp>
        <p:nvSpPr>
          <p:cNvPr id="6" name="Plassholder for lysbildenummer 5"/>
          <p:cNvSpPr>
            <a:spLocks noGrp="1"/>
          </p:cNvSpPr>
          <p:nvPr>
            <p:ph type="sldNum" sz="quarter" idx="4"/>
          </p:nvPr>
        </p:nvSpPr>
        <p:spPr>
          <a:xfrm>
            <a:off x="8356840" y="6281401"/>
            <a:ext cx="360000" cy="138499"/>
          </a:xfrm>
          <a:prstGeom prst="rect">
            <a:avLst/>
          </a:prstGeom>
        </p:spPr>
        <p:txBody>
          <a:bodyPr vert="horz" lIns="0" tIns="0" rIns="0" bIns="0" rtlCol="0" anchor="t" anchorCtr="0">
            <a:spAutoFit/>
          </a:bodyPr>
          <a:lstStyle>
            <a:lvl1pPr marL="0" algn="r">
              <a:lnSpc>
                <a:spcPct val="100000"/>
              </a:lnSpc>
              <a:spcBef>
                <a:spcPts val="0"/>
              </a:spcBef>
              <a:defRPr sz="900" b="0" baseline="0">
                <a:solidFill>
                  <a:schemeClr val="tx1"/>
                </a:solidFill>
              </a:defRPr>
            </a:lvl1pPr>
          </a:lstStyle>
          <a:p>
            <a:fld id="{45D54F3E-5908-4C83-B5CA-2A5BDE9E6817}" type="slidenum">
              <a:rPr lang="nb-NO" smtClean="0"/>
              <a:pPr/>
              <a:t>‹#›</a:t>
            </a:fld>
            <a:endParaRPr lang="nb-NO" dirty="0"/>
          </a:p>
        </p:txBody>
      </p:sp>
      <p:sp>
        <p:nvSpPr>
          <p:cNvPr id="10" name="Rectangle 9"/>
          <p:cNvSpPr/>
          <p:nvPr userDrawn="1"/>
        </p:nvSpPr>
        <p:spPr>
          <a:xfrm>
            <a:off x="441091" y="6254506"/>
            <a:ext cx="929408" cy="328133"/>
          </a:xfrm>
          <a:prstGeom prst="rect">
            <a:avLst/>
          </a:prstGeom>
          <a:blipFill>
            <a:blip r:embed="rId2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Plassholder for tittel 1"/>
          <p:cNvSpPr>
            <a:spLocks noGrp="1"/>
          </p:cNvSpPr>
          <p:nvPr>
            <p:ph type="title"/>
          </p:nvPr>
        </p:nvSpPr>
        <p:spPr>
          <a:xfrm>
            <a:off x="441091" y="441325"/>
            <a:ext cx="8271109" cy="307777"/>
          </a:xfrm>
          <a:prstGeom prst="rect">
            <a:avLst/>
          </a:prstGeom>
        </p:spPr>
        <p:txBody>
          <a:bodyPr vert="horz" wrap="square" lIns="0" tIns="0" rIns="0" bIns="0" rtlCol="0" anchor="t" anchorCtr="0">
            <a:spAutoFit/>
          </a:bodyPr>
          <a:lstStyle/>
          <a:p>
            <a:r>
              <a:rPr lang="nb-NO" dirty="0"/>
              <a:t>Tittel skal ha font </a:t>
            </a:r>
            <a:r>
              <a:rPr lang="nb-NO" dirty="0" err="1"/>
              <a:t>str</a:t>
            </a:r>
            <a:r>
              <a:rPr lang="nb-NO" dirty="0"/>
              <a:t>. 20pt som </a:t>
            </a:r>
            <a:r>
              <a:rPr lang="nb-NO" dirty="0" err="1"/>
              <a:t>default</a:t>
            </a:r>
            <a:endParaRPr lang="nb-NO" dirty="0"/>
          </a:p>
        </p:txBody>
      </p:sp>
      <p:sp>
        <p:nvSpPr>
          <p:cNvPr id="22" name="Plassholder for tekst 2"/>
          <p:cNvSpPr>
            <a:spLocks noGrp="1"/>
          </p:cNvSpPr>
          <p:nvPr>
            <p:ph type="body" idx="1"/>
          </p:nvPr>
        </p:nvSpPr>
        <p:spPr>
          <a:xfrm>
            <a:off x="441091" y="1160463"/>
            <a:ext cx="8271109" cy="3065631"/>
          </a:xfrm>
          <a:prstGeom prst="rect">
            <a:avLst/>
          </a:prstGeom>
        </p:spPr>
        <p:txBody>
          <a:bodyPr vert="horz" lIns="0" tIns="0" rIns="0" bIns="0" rtlCol="0" anchor="t" anchorCtr="0">
            <a:noAutofit/>
          </a:bodyPr>
          <a:lstStyle/>
          <a:p>
            <a:pPr lvl="0"/>
            <a:r>
              <a:rPr lang="nb-NO" dirty="0"/>
              <a:t>Brødtekst skal ha font </a:t>
            </a:r>
            <a:r>
              <a:rPr lang="nb-NO" dirty="0" err="1"/>
              <a:t>str</a:t>
            </a:r>
            <a:r>
              <a:rPr lang="nb-NO" dirty="0"/>
              <a:t>. 20pt som </a:t>
            </a:r>
            <a:r>
              <a:rPr lang="nb-NO" dirty="0" err="1"/>
              <a:t>default</a:t>
            </a:r>
            <a:r>
              <a:rPr lang="nb-NO" dirty="0"/>
              <a:t>,</a:t>
            </a:r>
          </a:p>
          <a:p>
            <a:pPr lvl="1"/>
            <a:r>
              <a:rPr lang="nb-NO" dirty="0"/>
              <a:t>Og 16pt som nedre grense</a:t>
            </a:r>
          </a:p>
        </p:txBody>
      </p:sp>
    </p:spTree>
    <p:extLst>
      <p:ext uri="{BB962C8B-B14F-4D97-AF65-F5344CB8AC3E}">
        <p14:creationId xmlns:p14="http://schemas.microsoft.com/office/powerpoint/2010/main" val="1513222671"/>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49" r:id="rId3"/>
    <p:sldLayoutId id="2147483662" r:id="rId4"/>
    <p:sldLayoutId id="2147483657" r:id="rId5"/>
    <p:sldLayoutId id="2147483672" r:id="rId6"/>
    <p:sldLayoutId id="2147483673" r:id="rId7"/>
    <p:sldLayoutId id="2147483674" r:id="rId8"/>
    <p:sldLayoutId id="2147483675" r:id="rId9"/>
    <p:sldLayoutId id="2147483650" r:id="rId10"/>
    <p:sldLayoutId id="2147483671" r:id="rId11"/>
    <p:sldLayoutId id="2147483656" r:id="rId12"/>
    <p:sldLayoutId id="2147483677" r:id="rId13"/>
    <p:sldLayoutId id="2147483664" r:id="rId14"/>
    <p:sldLayoutId id="2147483665" r:id="rId15"/>
    <p:sldLayoutId id="2147483667" r:id="rId16"/>
    <p:sldLayoutId id="2147483668" r:id="rId17"/>
    <p:sldLayoutId id="2147483652" r:id="rId18"/>
    <p:sldLayoutId id="2147483653" r:id="rId19"/>
    <p:sldLayoutId id="2147483654" r:id="rId20"/>
    <p:sldLayoutId id="2147483655" r:id="rId21"/>
    <p:sldLayoutId id="2147483676" r:id="rId22"/>
    <p:sldLayoutId id="2147483669" r:id="rId23"/>
  </p:sldLayoutIdLst>
  <p:hf hdr="0" ftr="0" dt="0"/>
  <p:txStyles>
    <p:titleStyle>
      <a:lvl1pPr marL="0" algn="l" defTabSz="685800" rtl="0" eaLnBrk="1" latinLnBrk="0" hangingPunct="1">
        <a:lnSpc>
          <a:spcPct val="100000"/>
        </a:lnSpc>
        <a:spcBef>
          <a:spcPts val="0"/>
        </a:spcBef>
        <a:buNone/>
        <a:defRPr sz="2000" b="1" kern="1200" baseline="0">
          <a:solidFill>
            <a:schemeClr val="tx1"/>
          </a:solidFill>
          <a:latin typeface="+mj-lt"/>
          <a:ea typeface="+mj-ea"/>
          <a:cs typeface="+mj-cs"/>
        </a:defRPr>
      </a:lvl1pPr>
    </p:titleStyle>
    <p:bodyStyle>
      <a:lvl1pPr marL="198000" indent="-198000" algn="l" defTabSz="685800" rtl="0" eaLnBrk="1" latinLnBrk="0" hangingPunct="1">
        <a:lnSpc>
          <a:spcPct val="100000"/>
        </a:lnSpc>
        <a:spcBef>
          <a:spcPts val="200"/>
        </a:spcBef>
        <a:buFont typeface="Arial" panose="020B0604020202020204" pitchFamily="34" charset="0"/>
        <a:buChar char="•"/>
        <a:defRPr sz="2000" kern="1200" baseline="0">
          <a:solidFill>
            <a:schemeClr val="tx1"/>
          </a:solidFill>
          <a:latin typeface="+mn-lt"/>
          <a:ea typeface="+mn-ea"/>
          <a:cs typeface="+mn-cs"/>
        </a:defRPr>
      </a:lvl1pPr>
      <a:lvl2pPr marL="396000" indent="-196850" algn="l" defTabSz="685800"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594000" indent="-198000" algn="l" defTabSz="68580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3pPr>
      <a:lvl4pPr marL="792000" indent="-198000" algn="l" defTabSz="685800" rtl="0" eaLnBrk="1" latinLnBrk="0" hangingPunct="1">
        <a:lnSpc>
          <a:spcPct val="100000"/>
        </a:lnSpc>
        <a:spcBef>
          <a:spcPts val="0"/>
        </a:spcBef>
        <a:buFont typeface="Arial" panose="020B0604020202020204" pitchFamily="34" charset="0"/>
        <a:buChar char="•"/>
        <a:defRPr sz="1100" kern="1200" baseline="0">
          <a:solidFill>
            <a:schemeClr val="tx1"/>
          </a:solidFill>
          <a:latin typeface="+mn-lt"/>
          <a:ea typeface="+mn-ea"/>
          <a:cs typeface="+mn-cs"/>
        </a:defRPr>
      </a:lvl4pPr>
      <a:lvl5pPr marL="990000" indent="-198000" algn="l" defTabSz="685800" rtl="0" eaLnBrk="1" latinLnBrk="0" hangingPunct="1">
        <a:lnSpc>
          <a:spcPct val="100000"/>
        </a:lnSpc>
        <a:spcBef>
          <a:spcPts val="0"/>
        </a:spcBef>
        <a:buFont typeface="Arial" panose="020B0604020202020204" pitchFamily="34" charset="0"/>
        <a:buChar char="•"/>
        <a:defRPr sz="105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 userDrawn="1">
          <p15:clr>
            <a:srgbClr val="F26B43"/>
          </p15:clr>
        </p15:guide>
        <p15:guide id="2" pos="5488" userDrawn="1">
          <p15:clr>
            <a:srgbClr val="F26B43"/>
          </p15:clr>
        </p15:guide>
        <p15:guide id="3" orient="horz" pos="731" userDrawn="1">
          <p15:clr>
            <a:srgbClr val="F26B43"/>
          </p15:clr>
        </p15:guide>
        <p15:guide id="4" orient="horz" pos="3657" userDrawn="1">
          <p15:clr>
            <a:srgbClr val="F26B43"/>
          </p15:clr>
        </p15:guide>
        <p15:guide id="5" orient="horz" pos="278" userDrawn="1">
          <p15:clr>
            <a:srgbClr val="F26B43"/>
          </p15:clr>
        </p15:guide>
        <p15:guide id="6" pos="2880" userDrawn="1">
          <p15:clr>
            <a:srgbClr val="F26B43"/>
          </p15:clr>
        </p15:guide>
        <p15:guide id="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554569" y="2237507"/>
            <a:ext cx="4149750" cy="1046440"/>
          </a:xfrm>
        </p:spPr>
        <p:txBody>
          <a:bodyPr/>
          <a:lstStyle/>
          <a:p>
            <a:r>
              <a:rPr lang="nb-NO" altLang="nb-NO" sz="2000" dirty="0"/>
              <a:t>Norges Turistbarometer</a:t>
            </a:r>
            <a:br>
              <a:rPr lang="nb-NO" altLang="nb-NO" sz="2000" dirty="0"/>
            </a:br>
            <a:r>
              <a:rPr lang="nb-NO" altLang="nb-NO" sz="1600" dirty="0"/>
              <a:t>Prognose for norsk og utenlandsk </a:t>
            </a:r>
            <a:br>
              <a:rPr lang="nb-NO" altLang="nb-NO" sz="1600" dirty="0"/>
            </a:br>
            <a:r>
              <a:rPr lang="nb-NO" altLang="nb-NO" sz="1600" dirty="0"/>
              <a:t>ferie- og fritidstrafikk i Norge vintersesongen 2018</a:t>
            </a:r>
            <a:endParaRPr lang="nb-NO" sz="1600" dirty="0"/>
          </a:p>
        </p:txBody>
      </p:sp>
      <p:sp>
        <p:nvSpPr>
          <p:cNvPr id="3" name="Undertittel 2"/>
          <p:cNvSpPr>
            <a:spLocks noGrp="1"/>
          </p:cNvSpPr>
          <p:nvPr>
            <p:ph type="subTitle" idx="1"/>
          </p:nvPr>
        </p:nvSpPr>
        <p:spPr>
          <a:xfrm>
            <a:off x="4554569" y="3348418"/>
            <a:ext cx="4149750" cy="974626"/>
          </a:xfrm>
        </p:spPr>
        <p:txBody>
          <a:bodyPr/>
          <a:lstStyle/>
          <a:p>
            <a:br>
              <a:rPr lang="nb-NO" sz="1200" dirty="0"/>
            </a:br>
            <a:endParaRPr lang="nb-NO" sz="1200" dirty="0"/>
          </a:p>
          <a:p>
            <a:r>
              <a:rPr lang="nb-NO" sz="1200" dirty="0"/>
              <a:t>Margrethe Helgebostad</a:t>
            </a:r>
          </a:p>
          <a:p>
            <a:endParaRPr lang="nb-NO" dirty="0"/>
          </a:p>
        </p:txBody>
      </p:sp>
      <p:sp>
        <p:nvSpPr>
          <p:cNvPr id="6" name="Slide Number Placeholder 5"/>
          <p:cNvSpPr>
            <a:spLocks noGrp="1"/>
          </p:cNvSpPr>
          <p:nvPr>
            <p:ph type="sldNum" sz="quarter" idx="12"/>
          </p:nvPr>
        </p:nvSpPr>
        <p:spPr/>
        <p:txBody>
          <a:bodyPr/>
          <a:lstStyle/>
          <a:p>
            <a:fld id="{45D54F3E-5908-4C83-B5CA-2A5BDE9E6817}" type="slidenum">
              <a:rPr lang="nb-NO" smtClean="0"/>
              <a:t>1</a:t>
            </a:fld>
            <a:endParaRPr lang="nb-NO"/>
          </a:p>
        </p:txBody>
      </p:sp>
    </p:spTree>
    <p:extLst>
      <p:ext uri="{BB962C8B-B14F-4D97-AF65-F5344CB8AC3E}">
        <p14:creationId xmlns:p14="http://schemas.microsoft.com/office/powerpoint/2010/main" val="277904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A80D2-3C68-4A29-B524-6BF3CA2FCBCB}"/>
              </a:ext>
            </a:extLst>
          </p:cNvPr>
          <p:cNvSpPr>
            <a:spLocks noGrp="1"/>
          </p:cNvSpPr>
          <p:nvPr>
            <p:ph type="sldNum" sz="quarter" idx="4"/>
          </p:nvPr>
        </p:nvSpPr>
        <p:spPr/>
        <p:txBody>
          <a:bodyPr/>
          <a:lstStyle/>
          <a:p>
            <a:fld id="{45D54F3E-5908-4C83-B5CA-2A5BDE9E6817}" type="slidenum">
              <a:rPr lang="nb-NO" smtClean="0"/>
              <a:pPr/>
              <a:t>10</a:t>
            </a:fld>
            <a:endParaRPr lang="nb-NO" dirty="0"/>
          </a:p>
        </p:txBody>
      </p:sp>
      <p:sp>
        <p:nvSpPr>
          <p:cNvPr id="3" name="Title 2">
            <a:extLst>
              <a:ext uri="{FF2B5EF4-FFF2-40B4-BE49-F238E27FC236}">
                <a16:creationId xmlns:a16="http://schemas.microsoft.com/office/drawing/2014/main" id="{60DDA8AA-CE1B-4337-9E5E-575FCB9DD443}"/>
              </a:ext>
            </a:extLst>
          </p:cNvPr>
          <p:cNvSpPr>
            <a:spLocks noGrp="1"/>
          </p:cNvSpPr>
          <p:nvPr>
            <p:ph type="ctrTitle"/>
          </p:nvPr>
        </p:nvSpPr>
        <p:spPr>
          <a:xfrm>
            <a:off x="4572000" y="2926619"/>
            <a:ext cx="4131747" cy="984885"/>
          </a:xfrm>
        </p:spPr>
        <p:txBody>
          <a:bodyPr/>
          <a:lstStyle/>
          <a:p>
            <a:r>
              <a:rPr lang="nb-NO" dirty="0"/>
              <a:t>Tilbakeblikk på tidligere vintersesonger</a:t>
            </a:r>
          </a:p>
        </p:txBody>
      </p:sp>
      <p:sp>
        <p:nvSpPr>
          <p:cNvPr id="4" name="Subtitle 3">
            <a:extLst>
              <a:ext uri="{FF2B5EF4-FFF2-40B4-BE49-F238E27FC236}">
                <a16:creationId xmlns:a16="http://schemas.microsoft.com/office/drawing/2014/main" id="{766D7204-6D8E-44F0-B1D6-75217D76212F}"/>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31603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8DB60E-3059-41E6-9EC9-C01FF7427C9E}"/>
              </a:ext>
            </a:extLst>
          </p:cNvPr>
          <p:cNvSpPr>
            <a:spLocks noGrp="1"/>
          </p:cNvSpPr>
          <p:nvPr>
            <p:ph type="sldNum" sz="quarter" idx="4"/>
          </p:nvPr>
        </p:nvSpPr>
        <p:spPr/>
        <p:txBody>
          <a:bodyPr/>
          <a:lstStyle/>
          <a:p>
            <a:fld id="{45D54F3E-5908-4C83-B5CA-2A5BDE9E6817}" type="slidenum">
              <a:rPr lang="nb-NO" smtClean="0"/>
              <a:pPr/>
              <a:t>11</a:t>
            </a:fld>
            <a:endParaRPr lang="nb-NO" dirty="0"/>
          </a:p>
        </p:txBody>
      </p:sp>
      <p:sp>
        <p:nvSpPr>
          <p:cNvPr id="4" name="Title 3">
            <a:extLst>
              <a:ext uri="{FF2B5EF4-FFF2-40B4-BE49-F238E27FC236}">
                <a16:creationId xmlns:a16="http://schemas.microsoft.com/office/drawing/2014/main" id="{D77F1651-127A-48B9-8AC3-18B2B148558B}"/>
              </a:ext>
            </a:extLst>
          </p:cNvPr>
          <p:cNvSpPr>
            <a:spLocks noGrp="1"/>
          </p:cNvSpPr>
          <p:nvPr>
            <p:ph type="title"/>
          </p:nvPr>
        </p:nvSpPr>
        <p:spPr>
          <a:xfrm>
            <a:off x="431800" y="261358"/>
            <a:ext cx="8271109" cy="553998"/>
          </a:xfrm>
        </p:spPr>
        <p:txBody>
          <a:bodyPr/>
          <a:lstStyle/>
          <a:p>
            <a:r>
              <a:rPr lang="nb-NO" sz="1200" dirty="0"/>
              <a:t>Vintersesongen 2014-2017</a:t>
            </a:r>
            <a:br>
              <a:rPr lang="nb-NO" sz="1200" dirty="0"/>
            </a:br>
            <a:r>
              <a:rPr lang="nb-NO" sz="1200" b="0" dirty="0"/>
              <a:t>Etter to vintersesonger med vekst, stoppet det opp i fjor. Vinteren 2017 var preget av snømangel og påsken var sen. Likevel lå antall gjestedøgn tre prosent høyere enn i 2013. Takket være 11 prosent flere utenlandske.</a:t>
            </a:r>
            <a:endParaRPr lang="nb-NO" sz="1200" dirty="0"/>
          </a:p>
        </p:txBody>
      </p:sp>
      <p:graphicFrame>
        <p:nvGraphicFramePr>
          <p:cNvPr id="5" name="Content Placeholder 3">
            <a:extLst>
              <a:ext uri="{FF2B5EF4-FFF2-40B4-BE49-F238E27FC236}">
                <a16:creationId xmlns:a16="http://schemas.microsoft.com/office/drawing/2014/main" id="{D7F15AC7-2F3E-46A3-8223-E58C8FDB8BFE}"/>
              </a:ext>
            </a:extLst>
          </p:cNvPr>
          <p:cNvGraphicFramePr>
            <a:graphicFrameLocks noGrp="1"/>
          </p:cNvGraphicFramePr>
          <p:nvPr>
            <p:ph idx="1"/>
            <p:extLst>
              <p:ext uri="{D42A27DB-BD31-4B8C-83A1-F6EECF244321}">
                <p14:modId xmlns:p14="http://schemas.microsoft.com/office/powerpoint/2010/main" val="2354449890"/>
              </p:ext>
            </p:extLst>
          </p:nvPr>
        </p:nvGraphicFramePr>
        <p:xfrm>
          <a:off x="431800" y="1160463"/>
          <a:ext cx="8280400" cy="4645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31F756F-7EF6-413C-BF89-B74D1AE8CBFE}"/>
              </a:ext>
            </a:extLst>
          </p:cNvPr>
          <p:cNvSpPr txBox="1"/>
          <p:nvPr/>
        </p:nvSpPr>
        <p:spPr>
          <a:xfrm>
            <a:off x="6690493" y="6495703"/>
            <a:ext cx="2021707" cy="400110"/>
          </a:xfrm>
          <a:prstGeom prst="rect">
            <a:avLst/>
          </a:prstGeom>
          <a:noFill/>
        </p:spPr>
        <p:txBody>
          <a:bodyPr wrap="none" rtlCol="0">
            <a:spAutoFit/>
          </a:bodyPr>
          <a:lstStyle/>
          <a:p>
            <a:r>
              <a:rPr lang="nb-NO" sz="1000" dirty="0"/>
              <a:t>Vintersesongen: januar-april</a:t>
            </a:r>
          </a:p>
          <a:p>
            <a:r>
              <a:rPr lang="nb-NO" sz="1000" dirty="0"/>
              <a:t>Kilde: Overnattingsstatistikken, SSB</a:t>
            </a:r>
            <a:endParaRPr lang="nb-NO" dirty="0"/>
          </a:p>
        </p:txBody>
      </p:sp>
    </p:spTree>
    <p:extLst>
      <p:ext uri="{BB962C8B-B14F-4D97-AF65-F5344CB8AC3E}">
        <p14:creationId xmlns:p14="http://schemas.microsoft.com/office/powerpoint/2010/main" val="183206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4"/>
          </p:nvPr>
        </p:nvSpPr>
        <p:spPr/>
        <p:txBody>
          <a:bodyPr/>
          <a:lstStyle/>
          <a:p>
            <a:endParaRPr lang="en-US" dirty="0"/>
          </a:p>
        </p:txBody>
      </p:sp>
      <p:sp>
        <p:nvSpPr>
          <p:cNvPr id="12" name="Title 11"/>
          <p:cNvSpPr>
            <a:spLocks noGrp="1"/>
          </p:cNvSpPr>
          <p:nvPr>
            <p:ph type="title"/>
          </p:nvPr>
        </p:nvSpPr>
        <p:spPr>
          <a:xfrm>
            <a:off x="441091" y="548203"/>
            <a:ext cx="8271109" cy="492443"/>
          </a:xfrm>
          <a:solidFill>
            <a:schemeClr val="bg1"/>
          </a:solidFill>
        </p:spPr>
        <p:txBody>
          <a:bodyPr/>
          <a:lstStyle/>
          <a:p>
            <a:r>
              <a:rPr lang="nb-NO" sz="1800" dirty="0"/>
              <a:t>Vintersesongen 2016</a:t>
            </a:r>
            <a:br>
              <a:rPr lang="nb-NO" dirty="0"/>
            </a:br>
            <a:r>
              <a:rPr lang="nb-NO" sz="1400" dirty="0"/>
              <a:t>Nord-Norge hadde størst prosentvis vekst av både norske og utenlandske gjestedøgn vintersesongen 2015-2016</a:t>
            </a:r>
          </a:p>
        </p:txBody>
      </p:sp>
      <p:graphicFrame>
        <p:nvGraphicFramePr>
          <p:cNvPr id="4" name="Chart 3"/>
          <p:cNvGraphicFramePr>
            <a:graphicFrameLocks noGrp="1"/>
          </p:cNvGraphicFramePr>
          <p:nvPr>
            <p:extLst/>
          </p:nvPr>
        </p:nvGraphicFramePr>
        <p:xfrm>
          <a:off x="519410" y="1649720"/>
          <a:ext cx="7731455" cy="46093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76936" y="6373931"/>
            <a:ext cx="1842171" cy="369332"/>
          </a:xfrm>
          <a:prstGeom prst="rect">
            <a:avLst/>
          </a:prstGeom>
          <a:noFill/>
        </p:spPr>
        <p:txBody>
          <a:bodyPr wrap="none" rtlCol="0">
            <a:spAutoFit/>
          </a:bodyPr>
          <a:lstStyle/>
          <a:p>
            <a:r>
              <a:rPr lang="nb-NO" sz="900" dirty="0"/>
              <a:t>Vintersesongen: januar-april. </a:t>
            </a:r>
          </a:p>
          <a:p>
            <a:r>
              <a:rPr lang="nb-NO" sz="900" dirty="0"/>
              <a:t>Kilde: Overnattingsstatistikken, SSB</a:t>
            </a:r>
          </a:p>
        </p:txBody>
      </p:sp>
      <p:sp>
        <p:nvSpPr>
          <p:cNvPr id="3" name="TextBox 2"/>
          <p:cNvSpPr txBox="1"/>
          <p:nvPr/>
        </p:nvSpPr>
        <p:spPr>
          <a:xfrm>
            <a:off x="715925" y="1403498"/>
            <a:ext cx="1532792" cy="246221"/>
          </a:xfrm>
          <a:prstGeom prst="rect">
            <a:avLst/>
          </a:prstGeom>
          <a:noFill/>
        </p:spPr>
        <p:txBody>
          <a:bodyPr wrap="none" rtlCol="0">
            <a:spAutoFit/>
          </a:bodyPr>
          <a:lstStyle/>
          <a:p>
            <a:r>
              <a:rPr lang="nb-NO" sz="1000" b="1" dirty="0"/>
              <a:t>Kommersielle gjestedøgn</a:t>
            </a:r>
          </a:p>
        </p:txBody>
      </p:sp>
      <p:sp>
        <p:nvSpPr>
          <p:cNvPr id="5" name="Slide Number Placeholder 4"/>
          <p:cNvSpPr>
            <a:spLocks noGrp="1"/>
          </p:cNvSpPr>
          <p:nvPr>
            <p:ph type="sldNum" sz="quarter" idx="12"/>
          </p:nvPr>
        </p:nvSpPr>
        <p:spPr/>
        <p:txBody>
          <a:bodyPr/>
          <a:lstStyle/>
          <a:p>
            <a:fld id="{45D54F3E-5908-4C83-B5CA-2A5BDE9E6817}" type="slidenum">
              <a:rPr lang="nb-NO" smtClean="0"/>
              <a:t>12</a:t>
            </a:fld>
            <a:endParaRPr lang="nb-NO"/>
          </a:p>
        </p:txBody>
      </p:sp>
    </p:spTree>
    <p:extLst>
      <p:ext uri="{BB962C8B-B14F-4D97-AF65-F5344CB8AC3E}">
        <p14:creationId xmlns:p14="http://schemas.microsoft.com/office/powerpoint/2010/main" val="336990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25" y="1414632"/>
            <a:ext cx="7668959" cy="307777"/>
          </a:xfrm>
        </p:spPr>
        <p:txBody>
          <a:bodyPr/>
          <a:lstStyle/>
          <a:p>
            <a:r>
              <a:rPr lang="nb-NO" sz="2000" dirty="0"/>
              <a:t>Sammensetningen av utenlandske gjestedøgn, vintersesongen 2016</a:t>
            </a:r>
          </a:p>
        </p:txBody>
      </p:sp>
      <p:sp>
        <p:nvSpPr>
          <p:cNvPr id="5" name="TextBox 4"/>
          <p:cNvSpPr txBox="1"/>
          <p:nvPr/>
        </p:nvSpPr>
        <p:spPr>
          <a:xfrm>
            <a:off x="7045306" y="6384763"/>
            <a:ext cx="1842171" cy="369332"/>
          </a:xfrm>
          <a:prstGeom prst="rect">
            <a:avLst/>
          </a:prstGeom>
          <a:noFill/>
        </p:spPr>
        <p:txBody>
          <a:bodyPr wrap="none" rtlCol="0">
            <a:spAutoFit/>
          </a:bodyPr>
          <a:lstStyle/>
          <a:p>
            <a:r>
              <a:rPr lang="nb-NO" sz="900" dirty="0"/>
              <a:t>Vintersesongen: januar-april. </a:t>
            </a:r>
          </a:p>
          <a:p>
            <a:r>
              <a:rPr lang="nb-NO" sz="900" dirty="0"/>
              <a:t>Kilde: Overnattingsstatistikken, SSB</a:t>
            </a:r>
          </a:p>
        </p:txBody>
      </p:sp>
      <p:graphicFrame>
        <p:nvGraphicFramePr>
          <p:cNvPr id="6" name="Content Placeholder 5"/>
          <p:cNvGraphicFramePr>
            <a:graphicFrameLocks noGrp="1"/>
          </p:cNvGraphicFramePr>
          <p:nvPr>
            <p:ph idx="1"/>
            <p:extLst/>
          </p:nvPr>
        </p:nvGraphicFramePr>
        <p:xfrm>
          <a:off x="845030" y="2484512"/>
          <a:ext cx="7669212"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ular Callout 6"/>
          <p:cNvSpPr/>
          <p:nvPr/>
        </p:nvSpPr>
        <p:spPr>
          <a:xfrm>
            <a:off x="6684335" y="106326"/>
            <a:ext cx="2311597" cy="1141228"/>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dirty="0">
                <a:solidFill>
                  <a:schemeClr val="bg1"/>
                </a:solidFill>
              </a:rPr>
              <a:t>For første gang mistet Danmark sin topplassering som det største vintermarkedet, og måtte se seg slått av Sverige</a:t>
            </a:r>
          </a:p>
        </p:txBody>
      </p:sp>
      <p:sp>
        <p:nvSpPr>
          <p:cNvPr id="8" name="Slide Number Placeholder 7"/>
          <p:cNvSpPr>
            <a:spLocks noGrp="1"/>
          </p:cNvSpPr>
          <p:nvPr>
            <p:ph type="sldNum" sz="quarter" idx="12"/>
          </p:nvPr>
        </p:nvSpPr>
        <p:spPr/>
        <p:txBody>
          <a:bodyPr/>
          <a:lstStyle/>
          <a:p>
            <a:fld id="{45D54F3E-5908-4C83-B5CA-2A5BDE9E6817}" type="slidenum">
              <a:rPr lang="nb-NO" smtClean="0"/>
              <a:t>13</a:t>
            </a:fld>
            <a:endParaRPr lang="nb-NO"/>
          </a:p>
        </p:txBody>
      </p:sp>
    </p:spTree>
    <p:extLst>
      <p:ext uri="{BB962C8B-B14F-4D97-AF65-F5344CB8AC3E}">
        <p14:creationId xmlns:p14="http://schemas.microsoft.com/office/powerpoint/2010/main" val="12496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5" y="1451780"/>
            <a:ext cx="7668000" cy="507831"/>
          </a:xfrm>
        </p:spPr>
        <p:txBody>
          <a:bodyPr/>
          <a:lstStyle/>
          <a:p>
            <a:r>
              <a:rPr lang="nb-NO" dirty="0"/>
              <a:t>Bakgrunn og metode</a:t>
            </a:r>
          </a:p>
        </p:txBody>
      </p:sp>
      <p:sp>
        <p:nvSpPr>
          <p:cNvPr id="3" name="Content Placeholder 2"/>
          <p:cNvSpPr>
            <a:spLocks noGrp="1"/>
          </p:cNvSpPr>
          <p:nvPr>
            <p:ph idx="1"/>
          </p:nvPr>
        </p:nvSpPr>
        <p:spPr>
          <a:xfrm>
            <a:off x="738000" y="2324100"/>
            <a:ext cx="7668000" cy="3360263"/>
          </a:xfrm>
        </p:spPr>
        <p:txBody>
          <a:bodyPr>
            <a:noAutofit/>
          </a:bodyPr>
          <a:lstStyle/>
          <a:p>
            <a:pPr marL="0" indent="0">
              <a:buFont typeface="Times" pitchFamily="18" charset="0"/>
              <a:buChar char="•"/>
            </a:pPr>
            <a:r>
              <a:rPr lang="nb-NO" altLang="nb-NO" sz="1100" dirty="0"/>
              <a:t> </a:t>
            </a:r>
            <a:r>
              <a:rPr lang="nb-NO" altLang="nb-NO" sz="1400" dirty="0"/>
              <a:t>Et elektronisk spørreskjema ble sendt ut og var tilgjengelig i perioden </a:t>
            </a:r>
            <a:br>
              <a:rPr lang="nb-NO" altLang="nb-NO" sz="1400" dirty="0"/>
            </a:br>
            <a:r>
              <a:rPr lang="nb-NO" altLang="nb-NO" sz="1400" dirty="0"/>
              <a:t>15. november til 15. desember 2017. </a:t>
            </a:r>
          </a:p>
          <a:p>
            <a:pPr marL="0" indent="0">
              <a:buFont typeface="Times" pitchFamily="18" charset="0"/>
              <a:buChar char="•"/>
            </a:pPr>
            <a:r>
              <a:rPr lang="nb-NO" altLang="nb-NO" sz="1400" dirty="0"/>
              <a:t>  120 deltok i undersøkelsen.</a:t>
            </a:r>
          </a:p>
          <a:p>
            <a:pPr marL="0" indent="0">
              <a:buFont typeface="Times" pitchFamily="18" charset="0"/>
              <a:buChar char="•"/>
            </a:pPr>
            <a:r>
              <a:rPr lang="nb-NO" altLang="nb-NO" sz="1400" dirty="0"/>
              <a:t> Hensikten med Turistbarometeret er å gi en oversikt over forventet trafikkutvikling fordelt på markeder og bransjer.  </a:t>
            </a:r>
          </a:p>
          <a:p>
            <a:pPr marL="0" indent="0">
              <a:buFont typeface="Times" pitchFamily="18" charset="0"/>
              <a:buChar char="•"/>
            </a:pPr>
            <a:r>
              <a:rPr lang="nb-NO" altLang="nb-NO" sz="1400" dirty="0"/>
              <a:t> De som deltar i undersøkelsen har i løpet av de siste 12 måneder vært med i Innovasjon Norges kampanjer og aktiviteter, med unntak av de norske </a:t>
            </a:r>
            <a:r>
              <a:rPr lang="nb-NO" altLang="nb-NO" sz="1400" dirty="0" err="1"/>
              <a:t>incoming</a:t>
            </a:r>
            <a:r>
              <a:rPr lang="nb-NO" altLang="nb-NO" sz="1400" dirty="0"/>
              <a:t> operatørene.</a:t>
            </a:r>
          </a:p>
          <a:p>
            <a:pPr marL="0" indent="0">
              <a:buFont typeface="Times" pitchFamily="18" charset="0"/>
              <a:buChar char="•"/>
            </a:pPr>
            <a:r>
              <a:rPr lang="nb-NO" altLang="nb-NO" sz="1400" dirty="0"/>
              <a:t> Ekspertpanelet er sammensatt av representanter fra reiselivsnæringen i inn- og utland. Disse representerer turoperatører, </a:t>
            </a:r>
            <a:r>
              <a:rPr lang="nb-NO" altLang="nb-NO" sz="1400" dirty="0" err="1"/>
              <a:t>incoming</a:t>
            </a:r>
            <a:r>
              <a:rPr lang="nb-NO" altLang="nb-NO" sz="1400" dirty="0"/>
              <a:t>-operatører, overnattingsbedrifter, transportører, cruise, aktivitets- og attraksjonsbedrifter, lokale turistkontor, regionale destinasjonsselskap, samt Innovasjon Norges markedssjefer i de respektive markeder. </a:t>
            </a:r>
          </a:p>
          <a:p>
            <a:pPr marL="0" indent="0">
              <a:buFont typeface="Times" pitchFamily="18" charset="0"/>
              <a:buChar char="•"/>
            </a:pPr>
            <a:r>
              <a:rPr lang="nb-NO" altLang="nb-NO" sz="1400" dirty="0"/>
              <a:t> Undersøkelsen gjennomføres to ganger i året, før sommer- og vintersesongen.</a:t>
            </a:r>
          </a:p>
          <a:p>
            <a:pPr marL="0" indent="0">
              <a:buFont typeface="Times" pitchFamily="18" charset="0"/>
              <a:buChar char="•"/>
            </a:pPr>
            <a:r>
              <a:rPr lang="nb-NO" altLang="nb-NO" sz="1400" dirty="0"/>
              <a:t> Dette er den 30. gang Norges Turistbarometeret gjennomføres.</a:t>
            </a:r>
          </a:p>
          <a:p>
            <a:pPr marL="0" indent="0">
              <a:buFont typeface="Times" pitchFamily="18" charset="0"/>
              <a:buChar char="•"/>
            </a:pPr>
            <a:endParaRPr lang="nb-NO" altLang="nb-NO" sz="1100" dirty="0"/>
          </a:p>
          <a:p>
            <a:pPr marL="0" indent="0">
              <a:buFont typeface="Times" pitchFamily="18" charset="0"/>
              <a:buChar char="•"/>
            </a:pPr>
            <a:endParaRPr lang="nb-NO" sz="1100" dirty="0"/>
          </a:p>
        </p:txBody>
      </p:sp>
      <p:sp>
        <p:nvSpPr>
          <p:cNvPr id="4" name="Slide Number Placeholder 3"/>
          <p:cNvSpPr>
            <a:spLocks noGrp="1"/>
          </p:cNvSpPr>
          <p:nvPr>
            <p:ph type="sldNum" sz="quarter" idx="12"/>
          </p:nvPr>
        </p:nvSpPr>
        <p:spPr/>
        <p:txBody>
          <a:bodyPr/>
          <a:lstStyle/>
          <a:p>
            <a:fld id="{45D54F3E-5908-4C83-B5CA-2A5BDE9E6817}" type="slidenum">
              <a:rPr lang="nb-NO" smtClean="0"/>
              <a:t>14</a:t>
            </a:fld>
            <a:endParaRPr lang="nb-NO"/>
          </a:p>
        </p:txBody>
      </p:sp>
    </p:spTree>
    <p:extLst>
      <p:ext uri="{BB962C8B-B14F-4D97-AF65-F5344CB8AC3E}">
        <p14:creationId xmlns:p14="http://schemas.microsoft.com/office/powerpoint/2010/main" val="112395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1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358" y="1063914"/>
            <a:ext cx="7668959" cy="492443"/>
          </a:xfrm>
        </p:spPr>
        <p:txBody>
          <a:bodyPr/>
          <a:lstStyle/>
          <a:p>
            <a:r>
              <a:rPr lang="nb-NO" sz="1600" dirty="0"/>
              <a:t>Innovasjon Norges prognoser er klartale; </a:t>
            </a:r>
            <a:br>
              <a:rPr lang="nb-NO" sz="1600" dirty="0"/>
            </a:br>
            <a:r>
              <a:rPr lang="nb-NO" sz="1600" dirty="0"/>
              <a:t>Optimisme ved inngangen til årets vintersesong</a:t>
            </a:r>
          </a:p>
        </p:txBody>
      </p:sp>
      <p:sp>
        <p:nvSpPr>
          <p:cNvPr id="4" name="Content Placeholder 3"/>
          <p:cNvSpPr>
            <a:spLocks noGrp="1"/>
          </p:cNvSpPr>
          <p:nvPr>
            <p:ph idx="1"/>
          </p:nvPr>
        </p:nvSpPr>
        <p:spPr>
          <a:xfrm>
            <a:off x="269358" y="1910697"/>
            <a:ext cx="4839286" cy="3600450"/>
          </a:xfrm>
        </p:spPr>
        <p:txBody>
          <a:bodyPr>
            <a:noAutofit/>
          </a:bodyPr>
          <a:lstStyle/>
          <a:p>
            <a:r>
              <a:rPr lang="nb-NO" sz="1400" dirty="0"/>
              <a:t>Ekspertpanelet sammensatt av norsk og utenlandsk reiselivsnæring er optimistiske ved starten på årets vintersesong. </a:t>
            </a:r>
          </a:p>
          <a:p>
            <a:r>
              <a:rPr lang="nb-NO" sz="1400" dirty="0"/>
              <a:t>52 prosent av dem som deltok i undersøkelsen tror vinteren blir bedre enn i fjor, og 42 prosent tror den blir lik. Kun seks prosent venter nedgang.</a:t>
            </a:r>
          </a:p>
          <a:p>
            <a:r>
              <a:rPr lang="nb-NO" sz="1400" dirty="0"/>
              <a:t>Norge er populært, lav kronekurs og tidlig påske er medvirkende.</a:t>
            </a:r>
          </a:p>
          <a:p>
            <a:r>
              <a:rPr lang="nb-NO" sz="1400" dirty="0"/>
              <a:t>Vinteren 2017 ble den første vintersesongen med en liten nedgang takket være sent snøfall og dårlige skiforhold mange streder i landet. Nedgang fra Danmark, som er det største volummarkedet vinterstid, var utslagsgivende for at vintersesongen ikke ble så bra som spådd på forhånd.</a:t>
            </a:r>
          </a:p>
          <a:p>
            <a:r>
              <a:rPr lang="nb-NO" sz="1400" dirty="0"/>
              <a:t>Til tross for nedgang, lå antall utenlandske gjestedøgn 11 prosent høyere, enn i 2013.</a:t>
            </a:r>
          </a:p>
          <a:p>
            <a:pPr marL="0" indent="0">
              <a:buNone/>
            </a:pPr>
            <a:endParaRPr lang="nb-NO" sz="1000" dirty="0"/>
          </a:p>
        </p:txBody>
      </p:sp>
      <p:sp>
        <p:nvSpPr>
          <p:cNvPr id="7" name="TextBox 6"/>
          <p:cNvSpPr txBox="1"/>
          <p:nvPr/>
        </p:nvSpPr>
        <p:spPr>
          <a:xfrm>
            <a:off x="7383140" y="5943637"/>
            <a:ext cx="1293944" cy="184666"/>
          </a:xfrm>
          <a:prstGeom prst="rect">
            <a:avLst/>
          </a:prstGeom>
          <a:noFill/>
        </p:spPr>
        <p:txBody>
          <a:bodyPr wrap="none" rtlCol="0">
            <a:spAutoFit/>
          </a:bodyPr>
          <a:lstStyle/>
          <a:p>
            <a:r>
              <a:rPr lang="nb-NO" sz="600" dirty="0"/>
              <a:t>Foto: Bård Løken - Visitnorway.com</a:t>
            </a:r>
          </a:p>
        </p:txBody>
      </p:sp>
      <p:pic>
        <p:nvPicPr>
          <p:cNvPr id="9" name="Content Placeholder 8"/>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5627077" y="954987"/>
            <a:ext cx="3269946" cy="4910500"/>
          </a:xfrm>
        </p:spPr>
      </p:pic>
      <p:sp>
        <p:nvSpPr>
          <p:cNvPr id="10" name="Slide Number Placeholder 9"/>
          <p:cNvSpPr>
            <a:spLocks noGrp="1"/>
          </p:cNvSpPr>
          <p:nvPr>
            <p:ph type="sldNum" sz="quarter" idx="12"/>
          </p:nvPr>
        </p:nvSpPr>
        <p:spPr/>
        <p:txBody>
          <a:bodyPr/>
          <a:lstStyle/>
          <a:p>
            <a:fld id="{45D54F3E-5908-4C83-B5CA-2A5BDE9E6817}" type="slidenum">
              <a:rPr lang="nb-NO" smtClean="0"/>
              <a:t>2</a:t>
            </a:fld>
            <a:endParaRPr lang="nb-NO"/>
          </a:p>
        </p:txBody>
      </p:sp>
    </p:spTree>
    <p:extLst>
      <p:ext uri="{BB962C8B-B14F-4D97-AF65-F5344CB8AC3E}">
        <p14:creationId xmlns:p14="http://schemas.microsoft.com/office/powerpoint/2010/main" val="226133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C37D-FBD4-40EE-A369-0476E8899252}"/>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1DF509B3-1A9A-400C-A95A-EB8ECFB44088}"/>
              </a:ext>
            </a:extLst>
          </p:cNvPr>
          <p:cNvSpPr>
            <a:spLocks noGrp="1"/>
          </p:cNvSpPr>
          <p:nvPr>
            <p:ph idx="1"/>
          </p:nvPr>
        </p:nvSpPr>
        <p:spPr/>
        <p:txBody>
          <a:bodyPr/>
          <a:lstStyle/>
          <a:p>
            <a:pPr lvl="0"/>
            <a:r>
              <a:rPr lang="nb-NO" sz="1800" dirty="0"/>
              <a:t>Det er stor optimisme fra alle markeder Innovasjon Norge har en vintersatsing.  Både fra store skimarkeder, men også fra mindre volummarkeder, som primært kommer til Norge for å oppleve nordlyset. Selv om skisegmentet med svensker og dansker fremdeles er størst vinterstid, har nordlyssatsingen, som er et viktig samarbeid mellom reiselivsnæringen og Innovasjon Norge, gjort det norske vinterproduktet mer robust gjennom å tiltrekke seg turister fra andre markeder og målgrupper enn det tradisjonelle skisegmentet. </a:t>
            </a:r>
          </a:p>
          <a:p>
            <a:r>
              <a:rPr lang="nb-NO" sz="1800" dirty="0"/>
              <a:t> Nord-Norge hatt en sterk økning i gjestedøgn fra USA, Asia og Sør-Europa, men også briter og tyskere tiltrekkes av nordlyset, Hurtigruten og arktiske vinteropplevelser.</a:t>
            </a:r>
          </a:p>
          <a:p>
            <a:pPr lvl="0"/>
            <a:r>
              <a:rPr lang="nb-NO" sz="1800" dirty="0"/>
              <a:t>Det mest utslagsgivende for vintersesongen er at danskene kommer. Derfor er det hyggelig at de danske respondentene utrykker optimisme. Mye skyldes den lave norske kronekursen. Danske gjestedøgn vinterstid har vist seg å følge kronekursen til en viss grad. En svak krone, fører til flere danske gjestedøgn, og vice versa.  </a:t>
            </a:r>
          </a:p>
          <a:p>
            <a:pPr marL="0" indent="0">
              <a:buNone/>
            </a:pPr>
            <a:endParaRPr lang="nb-NO" dirty="0"/>
          </a:p>
        </p:txBody>
      </p:sp>
      <p:sp>
        <p:nvSpPr>
          <p:cNvPr id="4" name="Slide Number Placeholder 3">
            <a:extLst>
              <a:ext uri="{FF2B5EF4-FFF2-40B4-BE49-F238E27FC236}">
                <a16:creationId xmlns:a16="http://schemas.microsoft.com/office/drawing/2014/main" id="{64B196F9-EFFC-40F0-8B79-227C2CC99F54}"/>
              </a:ext>
            </a:extLst>
          </p:cNvPr>
          <p:cNvSpPr>
            <a:spLocks noGrp="1"/>
          </p:cNvSpPr>
          <p:nvPr>
            <p:ph type="sldNum" sz="quarter" idx="12"/>
          </p:nvPr>
        </p:nvSpPr>
        <p:spPr/>
        <p:txBody>
          <a:bodyPr/>
          <a:lstStyle/>
          <a:p>
            <a:fld id="{45D54F3E-5908-4C83-B5CA-2A5BDE9E6817}" type="slidenum">
              <a:rPr lang="nb-NO" smtClean="0"/>
              <a:t>3</a:t>
            </a:fld>
            <a:endParaRPr lang="nb-NO"/>
          </a:p>
        </p:txBody>
      </p:sp>
    </p:spTree>
    <p:extLst>
      <p:ext uri="{BB962C8B-B14F-4D97-AF65-F5344CB8AC3E}">
        <p14:creationId xmlns:p14="http://schemas.microsoft.com/office/powerpoint/2010/main" val="11120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8131" y="1167516"/>
            <a:ext cx="7668000" cy="1107996"/>
          </a:xfrm>
        </p:spPr>
        <p:txBody>
          <a:bodyPr/>
          <a:lstStyle/>
          <a:p>
            <a:r>
              <a:rPr lang="nb-NO" altLang="nb-NO" sz="2800" dirty="0"/>
              <a:t>Gode forventninger til vintertrafikken</a:t>
            </a:r>
            <a:br>
              <a:rPr lang="nb-NO" altLang="nb-NO" sz="1100" dirty="0"/>
            </a:br>
            <a:br>
              <a:rPr lang="nb-NO" altLang="nb-NO" sz="1100" dirty="0"/>
            </a:br>
            <a:br>
              <a:rPr lang="nb-NO" altLang="nb-NO" sz="1100" dirty="0"/>
            </a:br>
            <a:br>
              <a:rPr lang="en-GB" sz="1100" dirty="0"/>
            </a:br>
            <a:endParaRPr lang="nb-NO" sz="1100" dirty="0"/>
          </a:p>
        </p:txBody>
      </p:sp>
      <p:graphicFrame>
        <p:nvGraphicFramePr>
          <p:cNvPr id="5" name="Content Placeholder 4"/>
          <p:cNvGraphicFramePr>
            <a:graphicFrameLocks noGrp="1" noChangeAspect="1"/>
          </p:cNvGraphicFramePr>
          <p:nvPr>
            <p:ph idx="1"/>
            <p:extLst/>
          </p:nvPr>
        </p:nvGraphicFramePr>
        <p:xfrm>
          <a:off x="2185988" y="3138488"/>
          <a:ext cx="4332287" cy="2838450"/>
        </p:xfrm>
        <a:graphic>
          <a:graphicData uri="http://schemas.openxmlformats.org/presentationml/2006/ole">
            <mc:AlternateContent xmlns:mc="http://schemas.openxmlformats.org/markup-compatibility/2006">
              <mc:Choice xmlns:v="urn:schemas-microsoft-com:vml" Requires="v">
                <p:oleObj spid="_x0000_s1046" name="Worksheet" r:id="rId4" imgW="9391514" imgH="6153209" progId="Excel.Sheet.8">
                  <p:embed/>
                </p:oleObj>
              </mc:Choice>
              <mc:Fallback>
                <p:oleObj name="Worksheet" r:id="rId4" imgW="9391514" imgH="6153209" progId="Excel.Sheet.8">
                  <p:embed/>
                  <p:pic>
                    <p:nvPicPr>
                      <p:cNvPr id="5" name="Content Placeholder 4"/>
                      <p:cNvPicPr>
                        <a:picLocks noGrp="1" noChangeAspect="1" noChangeArrowheads="1"/>
                      </p:cNvPicPr>
                      <p:nvPr/>
                    </p:nvPicPr>
                    <p:blipFill>
                      <a:blip r:embed="rId5"/>
                      <a:srcRect/>
                      <a:stretch>
                        <a:fillRect/>
                      </a:stretch>
                    </p:blipFill>
                    <p:spPr bwMode="auto">
                      <a:xfrm>
                        <a:off x="2185988" y="3138488"/>
                        <a:ext cx="4332287" cy="2838450"/>
                      </a:xfrm>
                      <a:prstGeom prst="rect">
                        <a:avLst/>
                      </a:prstGeom>
                      <a:noFill/>
                      <a:ln>
                        <a:noFill/>
                      </a:ln>
                    </p:spPr>
                  </p:pic>
                </p:oleObj>
              </mc:Fallback>
            </mc:AlternateContent>
          </a:graphicData>
        </a:graphic>
      </p:graphicFrame>
      <p:sp>
        <p:nvSpPr>
          <p:cNvPr id="6" name="TextBox 5"/>
          <p:cNvSpPr txBox="1"/>
          <p:nvPr/>
        </p:nvSpPr>
        <p:spPr>
          <a:xfrm>
            <a:off x="1740195" y="2098972"/>
            <a:ext cx="4349589" cy="307777"/>
          </a:xfrm>
          <a:prstGeom prst="rect">
            <a:avLst/>
          </a:prstGeom>
          <a:noFill/>
        </p:spPr>
        <p:txBody>
          <a:bodyPr wrap="none" rtlCol="0">
            <a:spAutoFit/>
          </a:bodyPr>
          <a:lstStyle/>
          <a:p>
            <a:pPr>
              <a:defRPr/>
            </a:pPr>
            <a:r>
              <a:rPr lang="nb-NO" sz="1400" b="1" dirty="0"/>
              <a:t>Forholdet mellom forventet trafikk og reel vintertrafikk</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242298" y="3769372"/>
            <a:ext cx="354934" cy="3490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27188" y="2460457"/>
            <a:ext cx="3269896" cy="507831"/>
          </a:xfrm>
          <a:prstGeom prst="rect">
            <a:avLst/>
          </a:prstGeom>
        </p:spPr>
        <p:txBody>
          <a:bodyPr wrap="square">
            <a:spAutoFit/>
          </a:bodyPr>
          <a:lstStyle/>
          <a:p>
            <a:r>
              <a:rPr lang="en-US" altLang="nb-NO" sz="900" i="1" dirty="0" err="1"/>
              <a:t>Spørsmål</a:t>
            </a:r>
            <a:r>
              <a:rPr lang="en-US" altLang="nb-NO" sz="900" i="1" dirty="0"/>
              <a:t>: </a:t>
            </a:r>
            <a:br>
              <a:rPr lang="en-US" altLang="nb-NO" sz="900" i="1" dirty="0"/>
            </a:br>
            <a:r>
              <a:rPr lang="en-US" altLang="nb-NO" sz="900" i="1" dirty="0"/>
              <a:t>What are your expectations for the traffic to Norway this coming winter season compared to last winter season?</a:t>
            </a:r>
            <a:endParaRPr lang="nb-NO" altLang="nb-NO" sz="900" i="1" dirty="0"/>
          </a:p>
        </p:txBody>
      </p:sp>
      <p:sp>
        <p:nvSpPr>
          <p:cNvPr id="3" name="Slide Number Placeholder 2"/>
          <p:cNvSpPr>
            <a:spLocks noGrp="1"/>
          </p:cNvSpPr>
          <p:nvPr>
            <p:ph type="sldNum" sz="quarter" idx="12"/>
          </p:nvPr>
        </p:nvSpPr>
        <p:spPr/>
        <p:txBody>
          <a:bodyPr/>
          <a:lstStyle/>
          <a:p>
            <a:r>
              <a:rPr lang="nb-NO" dirty="0"/>
              <a:t>4</a:t>
            </a:r>
          </a:p>
        </p:txBody>
      </p:sp>
      <p:sp>
        <p:nvSpPr>
          <p:cNvPr id="9" name="TextBox 8"/>
          <p:cNvSpPr txBox="1"/>
          <p:nvPr/>
        </p:nvSpPr>
        <p:spPr>
          <a:xfrm>
            <a:off x="6591082" y="6458962"/>
            <a:ext cx="2507418" cy="230832"/>
          </a:xfrm>
          <a:prstGeom prst="rect">
            <a:avLst/>
          </a:prstGeom>
          <a:noFill/>
        </p:spPr>
        <p:txBody>
          <a:bodyPr wrap="none" rtlCol="0">
            <a:spAutoFit/>
          </a:bodyPr>
          <a:lstStyle/>
          <a:p>
            <a:r>
              <a:rPr lang="nb-NO" sz="900" dirty="0"/>
              <a:t>Kilde: Norges Turistbarometer, Innovasjon  Norge</a:t>
            </a:r>
          </a:p>
        </p:txBody>
      </p:sp>
    </p:spTree>
    <p:extLst>
      <p:ext uri="{BB962C8B-B14F-4D97-AF65-F5344CB8AC3E}">
        <p14:creationId xmlns:p14="http://schemas.microsoft.com/office/powerpoint/2010/main" val="130310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73F8E-A5F4-48FB-B4B0-559CE757AB9F}"/>
              </a:ext>
            </a:extLst>
          </p:cNvPr>
          <p:cNvSpPr>
            <a:spLocks noGrp="1"/>
          </p:cNvSpPr>
          <p:nvPr>
            <p:ph idx="1"/>
          </p:nvPr>
        </p:nvSpPr>
        <p:spPr>
          <a:xfrm>
            <a:off x="395290" y="1866519"/>
            <a:ext cx="8353425" cy="3065632"/>
          </a:xfrm>
        </p:spPr>
        <p:txBody>
          <a:bodyPr/>
          <a:lstStyle/>
          <a:p>
            <a:endParaRPr lang="nb-NO" dirty="0"/>
          </a:p>
        </p:txBody>
      </p:sp>
      <p:sp>
        <p:nvSpPr>
          <p:cNvPr id="3" name="Title 2">
            <a:extLst>
              <a:ext uri="{FF2B5EF4-FFF2-40B4-BE49-F238E27FC236}">
                <a16:creationId xmlns:a16="http://schemas.microsoft.com/office/drawing/2014/main" id="{6F652FE6-5732-429B-A80C-1403AA73F201}"/>
              </a:ext>
            </a:extLst>
          </p:cNvPr>
          <p:cNvSpPr>
            <a:spLocks noGrp="1"/>
          </p:cNvSpPr>
          <p:nvPr>
            <p:ph type="title"/>
          </p:nvPr>
        </p:nvSpPr>
        <p:spPr>
          <a:xfrm>
            <a:off x="391386" y="1027192"/>
            <a:ext cx="8357328" cy="307777"/>
          </a:xfrm>
        </p:spPr>
        <p:txBody>
          <a:bodyPr/>
          <a:lstStyle/>
          <a:p>
            <a:r>
              <a:rPr lang="nb-NO" dirty="0"/>
              <a:t>Forventinger over tid</a:t>
            </a:r>
          </a:p>
        </p:txBody>
      </p:sp>
      <p:graphicFrame>
        <p:nvGraphicFramePr>
          <p:cNvPr id="4" name="Content Placeholder 11">
            <a:extLst>
              <a:ext uri="{FF2B5EF4-FFF2-40B4-BE49-F238E27FC236}">
                <a16:creationId xmlns:a16="http://schemas.microsoft.com/office/drawing/2014/main" id="{DA066149-3099-4E56-878C-FDC02CFF5936}"/>
              </a:ext>
            </a:extLst>
          </p:cNvPr>
          <p:cNvGraphicFramePr>
            <a:graphicFrameLocks/>
          </p:cNvGraphicFramePr>
          <p:nvPr>
            <p:extLst/>
          </p:nvPr>
        </p:nvGraphicFramePr>
        <p:xfrm>
          <a:off x="391386" y="1736381"/>
          <a:ext cx="7669212" cy="393648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DEC0AC8-D422-4A78-B415-5CBEA5E00435}"/>
              </a:ext>
            </a:extLst>
          </p:cNvPr>
          <p:cNvSpPr txBox="1"/>
          <p:nvPr/>
        </p:nvSpPr>
        <p:spPr>
          <a:xfrm>
            <a:off x="3008330" y="1505548"/>
            <a:ext cx="1366080" cy="230832"/>
          </a:xfrm>
          <a:prstGeom prst="rect">
            <a:avLst/>
          </a:prstGeom>
          <a:noFill/>
        </p:spPr>
        <p:txBody>
          <a:bodyPr wrap="none" rtlCol="0">
            <a:spAutoFit/>
          </a:bodyPr>
          <a:lstStyle/>
          <a:p>
            <a:r>
              <a:rPr lang="nb-NO" sz="900" dirty="0"/>
              <a:t>52 prosent venter økning</a:t>
            </a:r>
          </a:p>
        </p:txBody>
      </p:sp>
      <p:sp>
        <p:nvSpPr>
          <p:cNvPr id="6" name="Right Brace 5">
            <a:extLst>
              <a:ext uri="{FF2B5EF4-FFF2-40B4-BE49-F238E27FC236}">
                <a16:creationId xmlns:a16="http://schemas.microsoft.com/office/drawing/2014/main" id="{CECCFCA5-4C14-485C-8CE8-2B95DCB91843}"/>
              </a:ext>
            </a:extLst>
          </p:cNvPr>
          <p:cNvSpPr/>
          <p:nvPr/>
        </p:nvSpPr>
        <p:spPr>
          <a:xfrm rot="5400000" flipH="1">
            <a:off x="4068345" y="515549"/>
            <a:ext cx="45719" cy="2576017"/>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7" name="Right Brace 6">
            <a:extLst>
              <a:ext uri="{FF2B5EF4-FFF2-40B4-BE49-F238E27FC236}">
                <a16:creationId xmlns:a16="http://schemas.microsoft.com/office/drawing/2014/main" id="{B2923056-6C57-4BA9-AE7F-866DCB5F5314}"/>
              </a:ext>
            </a:extLst>
          </p:cNvPr>
          <p:cNvSpPr/>
          <p:nvPr/>
        </p:nvSpPr>
        <p:spPr>
          <a:xfrm rot="5400000">
            <a:off x="7617769" y="1489570"/>
            <a:ext cx="138136" cy="652130"/>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sp>
        <p:nvSpPr>
          <p:cNvPr id="8" name="TextBox 7">
            <a:extLst>
              <a:ext uri="{FF2B5EF4-FFF2-40B4-BE49-F238E27FC236}">
                <a16:creationId xmlns:a16="http://schemas.microsoft.com/office/drawing/2014/main" id="{B6B95976-75A3-4CF9-8069-FEA68B5E5748}"/>
              </a:ext>
            </a:extLst>
          </p:cNvPr>
          <p:cNvSpPr txBox="1"/>
          <p:nvPr/>
        </p:nvSpPr>
        <p:spPr>
          <a:xfrm>
            <a:off x="7119257" y="1435288"/>
            <a:ext cx="1334020" cy="230832"/>
          </a:xfrm>
          <a:prstGeom prst="rect">
            <a:avLst/>
          </a:prstGeom>
          <a:noFill/>
        </p:spPr>
        <p:txBody>
          <a:bodyPr wrap="none" rtlCol="0">
            <a:spAutoFit/>
          </a:bodyPr>
          <a:lstStyle/>
          <a:p>
            <a:r>
              <a:rPr lang="nb-NO" sz="900" dirty="0"/>
              <a:t>6 prosent veter nedgang</a:t>
            </a:r>
          </a:p>
        </p:txBody>
      </p:sp>
      <p:sp>
        <p:nvSpPr>
          <p:cNvPr id="9" name="TextBox 8">
            <a:extLst>
              <a:ext uri="{FF2B5EF4-FFF2-40B4-BE49-F238E27FC236}">
                <a16:creationId xmlns:a16="http://schemas.microsoft.com/office/drawing/2014/main" id="{403A3200-1653-4DE5-9BE7-0C71CB88B21D}"/>
              </a:ext>
            </a:extLst>
          </p:cNvPr>
          <p:cNvSpPr txBox="1"/>
          <p:nvPr/>
        </p:nvSpPr>
        <p:spPr>
          <a:xfrm>
            <a:off x="6532558" y="6505428"/>
            <a:ext cx="2507418" cy="230832"/>
          </a:xfrm>
          <a:prstGeom prst="rect">
            <a:avLst/>
          </a:prstGeom>
          <a:noFill/>
        </p:spPr>
        <p:txBody>
          <a:bodyPr wrap="none" rtlCol="0">
            <a:spAutoFit/>
          </a:bodyPr>
          <a:lstStyle/>
          <a:p>
            <a:r>
              <a:rPr lang="nb-NO" sz="900" dirty="0"/>
              <a:t>Kilde: Norges Turistbarometer, Innovasjon  Norge</a:t>
            </a:r>
          </a:p>
        </p:txBody>
      </p:sp>
    </p:spTree>
    <p:extLst>
      <p:ext uri="{BB962C8B-B14F-4D97-AF65-F5344CB8AC3E}">
        <p14:creationId xmlns:p14="http://schemas.microsoft.com/office/powerpoint/2010/main" val="99936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44" y="391740"/>
            <a:ext cx="7668959" cy="615553"/>
          </a:xfrm>
        </p:spPr>
        <p:txBody>
          <a:bodyPr/>
          <a:lstStyle/>
          <a:p>
            <a:r>
              <a:rPr lang="nb-NO" dirty="0"/>
              <a:t>Optimisme hos tilbydere som retter seg mot ulike målgrupper</a:t>
            </a:r>
            <a:r>
              <a:rPr lang="en-US" dirty="0"/>
              <a:t>​</a:t>
            </a:r>
            <a:br>
              <a:rPr lang="en-US" dirty="0"/>
            </a:br>
            <a:endParaRPr lang="nb-NO" dirty="0"/>
          </a:p>
        </p:txBody>
      </p:sp>
      <p:sp>
        <p:nvSpPr>
          <p:cNvPr id="4" name="Text Placeholder 3"/>
          <p:cNvSpPr>
            <a:spLocks noGrp="1"/>
          </p:cNvSpPr>
          <p:nvPr>
            <p:ph type="body" idx="14"/>
          </p:nvPr>
        </p:nvSpPr>
        <p:spPr/>
        <p:txBody>
          <a:bodyPr/>
          <a:lstStyle/>
          <a:p>
            <a:endParaRPr lang="nb-NO" dirty="0"/>
          </a:p>
        </p:txBody>
      </p:sp>
      <p:sp>
        <p:nvSpPr>
          <p:cNvPr id="6" name="TextBox 5"/>
          <p:cNvSpPr txBox="1"/>
          <p:nvPr/>
        </p:nvSpPr>
        <p:spPr>
          <a:xfrm>
            <a:off x="5537619" y="1197690"/>
            <a:ext cx="2656496" cy="461665"/>
          </a:xfrm>
          <a:prstGeom prst="rect">
            <a:avLst/>
          </a:prstGeom>
          <a:noFill/>
        </p:spPr>
        <p:txBody>
          <a:bodyPr wrap="none" rtlCol="0">
            <a:spAutoFit/>
          </a:bodyPr>
          <a:lstStyle/>
          <a:p>
            <a:r>
              <a:rPr lang="en-US" altLang="nb-NO" sz="800" i="1" dirty="0" err="1"/>
              <a:t>Spørsmål</a:t>
            </a:r>
            <a:r>
              <a:rPr lang="en-US" altLang="nb-NO" sz="800" i="1" dirty="0"/>
              <a:t>: </a:t>
            </a:r>
            <a:br>
              <a:rPr lang="en-US" altLang="nb-NO" sz="800" i="1" dirty="0"/>
            </a:br>
            <a:r>
              <a:rPr lang="en-US" altLang="nb-NO" sz="800" i="1" dirty="0"/>
              <a:t>What are your expectations for the traffic to Norway </a:t>
            </a:r>
          </a:p>
          <a:p>
            <a:r>
              <a:rPr lang="en-US" altLang="nb-NO" sz="800" i="1" dirty="0"/>
              <a:t>this coming winter season compared to last winter season?</a:t>
            </a:r>
            <a:endParaRPr lang="nb-NO" altLang="nb-NO" sz="800" i="1" dirty="0"/>
          </a:p>
        </p:txBody>
      </p:sp>
      <p:sp>
        <p:nvSpPr>
          <p:cNvPr id="8" name="Slide Number Placeholder 7"/>
          <p:cNvSpPr>
            <a:spLocks noGrp="1"/>
          </p:cNvSpPr>
          <p:nvPr>
            <p:ph type="sldNum" sz="quarter" idx="12"/>
          </p:nvPr>
        </p:nvSpPr>
        <p:spPr/>
        <p:txBody>
          <a:bodyPr/>
          <a:lstStyle/>
          <a:p>
            <a:fld id="{45D54F3E-5908-4C83-B5CA-2A5BDE9E6817}" type="slidenum">
              <a:rPr lang="nb-NO" smtClean="0"/>
              <a:t>6</a:t>
            </a:fld>
            <a:endParaRPr lang="nb-NO"/>
          </a:p>
        </p:txBody>
      </p:sp>
      <p:sp>
        <p:nvSpPr>
          <p:cNvPr id="3" name="TextBox 2"/>
          <p:cNvSpPr txBox="1"/>
          <p:nvPr/>
        </p:nvSpPr>
        <p:spPr>
          <a:xfrm>
            <a:off x="460744" y="2257443"/>
            <a:ext cx="1488557" cy="246221"/>
          </a:xfrm>
          <a:prstGeom prst="rect">
            <a:avLst/>
          </a:prstGeom>
          <a:solidFill>
            <a:schemeClr val="bg1"/>
          </a:solidFill>
        </p:spPr>
        <p:txBody>
          <a:bodyPr wrap="square" rtlCol="0">
            <a:spAutoFit/>
          </a:bodyPr>
          <a:lstStyle/>
          <a:p>
            <a:endParaRPr lang="nb-NO" sz="1000" dirty="0"/>
          </a:p>
        </p:txBody>
      </p:sp>
      <p:sp>
        <p:nvSpPr>
          <p:cNvPr id="5" name="TextBox 4"/>
          <p:cNvSpPr txBox="1"/>
          <p:nvPr/>
        </p:nvSpPr>
        <p:spPr>
          <a:xfrm>
            <a:off x="956930" y="3671777"/>
            <a:ext cx="992372" cy="246221"/>
          </a:xfrm>
          <a:prstGeom prst="rect">
            <a:avLst/>
          </a:prstGeom>
          <a:solidFill>
            <a:schemeClr val="bg1"/>
          </a:solidFill>
        </p:spPr>
        <p:txBody>
          <a:bodyPr wrap="square" rtlCol="0">
            <a:spAutoFit/>
          </a:bodyPr>
          <a:lstStyle/>
          <a:p>
            <a:endParaRPr lang="nb-NO" sz="1000" dirty="0"/>
          </a:p>
        </p:txBody>
      </p:sp>
      <p:sp>
        <p:nvSpPr>
          <p:cNvPr id="10" name="Rectangle 9"/>
          <p:cNvSpPr/>
          <p:nvPr/>
        </p:nvSpPr>
        <p:spPr>
          <a:xfrm>
            <a:off x="6534752" y="6627168"/>
            <a:ext cx="4572000" cy="230832"/>
          </a:xfrm>
          <a:prstGeom prst="rect">
            <a:avLst/>
          </a:prstGeom>
        </p:spPr>
        <p:txBody>
          <a:bodyPr>
            <a:spAutoFit/>
          </a:bodyPr>
          <a:lstStyle/>
          <a:p>
            <a:r>
              <a:rPr lang="nb-NO" sz="900" dirty="0"/>
              <a:t>Kilde: Norges Turistbarometer, Innovasjon  Norge</a:t>
            </a:r>
          </a:p>
        </p:txBody>
      </p:sp>
      <p:sp>
        <p:nvSpPr>
          <p:cNvPr id="13" name="TextBox 12"/>
          <p:cNvSpPr txBox="1"/>
          <p:nvPr/>
        </p:nvSpPr>
        <p:spPr>
          <a:xfrm>
            <a:off x="793897" y="2503664"/>
            <a:ext cx="1013638" cy="369332"/>
          </a:xfrm>
          <a:prstGeom prst="rect">
            <a:avLst/>
          </a:prstGeom>
          <a:solidFill>
            <a:schemeClr val="bg1"/>
          </a:solidFill>
        </p:spPr>
        <p:txBody>
          <a:bodyPr wrap="square" rtlCol="0">
            <a:spAutoFit/>
          </a:bodyPr>
          <a:lstStyle/>
          <a:p>
            <a:endParaRPr lang="nb-NO" dirty="0"/>
          </a:p>
        </p:txBody>
      </p:sp>
      <p:graphicFrame>
        <p:nvGraphicFramePr>
          <p:cNvPr id="12" name="Chart 11">
            <a:extLst>
              <a:ext uri="{FF2B5EF4-FFF2-40B4-BE49-F238E27FC236}">
                <a16:creationId xmlns:a16="http://schemas.microsoft.com/office/drawing/2014/main" id="{7FDD695B-BB3A-4FD5-B5C6-28D956FE8A2C}"/>
              </a:ext>
            </a:extLst>
          </p:cNvPr>
          <p:cNvGraphicFramePr>
            <a:graphicFrameLocks/>
          </p:cNvGraphicFramePr>
          <p:nvPr>
            <p:extLst>
              <p:ext uri="{D42A27DB-BD31-4B8C-83A1-F6EECF244321}">
                <p14:modId xmlns:p14="http://schemas.microsoft.com/office/powerpoint/2010/main" val="2801821104"/>
              </p:ext>
            </p:extLst>
          </p:nvPr>
        </p:nvGraphicFramePr>
        <p:xfrm>
          <a:off x="793897" y="1784051"/>
          <a:ext cx="7503113" cy="4635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480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4908-B033-44A6-AA37-4064903A199D}"/>
              </a:ext>
            </a:extLst>
          </p:cNvPr>
          <p:cNvSpPr>
            <a:spLocks noGrp="1"/>
          </p:cNvSpPr>
          <p:nvPr>
            <p:ph type="title"/>
          </p:nvPr>
        </p:nvSpPr>
        <p:spPr>
          <a:xfrm>
            <a:off x="899314" y="851625"/>
            <a:ext cx="7668959" cy="646331"/>
          </a:xfrm>
        </p:spPr>
        <p:txBody>
          <a:bodyPr/>
          <a:lstStyle/>
          <a:p>
            <a:r>
              <a:rPr lang="nb-NO" sz="1800" dirty="0"/>
              <a:t>Forventing per marked</a:t>
            </a:r>
            <a:br>
              <a:rPr lang="nb-NO" sz="3600" dirty="0"/>
            </a:br>
            <a:endParaRPr lang="nb-NO" dirty="0">
              <a:solidFill>
                <a:srgbClr val="FF0000"/>
              </a:solidFill>
            </a:endParaRPr>
          </a:p>
        </p:txBody>
      </p:sp>
      <p:sp>
        <p:nvSpPr>
          <p:cNvPr id="4" name="Slide Number Placeholder 3">
            <a:extLst>
              <a:ext uri="{FF2B5EF4-FFF2-40B4-BE49-F238E27FC236}">
                <a16:creationId xmlns:a16="http://schemas.microsoft.com/office/drawing/2014/main" id="{5CA25DFF-3B61-47FA-8702-8DBB111B34E2}"/>
              </a:ext>
            </a:extLst>
          </p:cNvPr>
          <p:cNvSpPr>
            <a:spLocks noGrp="1"/>
          </p:cNvSpPr>
          <p:nvPr>
            <p:ph type="sldNum" sz="quarter" idx="12"/>
          </p:nvPr>
        </p:nvSpPr>
        <p:spPr/>
        <p:txBody>
          <a:bodyPr/>
          <a:lstStyle/>
          <a:p>
            <a:fld id="{45D54F3E-5908-4C83-B5CA-2A5BDE9E6817}" type="slidenum">
              <a:rPr lang="nb-NO" smtClean="0"/>
              <a:t>7</a:t>
            </a:fld>
            <a:endParaRPr lang="nb-NO"/>
          </a:p>
        </p:txBody>
      </p:sp>
      <p:sp>
        <p:nvSpPr>
          <p:cNvPr id="6" name="TextBox 5">
            <a:extLst>
              <a:ext uri="{FF2B5EF4-FFF2-40B4-BE49-F238E27FC236}">
                <a16:creationId xmlns:a16="http://schemas.microsoft.com/office/drawing/2014/main" id="{A7BE295D-2682-466B-9A28-5E0590080387}"/>
              </a:ext>
            </a:extLst>
          </p:cNvPr>
          <p:cNvSpPr txBox="1"/>
          <p:nvPr/>
        </p:nvSpPr>
        <p:spPr>
          <a:xfrm>
            <a:off x="5680819" y="6500319"/>
            <a:ext cx="2507418" cy="230832"/>
          </a:xfrm>
          <a:prstGeom prst="rect">
            <a:avLst/>
          </a:prstGeom>
          <a:noFill/>
        </p:spPr>
        <p:txBody>
          <a:bodyPr wrap="none" rtlCol="0">
            <a:spAutoFit/>
          </a:bodyPr>
          <a:lstStyle/>
          <a:p>
            <a:r>
              <a:rPr lang="nb-NO" sz="900" dirty="0"/>
              <a:t>Kilde: Norges Turistbarometer, Innovasjon  Norge</a:t>
            </a:r>
          </a:p>
        </p:txBody>
      </p:sp>
      <p:sp>
        <p:nvSpPr>
          <p:cNvPr id="7" name="TextBox 6">
            <a:extLst>
              <a:ext uri="{FF2B5EF4-FFF2-40B4-BE49-F238E27FC236}">
                <a16:creationId xmlns:a16="http://schemas.microsoft.com/office/drawing/2014/main" id="{C99738E7-AA6B-4AF1-A553-079DA2A655C9}"/>
              </a:ext>
            </a:extLst>
          </p:cNvPr>
          <p:cNvSpPr txBox="1"/>
          <p:nvPr/>
        </p:nvSpPr>
        <p:spPr>
          <a:xfrm>
            <a:off x="6085907" y="1580520"/>
            <a:ext cx="2656496" cy="461665"/>
          </a:xfrm>
          <a:prstGeom prst="rect">
            <a:avLst/>
          </a:prstGeom>
          <a:noFill/>
        </p:spPr>
        <p:txBody>
          <a:bodyPr wrap="none" rtlCol="0">
            <a:spAutoFit/>
          </a:bodyPr>
          <a:lstStyle/>
          <a:p>
            <a:r>
              <a:rPr lang="en-US" altLang="nb-NO" sz="800" i="1" dirty="0" err="1"/>
              <a:t>Spørsmål</a:t>
            </a:r>
            <a:r>
              <a:rPr lang="en-US" altLang="nb-NO" sz="800" i="1" dirty="0"/>
              <a:t>: </a:t>
            </a:r>
            <a:br>
              <a:rPr lang="en-US" altLang="nb-NO" sz="800" i="1" dirty="0"/>
            </a:br>
            <a:r>
              <a:rPr lang="en-US" altLang="nb-NO" sz="800" i="1" dirty="0"/>
              <a:t>What are your expectations for the traffic to Norway </a:t>
            </a:r>
          </a:p>
          <a:p>
            <a:r>
              <a:rPr lang="en-US" altLang="nb-NO" sz="800" i="1" dirty="0"/>
              <a:t>this coming winter season compared to last winter season?</a:t>
            </a:r>
            <a:endParaRPr lang="nb-NO" altLang="nb-NO" sz="800" i="1" dirty="0"/>
          </a:p>
        </p:txBody>
      </p:sp>
      <p:graphicFrame>
        <p:nvGraphicFramePr>
          <p:cNvPr id="9" name="Content Placeholder 8">
            <a:extLst>
              <a:ext uri="{FF2B5EF4-FFF2-40B4-BE49-F238E27FC236}">
                <a16:creationId xmlns:a16="http://schemas.microsoft.com/office/drawing/2014/main" id="{E35B5394-2096-4E86-9A1E-10303CE8F1BD}"/>
              </a:ext>
            </a:extLst>
          </p:cNvPr>
          <p:cNvGraphicFramePr>
            <a:graphicFrameLocks noGrp="1"/>
          </p:cNvGraphicFramePr>
          <p:nvPr>
            <p:ph idx="1"/>
            <p:extLst/>
          </p:nvPr>
        </p:nvGraphicFramePr>
        <p:xfrm>
          <a:off x="490506" y="2087562"/>
          <a:ext cx="8186769" cy="40770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162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Forventning per bransje</a:t>
            </a:r>
          </a:p>
        </p:txBody>
      </p:sp>
      <p:sp>
        <p:nvSpPr>
          <p:cNvPr id="5" name="TextBox 4"/>
          <p:cNvSpPr txBox="1"/>
          <p:nvPr/>
        </p:nvSpPr>
        <p:spPr>
          <a:xfrm>
            <a:off x="6662230" y="6653714"/>
            <a:ext cx="2481770" cy="384721"/>
          </a:xfrm>
          <a:prstGeom prst="rect">
            <a:avLst/>
          </a:prstGeom>
          <a:noFill/>
        </p:spPr>
        <p:txBody>
          <a:bodyPr wrap="none" rtlCol="0">
            <a:spAutoFit/>
          </a:bodyPr>
          <a:lstStyle/>
          <a:p>
            <a:r>
              <a:rPr lang="nb-NO" sz="900" dirty="0"/>
              <a:t>Kilde: Norges Turistbarometer, Innovasjon Norge</a:t>
            </a:r>
          </a:p>
          <a:p>
            <a:endParaRPr lang="nb-NO" sz="1000" dirty="0"/>
          </a:p>
        </p:txBody>
      </p:sp>
      <p:sp>
        <p:nvSpPr>
          <p:cNvPr id="9" name="Slide Number Placeholder 8"/>
          <p:cNvSpPr>
            <a:spLocks noGrp="1"/>
          </p:cNvSpPr>
          <p:nvPr>
            <p:ph type="sldNum" sz="quarter" idx="12"/>
          </p:nvPr>
        </p:nvSpPr>
        <p:spPr/>
        <p:txBody>
          <a:bodyPr/>
          <a:lstStyle/>
          <a:p>
            <a:fld id="{45D54F3E-5908-4C83-B5CA-2A5BDE9E6817}" type="slidenum">
              <a:rPr lang="nb-NO" smtClean="0"/>
              <a:t>8</a:t>
            </a:fld>
            <a:endParaRPr lang="nb-NO"/>
          </a:p>
        </p:txBody>
      </p:sp>
      <p:graphicFrame>
        <p:nvGraphicFramePr>
          <p:cNvPr id="7" name="Content Placeholder 6">
            <a:extLst>
              <a:ext uri="{FF2B5EF4-FFF2-40B4-BE49-F238E27FC236}">
                <a16:creationId xmlns:a16="http://schemas.microsoft.com/office/drawing/2014/main" id="{046C9C2D-94F0-49ED-9BF8-E70754663E8D}"/>
              </a:ext>
            </a:extLst>
          </p:cNvPr>
          <p:cNvGraphicFramePr>
            <a:graphicFrameLocks noGrp="1"/>
          </p:cNvGraphicFramePr>
          <p:nvPr>
            <p:ph idx="1"/>
            <p:extLst/>
          </p:nvPr>
        </p:nvGraphicFramePr>
        <p:xfrm>
          <a:off x="269358" y="1937800"/>
          <a:ext cx="8265492" cy="39119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8293288-7CF1-4303-9C92-E18CE659C446}"/>
              </a:ext>
            </a:extLst>
          </p:cNvPr>
          <p:cNvSpPr txBox="1"/>
          <p:nvPr/>
        </p:nvSpPr>
        <p:spPr>
          <a:xfrm>
            <a:off x="5269212" y="999108"/>
            <a:ext cx="2656496" cy="461665"/>
          </a:xfrm>
          <a:prstGeom prst="rect">
            <a:avLst/>
          </a:prstGeom>
          <a:noFill/>
        </p:spPr>
        <p:txBody>
          <a:bodyPr wrap="none" rtlCol="0">
            <a:spAutoFit/>
          </a:bodyPr>
          <a:lstStyle/>
          <a:p>
            <a:r>
              <a:rPr lang="en-US" altLang="nb-NO" sz="800" i="1" dirty="0" err="1"/>
              <a:t>Spørsmål</a:t>
            </a:r>
            <a:r>
              <a:rPr lang="en-US" altLang="nb-NO" sz="800" i="1" dirty="0"/>
              <a:t>: </a:t>
            </a:r>
            <a:br>
              <a:rPr lang="en-US" altLang="nb-NO" sz="800" i="1" dirty="0"/>
            </a:br>
            <a:r>
              <a:rPr lang="en-US" altLang="nb-NO" sz="800" i="1" dirty="0"/>
              <a:t>What are your expectations for the traffic to Norway </a:t>
            </a:r>
          </a:p>
          <a:p>
            <a:r>
              <a:rPr lang="en-US" altLang="nb-NO" sz="800" i="1" dirty="0"/>
              <a:t>this coming winter season compared to last winter season?</a:t>
            </a:r>
            <a:endParaRPr lang="nb-NO" sz="1400" i="1" dirty="0"/>
          </a:p>
        </p:txBody>
      </p:sp>
    </p:spTree>
    <p:extLst>
      <p:ext uri="{BB962C8B-B14F-4D97-AF65-F5344CB8AC3E}">
        <p14:creationId xmlns:p14="http://schemas.microsoft.com/office/powerpoint/2010/main" val="144259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858B0C-BD04-4BC9-B6FB-B6216F9F0F5A}"/>
              </a:ext>
            </a:extLst>
          </p:cNvPr>
          <p:cNvSpPr>
            <a:spLocks noGrp="1"/>
          </p:cNvSpPr>
          <p:nvPr>
            <p:ph type="sldNum" sz="quarter" idx="4"/>
          </p:nvPr>
        </p:nvSpPr>
        <p:spPr/>
        <p:txBody>
          <a:bodyPr/>
          <a:lstStyle/>
          <a:p>
            <a:fld id="{45D54F3E-5908-4C83-B5CA-2A5BDE9E6817}" type="slidenum">
              <a:rPr lang="nb-NO" smtClean="0"/>
              <a:pPr/>
              <a:t>9</a:t>
            </a:fld>
            <a:endParaRPr lang="nb-NO" dirty="0"/>
          </a:p>
        </p:txBody>
      </p:sp>
      <p:sp>
        <p:nvSpPr>
          <p:cNvPr id="4" name="Title 3">
            <a:extLst>
              <a:ext uri="{FF2B5EF4-FFF2-40B4-BE49-F238E27FC236}">
                <a16:creationId xmlns:a16="http://schemas.microsoft.com/office/drawing/2014/main" id="{C88B2B41-A8D2-41B7-9594-799AD59FC66B}"/>
              </a:ext>
            </a:extLst>
          </p:cNvPr>
          <p:cNvSpPr>
            <a:spLocks noGrp="1"/>
          </p:cNvSpPr>
          <p:nvPr>
            <p:ph type="title"/>
          </p:nvPr>
        </p:nvSpPr>
        <p:spPr/>
        <p:txBody>
          <a:bodyPr/>
          <a:lstStyle/>
          <a:p>
            <a:r>
              <a:rPr lang="nb-NO" dirty="0"/>
              <a:t>En svekket kronekurs betyr flere utenlandske gjestedøgn</a:t>
            </a:r>
          </a:p>
        </p:txBody>
      </p:sp>
      <p:graphicFrame>
        <p:nvGraphicFramePr>
          <p:cNvPr id="5" name="Content Placeholder 7">
            <a:extLst>
              <a:ext uri="{FF2B5EF4-FFF2-40B4-BE49-F238E27FC236}">
                <a16:creationId xmlns:a16="http://schemas.microsoft.com/office/drawing/2014/main" id="{AF3BFF33-8E46-40F8-8A71-99DE8FB7A5EE}"/>
              </a:ext>
            </a:extLst>
          </p:cNvPr>
          <p:cNvGraphicFramePr>
            <a:graphicFrameLocks noGrp="1"/>
          </p:cNvGraphicFramePr>
          <p:nvPr>
            <p:ph idx="1"/>
            <p:extLst>
              <p:ext uri="{D42A27DB-BD31-4B8C-83A1-F6EECF244321}">
                <p14:modId xmlns:p14="http://schemas.microsoft.com/office/powerpoint/2010/main" val="3852872481"/>
              </p:ext>
            </p:extLst>
          </p:nvPr>
        </p:nvGraphicFramePr>
        <p:xfrm>
          <a:off x="431800" y="1326426"/>
          <a:ext cx="8280400" cy="4645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B3B3B4D-6314-4713-A73E-1B0389607BE6}"/>
              </a:ext>
            </a:extLst>
          </p:cNvPr>
          <p:cNvSpPr txBox="1"/>
          <p:nvPr/>
        </p:nvSpPr>
        <p:spPr>
          <a:xfrm>
            <a:off x="5304487" y="6548776"/>
            <a:ext cx="3839513" cy="230832"/>
          </a:xfrm>
          <a:prstGeom prst="rect">
            <a:avLst/>
          </a:prstGeom>
          <a:noFill/>
        </p:spPr>
        <p:txBody>
          <a:bodyPr wrap="none" rtlCol="0">
            <a:spAutoFit/>
          </a:bodyPr>
          <a:lstStyle/>
          <a:p>
            <a:r>
              <a:rPr lang="nb-NO" sz="900" dirty="0"/>
              <a:t>Data for juli er bruk for å  få mest mulig ferietrafikk. Kilde: SSB og Norges Bank</a:t>
            </a:r>
          </a:p>
        </p:txBody>
      </p:sp>
      <p:sp>
        <p:nvSpPr>
          <p:cNvPr id="7" name="TextBox 6">
            <a:extLst>
              <a:ext uri="{FF2B5EF4-FFF2-40B4-BE49-F238E27FC236}">
                <a16:creationId xmlns:a16="http://schemas.microsoft.com/office/drawing/2014/main" id="{CA9F4A2F-0CD9-4F2F-82AF-BFDEA1F04AE3}"/>
              </a:ext>
            </a:extLst>
          </p:cNvPr>
          <p:cNvSpPr txBox="1"/>
          <p:nvPr/>
        </p:nvSpPr>
        <p:spPr>
          <a:xfrm>
            <a:off x="306846" y="1059052"/>
            <a:ext cx="1781257" cy="246221"/>
          </a:xfrm>
          <a:prstGeom prst="rect">
            <a:avLst/>
          </a:prstGeom>
          <a:noFill/>
        </p:spPr>
        <p:txBody>
          <a:bodyPr wrap="none" rtlCol="0">
            <a:spAutoFit/>
          </a:bodyPr>
          <a:lstStyle/>
          <a:p>
            <a:r>
              <a:rPr lang="nb-NO" sz="1000" b="1" dirty="0"/>
              <a:t>Utenlandske hotellgjestedøgn</a:t>
            </a:r>
          </a:p>
        </p:txBody>
      </p:sp>
      <p:sp>
        <p:nvSpPr>
          <p:cNvPr id="8" name="TextBox 7">
            <a:extLst>
              <a:ext uri="{FF2B5EF4-FFF2-40B4-BE49-F238E27FC236}">
                <a16:creationId xmlns:a16="http://schemas.microsoft.com/office/drawing/2014/main" id="{95E36FFE-D095-41FC-8151-66CEF2964764}"/>
              </a:ext>
            </a:extLst>
          </p:cNvPr>
          <p:cNvSpPr txBox="1"/>
          <p:nvPr/>
        </p:nvSpPr>
        <p:spPr>
          <a:xfrm>
            <a:off x="7345885" y="1016476"/>
            <a:ext cx="1553630" cy="246221"/>
          </a:xfrm>
          <a:prstGeom prst="rect">
            <a:avLst/>
          </a:prstGeom>
          <a:noFill/>
        </p:spPr>
        <p:txBody>
          <a:bodyPr wrap="none" rtlCol="0">
            <a:spAutoFit/>
          </a:bodyPr>
          <a:lstStyle/>
          <a:p>
            <a:r>
              <a:rPr lang="nb-NO" sz="1000" b="1" dirty="0"/>
              <a:t>Konkurransekursindeks %</a:t>
            </a:r>
          </a:p>
        </p:txBody>
      </p:sp>
    </p:spTree>
    <p:extLst>
      <p:ext uri="{BB962C8B-B14F-4D97-AF65-F5344CB8AC3E}">
        <p14:creationId xmlns:p14="http://schemas.microsoft.com/office/powerpoint/2010/main" val="3836747980"/>
      </p:ext>
    </p:extLst>
  </p:cSld>
  <p:clrMapOvr>
    <a:masterClrMapping/>
  </p:clrMapOvr>
</p:sld>
</file>

<file path=ppt/theme/theme1.xml><?xml version="1.0" encoding="utf-8"?>
<a:theme xmlns:a="http://schemas.openxmlformats.org/drawingml/2006/main" name="Innovasjon Norge">
  <a:themeElements>
    <a:clrScheme name="IN_profilfarger 3">
      <a:dk1>
        <a:srgbClr val="000000"/>
      </a:dk1>
      <a:lt1>
        <a:srgbClr val="FFFFFF"/>
      </a:lt1>
      <a:dk2>
        <a:srgbClr val="53565A"/>
      </a:dk2>
      <a:lt2>
        <a:srgbClr val="D9D9D6"/>
      </a:lt2>
      <a:accent1>
        <a:srgbClr val="A4DBE8"/>
      </a:accent1>
      <a:accent2>
        <a:srgbClr val="E03E52"/>
      </a:accent2>
      <a:accent3>
        <a:srgbClr val="753BBD"/>
      </a:accent3>
      <a:accent4>
        <a:srgbClr val="F6EB61"/>
      </a:accent4>
      <a:accent5>
        <a:srgbClr val="C6D6E3"/>
      </a:accent5>
      <a:accent6>
        <a:srgbClr val="7AE1BF"/>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okmål_4_3" id="{4876B250-01EE-8A45-8F02-91B33952363E}" vid="{58E635FC-15A8-1C43-B23F-ED57BE7ADE5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novasjon Norge">
    <a:dk1>
      <a:sysClr val="windowText" lastClr="000000"/>
    </a:dk1>
    <a:lt1>
      <a:sysClr val="window" lastClr="FFFFFF"/>
    </a:lt1>
    <a:dk2>
      <a:srgbClr val="44546A"/>
    </a:dk2>
    <a:lt2>
      <a:srgbClr val="E7E6E6"/>
    </a:lt2>
    <a:accent1>
      <a:srgbClr val="A2DCEB"/>
    </a:accent1>
    <a:accent2>
      <a:srgbClr val="DE4648"/>
    </a:accent2>
    <a:accent3>
      <a:srgbClr val="7D6DCD"/>
    </a:accent3>
    <a:accent4>
      <a:srgbClr val="FCD32B"/>
    </a:accent4>
    <a:accent5>
      <a:srgbClr val="54A9E7"/>
    </a:accent5>
    <a:accent6>
      <a:srgbClr val="82DBB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N_profilfarger 3">
    <a:dk1>
      <a:srgbClr val="000000"/>
    </a:dk1>
    <a:lt1>
      <a:srgbClr val="FFFFFF"/>
    </a:lt1>
    <a:dk2>
      <a:srgbClr val="53565A"/>
    </a:dk2>
    <a:lt2>
      <a:srgbClr val="D9D9D6"/>
    </a:lt2>
    <a:accent1>
      <a:srgbClr val="A4DBE8"/>
    </a:accent1>
    <a:accent2>
      <a:srgbClr val="E03E52"/>
    </a:accent2>
    <a:accent3>
      <a:srgbClr val="753BBD"/>
    </a:accent3>
    <a:accent4>
      <a:srgbClr val="F6EB61"/>
    </a:accent4>
    <a:accent5>
      <a:srgbClr val="C6D6E3"/>
    </a:accent5>
    <a:accent6>
      <a:srgbClr val="7AE1BF"/>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Bokmål_4_3</Template>
  <TotalTime>134</TotalTime>
  <Words>548</Words>
  <Application>Microsoft Office PowerPoint</Application>
  <PresentationFormat>On-screen Show (4:3)</PresentationFormat>
  <Paragraphs>95</Paragraphs>
  <Slides>15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Times</vt:lpstr>
      <vt:lpstr>Innovasjon Norge</vt:lpstr>
      <vt:lpstr>Worksheet</vt:lpstr>
      <vt:lpstr>Norges Turistbarometer Prognose for norsk og utenlandsk  ferie- og fritidstrafikk i Norge vintersesongen 2018</vt:lpstr>
      <vt:lpstr>Innovasjon Norges prognoser er klartale;  Optimisme ved inngangen til årets vintersesong</vt:lpstr>
      <vt:lpstr>PowerPoint Presentation</vt:lpstr>
      <vt:lpstr>Gode forventninger til vintertrafikken    </vt:lpstr>
      <vt:lpstr>Forventinger over tid</vt:lpstr>
      <vt:lpstr>Optimisme hos tilbydere som retter seg mot ulike målgrupper​ </vt:lpstr>
      <vt:lpstr>Forventing per marked </vt:lpstr>
      <vt:lpstr>Forventning per bransje</vt:lpstr>
      <vt:lpstr>En svekket kronekurs betyr flere utenlandske gjestedøgn</vt:lpstr>
      <vt:lpstr>Tilbakeblikk på tidligere vintersesonger</vt:lpstr>
      <vt:lpstr>Vintersesongen 2014-2017 Etter to vintersesonger med vekst, stoppet det opp i fjor. Vinteren 2017 var preget av snømangel og påsken var sen. Likevel lå antall gjestedøgn tre prosent høyere enn i 2013. Takket være 11 prosent flere utenlandske.</vt:lpstr>
      <vt:lpstr>Vintersesongen 2016 Nord-Norge hadde størst prosentvis vekst av både norske og utenlandske gjestedøgn vintersesongen 2015-2016</vt:lpstr>
      <vt:lpstr>Sammensetningen av utenlandske gjestedøgn, vintersesongen 2016</vt:lpstr>
      <vt:lpstr>Bakgrunn og metode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Norges Turistbarometer Prognose for norsk og utenlandsk  ferie- og fritidstrafikk i Norge</dc:title>
  <dc:creator>Margrethe Helgebostad</dc:creator>
  <dc:description>template by addpoint.no</dc:description>
  <cp:lastModifiedBy>Margrethe Helgebostad</cp:lastModifiedBy>
  <cp:revision>18</cp:revision>
  <cp:lastPrinted>2016-02-03T14:10:59Z</cp:lastPrinted>
  <dcterms:created xsi:type="dcterms:W3CDTF">2018-01-02T10:57:30Z</dcterms:created>
  <dcterms:modified xsi:type="dcterms:W3CDTF">2018-01-04T12:34:05Z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