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xml" ContentType="application/vnd.openxmlformats-officedocument.presentationml.notesSlide+xml"/>
  <Override PartName="/ppt/charts/chart3.xml" ContentType="application/vnd.openxmlformats-officedocument.drawingml.chart+xml"/>
  <Override PartName="/ppt/theme/themeOverride1.xml" ContentType="application/vnd.openxmlformats-officedocument.themeOverride+xml"/>
  <Override PartName="/ppt/charts/chart4.xml" ContentType="application/vnd.openxmlformats-officedocument.drawingml.chart+xml"/>
  <Override PartName="/ppt/theme/themeOverride2.xml" ContentType="application/vnd.openxmlformats-officedocument.themeOverr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style3.xml" ContentType="application/vnd.ms-office.chartstyle+xml"/>
  <Override PartName="/ppt/charts/colors3.xml" ContentType="application/vnd.ms-office.chartcolorstyle+xml"/>
  <Override PartName="/ppt/charts/chart16.xml" ContentType="application/vnd.openxmlformats-officedocument.drawingml.chart+xml"/>
  <Override PartName="/ppt/charts/style4.xml" ContentType="application/vnd.ms-office.chartstyle+xml"/>
  <Override PartName="/ppt/charts/colors4.xml" ContentType="application/vnd.ms-office.chartcolorstyle+xml"/>
  <Override PartName="/ppt/charts/chart17.xml" ContentType="application/vnd.openxmlformats-officedocument.drawingml.chart+xml"/>
  <Override PartName="/ppt/charts/style5.xml" ContentType="application/vnd.ms-office.chartstyle+xml"/>
  <Override PartName="/ppt/charts/colors5.xml" ContentType="application/vnd.ms-office.chartcolorstyle+xml"/>
  <Override PartName="/ppt/charts/chart18.xml" ContentType="application/vnd.openxmlformats-officedocument.drawingml.chart+xml"/>
  <Override PartName="/ppt/charts/style6.xml" ContentType="application/vnd.ms-office.chartstyle+xml"/>
  <Override PartName="/ppt/charts/colors6.xml" ContentType="application/vnd.ms-office.chartcolorstyle+xml"/>
  <Override PartName="/ppt/charts/chart19.xml" ContentType="application/vnd.openxmlformats-officedocument.drawingml.chart+xml"/>
  <Override PartName="/ppt/charts/style7.xml" ContentType="application/vnd.ms-office.chartstyle+xml"/>
  <Override PartName="/ppt/charts/colors7.xml" ContentType="application/vnd.ms-office.chartcolorstyle+xml"/>
  <Override PartName="/ppt/charts/chart20.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3.xml" ContentType="application/vnd.openxmlformats-officedocument.presentationml.notesSlide+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charts/style9.xml" ContentType="application/vnd.ms-office.chartstyle+xml"/>
  <Override PartName="/ppt/charts/colors9.xml" ContentType="application/vnd.ms-office.chartcolorstyle+xml"/>
  <Override PartName="/ppt/charts/chart26.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27.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28.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29.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30.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31.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32.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33.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34.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35.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36.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37.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38.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39.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4.xml" ContentType="application/vnd.openxmlformats-officedocument.presentationml.notesSlide+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chart43.xml" ContentType="application/vnd.openxmlformats-officedocument.drawingml.chart+xml"/>
  <Override PartName="/ppt/charts/chart44.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45.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46.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4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48.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4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50.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51.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52.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53.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54.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55.xml" ContentType="application/vnd.openxmlformats-officedocument.drawingml.chart+xml"/>
  <Override PartName="/ppt/charts/style35.xml" ContentType="application/vnd.ms-office.chartstyle+xml"/>
  <Override PartName="/ppt/charts/colors35.xml" ContentType="application/vnd.ms-office.chartcolorstyle+xml"/>
  <Override PartName="/ppt/charts/chart56.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57.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58.xml" ContentType="application/vnd.openxmlformats-officedocument.drawingml.chart+xml"/>
  <Override PartName="/ppt/charts/style38.xml" ContentType="application/vnd.ms-office.chartstyle+xml"/>
  <Override PartName="/ppt/charts/colors38.xml" ContentType="application/vnd.ms-office.chartcolorstyle+xml"/>
  <Override PartName="/ppt/notesSlides/notesSlide5.xml" ContentType="application/vnd.openxmlformats-officedocument.presentationml.notesSlide+xml"/>
  <Override PartName="/ppt/charts/chart59.xml" ContentType="application/vnd.openxmlformats-officedocument.drawingml.chart+xml"/>
  <Override PartName="/ppt/charts/chart60.xml" ContentType="application/vnd.openxmlformats-officedocument.drawingml.chart+xml"/>
  <Override PartName="/ppt/charts/chart61.xml" ContentType="application/vnd.openxmlformats-officedocument.drawingml.chart+xml"/>
  <Override PartName="/ppt/charts/chart62.xml" ContentType="application/vnd.openxmlformats-officedocument.drawingml.chart+xml"/>
  <Override PartName="/ppt/charts/chart63.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64.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65.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66.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67.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68.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69.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70.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71.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72.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73.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74.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75.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76.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77.xml" ContentType="application/vnd.openxmlformats-officedocument.drawingml.chart+xml"/>
  <Override PartName="/ppt/charts/style53.xml" ContentType="application/vnd.ms-office.chartstyle+xml"/>
  <Override PartName="/ppt/charts/colors53.xml" ContentType="application/vnd.ms-office.chartcolorstyle+xml"/>
  <Override PartName="/ppt/notesSlides/notesSlide6.xml" ContentType="application/vnd.openxmlformats-officedocument.presentationml.notesSlide+xml"/>
  <Override PartName="/ppt/charts/chart78.xml" ContentType="application/vnd.openxmlformats-officedocument.drawingml.chart+xml"/>
  <Override PartName="/ppt/charts/chart79.xml" ContentType="application/vnd.openxmlformats-officedocument.drawingml.chart+xml"/>
  <Override PartName="/ppt/charts/chart80.xml" ContentType="application/vnd.openxmlformats-officedocument.drawingml.chart+xml"/>
  <Override PartName="/ppt/charts/chart81.xml" ContentType="application/vnd.openxmlformats-officedocument.drawingml.chart+xml"/>
  <Override PartName="/ppt/charts/chart82.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83.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84.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85.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86.xml" ContentType="application/vnd.openxmlformats-officedocument.drawingml.chart+xml"/>
  <Override PartName="/ppt/charts/style58.xml" ContentType="application/vnd.ms-office.chartstyle+xml"/>
  <Override PartName="/ppt/charts/colors58.xml" ContentType="application/vnd.ms-office.chartcolorstyle+xml"/>
  <Override PartName="/ppt/charts/chart87.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88.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89.xml" ContentType="application/vnd.openxmlformats-officedocument.drawingml.chart+xml"/>
  <Override PartName="/ppt/charts/style61.xml" ContentType="application/vnd.ms-office.chartstyle+xml"/>
  <Override PartName="/ppt/charts/colors61.xml" ContentType="application/vnd.ms-office.chartcolorstyle+xml"/>
  <Override PartName="/ppt/charts/chart90.xml" ContentType="application/vnd.openxmlformats-officedocument.drawingml.chart+xml"/>
  <Override PartName="/ppt/charts/style62.xml" ContentType="application/vnd.ms-office.chartstyle+xml"/>
  <Override PartName="/ppt/charts/colors62.xml" ContentType="application/vnd.ms-office.chartcolorstyle+xml"/>
  <Override PartName="/ppt/charts/chart91.xml" ContentType="application/vnd.openxmlformats-officedocument.drawingml.chart+xml"/>
  <Override PartName="/ppt/charts/style63.xml" ContentType="application/vnd.ms-office.chartstyle+xml"/>
  <Override PartName="/ppt/charts/colors63.xml" ContentType="application/vnd.ms-office.chartcolorstyle+xml"/>
  <Override PartName="/ppt/charts/chart92.xml" ContentType="application/vnd.openxmlformats-officedocument.drawingml.chart+xml"/>
  <Override PartName="/ppt/charts/style64.xml" ContentType="application/vnd.ms-office.chartstyle+xml"/>
  <Override PartName="/ppt/charts/colors64.xml" ContentType="application/vnd.ms-office.chartcolorstyle+xml"/>
  <Override PartName="/ppt/charts/chart93.xml" ContentType="application/vnd.openxmlformats-officedocument.drawingml.chart+xml"/>
  <Override PartName="/ppt/charts/style65.xml" ContentType="application/vnd.ms-office.chartstyle+xml"/>
  <Override PartName="/ppt/charts/colors65.xml" ContentType="application/vnd.ms-office.chartcolorstyle+xml"/>
  <Override PartName="/ppt/charts/chart94.xml" ContentType="application/vnd.openxmlformats-officedocument.drawingml.chart+xml"/>
  <Override PartName="/ppt/charts/style66.xml" ContentType="application/vnd.ms-office.chartstyle+xml"/>
  <Override PartName="/ppt/charts/colors66.xml" ContentType="application/vnd.ms-office.chartcolorstyle+xml"/>
  <Override PartName="/ppt/charts/chart95.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96.xml" ContentType="application/vnd.openxmlformats-officedocument.drawingml.chart+xml"/>
  <Override PartName="/ppt/charts/style68.xml" ContentType="application/vnd.ms-office.chartstyle+xml"/>
  <Override PartName="/ppt/charts/colors68.xml" ContentType="application/vnd.ms-office.chartcolorstyle+xml"/>
  <Override PartName="/ppt/notesSlides/notesSlide7.xml" ContentType="application/vnd.openxmlformats-officedocument.presentationml.notesSlide+xml"/>
  <Override PartName="/ppt/charts/chart97.xml" ContentType="application/vnd.openxmlformats-officedocument.drawingml.chart+xml"/>
  <Override PartName="/ppt/charts/chart98.xml" ContentType="application/vnd.openxmlformats-officedocument.drawingml.chart+xml"/>
  <Override PartName="/ppt/charts/chart99.xml" ContentType="application/vnd.openxmlformats-officedocument.drawingml.chart+xml"/>
  <Override PartName="/ppt/charts/chart100.xml" ContentType="application/vnd.openxmlformats-officedocument.drawingml.chart+xml"/>
  <Override PartName="/ppt/charts/chart101.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102.xml" ContentType="application/vnd.openxmlformats-officedocument.drawingml.chart+xml"/>
  <Override PartName="/ppt/charts/style70.xml" ContentType="application/vnd.ms-office.chartstyle+xml"/>
  <Override PartName="/ppt/charts/colors70.xml" ContentType="application/vnd.ms-office.chartcolorstyle+xml"/>
  <Override PartName="/ppt/charts/chart103.xml" ContentType="application/vnd.openxmlformats-officedocument.drawingml.chart+xml"/>
  <Override PartName="/ppt/charts/style71.xml" ContentType="application/vnd.ms-office.chartstyle+xml"/>
  <Override PartName="/ppt/charts/colors71.xml" ContentType="application/vnd.ms-office.chartcolorstyle+xml"/>
  <Override PartName="/ppt/charts/chart104.xml" ContentType="application/vnd.openxmlformats-officedocument.drawingml.chart+xml"/>
  <Override PartName="/ppt/charts/style72.xml" ContentType="application/vnd.ms-office.chartstyle+xml"/>
  <Override PartName="/ppt/charts/colors72.xml" ContentType="application/vnd.ms-office.chartcolorstyle+xml"/>
  <Override PartName="/ppt/charts/chart105.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106.xml" ContentType="application/vnd.openxmlformats-officedocument.drawingml.chart+xml"/>
  <Override PartName="/ppt/charts/style74.xml" ContentType="application/vnd.ms-office.chartstyle+xml"/>
  <Override PartName="/ppt/charts/colors74.xml" ContentType="application/vnd.ms-office.chartcolorstyle+xml"/>
  <Override PartName="/ppt/charts/chart107.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108.xml" ContentType="application/vnd.openxmlformats-officedocument.drawingml.chart+xml"/>
  <Override PartName="/ppt/charts/style76.xml" ContentType="application/vnd.ms-office.chartstyle+xml"/>
  <Override PartName="/ppt/charts/colors76.xml" ContentType="application/vnd.ms-office.chartcolorstyle+xml"/>
  <Override PartName="/ppt/charts/chart109.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110.xml" ContentType="application/vnd.openxmlformats-officedocument.drawingml.chart+xml"/>
  <Override PartName="/ppt/charts/style78.xml" ContentType="application/vnd.ms-office.chartstyle+xml"/>
  <Override PartName="/ppt/charts/colors78.xml" ContentType="application/vnd.ms-office.chartcolorstyle+xml"/>
  <Override PartName="/ppt/charts/chart111.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112.xml" ContentType="application/vnd.openxmlformats-officedocument.drawingml.chart+xml"/>
  <Override PartName="/ppt/charts/style80.xml" ContentType="application/vnd.ms-office.chartstyle+xml"/>
  <Override PartName="/ppt/charts/colors80.xml" ContentType="application/vnd.ms-office.chartcolorstyle+xml"/>
  <Override PartName="/ppt/charts/chart113.xml" ContentType="application/vnd.openxmlformats-officedocument.drawingml.chart+xml"/>
  <Override PartName="/ppt/charts/style81.xml" ContentType="application/vnd.ms-office.chartstyle+xml"/>
  <Override PartName="/ppt/charts/colors81.xml" ContentType="application/vnd.ms-office.chartcolorstyle+xml"/>
  <Override PartName="/ppt/charts/chart114.xml" ContentType="application/vnd.openxmlformats-officedocument.drawingml.chart+xml"/>
  <Override PartName="/ppt/charts/style82.xml" ContentType="application/vnd.ms-office.chartstyle+xml"/>
  <Override PartName="/ppt/charts/colors82.xml" ContentType="application/vnd.ms-office.chartcolorstyle+xml"/>
  <Override PartName="/ppt/charts/chart115.xml" ContentType="application/vnd.openxmlformats-officedocument.drawingml.chart+xml"/>
  <Override PartName="/ppt/charts/style83.xml" ContentType="application/vnd.ms-office.chartstyle+xml"/>
  <Override PartName="/ppt/charts/colors83.xml" ContentType="application/vnd.ms-office.chartcolorstyle+xml"/>
  <Override PartName="/ppt/notesSlides/notesSlide8.xml" ContentType="application/vnd.openxmlformats-officedocument.presentationml.notesSlide+xml"/>
  <Override PartName="/ppt/charts/chart116.xml" ContentType="application/vnd.openxmlformats-officedocument.drawingml.chart+xml"/>
  <Override PartName="/ppt/charts/chart117.xml" ContentType="application/vnd.openxmlformats-officedocument.drawingml.chart+xml"/>
  <Override PartName="/ppt/charts/chart118.xml" ContentType="application/vnd.openxmlformats-officedocument.drawingml.chart+xml"/>
  <Override PartName="/ppt/charts/chart119.xml" ContentType="application/vnd.openxmlformats-officedocument.drawingml.chart+xml"/>
  <Override PartName="/ppt/charts/chart120.xml" ContentType="application/vnd.openxmlformats-officedocument.drawingml.chart+xml"/>
  <Override PartName="/ppt/charts/style84.xml" ContentType="application/vnd.ms-office.chartstyle+xml"/>
  <Override PartName="/ppt/charts/colors84.xml" ContentType="application/vnd.ms-office.chartcolorstyle+xml"/>
  <Override PartName="/ppt/charts/chart121.xml" ContentType="application/vnd.openxmlformats-officedocument.drawingml.chart+xml"/>
  <Override PartName="/ppt/charts/style85.xml" ContentType="application/vnd.ms-office.chartstyle+xml"/>
  <Override PartName="/ppt/charts/colors85.xml" ContentType="application/vnd.ms-office.chartcolorstyle+xml"/>
  <Override PartName="/ppt/charts/chart122.xml" ContentType="application/vnd.openxmlformats-officedocument.drawingml.chart+xml"/>
  <Override PartName="/ppt/charts/style86.xml" ContentType="application/vnd.ms-office.chartstyle+xml"/>
  <Override PartName="/ppt/charts/colors86.xml" ContentType="application/vnd.ms-office.chartcolorstyle+xml"/>
  <Override PartName="/ppt/charts/chart123.xml" ContentType="application/vnd.openxmlformats-officedocument.drawingml.chart+xml"/>
  <Override PartName="/ppt/charts/style87.xml" ContentType="application/vnd.ms-office.chartstyle+xml"/>
  <Override PartName="/ppt/charts/colors87.xml" ContentType="application/vnd.ms-office.chartcolorstyle+xml"/>
  <Override PartName="/ppt/charts/chart124.xml" ContentType="application/vnd.openxmlformats-officedocument.drawingml.chart+xml"/>
  <Override PartName="/ppt/charts/style88.xml" ContentType="application/vnd.ms-office.chartstyle+xml"/>
  <Override PartName="/ppt/charts/colors88.xml" ContentType="application/vnd.ms-office.chartcolorstyle+xml"/>
  <Override PartName="/ppt/charts/chart125.xml" ContentType="application/vnd.openxmlformats-officedocument.drawingml.chart+xml"/>
  <Override PartName="/ppt/charts/style89.xml" ContentType="application/vnd.ms-office.chartstyle+xml"/>
  <Override PartName="/ppt/charts/colors89.xml" ContentType="application/vnd.ms-office.chartcolorstyle+xml"/>
  <Override PartName="/ppt/charts/chart126.xml" ContentType="application/vnd.openxmlformats-officedocument.drawingml.chart+xml"/>
  <Override PartName="/ppt/charts/style90.xml" ContentType="application/vnd.ms-office.chartstyle+xml"/>
  <Override PartName="/ppt/charts/colors90.xml" ContentType="application/vnd.ms-office.chartcolorstyle+xml"/>
  <Override PartName="/ppt/charts/chart127.xml" ContentType="application/vnd.openxmlformats-officedocument.drawingml.chart+xml"/>
  <Override PartName="/ppt/charts/style91.xml" ContentType="application/vnd.ms-office.chartstyle+xml"/>
  <Override PartName="/ppt/charts/colors91.xml" ContentType="application/vnd.ms-office.chartcolorstyle+xml"/>
  <Override PartName="/ppt/charts/chart128.xml" ContentType="application/vnd.openxmlformats-officedocument.drawingml.chart+xml"/>
  <Override PartName="/ppt/charts/style92.xml" ContentType="application/vnd.ms-office.chartstyle+xml"/>
  <Override PartName="/ppt/charts/colors92.xml" ContentType="application/vnd.ms-office.chartcolorstyle+xml"/>
  <Override PartName="/ppt/charts/chart129.xml" ContentType="application/vnd.openxmlformats-officedocument.drawingml.chart+xml"/>
  <Override PartName="/ppt/charts/style93.xml" ContentType="application/vnd.ms-office.chartstyle+xml"/>
  <Override PartName="/ppt/charts/colors93.xml" ContentType="application/vnd.ms-office.chartcolorstyle+xml"/>
  <Override PartName="/ppt/charts/chart130.xml" ContentType="application/vnd.openxmlformats-officedocument.drawingml.chart+xml"/>
  <Override PartName="/ppt/charts/style94.xml" ContentType="application/vnd.ms-office.chartstyle+xml"/>
  <Override PartName="/ppt/charts/colors94.xml" ContentType="application/vnd.ms-office.chartcolorstyle+xml"/>
  <Override PartName="/ppt/charts/chart131.xml" ContentType="application/vnd.openxmlformats-officedocument.drawingml.chart+xml"/>
  <Override PartName="/ppt/charts/style95.xml" ContentType="application/vnd.ms-office.chartstyle+xml"/>
  <Override PartName="/ppt/charts/colors95.xml" ContentType="application/vnd.ms-office.chartcolorstyle+xml"/>
  <Override PartName="/ppt/charts/chart132.xml" ContentType="application/vnd.openxmlformats-officedocument.drawingml.chart+xml"/>
  <Override PartName="/ppt/charts/style96.xml" ContentType="application/vnd.ms-office.chartstyle+xml"/>
  <Override PartName="/ppt/charts/colors96.xml" ContentType="application/vnd.ms-office.chartcolorstyle+xml"/>
  <Override PartName="/ppt/charts/chart133.xml" ContentType="application/vnd.openxmlformats-officedocument.drawingml.chart+xml"/>
  <Override PartName="/ppt/charts/style97.xml" ContentType="application/vnd.ms-office.chartstyle+xml"/>
  <Override PartName="/ppt/charts/colors97.xml" ContentType="application/vnd.ms-office.chartcolorstyle+xml"/>
  <Override PartName="/ppt/charts/chart134.xml" ContentType="application/vnd.openxmlformats-officedocument.drawingml.chart+xml"/>
  <Override PartName="/ppt/charts/style98.xml" ContentType="application/vnd.ms-office.chartstyle+xml"/>
  <Override PartName="/ppt/charts/colors98.xml" ContentType="application/vnd.ms-office.chartcolorstyle+xml"/>
  <Override PartName="/ppt/notesSlides/notesSlide9.xml" ContentType="application/vnd.openxmlformats-officedocument.presentationml.notesSlide+xml"/>
  <Override PartName="/ppt/charts/chart135.xml" ContentType="application/vnd.openxmlformats-officedocument.drawingml.chart+xml"/>
  <Override PartName="/ppt/charts/chart136.xml" ContentType="application/vnd.openxmlformats-officedocument.drawingml.chart+xml"/>
  <Override PartName="/ppt/charts/chart137.xml" ContentType="application/vnd.openxmlformats-officedocument.drawingml.chart+xml"/>
  <Override PartName="/ppt/charts/chart138.xml" ContentType="application/vnd.openxmlformats-officedocument.drawingml.chart+xml"/>
  <Override PartName="/ppt/charts/chart139.xml" ContentType="application/vnd.openxmlformats-officedocument.drawingml.chart+xml"/>
  <Override PartName="/ppt/charts/style99.xml" ContentType="application/vnd.ms-office.chartstyle+xml"/>
  <Override PartName="/ppt/charts/colors99.xml" ContentType="application/vnd.ms-office.chartcolorstyle+xml"/>
  <Override PartName="/ppt/charts/chart140.xml" ContentType="application/vnd.openxmlformats-officedocument.drawingml.chart+xml"/>
  <Override PartName="/ppt/charts/style100.xml" ContentType="application/vnd.ms-office.chartstyle+xml"/>
  <Override PartName="/ppt/charts/colors100.xml" ContentType="application/vnd.ms-office.chartcolorstyle+xml"/>
  <Override PartName="/ppt/charts/chart141.xml" ContentType="application/vnd.openxmlformats-officedocument.drawingml.chart+xml"/>
  <Override PartName="/ppt/charts/style101.xml" ContentType="application/vnd.ms-office.chartstyle+xml"/>
  <Override PartName="/ppt/charts/colors101.xml" ContentType="application/vnd.ms-office.chartcolorstyle+xml"/>
  <Override PartName="/ppt/charts/chart142.xml" ContentType="application/vnd.openxmlformats-officedocument.drawingml.chart+xml"/>
  <Override PartName="/ppt/charts/style102.xml" ContentType="application/vnd.ms-office.chartstyle+xml"/>
  <Override PartName="/ppt/charts/colors102.xml" ContentType="application/vnd.ms-office.chartcolorstyle+xml"/>
  <Override PartName="/ppt/charts/chart143.xml" ContentType="application/vnd.openxmlformats-officedocument.drawingml.chart+xml"/>
  <Override PartName="/ppt/charts/style103.xml" ContentType="application/vnd.ms-office.chartstyle+xml"/>
  <Override PartName="/ppt/charts/colors103.xml" ContentType="application/vnd.ms-office.chartcolorstyle+xml"/>
  <Override PartName="/ppt/charts/chart144.xml" ContentType="application/vnd.openxmlformats-officedocument.drawingml.chart+xml"/>
  <Override PartName="/ppt/charts/style104.xml" ContentType="application/vnd.ms-office.chartstyle+xml"/>
  <Override PartName="/ppt/charts/colors104.xml" ContentType="application/vnd.ms-office.chartcolorstyle+xml"/>
  <Override PartName="/ppt/charts/chart145.xml" ContentType="application/vnd.openxmlformats-officedocument.drawingml.chart+xml"/>
  <Override PartName="/ppt/charts/style105.xml" ContentType="application/vnd.ms-office.chartstyle+xml"/>
  <Override PartName="/ppt/charts/colors105.xml" ContentType="application/vnd.ms-office.chartcolorstyle+xml"/>
  <Override PartName="/ppt/charts/chart146.xml" ContentType="application/vnd.openxmlformats-officedocument.drawingml.chart+xml"/>
  <Override PartName="/ppt/charts/style106.xml" ContentType="application/vnd.ms-office.chartstyle+xml"/>
  <Override PartName="/ppt/charts/colors106.xml" ContentType="application/vnd.ms-office.chartcolorstyle+xml"/>
  <Override PartName="/ppt/charts/chart147.xml" ContentType="application/vnd.openxmlformats-officedocument.drawingml.chart+xml"/>
  <Override PartName="/ppt/charts/style107.xml" ContentType="application/vnd.ms-office.chartstyle+xml"/>
  <Override PartName="/ppt/charts/colors107.xml" ContentType="application/vnd.ms-office.chartcolorstyle+xml"/>
  <Override PartName="/ppt/charts/chart148.xml" ContentType="application/vnd.openxmlformats-officedocument.drawingml.chart+xml"/>
  <Override PartName="/ppt/charts/style108.xml" ContentType="application/vnd.ms-office.chartstyle+xml"/>
  <Override PartName="/ppt/charts/colors108.xml" ContentType="application/vnd.ms-office.chartcolorstyle+xml"/>
  <Override PartName="/ppt/charts/chart149.xml" ContentType="application/vnd.openxmlformats-officedocument.drawingml.chart+xml"/>
  <Override PartName="/ppt/charts/style109.xml" ContentType="application/vnd.ms-office.chartstyle+xml"/>
  <Override PartName="/ppt/charts/colors109.xml" ContentType="application/vnd.ms-office.chartcolorstyle+xml"/>
  <Override PartName="/ppt/charts/chart150.xml" ContentType="application/vnd.openxmlformats-officedocument.drawingml.chart+xml"/>
  <Override PartName="/ppt/charts/style110.xml" ContentType="application/vnd.ms-office.chartstyle+xml"/>
  <Override PartName="/ppt/charts/colors110.xml" ContentType="application/vnd.ms-office.chartcolorstyle+xml"/>
  <Override PartName="/ppt/charts/chart151.xml" ContentType="application/vnd.openxmlformats-officedocument.drawingml.chart+xml"/>
  <Override PartName="/ppt/charts/style111.xml" ContentType="application/vnd.ms-office.chartstyle+xml"/>
  <Override PartName="/ppt/charts/colors111.xml" ContentType="application/vnd.ms-office.chartcolorstyle+xml"/>
  <Override PartName="/ppt/charts/chart152.xml" ContentType="application/vnd.openxmlformats-officedocument.drawingml.chart+xml"/>
  <Override PartName="/ppt/charts/style112.xml" ContentType="application/vnd.ms-office.chartstyle+xml"/>
  <Override PartName="/ppt/charts/colors112.xml" ContentType="application/vnd.ms-office.chartcolorstyle+xml"/>
  <Override PartName="/ppt/charts/chart153.xml" ContentType="application/vnd.openxmlformats-officedocument.drawingml.chart+xml"/>
  <Override PartName="/ppt/charts/style113.xml" ContentType="application/vnd.ms-office.chartstyle+xml"/>
  <Override PartName="/ppt/charts/colors113.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54.xml" ContentType="application/vnd.openxmlformats-officedocument.drawingml.chart+xml"/>
  <Override PartName="/ppt/charts/chart155.xml" ContentType="application/vnd.openxmlformats-officedocument.drawingml.chart+xml"/>
  <Override PartName="/ppt/charts/chart156.xml" ContentType="application/vnd.openxmlformats-officedocument.drawingml.chart+xml"/>
  <Override PartName="/ppt/charts/chart157.xml" ContentType="application/vnd.openxmlformats-officedocument.drawingml.chart+xml"/>
  <Override PartName="/ppt/notesSlides/notesSlide12.xml" ContentType="application/vnd.openxmlformats-officedocument.presentationml.notesSlide+xml"/>
  <Override PartName="/ppt/charts/chart158.xml" ContentType="application/vnd.openxmlformats-officedocument.drawingml.chart+xml"/>
  <Override PartName="/ppt/charts/style114.xml" ContentType="application/vnd.ms-office.chartstyle+xml"/>
  <Override PartName="/ppt/charts/colors114.xml" ContentType="application/vnd.ms-office.chartcolorstyle+xml"/>
  <Override PartName="/ppt/charts/chart159.xml" ContentType="application/vnd.openxmlformats-officedocument.drawingml.chart+xml"/>
  <Override PartName="/ppt/charts/style115.xml" ContentType="application/vnd.ms-office.chartstyle+xml"/>
  <Override PartName="/ppt/charts/colors115.xml" ContentType="application/vnd.ms-office.chartcolorstyle+xml"/>
  <Override PartName="/ppt/charts/chart160.xml" ContentType="application/vnd.openxmlformats-officedocument.drawingml.chart+xml"/>
  <Override PartName="/ppt/charts/style116.xml" ContentType="application/vnd.ms-office.chartstyle+xml"/>
  <Override PartName="/ppt/charts/colors116.xml" ContentType="application/vnd.ms-office.chartcolorstyle+xml"/>
  <Override PartName="/ppt/charts/chart161.xml" ContentType="application/vnd.openxmlformats-officedocument.drawingml.chart+xml"/>
  <Override PartName="/ppt/charts/style117.xml" ContentType="application/vnd.ms-office.chartstyle+xml"/>
  <Override PartName="/ppt/charts/colors117.xml" ContentType="application/vnd.ms-office.chartcolorstyle+xml"/>
  <Override PartName="/ppt/charts/chart162.xml" ContentType="application/vnd.openxmlformats-officedocument.drawingml.chart+xml"/>
  <Override PartName="/ppt/charts/style118.xml" ContentType="application/vnd.ms-office.chartstyle+xml"/>
  <Override PartName="/ppt/charts/colors118.xml" ContentType="application/vnd.ms-office.chartcolorstyle+xml"/>
  <Override PartName="/ppt/charts/chart163.xml" ContentType="application/vnd.openxmlformats-officedocument.drawingml.chart+xml"/>
  <Override PartName="/ppt/charts/style119.xml" ContentType="application/vnd.ms-office.chartstyle+xml"/>
  <Override PartName="/ppt/charts/colors119.xml" ContentType="application/vnd.ms-office.chartcolorstyle+xml"/>
  <Override PartName="/ppt/charts/chart164.xml" ContentType="application/vnd.openxmlformats-officedocument.drawingml.chart+xml"/>
  <Override PartName="/ppt/charts/style120.xml" ContentType="application/vnd.ms-office.chartstyle+xml"/>
  <Override PartName="/ppt/charts/colors120.xml" ContentType="application/vnd.ms-office.chartcolorstyle+xml"/>
  <Override PartName="/ppt/charts/chart165.xml" ContentType="application/vnd.openxmlformats-officedocument.drawingml.chart+xml"/>
  <Override PartName="/ppt/charts/style121.xml" ContentType="application/vnd.ms-office.chartstyle+xml"/>
  <Override PartName="/ppt/charts/colors121.xml" ContentType="application/vnd.ms-office.chartcolorstyle+xml"/>
  <Override PartName="/ppt/charts/chart166.xml" ContentType="application/vnd.openxmlformats-officedocument.drawingml.chart+xml"/>
  <Override PartName="/ppt/charts/style122.xml" ContentType="application/vnd.ms-office.chartstyle+xml"/>
  <Override PartName="/ppt/charts/colors122.xml" ContentType="application/vnd.ms-office.chartcolorstyle+xml"/>
  <Override PartName="/ppt/charts/chart167.xml" ContentType="application/vnd.openxmlformats-officedocument.drawingml.chart+xml"/>
  <Override PartName="/ppt/charts/style123.xml" ContentType="application/vnd.ms-office.chartstyle+xml"/>
  <Override PartName="/ppt/charts/colors123.xml" ContentType="application/vnd.ms-office.chartcolorstyle+xml"/>
  <Override PartName="/ppt/charts/chart168.xml" ContentType="application/vnd.openxmlformats-officedocument.drawingml.chart+xml"/>
  <Override PartName="/ppt/charts/style124.xml" ContentType="application/vnd.ms-office.chartstyle+xml"/>
  <Override PartName="/ppt/charts/colors124.xml" ContentType="application/vnd.ms-office.chartcolorstyle+xml"/>
  <Override PartName="/ppt/charts/chart169.xml" ContentType="application/vnd.openxmlformats-officedocument.drawingml.chart+xml"/>
  <Override PartName="/ppt/charts/style125.xml" ContentType="application/vnd.ms-office.chartstyle+xml"/>
  <Override PartName="/ppt/charts/colors125.xml" ContentType="application/vnd.ms-office.chartcolorstyle+xml"/>
  <Override PartName="/ppt/charts/chart170.xml" ContentType="application/vnd.openxmlformats-officedocument.drawingml.chart+xml"/>
  <Override PartName="/ppt/charts/style126.xml" ContentType="application/vnd.ms-office.chartstyle+xml"/>
  <Override PartName="/ppt/charts/colors126.xml" ContentType="application/vnd.ms-office.chartcolorstyle+xml"/>
  <Override PartName="/ppt/charts/chart171.xml" ContentType="application/vnd.openxmlformats-officedocument.drawingml.chart+xml"/>
  <Override PartName="/ppt/charts/style127.xml" ContentType="application/vnd.ms-office.chartstyle+xml"/>
  <Override PartName="/ppt/charts/colors127.xml" ContentType="application/vnd.ms-office.chartcolorstyle+xml"/>
  <Override PartName="/ppt/charts/chart172.xml" ContentType="application/vnd.openxmlformats-officedocument.drawingml.chart+xml"/>
  <Override PartName="/ppt/charts/style128.xml" ContentType="application/vnd.ms-office.chartstyle+xml"/>
  <Override PartName="/ppt/charts/colors128.xml" ContentType="application/vnd.ms-office.chartcolorstyle+xml"/>
  <Override PartName="/ppt/notesSlides/notesSlide13.xml" ContentType="application/vnd.openxmlformats-officedocument.presentationml.notesSlide+xml"/>
  <Override PartName="/ppt/charts/chart173.xml" ContentType="application/vnd.openxmlformats-officedocument.drawingml.chart+xml"/>
  <Override PartName="/ppt/charts/chart174.xml" ContentType="application/vnd.openxmlformats-officedocument.drawingml.chart+xml"/>
  <Override PartName="/ppt/charts/chart175.xml" ContentType="application/vnd.openxmlformats-officedocument.drawingml.chart+xml"/>
  <Override PartName="/ppt/charts/chart176.xml" ContentType="application/vnd.openxmlformats-officedocument.drawingml.chart+xml"/>
  <Override PartName="/ppt/charts/chart177.xml" ContentType="application/vnd.openxmlformats-officedocument.drawingml.chart+xml"/>
  <Override PartName="/ppt/charts/style129.xml" ContentType="application/vnd.ms-office.chartstyle+xml"/>
  <Override PartName="/ppt/charts/colors129.xml" ContentType="application/vnd.ms-office.chartcolorstyle+xml"/>
  <Override PartName="/ppt/charts/chart178.xml" ContentType="application/vnd.openxmlformats-officedocument.drawingml.chart+xml"/>
  <Override PartName="/ppt/charts/style130.xml" ContentType="application/vnd.ms-office.chartstyle+xml"/>
  <Override PartName="/ppt/charts/colors130.xml" ContentType="application/vnd.ms-office.chartcolorstyle+xml"/>
  <Override PartName="/ppt/charts/chart179.xml" ContentType="application/vnd.openxmlformats-officedocument.drawingml.chart+xml"/>
  <Override PartName="/ppt/charts/style131.xml" ContentType="application/vnd.ms-office.chartstyle+xml"/>
  <Override PartName="/ppt/charts/colors131.xml" ContentType="application/vnd.ms-office.chartcolorstyle+xml"/>
  <Override PartName="/ppt/charts/chart180.xml" ContentType="application/vnd.openxmlformats-officedocument.drawingml.chart+xml"/>
  <Override PartName="/ppt/charts/style132.xml" ContentType="application/vnd.ms-office.chartstyle+xml"/>
  <Override PartName="/ppt/charts/colors132.xml" ContentType="application/vnd.ms-office.chartcolorstyle+xml"/>
  <Override PartName="/ppt/charts/chart181.xml" ContentType="application/vnd.openxmlformats-officedocument.drawingml.chart+xml"/>
  <Override PartName="/ppt/charts/style133.xml" ContentType="application/vnd.ms-office.chartstyle+xml"/>
  <Override PartName="/ppt/charts/colors133.xml" ContentType="application/vnd.ms-office.chartcolorstyle+xml"/>
  <Override PartName="/ppt/charts/chart182.xml" ContentType="application/vnd.openxmlformats-officedocument.drawingml.chart+xml"/>
  <Override PartName="/ppt/charts/style134.xml" ContentType="application/vnd.ms-office.chartstyle+xml"/>
  <Override PartName="/ppt/charts/colors134.xml" ContentType="application/vnd.ms-office.chartcolorstyle+xml"/>
  <Override PartName="/ppt/charts/chart183.xml" ContentType="application/vnd.openxmlformats-officedocument.drawingml.chart+xml"/>
  <Override PartName="/ppt/charts/style135.xml" ContentType="application/vnd.ms-office.chartstyle+xml"/>
  <Override PartName="/ppt/charts/colors135.xml" ContentType="application/vnd.ms-office.chartcolorstyle+xml"/>
  <Override PartName="/ppt/charts/chart184.xml" ContentType="application/vnd.openxmlformats-officedocument.drawingml.chart+xml"/>
  <Override PartName="/ppt/charts/style136.xml" ContentType="application/vnd.ms-office.chartstyle+xml"/>
  <Override PartName="/ppt/charts/colors136.xml" ContentType="application/vnd.ms-office.chartcolorstyle+xml"/>
  <Override PartName="/ppt/charts/chart185.xml" ContentType="application/vnd.openxmlformats-officedocument.drawingml.chart+xml"/>
  <Override PartName="/ppt/charts/style137.xml" ContentType="application/vnd.ms-office.chartstyle+xml"/>
  <Override PartName="/ppt/charts/colors137.xml" ContentType="application/vnd.ms-office.chartcolorstyle+xml"/>
  <Override PartName="/ppt/charts/chart186.xml" ContentType="application/vnd.openxmlformats-officedocument.drawingml.chart+xml"/>
  <Override PartName="/ppt/charts/style138.xml" ContentType="application/vnd.ms-office.chartstyle+xml"/>
  <Override PartName="/ppt/charts/colors138.xml" ContentType="application/vnd.ms-office.chartcolorstyle+xml"/>
  <Override PartName="/ppt/charts/chart187.xml" ContentType="application/vnd.openxmlformats-officedocument.drawingml.chart+xml"/>
  <Override PartName="/ppt/charts/style139.xml" ContentType="application/vnd.ms-office.chartstyle+xml"/>
  <Override PartName="/ppt/charts/colors139.xml" ContentType="application/vnd.ms-office.chartcolorstyle+xml"/>
  <Override PartName="/ppt/charts/chart188.xml" ContentType="application/vnd.openxmlformats-officedocument.drawingml.chart+xml"/>
  <Override PartName="/ppt/charts/style140.xml" ContentType="application/vnd.ms-office.chartstyle+xml"/>
  <Override PartName="/ppt/charts/colors140.xml" ContentType="application/vnd.ms-office.chartcolorstyle+xml"/>
  <Override PartName="/ppt/charts/chart189.xml" ContentType="application/vnd.openxmlformats-officedocument.drawingml.chart+xml"/>
  <Override PartName="/ppt/charts/style141.xml" ContentType="application/vnd.ms-office.chartstyle+xml"/>
  <Override PartName="/ppt/charts/colors141.xml" ContentType="application/vnd.ms-office.chartcolorstyle+xml"/>
  <Override PartName="/ppt/charts/chart190.xml" ContentType="application/vnd.openxmlformats-officedocument.drawingml.chart+xml"/>
  <Override PartName="/ppt/charts/style142.xml" ContentType="application/vnd.ms-office.chartstyle+xml"/>
  <Override PartName="/ppt/charts/colors142.xml" ContentType="application/vnd.ms-office.chartcolorstyle+xml"/>
  <Override PartName="/ppt/charts/chart191.xml" ContentType="application/vnd.openxmlformats-officedocument.drawingml.chart+xml"/>
  <Override PartName="/ppt/charts/chart192.xml" ContentType="application/vnd.openxmlformats-officedocument.drawingml.chart+xml"/>
  <Override PartName="/ppt/charts/chart193.xml" ContentType="application/vnd.openxmlformats-officedocument.drawingml.chart+xml"/>
  <Override PartName="/ppt/charts/chart194.xml" ContentType="application/vnd.openxmlformats-officedocument.drawingml.chart+xml"/>
  <Override PartName="/ppt/charts/chart195.xml" ContentType="application/vnd.openxmlformats-officedocument.drawingml.chart+xml"/>
  <Override PartName="/ppt/charts/style143.xml" ContentType="application/vnd.ms-office.chartstyle+xml"/>
  <Override PartName="/ppt/charts/colors143.xml" ContentType="application/vnd.ms-office.chartcolorstyle+xml"/>
  <Override PartName="/ppt/charts/chart196.xml" ContentType="application/vnd.openxmlformats-officedocument.drawingml.chart+xml"/>
  <Override PartName="/ppt/charts/style144.xml" ContentType="application/vnd.ms-office.chartstyle+xml"/>
  <Override PartName="/ppt/charts/colors144.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97.xml" ContentType="application/vnd.openxmlformats-officedocument.drawingml.chart+xml"/>
  <Override PartName="/ppt/notesSlides/notesSlide16.xml" ContentType="application/vnd.openxmlformats-officedocument.presentationml.notesSlide+xml"/>
  <Override PartName="/ppt/charts/chart198.xml" ContentType="application/vnd.openxmlformats-officedocument.drawingml.chart+xml"/>
  <Override PartName="/ppt/charts/style145.xml" ContentType="application/vnd.ms-office.chartstyle+xml"/>
  <Override PartName="/ppt/charts/colors145.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121"/>
  </p:notesMasterIdLst>
  <p:handoutMasterIdLst>
    <p:handoutMasterId r:id="rId122"/>
  </p:handoutMasterIdLst>
  <p:sldIdLst>
    <p:sldId id="589" r:id="rId2"/>
    <p:sldId id="593" r:id="rId3"/>
    <p:sldId id="848" r:id="rId4"/>
    <p:sldId id="594" r:id="rId5"/>
    <p:sldId id="718" r:id="rId6"/>
    <p:sldId id="595" r:id="rId7"/>
    <p:sldId id="849" r:id="rId8"/>
    <p:sldId id="850" r:id="rId9"/>
    <p:sldId id="851" r:id="rId10"/>
    <p:sldId id="852" r:id="rId11"/>
    <p:sldId id="853" r:id="rId12"/>
    <p:sldId id="854" r:id="rId13"/>
    <p:sldId id="855" r:id="rId14"/>
    <p:sldId id="856" r:id="rId15"/>
    <p:sldId id="857" r:id="rId16"/>
    <p:sldId id="858" r:id="rId17"/>
    <p:sldId id="859" r:id="rId18"/>
    <p:sldId id="860" r:id="rId19"/>
    <p:sldId id="804" r:id="rId20"/>
    <p:sldId id="805" r:id="rId21"/>
    <p:sldId id="806" r:id="rId22"/>
    <p:sldId id="807" r:id="rId23"/>
    <p:sldId id="808" r:id="rId24"/>
    <p:sldId id="931" r:id="rId25"/>
    <p:sldId id="939" r:id="rId26"/>
    <p:sldId id="940" r:id="rId27"/>
    <p:sldId id="941" r:id="rId28"/>
    <p:sldId id="817" r:id="rId29"/>
    <p:sldId id="818" r:id="rId30"/>
    <p:sldId id="819" r:id="rId31"/>
    <p:sldId id="820" r:id="rId32"/>
    <p:sldId id="821" r:id="rId33"/>
    <p:sldId id="810" r:id="rId34"/>
    <p:sldId id="811" r:id="rId35"/>
    <p:sldId id="812" r:id="rId36"/>
    <p:sldId id="813" r:id="rId37"/>
    <p:sldId id="667" r:id="rId38"/>
    <p:sldId id="861" r:id="rId39"/>
    <p:sldId id="862" r:id="rId40"/>
    <p:sldId id="814" r:id="rId41"/>
    <p:sldId id="815" r:id="rId42"/>
    <p:sldId id="649" r:id="rId43"/>
    <p:sldId id="650" r:id="rId44"/>
    <p:sldId id="624" r:id="rId45"/>
    <p:sldId id="642" r:id="rId46"/>
    <p:sldId id="713" r:id="rId47"/>
    <p:sldId id="839" r:id="rId48"/>
    <p:sldId id="658" r:id="rId49"/>
    <p:sldId id="668" r:id="rId50"/>
    <p:sldId id="632" r:id="rId51"/>
    <p:sldId id="737" r:id="rId52"/>
    <p:sldId id="738" r:id="rId53"/>
    <p:sldId id="840" r:id="rId54"/>
    <p:sldId id="659" r:id="rId55"/>
    <p:sldId id="669" r:id="rId56"/>
    <p:sldId id="676" r:id="rId57"/>
    <p:sldId id="739" r:id="rId58"/>
    <p:sldId id="740" r:id="rId59"/>
    <p:sldId id="841" r:id="rId60"/>
    <p:sldId id="660" r:id="rId61"/>
    <p:sldId id="670" r:id="rId62"/>
    <p:sldId id="677" r:id="rId63"/>
    <p:sldId id="741" r:id="rId64"/>
    <p:sldId id="742" r:id="rId65"/>
    <p:sldId id="842" r:id="rId66"/>
    <p:sldId id="661" r:id="rId67"/>
    <p:sldId id="671" r:id="rId68"/>
    <p:sldId id="678" r:id="rId69"/>
    <p:sldId id="743" r:id="rId70"/>
    <p:sldId id="744" r:id="rId71"/>
    <p:sldId id="843" r:id="rId72"/>
    <p:sldId id="662" r:id="rId73"/>
    <p:sldId id="672" r:id="rId74"/>
    <p:sldId id="679" r:id="rId75"/>
    <p:sldId id="745" r:id="rId76"/>
    <p:sldId id="746" r:id="rId77"/>
    <p:sldId id="844" r:id="rId78"/>
    <p:sldId id="663" r:id="rId79"/>
    <p:sldId id="673" r:id="rId80"/>
    <p:sldId id="680" r:id="rId81"/>
    <p:sldId id="747" r:id="rId82"/>
    <p:sldId id="748" r:id="rId83"/>
    <p:sldId id="845" r:id="rId84"/>
    <p:sldId id="693" r:id="rId85"/>
    <p:sldId id="674" r:id="rId86"/>
    <p:sldId id="681" r:id="rId87"/>
    <p:sldId id="749" r:id="rId88"/>
    <p:sldId id="750" r:id="rId89"/>
    <p:sldId id="846" r:id="rId90"/>
    <p:sldId id="694" r:id="rId91"/>
    <p:sldId id="675" r:id="rId92"/>
    <p:sldId id="682" r:id="rId93"/>
    <p:sldId id="751" r:id="rId94"/>
    <p:sldId id="752" r:id="rId95"/>
    <p:sldId id="629" r:id="rId96"/>
    <p:sldId id="863" r:id="rId97"/>
    <p:sldId id="864" r:id="rId98"/>
    <p:sldId id="865" r:id="rId99"/>
    <p:sldId id="866" r:id="rId100"/>
    <p:sldId id="773" r:id="rId101"/>
    <p:sldId id="696" r:id="rId102"/>
    <p:sldId id="847" r:id="rId103"/>
    <p:sldId id="867" r:id="rId104"/>
    <p:sldId id="822" r:id="rId105"/>
    <p:sldId id="823" r:id="rId106"/>
    <p:sldId id="868" r:id="rId107"/>
    <p:sldId id="869" r:id="rId108"/>
    <p:sldId id="870" r:id="rId109"/>
    <p:sldId id="871" r:id="rId110"/>
    <p:sldId id="872" r:id="rId111"/>
    <p:sldId id="873" r:id="rId112"/>
    <p:sldId id="874" r:id="rId113"/>
    <p:sldId id="875" r:id="rId114"/>
    <p:sldId id="876" r:id="rId115"/>
    <p:sldId id="834" r:id="rId116"/>
    <p:sldId id="836" r:id="rId117"/>
    <p:sldId id="878" r:id="rId118"/>
    <p:sldId id="879" r:id="rId119"/>
    <p:sldId id="588" r:id="rId120"/>
  </p:sldIdLst>
  <p:sldSz cx="13439775" cy="7561263"/>
  <p:notesSz cx="6797675" cy="9872663"/>
  <p:custDataLst>
    <p:tags r:id="rId123"/>
  </p:custDataLst>
  <p:defaultTextStyle>
    <a:defPPr>
      <a:defRPr lang="en-US"/>
    </a:defPPr>
    <a:lvl1pPr marL="0" algn="l" defTabSz="1051802" rtl="0" eaLnBrk="1" latinLnBrk="0" hangingPunct="1">
      <a:defRPr sz="2100" kern="1200">
        <a:solidFill>
          <a:schemeClr val="tx1"/>
        </a:solidFill>
        <a:latin typeface="+mn-lt"/>
        <a:ea typeface="+mn-ea"/>
        <a:cs typeface="+mn-cs"/>
      </a:defRPr>
    </a:lvl1pPr>
    <a:lvl2pPr marL="525902" algn="l" defTabSz="1051802" rtl="0" eaLnBrk="1" latinLnBrk="0" hangingPunct="1">
      <a:defRPr sz="2100" kern="1200">
        <a:solidFill>
          <a:schemeClr val="tx1"/>
        </a:solidFill>
        <a:latin typeface="+mn-lt"/>
        <a:ea typeface="+mn-ea"/>
        <a:cs typeface="+mn-cs"/>
      </a:defRPr>
    </a:lvl2pPr>
    <a:lvl3pPr marL="1051802" algn="l" defTabSz="1051802" rtl="0" eaLnBrk="1" latinLnBrk="0" hangingPunct="1">
      <a:defRPr sz="2100" kern="1200">
        <a:solidFill>
          <a:schemeClr val="tx1"/>
        </a:solidFill>
        <a:latin typeface="+mn-lt"/>
        <a:ea typeface="+mn-ea"/>
        <a:cs typeface="+mn-cs"/>
      </a:defRPr>
    </a:lvl3pPr>
    <a:lvl4pPr marL="1577704" algn="l" defTabSz="1051802" rtl="0" eaLnBrk="1" latinLnBrk="0" hangingPunct="1">
      <a:defRPr sz="2100" kern="1200">
        <a:solidFill>
          <a:schemeClr val="tx1"/>
        </a:solidFill>
        <a:latin typeface="+mn-lt"/>
        <a:ea typeface="+mn-ea"/>
        <a:cs typeface="+mn-cs"/>
      </a:defRPr>
    </a:lvl4pPr>
    <a:lvl5pPr marL="2103606" algn="l" defTabSz="1051802" rtl="0" eaLnBrk="1" latinLnBrk="0" hangingPunct="1">
      <a:defRPr sz="2100" kern="1200">
        <a:solidFill>
          <a:schemeClr val="tx1"/>
        </a:solidFill>
        <a:latin typeface="+mn-lt"/>
        <a:ea typeface="+mn-ea"/>
        <a:cs typeface="+mn-cs"/>
      </a:defRPr>
    </a:lvl5pPr>
    <a:lvl6pPr marL="2629507" algn="l" defTabSz="1051802" rtl="0" eaLnBrk="1" latinLnBrk="0" hangingPunct="1">
      <a:defRPr sz="2100" kern="1200">
        <a:solidFill>
          <a:schemeClr val="tx1"/>
        </a:solidFill>
        <a:latin typeface="+mn-lt"/>
        <a:ea typeface="+mn-ea"/>
        <a:cs typeface="+mn-cs"/>
      </a:defRPr>
    </a:lvl6pPr>
    <a:lvl7pPr marL="3155408" algn="l" defTabSz="1051802" rtl="0" eaLnBrk="1" latinLnBrk="0" hangingPunct="1">
      <a:defRPr sz="2100" kern="1200">
        <a:solidFill>
          <a:schemeClr val="tx1"/>
        </a:solidFill>
        <a:latin typeface="+mn-lt"/>
        <a:ea typeface="+mn-ea"/>
        <a:cs typeface="+mn-cs"/>
      </a:defRPr>
    </a:lvl7pPr>
    <a:lvl8pPr marL="3681310" algn="l" defTabSz="1051802" rtl="0" eaLnBrk="1" latinLnBrk="0" hangingPunct="1">
      <a:defRPr sz="2100" kern="1200">
        <a:solidFill>
          <a:schemeClr val="tx1"/>
        </a:solidFill>
        <a:latin typeface="+mn-lt"/>
        <a:ea typeface="+mn-ea"/>
        <a:cs typeface="+mn-cs"/>
      </a:defRPr>
    </a:lvl8pPr>
    <a:lvl9pPr marL="4207211" algn="l" defTabSz="1051802" rtl="0" eaLnBrk="1" latinLnBrk="0" hangingPunct="1">
      <a:defRPr sz="21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81">
          <p15:clr>
            <a:srgbClr val="A4A3A4"/>
          </p15:clr>
        </p15:guide>
        <p15:guide id="2" orient="horz" pos="113">
          <p15:clr>
            <a:srgbClr val="A4A3A4"/>
          </p15:clr>
        </p15:guide>
        <p15:guide id="3" orient="horz" pos="4649">
          <p15:clr>
            <a:srgbClr val="A4A3A4"/>
          </p15:clr>
        </p15:guide>
        <p15:guide id="4" orient="horz" pos="3787">
          <p15:clr>
            <a:srgbClr val="A4A3A4"/>
          </p15:clr>
        </p15:guide>
        <p15:guide id="5" orient="horz" pos="4422">
          <p15:clr>
            <a:srgbClr val="A4A3A4"/>
          </p15:clr>
        </p15:guide>
        <p15:guide id="6" orient="horz" pos="4299">
          <p15:clr>
            <a:srgbClr val="A4A3A4"/>
          </p15:clr>
        </p15:guide>
        <p15:guide id="7" orient="horz" pos="1111">
          <p15:clr>
            <a:srgbClr val="A4A3A4"/>
          </p15:clr>
        </p15:guide>
        <p15:guide id="8" orient="horz" pos="975">
          <p15:clr>
            <a:srgbClr val="A4A3A4"/>
          </p15:clr>
        </p15:guide>
        <p15:guide id="9" orient="horz" pos="229">
          <p15:clr>
            <a:srgbClr val="A4A3A4"/>
          </p15:clr>
        </p15:guide>
        <p15:guide id="10" orient="horz" pos="4537">
          <p15:clr>
            <a:srgbClr val="A4A3A4"/>
          </p15:clr>
        </p15:guide>
        <p15:guide id="11" orient="horz" pos="346">
          <p15:clr>
            <a:srgbClr val="A4A3A4"/>
          </p15:clr>
        </p15:guide>
        <p15:guide id="12" orient="horz" pos="460">
          <p15:clr>
            <a:srgbClr val="A4A3A4"/>
          </p15:clr>
        </p15:guide>
        <p15:guide id="13" orient="horz" pos="4184">
          <p15:clr>
            <a:srgbClr val="A4A3A4"/>
          </p15:clr>
        </p15:guide>
        <p15:guide id="14" orient="horz" pos="4071">
          <p15:clr>
            <a:srgbClr val="A4A3A4"/>
          </p15:clr>
        </p15:guide>
        <p15:guide id="15" orient="horz" pos="839">
          <p15:clr>
            <a:srgbClr val="A4A3A4"/>
          </p15:clr>
        </p15:guide>
        <p15:guide id="16" orient="horz" pos="4597">
          <p15:clr>
            <a:srgbClr val="A4A3A4"/>
          </p15:clr>
        </p15:guide>
        <p15:guide id="17" pos="4233">
          <p15:clr>
            <a:srgbClr val="A4A3A4"/>
          </p15:clr>
        </p15:guide>
        <p15:guide id="18" pos="113">
          <p15:clr>
            <a:srgbClr val="A4A3A4"/>
          </p15:clr>
        </p15:guide>
        <p15:guide id="19" pos="8360">
          <p15:clr>
            <a:srgbClr val="A4A3A4"/>
          </p15:clr>
        </p15:guide>
        <p15:guide id="20" pos="8244">
          <p15:clr>
            <a:srgbClr val="A4A3A4"/>
          </p15:clr>
        </p15:guide>
        <p15:guide id="21" pos="5737">
          <p15:clr>
            <a:srgbClr val="A4A3A4"/>
          </p15:clr>
        </p15:guide>
        <p15:guide id="22" pos="3046">
          <p15:clr>
            <a:srgbClr val="A4A3A4"/>
          </p15:clr>
        </p15:guide>
        <p15:guide id="23" pos="5447">
          <p15:clr>
            <a:srgbClr val="A4A3A4"/>
          </p15:clr>
        </p15:guide>
        <p15:guide id="24" pos="8134">
          <p15:clr>
            <a:srgbClr val="A4A3A4"/>
          </p15:clr>
        </p15:guide>
        <p15:guide id="25" pos="4109">
          <p15:clr>
            <a:srgbClr val="A4A3A4"/>
          </p15:clr>
        </p15:guide>
        <p15:guide id="26" pos="4369">
          <p15:clr>
            <a:srgbClr val="A4A3A4"/>
          </p15:clr>
        </p15:guide>
        <p15:guide id="27" pos="2752">
          <p15:clr>
            <a:srgbClr val="A4A3A4"/>
          </p15:clr>
        </p15:guide>
        <p15:guide id="28" pos="345">
          <p15:clr>
            <a:srgbClr val="A4A3A4"/>
          </p15:clr>
        </p15:guide>
        <p15:guide id="29" pos="233">
          <p15:clr>
            <a:srgbClr val="A4A3A4"/>
          </p15:clr>
        </p15:guide>
      </p15:sldGuideLst>
    </p:ext>
    <p:ext uri="{2D200454-40CA-4A62-9FC3-DE9A4176ACB9}">
      <p15:notesGuideLst xmlns:p15="http://schemas.microsoft.com/office/powerpoint/2012/main">
        <p15:guide id="1" orient="horz" pos="3110" userDrawn="1">
          <p15:clr>
            <a:srgbClr val="A4A3A4"/>
          </p15:clr>
        </p15:guide>
        <p15:guide id="2" orient="horz" pos="122" userDrawn="1">
          <p15:clr>
            <a:srgbClr val="A4A3A4"/>
          </p15:clr>
        </p15:guide>
        <p15:guide id="3" orient="horz" pos="6097" userDrawn="1">
          <p15:clr>
            <a:srgbClr val="A4A3A4"/>
          </p15:clr>
        </p15:guide>
        <p15:guide id="4" orient="horz" pos="5852" userDrawn="1">
          <p15:clr>
            <a:srgbClr val="A4A3A4"/>
          </p15:clr>
        </p15:guide>
        <p15:guide id="5" orient="horz" pos="2717" userDrawn="1">
          <p15:clr>
            <a:srgbClr val="A4A3A4"/>
          </p15:clr>
        </p15:guide>
        <p15:guide id="6" orient="horz" pos="2620" userDrawn="1">
          <p15:clr>
            <a:srgbClr val="A4A3A4"/>
          </p15:clr>
        </p15:guide>
        <p15:guide id="7" orient="horz" pos="514" userDrawn="1">
          <p15:clr>
            <a:srgbClr val="A4A3A4"/>
          </p15:clr>
        </p15:guide>
        <p15:guide id="8" pos="2141" userDrawn="1">
          <p15:clr>
            <a:srgbClr val="A4A3A4"/>
          </p15:clr>
        </p15:guide>
        <p15:guide id="9" pos="118" userDrawn="1">
          <p15:clr>
            <a:srgbClr val="A4A3A4"/>
          </p15:clr>
        </p15:guide>
        <p15:guide id="10" pos="4164" userDrawn="1">
          <p15:clr>
            <a:srgbClr val="A4A3A4"/>
          </p15:clr>
        </p15:guide>
        <p15:guide id="11" pos="289" userDrawn="1">
          <p15:clr>
            <a:srgbClr val="A4A3A4"/>
          </p15:clr>
        </p15:guide>
        <p15:guide id="12" pos="4003"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DA6C"/>
    <a:srgbClr val="B4DE86"/>
    <a:srgbClr val="FF6600"/>
    <a:srgbClr val="E72D2B"/>
    <a:srgbClr val="FF0000"/>
    <a:srgbClr val="7030A0"/>
    <a:srgbClr val="00B050"/>
    <a:srgbClr val="92D050"/>
    <a:srgbClr val="000000"/>
    <a:srgbClr val="00B0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285" autoAdjust="0"/>
    <p:restoredTop sz="81257" autoAdjust="0"/>
  </p:normalViewPr>
  <p:slideViewPr>
    <p:cSldViewPr snapToObjects="1" showGuides="1">
      <p:cViewPr varScale="1">
        <p:scale>
          <a:sx n="96" d="100"/>
          <a:sy n="96" d="100"/>
        </p:scale>
        <p:origin x="906" y="96"/>
      </p:cViewPr>
      <p:guideLst>
        <p:guide orient="horz" pos="2381"/>
        <p:guide orient="horz" pos="113"/>
        <p:guide orient="horz" pos="4649"/>
        <p:guide orient="horz" pos="3787"/>
        <p:guide orient="horz" pos="4422"/>
        <p:guide orient="horz" pos="4299"/>
        <p:guide orient="horz" pos="1111"/>
        <p:guide orient="horz" pos="975"/>
        <p:guide orient="horz" pos="229"/>
        <p:guide orient="horz" pos="4537"/>
        <p:guide orient="horz" pos="346"/>
        <p:guide orient="horz" pos="460"/>
        <p:guide orient="horz" pos="4184"/>
        <p:guide orient="horz" pos="4071"/>
        <p:guide orient="horz" pos="839"/>
        <p:guide orient="horz" pos="4597"/>
        <p:guide pos="4233"/>
        <p:guide pos="113"/>
        <p:guide pos="8360"/>
        <p:guide pos="8244"/>
        <p:guide pos="5737"/>
        <p:guide pos="3046"/>
        <p:guide pos="5447"/>
        <p:guide pos="8134"/>
        <p:guide pos="4109"/>
        <p:guide pos="4369"/>
        <p:guide pos="2752"/>
        <p:guide pos="345"/>
        <p:guide pos="233"/>
      </p:guideLst>
    </p:cSldViewPr>
  </p:slideViewPr>
  <p:notesTextViewPr>
    <p:cViewPr>
      <p:scale>
        <a:sx n="1" d="1"/>
        <a:sy n="1" d="1"/>
      </p:scale>
      <p:origin x="0" y="0"/>
    </p:cViewPr>
  </p:notesTextViewPr>
  <p:sorterViewPr>
    <p:cViewPr>
      <p:scale>
        <a:sx n="30" d="100"/>
        <a:sy n="30" d="100"/>
      </p:scale>
      <p:origin x="0" y="0"/>
    </p:cViewPr>
  </p:sorterViewPr>
  <p:notesViewPr>
    <p:cSldViewPr snapToObjects="1" showGuides="1">
      <p:cViewPr>
        <p:scale>
          <a:sx n="69" d="100"/>
          <a:sy n="69" d="100"/>
        </p:scale>
        <p:origin x="2496" y="-570"/>
      </p:cViewPr>
      <p:guideLst>
        <p:guide orient="horz" pos="3110"/>
        <p:guide orient="horz" pos="122"/>
        <p:guide orient="horz" pos="6097"/>
        <p:guide orient="horz" pos="5852"/>
        <p:guide orient="horz" pos="2717"/>
        <p:guide orient="horz" pos="2620"/>
        <p:guide orient="horz" pos="514"/>
        <p:guide pos="2141"/>
        <p:guide pos="118"/>
        <p:guide pos="4164"/>
        <p:guide pos="289"/>
        <p:guide pos="4003"/>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ags" Target="tags/tag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00.xml.rels><?xml version="1.0" encoding="UTF-8" standalone="yes"?>
<Relationships xmlns="http://schemas.openxmlformats.org/package/2006/relationships"><Relationship Id="rId1" Type="http://schemas.openxmlformats.org/officeDocument/2006/relationships/package" Target="../embeddings/Microsoft_Excel_Worksheet99.xlsx"/></Relationships>
</file>

<file path=ppt/charts/_rels/chart101.xml.rels><?xml version="1.0" encoding="UTF-8" standalone="yes"?>
<Relationships xmlns="http://schemas.openxmlformats.org/package/2006/relationships"><Relationship Id="rId3" Type="http://schemas.openxmlformats.org/officeDocument/2006/relationships/package" Target="../embeddings/Microsoft_Excel_Worksheet100.xlsx"/><Relationship Id="rId2" Type="http://schemas.microsoft.com/office/2011/relationships/chartColorStyle" Target="colors69.xml"/><Relationship Id="rId1" Type="http://schemas.microsoft.com/office/2011/relationships/chartStyle" Target="style69.xml"/></Relationships>
</file>

<file path=ppt/charts/_rels/chart102.xml.rels><?xml version="1.0" encoding="UTF-8" standalone="yes"?>
<Relationships xmlns="http://schemas.openxmlformats.org/package/2006/relationships"><Relationship Id="rId3" Type="http://schemas.openxmlformats.org/officeDocument/2006/relationships/package" Target="../embeddings/Microsoft_Excel_Worksheet101.xlsx"/><Relationship Id="rId2" Type="http://schemas.microsoft.com/office/2011/relationships/chartColorStyle" Target="colors70.xml"/><Relationship Id="rId1" Type="http://schemas.microsoft.com/office/2011/relationships/chartStyle" Target="style70.xml"/></Relationships>
</file>

<file path=ppt/charts/_rels/chart103.xml.rels><?xml version="1.0" encoding="UTF-8" standalone="yes"?>
<Relationships xmlns="http://schemas.openxmlformats.org/package/2006/relationships"><Relationship Id="rId3" Type="http://schemas.openxmlformats.org/officeDocument/2006/relationships/package" Target="../embeddings/Microsoft_Excel_Worksheet102.xlsx"/><Relationship Id="rId2" Type="http://schemas.microsoft.com/office/2011/relationships/chartColorStyle" Target="colors71.xml"/><Relationship Id="rId1" Type="http://schemas.microsoft.com/office/2011/relationships/chartStyle" Target="style71.xml"/></Relationships>
</file>

<file path=ppt/charts/_rels/chart104.xml.rels><?xml version="1.0" encoding="UTF-8" standalone="yes"?>
<Relationships xmlns="http://schemas.openxmlformats.org/package/2006/relationships"><Relationship Id="rId3" Type="http://schemas.openxmlformats.org/officeDocument/2006/relationships/package" Target="../embeddings/Microsoft_Excel_Worksheet103.xlsx"/><Relationship Id="rId2" Type="http://schemas.microsoft.com/office/2011/relationships/chartColorStyle" Target="colors72.xml"/><Relationship Id="rId1" Type="http://schemas.microsoft.com/office/2011/relationships/chartStyle" Target="style72.xml"/></Relationships>
</file>

<file path=ppt/charts/_rels/chart105.xml.rels><?xml version="1.0" encoding="UTF-8" standalone="yes"?>
<Relationships xmlns="http://schemas.openxmlformats.org/package/2006/relationships"><Relationship Id="rId3" Type="http://schemas.openxmlformats.org/officeDocument/2006/relationships/package" Target="../embeddings/Microsoft_Excel_Worksheet104.xlsx"/><Relationship Id="rId2" Type="http://schemas.microsoft.com/office/2011/relationships/chartColorStyle" Target="colors73.xml"/><Relationship Id="rId1" Type="http://schemas.microsoft.com/office/2011/relationships/chartStyle" Target="style73.xml"/></Relationships>
</file>

<file path=ppt/charts/_rels/chart106.xml.rels><?xml version="1.0" encoding="UTF-8" standalone="yes"?>
<Relationships xmlns="http://schemas.openxmlformats.org/package/2006/relationships"><Relationship Id="rId3" Type="http://schemas.openxmlformats.org/officeDocument/2006/relationships/package" Target="../embeddings/Microsoft_Excel_Worksheet105.xlsx"/><Relationship Id="rId2" Type="http://schemas.microsoft.com/office/2011/relationships/chartColorStyle" Target="colors74.xml"/><Relationship Id="rId1" Type="http://schemas.microsoft.com/office/2011/relationships/chartStyle" Target="style74.xml"/></Relationships>
</file>

<file path=ppt/charts/_rels/chart107.xml.rels><?xml version="1.0" encoding="UTF-8" standalone="yes"?>
<Relationships xmlns="http://schemas.openxmlformats.org/package/2006/relationships"><Relationship Id="rId3" Type="http://schemas.openxmlformats.org/officeDocument/2006/relationships/package" Target="../embeddings/Microsoft_Excel_Worksheet106.xlsx"/><Relationship Id="rId2" Type="http://schemas.microsoft.com/office/2011/relationships/chartColorStyle" Target="colors75.xml"/><Relationship Id="rId1" Type="http://schemas.microsoft.com/office/2011/relationships/chartStyle" Target="style75.xml"/></Relationships>
</file>

<file path=ppt/charts/_rels/chart108.xml.rels><?xml version="1.0" encoding="UTF-8" standalone="yes"?>
<Relationships xmlns="http://schemas.openxmlformats.org/package/2006/relationships"><Relationship Id="rId3" Type="http://schemas.openxmlformats.org/officeDocument/2006/relationships/package" Target="../embeddings/Microsoft_Excel_Worksheet107.xlsx"/><Relationship Id="rId2" Type="http://schemas.microsoft.com/office/2011/relationships/chartColorStyle" Target="colors76.xml"/><Relationship Id="rId1" Type="http://schemas.microsoft.com/office/2011/relationships/chartStyle" Target="style76.xml"/></Relationships>
</file>

<file path=ppt/charts/_rels/chart109.xml.rels><?xml version="1.0" encoding="UTF-8" standalone="yes"?>
<Relationships xmlns="http://schemas.openxmlformats.org/package/2006/relationships"><Relationship Id="rId3" Type="http://schemas.openxmlformats.org/officeDocument/2006/relationships/package" Target="../embeddings/Microsoft_Excel_Worksheet108.xlsx"/><Relationship Id="rId2" Type="http://schemas.microsoft.com/office/2011/relationships/chartColorStyle" Target="colors77.xml"/><Relationship Id="rId1" Type="http://schemas.microsoft.com/office/2011/relationships/chartStyle" Target="style77.xml"/></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10.xml.rels><?xml version="1.0" encoding="UTF-8" standalone="yes"?>
<Relationships xmlns="http://schemas.openxmlformats.org/package/2006/relationships"><Relationship Id="rId3" Type="http://schemas.openxmlformats.org/officeDocument/2006/relationships/package" Target="../embeddings/Microsoft_Excel_Worksheet109.xlsx"/><Relationship Id="rId2" Type="http://schemas.microsoft.com/office/2011/relationships/chartColorStyle" Target="colors78.xml"/><Relationship Id="rId1" Type="http://schemas.microsoft.com/office/2011/relationships/chartStyle" Target="style78.xml"/></Relationships>
</file>

<file path=ppt/charts/_rels/chart111.xml.rels><?xml version="1.0" encoding="UTF-8" standalone="yes"?>
<Relationships xmlns="http://schemas.openxmlformats.org/package/2006/relationships"><Relationship Id="rId3" Type="http://schemas.openxmlformats.org/officeDocument/2006/relationships/package" Target="../embeddings/Microsoft_Excel_Worksheet110.xlsx"/><Relationship Id="rId2" Type="http://schemas.microsoft.com/office/2011/relationships/chartColorStyle" Target="colors79.xml"/><Relationship Id="rId1" Type="http://schemas.microsoft.com/office/2011/relationships/chartStyle" Target="style79.xml"/></Relationships>
</file>

<file path=ppt/charts/_rels/chart112.xml.rels><?xml version="1.0" encoding="UTF-8" standalone="yes"?>
<Relationships xmlns="http://schemas.openxmlformats.org/package/2006/relationships"><Relationship Id="rId3" Type="http://schemas.openxmlformats.org/officeDocument/2006/relationships/package" Target="../embeddings/Microsoft_Excel_Worksheet111.xlsx"/><Relationship Id="rId2" Type="http://schemas.microsoft.com/office/2011/relationships/chartColorStyle" Target="colors80.xml"/><Relationship Id="rId1" Type="http://schemas.microsoft.com/office/2011/relationships/chartStyle" Target="style80.xml"/></Relationships>
</file>

<file path=ppt/charts/_rels/chart113.xml.rels><?xml version="1.0" encoding="UTF-8" standalone="yes"?>
<Relationships xmlns="http://schemas.openxmlformats.org/package/2006/relationships"><Relationship Id="rId3" Type="http://schemas.openxmlformats.org/officeDocument/2006/relationships/package" Target="../embeddings/Microsoft_Excel_Worksheet112.xlsx"/><Relationship Id="rId2" Type="http://schemas.microsoft.com/office/2011/relationships/chartColorStyle" Target="colors81.xml"/><Relationship Id="rId1" Type="http://schemas.microsoft.com/office/2011/relationships/chartStyle" Target="style81.xml"/></Relationships>
</file>

<file path=ppt/charts/_rels/chart114.xml.rels><?xml version="1.0" encoding="UTF-8" standalone="yes"?>
<Relationships xmlns="http://schemas.openxmlformats.org/package/2006/relationships"><Relationship Id="rId3" Type="http://schemas.openxmlformats.org/officeDocument/2006/relationships/package" Target="../embeddings/Microsoft_Excel_Worksheet113.xlsx"/><Relationship Id="rId2" Type="http://schemas.microsoft.com/office/2011/relationships/chartColorStyle" Target="colors82.xml"/><Relationship Id="rId1" Type="http://schemas.microsoft.com/office/2011/relationships/chartStyle" Target="style82.xml"/></Relationships>
</file>

<file path=ppt/charts/_rels/chart115.xml.rels><?xml version="1.0" encoding="UTF-8" standalone="yes"?>
<Relationships xmlns="http://schemas.openxmlformats.org/package/2006/relationships"><Relationship Id="rId3" Type="http://schemas.openxmlformats.org/officeDocument/2006/relationships/package" Target="../embeddings/Microsoft_Excel_Worksheet114.xlsx"/><Relationship Id="rId2" Type="http://schemas.microsoft.com/office/2011/relationships/chartColorStyle" Target="colors83.xml"/><Relationship Id="rId1" Type="http://schemas.microsoft.com/office/2011/relationships/chartStyle" Target="style83.xml"/></Relationships>
</file>

<file path=ppt/charts/_rels/chart116.xml.rels><?xml version="1.0" encoding="UTF-8" standalone="yes"?>
<Relationships xmlns="http://schemas.openxmlformats.org/package/2006/relationships"><Relationship Id="rId1" Type="http://schemas.openxmlformats.org/officeDocument/2006/relationships/package" Target="../embeddings/Microsoft_Excel_Worksheet115.xlsx"/></Relationships>
</file>

<file path=ppt/charts/_rels/chart117.xml.rels><?xml version="1.0" encoding="UTF-8" standalone="yes"?>
<Relationships xmlns="http://schemas.openxmlformats.org/package/2006/relationships"><Relationship Id="rId1" Type="http://schemas.openxmlformats.org/officeDocument/2006/relationships/package" Target="../embeddings/Microsoft_Excel_Worksheet116.xlsx"/></Relationships>
</file>

<file path=ppt/charts/_rels/chart118.xml.rels><?xml version="1.0" encoding="UTF-8" standalone="yes"?>
<Relationships xmlns="http://schemas.openxmlformats.org/package/2006/relationships"><Relationship Id="rId1" Type="http://schemas.openxmlformats.org/officeDocument/2006/relationships/package" Target="../embeddings/Microsoft_Excel_Worksheet117.xlsx"/></Relationships>
</file>

<file path=ppt/charts/_rels/chart119.xml.rels><?xml version="1.0" encoding="UTF-8" standalone="yes"?>
<Relationships xmlns="http://schemas.openxmlformats.org/package/2006/relationships"><Relationship Id="rId1" Type="http://schemas.openxmlformats.org/officeDocument/2006/relationships/package" Target="../embeddings/Microsoft_Excel_Worksheet118.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20.xml.rels><?xml version="1.0" encoding="UTF-8" standalone="yes"?>
<Relationships xmlns="http://schemas.openxmlformats.org/package/2006/relationships"><Relationship Id="rId3" Type="http://schemas.openxmlformats.org/officeDocument/2006/relationships/package" Target="../embeddings/Microsoft_Excel_Worksheet119.xlsx"/><Relationship Id="rId2" Type="http://schemas.microsoft.com/office/2011/relationships/chartColorStyle" Target="colors84.xml"/><Relationship Id="rId1" Type="http://schemas.microsoft.com/office/2011/relationships/chartStyle" Target="style84.xml"/></Relationships>
</file>

<file path=ppt/charts/_rels/chart121.xml.rels><?xml version="1.0" encoding="UTF-8" standalone="yes"?>
<Relationships xmlns="http://schemas.openxmlformats.org/package/2006/relationships"><Relationship Id="rId3" Type="http://schemas.openxmlformats.org/officeDocument/2006/relationships/package" Target="../embeddings/Microsoft_Excel_Worksheet120.xlsx"/><Relationship Id="rId2" Type="http://schemas.microsoft.com/office/2011/relationships/chartColorStyle" Target="colors85.xml"/><Relationship Id="rId1" Type="http://schemas.microsoft.com/office/2011/relationships/chartStyle" Target="style85.xml"/></Relationships>
</file>

<file path=ppt/charts/_rels/chart122.xml.rels><?xml version="1.0" encoding="UTF-8" standalone="yes"?>
<Relationships xmlns="http://schemas.openxmlformats.org/package/2006/relationships"><Relationship Id="rId3" Type="http://schemas.openxmlformats.org/officeDocument/2006/relationships/package" Target="../embeddings/Microsoft_Excel_Worksheet121.xlsx"/><Relationship Id="rId2" Type="http://schemas.microsoft.com/office/2011/relationships/chartColorStyle" Target="colors86.xml"/><Relationship Id="rId1" Type="http://schemas.microsoft.com/office/2011/relationships/chartStyle" Target="style86.xml"/></Relationships>
</file>

<file path=ppt/charts/_rels/chart123.xml.rels><?xml version="1.0" encoding="UTF-8" standalone="yes"?>
<Relationships xmlns="http://schemas.openxmlformats.org/package/2006/relationships"><Relationship Id="rId3" Type="http://schemas.openxmlformats.org/officeDocument/2006/relationships/package" Target="../embeddings/Microsoft_Excel_Worksheet122.xlsx"/><Relationship Id="rId2" Type="http://schemas.microsoft.com/office/2011/relationships/chartColorStyle" Target="colors87.xml"/><Relationship Id="rId1" Type="http://schemas.microsoft.com/office/2011/relationships/chartStyle" Target="style87.xml"/></Relationships>
</file>

<file path=ppt/charts/_rels/chart124.xml.rels><?xml version="1.0" encoding="UTF-8" standalone="yes"?>
<Relationships xmlns="http://schemas.openxmlformats.org/package/2006/relationships"><Relationship Id="rId3" Type="http://schemas.openxmlformats.org/officeDocument/2006/relationships/package" Target="../embeddings/Microsoft_Excel_Worksheet123.xlsx"/><Relationship Id="rId2" Type="http://schemas.microsoft.com/office/2011/relationships/chartColorStyle" Target="colors88.xml"/><Relationship Id="rId1" Type="http://schemas.microsoft.com/office/2011/relationships/chartStyle" Target="style88.xml"/></Relationships>
</file>

<file path=ppt/charts/_rels/chart125.xml.rels><?xml version="1.0" encoding="UTF-8" standalone="yes"?>
<Relationships xmlns="http://schemas.openxmlformats.org/package/2006/relationships"><Relationship Id="rId3" Type="http://schemas.openxmlformats.org/officeDocument/2006/relationships/package" Target="../embeddings/Microsoft_Excel_Worksheet124.xlsx"/><Relationship Id="rId2" Type="http://schemas.microsoft.com/office/2011/relationships/chartColorStyle" Target="colors89.xml"/><Relationship Id="rId1" Type="http://schemas.microsoft.com/office/2011/relationships/chartStyle" Target="style89.xml"/></Relationships>
</file>

<file path=ppt/charts/_rels/chart126.xml.rels><?xml version="1.0" encoding="UTF-8" standalone="yes"?>
<Relationships xmlns="http://schemas.openxmlformats.org/package/2006/relationships"><Relationship Id="rId3" Type="http://schemas.openxmlformats.org/officeDocument/2006/relationships/package" Target="../embeddings/Microsoft_Excel_Worksheet125.xlsx"/><Relationship Id="rId2" Type="http://schemas.microsoft.com/office/2011/relationships/chartColorStyle" Target="colors90.xml"/><Relationship Id="rId1" Type="http://schemas.microsoft.com/office/2011/relationships/chartStyle" Target="style90.xml"/></Relationships>
</file>

<file path=ppt/charts/_rels/chart127.xml.rels><?xml version="1.0" encoding="UTF-8" standalone="yes"?>
<Relationships xmlns="http://schemas.openxmlformats.org/package/2006/relationships"><Relationship Id="rId3" Type="http://schemas.openxmlformats.org/officeDocument/2006/relationships/package" Target="../embeddings/Microsoft_Excel_Worksheet126.xlsx"/><Relationship Id="rId2" Type="http://schemas.microsoft.com/office/2011/relationships/chartColorStyle" Target="colors91.xml"/><Relationship Id="rId1" Type="http://schemas.microsoft.com/office/2011/relationships/chartStyle" Target="style91.xml"/></Relationships>
</file>

<file path=ppt/charts/_rels/chart128.xml.rels><?xml version="1.0" encoding="UTF-8" standalone="yes"?>
<Relationships xmlns="http://schemas.openxmlformats.org/package/2006/relationships"><Relationship Id="rId3" Type="http://schemas.openxmlformats.org/officeDocument/2006/relationships/package" Target="../embeddings/Microsoft_Excel_Worksheet127.xlsx"/><Relationship Id="rId2" Type="http://schemas.microsoft.com/office/2011/relationships/chartColorStyle" Target="colors92.xml"/><Relationship Id="rId1" Type="http://schemas.microsoft.com/office/2011/relationships/chartStyle" Target="style92.xml"/></Relationships>
</file>

<file path=ppt/charts/_rels/chart129.xml.rels><?xml version="1.0" encoding="UTF-8" standalone="yes"?>
<Relationships xmlns="http://schemas.openxmlformats.org/package/2006/relationships"><Relationship Id="rId3" Type="http://schemas.openxmlformats.org/officeDocument/2006/relationships/package" Target="../embeddings/Microsoft_Excel_Worksheet128.xlsx"/><Relationship Id="rId2" Type="http://schemas.microsoft.com/office/2011/relationships/chartColorStyle" Target="colors93.xml"/><Relationship Id="rId1" Type="http://schemas.microsoft.com/office/2011/relationships/chartStyle" Target="style93.xml"/></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30.xml.rels><?xml version="1.0" encoding="UTF-8" standalone="yes"?>
<Relationships xmlns="http://schemas.openxmlformats.org/package/2006/relationships"><Relationship Id="rId3" Type="http://schemas.openxmlformats.org/officeDocument/2006/relationships/package" Target="../embeddings/Microsoft_Excel_Worksheet129.xlsx"/><Relationship Id="rId2" Type="http://schemas.microsoft.com/office/2011/relationships/chartColorStyle" Target="colors94.xml"/><Relationship Id="rId1" Type="http://schemas.microsoft.com/office/2011/relationships/chartStyle" Target="style94.xml"/></Relationships>
</file>

<file path=ppt/charts/_rels/chart131.xml.rels><?xml version="1.0" encoding="UTF-8" standalone="yes"?>
<Relationships xmlns="http://schemas.openxmlformats.org/package/2006/relationships"><Relationship Id="rId3" Type="http://schemas.openxmlformats.org/officeDocument/2006/relationships/package" Target="../embeddings/Microsoft_Excel_Worksheet130.xlsx"/><Relationship Id="rId2" Type="http://schemas.microsoft.com/office/2011/relationships/chartColorStyle" Target="colors95.xml"/><Relationship Id="rId1" Type="http://schemas.microsoft.com/office/2011/relationships/chartStyle" Target="style95.xml"/></Relationships>
</file>

<file path=ppt/charts/_rels/chart132.xml.rels><?xml version="1.0" encoding="UTF-8" standalone="yes"?>
<Relationships xmlns="http://schemas.openxmlformats.org/package/2006/relationships"><Relationship Id="rId3" Type="http://schemas.openxmlformats.org/officeDocument/2006/relationships/package" Target="../embeddings/Microsoft_Excel_Worksheet131.xlsx"/><Relationship Id="rId2" Type="http://schemas.microsoft.com/office/2011/relationships/chartColorStyle" Target="colors96.xml"/><Relationship Id="rId1" Type="http://schemas.microsoft.com/office/2011/relationships/chartStyle" Target="style96.xml"/></Relationships>
</file>

<file path=ppt/charts/_rels/chart133.xml.rels><?xml version="1.0" encoding="UTF-8" standalone="yes"?>
<Relationships xmlns="http://schemas.openxmlformats.org/package/2006/relationships"><Relationship Id="rId3" Type="http://schemas.openxmlformats.org/officeDocument/2006/relationships/package" Target="../embeddings/Microsoft_Excel_Worksheet132.xlsx"/><Relationship Id="rId2" Type="http://schemas.microsoft.com/office/2011/relationships/chartColorStyle" Target="colors97.xml"/><Relationship Id="rId1" Type="http://schemas.microsoft.com/office/2011/relationships/chartStyle" Target="style97.xml"/></Relationships>
</file>

<file path=ppt/charts/_rels/chart134.xml.rels><?xml version="1.0" encoding="UTF-8" standalone="yes"?>
<Relationships xmlns="http://schemas.openxmlformats.org/package/2006/relationships"><Relationship Id="rId3" Type="http://schemas.openxmlformats.org/officeDocument/2006/relationships/package" Target="../embeddings/Microsoft_Excel_Worksheet133.xlsx"/><Relationship Id="rId2" Type="http://schemas.microsoft.com/office/2011/relationships/chartColorStyle" Target="colors98.xml"/><Relationship Id="rId1" Type="http://schemas.microsoft.com/office/2011/relationships/chartStyle" Target="style98.xml"/></Relationships>
</file>

<file path=ppt/charts/_rels/chart135.xml.rels><?xml version="1.0" encoding="UTF-8" standalone="yes"?>
<Relationships xmlns="http://schemas.openxmlformats.org/package/2006/relationships"><Relationship Id="rId1" Type="http://schemas.openxmlformats.org/officeDocument/2006/relationships/package" Target="../embeddings/Microsoft_Excel_Worksheet134.xlsx"/></Relationships>
</file>

<file path=ppt/charts/_rels/chart136.xml.rels><?xml version="1.0" encoding="UTF-8" standalone="yes"?>
<Relationships xmlns="http://schemas.openxmlformats.org/package/2006/relationships"><Relationship Id="rId1" Type="http://schemas.openxmlformats.org/officeDocument/2006/relationships/package" Target="../embeddings/Microsoft_Excel_Worksheet135.xlsx"/></Relationships>
</file>

<file path=ppt/charts/_rels/chart137.xml.rels><?xml version="1.0" encoding="UTF-8" standalone="yes"?>
<Relationships xmlns="http://schemas.openxmlformats.org/package/2006/relationships"><Relationship Id="rId1" Type="http://schemas.openxmlformats.org/officeDocument/2006/relationships/package" Target="../embeddings/Microsoft_Excel_Worksheet136.xlsx"/></Relationships>
</file>

<file path=ppt/charts/_rels/chart138.xml.rels><?xml version="1.0" encoding="UTF-8" standalone="yes"?>
<Relationships xmlns="http://schemas.openxmlformats.org/package/2006/relationships"><Relationship Id="rId1" Type="http://schemas.openxmlformats.org/officeDocument/2006/relationships/package" Target="../embeddings/Microsoft_Excel_Worksheet137.xlsx"/></Relationships>
</file>

<file path=ppt/charts/_rels/chart139.xml.rels><?xml version="1.0" encoding="UTF-8" standalone="yes"?>
<Relationships xmlns="http://schemas.openxmlformats.org/package/2006/relationships"><Relationship Id="rId3" Type="http://schemas.openxmlformats.org/officeDocument/2006/relationships/package" Target="../embeddings/Microsoft_Excel_Worksheet138.xlsx"/><Relationship Id="rId2" Type="http://schemas.microsoft.com/office/2011/relationships/chartColorStyle" Target="colors99.xml"/><Relationship Id="rId1" Type="http://schemas.microsoft.com/office/2011/relationships/chartStyle" Target="style99.xml"/></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40.xml.rels><?xml version="1.0" encoding="UTF-8" standalone="yes"?>
<Relationships xmlns="http://schemas.openxmlformats.org/package/2006/relationships"><Relationship Id="rId3" Type="http://schemas.openxmlformats.org/officeDocument/2006/relationships/package" Target="../embeddings/Microsoft_Excel_Worksheet139.xlsx"/><Relationship Id="rId2" Type="http://schemas.microsoft.com/office/2011/relationships/chartColorStyle" Target="colors100.xml"/><Relationship Id="rId1" Type="http://schemas.microsoft.com/office/2011/relationships/chartStyle" Target="style100.xml"/></Relationships>
</file>

<file path=ppt/charts/_rels/chart141.xml.rels><?xml version="1.0" encoding="UTF-8" standalone="yes"?>
<Relationships xmlns="http://schemas.openxmlformats.org/package/2006/relationships"><Relationship Id="rId3" Type="http://schemas.openxmlformats.org/officeDocument/2006/relationships/package" Target="../embeddings/Microsoft_Excel_Worksheet140.xlsx"/><Relationship Id="rId2" Type="http://schemas.microsoft.com/office/2011/relationships/chartColorStyle" Target="colors101.xml"/><Relationship Id="rId1" Type="http://schemas.microsoft.com/office/2011/relationships/chartStyle" Target="style101.xml"/></Relationships>
</file>

<file path=ppt/charts/_rels/chart142.xml.rels><?xml version="1.0" encoding="UTF-8" standalone="yes"?>
<Relationships xmlns="http://schemas.openxmlformats.org/package/2006/relationships"><Relationship Id="rId3" Type="http://schemas.openxmlformats.org/officeDocument/2006/relationships/package" Target="../embeddings/Microsoft_Excel_Worksheet141.xlsx"/><Relationship Id="rId2" Type="http://schemas.microsoft.com/office/2011/relationships/chartColorStyle" Target="colors102.xml"/><Relationship Id="rId1" Type="http://schemas.microsoft.com/office/2011/relationships/chartStyle" Target="style102.xml"/></Relationships>
</file>

<file path=ppt/charts/_rels/chart143.xml.rels><?xml version="1.0" encoding="UTF-8" standalone="yes"?>
<Relationships xmlns="http://schemas.openxmlformats.org/package/2006/relationships"><Relationship Id="rId3" Type="http://schemas.openxmlformats.org/officeDocument/2006/relationships/package" Target="../embeddings/Microsoft_Excel_Worksheet142.xlsx"/><Relationship Id="rId2" Type="http://schemas.microsoft.com/office/2011/relationships/chartColorStyle" Target="colors103.xml"/><Relationship Id="rId1" Type="http://schemas.microsoft.com/office/2011/relationships/chartStyle" Target="style103.xml"/></Relationships>
</file>

<file path=ppt/charts/_rels/chart144.xml.rels><?xml version="1.0" encoding="UTF-8" standalone="yes"?>
<Relationships xmlns="http://schemas.openxmlformats.org/package/2006/relationships"><Relationship Id="rId3" Type="http://schemas.openxmlformats.org/officeDocument/2006/relationships/package" Target="../embeddings/Microsoft_Excel_Worksheet143.xlsx"/><Relationship Id="rId2" Type="http://schemas.microsoft.com/office/2011/relationships/chartColorStyle" Target="colors104.xml"/><Relationship Id="rId1" Type="http://schemas.microsoft.com/office/2011/relationships/chartStyle" Target="style104.xml"/></Relationships>
</file>

<file path=ppt/charts/_rels/chart145.xml.rels><?xml version="1.0" encoding="UTF-8" standalone="yes"?>
<Relationships xmlns="http://schemas.openxmlformats.org/package/2006/relationships"><Relationship Id="rId3" Type="http://schemas.openxmlformats.org/officeDocument/2006/relationships/package" Target="../embeddings/Microsoft_Excel_Worksheet144.xlsx"/><Relationship Id="rId2" Type="http://schemas.microsoft.com/office/2011/relationships/chartColorStyle" Target="colors105.xml"/><Relationship Id="rId1" Type="http://schemas.microsoft.com/office/2011/relationships/chartStyle" Target="style105.xml"/></Relationships>
</file>

<file path=ppt/charts/_rels/chart146.xml.rels><?xml version="1.0" encoding="UTF-8" standalone="yes"?>
<Relationships xmlns="http://schemas.openxmlformats.org/package/2006/relationships"><Relationship Id="rId3" Type="http://schemas.openxmlformats.org/officeDocument/2006/relationships/package" Target="../embeddings/Microsoft_Excel_Worksheet145.xlsx"/><Relationship Id="rId2" Type="http://schemas.microsoft.com/office/2011/relationships/chartColorStyle" Target="colors106.xml"/><Relationship Id="rId1" Type="http://schemas.microsoft.com/office/2011/relationships/chartStyle" Target="style106.xml"/></Relationships>
</file>

<file path=ppt/charts/_rels/chart147.xml.rels><?xml version="1.0" encoding="UTF-8" standalone="yes"?>
<Relationships xmlns="http://schemas.openxmlformats.org/package/2006/relationships"><Relationship Id="rId3" Type="http://schemas.openxmlformats.org/officeDocument/2006/relationships/package" Target="../embeddings/Microsoft_Excel_Worksheet146.xlsx"/><Relationship Id="rId2" Type="http://schemas.microsoft.com/office/2011/relationships/chartColorStyle" Target="colors107.xml"/><Relationship Id="rId1" Type="http://schemas.microsoft.com/office/2011/relationships/chartStyle" Target="style107.xml"/></Relationships>
</file>

<file path=ppt/charts/_rels/chart148.xml.rels><?xml version="1.0" encoding="UTF-8" standalone="yes"?>
<Relationships xmlns="http://schemas.openxmlformats.org/package/2006/relationships"><Relationship Id="rId3" Type="http://schemas.openxmlformats.org/officeDocument/2006/relationships/package" Target="../embeddings/Microsoft_Excel_Worksheet147.xlsx"/><Relationship Id="rId2" Type="http://schemas.microsoft.com/office/2011/relationships/chartColorStyle" Target="colors108.xml"/><Relationship Id="rId1" Type="http://schemas.microsoft.com/office/2011/relationships/chartStyle" Target="style108.xml"/></Relationships>
</file>

<file path=ppt/charts/_rels/chart149.xml.rels><?xml version="1.0" encoding="UTF-8" standalone="yes"?>
<Relationships xmlns="http://schemas.openxmlformats.org/package/2006/relationships"><Relationship Id="rId3" Type="http://schemas.openxmlformats.org/officeDocument/2006/relationships/package" Target="../embeddings/Microsoft_Excel_Worksheet148.xlsx"/><Relationship Id="rId2" Type="http://schemas.microsoft.com/office/2011/relationships/chartColorStyle" Target="colors109.xml"/><Relationship Id="rId1" Type="http://schemas.microsoft.com/office/2011/relationships/chartStyle" Target="style109.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3.xml"/><Relationship Id="rId1" Type="http://schemas.microsoft.com/office/2011/relationships/chartStyle" Target="style3.xml"/></Relationships>
</file>

<file path=ppt/charts/_rels/chart150.xml.rels><?xml version="1.0" encoding="UTF-8" standalone="yes"?>
<Relationships xmlns="http://schemas.openxmlformats.org/package/2006/relationships"><Relationship Id="rId3" Type="http://schemas.openxmlformats.org/officeDocument/2006/relationships/package" Target="../embeddings/Microsoft_Excel_Worksheet149.xlsx"/><Relationship Id="rId2" Type="http://schemas.microsoft.com/office/2011/relationships/chartColorStyle" Target="colors110.xml"/><Relationship Id="rId1" Type="http://schemas.microsoft.com/office/2011/relationships/chartStyle" Target="style110.xml"/></Relationships>
</file>

<file path=ppt/charts/_rels/chart151.xml.rels><?xml version="1.0" encoding="UTF-8" standalone="yes"?>
<Relationships xmlns="http://schemas.openxmlformats.org/package/2006/relationships"><Relationship Id="rId3" Type="http://schemas.openxmlformats.org/officeDocument/2006/relationships/package" Target="../embeddings/Microsoft_Excel_Worksheet150.xlsx"/><Relationship Id="rId2" Type="http://schemas.microsoft.com/office/2011/relationships/chartColorStyle" Target="colors111.xml"/><Relationship Id="rId1" Type="http://schemas.microsoft.com/office/2011/relationships/chartStyle" Target="style111.xml"/></Relationships>
</file>

<file path=ppt/charts/_rels/chart152.xml.rels><?xml version="1.0" encoding="UTF-8" standalone="yes"?>
<Relationships xmlns="http://schemas.openxmlformats.org/package/2006/relationships"><Relationship Id="rId3" Type="http://schemas.openxmlformats.org/officeDocument/2006/relationships/package" Target="../embeddings/Microsoft_Excel_Worksheet151.xlsx"/><Relationship Id="rId2" Type="http://schemas.microsoft.com/office/2011/relationships/chartColorStyle" Target="colors112.xml"/><Relationship Id="rId1" Type="http://schemas.microsoft.com/office/2011/relationships/chartStyle" Target="style112.xml"/></Relationships>
</file>

<file path=ppt/charts/_rels/chart153.xml.rels><?xml version="1.0" encoding="UTF-8" standalone="yes"?>
<Relationships xmlns="http://schemas.openxmlformats.org/package/2006/relationships"><Relationship Id="rId3" Type="http://schemas.openxmlformats.org/officeDocument/2006/relationships/package" Target="../embeddings/Microsoft_Excel_Worksheet152.xlsx"/><Relationship Id="rId2" Type="http://schemas.microsoft.com/office/2011/relationships/chartColorStyle" Target="colors113.xml"/><Relationship Id="rId1" Type="http://schemas.microsoft.com/office/2011/relationships/chartStyle" Target="style113.xml"/></Relationships>
</file>

<file path=ppt/charts/_rels/chart154.xml.rels><?xml version="1.0" encoding="UTF-8" standalone="yes"?>
<Relationships xmlns="http://schemas.openxmlformats.org/package/2006/relationships"><Relationship Id="rId1" Type="http://schemas.openxmlformats.org/officeDocument/2006/relationships/package" Target="../embeddings/Microsoft_Excel_Worksheet153.xlsx"/></Relationships>
</file>

<file path=ppt/charts/_rels/chart155.xml.rels><?xml version="1.0" encoding="UTF-8" standalone="yes"?>
<Relationships xmlns="http://schemas.openxmlformats.org/package/2006/relationships"><Relationship Id="rId1" Type="http://schemas.openxmlformats.org/officeDocument/2006/relationships/package" Target="../embeddings/Microsoft_Excel_Worksheet154.xlsx"/></Relationships>
</file>

<file path=ppt/charts/_rels/chart156.xml.rels><?xml version="1.0" encoding="UTF-8" standalone="yes"?>
<Relationships xmlns="http://schemas.openxmlformats.org/package/2006/relationships"><Relationship Id="rId1" Type="http://schemas.openxmlformats.org/officeDocument/2006/relationships/package" Target="../embeddings/Microsoft_Excel_Worksheet155.xlsx"/></Relationships>
</file>

<file path=ppt/charts/_rels/chart157.xml.rels><?xml version="1.0" encoding="UTF-8" standalone="yes"?>
<Relationships xmlns="http://schemas.openxmlformats.org/package/2006/relationships"><Relationship Id="rId1" Type="http://schemas.openxmlformats.org/officeDocument/2006/relationships/package" Target="../embeddings/Microsoft_Excel_Worksheet156.xlsx"/></Relationships>
</file>

<file path=ppt/charts/_rels/chart158.xml.rels><?xml version="1.0" encoding="UTF-8" standalone="yes"?>
<Relationships xmlns="http://schemas.openxmlformats.org/package/2006/relationships"><Relationship Id="rId3" Type="http://schemas.openxmlformats.org/officeDocument/2006/relationships/package" Target="../embeddings/Microsoft_Excel_Worksheet157.xlsx"/><Relationship Id="rId2" Type="http://schemas.microsoft.com/office/2011/relationships/chartColorStyle" Target="colors114.xml"/><Relationship Id="rId1" Type="http://schemas.microsoft.com/office/2011/relationships/chartStyle" Target="style114.xml"/></Relationships>
</file>

<file path=ppt/charts/_rels/chart159.xml.rels><?xml version="1.0" encoding="UTF-8" standalone="yes"?>
<Relationships xmlns="http://schemas.openxmlformats.org/package/2006/relationships"><Relationship Id="rId3" Type="http://schemas.openxmlformats.org/officeDocument/2006/relationships/package" Target="../embeddings/Microsoft_Excel_Worksheet158.xlsx"/><Relationship Id="rId2" Type="http://schemas.microsoft.com/office/2011/relationships/chartColorStyle" Target="colors115.xml"/><Relationship Id="rId1" Type="http://schemas.microsoft.com/office/2011/relationships/chartStyle" Target="style1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4.xml"/><Relationship Id="rId1" Type="http://schemas.microsoft.com/office/2011/relationships/chartStyle" Target="style4.xml"/></Relationships>
</file>

<file path=ppt/charts/_rels/chart160.xml.rels><?xml version="1.0" encoding="UTF-8" standalone="yes"?>
<Relationships xmlns="http://schemas.openxmlformats.org/package/2006/relationships"><Relationship Id="rId3" Type="http://schemas.openxmlformats.org/officeDocument/2006/relationships/package" Target="../embeddings/Microsoft_Excel_Worksheet159.xlsx"/><Relationship Id="rId2" Type="http://schemas.microsoft.com/office/2011/relationships/chartColorStyle" Target="colors116.xml"/><Relationship Id="rId1" Type="http://schemas.microsoft.com/office/2011/relationships/chartStyle" Target="style116.xml"/></Relationships>
</file>

<file path=ppt/charts/_rels/chart161.xml.rels><?xml version="1.0" encoding="UTF-8" standalone="yes"?>
<Relationships xmlns="http://schemas.openxmlformats.org/package/2006/relationships"><Relationship Id="rId3" Type="http://schemas.openxmlformats.org/officeDocument/2006/relationships/package" Target="../embeddings/Microsoft_Excel_Worksheet160.xlsx"/><Relationship Id="rId2" Type="http://schemas.microsoft.com/office/2011/relationships/chartColorStyle" Target="colors117.xml"/><Relationship Id="rId1" Type="http://schemas.microsoft.com/office/2011/relationships/chartStyle" Target="style117.xml"/></Relationships>
</file>

<file path=ppt/charts/_rels/chart162.xml.rels><?xml version="1.0" encoding="UTF-8" standalone="yes"?>
<Relationships xmlns="http://schemas.openxmlformats.org/package/2006/relationships"><Relationship Id="rId3" Type="http://schemas.openxmlformats.org/officeDocument/2006/relationships/package" Target="../embeddings/Microsoft_Excel_Worksheet161.xlsx"/><Relationship Id="rId2" Type="http://schemas.microsoft.com/office/2011/relationships/chartColorStyle" Target="colors118.xml"/><Relationship Id="rId1" Type="http://schemas.microsoft.com/office/2011/relationships/chartStyle" Target="style118.xml"/></Relationships>
</file>

<file path=ppt/charts/_rels/chart163.xml.rels><?xml version="1.0" encoding="UTF-8" standalone="yes"?>
<Relationships xmlns="http://schemas.openxmlformats.org/package/2006/relationships"><Relationship Id="rId3" Type="http://schemas.openxmlformats.org/officeDocument/2006/relationships/package" Target="../embeddings/Microsoft_Excel_Worksheet162.xlsx"/><Relationship Id="rId2" Type="http://schemas.microsoft.com/office/2011/relationships/chartColorStyle" Target="colors119.xml"/><Relationship Id="rId1" Type="http://schemas.microsoft.com/office/2011/relationships/chartStyle" Target="style119.xml"/></Relationships>
</file>

<file path=ppt/charts/_rels/chart164.xml.rels><?xml version="1.0" encoding="UTF-8" standalone="yes"?>
<Relationships xmlns="http://schemas.openxmlformats.org/package/2006/relationships"><Relationship Id="rId3" Type="http://schemas.openxmlformats.org/officeDocument/2006/relationships/package" Target="../embeddings/Microsoft_Excel_Worksheet163.xlsx"/><Relationship Id="rId2" Type="http://schemas.microsoft.com/office/2011/relationships/chartColorStyle" Target="colors120.xml"/><Relationship Id="rId1" Type="http://schemas.microsoft.com/office/2011/relationships/chartStyle" Target="style120.xml"/></Relationships>
</file>

<file path=ppt/charts/_rels/chart165.xml.rels><?xml version="1.0" encoding="UTF-8" standalone="yes"?>
<Relationships xmlns="http://schemas.openxmlformats.org/package/2006/relationships"><Relationship Id="rId3" Type="http://schemas.openxmlformats.org/officeDocument/2006/relationships/package" Target="../embeddings/Microsoft_Excel_Worksheet164.xlsx"/><Relationship Id="rId2" Type="http://schemas.microsoft.com/office/2011/relationships/chartColorStyle" Target="colors121.xml"/><Relationship Id="rId1" Type="http://schemas.microsoft.com/office/2011/relationships/chartStyle" Target="style121.xml"/></Relationships>
</file>

<file path=ppt/charts/_rels/chart166.xml.rels><?xml version="1.0" encoding="UTF-8" standalone="yes"?>
<Relationships xmlns="http://schemas.openxmlformats.org/package/2006/relationships"><Relationship Id="rId3" Type="http://schemas.openxmlformats.org/officeDocument/2006/relationships/package" Target="../embeddings/Microsoft_Excel_Worksheet165.xlsx"/><Relationship Id="rId2" Type="http://schemas.microsoft.com/office/2011/relationships/chartColorStyle" Target="colors122.xml"/><Relationship Id="rId1" Type="http://schemas.microsoft.com/office/2011/relationships/chartStyle" Target="style122.xml"/></Relationships>
</file>

<file path=ppt/charts/_rels/chart167.xml.rels><?xml version="1.0" encoding="UTF-8" standalone="yes"?>
<Relationships xmlns="http://schemas.openxmlformats.org/package/2006/relationships"><Relationship Id="rId3" Type="http://schemas.openxmlformats.org/officeDocument/2006/relationships/package" Target="../embeddings/Microsoft_Excel_Worksheet166.xlsx"/><Relationship Id="rId2" Type="http://schemas.microsoft.com/office/2011/relationships/chartColorStyle" Target="colors123.xml"/><Relationship Id="rId1" Type="http://schemas.microsoft.com/office/2011/relationships/chartStyle" Target="style123.xml"/></Relationships>
</file>

<file path=ppt/charts/_rels/chart168.xml.rels><?xml version="1.0" encoding="UTF-8" standalone="yes"?>
<Relationships xmlns="http://schemas.openxmlformats.org/package/2006/relationships"><Relationship Id="rId3" Type="http://schemas.openxmlformats.org/officeDocument/2006/relationships/package" Target="../embeddings/Microsoft_Excel_Worksheet167.xlsx"/><Relationship Id="rId2" Type="http://schemas.microsoft.com/office/2011/relationships/chartColorStyle" Target="colors124.xml"/><Relationship Id="rId1" Type="http://schemas.microsoft.com/office/2011/relationships/chartStyle" Target="style124.xml"/></Relationships>
</file>

<file path=ppt/charts/_rels/chart169.xml.rels><?xml version="1.0" encoding="UTF-8" standalone="yes"?>
<Relationships xmlns="http://schemas.openxmlformats.org/package/2006/relationships"><Relationship Id="rId3" Type="http://schemas.openxmlformats.org/officeDocument/2006/relationships/package" Target="../embeddings/Microsoft_Excel_Worksheet168.xlsx"/><Relationship Id="rId2" Type="http://schemas.microsoft.com/office/2011/relationships/chartColorStyle" Target="colors125.xml"/><Relationship Id="rId1" Type="http://schemas.microsoft.com/office/2011/relationships/chartStyle" Target="style125.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5.xml"/><Relationship Id="rId1" Type="http://schemas.microsoft.com/office/2011/relationships/chartStyle" Target="style5.xml"/></Relationships>
</file>

<file path=ppt/charts/_rels/chart170.xml.rels><?xml version="1.0" encoding="UTF-8" standalone="yes"?>
<Relationships xmlns="http://schemas.openxmlformats.org/package/2006/relationships"><Relationship Id="rId3" Type="http://schemas.openxmlformats.org/officeDocument/2006/relationships/package" Target="../embeddings/Microsoft_Excel_Worksheet169.xlsx"/><Relationship Id="rId2" Type="http://schemas.microsoft.com/office/2011/relationships/chartColorStyle" Target="colors126.xml"/><Relationship Id="rId1" Type="http://schemas.microsoft.com/office/2011/relationships/chartStyle" Target="style126.xml"/></Relationships>
</file>

<file path=ppt/charts/_rels/chart171.xml.rels><?xml version="1.0" encoding="UTF-8" standalone="yes"?>
<Relationships xmlns="http://schemas.openxmlformats.org/package/2006/relationships"><Relationship Id="rId3" Type="http://schemas.openxmlformats.org/officeDocument/2006/relationships/package" Target="../embeddings/Microsoft_Excel_Worksheet170.xlsx"/><Relationship Id="rId2" Type="http://schemas.microsoft.com/office/2011/relationships/chartColorStyle" Target="colors127.xml"/><Relationship Id="rId1" Type="http://schemas.microsoft.com/office/2011/relationships/chartStyle" Target="style127.xml"/></Relationships>
</file>

<file path=ppt/charts/_rels/chart172.xml.rels><?xml version="1.0" encoding="UTF-8" standalone="yes"?>
<Relationships xmlns="http://schemas.openxmlformats.org/package/2006/relationships"><Relationship Id="rId3" Type="http://schemas.openxmlformats.org/officeDocument/2006/relationships/package" Target="../embeddings/Microsoft_Excel_Worksheet171.xlsx"/><Relationship Id="rId2" Type="http://schemas.microsoft.com/office/2011/relationships/chartColorStyle" Target="colors128.xml"/><Relationship Id="rId1" Type="http://schemas.microsoft.com/office/2011/relationships/chartStyle" Target="style128.xml"/></Relationships>
</file>

<file path=ppt/charts/_rels/chart173.xml.rels><?xml version="1.0" encoding="UTF-8" standalone="yes"?>
<Relationships xmlns="http://schemas.openxmlformats.org/package/2006/relationships"><Relationship Id="rId1" Type="http://schemas.openxmlformats.org/officeDocument/2006/relationships/package" Target="../embeddings/Microsoft_Excel_Worksheet172.xlsx"/></Relationships>
</file>

<file path=ppt/charts/_rels/chart174.xml.rels><?xml version="1.0" encoding="UTF-8" standalone="yes"?>
<Relationships xmlns="http://schemas.openxmlformats.org/package/2006/relationships"><Relationship Id="rId1" Type="http://schemas.openxmlformats.org/officeDocument/2006/relationships/package" Target="../embeddings/Microsoft_Excel_Worksheet173.xlsx"/></Relationships>
</file>

<file path=ppt/charts/_rels/chart175.xml.rels><?xml version="1.0" encoding="UTF-8" standalone="yes"?>
<Relationships xmlns="http://schemas.openxmlformats.org/package/2006/relationships"><Relationship Id="rId1" Type="http://schemas.openxmlformats.org/officeDocument/2006/relationships/package" Target="../embeddings/Microsoft_Excel_Worksheet174.xlsx"/></Relationships>
</file>

<file path=ppt/charts/_rels/chart176.xml.rels><?xml version="1.0" encoding="UTF-8" standalone="yes"?>
<Relationships xmlns="http://schemas.openxmlformats.org/package/2006/relationships"><Relationship Id="rId1" Type="http://schemas.openxmlformats.org/officeDocument/2006/relationships/package" Target="../embeddings/Microsoft_Excel_Worksheet175.xlsx"/></Relationships>
</file>

<file path=ppt/charts/_rels/chart177.xml.rels><?xml version="1.0" encoding="UTF-8" standalone="yes"?>
<Relationships xmlns="http://schemas.openxmlformats.org/package/2006/relationships"><Relationship Id="rId3" Type="http://schemas.openxmlformats.org/officeDocument/2006/relationships/package" Target="../embeddings/Microsoft_Excel_Worksheet176.xlsx"/><Relationship Id="rId2" Type="http://schemas.microsoft.com/office/2011/relationships/chartColorStyle" Target="colors129.xml"/><Relationship Id="rId1" Type="http://schemas.microsoft.com/office/2011/relationships/chartStyle" Target="style129.xml"/></Relationships>
</file>

<file path=ppt/charts/_rels/chart178.xml.rels><?xml version="1.0" encoding="UTF-8" standalone="yes"?>
<Relationships xmlns="http://schemas.openxmlformats.org/package/2006/relationships"><Relationship Id="rId3" Type="http://schemas.openxmlformats.org/officeDocument/2006/relationships/package" Target="../embeddings/Microsoft_Excel_Worksheet177.xlsx"/><Relationship Id="rId2" Type="http://schemas.microsoft.com/office/2011/relationships/chartColorStyle" Target="colors130.xml"/><Relationship Id="rId1" Type="http://schemas.microsoft.com/office/2011/relationships/chartStyle" Target="style130.xml"/></Relationships>
</file>

<file path=ppt/charts/_rels/chart179.xml.rels><?xml version="1.0" encoding="UTF-8" standalone="yes"?>
<Relationships xmlns="http://schemas.openxmlformats.org/package/2006/relationships"><Relationship Id="rId3" Type="http://schemas.openxmlformats.org/officeDocument/2006/relationships/package" Target="../embeddings/Microsoft_Excel_Worksheet178.xlsx"/><Relationship Id="rId2" Type="http://schemas.microsoft.com/office/2011/relationships/chartColorStyle" Target="colors131.xml"/><Relationship Id="rId1" Type="http://schemas.microsoft.com/office/2011/relationships/chartStyle" Target="style131.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6.xml"/><Relationship Id="rId1" Type="http://schemas.microsoft.com/office/2011/relationships/chartStyle" Target="style6.xml"/></Relationships>
</file>

<file path=ppt/charts/_rels/chart180.xml.rels><?xml version="1.0" encoding="UTF-8" standalone="yes"?>
<Relationships xmlns="http://schemas.openxmlformats.org/package/2006/relationships"><Relationship Id="rId3" Type="http://schemas.openxmlformats.org/officeDocument/2006/relationships/package" Target="../embeddings/Microsoft_Excel_Worksheet179.xlsx"/><Relationship Id="rId2" Type="http://schemas.microsoft.com/office/2011/relationships/chartColorStyle" Target="colors132.xml"/><Relationship Id="rId1" Type="http://schemas.microsoft.com/office/2011/relationships/chartStyle" Target="style132.xml"/></Relationships>
</file>

<file path=ppt/charts/_rels/chart181.xml.rels><?xml version="1.0" encoding="UTF-8" standalone="yes"?>
<Relationships xmlns="http://schemas.openxmlformats.org/package/2006/relationships"><Relationship Id="rId3" Type="http://schemas.openxmlformats.org/officeDocument/2006/relationships/package" Target="../embeddings/Microsoft_Excel_Worksheet180.xlsx"/><Relationship Id="rId2" Type="http://schemas.microsoft.com/office/2011/relationships/chartColorStyle" Target="colors133.xml"/><Relationship Id="rId1" Type="http://schemas.microsoft.com/office/2011/relationships/chartStyle" Target="style133.xml"/></Relationships>
</file>

<file path=ppt/charts/_rels/chart182.xml.rels><?xml version="1.0" encoding="UTF-8" standalone="yes"?>
<Relationships xmlns="http://schemas.openxmlformats.org/package/2006/relationships"><Relationship Id="rId3" Type="http://schemas.openxmlformats.org/officeDocument/2006/relationships/package" Target="../embeddings/Microsoft_Excel_Worksheet181.xlsx"/><Relationship Id="rId2" Type="http://schemas.microsoft.com/office/2011/relationships/chartColorStyle" Target="colors134.xml"/><Relationship Id="rId1" Type="http://schemas.microsoft.com/office/2011/relationships/chartStyle" Target="style134.xml"/></Relationships>
</file>

<file path=ppt/charts/_rels/chart183.xml.rels><?xml version="1.0" encoding="UTF-8" standalone="yes"?>
<Relationships xmlns="http://schemas.openxmlformats.org/package/2006/relationships"><Relationship Id="rId3" Type="http://schemas.openxmlformats.org/officeDocument/2006/relationships/package" Target="../embeddings/Microsoft_Excel_Worksheet182.xlsx"/><Relationship Id="rId2" Type="http://schemas.microsoft.com/office/2011/relationships/chartColorStyle" Target="colors135.xml"/><Relationship Id="rId1" Type="http://schemas.microsoft.com/office/2011/relationships/chartStyle" Target="style135.xml"/></Relationships>
</file>

<file path=ppt/charts/_rels/chart184.xml.rels><?xml version="1.0" encoding="UTF-8" standalone="yes"?>
<Relationships xmlns="http://schemas.openxmlformats.org/package/2006/relationships"><Relationship Id="rId3" Type="http://schemas.openxmlformats.org/officeDocument/2006/relationships/package" Target="../embeddings/Microsoft_Excel_Worksheet183.xlsx"/><Relationship Id="rId2" Type="http://schemas.microsoft.com/office/2011/relationships/chartColorStyle" Target="colors136.xml"/><Relationship Id="rId1" Type="http://schemas.microsoft.com/office/2011/relationships/chartStyle" Target="style136.xml"/></Relationships>
</file>

<file path=ppt/charts/_rels/chart185.xml.rels><?xml version="1.0" encoding="UTF-8" standalone="yes"?>
<Relationships xmlns="http://schemas.openxmlformats.org/package/2006/relationships"><Relationship Id="rId3" Type="http://schemas.openxmlformats.org/officeDocument/2006/relationships/package" Target="../embeddings/Microsoft_Excel_Worksheet184.xlsx"/><Relationship Id="rId2" Type="http://schemas.microsoft.com/office/2011/relationships/chartColorStyle" Target="colors137.xml"/><Relationship Id="rId1" Type="http://schemas.microsoft.com/office/2011/relationships/chartStyle" Target="style137.xml"/></Relationships>
</file>

<file path=ppt/charts/_rels/chart186.xml.rels><?xml version="1.0" encoding="UTF-8" standalone="yes"?>
<Relationships xmlns="http://schemas.openxmlformats.org/package/2006/relationships"><Relationship Id="rId3" Type="http://schemas.openxmlformats.org/officeDocument/2006/relationships/package" Target="../embeddings/Microsoft_Excel_Worksheet185.xlsx"/><Relationship Id="rId2" Type="http://schemas.microsoft.com/office/2011/relationships/chartColorStyle" Target="colors138.xml"/><Relationship Id="rId1" Type="http://schemas.microsoft.com/office/2011/relationships/chartStyle" Target="style138.xml"/></Relationships>
</file>

<file path=ppt/charts/_rels/chart187.xml.rels><?xml version="1.0" encoding="UTF-8" standalone="yes"?>
<Relationships xmlns="http://schemas.openxmlformats.org/package/2006/relationships"><Relationship Id="rId3" Type="http://schemas.openxmlformats.org/officeDocument/2006/relationships/package" Target="../embeddings/Microsoft_Excel_Worksheet186.xlsx"/><Relationship Id="rId2" Type="http://schemas.microsoft.com/office/2011/relationships/chartColorStyle" Target="colors139.xml"/><Relationship Id="rId1" Type="http://schemas.microsoft.com/office/2011/relationships/chartStyle" Target="style139.xml"/></Relationships>
</file>

<file path=ppt/charts/_rels/chart188.xml.rels><?xml version="1.0" encoding="UTF-8" standalone="yes"?>
<Relationships xmlns="http://schemas.openxmlformats.org/package/2006/relationships"><Relationship Id="rId3" Type="http://schemas.openxmlformats.org/officeDocument/2006/relationships/package" Target="../embeddings/Microsoft_Excel_Worksheet187.xlsx"/><Relationship Id="rId2" Type="http://schemas.microsoft.com/office/2011/relationships/chartColorStyle" Target="colors140.xml"/><Relationship Id="rId1" Type="http://schemas.microsoft.com/office/2011/relationships/chartStyle" Target="style140.xml"/></Relationships>
</file>

<file path=ppt/charts/_rels/chart189.xml.rels><?xml version="1.0" encoding="UTF-8" standalone="yes"?>
<Relationships xmlns="http://schemas.openxmlformats.org/package/2006/relationships"><Relationship Id="rId3" Type="http://schemas.openxmlformats.org/officeDocument/2006/relationships/package" Target="../embeddings/Microsoft_Excel_Worksheet188.xlsx"/><Relationship Id="rId2" Type="http://schemas.microsoft.com/office/2011/relationships/chartColorStyle" Target="colors141.xml"/><Relationship Id="rId1" Type="http://schemas.microsoft.com/office/2011/relationships/chartStyle" Target="style141.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7.xml"/><Relationship Id="rId1" Type="http://schemas.microsoft.com/office/2011/relationships/chartStyle" Target="style7.xml"/></Relationships>
</file>

<file path=ppt/charts/_rels/chart190.xml.rels><?xml version="1.0" encoding="UTF-8" standalone="yes"?>
<Relationships xmlns="http://schemas.openxmlformats.org/package/2006/relationships"><Relationship Id="rId3" Type="http://schemas.openxmlformats.org/officeDocument/2006/relationships/package" Target="../embeddings/Microsoft_Excel_Worksheet189.xlsx"/><Relationship Id="rId2" Type="http://schemas.microsoft.com/office/2011/relationships/chartColorStyle" Target="colors142.xml"/><Relationship Id="rId1" Type="http://schemas.microsoft.com/office/2011/relationships/chartStyle" Target="style142.xml"/></Relationships>
</file>

<file path=ppt/charts/_rels/chart191.xml.rels><?xml version="1.0" encoding="UTF-8" standalone="yes"?>
<Relationships xmlns="http://schemas.openxmlformats.org/package/2006/relationships"><Relationship Id="rId1" Type="http://schemas.openxmlformats.org/officeDocument/2006/relationships/package" Target="../embeddings/Microsoft_Excel_Worksheet190.xlsx"/></Relationships>
</file>

<file path=ppt/charts/_rels/chart192.xml.rels><?xml version="1.0" encoding="UTF-8" standalone="yes"?>
<Relationships xmlns="http://schemas.openxmlformats.org/package/2006/relationships"><Relationship Id="rId1" Type="http://schemas.openxmlformats.org/officeDocument/2006/relationships/package" Target="../embeddings/Microsoft_Excel_Worksheet191.xlsx"/></Relationships>
</file>

<file path=ppt/charts/_rels/chart193.xml.rels><?xml version="1.0" encoding="UTF-8" standalone="yes"?>
<Relationships xmlns="http://schemas.openxmlformats.org/package/2006/relationships"><Relationship Id="rId1" Type="http://schemas.openxmlformats.org/officeDocument/2006/relationships/package" Target="../embeddings/Microsoft_Excel_Worksheet192.xlsx"/></Relationships>
</file>

<file path=ppt/charts/_rels/chart194.xml.rels><?xml version="1.0" encoding="UTF-8" standalone="yes"?>
<Relationships xmlns="http://schemas.openxmlformats.org/package/2006/relationships"><Relationship Id="rId1" Type="http://schemas.openxmlformats.org/officeDocument/2006/relationships/package" Target="../embeddings/Microsoft_Excel_Worksheet193.xlsx"/></Relationships>
</file>

<file path=ppt/charts/_rels/chart195.xml.rels><?xml version="1.0" encoding="UTF-8" standalone="yes"?>
<Relationships xmlns="http://schemas.openxmlformats.org/package/2006/relationships"><Relationship Id="rId3" Type="http://schemas.openxmlformats.org/officeDocument/2006/relationships/oleObject" Target="file:///C:\Users\snaert01\Documents\1-CLIENT\innovation%20norway\2017\pyramid.xlsx" TargetMode="External"/><Relationship Id="rId2" Type="http://schemas.microsoft.com/office/2011/relationships/chartColorStyle" Target="colors143.xml"/><Relationship Id="rId1" Type="http://schemas.microsoft.com/office/2011/relationships/chartStyle" Target="style143.xml"/></Relationships>
</file>

<file path=ppt/charts/_rels/chart196.xml.rels><?xml version="1.0" encoding="UTF-8" standalone="yes"?>
<Relationships xmlns="http://schemas.openxmlformats.org/package/2006/relationships"><Relationship Id="rId3" Type="http://schemas.openxmlformats.org/officeDocument/2006/relationships/package" Target="../embeddings/Microsoft_Excel_Worksheet194.xlsx"/><Relationship Id="rId2" Type="http://schemas.microsoft.com/office/2011/relationships/chartColorStyle" Target="colors144.xml"/><Relationship Id="rId1" Type="http://schemas.microsoft.com/office/2011/relationships/chartStyle" Target="style144.xml"/></Relationships>
</file>

<file path=ppt/charts/_rels/chart197.xml.rels><?xml version="1.0" encoding="UTF-8" standalone="yes"?>
<Relationships xmlns="http://schemas.openxmlformats.org/package/2006/relationships"><Relationship Id="rId1" Type="http://schemas.openxmlformats.org/officeDocument/2006/relationships/package" Target="../embeddings/Microsoft_Excel_Worksheet195.xlsx"/></Relationships>
</file>

<file path=ppt/charts/_rels/chart198.xml.rels><?xml version="1.0" encoding="UTF-8" standalone="yes"?>
<Relationships xmlns="http://schemas.openxmlformats.org/package/2006/relationships"><Relationship Id="rId3" Type="http://schemas.openxmlformats.org/officeDocument/2006/relationships/package" Target="../embeddings/Microsoft_Excel_Worksheet196.xlsx"/><Relationship Id="rId2" Type="http://schemas.microsoft.com/office/2011/relationships/chartColorStyle" Target="colors145.xml"/><Relationship Id="rId1" Type="http://schemas.microsoft.com/office/2011/relationships/chartStyle" Target="style145.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8.xml"/><Relationship Id="rId1" Type="http://schemas.microsoft.com/office/2011/relationships/chartStyle" Target="style8.xml"/></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3.xml.rels><?xml version="1.0" encoding="UTF-8" standalone="yes"?>
<Relationships xmlns="http://schemas.openxmlformats.org/package/2006/relationships"><Relationship Id="rId1" Type="http://schemas.openxmlformats.org/officeDocument/2006/relationships/package" Target="../embeddings/Microsoft_Excel_Worksheet22.xlsx"/></Relationships>
</file>

<file path=ppt/charts/_rels/chart24.xml.rels><?xml version="1.0" encoding="UTF-8" standalone="yes"?>
<Relationships xmlns="http://schemas.openxmlformats.org/package/2006/relationships"><Relationship Id="rId1" Type="http://schemas.openxmlformats.org/officeDocument/2006/relationships/package" Target="../embeddings/Microsoft_Excel_Worksheet23.xlsx"/></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9.xml"/><Relationship Id="rId1" Type="http://schemas.microsoft.com/office/2011/relationships/chartStyle" Target="style9.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10.xml"/><Relationship Id="rId1" Type="http://schemas.microsoft.com/office/2011/relationships/chartStyle" Target="style10.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11.xml"/><Relationship Id="rId1" Type="http://schemas.microsoft.com/office/2011/relationships/chartStyle" Target="style11.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12.xml"/><Relationship Id="rId1" Type="http://schemas.microsoft.com/office/2011/relationships/chartStyle" Target="style12.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13.xml"/><Relationship Id="rId1" Type="http://schemas.microsoft.com/office/2011/relationships/chartStyle" Target="style13.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1.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14.xml"/><Relationship Id="rId1" Type="http://schemas.microsoft.com/office/2011/relationships/chartStyle" Target="style14.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15.xml"/><Relationship Id="rId1" Type="http://schemas.microsoft.com/office/2011/relationships/chartStyle" Target="style15.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16.xml"/><Relationship Id="rId1" Type="http://schemas.microsoft.com/office/2011/relationships/chartStyle" Target="style16.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17.xml"/><Relationship Id="rId1" Type="http://schemas.microsoft.com/office/2011/relationships/chartStyle" Target="style17.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18.xml"/><Relationship Id="rId1" Type="http://schemas.microsoft.com/office/2011/relationships/chartStyle" Target="style18.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19.xml"/><Relationship Id="rId1" Type="http://schemas.microsoft.com/office/2011/relationships/chartStyle" Target="style19.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20.xml"/><Relationship Id="rId1" Type="http://schemas.microsoft.com/office/2011/relationships/chartStyle" Target="style20.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21.xml"/><Relationship Id="rId1" Type="http://schemas.microsoft.com/office/2011/relationships/chartStyle" Target="style21.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22.xml"/><Relationship Id="rId1" Type="http://schemas.microsoft.com/office/2011/relationships/chartStyle" Target="style22.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23.xml"/><Relationship Id="rId1" Type="http://schemas.microsoft.com/office/2011/relationships/chartStyle" Target="style23.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2.xml"/></Relationships>
</file>

<file path=ppt/charts/_rels/chart40.xml.rels><?xml version="1.0" encoding="UTF-8" standalone="yes"?>
<Relationships xmlns="http://schemas.openxmlformats.org/package/2006/relationships"><Relationship Id="rId1" Type="http://schemas.openxmlformats.org/officeDocument/2006/relationships/package" Target="../embeddings/Microsoft_Excel_Worksheet39.xlsx"/></Relationships>
</file>

<file path=ppt/charts/_rels/chart41.xml.rels><?xml version="1.0" encoding="UTF-8" standalone="yes"?>
<Relationships xmlns="http://schemas.openxmlformats.org/package/2006/relationships"><Relationship Id="rId1" Type="http://schemas.openxmlformats.org/officeDocument/2006/relationships/package" Target="../embeddings/Microsoft_Excel_Worksheet40.xlsx"/></Relationships>
</file>

<file path=ppt/charts/_rels/chart42.xml.rels><?xml version="1.0" encoding="UTF-8" standalone="yes"?>
<Relationships xmlns="http://schemas.openxmlformats.org/package/2006/relationships"><Relationship Id="rId1" Type="http://schemas.openxmlformats.org/officeDocument/2006/relationships/package" Target="../embeddings/Microsoft_Excel_Worksheet41.xlsx"/></Relationships>
</file>

<file path=ppt/charts/_rels/chart43.xml.rels><?xml version="1.0" encoding="UTF-8" standalone="yes"?>
<Relationships xmlns="http://schemas.openxmlformats.org/package/2006/relationships"><Relationship Id="rId1" Type="http://schemas.openxmlformats.org/officeDocument/2006/relationships/package" Target="../embeddings/Microsoft_Excel_Worksheet42.xlsx"/></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24.xml"/><Relationship Id="rId1" Type="http://schemas.microsoft.com/office/2011/relationships/chartStyle" Target="style24.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25.xml"/><Relationship Id="rId1" Type="http://schemas.microsoft.com/office/2011/relationships/chartStyle" Target="style25.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26.xml"/><Relationship Id="rId1" Type="http://schemas.microsoft.com/office/2011/relationships/chartStyle" Target="style26.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27.xml"/><Relationship Id="rId1" Type="http://schemas.microsoft.com/office/2011/relationships/chartStyle" Target="style27.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28.xml"/><Relationship Id="rId1" Type="http://schemas.microsoft.com/office/2011/relationships/chartStyle" Target="style28.xm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29.xml"/><Relationship Id="rId1" Type="http://schemas.microsoft.com/office/2011/relationships/chartStyle" Target="style29.xm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49.xlsx"/><Relationship Id="rId2" Type="http://schemas.microsoft.com/office/2011/relationships/chartColorStyle" Target="colors30.xml"/><Relationship Id="rId1" Type="http://schemas.microsoft.com/office/2011/relationships/chartStyle" Target="style30.xml"/></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31.xml"/><Relationship Id="rId1" Type="http://schemas.microsoft.com/office/2011/relationships/chartStyle" Target="style31.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32.xml"/><Relationship Id="rId1" Type="http://schemas.microsoft.com/office/2011/relationships/chartStyle" Target="style32.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33.xml"/><Relationship Id="rId1" Type="http://schemas.microsoft.com/office/2011/relationships/chartStyle" Target="style33.xml"/></Relationships>
</file>

<file path=ppt/charts/_rels/chart54.xml.rels><?xml version="1.0" encoding="UTF-8" standalone="yes"?>
<Relationships xmlns="http://schemas.openxmlformats.org/package/2006/relationships"><Relationship Id="rId3" Type="http://schemas.openxmlformats.org/officeDocument/2006/relationships/package" Target="../embeddings/Microsoft_Excel_Worksheet53.xlsx"/><Relationship Id="rId2" Type="http://schemas.microsoft.com/office/2011/relationships/chartColorStyle" Target="colors34.xml"/><Relationship Id="rId1" Type="http://schemas.microsoft.com/office/2011/relationships/chartStyle" Target="style34.xml"/></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35.xml"/><Relationship Id="rId1" Type="http://schemas.microsoft.com/office/2011/relationships/chartStyle" Target="style35.xml"/></Relationships>
</file>

<file path=ppt/charts/_rels/chart56.xml.rels><?xml version="1.0" encoding="UTF-8" standalone="yes"?>
<Relationships xmlns="http://schemas.openxmlformats.org/package/2006/relationships"><Relationship Id="rId3" Type="http://schemas.openxmlformats.org/officeDocument/2006/relationships/package" Target="../embeddings/Microsoft_Excel_Worksheet55.xlsx"/><Relationship Id="rId2" Type="http://schemas.microsoft.com/office/2011/relationships/chartColorStyle" Target="colors36.xml"/><Relationship Id="rId1" Type="http://schemas.microsoft.com/office/2011/relationships/chartStyle" Target="style36.xml"/></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37.xml"/><Relationship Id="rId1" Type="http://schemas.microsoft.com/office/2011/relationships/chartStyle" Target="style37.xml"/></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38.xml"/><Relationship Id="rId1" Type="http://schemas.microsoft.com/office/2011/relationships/chartStyle" Target="style38.xml"/></Relationships>
</file>

<file path=ppt/charts/_rels/chart59.xml.rels><?xml version="1.0" encoding="UTF-8" standalone="yes"?>
<Relationships xmlns="http://schemas.openxmlformats.org/package/2006/relationships"><Relationship Id="rId1" Type="http://schemas.openxmlformats.org/officeDocument/2006/relationships/package" Target="../embeddings/Microsoft_Excel_Worksheet58.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0.xml.rels><?xml version="1.0" encoding="UTF-8" standalone="yes"?>
<Relationships xmlns="http://schemas.openxmlformats.org/package/2006/relationships"><Relationship Id="rId1" Type="http://schemas.openxmlformats.org/officeDocument/2006/relationships/package" Target="../embeddings/Microsoft_Excel_Worksheet59.xlsx"/></Relationships>
</file>

<file path=ppt/charts/_rels/chart61.xml.rels><?xml version="1.0" encoding="UTF-8" standalone="yes"?>
<Relationships xmlns="http://schemas.openxmlformats.org/package/2006/relationships"><Relationship Id="rId1" Type="http://schemas.openxmlformats.org/officeDocument/2006/relationships/package" Target="../embeddings/Microsoft_Excel_Worksheet60.xlsx"/></Relationships>
</file>

<file path=ppt/charts/_rels/chart62.xml.rels><?xml version="1.0" encoding="UTF-8" standalone="yes"?>
<Relationships xmlns="http://schemas.openxmlformats.org/package/2006/relationships"><Relationship Id="rId1" Type="http://schemas.openxmlformats.org/officeDocument/2006/relationships/package" Target="../embeddings/Microsoft_Excel_Worksheet61.xlsx"/></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39.xml"/><Relationship Id="rId1" Type="http://schemas.microsoft.com/office/2011/relationships/chartStyle" Target="style39.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40.xml"/><Relationship Id="rId1" Type="http://schemas.microsoft.com/office/2011/relationships/chartStyle" Target="style40.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41.xml"/><Relationship Id="rId1" Type="http://schemas.microsoft.com/office/2011/relationships/chartStyle" Target="style41.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42.xml"/><Relationship Id="rId1" Type="http://schemas.microsoft.com/office/2011/relationships/chartStyle" Target="style42.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43.xml"/><Relationship Id="rId1" Type="http://schemas.microsoft.com/office/2011/relationships/chartStyle" Target="style43.xml"/></Relationships>
</file>

<file path=ppt/charts/_rels/chart68.xml.rels><?xml version="1.0" encoding="UTF-8" standalone="yes"?>
<Relationships xmlns="http://schemas.openxmlformats.org/package/2006/relationships"><Relationship Id="rId3" Type="http://schemas.openxmlformats.org/officeDocument/2006/relationships/package" Target="../embeddings/Microsoft_Excel_Worksheet67.xlsx"/><Relationship Id="rId2" Type="http://schemas.microsoft.com/office/2011/relationships/chartColorStyle" Target="colors44.xml"/><Relationship Id="rId1" Type="http://schemas.microsoft.com/office/2011/relationships/chartStyle" Target="style44.xml"/></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45.xml"/><Relationship Id="rId1" Type="http://schemas.microsoft.com/office/2011/relationships/chartStyle" Target="style45.xml"/></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46.xml"/><Relationship Id="rId1" Type="http://schemas.microsoft.com/office/2011/relationships/chartStyle" Target="style46.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47.xml"/><Relationship Id="rId1" Type="http://schemas.microsoft.com/office/2011/relationships/chartStyle" Target="style47.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48.xml"/><Relationship Id="rId1" Type="http://schemas.microsoft.com/office/2011/relationships/chartStyle" Target="style48.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49.xml"/><Relationship Id="rId1" Type="http://schemas.microsoft.com/office/2011/relationships/chartStyle" Target="style49.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50.xml"/><Relationship Id="rId1" Type="http://schemas.microsoft.com/office/2011/relationships/chartStyle" Target="style50.xml"/></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Worksheet74.xlsx"/><Relationship Id="rId2" Type="http://schemas.microsoft.com/office/2011/relationships/chartColorStyle" Target="colors51.xml"/><Relationship Id="rId1" Type="http://schemas.microsoft.com/office/2011/relationships/chartStyle" Target="style51.xml"/></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52.xml"/><Relationship Id="rId1" Type="http://schemas.microsoft.com/office/2011/relationships/chartStyle" Target="style52.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76.xlsx"/><Relationship Id="rId2" Type="http://schemas.microsoft.com/office/2011/relationships/chartColorStyle" Target="colors53.xml"/><Relationship Id="rId1" Type="http://schemas.microsoft.com/office/2011/relationships/chartStyle" Target="style53.xml"/></Relationships>
</file>

<file path=ppt/charts/_rels/chart78.xml.rels><?xml version="1.0" encoding="UTF-8" standalone="yes"?>
<Relationships xmlns="http://schemas.openxmlformats.org/package/2006/relationships"><Relationship Id="rId1" Type="http://schemas.openxmlformats.org/officeDocument/2006/relationships/package" Target="../embeddings/Microsoft_Excel_Worksheet77.xlsx"/></Relationships>
</file>

<file path=ppt/charts/_rels/chart79.xml.rels><?xml version="1.0" encoding="UTF-8" standalone="yes"?>
<Relationships xmlns="http://schemas.openxmlformats.org/package/2006/relationships"><Relationship Id="rId1" Type="http://schemas.openxmlformats.org/officeDocument/2006/relationships/package" Target="../embeddings/Microsoft_Excel_Worksheet78.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80.xml.rels><?xml version="1.0" encoding="UTF-8" standalone="yes"?>
<Relationships xmlns="http://schemas.openxmlformats.org/package/2006/relationships"><Relationship Id="rId1" Type="http://schemas.openxmlformats.org/officeDocument/2006/relationships/package" Target="../embeddings/Microsoft_Excel_Worksheet79.xlsx"/></Relationships>
</file>

<file path=ppt/charts/_rels/chart81.xml.rels><?xml version="1.0" encoding="UTF-8" standalone="yes"?>
<Relationships xmlns="http://schemas.openxmlformats.org/package/2006/relationships"><Relationship Id="rId1" Type="http://schemas.openxmlformats.org/officeDocument/2006/relationships/package" Target="../embeddings/Microsoft_Excel_Worksheet80.xlsx"/></Relationships>
</file>

<file path=ppt/charts/_rels/chart82.xml.rels><?xml version="1.0" encoding="UTF-8" standalone="yes"?>
<Relationships xmlns="http://schemas.openxmlformats.org/package/2006/relationships"><Relationship Id="rId3" Type="http://schemas.openxmlformats.org/officeDocument/2006/relationships/package" Target="../embeddings/Microsoft_Excel_Worksheet81.xlsx"/><Relationship Id="rId2" Type="http://schemas.microsoft.com/office/2011/relationships/chartColorStyle" Target="colors54.xml"/><Relationship Id="rId1" Type="http://schemas.microsoft.com/office/2011/relationships/chartStyle" Target="style54.xml"/></Relationships>
</file>

<file path=ppt/charts/_rels/chart83.xml.rels><?xml version="1.0" encoding="UTF-8" standalone="yes"?>
<Relationships xmlns="http://schemas.openxmlformats.org/package/2006/relationships"><Relationship Id="rId3" Type="http://schemas.openxmlformats.org/officeDocument/2006/relationships/package" Target="../embeddings/Microsoft_Excel_Worksheet82.xlsx"/><Relationship Id="rId2" Type="http://schemas.microsoft.com/office/2011/relationships/chartColorStyle" Target="colors55.xml"/><Relationship Id="rId1" Type="http://schemas.microsoft.com/office/2011/relationships/chartStyle" Target="style55.xml"/></Relationships>
</file>

<file path=ppt/charts/_rels/chart84.xml.rels><?xml version="1.0" encoding="UTF-8" standalone="yes"?>
<Relationships xmlns="http://schemas.openxmlformats.org/package/2006/relationships"><Relationship Id="rId3" Type="http://schemas.openxmlformats.org/officeDocument/2006/relationships/package" Target="../embeddings/Microsoft_Excel_Worksheet83.xlsx"/><Relationship Id="rId2" Type="http://schemas.microsoft.com/office/2011/relationships/chartColorStyle" Target="colors56.xml"/><Relationship Id="rId1" Type="http://schemas.microsoft.com/office/2011/relationships/chartStyle" Target="style56.xml"/></Relationships>
</file>

<file path=ppt/charts/_rels/chart85.xml.rels><?xml version="1.0" encoding="UTF-8" standalone="yes"?>
<Relationships xmlns="http://schemas.openxmlformats.org/package/2006/relationships"><Relationship Id="rId3" Type="http://schemas.openxmlformats.org/officeDocument/2006/relationships/package" Target="../embeddings/Microsoft_Excel_Worksheet84.xlsx"/><Relationship Id="rId2" Type="http://schemas.microsoft.com/office/2011/relationships/chartColorStyle" Target="colors57.xml"/><Relationship Id="rId1" Type="http://schemas.microsoft.com/office/2011/relationships/chartStyle" Target="style57.xml"/></Relationships>
</file>

<file path=ppt/charts/_rels/chart86.xml.rels><?xml version="1.0" encoding="UTF-8" standalone="yes"?>
<Relationships xmlns="http://schemas.openxmlformats.org/package/2006/relationships"><Relationship Id="rId3" Type="http://schemas.openxmlformats.org/officeDocument/2006/relationships/package" Target="../embeddings/Microsoft_Excel_Worksheet85.xlsx"/><Relationship Id="rId2" Type="http://schemas.microsoft.com/office/2011/relationships/chartColorStyle" Target="colors58.xml"/><Relationship Id="rId1" Type="http://schemas.microsoft.com/office/2011/relationships/chartStyle" Target="style58.xml"/></Relationships>
</file>

<file path=ppt/charts/_rels/chart87.xml.rels><?xml version="1.0" encoding="UTF-8" standalone="yes"?>
<Relationships xmlns="http://schemas.openxmlformats.org/package/2006/relationships"><Relationship Id="rId3" Type="http://schemas.openxmlformats.org/officeDocument/2006/relationships/package" Target="../embeddings/Microsoft_Excel_Worksheet86.xlsx"/><Relationship Id="rId2" Type="http://schemas.microsoft.com/office/2011/relationships/chartColorStyle" Target="colors59.xml"/><Relationship Id="rId1" Type="http://schemas.microsoft.com/office/2011/relationships/chartStyle" Target="style59.xml"/></Relationships>
</file>

<file path=ppt/charts/_rels/chart88.xml.rels><?xml version="1.0" encoding="UTF-8" standalone="yes"?>
<Relationships xmlns="http://schemas.openxmlformats.org/package/2006/relationships"><Relationship Id="rId3" Type="http://schemas.openxmlformats.org/officeDocument/2006/relationships/package" Target="../embeddings/Microsoft_Excel_Worksheet87.xlsx"/><Relationship Id="rId2" Type="http://schemas.microsoft.com/office/2011/relationships/chartColorStyle" Target="colors60.xml"/><Relationship Id="rId1" Type="http://schemas.microsoft.com/office/2011/relationships/chartStyle" Target="style60.xml"/></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8.xlsx"/><Relationship Id="rId2" Type="http://schemas.microsoft.com/office/2011/relationships/chartColorStyle" Target="colors61.xml"/><Relationship Id="rId1" Type="http://schemas.microsoft.com/office/2011/relationships/chartStyle" Target="style61.xm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89.xlsx"/><Relationship Id="rId2" Type="http://schemas.microsoft.com/office/2011/relationships/chartColorStyle" Target="colors62.xml"/><Relationship Id="rId1" Type="http://schemas.microsoft.com/office/2011/relationships/chartStyle" Target="style62.xml"/></Relationships>
</file>

<file path=ppt/charts/_rels/chart91.xml.rels><?xml version="1.0" encoding="UTF-8" standalone="yes"?>
<Relationships xmlns="http://schemas.openxmlformats.org/package/2006/relationships"><Relationship Id="rId3" Type="http://schemas.openxmlformats.org/officeDocument/2006/relationships/package" Target="../embeddings/Microsoft_Excel_Worksheet90.xlsx"/><Relationship Id="rId2" Type="http://schemas.microsoft.com/office/2011/relationships/chartColorStyle" Target="colors63.xml"/><Relationship Id="rId1" Type="http://schemas.microsoft.com/office/2011/relationships/chartStyle" Target="style63.xml"/></Relationships>
</file>

<file path=ppt/charts/_rels/chart92.xml.rels><?xml version="1.0" encoding="UTF-8" standalone="yes"?>
<Relationships xmlns="http://schemas.openxmlformats.org/package/2006/relationships"><Relationship Id="rId3" Type="http://schemas.openxmlformats.org/officeDocument/2006/relationships/package" Target="../embeddings/Microsoft_Excel_Worksheet91.xlsx"/><Relationship Id="rId2" Type="http://schemas.microsoft.com/office/2011/relationships/chartColorStyle" Target="colors64.xml"/><Relationship Id="rId1" Type="http://schemas.microsoft.com/office/2011/relationships/chartStyle" Target="style64.xml"/></Relationships>
</file>

<file path=ppt/charts/_rels/chart93.xml.rels><?xml version="1.0" encoding="UTF-8" standalone="yes"?>
<Relationships xmlns="http://schemas.openxmlformats.org/package/2006/relationships"><Relationship Id="rId3" Type="http://schemas.openxmlformats.org/officeDocument/2006/relationships/package" Target="../embeddings/Microsoft_Excel_Worksheet92.xlsx"/><Relationship Id="rId2" Type="http://schemas.microsoft.com/office/2011/relationships/chartColorStyle" Target="colors65.xml"/><Relationship Id="rId1" Type="http://schemas.microsoft.com/office/2011/relationships/chartStyle" Target="style65.xml"/></Relationships>
</file>

<file path=ppt/charts/_rels/chart94.xml.rels><?xml version="1.0" encoding="UTF-8" standalone="yes"?>
<Relationships xmlns="http://schemas.openxmlformats.org/package/2006/relationships"><Relationship Id="rId3" Type="http://schemas.openxmlformats.org/officeDocument/2006/relationships/package" Target="../embeddings/Microsoft_Excel_Worksheet93.xlsx"/><Relationship Id="rId2" Type="http://schemas.microsoft.com/office/2011/relationships/chartColorStyle" Target="colors66.xml"/><Relationship Id="rId1" Type="http://schemas.microsoft.com/office/2011/relationships/chartStyle" Target="style66.xml"/></Relationships>
</file>

<file path=ppt/charts/_rels/chart95.xml.rels><?xml version="1.0" encoding="UTF-8" standalone="yes"?>
<Relationships xmlns="http://schemas.openxmlformats.org/package/2006/relationships"><Relationship Id="rId3" Type="http://schemas.openxmlformats.org/officeDocument/2006/relationships/package" Target="../embeddings/Microsoft_Excel_Worksheet94.xlsx"/><Relationship Id="rId2" Type="http://schemas.microsoft.com/office/2011/relationships/chartColorStyle" Target="colors67.xml"/><Relationship Id="rId1" Type="http://schemas.microsoft.com/office/2011/relationships/chartStyle" Target="style67.xml"/></Relationships>
</file>

<file path=ppt/charts/_rels/chart96.xml.rels><?xml version="1.0" encoding="UTF-8" standalone="yes"?>
<Relationships xmlns="http://schemas.openxmlformats.org/package/2006/relationships"><Relationship Id="rId3" Type="http://schemas.openxmlformats.org/officeDocument/2006/relationships/package" Target="../embeddings/Microsoft_Excel_Worksheet95.xlsx"/><Relationship Id="rId2" Type="http://schemas.microsoft.com/office/2011/relationships/chartColorStyle" Target="colors68.xml"/><Relationship Id="rId1" Type="http://schemas.microsoft.com/office/2011/relationships/chartStyle" Target="style68.xml"/></Relationships>
</file>

<file path=ppt/charts/_rels/chart97.xml.rels><?xml version="1.0" encoding="UTF-8" standalone="yes"?>
<Relationships xmlns="http://schemas.openxmlformats.org/package/2006/relationships"><Relationship Id="rId1" Type="http://schemas.openxmlformats.org/officeDocument/2006/relationships/package" Target="../embeddings/Microsoft_Excel_Worksheet96.xlsx"/></Relationships>
</file>

<file path=ppt/charts/_rels/chart98.xml.rels><?xml version="1.0" encoding="UTF-8" standalone="yes"?>
<Relationships xmlns="http://schemas.openxmlformats.org/package/2006/relationships"><Relationship Id="rId1" Type="http://schemas.openxmlformats.org/officeDocument/2006/relationships/package" Target="../embeddings/Microsoft_Excel_Worksheet97.xlsx"/></Relationships>
</file>

<file path=ppt/charts/_rels/chart99.xml.rels><?xml version="1.0" encoding="UTF-8" standalone="yes"?>
<Relationships xmlns="http://schemas.openxmlformats.org/package/2006/relationships"><Relationship Id="rId1" Type="http://schemas.openxmlformats.org/officeDocument/2006/relationships/package" Target="../embeddings/Microsoft_Excel_Worksheet9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tx1">
                <a:lumMod val="75000"/>
                <a:lumOff val="25000"/>
              </a:schemeClr>
            </a:solidFill>
            <a:ln>
              <a:noFill/>
            </a:ln>
            <a:effectLst/>
          </c:spPr>
          <c:invertIfNegative val="0"/>
          <c:dPt>
            <c:idx val="0"/>
            <c:invertIfNegative val="0"/>
            <c:bubble3D val="0"/>
            <c:spPr>
              <a:solidFill>
                <a:schemeClr val="tx1">
                  <a:lumMod val="75000"/>
                  <a:lumOff val="25000"/>
                </a:schemeClr>
              </a:solidFill>
              <a:ln>
                <a:noFill/>
              </a:ln>
              <a:effectLst/>
            </c:spPr>
            <c:extLst>
              <c:ext xmlns:c16="http://schemas.microsoft.com/office/drawing/2014/chart" uri="{C3380CC4-5D6E-409C-BE32-E72D297353CC}">
                <c16:uniqueId val="{00000001-8B84-475B-9A82-98668F5E53AA}"/>
              </c:ext>
            </c:extLst>
          </c:dPt>
          <c:dPt>
            <c:idx val="1"/>
            <c:invertIfNegative val="0"/>
            <c:bubble3D val="0"/>
            <c:spPr>
              <a:solidFill>
                <a:schemeClr val="tx1">
                  <a:lumMod val="75000"/>
                  <a:lumOff val="25000"/>
                </a:schemeClr>
              </a:solidFill>
              <a:ln>
                <a:noFill/>
              </a:ln>
              <a:effectLst/>
            </c:spPr>
            <c:extLst>
              <c:ext xmlns:c16="http://schemas.microsoft.com/office/drawing/2014/chart" uri="{C3380CC4-5D6E-409C-BE32-E72D297353CC}">
                <c16:uniqueId val="{00000003-8B84-475B-9A82-98668F5E53AA}"/>
              </c:ext>
            </c:extLst>
          </c:dPt>
          <c:dPt>
            <c:idx val="2"/>
            <c:invertIfNegative val="0"/>
            <c:bubble3D val="0"/>
            <c:spPr>
              <a:solidFill>
                <a:schemeClr val="tx1">
                  <a:lumMod val="75000"/>
                  <a:lumOff val="25000"/>
                </a:schemeClr>
              </a:solidFill>
              <a:ln>
                <a:noFill/>
              </a:ln>
              <a:effectLst/>
            </c:spPr>
            <c:extLst>
              <c:ext xmlns:c16="http://schemas.microsoft.com/office/drawing/2014/chart" uri="{C3380CC4-5D6E-409C-BE32-E72D297353CC}">
                <c16:uniqueId val="{00000005-8B84-475B-9A82-98668F5E53AA}"/>
              </c:ext>
            </c:extLst>
          </c:dPt>
          <c:dPt>
            <c:idx val="4"/>
            <c:invertIfNegative val="0"/>
            <c:bubble3D val="0"/>
            <c:spPr>
              <a:solidFill>
                <a:schemeClr val="tx1">
                  <a:lumMod val="75000"/>
                  <a:lumOff val="25000"/>
                </a:schemeClr>
              </a:solidFill>
              <a:ln>
                <a:noFill/>
              </a:ln>
              <a:effectLst/>
            </c:spPr>
            <c:extLst>
              <c:ext xmlns:c16="http://schemas.microsoft.com/office/drawing/2014/chart" uri="{C3380CC4-5D6E-409C-BE32-E72D297353CC}">
                <c16:uniqueId val="{00000007-8B84-475B-9A82-98668F5E53AA}"/>
              </c:ext>
            </c:extLst>
          </c:dPt>
          <c:dPt>
            <c:idx val="5"/>
            <c:invertIfNegative val="0"/>
            <c:bubble3D val="0"/>
            <c:spPr>
              <a:solidFill>
                <a:schemeClr val="tx1">
                  <a:lumMod val="75000"/>
                  <a:lumOff val="25000"/>
                </a:schemeClr>
              </a:solidFill>
              <a:ln>
                <a:noFill/>
              </a:ln>
              <a:effectLst/>
            </c:spPr>
            <c:extLst>
              <c:ext xmlns:c16="http://schemas.microsoft.com/office/drawing/2014/chart" uri="{C3380CC4-5D6E-409C-BE32-E72D297353CC}">
                <c16:uniqueId val="{00000009-8B84-475B-9A82-98668F5E53AA}"/>
              </c:ext>
            </c:extLst>
          </c:dPt>
          <c:dPt>
            <c:idx val="6"/>
            <c:invertIfNegative val="0"/>
            <c:bubble3D val="0"/>
            <c:spPr>
              <a:solidFill>
                <a:schemeClr val="tx1">
                  <a:lumMod val="75000"/>
                  <a:lumOff val="25000"/>
                </a:schemeClr>
              </a:solidFill>
              <a:ln>
                <a:noFill/>
              </a:ln>
              <a:effectLst/>
            </c:spPr>
            <c:extLst>
              <c:ext xmlns:c16="http://schemas.microsoft.com/office/drawing/2014/chart" uri="{C3380CC4-5D6E-409C-BE32-E72D297353CC}">
                <c16:uniqueId val="{0000000B-8B84-475B-9A82-98668F5E53AA}"/>
              </c:ext>
            </c:extLst>
          </c:dPt>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18-24</c:v>
                </c:pt>
                <c:pt idx="1">
                  <c:v>25-29</c:v>
                </c:pt>
                <c:pt idx="2">
                  <c:v>30-39</c:v>
                </c:pt>
                <c:pt idx="3">
                  <c:v>40-49</c:v>
                </c:pt>
                <c:pt idx="4">
                  <c:v>50-59</c:v>
                </c:pt>
                <c:pt idx="5">
                  <c:v>60-65</c:v>
                </c:pt>
                <c:pt idx="6">
                  <c:v>Older than 65 years </c:v>
                </c:pt>
              </c:strCache>
            </c:strRef>
          </c:cat>
          <c:val>
            <c:numRef>
              <c:f>Sheet1!$B$2:$B$8</c:f>
              <c:numCache>
                <c:formatCode>0%</c:formatCode>
                <c:ptCount val="7"/>
                <c:pt idx="0">
                  <c:v>9.8759964570416303E-2</c:v>
                </c:pt>
                <c:pt idx="1">
                  <c:v>0.110274579273694</c:v>
                </c:pt>
                <c:pt idx="2">
                  <c:v>7.3959255978742297E-2</c:v>
                </c:pt>
                <c:pt idx="3">
                  <c:v>9.8759964570416303E-2</c:v>
                </c:pt>
                <c:pt idx="4">
                  <c:v>0.161647475642161</c:v>
                </c:pt>
                <c:pt idx="5">
                  <c:v>9.6102745792736907E-2</c:v>
                </c:pt>
                <c:pt idx="6">
                  <c:v>0.36049601417183297</c:v>
                </c:pt>
              </c:numCache>
            </c:numRef>
          </c:val>
          <c:extLst>
            <c:ext xmlns:c16="http://schemas.microsoft.com/office/drawing/2014/chart" uri="{C3380CC4-5D6E-409C-BE32-E72D297353CC}">
              <c16:uniqueId val="{0000000C-8B84-475B-9A82-98668F5E53AA}"/>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Emotional Index</c:v>
                </c:pt>
              </c:strCache>
            </c:strRef>
          </c:tx>
          <c:spPr>
            <a:solidFill>
              <a:srgbClr val="C86EA0"/>
            </a:solidFill>
            <a:ln>
              <a:solidFill>
                <a:schemeClr val="bg1"/>
              </a:solidFill>
            </a:ln>
            <a:effectLst>
              <a:outerShdw blurRad="50800" dist="38100" dir="2700000" algn="ctr" rotWithShape="0">
                <a:srgbClr val="000000">
                  <a:alpha val="40000"/>
                </a:srgbClr>
              </a:outerShdw>
            </a:effectLst>
          </c:spPr>
          <c:invertIfNegative val="0"/>
          <c:dLbls>
            <c:numFmt formatCode="#,##0" sourceLinked="0"/>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Allows me to broaden my knowledge</c:v>
                </c:pt>
                <c:pt idx="1">
                  <c:v>Allows me to spoil my loved ones</c:v>
                </c:pt>
                <c:pt idx="2">
                  <c:v>Gives me rich experiences</c:v>
                </c:pt>
                <c:pt idx="3">
                  <c:v>Allows me to broaden my horizon</c:v>
                </c:pt>
                <c:pt idx="4">
                  <c:v>Allows me to immerse myself in the local life</c:v>
                </c:pt>
                <c:pt idx="5">
                  <c:v>Allows me to share good times with others</c:v>
                </c:pt>
              </c:strCache>
            </c:strRef>
          </c:cat>
          <c:val>
            <c:numRef>
              <c:f>Sheet1!$B$2:$B$7</c:f>
              <c:numCache>
                <c:formatCode>0</c:formatCode>
                <c:ptCount val="6"/>
                <c:pt idx="0">
                  <c:v>109</c:v>
                </c:pt>
                <c:pt idx="1">
                  <c:v>108</c:v>
                </c:pt>
                <c:pt idx="2">
                  <c:v>108</c:v>
                </c:pt>
                <c:pt idx="3">
                  <c:v>108</c:v>
                </c:pt>
                <c:pt idx="4">
                  <c:v>107</c:v>
                </c:pt>
                <c:pt idx="5">
                  <c:v>105</c:v>
                </c:pt>
              </c:numCache>
            </c:numRef>
          </c:val>
          <c:extLst>
            <c:ext xmlns:c16="http://schemas.microsoft.com/office/drawing/2014/chart" uri="{C3380CC4-5D6E-409C-BE32-E72D297353CC}">
              <c16:uniqueId val="{00000000-C695-4E31-B029-FF1990B9A667}"/>
            </c:ext>
          </c:extLst>
        </c:ser>
        <c:dLbls>
          <c:showLegendKey val="0"/>
          <c:showVal val="0"/>
          <c:showCatName val="0"/>
          <c:showSerName val="0"/>
          <c:showPercent val="0"/>
          <c:showBubbleSize val="0"/>
        </c:dLbls>
        <c:gapWidth val="50"/>
        <c:axId val="209943552"/>
        <c:axId val="210141952"/>
      </c:barChart>
      <c:catAx>
        <c:axId val="209943552"/>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210141952"/>
        <c:crosses val="autoZero"/>
        <c:auto val="1"/>
        <c:lblAlgn val="ctr"/>
        <c:lblOffset val="100"/>
        <c:noMultiLvlLbl val="0"/>
      </c:catAx>
      <c:valAx>
        <c:axId val="210141952"/>
        <c:scaling>
          <c:orientation val="minMax"/>
          <c:max val="370"/>
          <c:min val="0"/>
        </c:scaling>
        <c:delete val="1"/>
        <c:axPos val="t"/>
        <c:numFmt formatCode="0" sourceLinked="1"/>
        <c:majorTickMark val="out"/>
        <c:minorTickMark val="none"/>
        <c:tickLblPos val="none"/>
        <c:crossAx val="209943552"/>
        <c:crosses val="autoZero"/>
        <c:crossBetween val="between"/>
        <c:majorUnit val="100"/>
      </c:valAx>
    </c:plotArea>
    <c:plotVisOnly val="1"/>
    <c:dispBlanksAs val="gap"/>
    <c:showDLblsOverMax val="0"/>
  </c:chart>
  <c:spPr>
    <a:noFill/>
  </c:spPr>
  <c:txPr>
    <a:bodyPr/>
    <a:lstStyle/>
    <a:p>
      <a:pPr>
        <a:defRPr sz="800"/>
      </a:pPr>
      <a:endParaRPr lang="nb-NO"/>
    </a:p>
  </c:txPr>
  <c:externalData r:id="rId1">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Functional Index</c:v>
                </c:pt>
              </c:strCache>
            </c:strRef>
          </c:tx>
          <c:spPr>
            <a:solidFill>
              <a:srgbClr val="7030A0"/>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Is well organized</c:v>
                </c:pt>
                <c:pt idx="1">
                  <c:v>Has few language barriers</c:v>
                </c:pt>
                <c:pt idx="2">
                  <c:v>Has a variety of accommodation offers</c:v>
                </c:pt>
                <c:pt idx="3">
                  <c:v>Has good service</c:v>
                </c:pt>
              </c:strCache>
            </c:strRef>
          </c:cat>
          <c:val>
            <c:numRef>
              <c:f>Sheet1!$B$2:$B$5</c:f>
              <c:numCache>
                <c:formatCode>0</c:formatCode>
                <c:ptCount val="4"/>
                <c:pt idx="0">
                  <c:v>195</c:v>
                </c:pt>
                <c:pt idx="1">
                  <c:v>156</c:v>
                </c:pt>
                <c:pt idx="2">
                  <c:v>145</c:v>
                </c:pt>
                <c:pt idx="3">
                  <c:v>142</c:v>
                </c:pt>
              </c:numCache>
            </c:numRef>
          </c:val>
          <c:extLst>
            <c:ext xmlns:c16="http://schemas.microsoft.com/office/drawing/2014/chart" uri="{C3380CC4-5D6E-409C-BE32-E72D297353CC}">
              <c16:uniqueId val="{00000000-51F0-4F92-9354-4B48939E9A39}"/>
            </c:ext>
          </c:extLst>
        </c:ser>
        <c:dLbls>
          <c:showLegendKey val="0"/>
          <c:showVal val="0"/>
          <c:showCatName val="0"/>
          <c:showSerName val="0"/>
          <c:showPercent val="0"/>
          <c:showBubbleSize val="0"/>
        </c:dLbls>
        <c:gapWidth val="50"/>
        <c:axId val="662856064"/>
        <c:axId val="211374848"/>
      </c:barChart>
      <c:catAx>
        <c:axId val="662856064"/>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211374848"/>
        <c:crosses val="autoZero"/>
        <c:auto val="1"/>
        <c:lblAlgn val="ctr"/>
        <c:lblOffset val="100"/>
        <c:noMultiLvlLbl val="0"/>
      </c:catAx>
      <c:valAx>
        <c:axId val="211374848"/>
        <c:scaling>
          <c:orientation val="minMax"/>
          <c:max val="370"/>
          <c:min val="0"/>
        </c:scaling>
        <c:delete val="1"/>
        <c:axPos val="t"/>
        <c:numFmt formatCode="0" sourceLinked="1"/>
        <c:majorTickMark val="out"/>
        <c:minorTickMark val="none"/>
        <c:tickLblPos val="none"/>
        <c:crossAx val="662856064"/>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chemeClr val="accent2"/>
              </a:solidFill>
              <a:round/>
            </a:ln>
            <a:effectLst/>
          </c:spPr>
          <c:marker>
            <c:symbol val="circle"/>
            <c:size val="5"/>
            <c:spPr>
              <a:solidFill>
                <a:schemeClr val="bg1"/>
              </a:solidFill>
              <a:ln w="9525">
                <a:solidFill>
                  <a:schemeClr val="tx1">
                    <a:lumMod val="50000"/>
                    <a:lumOff val="50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Sheet1!$B$2:$B$13</c:f>
              <c:numCache>
                <c:formatCode>0%</c:formatCode>
                <c:ptCount val="12"/>
                <c:pt idx="0">
                  <c:v>7.1065989847715699E-2</c:v>
                </c:pt>
                <c:pt idx="1">
                  <c:v>9.6446700507614197E-2</c:v>
                </c:pt>
                <c:pt idx="2">
                  <c:v>5.5837563451776699E-2</c:v>
                </c:pt>
                <c:pt idx="3">
                  <c:v>0.14213197969543098</c:v>
                </c:pt>
                <c:pt idx="4">
                  <c:v>0.14213197969543098</c:v>
                </c:pt>
                <c:pt idx="5">
                  <c:v>9.6446700507614197E-2</c:v>
                </c:pt>
                <c:pt idx="6">
                  <c:v>0.13705583756345199</c:v>
                </c:pt>
                <c:pt idx="7">
                  <c:v>6.5989847715736002E-2</c:v>
                </c:pt>
                <c:pt idx="8">
                  <c:v>7.1065989847715699E-2</c:v>
                </c:pt>
                <c:pt idx="9">
                  <c:v>5.0761421319796905E-2</c:v>
                </c:pt>
                <c:pt idx="10">
                  <c:v>3.0456852791878201E-2</c:v>
                </c:pt>
                <c:pt idx="11">
                  <c:v>4.0609137055837595E-2</c:v>
                </c:pt>
              </c:numCache>
            </c:numRef>
          </c:val>
          <c:smooth val="1"/>
          <c:extLst>
            <c:ext xmlns:c16="http://schemas.microsoft.com/office/drawing/2014/chart" uri="{C3380CC4-5D6E-409C-BE32-E72D297353CC}">
              <c16:uniqueId val="{00000000-4B40-4DFE-97DA-35D7AC8B1200}"/>
            </c:ext>
          </c:extLst>
        </c:ser>
        <c:dLbls>
          <c:showLegendKey val="0"/>
          <c:showVal val="0"/>
          <c:showCatName val="0"/>
          <c:showSerName val="0"/>
          <c:showPercent val="0"/>
          <c:showBubbleSize val="0"/>
        </c:dLbls>
        <c:marker val="1"/>
        <c:smooth val="0"/>
        <c:axId val="928450464"/>
        <c:axId val="928445216"/>
      </c:lineChart>
      <c:catAx>
        <c:axId val="928450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928445216"/>
        <c:crosses val="autoZero"/>
        <c:auto val="1"/>
        <c:lblAlgn val="ctr"/>
        <c:lblOffset val="100"/>
        <c:noMultiLvlLbl val="0"/>
      </c:catAx>
      <c:valAx>
        <c:axId val="928445216"/>
        <c:scaling>
          <c:orientation val="minMax"/>
        </c:scaling>
        <c:delete val="1"/>
        <c:axPos val="l"/>
        <c:numFmt formatCode="0%" sourceLinked="1"/>
        <c:majorTickMark val="none"/>
        <c:minorTickMark val="none"/>
        <c:tickLblPos val="nextTo"/>
        <c:crossAx val="9284504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3"/>
            <c:invertIfNegative val="0"/>
            <c:bubble3D val="0"/>
            <c:spPr>
              <a:solidFill>
                <a:srgbClr val="FF0000"/>
              </a:solidFill>
              <a:ln>
                <a:noFill/>
              </a:ln>
              <a:effectLst/>
            </c:spPr>
            <c:extLst>
              <c:ext xmlns:c16="http://schemas.microsoft.com/office/drawing/2014/chart" uri="{C3380CC4-5D6E-409C-BE32-E72D297353CC}">
                <c16:uniqueId val="{00000008-6974-4D66-8FFE-2355064629E4}"/>
              </c:ext>
            </c:extLst>
          </c:dPt>
          <c:dPt>
            <c:idx val="4"/>
            <c:invertIfNegative val="0"/>
            <c:bubble3D val="0"/>
            <c:spPr>
              <a:solidFill>
                <a:srgbClr val="FF0000"/>
              </a:solidFill>
              <a:ln>
                <a:noFill/>
              </a:ln>
              <a:effectLst/>
            </c:spPr>
            <c:extLst>
              <c:ext xmlns:c16="http://schemas.microsoft.com/office/drawing/2014/chart" uri="{C3380CC4-5D6E-409C-BE32-E72D297353CC}">
                <c16:uniqueId val="{00000009-6974-4D66-8FFE-2355064629E4}"/>
              </c:ext>
            </c:extLst>
          </c:dPt>
          <c:dPt>
            <c:idx val="6"/>
            <c:invertIfNegative val="0"/>
            <c:bubble3D val="0"/>
            <c:spPr>
              <a:solidFill>
                <a:srgbClr val="FF0000"/>
              </a:solidFill>
              <a:ln>
                <a:noFill/>
              </a:ln>
              <a:effectLst/>
            </c:spPr>
            <c:extLst>
              <c:ext xmlns:c16="http://schemas.microsoft.com/office/drawing/2014/chart" uri="{C3380CC4-5D6E-409C-BE32-E72D297353CC}">
                <c16:uniqueId val="{00000001-9F82-4D2C-BB9A-2AC38D30FD92}"/>
              </c:ext>
            </c:extLst>
          </c:dPt>
          <c:dPt>
            <c:idx val="8"/>
            <c:invertIfNegative val="0"/>
            <c:bubble3D val="0"/>
            <c:spPr>
              <a:solidFill>
                <a:schemeClr val="accent2"/>
              </a:solidFill>
              <a:ln>
                <a:noFill/>
              </a:ln>
              <a:effectLst/>
            </c:spPr>
            <c:extLst>
              <c:ext xmlns:c16="http://schemas.microsoft.com/office/drawing/2014/chart" uri="{C3380CC4-5D6E-409C-BE32-E72D297353CC}">
                <c16:uniqueId val="{00000003-9F82-4D2C-BB9A-2AC38D30FD92}"/>
              </c:ext>
            </c:extLst>
          </c:dPt>
          <c:dPt>
            <c:idx val="10"/>
            <c:invertIfNegative val="0"/>
            <c:bubble3D val="0"/>
            <c:spPr>
              <a:solidFill>
                <a:schemeClr val="accent2"/>
              </a:solidFill>
              <a:ln>
                <a:noFill/>
              </a:ln>
              <a:effectLst/>
            </c:spPr>
            <c:extLst>
              <c:ext xmlns:c16="http://schemas.microsoft.com/office/drawing/2014/chart" uri="{C3380CC4-5D6E-409C-BE32-E72D297353CC}">
                <c16:uniqueId val="{00000005-9F82-4D2C-BB9A-2AC38D30FD92}"/>
              </c:ext>
            </c:extLst>
          </c:dPt>
          <c:dPt>
            <c:idx val="11"/>
            <c:invertIfNegative val="0"/>
            <c:bubble3D val="0"/>
            <c:spPr>
              <a:solidFill>
                <a:srgbClr val="FF0000"/>
              </a:solidFill>
              <a:ln>
                <a:noFill/>
              </a:ln>
              <a:effectLst/>
            </c:spPr>
            <c:extLst>
              <c:ext xmlns:c16="http://schemas.microsoft.com/office/drawing/2014/chart" uri="{C3380CC4-5D6E-409C-BE32-E72D297353CC}">
                <c16:uniqueId val="{0000000A-6974-4D66-8FFE-2355064629E4}"/>
              </c:ext>
            </c:extLst>
          </c:dPt>
          <c:dPt>
            <c:idx val="12"/>
            <c:invertIfNegative val="0"/>
            <c:bubble3D val="0"/>
            <c:spPr>
              <a:solidFill>
                <a:schemeClr val="accent2"/>
              </a:solidFill>
              <a:ln>
                <a:noFill/>
              </a:ln>
              <a:effectLst/>
            </c:spPr>
            <c:extLst>
              <c:ext xmlns:c16="http://schemas.microsoft.com/office/drawing/2014/chart" uri="{C3380CC4-5D6E-409C-BE32-E72D297353CC}">
                <c16:uniqueId val="{00000007-9F82-4D2C-BB9A-2AC38D30FD92}"/>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Sun and beach holiday</c:v>
                </c:pt>
                <c:pt idx="1">
                  <c:v>Sightseeing/round trip</c:v>
                </c:pt>
                <c:pt idx="2">
                  <c:v>City break (focusing on cultural, shopping, Club, restaurant visits etc.)</c:v>
                </c:pt>
                <c:pt idx="3">
                  <c:v>Visits to historic sites</c:v>
                </c:pt>
                <c:pt idx="4">
                  <c:v>Holiday to experience nature, scenery and wildlife</c:v>
                </c:pt>
                <c:pt idx="5">
                  <c:v>Cultural experience (focus on art, theatre etc)</c:v>
                </c:pt>
                <c:pt idx="6">
                  <c:v>Visiting friends and relatives</c:v>
                </c:pt>
                <c:pt idx="7">
                  <c:v>Party&amp; fun</c:v>
                </c:pt>
                <c:pt idx="8">
                  <c:v>Sports/active holiday</c:v>
                </c:pt>
                <c:pt idx="9">
                  <c:v>Event holiday (festivals, sports etc)</c:v>
                </c:pt>
                <c:pt idx="10">
                  <c:v>Travel to cottage/holiday home (hired/own/borrowed cottage/holiday home)</c:v>
                </c:pt>
                <c:pt idx="11">
                  <c:v>Culinary trip</c:v>
                </c:pt>
                <c:pt idx="12">
                  <c:v>Countryside holiday</c:v>
                </c:pt>
                <c:pt idx="13">
                  <c:v>Ski holiday</c:v>
                </c:pt>
                <c:pt idx="14">
                  <c:v>Cruise</c:v>
                </c:pt>
                <c:pt idx="15">
                  <c:v>Health travel</c:v>
                </c:pt>
                <c:pt idx="16">
                  <c:v>Other type of winterholiday with snow</c:v>
                </c:pt>
              </c:strCache>
            </c:strRef>
          </c:cat>
          <c:val>
            <c:numRef>
              <c:f>Sheet1!$B$2:$B$18</c:f>
              <c:numCache>
                <c:formatCode>0%</c:formatCode>
                <c:ptCount val="17"/>
                <c:pt idx="0">
                  <c:v>0.59898477157360397</c:v>
                </c:pt>
                <c:pt idx="1">
                  <c:v>0.52791878172588802</c:v>
                </c:pt>
                <c:pt idx="2">
                  <c:v>0.52791878172588802</c:v>
                </c:pt>
                <c:pt idx="3">
                  <c:v>0.37563451776649698</c:v>
                </c:pt>
                <c:pt idx="4">
                  <c:v>0.32487309644669998</c:v>
                </c:pt>
                <c:pt idx="5">
                  <c:v>0.31979695431472099</c:v>
                </c:pt>
                <c:pt idx="6">
                  <c:v>0.30456852791878203</c:v>
                </c:pt>
                <c:pt idx="7">
                  <c:v>0.17258883248731</c:v>
                </c:pt>
                <c:pt idx="8">
                  <c:v>0.13705583756345199</c:v>
                </c:pt>
                <c:pt idx="9">
                  <c:v>0.12690355329949202</c:v>
                </c:pt>
                <c:pt idx="10">
                  <c:v>0.10659898477157399</c:v>
                </c:pt>
                <c:pt idx="11">
                  <c:v>9.6446700507614197E-2</c:v>
                </c:pt>
                <c:pt idx="12">
                  <c:v>8.6294416243654803E-2</c:v>
                </c:pt>
                <c:pt idx="13">
                  <c:v>7.6142131979695396E-2</c:v>
                </c:pt>
                <c:pt idx="14">
                  <c:v>6.5989847715736002E-2</c:v>
                </c:pt>
                <c:pt idx="15">
                  <c:v>2.0304568527918797E-2</c:v>
                </c:pt>
                <c:pt idx="16">
                  <c:v>1.5228426395939101E-2</c:v>
                </c:pt>
              </c:numCache>
            </c:numRef>
          </c:val>
          <c:extLst>
            <c:ext xmlns:c16="http://schemas.microsoft.com/office/drawing/2014/chart" uri="{C3380CC4-5D6E-409C-BE32-E72D297353CC}">
              <c16:uniqueId val="{00000008-9F82-4D2C-BB9A-2AC38D30FD92}"/>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1-94A0-45AF-A9BB-1C4F6E670E1F}"/>
              </c:ext>
            </c:extLst>
          </c:dPt>
          <c:dPt>
            <c:idx val="3"/>
            <c:invertIfNegative val="0"/>
            <c:bubble3D val="0"/>
            <c:spPr>
              <a:solidFill>
                <a:srgbClr val="FF0000"/>
              </a:solidFill>
              <a:ln>
                <a:noFill/>
              </a:ln>
              <a:effectLst/>
            </c:spPr>
            <c:extLst>
              <c:ext xmlns:c16="http://schemas.microsoft.com/office/drawing/2014/chart" uri="{C3380CC4-5D6E-409C-BE32-E72D297353CC}">
                <c16:uniqueId val="{00000000-94A0-45AF-A9BB-1C4F6E670E1F}"/>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3 to 4 days</c:v>
                </c:pt>
                <c:pt idx="1">
                  <c:v>5 to 6 days</c:v>
                </c:pt>
                <c:pt idx="2">
                  <c:v>7 to 8 days</c:v>
                </c:pt>
                <c:pt idx="3">
                  <c:v>9 to 14 days</c:v>
                </c:pt>
                <c:pt idx="4">
                  <c:v>15 or more days</c:v>
                </c:pt>
              </c:strCache>
            </c:strRef>
          </c:cat>
          <c:val>
            <c:numRef>
              <c:f>Sheet1!$B$2:$B$6</c:f>
              <c:numCache>
                <c:formatCode>0%</c:formatCode>
                <c:ptCount val="5"/>
                <c:pt idx="0">
                  <c:v>0.32487309644669998</c:v>
                </c:pt>
                <c:pt idx="1">
                  <c:v>0.19289340101522801</c:v>
                </c:pt>
                <c:pt idx="2">
                  <c:v>0.25380710659898503</c:v>
                </c:pt>
                <c:pt idx="3">
                  <c:v>0.121827411167513</c:v>
                </c:pt>
                <c:pt idx="4">
                  <c:v>0.10659898477157399</c:v>
                </c:pt>
              </c:numCache>
            </c:numRef>
          </c:val>
          <c:extLst>
            <c:ext xmlns:c16="http://schemas.microsoft.com/office/drawing/2014/chart" uri="{C3380CC4-5D6E-409C-BE32-E72D297353CC}">
              <c16:uniqueId val="{00000000-032C-4DB4-BC70-388A7459E5C3}"/>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rgbClr val="6E6E71"/>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FF0000"/>
              </a:solidFill>
              <a:ln>
                <a:noFill/>
              </a:ln>
              <a:effectLst/>
            </c:spPr>
            <c:extLst>
              <c:ext xmlns:c16="http://schemas.microsoft.com/office/drawing/2014/chart" uri="{C3380CC4-5D6E-409C-BE32-E72D297353CC}">
                <c16:uniqueId val="{00000001-AB35-4F26-9E81-EA8EF330FBA9}"/>
              </c:ext>
            </c:extLst>
          </c:dPt>
          <c:dPt>
            <c:idx val="1"/>
            <c:invertIfNegative val="0"/>
            <c:bubble3D val="0"/>
            <c:spPr>
              <a:solidFill>
                <a:srgbClr val="92D050"/>
              </a:solidFill>
              <a:ln>
                <a:noFill/>
              </a:ln>
              <a:effectLst/>
            </c:spPr>
            <c:extLst>
              <c:ext xmlns:c16="http://schemas.microsoft.com/office/drawing/2014/chart" uri="{C3380CC4-5D6E-409C-BE32-E72D297353CC}">
                <c16:uniqueId val="{00000000-AB35-4F26-9E81-EA8EF330FBA9}"/>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Plane</c:v>
                </c:pt>
                <c:pt idx="1">
                  <c:v>Car</c:v>
                </c:pt>
                <c:pt idx="2">
                  <c:v>Bus</c:v>
                </c:pt>
                <c:pt idx="3">
                  <c:v>Ferry / boat / cruise</c:v>
                </c:pt>
                <c:pt idx="4">
                  <c:v>Train</c:v>
                </c:pt>
                <c:pt idx="5">
                  <c:v>Scheduled plane</c:v>
                </c:pt>
                <c:pt idx="6">
                  <c:v>Charter plane</c:v>
                </c:pt>
                <c:pt idx="7">
                  <c:v>Camper van</c:v>
                </c:pt>
                <c:pt idx="8">
                  <c:v>Car w/ caravan</c:v>
                </c:pt>
                <c:pt idx="9">
                  <c:v>Motorbike</c:v>
                </c:pt>
              </c:strCache>
            </c:strRef>
          </c:cat>
          <c:val>
            <c:numRef>
              <c:f>Sheet1!$B$2:$B$11</c:f>
              <c:numCache>
                <c:formatCode>0%</c:formatCode>
                <c:ptCount val="10"/>
                <c:pt idx="0">
                  <c:v>0.55837563451776606</c:v>
                </c:pt>
                <c:pt idx="1">
                  <c:v>0.36040609137055801</c:v>
                </c:pt>
                <c:pt idx="2">
                  <c:v>0.12690355329949202</c:v>
                </c:pt>
                <c:pt idx="3">
                  <c:v>0.121827411167513</c:v>
                </c:pt>
                <c:pt idx="4">
                  <c:v>7.6142131979695396E-2</c:v>
                </c:pt>
                <c:pt idx="5">
                  <c:v>3.0456852791878201E-2</c:v>
                </c:pt>
                <c:pt idx="6">
                  <c:v>1.5228426395939101E-2</c:v>
                </c:pt>
                <c:pt idx="7">
                  <c:v>1.0152284263959399E-2</c:v>
                </c:pt>
                <c:pt idx="8">
                  <c:v>0</c:v>
                </c:pt>
                <c:pt idx="9">
                  <c:v>0</c:v>
                </c:pt>
              </c:numCache>
            </c:numRef>
          </c:val>
          <c:extLst>
            <c:ext xmlns:c16="http://schemas.microsoft.com/office/drawing/2014/chart" uri="{C3380CC4-5D6E-409C-BE32-E72D297353CC}">
              <c16:uniqueId val="{00000000-1100-42EA-9B4D-2E5E3152CA90}"/>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Hotel (medium standard)</c:v>
                </c:pt>
                <c:pt idx="1">
                  <c:v>Hotel (high standard)</c:v>
                </c:pt>
                <c:pt idx="2">
                  <c:v>Hotel (budget)</c:v>
                </c:pt>
                <c:pt idx="3">
                  <c:v>Rented cabin / holiday home / flat</c:v>
                </c:pt>
                <c:pt idx="4">
                  <c:v>Stayed with family</c:v>
                </c:pt>
                <c:pt idx="5">
                  <c:v>Guest house / Bed &amp; Breakfast</c:v>
                </c:pt>
                <c:pt idx="6">
                  <c:v>Owned cabin / holiday home / flat</c:v>
                </c:pt>
                <c:pt idx="7">
                  <c:v>Stayed with friends / acquaintances</c:v>
                </c:pt>
                <c:pt idx="8">
                  <c:v>Borrowed cabin / holiday home / flat</c:v>
                </c:pt>
                <c:pt idx="9">
                  <c:v>Tent</c:v>
                </c:pt>
                <c:pt idx="10">
                  <c:v>Caravan / camper van</c:v>
                </c:pt>
                <c:pt idx="11">
                  <c:v>In a private person's home through AirBnb or other types of sharing services</c:v>
                </c:pt>
                <c:pt idx="12">
                  <c:v>Camping cabin</c:v>
                </c:pt>
              </c:strCache>
            </c:strRef>
          </c:cat>
          <c:val>
            <c:numRef>
              <c:f>Sheet1!$B$2:$B$14</c:f>
              <c:numCache>
                <c:formatCode>0%</c:formatCode>
                <c:ptCount val="13"/>
                <c:pt idx="0">
                  <c:v>0.45685279187817301</c:v>
                </c:pt>
                <c:pt idx="1">
                  <c:v>0.19289340101522801</c:v>
                </c:pt>
                <c:pt idx="2">
                  <c:v>8.6294416243654803E-2</c:v>
                </c:pt>
                <c:pt idx="3">
                  <c:v>8.6294416243654803E-2</c:v>
                </c:pt>
                <c:pt idx="4">
                  <c:v>5.5837563451776699E-2</c:v>
                </c:pt>
                <c:pt idx="5">
                  <c:v>4.5685279187817195E-2</c:v>
                </c:pt>
                <c:pt idx="6">
                  <c:v>3.5532994923857898E-2</c:v>
                </c:pt>
                <c:pt idx="7">
                  <c:v>2.5380710659898501E-2</c:v>
                </c:pt>
                <c:pt idx="8">
                  <c:v>1.5228426395939101E-2</c:v>
                </c:pt>
                <c:pt idx="9">
                  <c:v>1.0152284263959399E-2</c:v>
                </c:pt>
                <c:pt idx="10">
                  <c:v>1.0152284263959399E-2</c:v>
                </c:pt>
                <c:pt idx="11">
                  <c:v>5.0761421319796994E-3</c:v>
                </c:pt>
                <c:pt idx="12">
                  <c:v>5.0761421319796994E-3</c:v>
                </c:pt>
              </c:numCache>
            </c:numRef>
          </c:val>
          <c:extLst>
            <c:ext xmlns:c16="http://schemas.microsoft.com/office/drawing/2014/chart" uri="{C3380CC4-5D6E-409C-BE32-E72D297353CC}">
              <c16:uniqueId val="{00000000-8A55-4983-BC4D-B448A535C033}"/>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0-32D5-45E6-BA52-AE4DFB84E1B8}"/>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Own car</c:v>
                </c:pt>
                <c:pt idx="1">
                  <c:v>Bus</c:v>
                </c:pt>
                <c:pt idx="2">
                  <c:v>Rented car</c:v>
                </c:pt>
                <c:pt idx="3">
                  <c:v>No transportation</c:v>
                </c:pt>
                <c:pt idx="4">
                  <c:v>Train</c:v>
                </c:pt>
                <c:pt idx="5">
                  <c:v>Ferry / boat / cruise</c:v>
                </c:pt>
                <c:pt idx="6">
                  <c:v>Plane</c:v>
                </c:pt>
                <c:pt idx="7">
                  <c:v>Camper van</c:v>
                </c:pt>
                <c:pt idx="8">
                  <c:v>Motorbike</c:v>
                </c:pt>
                <c:pt idx="9">
                  <c:v>Car w/ caravan</c:v>
                </c:pt>
                <c:pt idx="10">
                  <c:v>Bicycle</c:v>
                </c:pt>
              </c:strCache>
            </c:strRef>
          </c:cat>
          <c:val>
            <c:numRef>
              <c:f>Sheet1!$B$2:$B$12</c:f>
              <c:numCache>
                <c:formatCode>0%</c:formatCode>
                <c:ptCount val="11"/>
                <c:pt idx="0">
                  <c:v>0.27918781725888303</c:v>
                </c:pt>
                <c:pt idx="1">
                  <c:v>0.27918781725888303</c:v>
                </c:pt>
                <c:pt idx="2">
                  <c:v>0.121827411167513</c:v>
                </c:pt>
                <c:pt idx="3">
                  <c:v>9.13705583756345E-2</c:v>
                </c:pt>
                <c:pt idx="4">
                  <c:v>7.6142131979695396E-2</c:v>
                </c:pt>
                <c:pt idx="5">
                  <c:v>7.1065989847715699E-2</c:v>
                </c:pt>
                <c:pt idx="6">
                  <c:v>6.5989847715736002E-2</c:v>
                </c:pt>
                <c:pt idx="7">
                  <c:v>1.0152284263959399E-2</c:v>
                </c:pt>
                <c:pt idx="8">
                  <c:v>1.0152284263959399E-2</c:v>
                </c:pt>
                <c:pt idx="9">
                  <c:v>5.0761421319796994E-3</c:v>
                </c:pt>
                <c:pt idx="10">
                  <c:v>0</c:v>
                </c:pt>
              </c:numCache>
            </c:numRef>
          </c:val>
          <c:extLst>
            <c:ext xmlns:c16="http://schemas.microsoft.com/office/drawing/2014/chart" uri="{C3380CC4-5D6E-409C-BE32-E72D297353CC}">
              <c16:uniqueId val="{00000000-575B-4841-9138-B4AFBEA18E7C}"/>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409260283287449"/>
          <c:y val="2.8198049228214074E-3"/>
          <c:w val="0.51276605826365784"/>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rgbClr val="FF0000"/>
              </a:solidFill>
              <a:ln>
                <a:noFill/>
              </a:ln>
              <a:effectLst/>
            </c:spPr>
            <c:extLst>
              <c:ext xmlns:c16="http://schemas.microsoft.com/office/drawing/2014/chart" uri="{C3380CC4-5D6E-409C-BE32-E72D297353CC}">
                <c16:uniqueId val="{0000001A-5DB7-404F-BA2E-37889AFCC510}"/>
              </c:ext>
            </c:extLst>
          </c:dPt>
          <c:dPt>
            <c:idx val="2"/>
            <c:invertIfNegative val="0"/>
            <c:bubble3D val="0"/>
            <c:spPr>
              <a:solidFill>
                <a:srgbClr val="FF0000"/>
              </a:solidFill>
              <a:ln>
                <a:noFill/>
              </a:ln>
              <a:effectLst/>
            </c:spPr>
            <c:extLst>
              <c:ext xmlns:c16="http://schemas.microsoft.com/office/drawing/2014/chart" uri="{C3380CC4-5D6E-409C-BE32-E72D297353CC}">
                <c16:uniqueId val="{0000001B-5DB7-404F-BA2E-37889AFCC510}"/>
              </c:ext>
            </c:extLst>
          </c:dPt>
          <c:dPt>
            <c:idx val="4"/>
            <c:invertIfNegative val="0"/>
            <c:bubble3D val="0"/>
            <c:spPr>
              <a:solidFill>
                <a:srgbClr val="FF0000"/>
              </a:solidFill>
              <a:ln>
                <a:noFill/>
              </a:ln>
              <a:effectLst/>
            </c:spPr>
            <c:extLst>
              <c:ext xmlns:c16="http://schemas.microsoft.com/office/drawing/2014/chart" uri="{C3380CC4-5D6E-409C-BE32-E72D297353CC}">
                <c16:uniqueId val="{0000001C-5DB7-404F-BA2E-37889AFCC510}"/>
              </c:ext>
            </c:extLst>
          </c:dPt>
          <c:dPt>
            <c:idx val="5"/>
            <c:invertIfNegative val="0"/>
            <c:bubble3D val="0"/>
            <c:spPr>
              <a:solidFill>
                <a:srgbClr val="FF0000"/>
              </a:solidFill>
              <a:ln>
                <a:noFill/>
              </a:ln>
              <a:effectLst/>
            </c:spPr>
            <c:extLst>
              <c:ext xmlns:c16="http://schemas.microsoft.com/office/drawing/2014/chart" uri="{C3380CC4-5D6E-409C-BE32-E72D297353CC}">
                <c16:uniqueId val="{0000001D-5DB7-404F-BA2E-37889AFCC510}"/>
              </c:ext>
            </c:extLst>
          </c:dPt>
          <c:dPt>
            <c:idx val="7"/>
            <c:invertIfNegative val="0"/>
            <c:bubble3D val="0"/>
            <c:spPr>
              <a:solidFill>
                <a:srgbClr val="FF0000"/>
              </a:solidFill>
              <a:ln>
                <a:noFill/>
              </a:ln>
              <a:effectLst/>
            </c:spPr>
            <c:extLst>
              <c:ext xmlns:c16="http://schemas.microsoft.com/office/drawing/2014/chart" uri="{C3380CC4-5D6E-409C-BE32-E72D297353CC}">
                <c16:uniqueId val="{0000001E-5DB7-404F-BA2E-37889AFCC510}"/>
              </c:ext>
            </c:extLst>
          </c:dPt>
          <c:dPt>
            <c:idx val="8"/>
            <c:invertIfNegative val="0"/>
            <c:bubble3D val="0"/>
            <c:spPr>
              <a:solidFill>
                <a:srgbClr val="FF0000"/>
              </a:solidFill>
              <a:ln>
                <a:noFill/>
              </a:ln>
              <a:effectLst/>
            </c:spPr>
            <c:extLst>
              <c:ext xmlns:c16="http://schemas.microsoft.com/office/drawing/2014/chart" uri="{C3380CC4-5D6E-409C-BE32-E72D297353CC}">
                <c16:uniqueId val="{00000001-CCE9-4ECF-99A3-9BD5D56C44B9}"/>
              </c:ext>
            </c:extLst>
          </c:dPt>
          <c:dPt>
            <c:idx val="9"/>
            <c:invertIfNegative val="0"/>
            <c:bubble3D val="0"/>
            <c:spPr>
              <a:solidFill>
                <a:schemeClr val="accent2"/>
              </a:solidFill>
              <a:ln>
                <a:noFill/>
              </a:ln>
              <a:effectLst/>
            </c:spPr>
            <c:extLst>
              <c:ext xmlns:c16="http://schemas.microsoft.com/office/drawing/2014/chart" uri="{C3380CC4-5D6E-409C-BE32-E72D297353CC}">
                <c16:uniqueId val="{00000003-CCE9-4ECF-99A3-9BD5D56C44B9}"/>
              </c:ext>
            </c:extLst>
          </c:dPt>
          <c:dPt>
            <c:idx val="10"/>
            <c:invertIfNegative val="0"/>
            <c:bubble3D val="0"/>
            <c:spPr>
              <a:solidFill>
                <a:srgbClr val="FF0000"/>
              </a:solidFill>
              <a:ln>
                <a:noFill/>
              </a:ln>
              <a:effectLst/>
            </c:spPr>
            <c:extLst>
              <c:ext xmlns:c16="http://schemas.microsoft.com/office/drawing/2014/chart" uri="{C3380CC4-5D6E-409C-BE32-E72D297353CC}">
                <c16:uniqueId val="{0000001F-5DB7-404F-BA2E-37889AFCC510}"/>
              </c:ext>
            </c:extLst>
          </c:dPt>
          <c:dPt>
            <c:idx val="11"/>
            <c:invertIfNegative val="0"/>
            <c:bubble3D val="0"/>
            <c:spPr>
              <a:solidFill>
                <a:srgbClr val="FF0000"/>
              </a:solidFill>
              <a:ln>
                <a:noFill/>
              </a:ln>
              <a:effectLst/>
            </c:spPr>
            <c:extLst>
              <c:ext xmlns:c16="http://schemas.microsoft.com/office/drawing/2014/chart" uri="{C3380CC4-5D6E-409C-BE32-E72D297353CC}">
                <c16:uniqueId val="{00000005-CCE9-4ECF-99A3-9BD5D56C44B9}"/>
              </c:ext>
            </c:extLst>
          </c:dPt>
          <c:dPt>
            <c:idx val="12"/>
            <c:invertIfNegative val="0"/>
            <c:bubble3D val="0"/>
            <c:spPr>
              <a:solidFill>
                <a:srgbClr val="FF0000"/>
              </a:solidFill>
              <a:ln>
                <a:noFill/>
              </a:ln>
              <a:effectLst/>
            </c:spPr>
            <c:extLst>
              <c:ext xmlns:c16="http://schemas.microsoft.com/office/drawing/2014/chart" uri="{C3380CC4-5D6E-409C-BE32-E72D297353CC}">
                <c16:uniqueId val="{00000007-CCE9-4ECF-99A3-9BD5D56C44B9}"/>
              </c:ext>
            </c:extLst>
          </c:dPt>
          <c:dPt>
            <c:idx val="13"/>
            <c:invertIfNegative val="0"/>
            <c:bubble3D val="0"/>
            <c:spPr>
              <a:solidFill>
                <a:srgbClr val="FF0000"/>
              </a:solidFill>
              <a:ln>
                <a:noFill/>
              </a:ln>
              <a:effectLst/>
            </c:spPr>
            <c:extLst>
              <c:ext xmlns:c16="http://schemas.microsoft.com/office/drawing/2014/chart" uri="{C3380CC4-5D6E-409C-BE32-E72D297353CC}">
                <c16:uniqueId val="{00000020-5DB7-404F-BA2E-37889AFCC510}"/>
              </c:ext>
            </c:extLst>
          </c:dPt>
          <c:dPt>
            <c:idx val="14"/>
            <c:invertIfNegative val="0"/>
            <c:bubble3D val="0"/>
            <c:spPr>
              <a:solidFill>
                <a:srgbClr val="FF0000"/>
              </a:solidFill>
              <a:ln>
                <a:noFill/>
              </a:ln>
              <a:effectLst/>
            </c:spPr>
            <c:extLst>
              <c:ext xmlns:c16="http://schemas.microsoft.com/office/drawing/2014/chart" uri="{C3380CC4-5D6E-409C-BE32-E72D297353CC}">
                <c16:uniqueId val="{00000021-5DB7-404F-BA2E-37889AFCC510}"/>
              </c:ext>
            </c:extLst>
          </c:dPt>
          <c:dPt>
            <c:idx val="15"/>
            <c:invertIfNegative val="0"/>
            <c:bubble3D val="0"/>
            <c:spPr>
              <a:solidFill>
                <a:srgbClr val="FF0000"/>
              </a:solidFill>
              <a:ln>
                <a:noFill/>
              </a:ln>
              <a:effectLst/>
            </c:spPr>
            <c:extLst>
              <c:ext xmlns:c16="http://schemas.microsoft.com/office/drawing/2014/chart" uri="{C3380CC4-5D6E-409C-BE32-E72D297353CC}">
                <c16:uniqueId val="{00000009-CCE9-4ECF-99A3-9BD5D56C44B9}"/>
              </c:ext>
            </c:extLst>
          </c:dPt>
          <c:dPt>
            <c:idx val="16"/>
            <c:invertIfNegative val="0"/>
            <c:bubble3D val="0"/>
            <c:spPr>
              <a:solidFill>
                <a:schemeClr val="accent2"/>
              </a:solidFill>
              <a:ln>
                <a:noFill/>
              </a:ln>
              <a:effectLst/>
            </c:spPr>
            <c:extLst>
              <c:ext xmlns:c16="http://schemas.microsoft.com/office/drawing/2014/chart" uri="{C3380CC4-5D6E-409C-BE32-E72D297353CC}">
                <c16:uniqueId val="{0000000B-CCE9-4ECF-99A3-9BD5D56C44B9}"/>
              </c:ext>
            </c:extLst>
          </c:dPt>
          <c:dPt>
            <c:idx val="17"/>
            <c:invertIfNegative val="0"/>
            <c:bubble3D val="0"/>
            <c:spPr>
              <a:solidFill>
                <a:schemeClr val="accent2"/>
              </a:solidFill>
              <a:ln>
                <a:noFill/>
              </a:ln>
              <a:effectLst/>
            </c:spPr>
            <c:extLst>
              <c:ext xmlns:c16="http://schemas.microsoft.com/office/drawing/2014/chart" uri="{C3380CC4-5D6E-409C-BE32-E72D297353CC}">
                <c16:uniqueId val="{0000000D-CCE9-4ECF-99A3-9BD5D56C44B9}"/>
              </c:ext>
            </c:extLst>
          </c:dPt>
          <c:dPt>
            <c:idx val="19"/>
            <c:invertIfNegative val="0"/>
            <c:bubble3D val="0"/>
            <c:spPr>
              <a:solidFill>
                <a:srgbClr val="FF0000"/>
              </a:solidFill>
              <a:ln>
                <a:noFill/>
              </a:ln>
              <a:effectLst/>
            </c:spPr>
            <c:extLst>
              <c:ext xmlns:c16="http://schemas.microsoft.com/office/drawing/2014/chart" uri="{C3380CC4-5D6E-409C-BE32-E72D297353CC}">
                <c16:uniqueId val="{0000000F-CCE9-4ECF-99A3-9BD5D56C44B9}"/>
              </c:ext>
            </c:extLst>
          </c:dPt>
          <c:dPt>
            <c:idx val="20"/>
            <c:invertIfNegative val="0"/>
            <c:bubble3D val="0"/>
            <c:spPr>
              <a:solidFill>
                <a:schemeClr val="accent2"/>
              </a:solidFill>
              <a:ln>
                <a:noFill/>
              </a:ln>
              <a:effectLst/>
            </c:spPr>
            <c:extLst>
              <c:ext xmlns:c16="http://schemas.microsoft.com/office/drawing/2014/chart" uri="{C3380CC4-5D6E-409C-BE32-E72D297353CC}">
                <c16:uniqueId val="{00000011-CCE9-4ECF-99A3-9BD5D56C44B9}"/>
              </c:ext>
            </c:extLst>
          </c:dPt>
          <c:dPt>
            <c:idx val="21"/>
            <c:invertIfNegative val="0"/>
            <c:bubble3D val="0"/>
            <c:spPr>
              <a:solidFill>
                <a:schemeClr val="accent2"/>
              </a:solidFill>
              <a:ln>
                <a:noFill/>
              </a:ln>
              <a:effectLst/>
            </c:spPr>
            <c:extLst>
              <c:ext xmlns:c16="http://schemas.microsoft.com/office/drawing/2014/chart" uri="{C3380CC4-5D6E-409C-BE32-E72D297353CC}">
                <c16:uniqueId val="{00000013-CCE9-4ECF-99A3-9BD5D56C44B9}"/>
              </c:ext>
            </c:extLst>
          </c:dPt>
          <c:dPt>
            <c:idx val="22"/>
            <c:invertIfNegative val="0"/>
            <c:bubble3D val="0"/>
            <c:spPr>
              <a:solidFill>
                <a:schemeClr val="accent2"/>
              </a:solidFill>
              <a:ln>
                <a:noFill/>
              </a:ln>
              <a:effectLst/>
            </c:spPr>
            <c:extLst>
              <c:ext xmlns:c16="http://schemas.microsoft.com/office/drawing/2014/chart" uri="{C3380CC4-5D6E-409C-BE32-E72D297353CC}">
                <c16:uniqueId val="{00000015-CCE9-4ECF-99A3-9BD5D56C44B9}"/>
              </c:ext>
            </c:extLst>
          </c:dPt>
          <c:dPt>
            <c:idx val="23"/>
            <c:invertIfNegative val="0"/>
            <c:bubble3D val="0"/>
            <c:spPr>
              <a:solidFill>
                <a:srgbClr val="FF0000"/>
              </a:solidFill>
              <a:ln>
                <a:noFill/>
              </a:ln>
              <a:effectLst/>
            </c:spPr>
            <c:extLst>
              <c:ext xmlns:c16="http://schemas.microsoft.com/office/drawing/2014/chart" uri="{C3380CC4-5D6E-409C-BE32-E72D297353CC}">
                <c16:uniqueId val="{00000017-CCE9-4ECF-99A3-9BD5D56C44B9}"/>
              </c:ext>
            </c:extLst>
          </c:dPt>
          <c:dPt>
            <c:idx val="24"/>
            <c:invertIfNegative val="0"/>
            <c:bubble3D val="0"/>
            <c:spPr>
              <a:solidFill>
                <a:srgbClr val="FF0000"/>
              </a:solidFill>
              <a:ln>
                <a:noFill/>
              </a:ln>
              <a:effectLst/>
            </c:spPr>
            <c:extLst>
              <c:ext xmlns:c16="http://schemas.microsoft.com/office/drawing/2014/chart" uri="{C3380CC4-5D6E-409C-BE32-E72D297353CC}">
                <c16:uniqueId val="{00000022-5DB7-404F-BA2E-37889AFCC510}"/>
              </c:ext>
            </c:extLst>
          </c:dPt>
          <c:dPt>
            <c:idx val="26"/>
            <c:invertIfNegative val="0"/>
            <c:bubble3D val="0"/>
            <c:spPr>
              <a:solidFill>
                <a:schemeClr val="accent2"/>
              </a:solidFill>
              <a:ln>
                <a:noFill/>
              </a:ln>
              <a:effectLst/>
            </c:spPr>
            <c:extLst>
              <c:ext xmlns:c16="http://schemas.microsoft.com/office/drawing/2014/chart" uri="{C3380CC4-5D6E-409C-BE32-E72D297353CC}">
                <c16:uniqueId val="{00000019-CCE9-4ECF-99A3-9BD5D56C44B9}"/>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Sheet1!$A$2:$A$29</c:f>
              <c:strCache>
                <c:ptCount val="28"/>
                <c:pt idx="0">
                  <c:v>Relaxation</c:v>
                </c:pt>
                <c:pt idx="1">
                  <c:v>Taste local food and drink</c:v>
                </c:pt>
                <c:pt idx="2">
                  <c:v>Visit restaurants</c:v>
                </c:pt>
                <c:pt idx="3">
                  <c:v>Visit cities</c:v>
                </c:pt>
                <c:pt idx="4">
                  <c:v>Observe beauty of nature</c:v>
                </c:pt>
                <c:pt idx="5">
                  <c:v>Visit historical buildings/sites</c:v>
                </c:pt>
                <c:pt idx="6">
                  <c:v>Shopping</c:v>
                </c:pt>
                <c:pt idx="7">
                  <c:v>Sunbathing and swimming</c:v>
                </c:pt>
                <c:pt idx="8">
                  <c:v>Discover local culture and lifestyle</c:v>
                </c:pt>
                <c:pt idx="9">
                  <c:v>Visit parks and gardens</c:v>
                </c:pt>
                <c:pt idx="10">
                  <c:v>Attend sightseeing tours</c:v>
                </c:pt>
                <c:pt idx="11">
                  <c:v>Hiking (less than two hours)</c:v>
                </c:pt>
                <c:pt idx="12">
                  <c:v>Discover local history and legends</c:v>
                </c:pt>
                <c:pt idx="13">
                  <c:v>Visit the countryside</c:v>
                </c:pt>
                <c:pt idx="14">
                  <c:v>Visit museums</c:v>
                </c:pt>
                <c:pt idx="15">
                  <c:v>Experience local architecture</c:v>
                </c:pt>
                <c:pt idx="16">
                  <c:v>Experience mountains,  the wilderness or the wildlife</c:v>
                </c:pt>
                <c:pt idx="17">
                  <c:v>Visit amusement parks</c:v>
                </c:pt>
                <c:pt idx="18">
                  <c:v>Experience national festivals and traditional celebrations</c:v>
                </c:pt>
                <c:pt idx="19">
                  <c:v>Observe natural phenomenon (i.e. volcanoes, northern lights, midnight sun, breaking waves, sand dune)</c:v>
                </c:pt>
                <c:pt idx="20">
                  <c:v>Hiking (more than two hours)</c:v>
                </c:pt>
                <c:pt idx="21">
                  <c:v>Visit art exhibitions</c:v>
                </c:pt>
                <c:pt idx="22">
                  <c:v>Visit spa resorts</c:v>
                </c:pt>
                <c:pt idx="23">
                  <c:v>Get pampered</c:v>
                </c:pt>
                <c:pt idx="24">
                  <c:v>Attend concerts/festivals</c:v>
                </c:pt>
                <c:pt idx="25">
                  <c:v>Do winter activities (Alpine skiing/snowboarding, cross country skiing, dog-sleigh, snowmobile etc)</c:v>
                </c:pt>
                <c:pt idx="26">
                  <c:v>Experience city nightlife</c:v>
                </c:pt>
                <c:pt idx="27">
                  <c:v>Fresh or salt water fishing</c:v>
                </c:pt>
              </c:strCache>
            </c:strRef>
          </c:cat>
          <c:val>
            <c:numRef>
              <c:f>Sheet1!$B$2:$B$29</c:f>
              <c:numCache>
                <c:formatCode>0%</c:formatCode>
                <c:ptCount val="28"/>
                <c:pt idx="0">
                  <c:v>0.53299492385786795</c:v>
                </c:pt>
                <c:pt idx="1">
                  <c:v>0.44162436548223299</c:v>
                </c:pt>
                <c:pt idx="2">
                  <c:v>0.36040609137055801</c:v>
                </c:pt>
                <c:pt idx="3">
                  <c:v>0.35025380710659904</c:v>
                </c:pt>
                <c:pt idx="4">
                  <c:v>0.294416243654822</c:v>
                </c:pt>
                <c:pt idx="5">
                  <c:v>0.27918781725888303</c:v>
                </c:pt>
                <c:pt idx="6">
                  <c:v>0.269035532994924</c:v>
                </c:pt>
                <c:pt idx="7">
                  <c:v>0.22842639593908601</c:v>
                </c:pt>
                <c:pt idx="8">
                  <c:v>0.21319796954314701</c:v>
                </c:pt>
                <c:pt idx="9">
                  <c:v>0.18781725888324899</c:v>
                </c:pt>
                <c:pt idx="10">
                  <c:v>0.16751269035533001</c:v>
                </c:pt>
                <c:pt idx="11">
                  <c:v>0.16751269035533001</c:v>
                </c:pt>
                <c:pt idx="12">
                  <c:v>0.14213197969543098</c:v>
                </c:pt>
                <c:pt idx="13">
                  <c:v>0.13705583756345199</c:v>
                </c:pt>
                <c:pt idx="14">
                  <c:v>0.13705583756345199</c:v>
                </c:pt>
                <c:pt idx="15">
                  <c:v>0.10659898477157399</c:v>
                </c:pt>
                <c:pt idx="16">
                  <c:v>9.13705583756345E-2</c:v>
                </c:pt>
                <c:pt idx="17">
                  <c:v>9.13705583756345E-2</c:v>
                </c:pt>
                <c:pt idx="18">
                  <c:v>8.6294416243654803E-2</c:v>
                </c:pt>
                <c:pt idx="19">
                  <c:v>8.6294416243654803E-2</c:v>
                </c:pt>
                <c:pt idx="20">
                  <c:v>7.6142131979695396E-2</c:v>
                </c:pt>
                <c:pt idx="21">
                  <c:v>6.0913705583756299E-2</c:v>
                </c:pt>
                <c:pt idx="22">
                  <c:v>5.5837563451776699E-2</c:v>
                </c:pt>
                <c:pt idx="23">
                  <c:v>5.0761421319796905E-2</c:v>
                </c:pt>
                <c:pt idx="24">
                  <c:v>4.5685279187817195E-2</c:v>
                </c:pt>
                <c:pt idx="25">
                  <c:v>3.5532994923857898E-2</c:v>
                </c:pt>
                <c:pt idx="26">
                  <c:v>3.0456852791878201E-2</c:v>
                </c:pt>
                <c:pt idx="27">
                  <c:v>2.5380710659898501E-2</c:v>
                </c:pt>
              </c:numCache>
            </c:numRef>
          </c:val>
          <c:extLst>
            <c:ext xmlns:c16="http://schemas.microsoft.com/office/drawing/2014/chart" uri="{C3380CC4-5D6E-409C-BE32-E72D297353CC}">
              <c16:uniqueId val="{0000001A-CCE9-4ECF-99A3-9BD5D56C44B9}"/>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Less than one week before departure</c:v>
                </c:pt>
                <c:pt idx="1">
                  <c:v>1-3 weeks before departure</c:v>
                </c:pt>
                <c:pt idx="2">
                  <c:v>Up to 1 month before departure</c:v>
                </c:pt>
                <c:pt idx="3">
                  <c:v>Up to 2 months before departure</c:v>
                </c:pt>
                <c:pt idx="4">
                  <c:v>Up to 3 months before departure</c:v>
                </c:pt>
                <c:pt idx="5">
                  <c:v>Up to 4-6 months before departure</c:v>
                </c:pt>
                <c:pt idx="6">
                  <c:v>Up to 6-12 months before departure</c:v>
                </c:pt>
                <c:pt idx="7">
                  <c:v>More than one year before departure</c:v>
                </c:pt>
              </c:strCache>
            </c:strRef>
          </c:cat>
          <c:val>
            <c:numRef>
              <c:f>Sheet1!$B$2:$B$9</c:f>
              <c:numCache>
                <c:formatCode>0%</c:formatCode>
                <c:ptCount val="8"/>
                <c:pt idx="0">
                  <c:v>5.5837563451776699E-2</c:v>
                </c:pt>
                <c:pt idx="1">
                  <c:v>7.6142131979695396E-2</c:v>
                </c:pt>
                <c:pt idx="2">
                  <c:v>0.13705583756345199</c:v>
                </c:pt>
                <c:pt idx="3">
                  <c:v>0.182741116751269</c:v>
                </c:pt>
                <c:pt idx="4">
                  <c:v>0.17766497461928898</c:v>
                </c:pt>
                <c:pt idx="5">
                  <c:v>0.218274111675127</c:v>
                </c:pt>
                <c:pt idx="6">
                  <c:v>0.11167512690355301</c:v>
                </c:pt>
                <c:pt idx="7">
                  <c:v>5.0761421319796994E-3</c:v>
                </c:pt>
              </c:numCache>
            </c:numRef>
          </c:val>
          <c:extLst>
            <c:ext xmlns:c16="http://schemas.microsoft.com/office/drawing/2014/chart" uri="{C3380CC4-5D6E-409C-BE32-E72D297353CC}">
              <c16:uniqueId val="{00000000-10E6-4D90-9D60-3DA014C718BF}"/>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1-5940-4136-BB6E-D2F6DC95027A}"/>
              </c:ext>
            </c:extLst>
          </c:dPt>
          <c:dPt>
            <c:idx val="4"/>
            <c:invertIfNegative val="0"/>
            <c:bubble3D val="0"/>
            <c:spPr>
              <a:solidFill>
                <a:schemeClr val="accent2"/>
              </a:solidFill>
              <a:ln>
                <a:noFill/>
              </a:ln>
              <a:effectLst/>
            </c:spPr>
            <c:extLst>
              <c:ext xmlns:c16="http://schemas.microsoft.com/office/drawing/2014/chart" uri="{C3380CC4-5D6E-409C-BE32-E72D297353CC}">
                <c16:uniqueId val="{00000003-5940-4136-BB6E-D2F6DC95027A}"/>
              </c:ext>
            </c:extLst>
          </c:dPt>
          <c:dPt>
            <c:idx val="5"/>
            <c:invertIfNegative val="0"/>
            <c:bubble3D val="0"/>
            <c:spPr>
              <a:solidFill>
                <a:schemeClr val="accent2"/>
              </a:solidFill>
              <a:ln>
                <a:noFill/>
              </a:ln>
              <a:effectLst/>
            </c:spPr>
            <c:extLst>
              <c:ext xmlns:c16="http://schemas.microsoft.com/office/drawing/2014/chart" uri="{C3380CC4-5D6E-409C-BE32-E72D297353CC}">
                <c16:uniqueId val="{00000005-5940-4136-BB6E-D2F6DC95027A}"/>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Spouse/Partner</c:v>
                </c:pt>
                <c:pt idx="1">
                  <c:v>Children 0-6 years</c:v>
                </c:pt>
                <c:pt idx="2">
                  <c:v>Children 7-14 years</c:v>
                </c:pt>
                <c:pt idx="3">
                  <c:v>Children 15 years and older</c:v>
                </c:pt>
                <c:pt idx="4">
                  <c:v>Parents/other relatives</c:v>
                </c:pt>
                <c:pt idx="5">
                  <c:v>Friends/acquaintances/colleagues</c:v>
                </c:pt>
                <c:pt idx="6">
                  <c:v>Other</c:v>
                </c:pt>
                <c:pt idx="7">
                  <c:v>Nobody except myself</c:v>
                </c:pt>
              </c:strCache>
            </c:strRef>
          </c:cat>
          <c:val>
            <c:numRef>
              <c:f>Sheet1!$B$2:$B$9</c:f>
              <c:numCache>
                <c:formatCode>0%</c:formatCode>
                <c:ptCount val="8"/>
                <c:pt idx="0">
                  <c:v>0.52791878172588802</c:v>
                </c:pt>
                <c:pt idx="1">
                  <c:v>2.0304568527918797E-2</c:v>
                </c:pt>
                <c:pt idx="2">
                  <c:v>3.0456852791878201E-2</c:v>
                </c:pt>
                <c:pt idx="3">
                  <c:v>0.101522842639594</c:v>
                </c:pt>
                <c:pt idx="4">
                  <c:v>0.12690355329949202</c:v>
                </c:pt>
                <c:pt idx="5">
                  <c:v>0.208121827411168</c:v>
                </c:pt>
                <c:pt idx="6">
                  <c:v>1.0152284263959399E-2</c:v>
                </c:pt>
                <c:pt idx="7">
                  <c:v>0.15228426395939101</c:v>
                </c:pt>
              </c:numCache>
            </c:numRef>
          </c:val>
          <c:extLst>
            <c:ext xmlns:c16="http://schemas.microsoft.com/office/drawing/2014/chart" uri="{C3380CC4-5D6E-409C-BE32-E72D297353CC}">
              <c16:uniqueId val="{00000006-5940-4136-BB6E-D2F6DC95027A}"/>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42E-2"/>
          <c:w val="0.47762633589480002"/>
          <c:h val="0.96043295691678643"/>
        </c:manualLayout>
      </c:layout>
      <c:barChart>
        <c:barDir val="bar"/>
        <c:grouping val="clustered"/>
        <c:varyColors val="0"/>
        <c:ser>
          <c:idx val="0"/>
          <c:order val="0"/>
          <c:tx>
            <c:strRef>
              <c:f>Sheet1!$B$1</c:f>
              <c:strCache>
                <c:ptCount val="1"/>
                <c:pt idx="0">
                  <c:v>Social Identity Index</c:v>
                </c:pt>
              </c:strCache>
            </c:strRef>
          </c:tx>
          <c:spPr>
            <a:solidFill>
              <a:srgbClr val="50B4B4"/>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who likes to party</c:v>
                </c:pt>
                <c:pt idx="1">
                  <c:v>who is sophisticated and classy</c:v>
                </c:pt>
                <c:pt idx="2">
                  <c:v>who enjoy taking care of others</c:v>
                </c:pt>
                <c:pt idx="3">
                  <c:v>who want to have as much fun as possible in life</c:v>
                </c:pt>
                <c:pt idx="4">
                  <c:v>who have an active and busy social life</c:v>
                </c:pt>
                <c:pt idx="5">
                  <c:v>that like to do things spontaneously, impulsively</c:v>
                </c:pt>
              </c:strCache>
            </c:strRef>
          </c:cat>
          <c:val>
            <c:numRef>
              <c:f>Sheet1!$B$2:$B$7</c:f>
              <c:numCache>
                <c:formatCode>0</c:formatCode>
                <c:ptCount val="6"/>
                <c:pt idx="0">
                  <c:v>188</c:v>
                </c:pt>
                <c:pt idx="1">
                  <c:v>163</c:v>
                </c:pt>
                <c:pt idx="2">
                  <c:v>139</c:v>
                </c:pt>
                <c:pt idx="3">
                  <c:v>127</c:v>
                </c:pt>
                <c:pt idx="4">
                  <c:v>125</c:v>
                </c:pt>
                <c:pt idx="5">
                  <c:v>119</c:v>
                </c:pt>
              </c:numCache>
            </c:numRef>
          </c:val>
          <c:extLst>
            <c:ext xmlns:c16="http://schemas.microsoft.com/office/drawing/2014/chart" uri="{C3380CC4-5D6E-409C-BE32-E72D297353CC}">
              <c16:uniqueId val="{00000000-B15E-429F-8D26-D61F6CC215D6}"/>
            </c:ext>
          </c:extLst>
        </c:ser>
        <c:dLbls>
          <c:showLegendKey val="0"/>
          <c:showVal val="0"/>
          <c:showCatName val="0"/>
          <c:showSerName val="0"/>
          <c:showPercent val="0"/>
          <c:showBubbleSize val="0"/>
        </c:dLbls>
        <c:gapWidth val="50"/>
        <c:axId val="180680192"/>
        <c:axId val="181324416"/>
      </c:barChart>
      <c:catAx>
        <c:axId val="180680192"/>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181324416"/>
        <c:crosses val="autoZero"/>
        <c:auto val="1"/>
        <c:lblAlgn val="ctr"/>
        <c:lblOffset val="100"/>
        <c:noMultiLvlLbl val="0"/>
      </c:catAx>
      <c:valAx>
        <c:axId val="181324416"/>
        <c:scaling>
          <c:orientation val="minMax"/>
          <c:max val="370"/>
          <c:min val="0"/>
        </c:scaling>
        <c:delete val="1"/>
        <c:axPos val="t"/>
        <c:numFmt formatCode="0" sourceLinked="1"/>
        <c:majorTickMark val="out"/>
        <c:minorTickMark val="none"/>
        <c:tickLblPos val="none"/>
        <c:crossAx val="180680192"/>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1-69F6-4490-BDA2-C13BED1E19EE}"/>
              </c:ext>
            </c:extLst>
          </c:dPt>
          <c:dPt>
            <c:idx val="2"/>
            <c:invertIfNegative val="0"/>
            <c:bubble3D val="0"/>
            <c:spPr>
              <a:solidFill>
                <a:schemeClr val="accent2"/>
              </a:solidFill>
              <a:ln>
                <a:noFill/>
              </a:ln>
              <a:effectLst/>
            </c:spPr>
            <c:extLst>
              <c:ext xmlns:c16="http://schemas.microsoft.com/office/drawing/2014/chart" uri="{C3380CC4-5D6E-409C-BE32-E72D297353CC}">
                <c16:uniqueId val="{00000003-69F6-4490-BDA2-C13BED1E19EE}"/>
              </c:ext>
            </c:extLst>
          </c:dPt>
          <c:dPt>
            <c:idx val="4"/>
            <c:invertIfNegative val="0"/>
            <c:bubble3D val="0"/>
            <c:spPr>
              <a:solidFill>
                <a:schemeClr val="accent2"/>
              </a:solidFill>
              <a:ln>
                <a:noFill/>
              </a:ln>
              <a:effectLst/>
            </c:spPr>
            <c:extLst>
              <c:ext xmlns:c16="http://schemas.microsoft.com/office/drawing/2014/chart" uri="{C3380CC4-5D6E-409C-BE32-E72D297353CC}">
                <c16:uniqueId val="{00000005-69F6-4490-BDA2-C13BED1E19EE}"/>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Alone</c:v>
                </c:pt>
                <c:pt idx="1">
                  <c:v>Children 0-6 years</c:v>
                </c:pt>
                <c:pt idx="2">
                  <c:v>Children 7-14 year</c:v>
                </c:pt>
                <c:pt idx="3">
                  <c:v>Children 15 years and above</c:v>
                </c:pt>
                <c:pt idx="4">
                  <c:v>Spouse/partner</c:v>
                </c:pt>
                <c:pt idx="5">
                  <c:v>Other family/relatives</c:v>
                </c:pt>
                <c:pt idx="6">
                  <c:v>Friends</c:v>
                </c:pt>
                <c:pt idx="7">
                  <c:v>Other people</c:v>
                </c:pt>
              </c:strCache>
            </c:strRef>
          </c:cat>
          <c:val>
            <c:numRef>
              <c:f>Sheet1!$B$2:$B$9</c:f>
              <c:numCache>
                <c:formatCode>0%</c:formatCode>
                <c:ptCount val="8"/>
                <c:pt idx="0">
                  <c:v>5.0761421319796905E-2</c:v>
                </c:pt>
                <c:pt idx="1">
                  <c:v>7.6142131979695396E-2</c:v>
                </c:pt>
                <c:pt idx="2">
                  <c:v>7.6142131979695396E-2</c:v>
                </c:pt>
                <c:pt idx="3">
                  <c:v>0.11167512690355301</c:v>
                </c:pt>
                <c:pt idx="4">
                  <c:v>0.67005076142132003</c:v>
                </c:pt>
                <c:pt idx="5">
                  <c:v>0.157360406091371</c:v>
                </c:pt>
                <c:pt idx="6">
                  <c:v>0.18781725888324899</c:v>
                </c:pt>
                <c:pt idx="7">
                  <c:v>2.0304568527918797E-2</c:v>
                </c:pt>
              </c:numCache>
            </c:numRef>
          </c:val>
          <c:extLst>
            <c:ext xmlns:c16="http://schemas.microsoft.com/office/drawing/2014/chart" uri="{C3380CC4-5D6E-409C-BE32-E72D297353CC}">
              <c16:uniqueId val="{00000006-69F6-4490-BDA2-C13BED1E19EE}"/>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1-4F83-4671-B966-451EF12AD81B}"/>
              </c:ext>
            </c:extLst>
          </c:dPt>
          <c:dPt>
            <c:idx val="3"/>
            <c:invertIfNegative val="0"/>
            <c:bubble3D val="0"/>
            <c:spPr>
              <a:solidFill>
                <a:schemeClr val="accent2"/>
              </a:solidFill>
              <a:ln>
                <a:noFill/>
              </a:ln>
              <a:effectLst/>
            </c:spPr>
            <c:extLst>
              <c:ext xmlns:c16="http://schemas.microsoft.com/office/drawing/2014/chart" uri="{C3380CC4-5D6E-409C-BE32-E72D297353CC}">
                <c16:uniqueId val="{00000003-4F83-4671-B966-451EF12AD81B}"/>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0</c:v>
                </c:pt>
                <c:pt idx="1">
                  <c:v>1</c:v>
                </c:pt>
                <c:pt idx="2">
                  <c:v>2</c:v>
                </c:pt>
                <c:pt idx="3">
                  <c:v>3</c:v>
                </c:pt>
                <c:pt idx="4">
                  <c:v>4</c:v>
                </c:pt>
                <c:pt idx="5">
                  <c:v>5 or more</c:v>
                </c:pt>
              </c:strCache>
            </c:strRef>
          </c:cat>
          <c:val>
            <c:numRef>
              <c:f>Sheet1!$B$2:$B$7</c:f>
              <c:numCache>
                <c:formatCode>0%</c:formatCode>
                <c:ptCount val="6"/>
                <c:pt idx="0">
                  <c:v>3.5532994923857898E-2</c:v>
                </c:pt>
                <c:pt idx="1">
                  <c:v>0.157360406091371</c:v>
                </c:pt>
                <c:pt idx="2">
                  <c:v>0.35532994923857897</c:v>
                </c:pt>
                <c:pt idx="3">
                  <c:v>0.131979695431472</c:v>
                </c:pt>
                <c:pt idx="4">
                  <c:v>0.157360406091371</c:v>
                </c:pt>
                <c:pt idx="5">
                  <c:v>0.16243654822334999</c:v>
                </c:pt>
              </c:numCache>
            </c:numRef>
          </c:val>
          <c:extLst>
            <c:ext xmlns:c16="http://schemas.microsoft.com/office/drawing/2014/chart" uri="{C3380CC4-5D6E-409C-BE32-E72D297353CC}">
              <c16:uniqueId val="{00000004-4F83-4671-B966-451EF12AD81B}"/>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I/we travelled in a group with an organized tour </c:v>
                </c:pt>
                <c:pt idx="1">
                  <c:v>I/we had the trip organized by others and travelled independently</c:v>
                </c:pt>
                <c:pt idx="2">
                  <c:v>I/we organized the trip myself/ourselves and travelled independently</c:v>
                </c:pt>
                <c:pt idx="3">
                  <c:v>Don’t know</c:v>
                </c:pt>
              </c:strCache>
            </c:strRef>
          </c:cat>
          <c:val>
            <c:numRef>
              <c:f>Sheet1!$B$2:$B$5</c:f>
              <c:numCache>
                <c:formatCode>0%</c:formatCode>
                <c:ptCount val="4"/>
                <c:pt idx="0">
                  <c:v>0.19796954314720799</c:v>
                </c:pt>
                <c:pt idx="1">
                  <c:v>0.11167512690355301</c:v>
                </c:pt>
                <c:pt idx="2">
                  <c:v>0.65989847715736005</c:v>
                </c:pt>
                <c:pt idx="3">
                  <c:v>3.0456852791878201E-2</c:v>
                </c:pt>
              </c:numCache>
            </c:numRef>
          </c:val>
          <c:extLst>
            <c:ext xmlns:c16="http://schemas.microsoft.com/office/drawing/2014/chart" uri="{C3380CC4-5D6E-409C-BE32-E72D297353CC}">
              <c16:uniqueId val="{00000000-FECF-4235-AEFD-70BF12E0E772}"/>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4"/>
            <c:invertIfNegative val="0"/>
            <c:bubble3D val="0"/>
            <c:spPr>
              <a:solidFill>
                <a:srgbClr val="FF0000"/>
              </a:solidFill>
              <a:ln>
                <a:noFill/>
              </a:ln>
              <a:effectLst/>
            </c:spPr>
            <c:extLst>
              <c:ext xmlns:c16="http://schemas.microsoft.com/office/drawing/2014/chart" uri="{C3380CC4-5D6E-409C-BE32-E72D297353CC}">
                <c16:uniqueId val="{00000008-DE3A-4406-B3B8-404F28330B08}"/>
              </c:ext>
            </c:extLst>
          </c:dPt>
          <c:dPt>
            <c:idx val="5"/>
            <c:invertIfNegative val="0"/>
            <c:bubble3D val="0"/>
            <c:spPr>
              <a:solidFill>
                <a:srgbClr val="FF0000"/>
              </a:solidFill>
              <a:ln>
                <a:noFill/>
              </a:ln>
              <a:effectLst/>
            </c:spPr>
            <c:extLst>
              <c:ext xmlns:c16="http://schemas.microsoft.com/office/drawing/2014/chart" uri="{C3380CC4-5D6E-409C-BE32-E72D297353CC}">
                <c16:uniqueId val="{00000001-9A5A-47D6-A917-6471E3637828}"/>
              </c:ext>
            </c:extLst>
          </c:dPt>
          <c:dPt>
            <c:idx val="8"/>
            <c:invertIfNegative val="0"/>
            <c:bubble3D val="0"/>
            <c:spPr>
              <a:solidFill>
                <a:schemeClr val="accent2"/>
              </a:solidFill>
              <a:ln>
                <a:noFill/>
              </a:ln>
              <a:effectLst/>
            </c:spPr>
            <c:extLst>
              <c:ext xmlns:c16="http://schemas.microsoft.com/office/drawing/2014/chart" uri="{C3380CC4-5D6E-409C-BE32-E72D297353CC}">
                <c16:uniqueId val="{00000003-9A5A-47D6-A917-6471E3637828}"/>
              </c:ext>
            </c:extLst>
          </c:dPt>
          <c:dPt>
            <c:idx val="13"/>
            <c:invertIfNegative val="0"/>
            <c:bubble3D val="0"/>
            <c:spPr>
              <a:solidFill>
                <a:schemeClr val="accent2"/>
              </a:solidFill>
              <a:ln>
                <a:noFill/>
              </a:ln>
              <a:effectLst/>
            </c:spPr>
            <c:extLst>
              <c:ext xmlns:c16="http://schemas.microsoft.com/office/drawing/2014/chart" uri="{C3380CC4-5D6E-409C-BE32-E72D297353CC}">
                <c16:uniqueId val="{00000005-9A5A-47D6-A917-6471E3637828}"/>
              </c:ext>
            </c:extLst>
          </c:dPt>
          <c:dPt>
            <c:idx val="14"/>
            <c:invertIfNegative val="0"/>
            <c:bubble3D val="0"/>
            <c:spPr>
              <a:solidFill>
                <a:schemeClr val="accent2"/>
              </a:solidFill>
              <a:ln>
                <a:noFill/>
              </a:ln>
              <a:effectLst/>
            </c:spPr>
            <c:extLst>
              <c:ext xmlns:c16="http://schemas.microsoft.com/office/drawing/2014/chart" uri="{C3380CC4-5D6E-409C-BE32-E72D297353CC}">
                <c16:uniqueId val="{00000007-9A5A-47D6-A917-6471E3637828}"/>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Internet in general</c:v>
                </c:pt>
                <c:pt idx="1">
                  <c:v>Homepages for the destination</c:v>
                </c:pt>
                <c:pt idx="2">
                  <c:v>Homepages for hotels/ other accommodations</c:v>
                </c:pt>
                <c:pt idx="3">
                  <c:v>Homepages of carriers, including airlines etc.</c:v>
                </c:pt>
                <c:pt idx="4">
                  <c:v>Homepages for attractions and sights</c:v>
                </c:pt>
                <c:pt idx="5">
                  <c:v>Advice from friends / family</c:v>
                </c:pt>
                <c:pt idx="6">
                  <c:v>Booking sites such as Expedia and Lastminute</c:v>
                </c:pt>
                <c:pt idx="7">
                  <c:v>Travel agent in homeland</c:v>
                </c:pt>
                <c:pt idx="8">
                  <c:v>Catalogs or brochures</c:v>
                </c:pt>
                <c:pt idx="9">
                  <c:v>Travel apps/portals like Tripadvisor etc</c:v>
                </c:pt>
                <c:pt idx="10">
                  <c:v>Guidebooks</c:v>
                </c:pt>
                <c:pt idx="11">
                  <c:v>Reviews from other travelers online</c:v>
                </c:pt>
                <c:pt idx="12">
                  <c:v>Newspapers or magazines</c:v>
                </c:pt>
                <c:pt idx="13">
                  <c:v>Social media such as Facebook or blogs</c:v>
                </c:pt>
                <c:pt idx="14">
                  <c:v>Travel fairs</c:v>
                </c:pt>
                <c:pt idx="15">
                  <c:v>TV or radio</c:v>
                </c:pt>
                <c:pt idx="16">
                  <c:v>Other</c:v>
                </c:pt>
              </c:strCache>
            </c:strRef>
          </c:cat>
          <c:val>
            <c:numRef>
              <c:f>Sheet1!$B$2:$B$18</c:f>
              <c:numCache>
                <c:formatCode>0%</c:formatCode>
                <c:ptCount val="17"/>
                <c:pt idx="0">
                  <c:v>0.54314720812182704</c:v>
                </c:pt>
                <c:pt idx="1">
                  <c:v>0.27411167512690399</c:v>
                </c:pt>
                <c:pt idx="2">
                  <c:v>0.27411167512690399</c:v>
                </c:pt>
                <c:pt idx="3">
                  <c:v>0.19289340101522801</c:v>
                </c:pt>
                <c:pt idx="4">
                  <c:v>0.12690355329949202</c:v>
                </c:pt>
                <c:pt idx="5">
                  <c:v>0.121827411167513</c:v>
                </c:pt>
                <c:pt idx="6">
                  <c:v>9.13705583756345E-2</c:v>
                </c:pt>
                <c:pt idx="7">
                  <c:v>7.1065989847715699E-2</c:v>
                </c:pt>
                <c:pt idx="8">
                  <c:v>5.5837563451776699E-2</c:v>
                </c:pt>
                <c:pt idx="9">
                  <c:v>4.5685279187817195E-2</c:v>
                </c:pt>
                <c:pt idx="10">
                  <c:v>4.5685279187817195E-2</c:v>
                </c:pt>
                <c:pt idx="11">
                  <c:v>3.0456852791878201E-2</c:v>
                </c:pt>
                <c:pt idx="12">
                  <c:v>1.5228426395939101E-2</c:v>
                </c:pt>
                <c:pt idx="13">
                  <c:v>1.0152284263959399E-2</c:v>
                </c:pt>
                <c:pt idx="14">
                  <c:v>5.0761421319796994E-3</c:v>
                </c:pt>
                <c:pt idx="15">
                  <c:v>0</c:v>
                </c:pt>
                <c:pt idx="16">
                  <c:v>0.11167512690355301</c:v>
                </c:pt>
              </c:numCache>
            </c:numRef>
          </c:val>
          <c:extLst>
            <c:ext xmlns:c16="http://schemas.microsoft.com/office/drawing/2014/chart" uri="{C3380CC4-5D6E-409C-BE32-E72D297353CC}">
              <c16:uniqueId val="{00000008-9A5A-47D6-A917-6471E3637828}"/>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1 time</c:v>
                </c:pt>
                <c:pt idx="1">
                  <c:v>2 to 3 times</c:v>
                </c:pt>
                <c:pt idx="2">
                  <c:v>4 to 5 times</c:v>
                </c:pt>
                <c:pt idx="3">
                  <c:v>6 times or more</c:v>
                </c:pt>
              </c:strCache>
            </c:strRef>
          </c:cat>
          <c:val>
            <c:numRef>
              <c:f>Sheet1!$B$2:$B$5</c:f>
              <c:numCache>
                <c:formatCode>0%</c:formatCode>
                <c:ptCount val="4"/>
                <c:pt idx="0">
                  <c:v>7.1065989847715699E-2</c:v>
                </c:pt>
                <c:pt idx="1">
                  <c:v>0.39086294416243705</c:v>
                </c:pt>
                <c:pt idx="2">
                  <c:v>0.18781725888324899</c:v>
                </c:pt>
                <c:pt idx="3">
                  <c:v>0.35025380710659904</c:v>
                </c:pt>
              </c:numCache>
            </c:numRef>
          </c:val>
          <c:extLst>
            <c:ext xmlns:c16="http://schemas.microsoft.com/office/drawing/2014/chart" uri="{C3380CC4-5D6E-409C-BE32-E72D297353CC}">
              <c16:uniqueId val="{00000000-7B4B-4C84-8F25-795FDF7D4F4C}"/>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9364868076210424"/>
          <c:y val="2.8198049228214074E-3"/>
          <c:w val="0.4679896960835138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FF0000"/>
              </a:solidFill>
              <a:ln>
                <a:noFill/>
              </a:ln>
              <a:effectLst/>
            </c:spPr>
            <c:extLst>
              <c:ext xmlns:c16="http://schemas.microsoft.com/office/drawing/2014/chart" uri="{C3380CC4-5D6E-409C-BE32-E72D297353CC}">
                <c16:uniqueId val="{00000001-9120-42D8-844E-EF66A1808BDE}"/>
              </c:ext>
            </c:extLst>
          </c:dPt>
          <c:dPt>
            <c:idx val="1"/>
            <c:invertIfNegative val="0"/>
            <c:bubble3D val="0"/>
            <c:spPr>
              <a:solidFill>
                <a:srgbClr val="FF0000"/>
              </a:solidFill>
              <a:ln>
                <a:noFill/>
              </a:ln>
              <a:effectLst/>
            </c:spPr>
            <c:extLst>
              <c:ext xmlns:c16="http://schemas.microsoft.com/office/drawing/2014/chart" uri="{C3380CC4-5D6E-409C-BE32-E72D297353CC}">
                <c16:uniqueId val="{00000003-9120-42D8-844E-EF66A1808BDE}"/>
              </c:ext>
            </c:extLst>
          </c:dPt>
          <c:dPt>
            <c:idx val="2"/>
            <c:invertIfNegative val="0"/>
            <c:bubble3D val="0"/>
            <c:spPr>
              <a:solidFill>
                <a:srgbClr val="FF0000"/>
              </a:solidFill>
              <a:ln>
                <a:noFill/>
              </a:ln>
              <a:effectLst/>
            </c:spPr>
            <c:extLst>
              <c:ext xmlns:c16="http://schemas.microsoft.com/office/drawing/2014/chart" uri="{C3380CC4-5D6E-409C-BE32-E72D297353CC}">
                <c16:uniqueId val="{00000005-9120-42D8-844E-EF66A1808BDE}"/>
              </c:ext>
            </c:extLst>
          </c:dPt>
          <c:dPt>
            <c:idx val="3"/>
            <c:invertIfNegative val="0"/>
            <c:bubble3D val="0"/>
            <c:spPr>
              <a:solidFill>
                <a:srgbClr val="FF0000"/>
              </a:solidFill>
              <a:ln>
                <a:noFill/>
              </a:ln>
              <a:effectLst/>
            </c:spPr>
            <c:extLst>
              <c:ext xmlns:c16="http://schemas.microsoft.com/office/drawing/2014/chart" uri="{C3380CC4-5D6E-409C-BE32-E72D297353CC}">
                <c16:uniqueId val="{00000007-9120-42D8-844E-EF66A1808BDE}"/>
              </c:ext>
            </c:extLst>
          </c:dPt>
          <c:dPt>
            <c:idx val="4"/>
            <c:invertIfNegative val="0"/>
            <c:bubble3D val="0"/>
            <c:spPr>
              <a:solidFill>
                <a:schemeClr val="accent2"/>
              </a:solidFill>
              <a:ln>
                <a:noFill/>
              </a:ln>
              <a:effectLst/>
            </c:spPr>
            <c:extLst>
              <c:ext xmlns:c16="http://schemas.microsoft.com/office/drawing/2014/chart" uri="{C3380CC4-5D6E-409C-BE32-E72D297353CC}">
                <c16:uniqueId val="{00000009-9120-42D8-844E-EF66A1808BDE}"/>
              </c:ext>
            </c:extLst>
          </c:dPt>
          <c:dPt>
            <c:idx val="5"/>
            <c:invertIfNegative val="0"/>
            <c:bubble3D val="0"/>
            <c:spPr>
              <a:solidFill>
                <a:schemeClr val="bg1">
                  <a:lumMod val="85000"/>
                </a:schemeClr>
              </a:solidFill>
              <a:ln>
                <a:noFill/>
              </a:ln>
              <a:effectLst/>
            </c:spPr>
            <c:extLst>
              <c:ext xmlns:c16="http://schemas.microsoft.com/office/drawing/2014/chart" uri="{C3380CC4-5D6E-409C-BE32-E72D297353CC}">
                <c16:uniqueId val="{0000000B-9120-42D8-844E-EF66A1808BDE}"/>
              </c:ext>
            </c:extLst>
          </c:dPt>
          <c:dPt>
            <c:idx val="6"/>
            <c:invertIfNegative val="0"/>
            <c:bubble3D val="0"/>
            <c:spPr>
              <a:solidFill>
                <a:srgbClr val="00B050"/>
              </a:solidFill>
              <a:ln>
                <a:noFill/>
              </a:ln>
              <a:effectLst/>
            </c:spPr>
            <c:extLst>
              <c:ext xmlns:c16="http://schemas.microsoft.com/office/drawing/2014/chart" uri="{C3380CC4-5D6E-409C-BE32-E72D297353CC}">
                <c16:uniqueId val="{0000000D-9120-42D8-844E-EF66A1808BDE}"/>
              </c:ext>
            </c:extLst>
          </c:dPt>
          <c:dLbls>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18-24</c:v>
                </c:pt>
                <c:pt idx="1">
                  <c:v>25-29</c:v>
                </c:pt>
                <c:pt idx="2">
                  <c:v>30-39</c:v>
                </c:pt>
                <c:pt idx="3">
                  <c:v>40-49</c:v>
                </c:pt>
                <c:pt idx="4">
                  <c:v>50-59</c:v>
                </c:pt>
                <c:pt idx="5">
                  <c:v>60-65</c:v>
                </c:pt>
                <c:pt idx="6">
                  <c:v>Older than 65 years </c:v>
                </c:pt>
              </c:strCache>
            </c:strRef>
          </c:cat>
          <c:val>
            <c:numRef>
              <c:f>Sheet1!$B$2:$B$8</c:f>
              <c:numCache>
                <c:formatCode>0%</c:formatCode>
                <c:ptCount val="7"/>
                <c:pt idx="0">
                  <c:v>6.0606060606060594E-2</c:v>
                </c:pt>
                <c:pt idx="1">
                  <c:v>5.5555555555555601E-2</c:v>
                </c:pt>
                <c:pt idx="2">
                  <c:v>3.7878787878787901E-2</c:v>
                </c:pt>
                <c:pt idx="3">
                  <c:v>5.3030303030303004E-2</c:v>
                </c:pt>
                <c:pt idx="4">
                  <c:v>0.13636363636363599</c:v>
                </c:pt>
                <c:pt idx="5">
                  <c:v>0.11111111111111099</c:v>
                </c:pt>
                <c:pt idx="6">
                  <c:v>0.54545454545454597</c:v>
                </c:pt>
              </c:numCache>
            </c:numRef>
          </c:val>
          <c:extLst>
            <c:ext xmlns:c16="http://schemas.microsoft.com/office/drawing/2014/chart" uri="{C3380CC4-5D6E-409C-BE32-E72D297353CC}">
              <c16:uniqueId val="{0000000E-9120-42D8-844E-EF66A1808BDE}"/>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bg1"/>
          </a:solidFill>
        </a:defRPr>
      </a:pPr>
      <a:endParaRPr lang="nb-NO"/>
    </a:p>
  </c:txPr>
  <c:externalData r:id="rId3">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42E-2"/>
          <c:w val="0.47762633589480002"/>
          <c:h val="0.96043295691678643"/>
        </c:manualLayout>
      </c:layout>
      <c:barChart>
        <c:barDir val="bar"/>
        <c:grouping val="clustered"/>
        <c:varyColors val="0"/>
        <c:ser>
          <c:idx val="0"/>
          <c:order val="0"/>
          <c:tx>
            <c:strRef>
              <c:f>Sheet1!$B$1</c:f>
              <c:strCache>
                <c:ptCount val="1"/>
                <c:pt idx="0">
                  <c:v>Social Identity Index</c:v>
                </c:pt>
              </c:strCache>
            </c:strRef>
          </c:tx>
          <c:spPr>
            <a:solidFill>
              <a:srgbClr val="92D050"/>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People who like to explore and have new experiences</c:v>
                </c:pt>
                <c:pt idx="1">
                  <c:v>People who want to revitalize themselves</c:v>
                </c:pt>
                <c:pt idx="2">
                  <c:v>People who are interested to learn more</c:v>
                </c:pt>
                <c:pt idx="3">
                  <c:v>People that like to do things the unconventional way</c:v>
                </c:pt>
              </c:strCache>
            </c:strRef>
          </c:cat>
          <c:val>
            <c:numRef>
              <c:f>Sheet1!$B$2:$B$5</c:f>
              <c:numCache>
                <c:formatCode>0</c:formatCode>
                <c:ptCount val="4"/>
                <c:pt idx="0">
                  <c:v>186</c:v>
                </c:pt>
                <c:pt idx="1">
                  <c:v>149</c:v>
                </c:pt>
                <c:pt idx="2">
                  <c:v>144</c:v>
                </c:pt>
                <c:pt idx="3">
                  <c:v>133</c:v>
                </c:pt>
              </c:numCache>
            </c:numRef>
          </c:val>
          <c:extLst>
            <c:ext xmlns:c16="http://schemas.microsoft.com/office/drawing/2014/chart" uri="{C3380CC4-5D6E-409C-BE32-E72D297353CC}">
              <c16:uniqueId val="{00000000-9A4B-419F-B92B-61F8F92C5AD6}"/>
            </c:ext>
          </c:extLst>
        </c:ser>
        <c:dLbls>
          <c:showLegendKey val="0"/>
          <c:showVal val="0"/>
          <c:showCatName val="0"/>
          <c:showSerName val="0"/>
          <c:showPercent val="0"/>
          <c:showBubbleSize val="0"/>
        </c:dLbls>
        <c:gapWidth val="50"/>
        <c:axId val="180680192"/>
        <c:axId val="181324416"/>
      </c:barChart>
      <c:catAx>
        <c:axId val="180680192"/>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181324416"/>
        <c:crosses val="autoZero"/>
        <c:auto val="1"/>
        <c:lblAlgn val="ctr"/>
        <c:lblOffset val="100"/>
        <c:noMultiLvlLbl val="0"/>
      </c:catAx>
      <c:valAx>
        <c:axId val="181324416"/>
        <c:scaling>
          <c:orientation val="minMax"/>
          <c:max val="370"/>
          <c:min val="0"/>
        </c:scaling>
        <c:delete val="1"/>
        <c:axPos val="t"/>
        <c:numFmt formatCode="0" sourceLinked="1"/>
        <c:majorTickMark val="out"/>
        <c:minorTickMark val="none"/>
        <c:tickLblPos val="none"/>
        <c:crossAx val="180680192"/>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Emotional Index</c:v>
                </c:pt>
              </c:strCache>
            </c:strRef>
          </c:tx>
          <c:spPr>
            <a:solidFill>
              <a:srgbClr val="C00000"/>
            </a:solidFill>
            <a:ln>
              <a:solidFill>
                <a:schemeClr val="bg1"/>
              </a:solidFill>
            </a:ln>
            <a:effectLst>
              <a:outerShdw blurRad="50800" dist="38100" dir="2700000" algn="ctr" rotWithShape="0">
                <a:srgbClr val="000000">
                  <a:alpha val="40000"/>
                </a:srgbClr>
              </a:outerShdw>
            </a:effectLst>
          </c:spPr>
          <c:invertIfNegative val="0"/>
          <c:dLbls>
            <c:numFmt formatCode="#,##0" sourceLinked="0"/>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Allows me to broaden my knowledge</c:v>
                </c:pt>
                <c:pt idx="1">
                  <c:v>Allows me to broaden my horizon</c:v>
                </c:pt>
                <c:pt idx="2">
                  <c:v>Enriches my view on the world</c:v>
                </c:pt>
                <c:pt idx="3">
                  <c:v>Allows me to discover new and interesting places</c:v>
                </c:pt>
                <c:pt idx="4">
                  <c:v>Gives me rich experiences</c:v>
                </c:pt>
              </c:strCache>
            </c:strRef>
          </c:cat>
          <c:val>
            <c:numRef>
              <c:f>Sheet1!$B$2:$B$6</c:f>
              <c:numCache>
                <c:formatCode>0</c:formatCode>
                <c:ptCount val="5"/>
                <c:pt idx="0">
                  <c:v>210</c:v>
                </c:pt>
                <c:pt idx="1">
                  <c:v>160</c:v>
                </c:pt>
                <c:pt idx="2">
                  <c:v>160</c:v>
                </c:pt>
                <c:pt idx="3">
                  <c:v>152</c:v>
                </c:pt>
                <c:pt idx="4">
                  <c:v>145</c:v>
                </c:pt>
              </c:numCache>
            </c:numRef>
          </c:val>
          <c:extLst>
            <c:ext xmlns:c16="http://schemas.microsoft.com/office/drawing/2014/chart" uri="{C3380CC4-5D6E-409C-BE32-E72D297353CC}">
              <c16:uniqueId val="{00000000-3A45-4139-9E7A-2060EBDA348D}"/>
            </c:ext>
          </c:extLst>
        </c:ser>
        <c:dLbls>
          <c:showLegendKey val="0"/>
          <c:showVal val="0"/>
          <c:showCatName val="0"/>
          <c:showSerName val="0"/>
          <c:showPercent val="0"/>
          <c:showBubbleSize val="0"/>
        </c:dLbls>
        <c:gapWidth val="50"/>
        <c:axId val="209943552"/>
        <c:axId val="210141952"/>
      </c:barChart>
      <c:catAx>
        <c:axId val="209943552"/>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210141952"/>
        <c:crosses val="autoZero"/>
        <c:auto val="1"/>
        <c:lblAlgn val="ctr"/>
        <c:lblOffset val="100"/>
        <c:noMultiLvlLbl val="0"/>
      </c:catAx>
      <c:valAx>
        <c:axId val="210141952"/>
        <c:scaling>
          <c:orientation val="minMax"/>
          <c:max val="370"/>
          <c:min val="0"/>
        </c:scaling>
        <c:delete val="1"/>
        <c:axPos val="t"/>
        <c:numFmt formatCode="0" sourceLinked="1"/>
        <c:majorTickMark val="out"/>
        <c:minorTickMark val="none"/>
        <c:tickLblPos val="none"/>
        <c:crossAx val="209943552"/>
        <c:crosses val="autoZero"/>
        <c:crossBetween val="between"/>
        <c:majorUnit val="100"/>
      </c:valAx>
    </c:plotArea>
    <c:plotVisOnly val="1"/>
    <c:dispBlanksAs val="gap"/>
    <c:showDLblsOverMax val="0"/>
  </c:chart>
  <c:spPr>
    <a:noFill/>
  </c:spPr>
  <c:txPr>
    <a:bodyPr/>
    <a:lstStyle/>
    <a:p>
      <a:pPr>
        <a:defRPr sz="800"/>
      </a:pPr>
      <a:endParaRPr lang="nb-NO"/>
    </a:p>
  </c:txPr>
  <c:externalData r:id="rId1">
    <c:autoUpdate val="0"/>
  </c:externalData>
</c:chartSpace>
</file>

<file path=ppt/charts/chart1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Personality Index</c:v>
                </c:pt>
              </c:strCache>
            </c:strRef>
          </c:tx>
          <c:spPr>
            <a:solidFill>
              <a:srgbClr val="00B0F0"/>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Cultivated</c:v>
                </c:pt>
                <c:pt idx="1">
                  <c:v>Explorative</c:v>
                </c:pt>
              </c:strCache>
            </c:strRef>
          </c:cat>
          <c:val>
            <c:numRef>
              <c:f>Sheet1!$B$2:$B$3</c:f>
              <c:numCache>
                <c:formatCode>0</c:formatCode>
                <c:ptCount val="2"/>
                <c:pt idx="0">
                  <c:v>310</c:v>
                </c:pt>
                <c:pt idx="1">
                  <c:v>177</c:v>
                </c:pt>
              </c:numCache>
            </c:numRef>
          </c:val>
          <c:extLst>
            <c:ext xmlns:c16="http://schemas.microsoft.com/office/drawing/2014/chart" uri="{C3380CC4-5D6E-409C-BE32-E72D297353CC}">
              <c16:uniqueId val="{00000000-3527-4317-A1C6-39BAAF8F678E}"/>
            </c:ext>
          </c:extLst>
        </c:ser>
        <c:dLbls>
          <c:showLegendKey val="0"/>
          <c:showVal val="0"/>
          <c:showCatName val="0"/>
          <c:showSerName val="0"/>
          <c:showPercent val="0"/>
          <c:showBubbleSize val="0"/>
        </c:dLbls>
        <c:gapWidth val="50"/>
        <c:axId val="324868736"/>
        <c:axId val="630774400"/>
      </c:barChart>
      <c:catAx>
        <c:axId val="324868736"/>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630774400"/>
        <c:crosses val="autoZero"/>
        <c:auto val="1"/>
        <c:lblAlgn val="ctr"/>
        <c:lblOffset val="100"/>
        <c:noMultiLvlLbl val="0"/>
      </c:catAx>
      <c:valAx>
        <c:axId val="630774400"/>
        <c:scaling>
          <c:orientation val="minMax"/>
          <c:max val="370"/>
          <c:min val="0"/>
        </c:scaling>
        <c:delete val="1"/>
        <c:axPos val="t"/>
        <c:numFmt formatCode="0" sourceLinked="1"/>
        <c:majorTickMark val="out"/>
        <c:minorTickMark val="none"/>
        <c:tickLblPos val="none"/>
        <c:crossAx val="324868736"/>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1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Functional Index</c:v>
                </c:pt>
              </c:strCache>
            </c:strRef>
          </c:tx>
          <c:spPr>
            <a:solidFill>
              <a:srgbClr val="7030A0"/>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Has interesting culture &amp; art</c:v>
                </c:pt>
                <c:pt idx="1">
                  <c:v>Has rich cultural heritage</c:v>
                </c:pt>
                <c:pt idx="2">
                  <c:v>Has interesting sights</c:v>
                </c:pt>
                <c:pt idx="3">
                  <c:v>Is easy to travel to</c:v>
                </c:pt>
              </c:strCache>
            </c:strRef>
          </c:cat>
          <c:val>
            <c:numRef>
              <c:f>Sheet1!$B$2:$B$5</c:f>
              <c:numCache>
                <c:formatCode>General</c:formatCode>
                <c:ptCount val="4"/>
                <c:pt idx="0" formatCode="0">
                  <c:v>260</c:v>
                </c:pt>
                <c:pt idx="1">
                  <c:v>245</c:v>
                </c:pt>
                <c:pt idx="2">
                  <c:v>183</c:v>
                </c:pt>
                <c:pt idx="3" formatCode="0">
                  <c:v>121</c:v>
                </c:pt>
              </c:numCache>
            </c:numRef>
          </c:val>
          <c:extLst>
            <c:ext xmlns:c16="http://schemas.microsoft.com/office/drawing/2014/chart" uri="{C3380CC4-5D6E-409C-BE32-E72D297353CC}">
              <c16:uniqueId val="{00000000-51F0-4F92-9354-4B48939E9A39}"/>
            </c:ext>
          </c:extLst>
        </c:ser>
        <c:dLbls>
          <c:showLegendKey val="0"/>
          <c:showVal val="0"/>
          <c:showCatName val="0"/>
          <c:showSerName val="0"/>
          <c:showPercent val="0"/>
          <c:showBubbleSize val="0"/>
        </c:dLbls>
        <c:gapWidth val="50"/>
        <c:axId val="662856064"/>
        <c:axId val="211374848"/>
      </c:barChart>
      <c:catAx>
        <c:axId val="662856064"/>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211374848"/>
        <c:crosses val="autoZero"/>
        <c:auto val="1"/>
        <c:lblAlgn val="ctr"/>
        <c:lblOffset val="100"/>
        <c:noMultiLvlLbl val="0"/>
      </c:catAx>
      <c:valAx>
        <c:axId val="211374848"/>
        <c:scaling>
          <c:orientation val="minMax"/>
          <c:max val="370"/>
          <c:min val="0"/>
        </c:scaling>
        <c:delete val="1"/>
        <c:axPos val="t"/>
        <c:numFmt formatCode="0" sourceLinked="1"/>
        <c:majorTickMark val="out"/>
        <c:minorTickMark val="none"/>
        <c:tickLblPos val="none"/>
        <c:crossAx val="662856064"/>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Personality Index</c:v>
                </c:pt>
              </c:strCache>
            </c:strRef>
          </c:tx>
          <c:spPr>
            <a:solidFill>
              <a:srgbClr val="4A7ECA"/>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Playful</c:v>
                </c:pt>
                <c:pt idx="1">
                  <c:v>Daring</c:v>
                </c:pt>
                <c:pt idx="2">
                  <c:v>Extravagant</c:v>
                </c:pt>
                <c:pt idx="3">
                  <c:v>Classy</c:v>
                </c:pt>
                <c:pt idx="4">
                  <c:v>Outgoing</c:v>
                </c:pt>
                <c:pt idx="5">
                  <c:v>Sociable</c:v>
                </c:pt>
                <c:pt idx="6">
                  <c:v>Adventurous</c:v>
                </c:pt>
                <c:pt idx="7">
                  <c:v>Open-minded</c:v>
                </c:pt>
                <c:pt idx="8">
                  <c:v>Cozy</c:v>
                </c:pt>
              </c:strCache>
            </c:strRef>
          </c:cat>
          <c:val>
            <c:numRef>
              <c:f>Sheet1!$B$2:$B$10</c:f>
              <c:numCache>
                <c:formatCode>0</c:formatCode>
                <c:ptCount val="9"/>
                <c:pt idx="0">
                  <c:v>203</c:v>
                </c:pt>
                <c:pt idx="1">
                  <c:v>177</c:v>
                </c:pt>
                <c:pt idx="2">
                  <c:v>143</c:v>
                </c:pt>
                <c:pt idx="3">
                  <c:v>136</c:v>
                </c:pt>
                <c:pt idx="4">
                  <c:v>126</c:v>
                </c:pt>
                <c:pt idx="5">
                  <c:v>124</c:v>
                </c:pt>
                <c:pt idx="6">
                  <c:v>120</c:v>
                </c:pt>
                <c:pt idx="7">
                  <c:v>118</c:v>
                </c:pt>
                <c:pt idx="8">
                  <c:v>117</c:v>
                </c:pt>
              </c:numCache>
            </c:numRef>
          </c:val>
          <c:extLst>
            <c:ext xmlns:c16="http://schemas.microsoft.com/office/drawing/2014/chart" uri="{C3380CC4-5D6E-409C-BE32-E72D297353CC}">
              <c16:uniqueId val="{00000000-620C-41E0-83DA-F0E404281CD7}"/>
            </c:ext>
          </c:extLst>
        </c:ser>
        <c:dLbls>
          <c:showLegendKey val="0"/>
          <c:showVal val="0"/>
          <c:showCatName val="0"/>
          <c:showSerName val="0"/>
          <c:showPercent val="0"/>
          <c:showBubbleSize val="0"/>
        </c:dLbls>
        <c:gapWidth val="50"/>
        <c:axId val="324868736"/>
        <c:axId val="630774400"/>
      </c:barChart>
      <c:catAx>
        <c:axId val="324868736"/>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630774400"/>
        <c:crosses val="autoZero"/>
        <c:auto val="1"/>
        <c:lblAlgn val="ctr"/>
        <c:lblOffset val="100"/>
        <c:noMultiLvlLbl val="0"/>
      </c:catAx>
      <c:valAx>
        <c:axId val="630774400"/>
        <c:scaling>
          <c:orientation val="minMax"/>
          <c:max val="500"/>
          <c:min val="0"/>
        </c:scaling>
        <c:delete val="1"/>
        <c:axPos val="t"/>
        <c:numFmt formatCode="0" sourceLinked="1"/>
        <c:majorTickMark val="out"/>
        <c:minorTickMark val="none"/>
        <c:tickLblPos val="nextTo"/>
        <c:crossAx val="324868736"/>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1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chemeClr val="accent2"/>
              </a:solidFill>
              <a:round/>
            </a:ln>
            <a:effectLst/>
          </c:spPr>
          <c:marker>
            <c:symbol val="circle"/>
            <c:size val="5"/>
            <c:spPr>
              <a:solidFill>
                <a:schemeClr val="bg1"/>
              </a:solidFill>
              <a:ln w="9525">
                <a:solidFill>
                  <a:schemeClr val="tx1">
                    <a:lumMod val="50000"/>
                    <a:lumOff val="50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Sheet1!$B$2:$B$13</c:f>
              <c:numCache>
                <c:formatCode>0%</c:formatCode>
                <c:ptCount val="12"/>
                <c:pt idx="0">
                  <c:v>1.76767676767677E-2</c:v>
                </c:pt>
                <c:pt idx="1">
                  <c:v>5.0505050505050504E-2</c:v>
                </c:pt>
                <c:pt idx="2">
                  <c:v>7.5757575757575801E-2</c:v>
                </c:pt>
                <c:pt idx="3">
                  <c:v>0.12626262626262599</c:v>
                </c:pt>
                <c:pt idx="4">
                  <c:v>0.18181818181818202</c:v>
                </c:pt>
                <c:pt idx="5">
                  <c:v>6.8181818181818205E-2</c:v>
                </c:pt>
                <c:pt idx="6">
                  <c:v>9.3434343434343411E-2</c:v>
                </c:pt>
                <c:pt idx="7">
                  <c:v>0.10606060606060601</c:v>
                </c:pt>
                <c:pt idx="8">
                  <c:v>0.12373737373737401</c:v>
                </c:pt>
                <c:pt idx="9">
                  <c:v>8.3333333333333301E-2</c:v>
                </c:pt>
                <c:pt idx="10">
                  <c:v>3.7878787878787901E-2</c:v>
                </c:pt>
                <c:pt idx="11">
                  <c:v>3.5353535353535401E-2</c:v>
                </c:pt>
              </c:numCache>
            </c:numRef>
          </c:val>
          <c:smooth val="1"/>
          <c:extLst>
            <c:ext xmlns:c16="http://schemas.microsoft.com/office/drawing/2014/chart" uri="{C3380CC4-5D6E-409C-BE32-E72D297353CC}">
              <c16:uniqueId val="{00000000-BB57-4796-86E1-64BC928F389D}"/>
            </c:ext>
          </c:extLst>
        </c:ser>
        <c:dLbls>
          <c:showLegendKey val="0"/>
          <c:showVal val="0"/>
          <c:showCatName val="0"/>
          <c:showSerName val="0"/>
          <c:showPercent val="0"/>
          <c:showBubbleSize val="0"/>
        </c:dLbls>
        <c:marker val="1"/>
        <c:smooth val="0"/>
        <c:axId val="928450464"/>
        <c:axId val="928445216"/>
      </c:lineChart>
      <c:catAx>
        <c:axId val="928450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928445216"/>
        <c:crosses val="autoZero"/>
        <c:auto val="1"/>
        <c:lblAlgn val="ctr"/>
        <c:lblOffset val="100"/>
        <c:noMultiLvlLbl val="0"/>
      </c:catAx>
      <c:valAx>
        <c:axId val="928445216"/>
        <c:scaling>
          <c:orientation val="minMax"/>
        </c:scaling>
        <c:delete val="1"/>
        <c:axPos val="l"/>
        <c:numFmt formatCode="0%" sourceLinked="1"/>
        <c:majorTickMark val="none"/>
        <c:minorTickMark val="none"/>
        <c:tickLblPos val="nextTo"/>
        <c:crossAx val="9284504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8-94A3-40F2-9CB7-A72E508C02A7}"/>
              </c:ext>
            </c:extLst>
          </c:dPt>
          <c:dPt>
            <c:idx val="1"/>
            <c:invertIfNegative val="0"/>
            <c:bubble3D val="0"/>
            <c:spPr>
              <a:solidFill>
                <a:srgbClr val="92D050"/>
              </a:solidFill>
              <a:ln>
                <a:noFill/>
              </a:ln>
              <a:effectLst/>
            </c:spPr>
            <c:extLst>
              <c:ext xmlns:c16="http://schemas.microsoft.com/office/drawing/2014/chart" uri="{C3380CC4-5D6E-409C-BE32-E72D297353CC}">
                <c16:uniqueId val="{00000009-94A3-40F2-9CB7-A72E508C02A7}"/>
              </c:ext>
            </c:extLst>
          </c:dPt>
          <c:dPt>
            <c:idx val="2"/>
            <c:invertIfNegative val="0"/>
            <c:bubble3D val="0"/>
            <c:spPr>
              <a:solidFill>
                <a:srgbClr val="92D050"/>
              </a:solidFill>
              <a:ln>
                <a:noFill/>
              </a:ln>
              <a:effectLst/>
            </c:spPr>
            <c:extLst>
              <c:ext xmlns:c16="http://schemas.microsoft.com/office/drawing/2014/chart" uri="{C3380CC4-5D6E-409C-BE32-E72D297353CC}">
                <c16:uniqueId val="{0000000A-94A3-40F2-9CB7-A72E508C02A7}"/>
              </c:ext>
            </c:extLst>
          </c:dPt>
          <c:dPt>
            <c:idx val="3"/>
            <c:invertIfNegative val="0"/>
            <c:bubble3D val="0"/>
            <c:spPr>
              <a:solidFill>
                <a:srgbClr val="92D050"/>
              </a:solidFill>
              <a:ln>
                <a:noFill/>
              </a:ln>
              <a:effectLst/>
            </c:spPr>
            <c:extLst>
              <c:ext xmlns:c16="http://schemas.microsoft.com/office/drawing/2014/chart" uri="{C3380CC4-5D6E-409C-BE32-E72D297353CC}">
                <c16:uniqueId val="{0000000B-94A3-40F2-9CB7-A72E508C02A7}"/>
              </c:ext>
            </c:extLst>
          </c:dPt>
          <c:dPt>
            <c:idx val="4"/>
            <c:invertIfNegative val="0"/>
            <c:bubble3D val="0"/>
            <c:spPr>
              <a:solidFill>
                <a:srgbClr val="FF0000"/>
              </a:solidFill>
              <a:ln>
                <a:noFill/>
              </a:ln>
              <a:effectLst/>
            </c:spPr>
            <c:extLst>
              <c:ext xmlns:c16="http://schemas.microsoft.com/office/drawing/2014/chart" uri="{C3380CC4-5D6E-409C-BE32-E72D297353CC}">
                <c16:uniqueId val="{0000000C-94A3-40F2-9CB7-A72E508C02A7}"/>
              </c:ext>
            </c:extLst>
          </c:dPt>
          <c:dPt>
            <c:idx val="6"/>
            <c:invertIfNegative val="0"/>
            <c:bubble3D val="0"/>
            <c:spPr>
              <a:solidFill>
                <a:srgbClr val="FF0000"/>
              </a:solidFill>
              <a:ln>
                <a:noFill/>
              </a:ln>
              <a:effectLst/>
            </c:spPr>
            <c:extLst>
              <c:ext xmlns:c16="http://schemas.microsoft.com/office/drawing/2014/chart" uri="{C3380CC4-5D6E-409C-BE32-E72D297353CC}">
                <c16:uniqueId val="{00000001-C263-41E5-B9BD-4D6442A745A0}"/>
              </c:ext>
            </c:extLst>
          </c:dPt>
          <c:dPt>
            <c:idx val="8"/>
            <c:invertIfNegative val="0"/>
            <c:bubble3D val="0"/>
            <c:spPr>
              <a:solidFill>
                <a:srgbClr val="FF0000"/>
              </a:solidFill>
              <a:ln>
                <a:noFill/>
              </a:ln>
              <a:effectLst/>
            </c:spPr>
            <c:extLst>
              <c:ext xmlns:c16="http://schemas.microsoft.com/office/drawing/2014/chart" uri="{C3380CC4-5D6E-409C-BE32-E72D297353CC}">
                <c16:uniqueId val="{00000003-C263-41E5-B9BD-4D6442A745A0}"/>
              </c:ext>
            </c:extLst>
          </c:dPt>
          <c:dPt>
            <c:idx val="9"/>
            <c:invertIfNegative val="0"/>
            <c:bubble3D val="0"/>
            <c:spPr>
              <a:solidFill>
                <a:srgbClr val="FF0000"/>
              </a:solidFill>
              <a:ln>
                <a:noFill/>
              </a:ln>
              <a:effectLst/>
            </c:spPr>
            <c:extLst>
              <c:ext xmlns:c16="http://schemas.microsoft.com/office/drawing/2014/chart" uri="{C3380CC4-5D6E-409C-BE32-E72D297353CC}">
                <c16:uniqueId val="{0000000D-94A3-40F2-9CB7-A72E508C02A7}"/>
              </c:ext>
            </c:extLst>
          </c:dPt>
          <c:dPt>
            <c:idx val="10"/>
            <c:invertIfNegative val="0"/>
            <c:bubble3D val="0"/>
            <c:spPr>
              <a:solidFill>
                <a:schemeClr val="accent2"/>
              </a:solidFill>
              <a:ln>
                <a:noFill/>
              </a:ln>
              <a:effectLst/>
            </c:spPr>
            <c:extLst>
              <c:ext xmlns:c16="http://schemas.microsoft.com/office/drawing/2014/chart" uri="{C3380CC4-5D6E-409C-BE32-E72D297353CC}">
                <c16:uniqueId val="{00000005-C263-41E5-B9BD-4D6442A745A0}"/>
              </c:ext>
            </c:extLst>
          </c:dPt>
          <c:dPt>
            <c:idx val="12"/>
            <c:invertIfNegative val="0"/>
            <c:bubble3D val="0"/>
            <c:spPr>
              <a:solidFill>
                <a:srgbClr val="FF0000"/>
              </a:solidFill>
              <a:ln>
                <a:noFill/>
              </a:ln>
              <a:effectLst/>
            </c:spPr>
            <c:extLst>
              <c:ext xmlns:c16="http://schemas.microsoft.com/office/drawing/2014/chart" uri="{C3380CC4-5D6E-409C-BE32-E72D297353CC}">
                <c16:uniqueId val="{00000007-C263-41E5-B9BD-4D6442A745A0}"/>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Sightseeing/round trip</c:v>
                </c:pt>
                <c:pt idx="1">
                  <c:v>Visits to historic sites</c:v>
                </c:pt>
                <c:pt idx="2">
                  <c:v>City break (focusing on cultural, shopping, Club, restaurant visits etc.)</c:v>
                </c:pt>
                <c:pt idx="3">
                  <c:v>Cultural experience (focus on art, theatre etc)</c:v>
                </c:pt>
                <c:pt idx="4">
                  <c:v>Sun and beach holiday</c:v>
                </c:pt>
                <c:pt idx="5">
                  <c:v>Holiday to experience nature, scenery and wildlife</c:v>
                </c:pt>
                <c:pt idx="6">
                  <c:v>Visiting friends and relatives</c:v>
                </c:pt>
                <c:pt idx="7">
                  <c:v>Culinary trip</c:v>
                </c:pt>
                <c:pt idx="8">
                  <c:v>Party&amp; fun</c:v>
                </c:pt>
                <c:pt idx="9">
                  <c:v>Sports/active holiday</c:v>
                </c:pt>
                <c:pt idx="10">
                  <c:v>Travel to cottage/holiday home (hired/own/borrowed cottage/holiday home)</c:v>
                </c:pt>
                <c:pt idx="11">
                  <c:v>Cruise</c:v>
                </c:pt>
                <c:pt idx="12">
                  <c:v>Event holiday (festivals, sports etc)</c:v>
                </c:pt>
                <c:pt idx="13">
                  <c:v>Health travel</c:v>
                </c:pt>
                <c:pt idx="14">
                  <c:v>Ski holiday</c:v>
                </c:pt>
                <c:pt idx="15">
                  <c:v>Countryside holiday</c:v>
                </c:pt>
                <c:pt idx="16">
                  <c:v>Other type of winterholiday with snow</c:v>
                </c:pt>
              </c:strCache>
            </c:strRef>
          </c:cat>
          <c:val>
            <c:numRef>
              <c:f>Sheet1!$B$2:$B$18</c:f>
              <c:numCache>
                <c:formatCode>0%</c:formatCode>
                <c:ptCount val="17"/>
                <c:pt idx="0">
                  <c:v>0.68434343434343403</c:v>
                </c:pt>
                <c:pt idx="1">
                  <c:v>0.62878787878787901</c:v>
                </c:pt>
                <c:pt idx="2">
                  <c:v>0.59090909090909105</c:v>
                </c:pt>
                <c:pt idx="3">
                  <c:v>0.54545454545454597</c:v>
                </c:pt>
                <c:pt idx="4">
                  <c:v>0.46212121212121199</c:v>
                </c:pt>
                <c:pt idx="5">
                  <c:v>0.449494949494949</c:v>
                </c:pt>
                <c:pt idx="6">
                  <c:v>0.320707070707071</c:v>
                </c:pt>
                <c:pt idx="7">
                  <c:v>0.17676767676767699</c:v>
                </c:pt>
                <c:pt idx="8">
                  <c:v>0.11363636363636401</c:v>
                </c:pt>
                <c:pt idx="9">
                  <c:v>8.5858585858585898E-2</c:v>
                </c:pt>
                <c:pt idx="10">
                  <c:v>7.3232323232323204E-2</c:v>
                </c:pt>
                <c:pt idx="11">
                  <c:v>7.0707070707070704E-2</c:v>
                </c:pt>
                <c:pt idx="12">
                  <c:v>6.5656565656565705E-2</c:v>
                </c:pt>
                <c:pt idx="13">
                  <c:v>4.5454545454545504E-2</c:v>
                </c:pt>
                <c:pt idx="14">
                  <c:v>3.7878787878787901E-2</c:v>
                </c:pt>
                <c:pt idx="15">
                  <c:v>3.2828282828282804E-2</c:v>
                </c:pt>
                <c:pt idx="16">
                  <c:v>2.5252525252525298E-3</c:v>
                </c:pt>
              </c:numCache>
            </c:numRef>
          </c:val>
          <c:extLst>
            <c:ext xmlns:c16="http://schemas.microsoft.com/office/drawing/2014/chart" uri="{C3380CC4-5D6E-409C-BE32-E72D297353CC}">
              <c16:uniqueId val="{00000008-C263-41E5-B9BD-4D6442A745A0}"/>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2-E68B-48C1-90A1-BB2F7E4379A2}"/>
              </c:ext>
            </c:extLst>
          </c:dPt>
          <c:dPt>
            <c:idx val="1"/>
            <c:invertIfNegative val="0"/>
            <c:bubble3D val="0"/>
            <c:spPr>
              <a:solidFill>
                <a:srgbClr val="92D050"/>
              </a:solidFill>
              <a:ln>
                <a:noFill/>
              </a:ln>
              <a:effectLst/>
            </c:spPr>
            <c:extLst>
              <c:ext xmlns:c16="http://schemas.microsoft.com/office/drawing/2014/chart" uri="{C3380CC4-5D6E-409C-BE32-E72D297353CC}">
                <c16:uniqueId val="{00000003-E68B-48C1-90A1-BB2F7E4379A2}"/>
              </c:ext>
            </c:extLst>
          </c:dPt>
          <c:dPt>
            <c:idx val="3"/>
            <c:invertIfNegative val="0"/>
            <c:bubble3D val="0"/>
            <c:spPr>
              <a:solidFill>
                <a:srgbClr val="FF0000"/>
              </a:solidFill>
              <a:ln>
                <a:noFill/>
              </a:ln>
              <a:effectLst/>
            </c:spPr>
            <c:extLst>
              <c:ext xmlns:c16="http://schemas.microsoft.com/office/drawing/2014/chart" uri="{C3380CC4-5D6E-409C-BE32-E72D297353CC}">
                <c16:uniqueId val="{00000000-E68B-48C1-90A1-BB2F7E4379A2}"/>
              </c:ext>
            </c:extLst>
          </c:dPt>
          <c:dPt>
            <c:idx val="4"/>
            <c:invertIfNegative val="0"/>
            <c:bubble3D val="0"/>
            <c:spPr>
              <a:solidFill>
                <a:srgbClr val="FF0000"/>
              </a:solidFill>
              <a:ln>
                <a:noFill/>
              </a:ln>
              <a:effectLst/>
            </c:spPr>
            <c:extLst>
              <c:ext xmlns:c16="http://schemas.microsoft.com/office/drawing/2014/chart" uri="{C3380CC4-5D6E-409C-BE32-E72D297353CC}">
                <c16:uniqueId val="{00000001-E68B-48C1-90A1-BB2F7E4379A2}"/>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3 to 4 days</c:v>
                </c:pt>
                <c:pt idx="1">
                  <c:v>5 to 6 days</c:v>
                </c:pt>
                <c:pt idx="2">
                  <c:v>7 to 8 days</c:v>
                </c:pt>
                <c:pt idx="3">
                  <c:v>9 to 14 days</c:v>
                </c:pt>
                <c:pt idx="4">
                  <c:v>15 or more days</c:v>
                </c:pt>
              </c:strCache>
            </c:strRef>
          </c:cat>
          <c:val>
            <c:numRef>
              <c:f>Sheet1!$B$2:$B$6</c:f>
              <c:numCache>
                <c:formatCode>0%</c:formatCode>
                <c:ptCount val="5"/>
                <c:pt idx="0">
                  <c:v>0.28030303030303</c:v>
                </c:pt>
                <c:pt idx="1">
                  <c:v>0.23232323232323199</c:v>
                </c:pt>
                <c:pt idx="2">
                  <c:v>0.23737373737373701</c:v>
                </c:pt>
                <c:pt idx="3">
                  <c:v>0.15151515151515199</c:v>
                </c:pt>
                <c:pt idx="4">
                  <c:v>9.8484848484848495E-2</c:v>
                </c:pt>
              </c:numCache>
            </c:numRef>
          </c:val>
          <c:extLst>
            <c:ext xmlns:c16="http://schemas.microsoft.com/office/drawing/2014/chart" uri="{C3380CC4-5D6E-409C-BE32-E72D297353CC}">
              <c16:uniqueId val="{00000000-DB1D-4534-917E-3BA107AA77C0}"/>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rgbClr val="6E6E71"/>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rgbClr val="FF0000"/>
              </a:solidFill>
              <a:ln>
                <a:noFill/>
              </a:ln>
              <a:effectLst/>
            </c:spPr>
            <c:extLst>
              <c:ext xmlns:c16="http://schemas.microsoft.com/office/drawing/2014/chart" uri="{C3380CC4-5D6E-409C-BE32-E72D297353CC}">
                <c16:uniqueId val="{00000000-24B3-4FCF-A9D4-21573340564A}"/>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Plane</c:v>
                </c:pt>
                <c:pt idx="1">
                  <c:v>Car</c:v>
                </c:pt>
                <c:pt idx="2">
                  <c:v>Bus</c:v>
                </c:pt>
                <c:pt idx="3">
                  <c:v>Train</c:v>
                </c:pt>
                <c:pt idx="4">
                  <c:v>Ferry / boat / cruise</c:v>
                </c:pt>
                <c:pt idx="5">
                  <c:v>Scheduled plane</c:v>
                </c:pt>
                <c:pt idx="6">
                  <c:v>Camper van</c:v>
                </c:pt>
                <c:pt idx="7">
                  <c:v>Car w/ caravan</c:v>
                </c:pt>
                <c:pt idx="8">
                  <c:v>Charter plane</c:v>
                </c:pt>
                <c:pt idx="9">
                  <c:v>Motorbike</c:v>
                </c:pt>
              </c:strCache>
            </c:strRef>
          </c:cat>
          <c:val>
            <c:numRef>
              <c:f>Sheet1!$B$2:$B$11</c:f>
              <c:numCache>
                <c:formatCode>0%</c:formatCode>
                <c:ptCount val="10"/>
                <c:pt idx="0">
                  <c:v>0.669191919191919</c:v>
                </c:pt>
                <c:pt idx="1">
                  <c:v>0.21717171717171699</c:v>
                </c:pt>
                <c:pt idx="2">
                  <c:v>0.16161616161616202</c:v>
                </c:pt>
                <c:pt idx="3">
                  <c:v>8.8383838383838398E-2</c:v>
                </c:pt>
                <c:pt idx="4">
                  <c:v>7.8282828282828301E-2</c:v>
                </c:pt>
                <c:pt idx="5">
                  <c:v>4.0404040404040401E-2</c:v>
                </c:pt>
                <c:pt idx="6">
                  <c:v>1.76767676767677E-2</c:v>
                </c:pt>
                <c:pt idx="7">
                  <c:v>7.5757575757575803E-3</c:v>
                </c:pt>
                <c:pt idx="8">
                  <c:v>5.0505050505050501E-3</c:v>
                </c:pt>
                <c:pt idx="9">
                  <c:v>5.0505050505050501E-3</c:v>
                </c:pt>
              </c:numCache>
            </c:numRef>
          </c:val>
          <c:extLst>
            <c:ext xmlns:c16="http://schemas.microsoft.com/office/drawing/2014/chart" uri="{C3380CC4-5D6E-409C-BE32-E72D297353CC}">
              <c16:uniqueId val="{00000000-5066-4AF8-AAA7-1FBC3FF9E58B}"/>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0-DAA6-4A15-AC77-7CECA03FFCDB}"/>
              </c:ext>
            </c:extLst>
          </c:dPt>
          <c:dPt>
            <c:idx val="4"/>
            <c:invertIfNegative val="0"/>
            <c:bubble3D val="0"/>
            <c:spPr>
              <a:solidFill>
                <a:srgbClr val="FF0000"/>
              </a:solidFill>
              <a:ln>
                <a:noFill/>
              </a:ln>
              <a:effectLst/>
            </c:spPr>
            <c:extLst>
              <c:ext xmlns:c16="http://schemas.microsoft.com/office/drawing/2014/chart" uri="{C3380CC4-5D6E-409C-BE32-E72D297353CC}">
                <c16:uniqueId val="{00000001-DAA6-4A15-AC77-7CECA03FFCDB}"/>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Hotel (medium standard)</c:v>
                </c:pt>
                <c:pt idx="1">
                  <c:v>Hotel (high standard)</c:v>
                </c:pt>
                <c:pt idx="2">
                  <c:v>Hotel (budget)</c:v>
                </c:pt>
                <c:pt idx="3">
                  <c:v>Guest house / Bed &amp; Breakfast</c:v>
                </c:pt>
                <c:pt idx="4">
                  <c:v>Rented cabin / holiday home / flat</c:v>
                </c:pt>
                <c:pt idx="5">
                  <c:v>Caravan / camper van</c:v>
                </c:pt>
                <c:pt idx="6">
                  <c:v>Stayed with family</c:v>
                </c:pt>
                <c:pt idx="7">
                  <c:v>Stayed with friends / acquaintances</c:v>
                </c:pt>
                <c:pt idx="8">
                  <c:v>In a private person's home through AirBnb or other types of sharing services</c:v>
                </c:pt>
                <c:pt idx="9">
                  <c:v>Owned cabin / holiday home / flat</c:v>
                </c:pt>
                <c:pt idx="10">
                  <c:v>Tent</c:v>
                </c:pt>
                <c:pt idx="11">
                  <c:v>Borrowed cabin / holiday home / flat</c:v>
                </c:pt>
                <c:pt idx="12">
                  <c:v>Camping cabin</c:v>
                </c:pt>
              </c:strCache>
            </c:strRef>
          </c:cat>
          <c:val>
            <c:numRef>
              <c:f>Sheet1!$B$2:$B$14</c:f>
              <c:numCache>
                <c:formatCode>0%</c:formatCode>
                <c:ptCount val="13"/>
                <c:pt idx="0">
                  <c:v>0.55303030303030298</c:v>
                </c:pt>
                <c:pt idx="1">
                  <c:v>0.20959595959596</c:v>
                </c:pt>
                <c:pt idx="2">
                  <c:v>0.12373737373737401</c:v>
                </c:pt>
                <c:pt idx="3">
                  <c:v>5.5555555555555601E-2</c:v>
                </c:pt>
                <c:pt idx="4">
                  <c:v>4.5454545454545504E-2</c:v>
                </c:pt>
                <c:pt idx="5">
                  <c:v>2.7777777777777801E-2</c:v>
                </c:pt>
                <c:pt idx="6">
                  <c:v>2.5252525252525301E-2</c:v>
                </c:pt>
                <c:pt idx="7">
                  <c:v>2.2727272727272697E-2</c:v>
                </c:pt>
                <c:pt idx="8">
                  <c:v>1.5151515151515201E-2</c:v>
                </c:pt>
                <c:pt idx="9">
                  <c:v>7.5757575757575803E-3</c:v>
                </c:pt>
                <c:pt idx="10">
                  <c:v>7.5757575757575803E-3</c:v>
                </c:pt>
                <c:pt idx="11">
                  <c:v>5.0505050505050501E-3</c:v>
                </c:pt>
                <c:pt idx="12">
                  <c:v>2.5252525252525298E-3</c:v>
                </c:pt>
              </c:numCache>
            </c:numRef>
          </c:val>
          <c:extLst>
            <c:ext xmlns:c16="http://schemas.microsoft.com/office/drawing/2014/chart" uri="{C3380CC4-5D6E-409C-BE32-E72D297353CC}">
              <c16:uniqueId val="{00000000-5ABD-436A-A129-5B874622868E}"/>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0-4CF4-4F06-91E0-E242F3A676D6}"/>
              </c:ext>
            </c:extLst>
          </c:dPt>
          <c:dPt>
            <c:idx val="1"/>
            <c:invertIfNegative val="0"/>
            <c:bubble3D val="0"/>
            <c:spPr>
              <a:solidFill>
                <a:srgbClr val="92D050"/>
              </a:solidFill>
              <a:ln>
                <a:noFill/>
              </a:ln>
              <a:effectLst/>
            </c:spPr>
            <c:extLst>
              <c:ext xmlns:c16="http://schemas.microsoft.com/office/drawing/2014/chart" uri="{C3380CC4-5D6E-409C-BE32-E72D297353CC}">
                <c16:uniqueId val="{00000001-4CF4-4F06-91E0-E242F3A676D6}"/>
              </c:ext>
            </c:extLst>
          </c:dPt>
          <c:dPt>
            <c:idx val="2"/>
            <c:invertIfNegative val="0"/>
            <c:bubble3D val="0"/>
            <c:spPr>
              <a:solidFill>
                <a:srgbClr val="FF0000"/>
              </a:solidFill>
              <a:ln>
                <a:noFill/>
              </a:ln>
              <a:effectLst/>
            </c:spPr>
            <c:extLst>
              <c:ext xmlns:c16="http://schemas.microsoft.com/office/drawing/2014/chart" uri="{C3380CC4-5D6E-409C-BE32-E72D297353CC}">
                <c16:uniqueId val="{00000002-4CF4-4F06-91E0-E242F3A676D6}"/>
              </c:ext>
            </c:extLst>
          </c:dPt>
          <c:dPt>
            <c:idx val="4"/>
            <c:invertIfNegative val="0"/>
            <c:bubble3D val="0"/>
            <c:spPr>
              <a:solidFill>
                <a:srgbClr val="FF0000"/>
              </a:solidFill>
              <a:ln>
                <a:noFill/>
              </a:ln>
              <a:effectLst/>
            </c:spPr>
            <c:extLst>
              <c:ext xmlns:c16="http://schemas.microsoft.com/office/drawing/2014/chart" uri="{C3380CC4-5D6E-409C-BE32-E72D297353CC}">
                <c16:uniqueId val="{00000003-4CF4-4F06-91E0-E242F3A676D6}"/>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Bus</c:v>
                </c:pt>
                <c:pt idx="1">
                  <c:v>Train</c:v>
                </c:pt>
                <c:pt idx="2">
                  <c:v>Own car</c:v>
                </c:pt>
                <c:pt idx="3">
                  <c:v>No transportation</c:v>
                </c:pt>
                <c:pt idx="4">
                  <c:v>Rented car</c:v>
                </c:pt>
                <c:pt idx="5">
                  <c:v>Plane</c:v>
                </c:pt>
                <c:pt idx="6">
                  <c:v>Ferry / boat / cruise</c:v>
                </c:pt>
                <c:pt idx="7">
                  <c:v>Bicycle</c:v>
                </c:pt>
                <c:pt idx="8">
                  <c:v>Camper van</c:v>
                </c:pt>
                <c:pt idx="9">
                  <c:v>Car w/ caravan</c:v>
                </c:pt>
                <c:pt idx="10">
                  <c:v>Motorbike</c:v>
                </c:pt>
              </c:strCache>
            </c:strRef>
          </c:cat>
          <c:val>
            <c:numRef>
              <c:f>Sheet1!$B$2:$B$12</c:f>
              <c:numCache>
                <c:formatCode>0%</c:formatCode>
                <c:ptCount val="11"/>
                <c:pt idx="0">
                  <c:v>0.45959595959596</c:v>
                </c:pt>
                <c:pt idx="1">
                  <c:v>0.13888888888888901</c:v>
                </c:pt>
                <c:pt idx="2">
                  <c:v>0.12878787878787901</c:v>
                </c:pt>
                <c:pt idx="3">
                  <c:v>0.11616161616161599</c:v>
                </c:pt>
                <c:pt idx="4">
                  <c:v>0.10858585858585901</c:v>
                </c:pt>
                <c:pt idx="5">
                  <c:v>0.10101010101010101</c:v>
                </c:pt>
                <c:pt idx="6">
                  <c:v>7.5757575757575801E-2</c:v>
                </c:pt>
                <c:pt idx="7">
                  <c:v>2.02020202020202E-2</c:v>
                </c:pt>
                <c:pt idx="8">
                  <c:v>1.76767676767677E-2</c:v>
                </c:pt>
                <c:pt idx="9">
                  <c:v>2.5252525252525298E-3</c:v>
                </c:pt>
                <c:pt idx="10">
                  <c:v>2.5252525252525298E-3</c:v>
                </c:pt>
              </c:numCache>
            </c:numRef>
          </c:val>
          <c:extLst>
            <c:ext xmlns:c16="http://schemas.microsoft.com/office/drawing/2014/chart" uri="{C3380CC4-5D6E-409C-BE32-E72D297353CC}">
              <c16:uniqueId val="{00000000-D3AF-46B3-9DA2-7E18B78C7A0C}"/>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409260283287449"/>
          <c:y val="2.8198049228214074E-3"/>
          <c:w val="0.51276605826365784"/>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1A-19B9-4A00-8A4A-9D59A6797B49}"/>
              </c:ext>
            </c:extLst>
          </c:dPt>
          <c:dPt>
            <c:idx val="1"/>
            <c:invertIfNegative val="0"/>
            <c:bubble3D val="0"/>
            <c:spPr>
              <a:solidFill>
                <a:srgbClr val="92D050"/>
              </a:solidFill>
              <a:ln>
                <a:noFill/>
              </a:ln>
              <a:effectLst/>
            </c:spPr>
            <c:extLst>
              <c:ext xmlns:c16="http://schemas.microsoft.com/office/drawing/2014/chart" uri="{C3380CC4-5D6E-409C-BE32-E72D297353CC}">
                <c16:uniqueId val="{0000001B-19B9-4A00-8A4A-9D59A6797B49}"/>
              </c:ext>
            </c:extLst>
          </c:dPt>
          <c:dPt>
            <c:idx val="2"/>
            <c:invertIfNegative val="0"/>
            <c:bubble3D val="0"/>
            <c:spPr>
              <a:solidFill>
                <a:srgbClr val="92D050"/>
              </a:solidFill>
              <a:ln>
                <a:noFill/>
              </a:ln>
              <a:effectLst/>
            </c:spPr>
            <c:extLst>
              <c:ext xmlns:c16="http://schemas.microsoft.com/office/drawing/2014/chart" uri="{C3380CC4-5D6E-409C-BE32-E72D297353CC}">
                <c16:uniqueId val="{0000001C-19B9-4A00-8A4A-9D59A6797B49}"/>
              </c:ext>
            </c:extLst>
          </c:dPt>
          <c:dPt>
            <c:idx val="3"/>
            <c:invertIfNegative val="0"/>
            <c:bubble3D val="0"/>
            <c:spPr>
              <a:solidFill>
                <a:srgbClr val="92D050"/>
              </a:solidFill>
              <a:ln>
                <a:noFill/>
              </a:ln>
              <a:effectLst/>
            </c:spPr>
            <c:extLst>
              <c:ext xmlns:c16="http://schemas.microsoft.com/office/drawing/2014/chart" uri="{C3380CC4-5D6E-409C-BE32-E72D297353CC}">
                <c16:uniqueId val="{0000001D-19B9-4A00-8A4A-9D59A6797B49}"/>
              </c:ext>
            </c:extLst>
          </c:dPt>
          <c:dPt>
            <c:idx val="4"/>
            <c:invertIfNegative val="0"/>
            <c:bubble3D val="0"/>
            <c:spPr>
              <a:solidFill>
                <a:srgbClr val="92D050"/>
              </a:solidFill>
              <a:ln>
                <a:noFill/>
              </a:ln>
              <a:effectLst/>
            </c:spPr>
            <c:extLst>
              <c:ext xmlns:c16="http://schemas.microsoft.com/office/drawing/2014/chart" uri="{C3380CC4-5D6E-409C-BE32-E72D297353CC}">
                <c16:uniqueId val="{0000001E-19B9-4A00-8A4A-9D59A6797B49}"/>
              </c:ext>
            </c:extLst>
          </c:dPt>
          <c:dPt>
            <c:idx val="7"/>
            <c:invertIfNegative val="0"/>
            <c:bubble3D val="0"/>
            <c:spPr>
              <a:solidFill>
                <a:srgbClr val="FF0000"/>
              </a:solidFill>
              <a:ln>
                <a:noFill/>
              </a:ln>
              <a:effectLst/>
            </c:spPr>
            <c:extLst>
              <c:ext xmlns:c16="http://schemas.microsoft.com/office/drawing/2014/chart" uri="{C3380CC4-5D6E-409C-BE32-E72D297353CC}">
                <c16:uniqueId val="{00000021-19B9-4A00-8A4A-9D59A6797B49}"/>
              </c:ext>
            </c:extLst>
          </c:dPt>
          <c:dPt>
            <c:idx val="8"/>
            <c:invertIfNegative val="0"/>
            <c:bubble3D val="0"/>
            <c:spPr>
              <a:solidFill>
                <a:srgbClr val="92D050"/>
              </a:solidFill>
              <a:ln>
                <a:noFill/>
              </a:ln>
              <a:effectLst/>
            </c:spPr>
            <c:extLst>
              <c:ext xmlns:c16="http://schemas.microsoft.com/office/drawing/2014/chart" uri="{C3380CC4-5D6E-409C-BE32-E72D297353CC}">
                <c16:uniqueId val="{00000001-D52E-4A08-9FD4-52AB9E3561E1}"/>
              </c:ext>
            </c:extLst>
          </c:dPt>
          <c:dPt>
            <c:idx val="9"/>
            <c:invertIfNegative val="0"/>
            <c:bubble3D val="0"/>
            <c:spPr>
              <a:solidFill>
                <a:srgbClr val="92D050"/>
              </a:solidFill>
              <a:ln>
                <a:noFill/>
              </a:ln>
              <a:effectLst/>
            </c:spPr>
            <c:extLst>
              <c:ext xmlns:c16="http://schemas.microsoft.com/office/drawing/2014/chart" uri="{C3380CC4-5D6E-409C-BE32-E72D297353CC}">
                <c16:uniqueId val="{00000003-D52E-4A08-9FD4-52AB9E3561E1}"/>
              </c:ext>
            </c:extLst>
          </c:dPt>
          <c:dPt>
            <c:idx val="10"/>
            <c:invertIfNegative val="0"/>
            <c:bubble3D val="0"/>
            <c:spPr>
              <a:solidFill>
                <a:srgbClr val="92D050"/>
              </a:solidFill>
              <a:ln>
                <a:noFill/>
              </a:ln>
              <a:effectLst/>
            </c:spPr>
            <c:extLst>
              <c:ext xmlns:c16="http://schemas.microsoft.com/office/drawing/2014/chart" uri="{C3380CC4-5D6E-409C-BE32-E72D297353CC}">
                <c16:uniqueId val="{0000001F-19B9-4A00-8A4A-9D59A6797B49}"/>
              </c:ext>
            </c:extLst>
          </c:dPt>
          <c:dPt>
            <c:idx val="11"/>
            <c:invertIfNegative val="0"/>
            <c:bubble3D val="0"/>
            <c:spPr>
              <a:solidFill>
                <a:srgbClr val="92D050"/>
              </a:solidFill>
              <a:ln>
                <a:noFill/>
              </a:ln>
              <a:effectLst/>
            </c:spPr>
            <c:extLst>
              <c:ext xmlns:c16="http://schemas.microsoft.com/office/drawing/2014/chart" uri="{C3380CC4-5D6E-409C-BE32-E72D297353CC}">
                <c16:uniqueId val="{00000005-D52E-4A08-9FD4-52AB9E3561E1}"/>
              </c:ext>
            </c:extLst>
          </c:dPt>
          <c:dPt>
            <c:idx val="12"/>
            <c:invertIfNegative val="0"/>
            <c:bubble3D val="0"/>
            <c:spPr>
              <a:solidFill>
                <a:schemeClr val="accent2"/>
              </a:solidFill>
              <a:ln>
                <a:noFill/>
              </a:ln>
              <a:effectLst/>
            </c:spPr>
            <c:extLst>
              <c:ext xmlns:c16="http://schemas.microsoft.com/office/drawing/2014/chart" uri="{C3380CC4-5D6E-409C-BE32-E72D297353CC}">
                <c16:uniqueId val="{00000007-D52E-4A08-9FD4-52AB9E3561E1}"/>
              </c:ext>
            </c:extLst>
          </c:dPt>
          <c:dPt>
            <c:idx val="15"/>
            <c:invertIfNegative val="0"/>
            <c:bubble3D val="0"/>
            <c:spPr>
              <a:solidFill>
                <a:schemeClr val="accent2"/>
              </a:solidFill>
              <a:ln>
                <a:noFill/>
              </a:ln>
              <a:effectLst/>
            </c:spPr>
            <c:extLst>
              <c:ext xmlns:c16="http://schemas.microsoft.com/office/drawing/2014/chart" uri="{C3380CC4-5D6E-409C-BE32-E72D297353CC}">
                <c16:uniqueId val="{00000009-D52E-4A08-9FD4-52AB9E3561E1}"/>
              </c:ext>
            </c:extLst>
          </c:dPt>
          <c:dPt>
            <c:idx val="16"/>
            <c:invertIfNegative val="0"/>
            <c:bubble3D val="0"/>
            <c:spPr>
              <a:solidFill>
                <a:schemeClr val="accent2"/>
              </a:solidFill>
              <a:ln>
                <a:noFill/>
              </a:ln>
              <a:effectLst/>
            </c:spPr>
            <c:extLst>
              <c:ext xmlns:c16="http://schemas.microsoft.com/office/drawing/2014/chart" uri="{C3380CC4-5D6E-409C-BE32-E72D297353CC}">
                <c16:uniqueId val="{0000000B-D52E-4A08-9FD4-52AB9E3561E1}"/>
              </c:ext>
            </c:extLst>
          </c:dPt>
          <c:dPt>
            <c:idx val="17"/>
            <c:invertIfNegative val="0"/>
            <c:bubble3D val="0"/>
            <c:spPr>
              <a:solidFill>
                <a:schemeClr val="accent2"/>
              </a:solidFill>
              <a:ln>
                <a:noFill/>
              </a:ln>
              <a:effectLst/>
            </c:spPr>
            <c:extLst>
              <c:ext xmlns:c16="http://schemas.microsoft.com/office/drawing/2014/chart" uri="{C3380CC4-5D6E-409C-BE32-E72D297353CC}">
                <c16:uniqueId val="{0000000D-D52E-4A08-9FD4-52AB9E3561E1}"/>
              </c:ext>
            </c:extLst>
          </c:dPt>
          <c:dPt>
            <c:idx val="18"/>
            <c:invertIfNegative val="0"/>
            <c:bubble3D val="0"/>
            <c:spPr>
              <a:solidFill>
                <a:srgbClr val="92D050"/>
              </a:solidFill>
              <a:ln>
                <a:noFill/>
              </a:ln>
              <a:effectLst/>
            </c:spPr>
            <c:extLst>
              <c:ext xmlns:c16="http://schemas.microsoft.com/office/drawing/2014/chart" uri="{C3380CC4-5D6E-409C-BE32-E72D297353CC}">
                <c16:uniqueId val="{00000020-19B9-4A00-8A4A-9D59A6797B49}"/>
              </c:ext>
            </c:extLst>
          </c:dPt>
          <c:dPt>
            <c:idx val="19"/>
            <c:invertIfNegative val="0"/>
            <c:bubble3D val="0"/>
            <c:spPr>
              <a:solidFill>
                <a:srgbClr val="FF0000"/>
              </a:solidFill>
              <a:ln>
                <a:noFill/>
              </a:ln>
              <a:effectLst/>
            </c:spPr>
            <c:extLst>
              <c:ext xmlns:c16="http://schemas.microsoft.com/office/drawing/2014/chart" uri="{C3380CC4-5D6E-409C-BE32-E72D297353CC}">
                <c16:uniqueId val="{0000000F-D52E-4A08-9FD4-52AB9E3561E1}"/>
              </c:ext>
            </c:extLst>
          </c:dPt>
          <c:dPt>
            <c:idx val="20"/>
            <c:invertIfNegative val="0"/>
            <c:bubble3D val="0"/>
            <c:spPr>
              <a:solidFill>
                <a:schemeClr val="accent2"/>
              </a:solidFill>
              <a:ln>
                <a:noFill/>
              </a:ln>
              <a:effectLst/>
            </c:spPr>
            <c:extLst>
              <c:ext xmlns:c16="http://schemas.microsoft.com/office/drawing/2014/chart" uri="{C3380CC4-5D6E-409C-BE32-E72D297353CC}">
                <c16:uniqueId val="{00000011-D52E-4A08-9FD4-52AB9E3561E1}"/>
              </c:ext>
            </c:extLst>
          </c:dPt>
          <c:dPt>
            <c:idx val="21"/>
            <c:invertIfNegative val="0"/>
            <c:bubble3D val="0"/>
            <c:spPr>
              <a:solidFill>
                <a:schemeClr val="accent2"/>
              </a:solidFill>
              <a:ln>
                <a:noFill/>
              </a:ln>
              <a:effectLst/>
            </c:spPr>
            <c:extLst>
              <c:ext xmlns:c16="http://schemas.microsoft.com/office/drawing/2014/chart" uri="{C3380CC4-5D6E-409C-BE32-E72D297353CC}">
                <c16:uniqueId val="{00000013-D52E-4A08-9FD4-52AB9E3561E1}"/>
              </c:ext>
            </c:extLst>
          </c:dPt>
          <c:dPt>
            <c:idx val="22"/>
            <c:invertIfNegative val="0"/>
            <c:bubble3D val="0"/>
            <c:spPr>
              <a:solidFill>
                <a:schemeClr val="accent2"/>
              </a:solidFill>
              <a:ln>
                <a:noFill/>
              </a:ln>
              <a:effectLst/>
            </c:spPr>
            <c:extLst>
              <c:ext xmlns:c16="http://schemas.microsoft.com/office/drawing/2014/chart" uri="{C3380CC4-5D6E-409C-BE32-E72D297353CC}">
                <c16:uniqueId val="{00000015-D52E-4A08-9FD4-52AB9E3561E1}"/>
              </c:ext>
            </c:extLst>
          </c:dPt>
          <c:dPt>
            <c:idx val="23"/>
            <c:invertIfNegative val="0"/>
            <c:bubble3D val="0"/>
            <c:spPr>
              <a:solidFill>
                <a:srgbClr val="FF0000"/>
              </a:solidFill>
              <a:ln>
                <a:noFill/>
              </a:ln>
              <a:effectLst/>
            </c:spPr>
            <c:extLst>
              <c:ext xmlns:c16="http://schemas.microsoft.com/office/drawing/2014/chart" uri="{C3380CC4-5D6E-409C-BE32-E72D297353CC}">
                <c16:uniqueId val="{00000017-D52E-4A08-9FD4-52AB9E3561E1}"/>
              </c:ext>
            </c:extLst>
          </c:dPt>
          <c:dPt>
            <c:idx val="24"/>
            <c:invertIfNegative val="0"/>
            <c:bubble3D val="0"/>
            <c:spPr>
              <a:solidFill>
                <a:srgbClr val="FF0000"/>
              </a:solidFill>
              <a:ln>
                <a:noFill/>
              </a:ln>
              <a:effectLst/>
            </c:spPr>
            <c:extLst>
              <c:ext xmlns:c16="http://schemas.microsoft.com/office/drawing/2014/chart" uri="{C3380CC4-5D6E-409C-BE32-E72D297353CC}">
                <c16:uniqueId val="{00000022-19B9-4A00-8A4A-9D59A6797B49}"/>
              </c:ext>
            </c:extLst>
          </c:dPt>
          <c:dPt>
            <c:idx val="25"/>
            <c:invertIfNegative val="0"/>
            <c:bubble3D val="0"/>
            <c:spPr>
              <a:solidFill>
                <a:srgbClr val="FF0000"/>
              </a:solidFill>
              <a:ln>
                <a:noFill/>
              </a:ln>
              <a:effectLst/>
            </c:spPr>
            <c:extLst>
              <c:ext xmlns:c16="http://schemas.microsoft.com/office/drawing/2014/chart" uri="{C3380CC4-5D6E-409C-BE32-E72D297353CC}">
                <c16:uniqueId val="{00000023-19B9-4A00-8A4A-9D59A6797B49}"/>
              </c:ext>
            </c:extLst>
          </c:dPt>
          <c:dPt>
            <c:idx val="26"/>
            <c:invertIfNegative val="0"/>
            <c:bubble3D val="0"/>
            <c:spPr>
              <a:solidFill>
                <a:schemeClr val="accent2"/>
              </a:solidFill>
              <a:ln>
                <a:noFill/>
              </a:ln>
              <a:effectLst/>
            </c:spPr>
            <c:extLst>
              <c:ext xmlns:c16="http://schemas.microsoft.com/office/drawing/2014/chart" uri="{C3380CC4-5D6E-409C-BE32-E72D297353CC}">
                <c16:uniqueId val="{00000019-D52E-4A08-9FD4-52AB9E3561E1}"/>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Sheet1!$A$2:$A$29</c:f>
              <c:strCache>
                <c:ptCount val="28"/>
                <c:pt idx="0">
                  <c:v>Visit historical buildings/sites</c:v>
                </c:pt>
                <c:pt idx="1">
                  <c:v>Taste local food and drink</c:v>
                </c:pt>
                <c:pt idx="2">
                  <c:v>Discover local culture and lifestyle</c:v>
                </c:pt>
                <c:pt idx="3">
                  <c:v>Visit cities</c:v>
                </c:pt>
                <c:pt idx="4">
                  <c:v>Visit museums</c:v>
                </c:pt>
                <c:pt idx="5">
                  <c:v>Observe beauty of nature</c:v>
                </c:pt>
                <c:pt idx="6">
                  <c:v>Visit restaurants</c:v>
                </c:pt>
                <c:pt idx="7">
                  <c:v>Relaxation</c:v>
                </c:pt>
                <c:pt idx="8">
                  <c:v>Attend sightseeing tours</c:v>
                </c:pt>
                <c:pt idx="9">
                  <c:v>Discover local history and legends</c:v>
                </c:pt>
                <c:pt idx="10">
                  <c:v>Experience local architecture</c:v>
                </c:pt>
                <c:pt idx="11">
                  <c:v>Visit parks and gardens</c:v>
                </c:pt>
                <c:pt idx="12">
                  <c:v>Shopping</c:v>
                </c:pt>
                <c:pt idx="13">
                  <c:v>Hiking (less than two hours)</c:v>
                </c:pt>
                <c:pt idx="14">
                  <c:v>Visit the countryside</c:v>
                </c:pt>
                <c:pt idx="15">
                  <c:v>Visit art exhibitions</c:v>
                </c:pt>
                <c:pt idx="16">
                  <c:v>Observe natural phenomenon (i.e. volcanoes, northern lights, midnight sun, breaking waves, sand dune)</c:v>
                </c:pt>
                <c:pt idx="17">
                  <c:v>Experience mountains,  the wilderness or the wildlife</c:v>
                </c:pt>
                <c:pt idx="18">
                  <c:v>Attend concerts/festivals</c:v>
                </c:pt>
                <c:pt idx="19">
                  <c:v>Sunbathing and swimming</c:v>
                </c:pt>
                <c:pt idx="20">
                  <c:v>Experience national festivals and traditional celebrations</c:v>
                </c:pt>
                <c:pt idx="21">
                  <c:v>Hiking (more than two hours)</c:v>
                </c:pt>
                <c:pt idx="22">
                  <c:v>Experience city nightlife</c:v>
                </c:pt>
                <c:pt idx="23">
                  <c:v>Visit spa resorts</c:v>
                </c:pt>
                <c:pt idx="24">
                  <c:v>Get pampered</c:v>
                </c:pt>
                <c:pt idx="25">
                  <c:v>Visit amusement parks</c:v>
                </c:pt>
                <c:pt idx="26">
                  <c:v>Fresh or salt water fishing</c:v>
                </c:pt>
                <c:pt idx="27">
                  <c:v>Do winter activities (Alpine skiing/snowboarding, cross country skiing, dog-sleigh, snowmobile etc)</c:v>
                </c:pt>
              </c:strCache>
            </c:strRef>
          </c:cat>
          <c:val>
            <c:numRef>
              <c:f>Sheet1!$B$2:$B$29</c:f>
              <c:numCache>
                <c:formatCode>0%</c:formatCode>
                <c:ptCount val="28"/>
                <c:pt idx="0">
                  <c:v>0.72474747474747503</c:v>
                </c:pt>
                <c:pt idx="1">
                  <c:v>0.62121212121212099</c:v>
                </c:pt>
                <c:pt idx="2">
                  <c:v>0.560606060606061</c:v>
                </c:pt>
                <c:pt idx="3">
                  <c:v>0.47222222222222199</c:v>
                </c:pt>
                <c:pt idx="4">
                  <c:v>0.44444444444444497</c:v>
                </c:pt>
                <c:pt idx="5">
                  <c:v>0.43181818181818199</c:v>
                </c:pt>
                <c:pt idx="6">
                  <c:v>0.42424242424242403</c:v>
                </c:pt>
                <c:pt idx="7">
                  <c:v>0.41161616161616199</c:v>
                </c:pt>
                <c:pt idx="8">
                  <c:v>0.36616161616161597</c:v>
                </c:pt>
                <c:pt idx="9">
                  <c:v>0.34848484848484901</c:v>
                </c:pt>
                <c:pt idx="10">
                  <c:v>0.33585858585858602</c:v>
                </c:pt>
                <c:pt idx="11">
                  <c:v>0.32828282828282801</c:v>
                </c:pt>
                <c:pt idx="12">
                  <c:v>0.28282828282828304</c:v>
                </c:pt>
                <c:pt idx="13">
                  <c:v>0.24494949494949497</c:v>
                </c:pt>
                <c:pt idx="14">
                  <c:v>0.23989898989899</c:v>
                </c:pt>
                <c:pt idx="15">
                  <c:v>0.23989898989899</c:v>
                </c:pt>
                <c:pt idx="16">
                  <c:v>0.20959595959596</c:v>
                </c:pt>
                <c:pt idx="17">
                  <c:v>0.20959595959596</c:v>
                </c:pt>
                <c:pt idx="18">
                  <c:v>0.15404040404040401</c:v>
                </c:pt>
                <c:pt idx="19">
                  <c:v>0.15151515151515199</c:v>
                </c:pt>
                <c:pt idx="20">
                  <c:v>0.13888888888888901</c:v>
                </c:pt>
                <c:pt idx="21">
                  <c:v>0.10353535353535401</c:v>
                </c:pt>
                <c:pt idx="22">
                  <c:v>9.0909090909090898E-2</c:v>
                </c:pt>
                <c:pt idx="23">
                  <c:v>5.3030303030303004E-2</c:v>
                </c:pt>
                <c:pt idx="24">
                  <c:v>5.0505050505050504E-2</c:v>
                </c:pt>
                <c:pt idx="25">
                  <c:v>4.7979797979798004E-2</c:v>
                </c:pt>
                <c:pt idx="26">
                  <c:v>2.2727272727272697E-2</c:v>
                </c:pt>
                <c:pt idx="27">
                  <c:v>1.5151515151515201E-2</c:v>
                </c:pt>
              </c:numCache>
            </c:numRef>
          </c:val>
          <c:extLst>
            <c:ext xmlns:c16="http://schemas.microsoft.com/office/drawing/2014/chart" uri="{C3380CC4-5D6E-409C-BE32-E72D297353CC}">
              <c16:uniqueId val="{0000001A-D52E-4A08-9FD4-52AB9E3561E1}"/>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Less than one week before departure</c:v>
                </c:pt>
                <c:pt idx="1">
                  <c:v>1-3 weeks before departure</c:v>
                </c:pt>
                <c:pt idx="2">
                  <c:v>Up to 1 month before departure</c:v>
                </c:pt>
                <c:pt idx="3">
                  <c:v>Up to 2 months before departure</c:v>
                </c:pt>
                <c:pt idx="4">
                  <c:v>Up to 3 months before departure</c:v>
                </c:pt>
                <c:pt idx="5">
                  <c:v>Up to 4-6 months before departure</c:v>
                </c:pt>
                <c:pt idx="6">
                  <c:v>Up to 6-12 months before departure</c:v>
                </c:pt>
                <c:pt idx="7">
                  <c:v>More than one year before departure</c:v>
                </c:pt>
              </c:strCache>
            </c:strRef>
          </c:cat>
          <c:val>
            <c:numRef>
              <c:f>Sheet1!$B$2:$B$9</c:f>
              <c:numCache>
                <c:formatCode>0%</c:formatCode>
                <c:ptCount val="8"/>
                <c:pt idx="0">
                  <c:v>2.7777777777777801E-2</c:v>
                </c:pt>
                <c:pt idx="1">
                  <c:v>6.0606060606060594E-2</c:v>
                </c:pt>
                <c:pt idx="2">
                  <c:v>0.10101010101010101</c:v>
                </c:pt>
                <c:pt idx="3">
                  <c:v>0.194444444444444</c:v>
                </c:pt>
                <c:pt idx="4">
                  <c:v>0.224747474747475</c:v>
                </c:pt>
                <c:pt idx="5">
                  <c:v>0.23232323232323199</c:v>
                </c:pt>
                <c:pt idx="6">
                  <c:v>0.12626262626262599</c:v>
                </c:pt>
                <c:pt idx="7">
                  <c:v>1.5151515151515201E-2</c:v>
                </c:pt>
              </c:numCache>
            </c:numRef>
          </c:val>
          <c:extLst>
            <c:ext xmlns:c16="http://schemas.microsoft.com/office/drawing/2014/chart" uri="{C3380CC4-5D6E-409C-BE32-E72D297353CC}">
              <c16:uniqueId val="{00000000-91A0-4C29-B70D-25877FA7514D}"/>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1-8D5A-421E-A7E6-21B543DE3361}"/>
              </c:ext>
            </c:extLst>
          </c:dPt>
          <c:dPt>
            <c:idx val="4"/>
            <c:invertIfNegative val="0"/>
            <c:bubble3D val="0"/>
            <c:spPr>
              <a:solidFill>
                <a:srgbClr val="FF0000"/>
              </a:solidFill>
              <a:ln>
                <a:noFill/>
              </a:ln>
              <a:effectLst/>
            </c:spPr>
            <c:extLst>
              <c:ext xmlns:c16="http://schemas.microsoft.com/office/drawing/2014/chart" uri="{C3380CC4-5D6E-409C-BE32-E72D297353CC}">
                <c16:uniqueId val="{00000003-8D5A-421E-A7E6-21B543DE3361}"/>
              </c:ext>
            </c:extLst>
          </c:dPt>
          <c:dPt>
            <c:idx val="5"/>
            <c:invertIfNegative val="0"/>
            <c:bubble3D val="0"/>
            <c:spPr>
              <a:solidFill>
                <a:schemeClr val="accent2"/>
              </a:solidFill>
              <a:ln>
                <a:noFill/>
              </a:ln>
              <a:effectLst/>
            </c:spPr>
            <c:extLst>
              <c:ext xmlns:c16="http://schemas.microsoft.com/office/drawing/2014/chart" uri="{C3380CC4-5D6E-409C-BE32-E72D297353CC}">
                <c16:uniqueId val="{00000005-8D5A-421E-A7E6-21B543DE3361}"/>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Spouse/Partner</c:v>
                </c:pt>
                <c:pt idx="1">
                  <c:v>Children 0-6 years</c:v>
                </c:pt>
                <c:pt idx="2">
                  <c:v>Children 7-14 years</c:v>
                </c:pt>
                <c:pt idx="3">
                  <c:v>Children 15 years and older</c:v>
                </c:pt>
                <c:pt idx="4">
                  <c:v>Parents/other relatives</c:v>
                </c:pt>
                <c:pt idx="5">
                  <c:v>Friends/acquaintances/colleagues</c:v>
                </c:pt>
                <c:pt idx="6">
                  <c:v>Other</c:v>
                </c:pt>
                <c:pt idx="7">
                  <c:v>Nobody except myself</c:v>
                </c:pt>
              </c:strCache>
            </c:strRef>
          </c:cat>
          <c:val>
            <c:numRef>
              <c:f>Sheet1!$B$2:$B$9</c:f>
              <c:numCache>
                <c:formatCode>0%</c:formatCode>
                <c:ptCount val="8"/>
                <c:pt idx="0">
                  <c:v>0.53030303030303005</c:v>
                </c:pt>
                <c:pt idx="1">
                  <c:v>5.0505050505050501E-3</c:v>
                </c:pt>
                <c:pt idx="2">
                  <c:v>1.5151515151515201E-2</c:v>
                </c:pt>
                <c:pt idx="3">
                  <c:v>6.0606060606060594E-2</c:v>
                </c:pt>
                <c:pt idx="4">
                  <c:v>8.0808080808080801E-2</c:v>
                </c:pt>
                <c:pt idx="5">
                  <c:v>0.25505050505050503</c:v>
                </c:pt>
                <c:pt idx="6">
                  <c:v>1.2626262626262602E-2</c:v>
                </c:pt>
                <c:pt idx="7">
                  <c:v>0.17171717171717202</c:v>
                </c:pt>
              </c:numCache>
            </c:numRef>
          </c:val>
          <c:extLst>
            <c:ext xmlns:c16="http://schemas.microsoft.com/office/drawing/2014/chart" uri="{C3380CC4-5D6E-409C-BE32-E72D297353CC}">
              <c16:uniqueId val="{00000006-8D5A-421E-A7E6-21B543DE3361}"/>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FF0000"/>
              </a:solidFill>
              <a:ln>
                <a:noFill/>
              </a:ln>
              <a:effectLst/>
            </c:spPr>
            <c:extLst>
              <c:ext xmlns:c16="http://schemas.microsoft.com/office/drawing/2014/chart" uri="{C3380CC4-5D6E-409C-BE32-E72D297353CC}">
                <c16:uniqueId val="{00000007-C128-4B2A-B02C-86437081D0FA}"/>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1-00FC-42DA-BF1A-1515D7A67476}"/>
              </c:ext>
            </c:extLst>
          </c:dPt>
          <c:dPt>
            <c:idx val="2"/>
            <c:invertIfNegative val="0"/>
            <c:bubble3D val="0"/>
            <c:spPr>
              <a:solidFill>
                <a:schemeClr val="accent2"/>
              </a:solidFill>
              <a:ln>
                <a:noFill/>
              </a:ln>
              <a:effectLst/>
            </c:spPr>
            <c:extLst>
              <c:ext xmlns:c16="http://schemas.microsoft.com/office/drawing/2014/chart" uri="{C3380CC4-5D6E-409C-BE32-E72D297353CC}">
                <c16:uniqueId val="{00000003-00FC-42DA-BF1A-1515D7A67476}"/>
              </c:ext>
            </c:extLst>
          </c:dPt>
          <c:dPt>
            <c:idx val="4"/>
            <c:invertIfNegative val="0"/>
            <c:bubble3D val="0"/>
            <c:spPr>
              <a:solidFill>
                <a:schemeClr val="accent2"/>
              </a:solidFill>
              <a:ln>
                <a:noFill/>
              </a:ln>
              <a:effectLst/>
            </c:spPr>
            <c:extLst>
              <c:ext xmlns:c16="http://schemas.microsoft.com/office/drawing/2014/chart" uri="{C3380CC4-5D6E-409C-BE32-E72D297353CC}">
                <c16:uniqueId val="{00000005-00FC-42DA-BF1A-1515D7A67476}"/>
              </c:ext>
            </c:extLst>
          </c:dPt>
          <c:dPt>
            <c:idx val="5"/>
            <c:invertIfNegative val="0"/>
            <c:bubble3D val="0"/>
            <c:spPr>
              <a:solidFill>
                <a:srgbClr val="FF0000"/>
              </a:solidFill>
              <a:ln>
                <a:noFill/>
              </a:ln>
              <a:effectLst/>
            </c:spPr>
            <c:extLst>
              <c:ext xmlns:c16="http://schemas.microsoft.com/office/drawing/2014/chart" uri="{C3380CC4-5D6E-409C-BE32-E72D297353CC}">
                <c16:uniqueId val="{00000006-C128-4B2A-B02C-86437081D0FA}"/>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Alone</c:v>
                </c:pt>
                <c:pt idx="1">
                  <c:v>Children 0-6 years</c:v>
                </c:pt>
                <c:pt idx="2">
                  <c:v>Children 7-14 year</c:v>
                </c:pt>
                <c:pt idx="3">
                  <c:v>Children 15 years and above</c:v>
                </c:pt>
                <c:pt idx="4">
                  <c:v>Spouse/partner</c:v>
                </c:pt>
                <c:pt idx="5">
                  <c:v>Other family/relatives</c:v>
                </c:pt>
                <c:pt idx="6">
                  <c:v>Friends</c:v>
                </c:pt>
                <c:pt idx="7">
                  <c:v>Other people</c:v>
                </c:pt>
              </c:strCache>
            </c:strRef>
          </c:cat>
          <c:val>
            <c:numRef>
              <c:f>Sheet1!$B$2:$B$9</c:f>
              <c:numCache>
                <c:formatCode>0%</c:formatCode>
                <c:ptCount val="8"/>
                <c:pt idx="0">
                  <c:v>4.7979797979798004E-2</c:v>
                </c:pt>
                <c:pt idx="1">
                  <c:v>1.2626262626262602E-2</c:v>
                </c:pt>
                <c:pt idx="2">
                  <c:v>3.0303030303030297E-2</c:v>
                </c:pt>
                <c:pt idx="3">
                  <c:v>8.5858585858585898E-2</c:v>
                </c:pt>
                <c:pt idx="4">
                  <c:v>0.64141414141414099</c:v>
                </c:pt>
                <c:pt idx="5">
                  <c:v>0.11111111111111099</c:v>
                </c:pt>
                <c:pt idx="6">
                  <c:v>0.25505050505050503</c:v>
                </c:pt>
                <c:pt idx="7">
                  <c:v>5.0505050505050504E-2</c:v>
                </c:pt>
              </c:numCache>
            </c:numRef>
          </c:val>
          <c:extLst>
            <c:ext xmlns:c16="http://schemas.microsoft.com/office/drawing/2014/chart" uri="{C3380CC4-5D6E-409C-BE32-E72D297353CC}">
              <c16:uniqueId val="{00000006-00FC-42DA-BF1A-1515D7A67476}"/>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Personality Index</c:v>
                </c:pt>
              </c:strCache>
            </c:strRef>
          </c:tx>
          <c:spPr>
            <a:solidFill>
              <a:srgbClr val="4A7ECA"/>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Friendly</c:v>
                </c:pt>
                <c:pt idx="1">
                  <c:v>Relaxed</c:v>
                </c:pt>
              </c:strCache>
            </c:strRef>
          </c:cat>
          <c:val>
            <c:numRef>
              <c:f>Sheet1!$B$2:$B$3</c:f>
              <c:numCache>
                <c:formatCode>0</c:formatCode>
                <c:ptCount val="2"/>
                <c:pt idx="0">
                  <c:v>110</c:v>
                </c:pt>
                <c:pt idx="1">
                  <c:v>104</c:v>
                </c:pt>
              </c:numCache>
            </c:numRef>
          </c:val>
          <c:extLst>
            <c:ext xmlns:c16="http://schemas.microsoft.com/office/drawing/2014/chart" uri="{C3380CC4-5D6E-409C-BE32-E72D297353CC}">
              <c16:uniqueId val="{00000000-620C-41E0-83DA-F0E404281CD7}"/>
            </c:ext>
          </c:extLst>
        </c:ser>
        <c:dLbls>
          <c:showLegendKey val="0"/>
          <c:showVal val="0"/>
          <c:showCatName val="0"/>
          <c:showSerName val="0"/>
          <c:showPercent val="0"/>
          <c:showBubbleSize val="0"/>
        </c:dLbls>
        <c:gapWidth val="50"/>
        <c:axId val="324868736"/>
        <c:axId val="630774400"/>
      </c:barChart>
      <c:catAx>
        <c:axId val="324868736"/>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630774400"/>
        <c:crosses val="autoZero"/>
        <c:auto val="1"/>
        <c:lblAlgn val="ctr"/>
        <c:lblOffset val="100"/>
        <c:noMultiLvlLbl val="0"/>
      </c:catAx>
      <c:valAx>
        <c:axId val="630774400"/>
        <c:scaling>
          <c:orientation val="minMax"/>
          <c:max val="500"/>
          <c:min val="0"/>
        </c:scaling>
        <c:delete val="1"/>
        <c:axPos val="t"/>
        <c:numFmt formatCode="0" sourceLinked="1"/>
        <c:majorTickMark val="out"/>
        <c:minorTickMark val="none"/>
        <c:tickLblPos val="nextTo"/>
        <c:crossAx val="324868736"/>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1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1-CE65-409E-898F-4E987D1BA9A0}"/>
              </c:ext>
            </c:extLst>
          </c:dPt>
          <c:dPt>
            <c:idx val="3"/>
            <c:invertIfNegative val="0"/>
            <c:bubble3D val="0"/>
            <c:spPr>
              <a:solidFill>
                <a:schemeClr val="accent2"/>
              </a:solidFill>
              <a:ln>
                <a:noFill/>
              </a:ln>
              <a:effectLst/>
            </c:spPr>
            <c:extLst>
              <c:ext xmlns:c16="http://schemas.microsoft.com/office/drawing/2014/chart" uri="{C3380CC4-5D6E-409C-BE32-E72D297353CC}">
                <c16:uniqueId val="{00000003-CE65-409E-898F-4E987D1BA9A0}"/>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0</c:v>
                </c:pt>
                <c:pt idx="1">
                  <c:v>1</c:v>
                </c:pt>
                <c:pt idx="2">
                  <c:v>2</c:v>
                </c:pt>
                <c:pt idx="3">
                  <c:v>3</c:v>
                </c:pt>
                <c:pt idx="4">
                  <c:v>4</c:v>
                </c:pt>
                <c:pt idx="5">
                  <c:v>5 or more</c:v>
                </c:pt>
              </c:strCache>
            </c:strRef>
          </c:cat>
          <c:val>
            <c:numRef>
              <c:f>Sheet1!$B$2:$B$7</c:f>
              <c:numCache>
                <c:formatCode>0%</c:formatCode>
                <c:ptCount val="6"/>
                <c:pt idx="0">
                  <c:v>2.02020202020202E-2</c:v>
                </c:pt>
                <c:pt idx="1">
                  <c:v>0.21969696969697</c:v>
                </c:pt>
                <c:pt idx="2">
                  <c:v>0.31818181818181801</c:v>
                </c:pt>
                <c:pt idx="3">
                  <c:v>0.12121212121212099</c:v>
                </c:pt>
                <c:pt idx="4">
                  <c:v>9.8484848484848495E-2</c:v>
                </c:pt>
                <c:pt idx="5">
                  <c:v>0.22222222222222199</c:v>
                </c:pt>
              </c:numCache>
            </c:numRef>
          </c:val>
          <c:extLst>
            <c:ext xmlns:c16="http://schemas.microsoft.com/office/drawing/2014/chart" uri="{C3380CC4-5D6E-409C-BE32-E72D297353CC}">
              <c16:uniqueId val="{00000004-CE65-409E-898F-4E987D1BA9A0}"/>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0-629F-4FBF-BC1A-5B03E621D8A3}"/>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I/we travelled in a group with an organized tour </c:v>
                </c:pt>
                <c:pt idx="1">
                  <c:v>I/we had the trip organized by others and travelled independently</c:v>
                </c:pt>
                <c:pt idx="2">
                  <c:v>I/we organized the trip myself/ourselves and travelled independently</c:v>
                </c:pt>
                <c:pt idx="3">
                  <c:v>Don’t know</c:v>
                </c:pt>
              </c:strCache>
            </c:strRef>
          </c:cat>
          <c:val>
            <c:numRef>
              <c:f>Sheet1!$B$2:$B$5</c:f>
              <c:numCache>
                <c:formatCode>0%</c:formatCode>
                <c:ptCount val="4"/>
                <c:pt idx="0">
                  <c:v>0.28787878787878801</c:v>
                </c:pt>
                <c:pt idx="1">
                  <c:v>7.8282828282828301E-2</c:v>
                </c:pt>
                <c:pt idx="2">
                  <c:v>0.63131313131313105</c:v>
                </c:pt>
                <c:pt idx="3">
                  <c:v>2.5252525252525298E-3</c:v>
                </c:pt>
              </c:numCache>
            </c:numRef>
          </c:val>
          <c:extLst>
            <c:ext xmlns:c16="http://schemas.microsoft.com/office/drawing/2014/chart" uri="{C3380CC4-5D6E-409C-BE32-E72D297353CC}">
              <c16:uniqueId val="{00000000-5F2F-4A07-B900-B59014326E5F}"/>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rgbClr val="92D050"/>
              </a:solidFill>
              <a:ln>
                <a:noFill/>
              </a:ln>
              <a:effectLst/>
            </c:spPr>
            <c:extLst>
              <c:ext xmlns:c16="http://schemas.microsoft.com/office/drawing/2014/chart" uri="{C3380CC4-5D6E-409C-BE32-E72D297353CC}">
                <c16:uniqueId val="{00000008-81E9-4E7B-AE15-CCB03AA6ECD8}"/>
              </c:ext>
            </c:extLst>
          </c:dPt>
          <c:dPt>
            <c:idx val="2"/>
            <c:invertIfNegative val="0"/>
            <c:bubble3D val="0"/>
            <c:spPr>
              <a:solidFill>
                <a:srgbClr val="92D050"/>
              </a:solidFill>
              <a:ln>
                <a:noFill/>
              </a:ln>
              <a:effectLst/>
            </c:spPr>
            <c:extLst>
              <c:ext xmlns:c16="http://schemas.microsoft.com/office/drawing/2014/chart" uri="{C3380CC4-5D6E-409C-BE32-E72D297353CC}">
                <c16:uniqueId val="{00000009-81E9-4E7B-AE15-CCB03AA6ECD8}"/>
              </c:ext>
            </c:extLst>
          </c:dPt>
          <c:dPt>
            <c:idx val="3"/>
            <c:invertIfNegative val="0"/>
            <c:bubble3D val="0"/>
            <c:spPr>
              <a:solidFill>
                <a:srgbClr val="92D050"/>
              </a:solidFill>
              <a:ln>
                <a:noFill/>
              </a:ln>
              <a:effectLst/>
            </c:spPr>
            <c:extLst>
              <c:ext xmlns:c16="http://schemas.microsoft.com/office/drawing/2014/chart" uri="{C3380CC4-5D6E-409C-BE32-E72D297353CC}">
                <c16:uniqueId val="{0000000A-81E9-4E7B-AE15-CCB03AA6ECD8}"/>
              </c:ext>
            </c:extLst>
          </c:dPt>
          <c:dPt>
            <c:idx val="4"/>
            <c:invertIfNegative val="0"/>
            <c:bubble3D val="0"/>
            <c:spPr>
              <a:solidFill>
                <a:srgbClr val="92D050"/>
              </a:solidFill>
              <a:ln>
                <a:noFill/>
              </a:ln>
              <a:effectLst/>
            </c:spPr>
            <c:extLst>
              <c:ext xmlns:c16="http://schemas.microsoft.com/office/drawing/2014/chart" uri="{C3380CC4-5D6E-409C-BE32-E72D297353CC}">
                <c16:uniqueId val="{0000000B-81E9-4E7B-AE15-CCB03AA6ECD8}"/>
              </c:ext>
            </c:extLst>
          </c:dPt>
          <c:dPt>
            <c:idx val="5"/>
            <c:invertIfNegative val="0"/>
            <c:bubble3D val="0"/>
            <c:spPr>
              <a:solidFill>
                <a:schemeClr val="accent2"/>
              </a:solidFill>
              <a:ln>
                <a:noFill/>
              </a:ln>
              <a:effectLst/>
            </c:spPr>
            <c:extLst>
              <c:ext xmlns:c16="http://schemas.microsoft.com/office/drawing/2014/chart" uri="{C3380CC4-5D6E-409C-BE32-E72D297353CC}">
                <c16:uniqueId val="{00000001-BB0D-4828-A919-0B2C3AB0336A}"/>
              </c:ext>
            </c:extLst>
          </c:dPt>
          <c:dPt>
            <c:idx val="6"/>
            <c:invertIfNegative val="0"/>
            <c:bubble3D val="0"/>
            <c:spPr>
              <a:solidFill>
                <a:srgbClr val="92D050"/>
              </a:solidFill>
              <a:ln>
                <a:noFill/>
              </a:ln>
              <a:effectLst/>
            </c:spPr>
            <c:extLst>
              <c:ext xmlns:c16="http://schemas.microsoft.com/office/drawing/2014/chart" uri="{C3380CC4-5D6E-409C-BE32-E72D297353CC}">
                <c16:uniqueId val="{0000000C-81E9-4E7B-AE15-CCB03AA6ECD8}"/>
              </c:ext>
            </c:extLst>
          </c:dPt>
          <c:dPt>
            <c:idx val="7"/>
            <c:invertIfNegative val="0"/>
            <c:bubble3D val="0"/>
            <c:spPr>
              <a:solidFill>
                <a:srgbClr val="92D050"/>
              </a:solidFill>
              <a:ln>
                <a:noFill/>
              </a:ln>
              <a:effectLst/>
            </c:spPr>
            <c:extLst>
              <c:ext xmlns:c16="http://schemas.microsoft.com/office/drawing/2014/chart" uri="{C3380CC4-5D6E-409C-BE32-E72D297353CC}">
                <c16:uniqueId val="{0000000D-81E9-4E7B-AE15-CCB03AA6ECD8}"/>
              </c:ext>
            </c:extLst>
          </c:dPt>
          <c:dPt>
            <c:idx val="8"/>
            <c:invertIfNegative val="0"/>
            <c:bubble3D val="0"/>
            <c:spPr>
              <a:solidFill>
                <a:schemeClr val="accent2"/>
              </a:solidFill>
              <a:ln>
                <a:noFill/>
              </a:ln>
              <a:effectLst/>
            </c:spPr>
            <c:extLst>
              <c:ext xmlns:c16="http://schemas.microsoft.com/office/drawing/2014/chart" uri="{C3380CC4-5D6E-409C-BE32-E72D297353CC}">
                <c16:uniqueId val="{00000003-BB0D-4828-A919-0B2C3AB0336A}"/>
              </c:ext>
            </c:extLst>
          </c:dPt>
          <c:dPt>
            <c:idx val="13"/>
            <c:invertIfNegative val="0"/>
            <c:bubble3D val="0"/>
            <c:spPr>
              <a:solidFill>
                <a:srgbClr val="92D050"/>
              </a:solidFill>
              <a:ln>
                <a:noFill/>
              </a:ln>
              <a:effectLst/>
            </c:spPr>
            <c:extLst>
              <c:ext xmlns:c16="http://schemas.microsoft.com/office/drawing/2014/chart" uri="{C3380CC4-5D6E-409C-BE32-E72D297353CC}">
                <c16:uniqueId val="{00000005-BB0D-4828-A919-0B2C3AB0336A}"/>
              </c:ext>
            </c:extLst>
          </c:dPt>
          <c:dPt>
            <c:idx val="14"/>
            <c:invertIfNegative val="0"/>
            <c:bubble3D val="0"/>
            <c:spPr>
              <a:solidFill>
                <a:schemeClr val="accent2"/>
              </a:solidFill>
              <a:ln>
                <a:noFill/>
              </a:ln>
              <a:effectLst/>
            </c:spPr>
            <c:extLst>
              <c:ext xmlns:c16="http://schemas.microsoft.com/office/drawing/2014/chart" uri="{C3380CC4-5D6E-409C-BE32-E72D297353CC}">
                <c16:uniqueId val="{00000007-BB0D-4828-A919-0B2C3AB0336A}"/>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Internet in general</c:v>
                </c:pt>
                <c:pt idx="1">
                  <c:v>Homepages for the destination</c:v>
                </c:pt>
                <c:pt idx="2">
                  <c:v>Homepages for hotels/ other accommodations</c:v>
                </c:pt>
                <c:pt idx="3">
                  <c:v>Homepages of carriers, including airlines etc.</c:v>
                </c:pt>
                <c:pt idx="4">
                  <c:v>Homepages for attractions and sights</c:v>
                </c:pt>
                <c:pt idx="5">
                  <c:v>Advice from friends / family</c:v>
                </c:pt>
                <c:pt idx="6">
                  <c:v>Guidebooks</c:v>
                </c:pt>
                <c:pt idx="7">
                  <c:v>Catalogs or brochures</c:v>
                </c:pt>
                <c:pt idx="8">
                  <c:v>Travel apps/portals like Tripadvisor etc</c:v>
                </c:pt>
                <c:pt idx="9">
                  <c:v>Travel agent in homeland</c:v>
                </c:pt>
                <c:pt idx="10">
                  <c:v>Booking sites such as Expedia and Lastminute</c:v>
                </c:pt>
                <c:pt idx="11">
                  <c:v>Reviews from other travelers online</c:v>
                </c:pt>
                <c:pt idx="12">
                  <c:v>Newspapers or magazines</c:v>
                </c:pt>
                <c:pt idx="13">
                  <c:v>Social media such as Facebook or blogs</c:v>
                </c:pt>
                <c:pt idx="14">
                  <c:v>Travel fairs</c:v>
                </c:pt>
                <c:pt idx="15">
                  <c:v>TV or radio</c:v>
                </c:pt>
                <c:pt idx="16">
                  <c:v>Other</c:v>
                </c:pt>
              </c:strCache>
            </c:strRef>
          </c:cat>
          <c:val>
            <c:numRef>
              <c:f>Sheet1!$B$2:$B$18</c:f>
              <c:numCache>
                <c:formatCode>0%</c:formatCode>
                <c:ptCount val="17"/>
                <c:pt idx="0">
                  <c:v>0.58333333333333304</c:v>
                </c:pt>
                <c:pt idx="1">
                  <c:v>0.39646464646464702</c:v>
                </c:pt>
                <c:pt idx="2">
                  <c:v>0.34848484848484901</c:v>
                </c:pt>
                <c:pt idx="3">
                  <c:v>0.28535353535353503</c:v>
                </c:pt>
                <c:pt idx="4">
                  <c:v>0.28030303030303</c:v>
                </c:pt>
                <c:pt idx="5">
                  <c:v>0.19696969696969699</c:v>
                </c:pt>
                <c:pt idx="6">
                  <c:v>0.164141414141414</c:v>
                </c:pt>
                <c:pt idx="7">
                  <c:v>0.14898989898989901</c:v>
                </c:pt>
                <c:pt idx="8">
                  <c:v>0.11363636363636401</c:v>
                </c:pt>
                <c:pt idx="9">
                  <c:v>9.5959595959596009E-2</c:v>
                </c:pt>
                <c:pt idx="10">
                  <c:v>9.0909090909090898E-2</c:v>
                </c:pt>
                <c:pt idx="11">
                  <c:v>8.5858585858585898E-2</c:v>
                </c:pt>
                <c:pt idx="12">
                  <c:v>6.5656565656565705E-2</c:v>
                </c:pt>
                <c:pt idx="13">
                  <c:v>2.5252525252525301E-2</c:v>
                </c:pt>
                <c:pt idx="14">
                  <c:v>1.2626262626262602E-2</c:v>
                </c:pt>
                <c:pt idx="15">
                  <c:v>0</c:v>
                </c:pt>
                <c:pt idx="16">
                  <c:v>7.5757575757575801E-2</c:v>
                </c:pt>
              </c:numCache>
            </c:numRef>
          </c:val>
          <c:extLst>
            <c:ext xmlns:c16="http://schemas.microsoft.com/office/drawing/2014/chart" uri="{C3380CC4-5D6E-409C-BE32-E72D297353CC}">
              <c16:uniqueId val="{00000008-BB0D-4828-A919-0B2C3AB0336A}"/>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1 time</c:v>
                </c:pt>
                <c:pt idx="1">
                  <c:v>2 to 3 times</c:v>
                </c:pt>
                <c:pt idx="2">
                  <c:v>4 to 5 times</c:v>
                </c:pt>
                <c:pt idx="3">
                  <c:v>6 times or more</c:v>
                </c:pt>
              </c:strCache>
            </c:strRef>
          </c:cat>
          <c:val>
            <c:numRef>
              <c:f>Sheet1!$B$2:$B$5</c:f>
              <c:numCache>
                <c:formatCode>0%</c:formatCode>
                <c:ptCount val="4"/>
                <c:pt idx="0">
                  <c:v>6.0606060606060594E-2</c:v>
                </c:pt>
                <c:pt idx="1">
                  <c:v>0.30555555555555602</c:v>
                </c:pt>
                <c:pt idx="2">
                  <c:v>0.26515151515151503</c:v>
                </c:pt>
                <c:pt idx="3">
                  <c:v>0.36868686868686901</c:v>
                </c:pt>
              </c:numCache>
            </c:numRef>
          </c:val>
          <c:extLst>
            <c:ext xmlns:c16="http://schemas.microsoft.com/office/drawing/2014/chart" uri="{C3380CC4-5D6E-409C-BE32-E72D297353CC}">
              <c16:uniqueId val="{00000000-8901-4A45-B3F7-9FC1AC7023D2}"/>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9364868076210424"/>
          <c:y val="2.8198049228214074E-3"/>
          <c:w val="0.4679896960835138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1-F4DD-419E-B0D6-E0E03CA22EC8}"/>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F4DD-419E-B0D6-E0E03CA22EC8}"/>
              </c:ext>
            </c:extLst>
          </c:dPt>
          <c:dPt>
            <c:idx val="2"/>
            <c:invertIfNegative val="0"/>
            <c:bubble3D val="0"/>
            <c:spPr>
              <a:solidFill>
                <a:schemeClr val="accent2"/>
              </a:solidFill>
              <a:ln>
                <a:noFill/>
              </a:ln>
              <a:effectLst/>
            </c:spPr>
            <c:extLst>
              <c:ext xmlns:c16="http://schemas.microsoft.com/office/drawing/2014/chart" uri="{C3380CC4-5D6E-409C-BE32-E72D297353CC}">
                <c16:uniqueId val="{00000005-F4DD-419E-B0D6-E0E03CA22EC8}"/>
              </c:ext>
            </c:extLst>
          </c:dPt>
          <c:dPt>
            <c:idx val="3"/>
            <c:invertIfNegative val="0"/>
            <c:bubble3D val="0"/>
            <c:spPr>
              <a:solidFill>
                <a:schemeClr val="accent2"/>
              </a:solidFill>
              <a:ln>
                <a:noFill/>
              </a:ln>
              <a:effectLst/>
            </c:spPr>
            <c:extLst>
              <c:ext xmlns:c16="http://schemas.microsoft.com/office/drawing/2014/chart" uri="{C3380CC4-5D6E-409C-BE32-E72D297353CC}">
                <c16:uniqueId val="{00000007-F4DD-419E-B0D6-E0E03CA22EC8}"/>
              </c:ext>
            </c:extLst>
          </c:dPt>
          <c:dPt>
            <c:idx val="4"/>
            <c:invertIfNegative val="0"/>
            <c:bubble3D val="0"/>
            <c:spPr>
              <a:solidFill>
                <a:schemeClr val="accent2"/>
              </a:solidFill>
              <a:ln>
                <a:noFill/>
              </a:ln>
              <a:effectLst/>
            </c:spPr>
            <c:extLst>
              <c:ext xmlns:c16="http://schemas.microsoft.com/office/drawing/2014/chart" uri="{C3380CC4-5D6E-409C-BE32-E72D297353CC}">
                <c16:uniqueId val="{00000009-F4DD-419E-B0D6-E0E03CA22EC8}"/>
              </c:ext>
            </c:extLst>
          </c:dPt>
          <c:dPt>
            <c:idx val="5"/>
            <c:invertIfNegative val="0"/>
            <c:bubble3D val="0"/>
            <c:spPr>
              <a:solidFill>
                <a:schemeClr val="accent2"/>
              </a:solidFill>
              <a:ln>
                <a:noFill/>
              </a:ln>
              <a:effectLst/>
            </c:spPr>
            <c:extLst>
              <c:ext xmlns:c16="http://schemas.microsoft.com/office/drawing/2014/chart" uri="{C3380CC4-5D6E-409C-BE32-E72D297353CC}">
                <c16:uniqueId val="{0000000B-F4DD-419E-B0D6-E0E03CA22EC8}"/>
              </c:ext>
            </c:extLst>
          </c:dPt>
          <c:dPt>
            <c:idx val="6"/>
            <c:invertIfNegative val="0"/>
            <c:bubble3D val="0"/>
            <c:spPr>
              <a:solidFill>
                <a:schemeClr val="accent2"/>
              </a:solidFill>
              <a:ln>
                <a:noFill/>
              </a:ln>
              <a:effectLst/>
            </c:spPr>
            <c:extLst>
              <c:ext xmlns:c16="http://schemas.microsoft.com/office/drawing/2014/chart" uri="{C3380CC4-5D6E-409C-BE32-E72D297353CC}">
                <c16:uniqueId val="{0000000D-F4DD-419E-B0D6-E0E03CA22EC8}"/>
              </c:ext>
            </c:extLst>
          </c:dPt>
          <c:dLbls>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18-24</c:v>
                </c:pt>
                <c:pt idx="1">
                  <c:v>25-29</c:v>
                </c:pt>
                <c:pt idx="2">
                  <c:v>30-39</c:v>
                </c:pt>
                <c:pt idx="3">
                  <c:v>40-49</c:v>
                </c:pt>
                <c:pt idx="4">
                  <c:v>50-59</c:v>
                </c:pt>
                <c:pt idx="5">
                  <c:v>60-65</c:v>
                </c:pt>
                <c:pt idx="6">
                  <c:v>Older than 65 years </c:v>
                </c:pt>
              </c:strCache>
            </c:strRef>
          </c:cat>
          <c:val>
            <c:numRef>
              <c:f>Sheet1!$B$2:$B$8</c:f>
              <c:numCache>
                <c:formatCode>0%</c:formatCode>
                <c:ptCount val="7"/>
                <c:pt idx="0">
                  <c:v>9.49367088607595E-2</c:v>
                </c:pt>
                <c:pt idx="1">
                  <c:v>0.104430379746835</c:v>
                </c:pt>
                <c:pt idx="2">
                  <c:v>5.6962025316455694E-2</c:v>
                </c:pt>
                <c:pt idx="3">
                  <c:v>0.10126582278480999</c:v>
                </c:pt>
                <c:pt idx="4">
                  <c:v>0.170886075949367</c:v>
                </c:pt>
                <c:pt idx="5">
                  <c:v>7.5949367088607597E-2</c:v>
                </c:pt>
                <c:pt idx="6">
                  <c:v>0.395569620253165</c:v>
                </c:pt>
              </c:numCache>
            </c:numRef>
          </c:val>
          <c:extLst>
            <c:ext xmlns:c16="http://schemas.microsoft.com/office/drawing/2014/chart" uri="{C3380CC4-5D6E-409C-BE32-E72D297353CC}">
              <c16:uniqueId val="{0000000E-F4DD-419E-B0D6-E0E03CA22EC8}"/>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out"/>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bg1"/>
          </a:solidFill>
        </a:defRPr>
      </a:pPr>
      <a:endParaRPr lang="nb-NO"/>
    </a:p>
  </c:txPr>
  <c:externalData r:id="rId3">
    <c:autoUpdate val="0"/>
  </c:externalData>
</c:chartSpace>
</file>

<file path=ppt/charts/chart1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42E-2"/>
          <c:w val="0.47762633589480002"/>
          <c:h val="0.96043295691678643"/>
        </c:manualLayout>
      </c:layout>
      <c:barChart>
        <c:barDir val="bar"/>
        <c:grouping val="clustered"/>
        <c:varyColors val="0"/>
        <c:ser>
          <c:idx val="0"/>
          <c:order val="0"/>
          <c:tx>
            <c:strRef>
              <c:f>Sheet1!$B$1</c:f>
              <c:strCache>
                <c:ptCount val="1"/>
                <c:pt idx="0">
                  <c:v>Social Identity Index</c:v>
                </c:pt>
              </c:strCache>
            </c:strRef>
          </c:tx>
          <c:spPr>
            <a:solidFill>
              <a:srgbClr val="92D050"/>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People who like adventure</c:v>
                </c:pt>
                <c:pt idx="1">
                  <c:v>People who wants a life changing experience</c:v>
                </c:pt>
                <c:pt idx="2">
                  <c:v>People who want to make a different choice</c:v>
                </c:pt>
                <c:pt idx="3">
                  <c:v>People that like to do things the unconventional way</c:v>
                </c:pt>
                <c:pt idx="4">
                  <c:v>People who want to revitalize themselves</c:v>
                </c:pt>
                <c:pt idx="5">
                  <c:v>People who are interested to learn more</c:v>
                </c:pt>
                <c:pt idx="6">
                  <c:v>People who like to explore and have new experiences</c:v>
                </c:pt>
              </c:strCache>
            </c:strRef>
          </c:cat>
          <c:val>
            <c:numRef>
              <c:f>Sheet1!$B$2:$B$8</c:f>
              <c:numCache>
                <c:formatCode>0</c:formatCode>
                <c:ptCount val="7"/>
                <c:pt idx="0">
                  <c:v>288</c:v>
                </c:pt>
                <c:pt idx="1">
                  <c:v>277</c:v>
                </c:pt>
                <c:pt idx="2">
                  <c:v>239</c:v>
                </c:pt>
                <c:pt idx="3">
                  <c:v>183</c:v>
                </c:pt>
                <c:pt idx="4">
                  <c:v>150</c:v>
                </c:pt>
                <c:pt idx="5" formatCode="General">
                  <c:v>148</c:v>
                </c:pt>
                <c:pt idx="6" formatCode="General">
                  <c:v>132</c:v>
                </c:pt>
              </c:numCache>
            </c:numRef>
          </c:val>
          <c:extLst>
            <c:ext xmlns:c16="http://schemas.microsoft.com/office/drawing/2014/chart" uri="{C3380CC4-5D6E-409C-BE32-E72D297353CC}">
              <c16:uniqueId val="{00000000-9A4B-419F-B92B-61F8F92C5AD6}"/>
            </c:ext>
          </c:extLst>
        </c:ser>
        <c:dLbls>
          <c:showLegendKey val="0"/>
          <c:showVal val="0"/>
          <c:showCatName val="0"/>
          <c:showSerName val="0"/>
          <c:showPercent val="0"/>
          <c:showBubbleSize val="0"/>
        </c:dLbls>
        <c:gapWidth val="50"/>
        <c:axId val="180680192"/>
        <c:axId val="181324416"/>
      </c:barChart>
      <c:catAx>
        <c:axId val="180680192"/>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181324416"/>
        <c:crosses val="autoZero"/>
        <c:auto val="1"/>
        <c:lblAlgn val="ctr"/>
        <c:lblOffset val="100"/>
        <c:noMultiLvlLbl val="0"/>
      </c:catAx>
      <c:valAx>
        <c:axId val="181324416"/>
        <c:scaling>
          <c:orientation val="minMax"/>
          <c:max val="370"/>
          <c:min val="0"/>
        </c:scaling>
        <c:delete val="1"/>
        <c:axPos val="t"/>
        <c:numFmt formatCode="0" sourceLinked="1"/>
        <c:majorTickMark val="out"/>
        <c:minorTickMark val="none"/>
        <c:tickLblPos val="none"/>
        <c:crossAx val="180680192"/>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1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Emotional Index</c:v>
                </c:pt>
              </c:strCache>
            </c:strRef>
          </c:tx>
          <c:spPr>
            <a:solidFill>
              <a:srgbClr val="C00000"/>
            </a:solidFill>
            <a:ln>
              <a:solidFill>
                <a:schemeClr val="bg1"/>
              </a:solidFill>
            </a:ln>
            <a:effectLst>
              <a:outerShdw blurRad="50800" dist="38100" dir="2700000" algn="ctr" rotWithShape="0">
                <a:srgbClr val="000000">
                  <a:alpha val="40000"/>
                </a:srgbClr>
              </a:outerShdw>
            </a:effectLst>
          </c:spPr>
          <c:invertIfNegative val="0"/>
          <c:dLbls>
            <c:numFmt formatCode="#,##0" sourceLinked="0"/>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Allows me to broaden my horizon</c:v>
                </c:pt>
                <c:pt idx="1">
                  <c:v>Enriches my view on the world</c:v>
                </c:pt>
                <c:pt idx="2">
                  <c:v>Allows me to broaden my knowledge</c:v>
                </c:pt>
                <c:pt idx="3">
                  <c:v>Allows me to discover new and interesting places</c:v>
                </c:pt>
                <c:pt idx="4">
                  <c:v>Gives me rich experiences</c:v>
                </c:pt>
                <c:pt idx="5">
                  <c:v>Allows me to immerse myself in the local life</c:v>
                </c:pt>
                <c:pt idx="6">
                  <c:v>Gives me new inspiration</c:v>
                </c:pt>
              </c:strCache>
            </c:strRef>
          </c:cat>
          <c:val>
            <c:numRef>
              <c:f>Sheet1!$B$2:$B$8</c:f>
              <c:numCache>
                <c:formatCode>General</c:formatCode>
                <c:ptCount val="7"/>
                <c:pt idx="0" formatCode="0">
                  <c:v>192</c:v>
                </c:pt>
                <c:pt idx="1">
                  <c:v>179</c:v>
                </c:pt>
                <c:pt idx="2">
                  <c:v>172</c:v>
                </c:pt>
                <c:pt idx="3">
                  <c:v>156</c:v>
                </c:pt>
                <c:pt idx="4">
                  <c:v>146</c:v>
                </c:pt>
                <c:pt idx="5">
                  <c:v>133</c:v>
                </c:pt>
                <c:pt idx="6">
                  <c:v>122</c:v>
                </c:pt>
              </c:numCache>
            </c:numRef>
          </c:val>
          <c:extLst>
            <c:ext xmlns:c16="http://schemas.microsoft.com/office/drawing/2014/chart" uri="{C3380CC4-5D6E-409C-BE32-E72D297353CC}">
              <c16:uniqueId val="{00000000-3A45-4139-9E7A-2060EBDA348D}"/>
            </c:ext>
          </c:extLst>
        </c:ser>
        <c:dLbls>
          <c:showLegendKey val="0"/>
          <c:showVal val="0"/>
          <c:showCatName val="0"/>
          <c:showSerName val="0"/>
          <c:showPercent val="0"/>
          <c:showBubbleSize val="0"/>
        </c:dLbls>
        <c:gapWidth val="50"/>
        <c:axId val="209943552"/>
        <c:axId val="210141952"/>
      </c:barChart>
      <c:catAx>
        <c:axId val="209943552"/>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210141952"/>
        <c:crosses val="autoZero"/>
        <c:auto val="1"/>
        <c:lblAlgn val="ctr"/>
        <c:lblOffset val="100"/>
        <c:noMultiLvlLbl val="0"/>
      </c:catAx>
      <c:valAx>
        <c:axId val="210141952"/>
        <c:scaling>
          <c:orientation val="minMax"/>
          <c:max val="370"/>
          <c:min val="0"/>
        </c:scaling>
        <c:delete val="1"/>
        <c:axPos val="t"/>
        <c:numFmt formatCode="0" sourceLinked="1"/>
        <c:majorTickMark val="out"/>
        <c:minorTickMark val="none"/>
        <c:tickLblPos val="none"/>
        <c:crossAx val="209943552"/>
        <c:crosses val="autoZero"/>
        <c:crossBetween val="between"/>
        <c:majorUnit val="100"/>
      </c:valAx>
    </c:plotArea>
    <c:plotVisOnly val="1"/>
    <c:dispBlanksAs val="gap"/>
    <c:showDLblsOverMax val="0"/>
  </c:chart>
  <c:spPr>
    <a:noFill/>
  </c:spPr>
  <c:txPr>
    <a:bodyPr/>
    <a:lstStyle/>
    <a:p>
      <a:pPr>
        <a:defRPr sz="800"/>
      </a:pPr>
      <a:endParaRPr lang="nb-NO"/>
    </a:p>
  </c:txPr>
  <c:externalData r:id="rId1">
    <c:autoUpdate val="0"/>
  </c:externalData>
</c:chartSpace>
</file>

<file path=ppt/charts/chart1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Personality Index</c:v>
                </c:pt>
              </c:strCache>
            </c:strRef>
          </c:tx>
          <c:spPr>
            <a:solidFill>
              <a:srgbClr val="00B0F0"/>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Adventurous</c:v>
                </c:pt>
                <c:pt idx="1">
                  <c:v>Unique</c:v>
                </c:pt>
                <c:pt idx="2">
                  <c:v>Explorative</c:v>
                </c:pt>
                <c:pt idx="3">
                  <c:v>Authentic</c:v>
                </c:pt>
                <c:pt idx="4">
                  <c:v>Active</c:v>
                </c:pt>
              </c:strCache>
            </c:strRef>
          </c:cat>
          <c:val>
            <c:numRef>
              <c:f>Sheet1!$B$2:$B$6</c:f>
              <c:numCache>
                <c:formatCode>0</c:formatCode>
                <c:ptCount val="5"/>
                <c:pt idx="0">
                  <c:v>300</c:v>
                </c:pt>
                <c:pt idx="1">
                  <c:v>271</c:v>
                </c:pt>
                <c:pt idx="2" formatCode="General">
                  <c:v>183</c:v>
                </c:pt>
                <c:pt idx="3" formatCode="General">
                  <c:v>153</c:v>
                </c:pt>
                <c:pt idx="4" formatCode="General">
                  <c:v>132</c:v>
                </c:pt>
              </c:numCache>
            </c:numRef>
          </c:val>
          <c:extLst>
            <c:ext xmlns:c16="http://schemas.microsoft.com/office/drawing/2014/chart" uri="{C3380CC4-5D6E-409C-BE32-E72D297353CC}">
              <c16:uniqueId val="{00000000-3527-4317-A1C6-39BAAF8F678E}"/>
            </c:ext>
          </c:extLst>
        </c:ser>
        <c:dLbls>
          <c:showLegendKey val="0"/>
          <c:showVal val="0"/>
          <c:showCatName val="0"/>
          <c:showSerName val="0"/>
          <c:showPercent val="0"/>
          <c:showBubbleSize val="0"/>
        </c:dLbls>
        <c:gapWidth val="50"/>
        <c:axId val="324868736"/>
        <c:axId val="630774400"/>
      </c:barChart>
      <c:catAx>
        <c:axId val="324868736"/>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630774400"/>
        <c:crosses val="autoZero"/>
        <c:auto val="1"/>
        <c:lblAlgn val="ctr"/>
        <c:lblOffset val="100"/>
        <c:noMultiLvlLbl val="0"/>
      </c:catAx>
      <c:valAx>
        <c:axId val="630774400"/>
        <c:scaling>
          <c:orientation val="minMax"/>
          <c:max val="370"/>
          <c:min val="0"/>
        </c:scaling>
        <c:delete val="1"/>
        <c:axPos val="t"/>
        <c:numFmt formatCode="0" sourceLinked="1"/>
        <c:majorTickMark val="out"/>
        <c:minorTickMark val="none"/>
        <c:tickLblPos val="none"/>
        <c:crossAx val="324868736"/>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1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Functional Index</c:v>
                </c:pt>
              </c:strCache>
            </c:strRef>
          </c:tx>
          <c:spPr>
            <a:solidFill>
              <a:srgbClr val="7030A0"/>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Allows me to live close to nature</c:v>
                </c:pt>
                <c:pt idx="1">
                  <c:v>Has unspoiled nature</c:v>
                </c:pt>
                <c:pt idx="2">
                  <c:v>Is not ruined by tourism</c:v>
                </c:pt>
                <c:pt idx="3">
                  <c:v>Has good opportunities to meet local people</c:v>
                </c:pt>
                <c:pt idx="4">
                  <c:v>Has beautiful nature</c:v>
                </c:pt>
                <c:pt idx="5">
                  <c:v>Has interesting sights</c:v>
                </c:pt>
              </c:strCache>
            </c:strRef>
          </c:cat>
          <c:val>
            <c:numRef>
              <c:f>Sheet1!$B$2:$B$7</c:f>
              <c:numCache>
                <c:formatCode>0</c:formatCode>
                <c:ptCount val="6"/>
                <c:pt idx="0" formatCode="General">
                  <c:v>269</c:v>
                </c:pt>
                <c:pt idx="1">
                  <c:v>260</c:v>
                </c:pt>
                <c:pt idx="2">
                  <c:v>221</c:v>
                </c:pt>
                <c:pt idx="3">
                  <c:v>194</c:v>
                </c:pt>
                <c:pt idx="4" formatCode="General">
                  <c:v>173</c:v>
                </c:pt>
                <c:pt idx="5">
                  <c:v>132</c:v>
                </c:pt>
              </c:numCache>
            </c:numRef>
          </c:val>
          <c:extLst>
            <c:ext xmlns:c16="http://schemas.microsoft.com/office/drawing/2014/chart" uri="{C3380CC4-5D6E-409C-BE32-E72D297353CC}">
              <c16:uniqueId val="{00000000-51F0-4F92-9354-4B48939E9A39}"/>
            </c:ext>
          </c:extLst>
        </c:ser>
        <c:dLbls>
          <c:showLegendKey val="0"/>
          <c:showVal val="0"/>
          <c:showCatName val="0"/>
          <c:showSerName val="0"/>
          <c:showPercent val="0"/>
          <c:showBubbleSize val="0"/>
        </c:dLbls>
        <c:gapWidth val="50"/>
        <c:axId val="662856064"/>
        <c:axId val="211374848"/>
      </c:barChart>
      <c:catAx>
        <c:axId val="662856064"/>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211374848"/>
        <c:crosses val="autoZero"/>
        <c:auto val="1"/>
        <c:lblAlgn val="ctr"/>
        <c:lblOffset val="100"/>
        <c:noMultiLvlLbl val="0"/>
      </c:catAx>
      <c:valAx>
        <c:axId val="211374848"/>
        <c:scaling>
          <c:orientation val="minMax"/>
          <c:max val="370"/>
          <c:min val="0"/>
        </c:scaling>
        <c:delete val="1"/>
        <c:axPos val="t"/>
        <c:numFmt formatCode="General" sourceLinked="1"/>
        <c:majorTickMark val="out"/>
        <c:minorTickMark val="none"/>
        <c:tickLblPos val="none"/>
        <c:crossAx val="662856064"/>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1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chemeClr val="accent2"/>
              </a:solidFill>
              <a:round/>
            </a:ln>
            <a:effectLst/>
          </c:spPr>
          <c:marker>
            <c:symbol val="circle"/>
            <c:size val="5"/>
            <c:spPr>
              <a:solidFill>
                <a:schemeClr val="bg1"/>
              </a:solidFill>
              <a:ln w="9525">
                <a:solidFill>
                  <a:schemeClr val="tx1">
                    <a:lumMod val="50000"/>
                    <a:lumOff val="50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Sheet1!$B$2:$B$13</c:f>
              <c:numCache>
                <c:formatCode>0%</c:formatCode>
                <c:ptCount val="12"/>
                <c:pt idx="0">
                  <c:v>0.104430379746835</c:v>
                </c:pt>
                <c:pt idx="1">
                  <c:v>8.5443037974683611E-2</c:v>
                </c:pt>
                <c:pt idx="2">
                  <c:v>7.9113924050632903E-2</c:v>
                </c:pt>
                <c:pt idx="3">
                  <c:v>7.9113924050632903E-2</c:v>
                </c:pt>
                <c:pt idx="4">
                  <c:v>7.2784810126582306E-2</c:v>
                </c:pt>
                <c:pt idx="5">
                  <c:v>7.9113924050632903E-2</c:v>
                </c:pt>
                <c:pt idx="6">
                  <c:v>0.12025316455696199</c:v>
                </c:pt>
                <c:pt idx="7">
                  <c:v>9.49367088607595E-2</c:v>
                </c:pt>
                <c:pt idx="8">
                  <c:v>9.1772151898734208E-2</c:v>
                </c:pt>
                <c:pt idx="9">
                  <c:v>5.6962025316455694E-2</c:v>
                </c:pt>
                <c:pt idx="10">
                  <c:v>7.5949367088607597E-2</c:v>
                </c:pt>
                <c:pt idx="11">
                  <c:v>6.0126582278480993E-2</c:v>
                </c:pt>
              </c:numCache>
            </c:numRef>
          </c:val>
          <c:smooth val="1"/>
          <c:extLst>
            <c:ext xmlns:c16="http://schemas.microsoft.com/office/drawing/2014/chart" uri="{C3380CC4-5D6E-409C-BE32-E72D297353CC}">
              <c16:uniqueId val="{00000000-2EE4-4472-AE8A-D2E185EBF82A}"/>
            </c:ext>
          </c:extLst>
        </c:ser>
        <c:dLbls>
          <c:showLegendKey val="0"/>
          <c:showVal val="0"/>
          <c:showCatName val="0"/>
          <c:showSerName val="0"/>
          <c:showPercent val="0"/>
          <c:showBubbleSize val="0"/>
        </c:dLbls>
        <c:marker val="1"/>
        <c:smooth val="0"/>
        <c:axId val="928450464"/>
        <c:axId val="928445216"/>
      </c:lineChart>
      <c:catAx>
        <c:axId val="928450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928445216"/>
        <c:crosses val="autoZero"/>
        <c:auto val="1"/>
        <c:lblAlgn val="ctr"/>
        <c:lblOffset val="100"/>
        <c:noMultiLvlLbl val="0"/>
      </c:catAx>
      <c:valAx>
        <c:axId val="928445216"/>
        <c:scaling>
          <c:orientation val="minMax"/>
        </c:scaling>
        <c:delete val="1"/>
        <c:axPos val="l"/>
        <c:numFmt formatCode="0%" sourceLinked="1"/>
        <c:majorTickMark val="none"/>
        <c:minorTickMark val="none"/>
        <c:tickLblPos val="nextTo"/>
        <c:crossAx val="9284504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42E-2"/>
          <c:w val="0.47762633589480002"/>
          <c:h val="0.96043295691678643"/>
        </c:manualLayout>
      </c:layout>
      <c:barChart>
        <c:barDir val="bar"/>
        <c:grouping val="clustered"/>
        <c:varyColors val="0"/>
        <c:ser>
          <c:idx val="0"/>
          <c:order val="0"/>
          <c:tx>
            <c:strRef>
              <c:f>Sheet1!$B$1</c:f>
              <c:strCache>
                <c:ptCount val="1"/>
                <c:pt idx="0">
                  <c:v>Social Identity Index</c:v>
                </c:pt>
              </c:strCache>
            </c:strRef>
          </c:tx>
          <c:spPr>
            <a:solidFill>
              <a:srgbClr val="50B4B4"/>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that like to do things the unconventional way</c:v>
                </c:pt>
                <c:pt idx="1">
                  <c:v>who make rational choices</c:v>
                </c:pt>
                <c:pt idx="2">
                  <c:v>who are interested to learn more</c:v>
                </c:pt>
                <c:pt idx="3">
                  <c:v>who want to revitalize themselves</c:v>
                </c:pt>
              </c:strCache>
            </c:strRef>
          </c:cat>
          <c:val>
            <c:numRef>
              <c:f>Sheet1!$B$2:$B$5</c:f>
              <c:numCache>
                <c:formatCode>0</c:formatCode>
                <c:ptCount val="4"/>
                <c:pt idx="0">
                  <c:v>117</c:v>
                </c:pt>
                <c:pt idx="1">
                  <c:v>111</c:v>
                </c:pt>
                <c:pt idx="2">
                  <c:v>110</c:v>
                </c:pt>
                <c:pt idx="3">
                  <c:v>109</c:v>
                </c:pt>
              </c:numCache>
            </c:numRef>
          </c:val>
          <c:extLst>
            <c:ext xmlns:c16="http://schemas.microsoft.com/office/drawing/2014/chart" uri="{C3380CC4-5D6E-409C-BE32-E72D297353CC}">
              <c16:uniqueId val="{00000000-B15E-429F-8D26-D61F6CC215D6}"/>
            </c:ext>
          </c:extLst>
        </c:ser>
        <c:dLbls>
          <c:showLegendKey val="0"/>
          <c:showVal val="0"/>
          <c:showCatName val="0"/>
          <c:showSerName val="0"/>
          <c:showPercent val="0"/>
          <c:showBubbleSize val="0"/>
        </c:dLbls>
        <c:gapWidth val="50"/>
        <c:axId val="180680192"/>
        <c:axId val="181324416"/>
      </c:barChart>
      <c:catAx>
        <c:axId val="180680192"/>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181324416"/>
        <c:crosses val="autoZero"/>
        <c:auto val="1"/>
        <c:lblAlgn val="ctr"/>
        <c:lblOffset val="100"/>
        <c:noMultiLvlLbl val="0"/>
      </c:catAx>
      <c:valAx>
        <c:axId val="181324416"/>
        <c:scaling>
          <c:orientation val="minMax"/>
          <c:max val="370"/>
          <c:min val="0"/>
        </c:scaling>
        <c:delete val="1"/>
        <c:axPos val="t"/>
        <c:numFmt formatCode="0" sourceLinked="1"/>
        <c:majorTickMark val="out"/>
        <c:minorTickMark val="none"/>
        <c:tickLblPos val="none"/>
        <c:crossAx val="180680192"/>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1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8-93EB-48F3-BABB-0854F6D2D0B8}"/>
              </c:ext>
            </c:extLst>
          </c:dPt>
          <c:dPt>
            <c:idx val="1"/>
            <c:invertIfNegative val="0"/>
            <c:bubble3D val="0"/>
            <c:spPr>
              <a:solidFill>
                <a:srgbClr val="92D050"/>
              </a:solidFill>
              <a:ln>
                <a:noFill/>
              </a:ln>
              <a:effectLst/>
            </c:spPr>
            <c:extLst>
              <c:ext xmlns:c16="http://schemas.microsoft.com/office/drawing/2014/chart" uri="{C3380CC4-5D6E-409C-BE32-E72D297353CC}">
                <c16:uniqueId val="{00000009-93EB-48F3-BABB-0854F6D2D0B8}"/>
              </c:ext>
            </c:extLst>
          </c:dPt>
          <c:dPt>
            <c:idx val="2"/>
            <c:invertIfNegative val="0"/>
            <c:bubble3D val="0"/>
            <c:spPr>
              <a:solidFill>
                <a:srgbClr val="92D050"/>
              </a:solidFill>
              <a:ln>
                <a:noFill/>
              </a:ln>
              <a:effectLst/>
            </c:spPr>
            <c:extLst>
              <c:ext xmlns:c16="http://schemas.microsoft.com/office/drawing/2014/chart" uri="{C3380CC4-5D6E-409C-BE32-E72D297353CC}">
                <c16:uniqueId val="{0000000A-93EB-48F3-BABB-0854F6D2D0B8}"/>
              </c:ext>
            </c:extLst>
          </c:dPt>
          <c:dPt>
            <c:idx val="6"/>
            <c:invertIfNegative val="0"/>
            <c:bubble3D val="0"/>
            <c:spPr>
              <a:solidFill>
                <a:schemeClr val="accent2"/>
              </a:solidFill>
              <a:ln>
                <a:noFill/>
              </a:ln>
              <a:effectLst/>
            </c:spPr>
            <c:extLst>
              <c:ext xmlns:c16="http://schemas.microsoft.com/office/drawing/2014/chart" uri="{C3380CC4-5D6E-409C-BE32-E72D297353CC}">
                <c16:uniqueId val="{00000001-C3F2-49B7-8A65-0DB3EFA87AFB}"/>
              </c:ext>
            </c:extLst>
          </c:dPt>
          <c:dPt>
            <c:idx val="7"/>
            <c:invertIfNegative val="0"/>
            <c:bubble3D val="0"/>
            <c:spPr>
              <a:solidFill>
                <a:srgbClr val="92D050"/>
              </a:solidFill>
              <a:ln>
                <a:noFill/>
              </a:ln>
              <a:effectLst/>
            </c:spPr>
            <c:extLst>
              <c:ext xmlns:c16="http://schemas.microsoft.com/office/drawing/2014/chart" uri="{C3380CC4-5D6E-409C-BE32-E72D297353CC}">
                <c16:uniqueId val="{0000000B-93EB-48F3-BABB-0854F6D2D0B8}"/>
              </c:ext>
            </c:extLst>
          </c:dPt>
          <c:dPt>
            <c:idx val="8"/>
            <c:invertIfNegative val="0"/>
            <c:bubble3D val="0"/>
            <c:spPr>
              <a:solidFill>
                <a:schemeClr val="accent2"/>
              </a:solidFill>
              <a:ln>
                <a:noFill/>
              </a:ln>
              <a:effectLst/>
            </c:spPr>
            <c:extLst>
              <c:ext xmlns:c16="http://schemas.microsoft.com/office/drawing/2014/chart" uri="{C3380CC4-5D6E-409C-BE32-E72D297353CC}">
                <c16:uniqueId val="{00000003-C3F2-49B7-8A65-0DB3EFA87AFB}"/>
              </c:ext>
            </c:extLst>
          </c:dPt>
          <c:dPt>
            <c:idx val="10"/>
            <c:invertIfNegative val="0"/>
            <c:bubble3D val="0"/>
            <c:spPr>
              <a:solidFill>
                <a:schemeClr val="accent2"/>
              </a:solidFill>
              <a:ln>
                <a:noFill/>
              </a:ln>
              <a:effectLst/>
            </c:spPr>
            <c:extLst>
              <c:ext xmlns:c16="http://schemas.microsoft.com/office/drawing/2014/chart" uri="{C3380CC4-5D6E-409C-BE32-E72D297353CC}">
                <c16:uniqueId val="{00000005-C3F2-49B7-8A65-0DB3EFA87AFB}"/>
              </c:ext>
            </c:extLst>
          </c:dPt>
          <c:dPt>
            <c:idx val="12"/>
            <c:invertIfNegative val="0"/>
            <c:bubble3D val="0"/>
            <c:spPr>
              <a:solidFill>
                <a:schemeClr val="accent2"/>
              </a:solidFill>
              <a:ln>
                <a:noFill/>
              </a:ln>
              <a:effectLst/>
            </c:spPr>
            <c:extLst>
              <c:ext xmlns:c16="http://schemas.microsoft.com/office/drawing/2014/chart" uri="{C3380CC4-5D6E-409C-BE32-E72D297353CC}">
                <c16:uniqueId val="{00000007-C3F2-49B7-8A65-0DB3EFA87AFB}"/>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Holiday to experience nature, scenery and wildlife</c:v>
                </c:pt>
                <c:pt idx="1">
                  <c:v>Sightseeing/round trip</c:v>
                </c:pt>
                <c:pt idx="2">
                  <c:v>Visits to historic sites</c:v>
                </c:pt>
                <c:pt idx="3">
                  <c:v>Sun and beach holiday</c:v>
                </c:pt>
                <c:pt idx="4">
                  <c:v>City break (focusing on cultural, shopping, Club, restaurant visits etc.)</c:v>
                </c:pt>
                <c:pt idx="5">
                  <c:v>Visiting friends and relatives</c:v>
                </c:pt>
                <c:pt idx="6">
                  <c:v>Cultural experience (focus on art, theatre etc)</c:v>
                </c:pt>
                <c:pt idx="7">
                  <c:v>Sports/active holiday</c:v>
                </c:pt>
                <c:pt idx="8">
                  <c:v>Party&amp; fun</c:v>
                </c:pt>
                <c:pt idx="9">
                  <c:v>Culinary trip</c:v>
                </c:pt>
                <c:pt idx="10">
                  <c:v>Event holiday (festivals, sports etc)</c:v>
                </c:pt>
                <c:pt idx="11">
                  <c:v>Travel to cottage/holiday home (hired/own/borrowed cottage/holiday home)</c:v>
                </c:pt>
                <c:pt idx="12">
                  <c:v>Cruise</c:v>
                </c:pt>
                <c:pt idx="13">
                  <c:v>Countryside holiday</c:v>
                </c:pt>
                <c:pt idx="14">
                  <c:v>Ski holiday</c:v>
                </c:pt>
                <c:pt idx="15">
                  <c:v>Health travel</c:v>
                </c:pt>
                <c:pt idx="16">
                  <c:v>Other type of winterholiday with snow</c:v>
                </c:pt>
              </c:strCache>
            </c:strRef>
          </c:cat>
          <c:val>
            <c:numRef>
              <c:f>Sheet1!$B$2:$B$18</c:f>
              <c:numCache>
                <c:formatCode>0%</c:formatCode>
                <c:ptCount val="17"/>
                <c:pt idx="0">
                  <c:v>0.724683544303797</c:v>
                </c:pt>
                <c:pt idx="1">
                  <c:v>0.64556962025316489</c:v>
                </c:pt>
                <c:pt idx="2">
                  <c:v>0.60126582278481</c:v>
                </c:pt>
                <c:pt idx="3">
                  <c:v>0.598101265822785</c:v>
                </c:pt>
                <c:pt idx="4">
                  <c:v>0.560126582278481</c:v>
                </c:pt>
                <c:pt idx="5">
                  <c:v>0.411392405063291</c:v>
                </c:pt>
                <c:pt idx="6">
                  <c:v>0.38291139240506294</c:v>
                </c:pt>
                <c:pt idx="7">
                  <c:v>0.224683544303797</c:v>
                </c:pt>
                <c:pt idx="8">
                  <c:v>0.170886075949367</c:v>
                </c:pt>
                <c:pt idx="9">
                  <c:v>0.16455696202531597</c:v>
                </c:pt>
                <c:pt idx="10">
                  <c:v>0.117088607594937</c:v>
                </c:pt>
                <c:pt idx="11">
                  <c:v>0.104430379746835</c:v>
                </c:pt>
                <c:pt idx="12">
                  <c:v>8.8607594936708903E-2</c:v>
                </c:pt>
                <c:pt idx="13">
                  <c:v>7.2784810126582306E-2</c:v>
                </c:pt>
                <c:pt idx="14">
                  <c:v>5.0632911392405104E-2</c:v>
                </c:pt>
                <c:pt idx="15">
                  <c:v>2.8481012658227799E-2</c:v>
                </c:pt>
                <c:pt idx="16">
                  <c:v>1.8987341772151899E-2</c:v>
                </c:pt>
              </c:numCache>
            </c:numRef>
          </c:val>
          <c:extLst>
            <c:ext xmlns:c16="http://schemas.microsoft.com/office/drawing/2014/chart" uri="{C3380CC4-5D6E-409C-BE32-E72D297353CC}">
              <c16:uniqueId val="{00000008-C3F2-49B7-8A65-0DB3EFA87AFB}"/>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FF0000"/>
              </a:solidFill>
              <a:ln>
                <a:noFill/>
              </a:ln>
              <a:effectLst/>
            </c:spPr>
            <c:extLst>
              <c:ext xmlns:c16="http://schemas.microsoft.com/office/drawing/2014/chart" uri="{C3380CC4-5D6E-409C-BE32-E72D297353CC}">
                <c16:uniqueId val="{00000002-221A-4493-9C9E-5356EB9E3FDB}"/>
              </c:ext>
            </c:extLst>
          </c:dPt>
          <c:dPt>
            <c:idx val="2"/>
            <c:invertIfNegative val="0"/>
            <c:bubble3D val="0"/>
            <c:spPr>
              <a:solidFill>
                <a:srgbClr val="FF0000"/>
              </a:solidFill>
              <a:ln>
                <a:noFill/>
              </a:ln>
              <a:effectLst/>
            </c:spPr>
            <c:extLst>
              <c:ext xmlns:c16="http://schemas.microsoft.com/office/drawing/2014/chart" uri="{C3380CC4-5D6E-409C-BE32-E72D297353CC}">
                <c16:uniqueId val="{00000003-221A-4493-9C9E-5356EB9E3FDB}"/>
              </c:ext>
            </c:extLst>
          </c:dPt>
          <c:dPt>
            <c:idx val="3"/>
            <c:invertIfNegative val="0"/>
            <c:bubble3D val="0"/>
            <c:spPr>
              <a:solidFill>
                <a:srgbClr val="92D050"/>
              </a:solidFill>
              <a:ln>
                <a:noFill/>
              </a:ln>
              <a:effectLst/>
            </c:spPr>
            <c:extLst>
              <c:ext xmlns:c16="http://schemas.microsoft.com/office/drawing/2014/chart" uri="{C3380CC4-5D6E-409C-BE32-E72D297353CC}">
                <c16:uniqueId val="{00000000-221A-4493-9C9E-5356EB9E3FDB}"/>
              </c:ext>
            </c:extLst>
          </c:dPt>
          <c:dPt>
            <c:idx val="4"/>
            <c:invertIfNegative val="0"/>
            <c:bubble3D val="0"/>
            <c:spPr>
              <a:solidFill>
                <a:srgbClr val="92D050"/>
              </a:solidFill>
              <a:ln>
                <a:noFill/>
              </a:ln>
              <a:effectLst/>
            </c:spPr>
            <c:extLst>
              <c:ext xmlns:c16="http://schemas.microsoft.com/office/drawing/2014/chart" uri="{C3380CC4-5D6E-409C-BE32-E72D297353CC}">
                <c16:uniqueId val="{00000001-221A-4493-9C9E-5356EB9E3FDB}"/>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3 to 4 days</c:v>
                </c:pt>
                <c:pt idx="1">
                  <c:v>5 to 6 days</c:v>
                </c:pt>
                <c:pt idx="2">
                  <c:v>7 to 8 days</c:v>
                </c:pt>
                <c:pt idx="3">
                  <c:v>9 to 14 days</c:v>
                </c:pt>
                <c:pt idx="4">
                  <c:v>15 or more days</c:v>
                </c:pt>
              </c:strCache>
            </c:strRef>
          </c:cat>
          <c:val>
            <c:numRef>
              <c:f>Sheet1!$B$2:$B$6</c:f>
              <c:numCache>
                <c:formatCode>0%</c:formatCode>
                <c:ptCount val="5"/>
                <c:pt idx="0">
                  <c:v>0.129746835443038</c:v>
                </c:pt>
                <c:pt idx="1">
                  <c:v>0.123417721518987</c:v>
                </c:pt>
                <c:pt idx="2">
                  <c:v>0.189873417721519</c:v>
                </c:pt>
                <c:pt idx="3">
                  <c:v>0.281645569620253</c:v>
                </c:pt>
                <c:pt idx="4">
                  <c:v>0.275316455696203</c:v>
                </c:pt>
              </c:numCache>
            </c:numRef>
          </c:val>
          <c:extLst>
            <c:ext xmlns:c16="http://schemas.microsoft.com/office/drawing/2014/chart" uri="{C3380CC4-5D6E-409C-BE32-E72D297353CC}">
              <c16:uniqueId val="{00000000-78CD-4331-90CA-444000EC0763}"/>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rgbClr val="6E6E71"/>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rgbClr val="FF0000"/>
              </a:solidFill>
              <a:ln>
                <a:noFill/>
              </a:ln>
              <a:effectLst/>
            </c:spPr>
            <c:extLst>
              <c:ext xmlns:c16="http://schemas.microsoft.com/office/drawing/2014/chart" uri="{C3380CC4-5D6E-409C-BE32-E72D297353CC}">
                <c16:uniqueId val="{00000000-2C84-41AC-8BBB-50C29BB805D7}"/>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Plane</c:v>
                </c:pt>
                <c:pt idx="1">
                  <c:v>Car</c:v>
                </c:pt>
                <c:pt idx="2">
                  <c:v>Bus</c:v>
                </c:pt>
                <c:pt idx="3">
                  <c:v>Ferry / boat / cruise</c:v>
                </c:pt>
                <c:pt idx="4">
                  <c:v>Train</c:v>
                </c:pt>
                <c:pt idx="5">
                  <c:v>Scheduled plane</c:v>
                </c:pt>
                <c:pt idx="6">
                  <c:v>Car w/ caravan</c:v>
                </c:pt>
                <c:pt idx="7">
                  <c:v>Charter plane</c:v>
                </c:pt>
                <c:pt idx="8">
                  <c:v>Motorbike</c:v>
                </c:pt>
                <c:pt idx="9">
                  <c:v>Camper van</c:v>
                </c:pt>
              </c:strCache>
            </c:strRef>
          </c:cat>
          <c:val>
            <c:numRef>
              <c:f>Sheet1!$B$2:$B$11</c:f>
              <c:numCache>
                <c:formatCode>0%</c:formatCode>
                <c:ptCount val="10"/>
                <c:pt idx="0">
                  <c:v>0.715189873417722</c:v>
                </c:pt>
                <c:pt idx="1">
                  <c:v>0.193037974683544</c:v>
                </c:pt>
                <c:pt idx="2">
                  <c:v>0.126582278481013</c:v>
                </c:pt>
                <c:pt idx="3">
                  <c:v>9.1772151898734208E-2</c:v>
                </c:pt>
                <c:pt idx="4">
                  <c:v>8.2278481012658208E-2</c:v>
                </c:pt>
                <c:pt idx="5">
                  <c:v>5.3797468354430403E-2</c:v>
                </c:pt>
                <c:pt idx="6">
                  <c:v>1.5822784810126601E-2</c:v>
                </c:pt>
                <c:pt idx="7">
                  <c:v>1.5822784810126601E-2</c:v>
                </c:pt>
                <c:pt idx="8">
                  <c:v>9.4936708860759497E-3</c:v>
                </c:pt>
                <c:pt idx="9">
                  <c:v>6.3291139240506302E-3</c:v>
                </c:pt>
              </c:numCache>
            </c:numRef>
          </c:val>
          <c:extLst>
            <c:ext xmlns:c16="http://schemas.microsoft.com/office/drawing/2014/chart" uri="{C3380CC4-5D6E-409C-BE32-E72D297353CC}">
              <c16:uniqueId val="{00000000-B5D5-4481-B4E9-4679B8930342}"/>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rgbClr val="92D050"/>
              </a:solidFill>
              <a:ln>
                <a:noFill/>
              </a:ln>
              <a:effectLst/>
            </c:spPr>
            <c:extLst>
              <c:ext xmlns:c16="http://schemas.microsoft.com/office/drawing/2014/chart" uri="{C3380CC4-5D6E-409C-BE32-E72D297353CC}">
                <c16:uniqueId val="{00000000-F772-498D-9C0C-B05954A0801A}"/>
              </c:ext>
            </c:extLst>
          </c:dPt>
          <c:dPt>
            <c:idx val="4"/>
            <c:invertIfNegative val="0"/>
            <c:bubble3D val="0"/>
            <c:spPr>
              <a:solidFill>
                <a:srgbClr val="92D050"/>
              </a:solidFill>
              <a:ln>
                <a:noFill/>
              </a:ln>
              <a:effectLst/>
            </c:spPr>
            <c:extLst>
              <c:ext xmlns:c16="http://schemas.microsoft.com/office/drawing/2014/chart" uri="{C3380CC4-5D6E-409C-BE32-E72D297353CC}">
                <c16:uniqueId val="{00000001-F772-498D-9C0C-B05954A0801A}"/>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Hotel (medium standard)</c:v>
                </c:pt>
                <c:pt idx="1">
                  <c:v>Hotel (budget)</c:v>
                </c:pt>
                <c:pt idx="2">
                  <c:v>Hotel (high standard)</c:v>
                </c:pt>
                <c:pt idx="3">
                  <c:v>Rented cabin / holiday home / flat</c:v>
                </c:pt>
                <c:pt idx="4">
                  <c:v>Guest house / Bed &amp; Breakfast</c:v>
                </c:pt>
                <c:pt idx="5">
                  <c:v>Stayed with friends / acquaintances</c:v>
                </c:pt>
                <c:pt idx="6">
                  <c:v>Stayed with family</c:v>
                </c:pt>
                <c:pt idx="7">
                  <c:v>Caravan / camper van</c:v>
                </c:pt>
                <c:pt idx="8">
                  <c:v>In a private person's home through AirBnb or other types of sharing services</c:v>
                </c:pt>
                <c:pt idx="9">
                  <c:v>Tent</c:v>
                </c:pt>
                <c:pt idx="10">
                  <c:v>Borrowed cabin / holiday home / flat</c:v>
                </c:pt>
                <c:pt idx="11">
                  <c:v>Owned cabin / holiday home / flat</c:v>
                </c:pt>
                <c:pt idx="12">
                  <c:v>Camping cabin</c:v>
                </c:pt>
              </c:strCache>
            </c:strRef>
          </c:cat>
          <c:val>
            <c:numRef>
              <c:f>Sheet1!$B$2:$B$14</c:f>
              <c:numCache>
                <c:formatCode>0%</c:formatCode>
                <c:ptCount val="13"/>
                <c:pt idx="0">
                  <c:v>0.474683544303797</c:v>
                </c:pt>
                <c:pt idx="1">
                  <c:v>0.205696202531646</c:v>
                </c:pt>
                <c:pt idx="2">
                  <c:v>0.205696202531646</c:v>
                </c:pt>
                <c:pt idx="3">
                  <c:v>0.107594936708861</c:v>
                </c:pt>
                <c:pt idx="4">
                  <c:v>0.104430379746835</c:v>
                </c:pt>
                <c:pt idx="5">
                  <c:v>6.9620253164557E-2</c:v>
                </c:pt>
                <c:pt idx="6">
                  <c:v>3.1645569620253201E-2</c:v>
                </c:pt>
                <c:pt idx="7">
                  <c:v>2.8481012658227799E-2</c:v>
                </c:pt>
                <c:pt idx="8">
                  <c:v>2.5316455696202497E-2</c:v>
                </c:pt>
                <c:pt idx="9">
                  <c:v>2.5316455696202497E-2</c:v>
                </c:pt>
                <c:pt idx="10">
                  <c:v>1.5822784810126601E-2</c:v>
                </c:pt>
                <c:pt idx="11">
                  <c:v>1.5822784810126601E-2</c:v>
                </c:pt>
                <c:pt idx="12">
                  <c:v>9.4936708860759497E-3</c:v>
                </c:pt>
              </c:numCache>
            </c:numRef>
          </c:val>
          <c:extLst>
            <c:ext xmlns:c16="http://schemas.microsoft.com/office/drawing/2014/chart" uri="{C3380CC4-5D6E-409C-BE32-E72D297353CC}">
              <c16:uniqueId val="{00000000-4E25-4B3B-AE66-88B8717DA50C}"/>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rgbClr val="92D050"/>
              </a:solidFill>
              <a:ln>
                <a:noFill/>
              </a:ln>
              <a:effectLst/>
            </c:spPr>
            <c:extLst>
              <c:ext xmlns:c16="http://schemas.microsoft.com/office/drawing/2014/chart" uri="{C3380CC4-5D6E-409C-BE32-E72D297353CC}">
                <c16:uniqueId val="{00000001-4EA0-4189-AA65-BB00919FD54A}"/>
              </c:ext>
            </c:extLst>
          </c:dPt>
          <c:dPt>
            <c:idx val="2"/>
            <c:invertIfNegative val="0"/>
            <c:bubble3D val="0"/>
            <c:spPr>
              <a:solidFill>
                <a:srgbClr val="92D050"/>
              </a:solidFill>
              <a:ln>
                <a:noFill/>
              </a:ln>
              <a:effectLst/>
            </c:spPr>
            <c:extLst>
              <c:ext xmlns:c16="http://schemas.microsoft.com/office/drawing/2014/chart" uri="{C3380CC4-5D6E-409C-BE32-E72D297353CC}">
                <c16:uniqueId val="{00000002-4EA0-4189-AA65-BB00919FD54A}"/>
              </c:ext>
            </c:extLst>
          </c:dPt>
          <c:dPt>
            <c:idx val="3"/>
            <c:invertIfNegative val="0"/>
            <c:bubble3D val="0"/>
            <c:spPr>
              <a:solidFill>
                <a:srgbClr val="92D050"/>
              </a:solidFill>
              <a:ln>
                <a:noFill/>
              </a:ln>
              <a:effectLst/>
            </c:spPr>
            <c:extLst>
              <c:ext xmlns:c16="http://schemas.microsoft.com/office/drawing/2014/chart" uri="{C3380CC4-5D6E-409C-BE32-E72D297353CC}">
                <c16:uniqueId val="{00000003-4EA0-4189-AA65-BB00919FD54A}"/>
              </c:ext>
            </c:extLst>
          </c:dPt>
          <c:dPt>
            <c:idx val="5"/>
            <c:invertIfNegative val="0"/>
            <c:bubble3D val="0"/>
            <c:spPr>
              <a:solidFill>
                <a:srgbClr val="FF0000"/>
              </a:solidFill>
              <a:ln>
                <a:noFill/>
              </a:ln>
              <a:effectLst/>
            </c:spPr>
            <c:extLst>
              <c:ext xmlns:c16="http://schemas.microsoft.com/office/drawing/2014/chart" uri="{C3380CC4-5D6E-409C-BE32-E72D297353CC}">
                <c16:uniqueId val="{00000000-4EA0-4189-AA65-BB00919FD54A}"/>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Bus</c:v>
                </c:pt>
                <c:pt idx="1">
                  <c:v>Rented car</c:v>
                </c:pt>
                <c:pt idx="2">
                  <c:v>Plane</c:v>
                </c:pt>
                <c:pt idx="3">
                  <c:v>Ferry / boat / cruise</c:v>
                </c:pt>
                <c:pt idx="4">
                  <c:v>Train</c:v>
                </c:pt>
                <c:pt idx="5">
                  <c:v>Own car</c:v>
                </c:pt>
                <c:pt idx="6">
                  <c:v>Motorbike</c:v>
                </c:pt>
                <c:pt idx="7">
                  <c:v>No transportation</c:v>
                </c:pt>
                <c:pt idx="8">
                  <c:v>Bicycle</c:v>
                </c:pt>
                <c:pt idx="9">
                  <c:v>Car w/ caravan</c:v>
                </c:pt>
                <c:pt idx="10">
                  <c:v>Camper van</c:v>
                </c:pt>
              </c:strCache>
            </c:strRef>
          </c:cat>
          <c:val>
            <c:numRef>
              <c:f>Sheet1!$B$2:$B$12</c:f>
              <c:numCache>
                <c:formatCode>0%</c:formatCode>
                <c:ptCount val="11"/>
                <c:pt idx="0">
                  <c:v>0.363924050632911</c:v>
                </c:pt>
                <c:pt idx="1">
                  <c:v>0.268987341772152</c:v>
                </c:pt>
                <c:pt idx="2">
                  <c:v>0.167721518987342</c:v>
                </c:pt>
                <c:pt idx="3">
                  <c:v>0.167721518987342</c:v>
                </c:pt>
                <c:pt idx="4">
                  <c:v>0.129746835443038</c:v>
                </c:pt>
                <c:pt idx="5">
                  <c:v>9.1772151898734208E-2</c:v>
                </c:pt>
                <c:pt idx="6">
                  <c:v>4.1139240506329104E-2</c:v>
                </c:pt>
                <c:pt idx="7">
                  <c:v>4.1139240506329104E-2</c:v>
                </c:pt>
                <c:pt idx="8">
                  <c:v>2.8481012658227799E-2</c:v>
                </c:pt>
                <c:pt idx="9">
                  <c:v>1.5822784810126601E-2</c:v>
                </c:pt>
                <c:pt idx="10">
                  <c:v>1.26582278481013E-2</c:v>
                </c:pt>
              </c:numCache>
            </c:numRef>
          </c:val>
          <c:extLst>
            <c:ext xmlns:c16="http://schemas.microsoft.com/office/drawing/2014/chart" uri="{C3380CC4-5D6E-409C-BE32-E72D297353CC}">
              <c16:uniqueId val="{00000000-8D07-46D3-A063-0C59ACA1E687}"/>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409260283287449"/>
          <c:y val="2.8198049228214074E-3"/>
          <c:w val="0.51276605826365784"/>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1A-1947-40BA-BF79-B3F336C97938}"/>
              </c:ext>
            </c:extLst>
          </c:dPt>
          <c:dPt>
            <c:idx val="1"/>
            <c:invertIfNegative val="0"/>
            <c:bubble3D val="0"/>
            <c:spPr>
              <a:solidFill>
                <a:srgbClr val="92D050"/>
              </a:solidFill>
              <a:ln>
                <a:noFill/>
              </a:ln>
              <a:effectLst/>
            </c:spPr>
            <c:extLst>
              <c:ext xmlns:c16="http://schemas.microsoft.com/office/drawing/2014/chart" uri="{C3380CC4-5D6E-409C-BE32-E72D297353CC}">
                <c16:uniqueId val="{0000001B-1947-40BA-BF79-B3F336C97938}"/>
              </c:ext>
            </c:extLst>
          </c:dPt>
          <c:dPt>
            <c:idx val="3"/>
            <c:invertIfNegative val="0"/>
            <c:bubble3D val="0"/>
            <c:spPr>
              <a:solidFill>
                <a:srgbClr val="92D050"/>
              </a:solidFill>
              <a:ln>
                <a:noFill/>
              </a:ln>
              <a:effectLst/>
            </c:spPr>
            <c:extLst>
              <c:ext xmlns:c16="http://schemas.microsoft.com/office/drawing/2014/chart" uri="{C3380CC4-5D6E-409C-BE32-E72D297353CC}">
                <c16:uniqueId val="{0000001C-1947-40BA-BF79-B3F336C97938}"/>
              </c:ext>
            </c:extLst>
          </c:dPt>
          <c:dPt>
            <c:idx val="4"/>
            <c:invertIfNegative val="0"/>
            <c:bubble3D val="0"/>
            <c:spPr>
              <a:solidFill>
                <a:srgbClr val="FF0000"/>
              </a:solidFill>
              <a:ln>
                <a:noFill/>
              </a:ln>
              <a:effectLst/>
            </c:spPr>
            <c:extLst>
              <c:ext xmlns:c16="http://schemas.microsoft.com/office/drawing/2014/chart" uri="{C3380CC4-5D6E-409C-BE32-E72D297353CC}">
                <c16:uniqueId val="{00000021-1947-40BA-BF79-B3F336C97938}"/>
              </c:ext>
            </c:extLst>
          </c:dPt>
          <c:dPt>
            <c:idx val="5"/>
            <c:invertIfNegative val="0"/>
            <c:bubble3D val="0"/>
            <c:spPr>
              <a:solidFill>
                <a:srgbClr val="92D050"/>
              </a:solidFill>
              <a:ln>
                <a:noFill/>
              </a:ln>
              <a:effectLst/>
            </c:spPr>
            <c:extLst>
              <c:ext xmlns:c16="http://schemas.microsoft.com/office/drawing/2014/chart" uri="{C3380CC4-5D6E-409C-BE32-E72D297353CC}">
                <c16:uniqueId val="{0000001D-1947-40BA-BF79-B3F336C97938}"/>
              </c:ext>
            </c:extLst>
          </c:dPt>
          <c:dPt>
            <c:idx val="6"/>
            <c:invertIfNegative val="0"/>
            <c:bubble3D val="0"/>
            <c:spPr>
              <a:solidFill>
                <a:srgbClr val="92D050"/>
              </a:solidFill>
              <a:ln>
                <a:noFill/>
              </a:ln>
              <a:effectLst/>
            </c:spPr>
            <c:extLst>
              <c:ext xmlns:c16="http://schemas.microsoft.com/office/drawing/2014/chart" uri="{C3380CC4-5D6E-409C-BE32-E72D297353CC}">
                <c16:uniqueId val="{0000001E-1947-40BA-BF79-B3F336C97938}"/>
              </c:ext>
            </c:extLst>
          </c:dPt>
          <c:dPt>
            <c:idx val="7"/>
            <c:invertIfNegative val="0"/>
            <c:bubble3D val="0"/>
            <c:spPr>
              <a:solidFill>
                <a:srgbClr val="92D050"/>
              </a:solidFill>
              <a:ln>
                <a:noFill/>
              </a:ln>
              <a:effectLst/>
            </c:spPr>
            <c:extLst>
              <c:ext xmlns:c16="http://schemas.microsoft.com/office/drawing/2014/chart" uri="{C3380CC4-5D6E-409C-BE32-E72D297353CC}">
                <c16:uniqueId val="{0000001F-1947-40BA-BF79-B3F336C97938}"/>
              </c:ext>
            </c:extLst>
          </c:dPt>
          <c:dPt>
            <c:idx val="8"/>
            <c:invertIfNegative val="0"/>
            <c:bubble3D val="0"/>
            <c:spPr>
              <a:solidFill>
                <a:srgbClr val="92D050"/>
              </a:solidFill>
              <a:ln>
                <a:noFill/>
              </a:ln>
              <a:effectLst/>
            </c:spPr>
            <c:extLst>
              <c:ext xmlns:c16="http://schemas.microsoft.com/office/drawing/2014/chart" uri="{C3380CC4-5D6E-409C-BE32-E72D297353CC}">
                <c16:uniqueId val="{00000001-D54F-4D27-9520-55EB6E380D05}"/>
              </c:ext>
            </c:extLst>
          </c:dPt>
          <c:dPt>
            <c:idx val="9"/>
            <c:invertIfNegative val="0"/>
            <c:bubble3D val="0"/>
            <c:spPr>
              <a:solidFill>
                <a:schemeClr val="accent2"/>
              </a:solidFill>
              <a:ln>
                <a:noFill/>
              </a:ln>
              <a:effectLst/>
            </c:spPr>
            <c:extLst>
              <c:ext xmlns:c16="http://schemas.microsoft.com/office/drawing/2014/chart" uri="{C3380CC4-5D6E-409C-BE32-E72D297353CC}">
                <c16:uniqueId val="{00000003-D54F-4D27-9520-55EB6E380D05}"/>
              </c:ext>
            </c:extLst>
          </c:dPt>
          <c:dPt>
            <c:idx val="10"/>
            <c:invertIfNegative val="0"/>
            <c:bubble3D val="0"/>
            <c:spPr>
              <a:solidFill>
                <a:srgbClr val="FF0000"/>
              </a:solidFill>
              <a:ln>
                <a:noFill/>
              </a:ln>
              <a:effectLst/>
            </c:spPr>
            <c:extLst>
              <c:ext xmlns:c16="http://schemas.microsoft.com/office/drawing/2014/chart" uri="{C3380CC4-5D6E-409C-BE32-E72D297353CC}">
                <c16:uniqueId val="{00000022-1947-40BA-BF79-B3F336C97938}"/>
              </c:ext>
            </c:extLst>
          </c:dPt>
          <c:dPt>
            <c:idx val="11"/>
            <c:invertIfNegative val="0"/>
            <c:bubble3D val="0"/>
            <c:spPr>
              <a:solidFill>
                <a:srgbClr val="92D050"/>
              </a:solidFill>
              <a:ln>
                <a:noFill/>
              </a:ln>
              <a:effectLst/>
            </c:spPr>
            <c:extLst>
              <c:ext xmlns:c16="http://schemas.microsoft.com/office/drawing/2014/chart" uri="{C3380CC4-5D6E-409C-BE32-E72D297353CC}">
                <c16:uniqueId val="{00000005-D54F-4D27-9520-55EB6E380D05}"/>
              </c:ext>
            </c:extLst>
          </c:dPt>
          <c:dPt>
            <c:idx val="12"/>
            <c:invertIfNegative val="0"/>
            <c:bubble3D val="0"/>
            <c:spPr>
              <a:solidFill>
                <a:srgbClr val="92D050"/>
              </a:solidFill>
              <a:ln>
                <a:noFill/>
              </a:ln>
              <a:effectLst/>
            </c:spPr>
            <c:extLst>
              <c:ext xmlns:c16="http://schemas.microsoft.com/office/drawing/2014/chart" uri="{C3380CC4-5D6E-409C-BE32-E72D297353CC}">
                <c16:uniqueId val="{00000007-D54F-4D27-9520-55EB6E380D05}"/>
              </c:ext>
            </c:extLst>
          </c:dPt>
          <c:dPt>
            <c:idx val="15"/>
            <c:invertIfNegative val="0"/>
            <c:bubble3D val="0"/>
            <c:spPr>
              <a:solidFill>
                <a:srgbClr val="92D050"/>
              </a:solidFill>
              <a:ln>
                <a:noFill/>
              </a:ln>
              <a:effectLst/>
            </c:spPr>
            <c:extLst>
              <c:ext xmlns:c16="http://schemas.microsoft.com/office/drawing/2014/chart" uri="{C3380CC4-5D6E-409C-BE32-E72D297353CC}">
                <c16:uniqueId val="{00000009-D54F-4D27-9520-55EB6E380D05}"/>
              </c:ext>
            </c:extLst>
          </c:dPt>
          <c:dPt>
            <c:idx val="16"/>
            <c:invertIfNegative val="0"/>
            <c:bubble3D val="0"/>
            <c:spPr>
              <a:solidFill>
                <a:srgbClr val="FF0000"/>
              </a:solidFill>
              <a:ln>
                <a:noFill/>
              </a:ln>
              <a:effectLst/>
            </c:spPr>
            <c:extLst>
              <c:ext xmlns:c16="http://schemas.microsoft.com/office/drawing/2014/chart" uri="{C3380CC4-5D6E-409C-BE32-E72D297353CC}">
                <c16:uniqueId val="{0000000B-D54F-4D27-9520-55EB6E380D05}"/>
              </c:ext>
            </c:extLst>
          </c:dPt>
          <c:dPt>
            <c:idx val="17"/>
            <c:invertIfNegative val="0"/>
            <c:bubble3D val="0"/>
            <c:spPr>
              <a:solidFill>
                <a:schemeClr val="accent2"/>
              </a:solidFill>
              <a:ln>
                <a:noFill/>
              </a:ln>
              <a:effectLst/>
            </c:spPr>
            <c:extLst>
              <c:ext xmlns:c16="http://schemas.microsoft.com/office/drawing/2014/chart" uri="{C3380CC4-5D6E-409C-BE32-E72D297353CC}">
                <c16:uniqueId val="{0000000D-D54F-4D27-9520-55EB6E380D05}"/>
              </c:ext>
            </c:extLst>
          </c:dPt>
          <c:dPt>
            <c:idx val="18"/>
            <c:invertIfNegative val="0"/>
            <c:bubble3D val="0"/>
            <c:spPr>
              <a:solidFill>
                <a:srgbClr val="92D050"/>
              </a:solidFill>
              <a:ln>
                <a:noFill/>
              </a:ln>
              <a:effectLst/>
            </c:spPr>
            <c:extLst>
              <c:ext xmlns:c16="http://schemas.microsoft.com/office/drawing/2014/chart" uri="{C3380CC4-5D6E-409C-BE32-E72D297353CC}">
                <c16:uniqueId val="{00000020-1947-40BA-BF79-B3F336C97938}"/>
              </c:ext>
            </c:extLst>
          </c:dPt>
          <c:dPt>
            <c:idx val="19"/>
            <c:invertIfNegative val="0"/>
            <c:bubble3D val="0"/>
            <c:spPr>
              <a:solidFill>
                <a:srgbClr val="92D050"/>
              </a:solidFill>
              <a:ln>
                <a:noFill/>
              </a:ln>
              <a:effectLst/>
            </c:spPr>
            <c:extLst>
              <c:ext xmlns:c16="http://schemas.microsoft.com/office/drawing/2014/chart" uri="{C3380CC4-5D6E-409C-BE32-E72D297353CC}">
                <c16:uniqueId val="{0000000F-D54F-4D27-9520-55EB6E380D05}"/>
              </c:ext>
            </c:extLst>
          </c:dPt>
          <c:dPt>
            <c:idx val="20"/>
            <c:invertIfNegative val="0"/>
            <c:bubble3D val="0"/>
            <c:spPr>
              <a:solidFill>
                <a:schemeClr val="accent2"/>
              </a:solidFill>
              <a:ln>
                <a:noFill/>
              </a:ln>
              <a:effectLst/>
            </c:spPr>
            <c:extLst>
              <c:ext xmlns:c16="http://schemas.microsoft.com/office/drawing/2014/chart" uri="{C3380CC4-5D6E-409C-BE32-E72D297353CC}">
                <c16:uniqueId val="{00000011-D54F-4D27-9520-55EB6E380D05}"/>
              </c:ext>
            </c:extLst>
          </c:dPt>
          <c:dPt>
            <c:idx val="21"/>
            <c:invertIfNegative val="0"/>
            <c:bubble3D val="0"/>
            <c:spPr>
              <a:solidFill>
                <a:schemeClr val="accent2"/>
              </a:solidFill>
              <a:ln>
                <a:noFill/>
              </a:ln>
              <a:effectLst/>
            </c:spPr>
            <c:extLst>
              <c:ext xmlns:c16="http://schemas.microsoft.com/office/drawing/2014/chart" uri="{C3380CC4-5D6E-409C-BE32-E72D297353CC}">
                <c16:uniqueId val="{00000013-D54F-4D27-9520-55EB6E380D05}"/>
              </c:ext>
            </c:extLst>
          </c:dPt>
          <c:dPt>
            <c:idx val="22"/>
            <c:invertIfNegative val="0"/>
            <c:bubble3D val="0"/>
            <c:spPr>
              <a:solidFill>
                <a:schemeClr val="accent2"/>
              </a:solidFill>
              <a:ln>
                <a:noFill/>
              </a:ln>
              <a:effectLst/>
            </c:spPr>
            <c:extLst>
              <c:ext xmlns:c16="http://schemas.microsoft.com/office/drawing/2014/chart" uri="{C3380CC4-5D6E-409C-BE32-E72D297353CC}">
                <c16:uniqueId val="{00000015-D54F-4D27-9520-55EB6E380D05}"/>
              </c:ext>
            </c:extLst>
          </c:dPt>
          <c:dPt>
            <c:idx val="23"/>
            <c:invertIfNegative val="0"/>
            <c:bubble3D val="0"/>
            <c:spPr>
              <a:solidFill>
                <a:schemeClr val="accent2"/>
              </a:solidFill>
              <a:ln>
                <a:noFill/>
              </a:ln>
              <a:effectLst/>
            </c:spPr>
            <c:extLst>
              <c:ext xmlns:c16="http://schemas.microsoft.com/office/drawing/2014/chart" uri="{C3380CC4-5D6E-409C-BE32-E72D297353CC}">
                <c16:uniqueId val="{00000017-D54F-4D27-9520-55EB6E380D05}"/>
              </c:ext>
            </c:extLst>
          </c:dPt>
          <c:dPt>
            <c:idx val="26"/>
            <c:invertIfNegative val="0"/>
            <c:bubble3D val="0"/>
            <c:spPr>
              <a:solidFill>
                <a:schemeClr val="accent2"/>
              </a:solidFill>
              <a:ln>
                <a:noFill/>
              </a:ln>
              <a:effectLst/>
            </c:spPr>
            <c:extLst>
              <c:ext xmlns:c16="http://schemas.microsoft.com/office/drawing/2014/chart" uri="{C3380CC4-5D6E-409C-BE32-E72D297353CC}">
                <c16:uniqueId val="{00000019-D54F-4D27-9520-55EB6E380D05}"/>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Sheet1!$A$2:$A$29</c:f>
              <c:strCache>
                <c:ptCount val="28"/>
                <c:pt idx="0">
                  <c:v>Observe beauty of nature</c:v>
                </c:pt>
                <c:pt idx="1">
                  <c:v>Discover local culture and lifestyle</c:v>
                </c:pt>
                <c:pt idx="2">
                  <c:v>Taste local food and drink</c:v>
                </c:pt>
                <c:pt idx="3">
                  <c:v>Visit historical buildings/sites</c:v>
                </c:pt>
                <c:pt idx="4">
                  <c:v>Relaxation</c:v>
                </c:pt>
                <c:pt idx="5">
                  <c:v>Experience mountains,  the wilderness or the wildlife</c:v>
                </c:pt>
                <c:pt idx="6">
                  <c:v>Visit the countryside</c:v>
                </c:pt>
                <c:pt idx="7">
                  <c:v>Observe natural phenomenon (i.e. volcanoes, northern lights, midnight sun, breaking waves, sand dune)</c:v>
                </c:pt>
                <c:pt idx="8">
                  <c:v>Hiking (less than two hours)</c:v>
                </c:pt>
                <c:pt idx="9">
                  <c:v>Visit cities</c:v>
                </c:pt>
                <c:pt idx="10">
                  <c:v>Visit restaurants</c:v>
                </c:pt>
                <c:pt idx="11">
                  <c:v>Discover local history and legends</c:v>
                </c:pt>
                <c:pt idx="12">
                  <c:v>Attend sightseeing tours</c:v>
                </c:pt>
                <c:pt idx="13">
                  <c:v>Sunbathing and swimming</c:v>
                </c:pt>
                <c:pt idx="14">
                  <c:v>Visit parks and gardens</c:v>
                </c:pt>
                <c:pt idx="15">
                  <c:v>Experience local architecture</c:v>
                </c:pt>
                <c:pt idx="16">
                  <c:v>Shopping</c:v>
                </c:pt>
                <c:pt idx="17">
                  <c:v>Visit museums</c:v>
                </c:pt>
                <c:pt idx="18">
                  <c:v>Experience national festivals and traditional celebrations</c:v>
                </c:pt>
                <c:pt idx="19">
                  <c:v>Hiking (more than two hours)</c:v>
                </c:pt>
                <c:pt idx="20">
                  <c:v>Experience city nightlife</c:v>
                </c:pt>
                <c:pt idx="21">
                  <c:v>Visit art exhibitions</c:v>
                </c:pt>
                <c:pt idx="22">
                  <c:v>Visit spa resorts</c:v>
                </c:pt>
                <c:pt idx="23">
                  <c:v>Attend concerts/festivals</c:v>
                </c:pt>
                <c:pt idx="24">
                  <c:v>Get pampered</c:v>
                </c:pt>
                <c:pt idx="25">
                  <c:v>Fresh or salt water fishing</c:v>
                </c:pt>
                <c:pt idx="26">
                  <c:v>Visit amusement parks</c:v>
                </c:pt>
                <c:pt idx="27">
                  <c:v>Do winter activities (Alpine skiing/snowboarding, cross country skiing, dog-sleigh, snowmobile etc)</c:v>
                </c:pt>
              </c:strCache>
            </c:strRef>
          </c:cat>
          <c:val>
            <c:numRef>
              <c:f>Sheet1!$B$2:$B$29</c:f>
              <c:numCache>
                <c:formatCode>0%</c:formatCode>
                <c:ptCount val="28"/>
                <c:pt idx="0">
                  <c:v>0.759493670886076</c:v>
                </c:pt>
                <c:pt idx="1">
                  <c:v>0.588607594936709</c:v>
                </c:pt>
                <c:pt idx="2">
                  <c:v>0.556962025316456</c:v>
                </c:pt>
                <c:pt idx="3">
                  <c:v>0.544303797468354</c:v>
                </c:pt>
                <c:pt idx="4">
                  <c:v>0.506329113924051</c:v>
                </c:pt>
                <c:pt idx="5">
                  <c:v>0.5</c:v>
                </c:pt>
                <c:pt idx="6">
                  <c:v>0.44303797468354394</c:v>
                </c:pt>
                <c:pt idx="7">
                  <c:v>0.424050632911392</c:v>
                </c:pt>
                <c:pt idx="8">
                  <c:v>0.401898734177215</c:v>
                </c:pt>
                <c:pt idx="9">
                  <c:v>0.379746835443038</c:v>
                </c:pt>
                <c:pt idx="10">
                  <c:v>0.35126582278481</c:v>
                </c:pt>
                <c:pt idx="11">
                  <c:v>0.338607594936709</c:v>
                </c:pt>
                <c:pt idx="12">
                  <c:v>0.30379746835443</c:v>
                </c:pt>
                <c:pt idx="13">
                  <c:v>0.30379746835443</c:v>
                </c:pt>
                <c:pt idx="14">
                  <c:v>0.284810126582278</c:v>
                </c:pt>
                <c:pt idx="15">
                  <c:v>0.281645569620253</c:v>
                </c:pt>
                <c:pt idx="16">
                  <c:v>0.253164556962025</c:v>
                </c:pt>
                <c:pt idx="17">
                  <c:v>0.25</c:v>
                </c:pt>
                <c:pt idx="18">
                  <c:v>0.224683544303797</c:v>
                </c:pt>
                <c:pt idx="19">
                  <c:v>0.20253164556961997</c:v>
                </c:pt>
                <c:pt idx="20">
                  <c:v>0.126582278481013</c:v>
                </c:pt>
                <c:pt idx="21">
                  <c:v>9.1772151898734208E-2</c:v>
                </c:pt>
                <c:pt idx="22">
                  <c:v>8.8607594936708903E-2</c:v>
                </c:pt>
                <c:pt idx="23">
                  <c:v>7.5949367088607597E-2</c:v>
                </c:pt>
                <c:pt idx="24">
                  <c:v>6.9620253164557E-2</c:v>
                </c:pt>
                <c:pt idx="25">
                  <c:v>6.3291139240506306E-2</c:v>
                </c:pt>
                <c:pt idx="26">
                  <c:v>5.3797468354430403E-2</c:v>
                </c:pt>
                <c:pt idx="27">
                  <c:v>4.4303797468354403E-2</c:v>
                </c:pt>
              </c:numCache>
            </c:numRef>
          </c:val>
          <c:extLst>
            <c:ext xmlns:c16="http://schemas.microsoft.com/office/drawing/2014/chart" uri="{C3380CC4-5D6E-409C-BE32-E72D297353CC}">
              <c16:uniqueId val="{0000001A-D54F-4D27-9520-55EB6E380D05}"/>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2"/>
            <c:invertIfNegative val="0"/>
            <c:bubble3D val="0"/>
            <c:spPr>
              <a:solidFill>
                <a:srgbClr val="FF0000"/>
              </a:solidFill>
              <a:ln>
                <a:noFill/>
              </a:ln>
              <a:effectLst/>
            </c:spPr>
            <c:extLst>
              <c:ext xmlns:c16="http://schemas.microsoft.com/office/drawing/2014/chart" uri="{C3380CC4-5D6E-409C-BE32-E72D297353CC}">
                <c16:uniqueId val="{00000000-ED86-496C-934A-B00C2187059F}"/>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Less than one week before departure</c:v>
                </c:pt>
                <c:pt idx="1">
                  <c:v>1-3 weeks before departure</c:v>
                </c:pt>
                <c:pt idx="2">
                  <c:v>Up to 1 month before departure</c:v>
                </c:pt>
                <c:pt idx="3">
                  <c:v>Up to 2 months before departure</c:v>
                </c:pt>
                <c:pt idx="4">
                  <c:v>Up to 3 months before departure</c:v>
                </c:pt>
                <c:pt idx="5">
                  <c:v>Up to 4-6 months before departure</c:v>
                </c:pt>
                <c:pt idx="6">
                  <c:v>Up to 6-12 months before departure</c:v>
                </c:pt>
                <c:pt idx="7">
                  <c:v>More than one year before departure</c:v>
                </c:pt>
              </c:strCache>
            </c:strRef>
          </c:cat>
          <c:val>
            <c:numRef>
              <c:f>Sheet1!$B$2:$B$9</c:f>
              <c:numCache>
                <c:formatCode>0%</c:formatCode>
                <c:ptCount val="8"/>
                <c:pt idx="0">
                  <c:v>3.1645569620253201E-2</c:v>
                </c:pt>
                <c:pt idx="1">
                  <c:v>6.3291139240506306E-2</c:v>
                </c:pt>
                <c:pt idx="2">
                  <c:v>6.3291139240506306E-2</c:v>
                </c:pt>
                <c:pt idx="3">
                  <c:v>0.177215189873418</c:v>
                </c:pt>
                <c:pt idx="4">
                  <c:v>0.20253164556961997</c:v>
                </c:pt>
                <c:pt idx="5">
                  <c:v>0.24050632911392397</c:v>
                </c:pt>
                <c:pt idx="6">
                  <c:v>0.170886075949367</c:v>
                </c:pt>
                <c:pt idx="7">
                  <c:v>5.0632911392405104E-2</c:v>
                </c:pt>
              </c:numCache>
            </c:numRef>
          </c:val>
          <c:extLst>
            <c:ext xmlns:c16="http://schemas.microsoft.com/office/drawing/2014/chart" uri="{C3380CC4-5D6E-409C-BE32-E72D297353CC}">
              <c16:uniqueId val="{00000000-8DA4-41AA-9CCC-34ACB89D831D}"/>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1-B344-4FE5-94C2-4C1CE8E7DC7E}"/>
              </c:ext>
            </c:extLst>
          </c:dPt>
          <c:dPt>
            <c:idx val="4"/>
            <c:invertIfNegative val="0"/>
            <c:bubble3D val="0"/>
            <c:spPr>
              <a:solidFill>
                <a:schemeClr val="accent2"/>
              </a:solidFill>
              <a:ln>
                <a:noFill/>
              </a:ln>
              <a:effectLst/>
            </c:spPr>
            <c:extLst>
              <c:ext xmlns:c16="http://schemas.microsoft.com/office/drawing/2014/chart" uri="{C3380CC4-5D6E-409C-BE32-E72D297353CC}">
                <c16:uniqueId val="{00000003-B344-4FE5-94C2-4C1CE8E7DC7E}"/>
              </c:ext>
            </c:extLst>
          </c:dPt>
          <c:dPt>
            <c:idx val="5"/>
            <c:invertIfNegative val="0"/>
            <c:bubble3D val="0"/>
            <c:spPr>
              <a:solidFill>
                <a:schemeClr val="accent2"/>
              </a:solidFill>
              <a:ln>
                <a:noFill/>
              </a:ln>
              <a:effectLst/>
            </c:spPr>
            <c:extLst>
              <c:ext xmlns:c16="http://schemas.microsoft.com/office/drawing/2014/chart" uri="{C3380CC4-5D6E-409C-BE32-E72D297353CC}">
                <c16:uniqueId val="{00000005-B344-4FE5-94C2-4C1CE8E7DC7E}"/>
              </c:ext>
            </c:extLst>
          </c:dPt>
          <c:dPt>
            <c:idx val="6"/>
            <c:invertIfNegative val="0"/>
            <c:bubble3D val="0"/>
            <c:spPr>
              <a:solidFill>
                <a:srgbClr val="92D050"/>
              </a:solidFill>
              <a:ln>
                <a:noFill/>
              </a:ln>
              <a:effectLst/>
            </c:spPr>
            <c:extLst>
              <c:ext xmlns:c16="http://schemas.microsoft.com/office/drawing/2014/chart" uri="{C3380CC4-5D6E-409C-BE32-E72D297353CC}">
                <c16:uniqueId val="{00000007-95A0-41F8-94C8-6C14BF84BC38}"/>
              </c:ext>
            </c:extLst>
          </c:dPt>
          <c:dPt>
            <c:idx val="7"/>
            <c:invertIfNegative val="0"/>
            <c:bubble3D val="0"/>
            <c:spPr>
              <a:solidFill>
                <a:srgbClr val="92D050"/>
              </a:solidFill>
              <a:ln>
                <a:noFill/>
              </a:ln>
              <a:effectLst/>
            </c:spPr>
            <c:extLst>
              <c:ext xmlns:c16="http://schemas.microsoft.com/office/drawing/2014/chart" uri="{C3380CC4-5D6E-409C-BE32-E72D297353CC}">
                <c16:uniqueId val="{00000006-95A0-41F8-94C8-6C14BF84BC38}"/>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Spouse/Partner</c:v>
                </c:pt>
                <c:pt idx="1">
                  <c:v>Children 0-6 years</c:v>
                </c:pt>
                <c:pt idx="2">
                  <c:v>Children 7-14 years</c:v>
                </c:pt>
                <c:pt idx="3">
                  <c:v>Children 15 years and older</c:v>
                </c:pt>
                <c:pt idx="4">
                  <c:v>Parents/other relatives</c:v>
                </c:pt>
                <c:pt idx="5">
                  <c:v>Friends/acquaintances/colleagues</c:v>
                </c:pt>
                <c:pt idx="6">
                  <c:v>Other</c:v>
                </c:pt>
                <c:pt idx="7">
                  <c:v>Nobody except myself</c:v>
                </c:pt>
              </c:strCache>
            </c:strRef>
          </c:cat>
          <c:val>
            <c:numRef>
              <c:f>Sheet1!$B$2:$B$9</c:f>
              <c:numCache>
                <c:formatCode>0%</c:formatCode>
                <c:ptCount val="8"/>
                <c:pt idx="0">
                  <c:v>0.427215189873418</c:v>
                </c:pt>
                <c:pt idx="1">
                  <c:v>3.1645569620253199E-3</c:v>
                </c:pt>
                <c:pt idx="2">
                  <c:v>1.8987341772151899E-2</c:v>
                </c:pt>
                <c:pt idx="3">
                  <c:v>7.2784810126582306E-2</c:v>
                </c:pt>
                <c:pt idx="4">
                  <c:v>0.123417721518987</c:v>
                </c:pt>
                <c:pt idx="5">
                  <c:v>0.253164556962025</c:v>
                </c:pt>
                <c:pt idx="6">
                  <c:v>5.3797468354430403E-2</c:v>
                </c:pt>
                <c:pt idx="7">
                  <c:v>0.243670886075949</c:v>
                </c:pt>
              </c:numCache>
            </c:numRef>
          </c:val>
          <c:extLst>
            <c:ext xmlns:c16="http://schemas.microsoft.com/office/drawing/2014/chart" uri="{C3380CC4-5D6E-409C-BE32-E72D297353CC}">
              <c16:uniqueId val="{00000006-B344-4FE5-94C2-4C1CE8E7DC7E}"/>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6-B935-4789-A886-4AC1F661D8DD}"/>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1-B116-4DA6-B6FB-84A32CBE655F}"/>
              </c:ext>
            </c:extLst>
          </c:dPt>
          <c:dPt>
            <c:idx val="2"/>
            <c:invertIfNegative val="0"/>
            <c:bubble3D val="0"/>
            <c:spPr>
              <a:solidFill>
                <a:schemeClr val="accent2"/>
              </a:solidFill>
              <a:ln>
                <a:noFill/>
              </a:ln>
              <a:effectLst/>
            </c:spPr>
            <c:extLst>
              <c:ext xmlns:c16="http://schemas.microsoft.com/office/drawing/2014/chart" uri="{C3380CC4-5D6E-409C-BE32-E72D297353CC}">
                <c16:uniqueId val="{00000003-B116-4DA6-B6FB-84A32CBE655F}"/>
              </c:ext>
            </c:extLst>
          </c:dPt>
          <c:dPt>
            <c:idx val="4"/>
            <c:invertIfNegative val="0"/>
            <c:bubble3D val="0"/>
            <c:spPr>
              <a:solidFill>
                <a:schemeClr val="accent2"/>
              </a:solidFill>
              <a:ln>
                <a:noFill/>
              </a:ln>
              <a:effectLst/>
            </c:spPr>
            <c:extLst>
              <c:ext xmlns:c16="http://schemas.microsoft.com/office/drawing/2014/chart" uri="{C3380CC4-5D6E-409C-BE32-E72D297353CC}">
                <c16:uniqueId val="{00000005-B116-4DA6-B6FB-84A32CBE655F}"/>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Alone</c:v>
                </c:pt>
                <c:pt idx="1">
                  <c:v>Children 0-6 years</c:v>
                </c:pt>
                <c:pt idx="2">
                  <c:v>Children 7-14 year</c:v>
                </c:pt>
                <c:pt idx="3">
                  <c:v>Children 15 years and above</c:v>
                </c:pt>
                <c:pt idx="4">
                  <c:v>Spouse/partner</c:v>
                </c:pt>
                <c:pt idx="5">
                  <c:v>Other family/relatives</c:v>
                </c:pt>
                <c:pt idx="6">
                  <c:v>Friends</c:v>
                </c:pt>
                <c:pt idx="7">
                  <c:v>Other people</c:v>
                </c:pt>
              </c:strCache>
            </c:strRef>
          </c:cat>
          <c:val>
            <c:numRef>
              <c:f>Sheet1!$B$2:$B$9</c:f>
              <c:numCache>
                <c:formatCode>0%</c:formatCode>
                <c:ptCount val="8"/>
                <c:pt idx="0">
                  <c:v>0.123417721518987</c:v>
                </c:pt>
                <c:pt idx="1">
                  <c:v>3.1645569620253201E-2</c:v>
                </c:pt>
                <c:pt idx="2">
                  <c:v>4.7468354430379694E-2</c:v>
                </c:pt>
                <c:pt idx="3">
                  <c:v>0.10126582278480999</c:v>
                </c:pt>
                <c:pt idx="4">
                  <c:v>0.54746835443038</c:v>
                </c:pt>
                <c:pt idx="5">
                  <c:v>0.16455696202531597</c:v>
                </c:pt>
                <c:pt idx="6">
                  <c:v>0.256329113924051</c:v>
                </c:pt>
                <c:pt idx="7">
                  <c:v>5.6962025316455694E-2</c:v>
                </c:pt>
              </c:numCache>
            </c:numRef>
          </c:val>
          <c:extLst>
            <c:ext xmlns:c16="http://schemas.microsoft.com/office/drawing/2014/chart" uri="{C3380CC4-5D6E-409C-BE32-E72D297353CC}">
              <c16:uniqueId val="{00000006-B116-4DA6-B6FB-84A32CBE655F}"/>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1-A860-4359-85FE-B2C453EE79E8}"/>
              </c:ext>
            </c:extLst>
          </c:dPt>
          <c:dPt>
            <c:idx val="3"/>
            <c:invertIfNegative val="0"/>
            <c:bubble3D val="0"/>
            <c:spPr>
              <a:solidFill>
                <a:schemeClr val="accent2"/>
              </a:solidFill>
              <a:ln>
                <a:noFill/>
              </a:ln>
              <a:effectLst/>
            </c:spPr>
            <c:extLst>
              <c:ext xmlns:c16="http://schemas.microsoft.com/office/drawing/2014/chart" uri="{C3380CC4-5D6E-409C-BE32-E72D297353CC}">
                <c16:uniqueId val="{00000003-A860-4359-85FE-B2C453EE79E8}"/>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0</c:v>
                </c:pt>
                <c:pt idx="1">
                  <c:v>1</c:v>
                </c:pt>
                <c:pt idx="2">
                  <c:v>2</c:v>
                </c:pt>
                <c:pt idx="3">
                  <c:v>3</c:v>
                </c:pt>
                <c:pt idx="4">
                  <c:v>4</c:v>
                </c:pt>
                <c:pt idx="5">
                  <c:v>5 or more</c:v>
                </c:pt>
              </c:strCache>
            </c:strRef>
          </c:cat>
          <c:val>
            <c:numRef>
              <c:f>Sheet1!$B$2:$B$7</c:f>
              <c:numCache>
                <c:formatCode>0%</c:formatCode>
                <c:ptCount val="6"/>
                <c:pt idx="0">
                  <c:v>4.7468354430379694E-2</c:v>
                </c:pt>
                <c:pt idx="1">
                  <c:v>0.215189873417722</c:v>
                </c:pt>
                <c:pt idx="2">
                  <c:v>0.287974683544304</c:v>
                </c:pt>
                <c:pt idx="3">
                  <c:v>8.2278481012658208E-2</c:v>
                </c:pt>
                <c:pt idx="4">
                  <c:v>0.123417721518987</c:v>
                </c:pt>
                <c:pt idx="5">
                  <c:v>0.243670886075949</c:v>
                </c:pt>
              </c:numCache>
            </c:numRef>
          </c:val>
          <c:extLst>
            <c:ext xmlns:c16="http://schemas.microsoft.com/office/drawing/2014/chart" uri="{C3380CC4-5D6E-409C-BE32-E72D297353CC}">
              <c16:uniqueId val="{00000004-A860-4359-85FE-B2C453EE79E8}"/>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chemeClr val="tx1">
                  <a:lumMod val="90000"/>
                  <a:lumOff val="10000"/>
                </a:schemeClr>
              </a:solidFill>
              <a:round/>
            </a:ln>
            <a:effectLst/>
          </c:spPr>
          <c:marker>
            <c:symbol val="circle"/>
            <c:size val="5"/>
            <c:spPr>
              <a:solidFill>
                <a:schemeClr val="bg1"/>
              </a:solidFill>
              <a:ln w="9525">
                <a:solidFill>
                  <a:schemeClr val="tx1">
                    <a:lumMod val="90000"/>
                    <a:lumOff val="10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Sheet1!$B$2:$B$13</c:f>
              <c:numCache>
                <c:formatCode>0%</c:formatCode>
                <c:ptCount val="12"/>
                <c:pt idx="0">
                  <c:v>5.8458813108946003E-2</c:v>
                </c:pt>
                <c:pt idx="1">
                  <c:v>7.4844995571302003E-2</c:v>
                </c:pt>
                <c:pt idx="2">
                  <c:v>8.0602302922940711E-2</c:v>
                </c:pt>
                <c:pt idx="3">
                  <c:v>0.110717449069973</c:v>
                </c:pt>
                <c:pt idx="4">
                  <c:v>0.11160318866253301</c:v>
                </c:pt>
                <c:pt idx="5">
                  <c:v>8.7688219663418887E-2</c:v>
                </c:pt>
                <c:pt idx="6">
                  <c:v>0.115146147032772</c:v>
                </c:pt>
                <c:pt idx="7">
                  <c:v>9.3002657218777693E-2</c:v>
                </c:pt>
                <c:pt idx="8">
                  <c:v>9.2116917626217903E-2</c:v>
                </c:pt>
                <c:pt idx="9">
                  <c:v>7.1302037201062901E-2</c:v>
                </c:pt>
                <c:pt idx="10">
                  <c:v>5.09300265721878E-2</c:v>
                </c:pt>
                <c:pt idx="11">
                  <c:v>5.3587245349867099E-2</c:v>
                </c:pt>
              </c:numCache>
            </c:numRef>
          </c:val>
          <c:smooth val="1"/>
          <c:extLst>
            <c:ext xmlns:c16="http://schemas.microsoft.com/office/drawing/2014/chart" uri="{C3380CC4-5D6E-409C-BE32-E72D297353CC}">
              <c16:uniqueId val="{00000002-3426-40FC-862B-2B2BFD77A906}"/>
            </c:ext>
          </c:extLst>
        </c:ser>
        <c:dLbls>
          <c:showLegendKey val="0"/>
          <c:showVal val="0"/>
          <c:showCatName val="0"/>
          <c:showSerName val="0"/>
          <c:showPercent val="0"/>
          <c:showBubbleSize val="0"/>
        </c:dLbls>
        <c:marker val="1"/>
        <c:smooth val="0"/>
        <c:axId val="928450464"/>
        <c:axId val="928445216"/>
      </c:lineChart>
      <c:catAx>
        <c:axId val="928450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928445216"/>
        <c:crosses val="autoZero"/>
        <c:auto val="1"/>
        <c:lblAlgn val="ctr"/>
        <c:lblOffset val="100"/>
        <c:noMultiLvlLbl val="0"/>
      </c:catAx>
      <c:valAx>
        <c:axId val="928445216"/>
        <c:scaling>
          <c:orientation val="minMax"/>
        </c:scaling>
        <c:delete val="1"/>
        <c:axPos val="l"/>
        <c:numFmt formatCode="0%" sourceLinked="1"/>
        <c:majorTickMark val="none"/>
        <c:minorTickMark val="none"/>
        <c:tickLblPos val="nextTo"/>
        <c:crossAx val="9284504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I/we travelled in a group with an organized tour </c:v>
                </c:pt>
                <c:pt idx="1">
                  <c:v>I/we had the trip organized by others and travelled independently</c:v>
                </c:pt>
                <c:pt idx="2">
                  <c:v>I/we organized the trip myself/ourselves and travelled independently</c:v>
                </c:pt>
                <c:pt idx="3">
                  <c:v>Don’t know</c:v>
                </c:pt>
              </c:strCache>
            </c:strRef>
          </c:cat>
          <c:val>
            <c:numRef>
              <c:f>Sheet1!$B$2:$B$5</c:f>
              <c:numCache>
                <c:formatCode>0%</c:formatCode>
                <c:ptCount val="4"/>
                <c:pt idx="0">
                  <c:v>0.30379746835443</c:v>
                </c:pt>
                <c:pt idx="1">
                  <c:v>6.3291139240506306E-2</c:v>
                </c:pt>
                <c:pt idx="2">
                  <c:v>0.632911392405063</c:v>
                </c:pt>
                <c:pt idx="3">
                  <c:v>0</c:v>
                </c:pt>
              </c:numCache>
            </c:numRef>
          </c:val>
          <c:extLst>
            <c:ext xmlns:c16="http://schemas.microsoft.com/office/drawing/2014/chart" uri="{C3380CC4-5D6E-409C-BE32-E72D297353CC}">
              <c16:uniqueId val="{00000000-649F-4B9B-AACD-7DF5CF2607C4}"/>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rgbClr val="92D050"/>
              </a:solidFill>
              <a:ln>
                <a:noFill/>
              </a:ln>
              <a:effectLst/>
            </c:spPr>
            <c:extLst>
              <c:ext xmlns:c16="http://schemas.microsoft.com/office/drawing/2014/chart" uri="{C3380CC4-5D6E-409C-BE32-E72D297353CC}">
                <c16:uniqueId val="{00000008-7E7F-4CF2-8F45-02C8F2EB5C05}"/>
              </c:ext>
            </c:extLst>
          </c:dPt>
          <c:dPt>
            <c:idx val="3"/>
            <c:invertIfNegative val="0"/>
            <c:bubble3D val="0"/>
            <c:spPr>
              <a:solidFill>
                <a:srgbClr val="92D050"/>
              </a:solidFill>
              <a:ln>
                <a:noFill/>
              </a:ln>
              <a:effectLst/>
            </c:spPr>
            <c:extLst>
              <c:ext xmlns:c16="http://schemas.microsoft.com/office/drawing/2014/chart" uri="{C3380CC4-5D6E-409C-BE32-E72D297353CC}">
                <c16:uniqueId val="{00000009-7E7F-4CF2-8F45-02C8F2EB5C05}"/>
              </c:ext>
            </c:extLst>
          </c:dPt>
          <c:dPt>
            <c:idx val="5"/>
            <c:invertIfNegative val="0"/>
            <c:bubble3D val="0"/>
            <c:spPr>
              <a:solidFill>
                <a:schemeClr val="accent2"/>
              </a:solidFill>
              <a:ln>
                <a:noFill/>
              </a:ln>
              <a:effectLst/>
            </c:spPr>
            <c:extLst>
              <c:ext xmlns:c16="http://schemas.microsoft.com/office/drawing/2014/chart" uri="{C3380CC4-5D6E-409C-BE32-E72D297353CC}">
                <c16:uniqueId val="{00000001-9C7B-4068-9BCE-6E8EBD0EC2CF}"/>
              </c:ext>
            </c:extLst>
          </c:dPt>
          <c:dPt>
            <c:idx val="6"/>
            <c:invertIfNegative val="0"/>
            <c:bubble3D val="0"/>
            <c:spPr>
              <a:solidFill>
                <a:srgbClr val="92D050"/>
              </a:solidFill>
              <a:ln>
                <a:noFill/>
              </a:ln>
              <a:effectLst/>
            </c:spPr>
            <c:extLst>
              <c:ext xmlns:c16="http://schemas.microsoft.com/office/drawing/2014/chart" uri="{C3380CC4-5D6E-409C-BE32-E72D297353CC}">
                <c16:uniqueId val="{0000000A-7E7F-4CF2-8F45-02C8F2EB5C05}"/>
              </c:ext>
            </c:extLst>
          </c:dPt>
          <c:dPt>
            <c:idx val="7"/>
            <c:invertIfNegative val="0"/>
            <c:bubble3D val="0"/>
            <c:spPr>
              <a:solidFill>
                <a:srgbClr val="92D050"/>
              </a:solidFill>
              <a:ln>
                <a:noFill/>
              </a:ln>
              <a:effectLst/>
            </c:spPr>
            <c:extLst>
              <c:ext xmlns:c16="http://schemas.microsoft.com/office/drawing/2014/chart" uri="{C3380CC4-5D6E-409C-BE32-E72D297353CC}">
                <c16:uniqueId val="{0000000B-7E7F-4CF2-8F45-02C8F2EB5C05}"/>
              </c:ext>
            </c:extLst>
          </c:dPt>
          <c:dPt>
            <c:idx val="8"/>
            <c:invertIfNegative val="0"/>
            <c:bubble3D val="0"/>
            <c:spPr>
              <a:solidFill>
                <a:schemeClr val="accent2"/>
              </a:solidFill>
              <a:ln>
                <a:noFill/>
              </a:ln>
              <a:effectLst/>
            </c:spPr>
            <c:extLst>
              <c:ext xmlns:c16="http://schemas.microsoft.com/office/drawing/2014/chart" uri="{C3380CC4-5D6E-409C-BE32-E72D297353CC}">
                <c16:uniqueId val="{00000003-9C7B-4068-9BCE-6E8EBD0EC2CF}"/>
              </c:ext>
            </c:extLst>
          </c:dPt>
          <c:dPt>
            <c:idx val="13"/>
            <c:invertIfNegative val="0"/>
            <c:bubble3D val="0"/>
            <c:spPr>
              <a:solidFill>
                <a:schemeClr val="accent2"/>
              </a:solidFill>
              <a:ln>
                <a:noFill/>
              </a:ln>
              <a:effectLst/>
            </c:spPr>
            <c:extLst>
              <c:ext xmlns:c16="http://schemas.microsoft.com/office/drawing/2014/chart" uri="{C3380CC4-5D6E-409C-BE32-E72D297353CC}">
                <c16:uniqueId val="{00000005-9C7B-4068-9BCE-6E8EBD0EC2CF}"/>
              </c:ext>
            </c:extLst>
          </c:dPt>
          <c:dPt>
            <c:idx val="14"/>
            <c:invertIfNegative val="0"/>
            <c:bubble3D val="0"/>
            <c:spPr>
              <a:solidFill>
                <a:schemeClr val="accent2"/>
              </a:solidFill>
              <a:ln>
                <a:noFill/>
              </a:ln>
              <a:effectLst/>
            </c:spPr>
            <c:extLst>
              <c:ext xmlns:c16="http://schemas.microsoft.com/office/drawing/2014/chart" uri="{C3380CC4-5D6E-409C-BE32-E72D297353CC}">
                <c16:uniqueId val="{00000007-9C7B-4068-9BCE-6E8EBD0EC2CF}"/>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Internet in general</c:v>
                </c:pt>
                <c:pt idx="1">
                  <c:v>Homepages for the destination</c:v>
                </c:pt>
                <c:pt idx="2">
                  <c:v>Homepages for hotels/ other accommodations</c:v>
                </c:pt>
                <c:pt idx="3">
                  <c:v>Homepages for attractions and sights</c:v>
                </c:pt>
                <c:pt idx="4">
                  <c:v>Advice from friends / family</c:v>
                </c:pt>
                <c:pt idx="5">
                  <c:v>Homepages of carriers, including airlines etc.</c:v>
                </c:pt>
                <c:pt idx="6">
                  <c:v>Guidebooks</c:v>
                </c:pt>
                <c:pt idx="7">
                  <c:v>Catalogs or brochures</c:v>
                </c:pt>
                <c:pt idx="8">
                  <c:v>Reviews from other travelers online</c:v>
                </c:pt>
                <c:pt idx="9">
                  <c:v>Booking sites such as Expedia and Lastminute</c:v>
                </c:pt>
                <c:pt idx="10">
                  <c:v>Travel apps/portals like Tripadvisor etc</c:v>
                </c:pt>
                <c:pt idx="11">
                  <c:v>Travel agent in homeland</c:v>
                </c:pt>
                <c:pt idx="12">
                  <c:v>Newspapers or magazines</c:v>
                </c:pt>
                <c:pt idx="13">
                  <c:v>Social media such as Facebook or blogs</c:v>
                </c:pt>
                <c:pt idx="14">
                  <c:v>TV or radio</c:v>
                </c:pt>
                <c:pt idx="15">
                  <c:v>Travel fairs</c:v>
                </c:pt>
                <c:pt idx="16">
                  <c:v>Other</c:v>
                </c:pt>
              </c:strCache>
            </c:strRef>
          </c:cat>
          <c:val>
            <c:numRef>
              <c:f>Sheet1!$B$2:$B$18</c:f>
              <c:numCache>
                <c:formatCode>0%</c:formatCode>
                <c:ptCount val="17"/>
                <c:pt idx="0">
                  <c:v>0.60126582278481</c:v>
                </c:pt>
                <c:pt idx="1">
                  <c:v>0.42088607594936694</c:v>
                </c:pt>
                <c:pt idx="2">
                  <c:v>0.319620253164557</c:v>
                </c:pt>
                <c:pt idx="3">
                  <c:v>0.262658227848101</c:v>
                </c:pt>
                <c:pt idx="4">
                  <c:v>0.243670886075949</c:v>
                </c:pt>
                <c:pt idx="5">
                  <c:v>0.24050632911392397</c:v>
                </c:pt>
                <c:pt idx="6">
                  <c:v>0.155063291139241</c:v>
                </c:pt>
                <c:pt idx="7">
                  <c:v>0.139240506329114</c:v>
                </c:pt>
                <c:pt idx="8">
                  <c:v>0.129746835443038</c:v>
                </c:pt>
                <c:pt idx="9">
                  <c:v>0.117088607594937</c:v>
                </c:pt>
                <c:pt idx="10">
                  <c:v>0.117088607594937</c:v>
                </c:pt>
                <c:pt idx="11">
                  <c:v>0.11075949367088599</c:v>
                </c:pt>
                <c:pt idx="12">
                  <c:v>4.4303797468354403E-2</c:v>
                </c:pt>
                <c:pt idx="13">
                  <c:v>3.48101265822785E-2</c:v>
                </c:pt>
                <c:pt idx="14">
                  <c:v>1.26582278481013E-2</c:v>
                </c:pt>
                <c:pt idx="15">
                  <c:v>3.1645569620253199E-3</c:v>
                </c:pt>
                <c:pt idx="16">
                  <c:v>0.104430379746835</c:v>
                </c:pt>
              </c:numCache>
            </c:numRef>
          </c:val>
          <c:extLst>
            <c:ext xmlns:c16="http://schemas.microsoft.com/office/drawing/2014/chart" uri="{C3380CC4-5D6E-409C-BE32-E72D297353CC}">
              <c16:uniqueId val="{00000008-9C7B-4068-9BCE-6E8EBD0EC2CF}"/>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rgbClr val="FF0000"/>
              </a:solidFill>
              <a:ln>
                <a:noFill/>
              </a:ln>
              <a:effectLst/>
            </c:spPr>
            <c:extLst>
              <c:ext xmlns:c16="http://schemas.microsoft.com/office/drawing/2014/chart" uri="{C3380CC4-5D6E-409C-BE32-E72D297353CC}">
                <c16:uniqueId val="{00000000-040A-44FD-9340-15AABC00FC77}"/>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1 time</c:v>
                </c:pt>
                <c:pt idx="1">
                  <c:v>2 to 3 times</c:v>
                </c:pt>
                <c:pt idx="2">
                  <c:v>4 to 5 times</c:v>
                </c:pt>
                <c:pt idx="3">
                  <c:v>6 times or more</c:v>
                </c:pt>
              </c:strCache>
            </c:strRef>
          </c:cat>
          <c:val>
            <c:numRef>
              <c:f>Sheet1!$B$2:$B$5</c:f>
              <c:numCache>
                <c:formatCode>0%</c:formatCode>
                <c:ptCount val="4"/>
                <c:pt idx="0">
                  <c:v>7.2784810126582306E-2</c:v>
                </c:pt>
                <c:pt idx="1">
                  <c:v>0.259493670886076</c:v>
                </c:pt>
                <c:pt idx="2">
                  <c:v>0.246835443037975</c:v>
                </c:pt>
                <c:pt idx="3">
                  <c:v>0.42088607594936694</c:v>
                </c:pt>
              </c:numCache>
            </c:numRef>
          </c:val>
          <c:extLst>
            <c:ext xmlns:c16="http://schemas.microsoft.com/office/drawing/2014/chart" uri="{C3380CC4-5D6E-409C-BE32-E72D297353CC}">
              <c16:uniqueId val="{00000000-AC04-4126-850C-03EA95E7C82A}"/>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9364868076210424"/>
          <c:y val="2.8198049228214074E-3"/>
          <c:w val="0.46798969608351382"/>
          <c:h val="0.99436039015435718"/>
        </c:manualLayout>
      </c:layout>
      <c:barChart>
        <c:barDir val="bar"/>
        <c:grouping val="clustered"/>
        <c:varyColors val="0"/>
        <c:ser>
          <c:idx val="0"/>
          <c:order val="0"/>
          <c:tx>
            <c:strRef>
              <c:f>Sheet1!$B$1</c:f>
              <c:strCache>
                <c:ptCount val="1"/>
                <c:pt idx="0">
                  <c:v>Series 1</c:v>
                </c:pt>
              </c:strCache>
            </c:strRef>
          </c:tx>
          <c:spPr>
            <a:solidFill>
              <a:schemeClr val="bg1">
                <a:lumMod val="85000"/>
              </a:schemeClr>
            </a:solidFill>
            <a:ln>
              <a:noFill/>
            </a:ln>
            <a:effectLst/>
          </c:spPr>
          <c:invertIfNegative val="0"/>
          <c:dPt>
            <c:idx val="0"/>
            <c:invertIfNegative val="0"/>
            <c:bubble3D val="0"/>
            <c:spPr>
              <a:solidFill>
                <a:schemeClr val="bg1">
                  <a:lumMod val="85000"/>
                </a:schemeClr>
              </a:solidFill>
              <a:ln>
                <a:noFill/>
              </a:ln>
              <a:effectLst/>
            </c:spPr>
            <c:extLst>
              <c:ext xmlns:c16="http://schemas.microsoft.com/office/drawing/2014/chart" uri="{C3380CC4-5D6E-409C-BE32-E72D297353CC}">
                <c16:uniqueId val="{00000001-5C1B-4778-942A-B93F603EF452}"/>
              </c:ext>
            </c:extLst>
          </c:dPt>
          <c:dPt>
            <c:idx val="1"/>
            <c:invertIfNegative val="0"/>
            <c:bubble3D val="0"/>
            <c:spPr>
              <a:solidFill>
                <a:srgbClr val="92D050"/>
              </a:solidFill>
              <a:ln>
                <a:noFill/>
              </a:ln>
              <a:effectLst/>
            </c:spPr>
            <c:extLst>
              <c:ext xmlns:c16="http://schemas.microsoft.com/office/drawing/2014/chart" uri="{C3380CC4-5D6E-409C-BE32-E72D297353CC}">
                <c16:uniqueId val="{00000003-5C1B-4778-942A-B93F603EF452}"/>
              </c:ext>
            </c:extLst>
          </c:dPt>
          <c:dPt>
            <c:idx val="2"/>
            <c:invertIfNegative val="0"/>
            <c:bubble3D val="0"/>
            <c:spPr>
              <a:solidFill>
                <a:schemeClr val="bg1">
                  <a:lumMod val="85000"/>
                </a:schemeClr>
              </a:solidFill>
              <a:ln>
                <a:noFill/>
              </a:ln>
              <a:effectLst/>
            </c:spPr>
            <c:extLst>
              <c:ext xmlns:c16="http://schemas.microsoft.com/office/drawing/2014/chart" uri="{C3380CC4-5D6E-409C-BE32-E72D297353CC}">
                <c16:uniqueId val="{00000005-5C1B-4778-942A-B93F603EF452}"/>
              </c:ext>
            </c:extLst>
          </c:dPt>
          <c:dPt>
            <c:idx val="3"/>
            <c:invertIfNegative val="0"/>
            <c:bubble3D val="0"/>
            <c:spPr>
              <a:solidFill>
                <a:schemeClr val="bg1">
                  <a:lumMod val="85000"/>
                </a:schemeClr>
              </a:solidFill>
              <a:ln>
                <a:noFill/>
              </a:ln>
              <a:effectLst/>
            </c:spPr>
            <c:extLst>
              <c:ext xmlns:c16="http://schemas.microsoft.com/office/drawing/2014/chart" uri="{C3380CC4-5D6E-409C-BE32-E72D297353CC}">
                <c16:uniqueId val="{00000007-5C1B-4778-942A-B93F603EF452}"/>
              </c:ext>
            </c:extLst>
          </c:dPt>
          <c:dPt>
            <c:idx val="4"/>
            <c:invertIfNegative val="0"/>
            <c:bubble3D val="0"/>
            <c:spPr>
              <a:solidFill>
                <a:schemeClr val="bg1">
                  <a:lumMod val="85000"/>
                </a:schemeClr>
              </a:solidFill>
              <a:ln>
                <a:noFill/>
              </a:ln>
              <a:effectLst/>
            </c:spPr>
            <c:extLst>
              <c:ext xmlns:c16="http://schemas.microsoft.com/office/drawing/2014/chart" uri="{C3380CC4-5D6E-409C-BE32-E72D297353CC}">
                <c16:uniqueId val="{00000009-5C1B-4778-942A-B93F603EF452}"/>
              </c:ext>
            </c:extLst>
          </c:dPt>
          <c:dPt>
            <c:idx val="5"/>
            <c:invertIfNegative val="0"/>
            <c:bubble3D val="0"/>
            <c:spPr>
              <a:solidFill>
                <a:schemeClr val="bg1">
                  <a:lumMod val="85000"/>
                </a:schemeClr>
              </a:solidFill>
              <a:ln>
                <a:noFill/>
              </a:ln>
              <a:effectLst/>
            </c:spPr>
            <c:extLst>
              <c:ext xmlns:c16="http://schemas.microsoft.com/office/drawing/2014/chart" uri="{C3380CC4-5D6E-409C-BE32-E72D297353CC}">
                <c16:uniqueId val="{0000000B-5C1B-4778-942A-B93F603EF452}"/>
              </c:ext>
            </c:extLst>
          </c:dPt>
          <c:dPt>
            <c:idx val="6"/>
            <c:invertIfNegative val="0"/>
            <c:bubble3D val="0"/>
            <c:spPr>
              <a:solidFill>
                <a:schemeClr val="bg1">
                  <a:lumMod val="85000"/>
                </a:schemeClr>
              </a:solidFill>
              <a:ln>
                <a:noFill/>
              </a:ln>
              <a:effectLst/>
            </c:spPr>
            <c:extLst>
              <c:ext xmlns:c16="http://schemas.microsoft.com/office/drawing/2014/chart" uri="{C3380CC4-5D6E-409C-BE32-E72D297353CC}">
                <c16:uniqueId val="{0000000D-5C1B-4778-942A-B93F603EF452}"/>
              </c:ext>
            </c:extLst>
          </c:dPt>
          <c:dLbls>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18-24</c:v>
                </c:pt>
                <c:pt idx="1">
                  <c:v>25-29</c:v>
                </c:pt>
                <c:pt idx="2">
                  <c:v>30-39</c:v>
                </c:pt>
                <c:pt idx="3">
                  <c:v>40-49</c:v>
                </c:pt>
                <c:pt idx="4">
                  <c:v>50-59</c:v>
                </c:pt>
                <c:pt idx="5">
                  <c:v>60-65</c:v>
                </c:pt>
                <c:pt idx="6">
                  <c:v>Older than 65 years </c:v>
                </c:pt>
              </c:strCache>
            </c:strRef>
          </c:cat>
          <c:val>
            <c:numRef>
              <c:f>Sheet1!$B$2:$B$8</c:f>
              <c:numCache>
                <c:formatCode>0%</c:formatCode>
                <c:ptCount val="7"/>
                <c:pt idx="0">
                  <c:v>9.8039215686274495E-2</c:v>
                </c:pt>
                <c:pt idx="1">
                  <c:v>0.21568627450980402</c:v>
                </c:pt>
                <c:pt idx="2">
                  <c:v>0.10457516339869301</c:v>
                </c:pt>
                <c:pt idx="3">
                  <c:v>8.4967320261437912E-2</c:v>
                </c:pt>
                <c:pt idx="4">
                  <c:v>0.14379084967320299</c:v>
                </c:pt>
                <c:pt idx="5">
                  <c:v>6.5359477124182996E-2</c:v>
                </c:pt>
                <c:pt idx="6">
                  <c:v>0.28758169934640498</c:v>
                </c:pt>
              </c:numCache>
            </c:numRef>
          </c:val>
          <c:extLst>
            <c:ext xmlns:c16="http://schemas.microsoft.com/office/drawing/2014/chart" uri="{C3380CC4-5D6E-409C-BE32-E72D297353CC}">
              <c16:uniqueId val="{0000000E-5C1B-4778-942A-B93F603EF452}"/>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bg1"/>
          </a:solidFill>
        </a:defRPr>
      </a:pPr>
      <a:endParaRPr lang="nb-NO"/>
    </a:p>
  </c:txPr>
  <c:externalData r:id="rId3">
    <c:autoUpdate val="0"/>
  </c:externalData>
</c:chartSpace>
</file>

<file path=ppt/charts/chart1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42E-2"/>
          <c:w val="0.47762633589480002"/>
          <c:h val="0.96043295691678643"/>
        </c:manualLayout>
      </c:layout>
      <c:barChart>
        <c:barDir val="bar"/>
        <c:grouping val="clustered"/>
        <c:varyColors val="0"/>
        <c:ser>
          <c:idx val="0"/>
          <c:order val="0"/>
          <c:tx>
            <c:strRef>
              <c:f>Sheet1!$B$1</c:f>
              <c:strCache>
                <c:ptCount val="1"/>
                <c:pt idx="0">
                  <c:v>Social Identity Index</c:v>
                </c:pt>
              </c:strCache>
            </c:strRef>
          </c:tx>
          <c:spPr>
            <a:solidFill>
              <a:srgbClr val="92D050"/>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People who want the best and are willing to pay for it</c:v>
                </c:pt>
                <c:pt idx="1">
                  <c:v>People who is sophisticated and classy</c:v>
                </c:pt>
                <c:pt idx="2">
                  <c:v>People who like to have the best things, value high quality</c:v>
                </c:pt>
              </c:strCache>
            </c:strRef>
          </c:cat>
          <c:val>
            <c:numRef>
              <c:f>Sheet1!$B$2:$B$4</c:f>
              <c:numCache>
                <c:formatCode>0</c:formatCode>
                <c:ptCount val="3"/>
                <c:pt idx="0">
                  <c:v>567</c:v>
                </c:pt>
                <c:pt idx="1">
                  <c:v>537</c:v>
                </c:pt>
                <c:pt idx="2">
                  <c:v>398</c:v>
                </c:pt>
              </c:numCache>
            </c:numRef>
          </c:val>
          <c:extLst>
            <c:ext xmlns:c16="http://schemas.microsoft.com/office/drawing/2014/chart" uri="{C3380CC4-5D6E-409C-BE32-E72D297353CC}">
              <c16:uniqueId val="{00000000-9A4B-419F-B92B-61F8F92C5AD6}"/>
            </c:ext>
          </c:extLst>
        </c:ser>
        <c:dLbls>
          <c:showLegendKey val="0"/>
          <c:showVal val="0"/>
          <c:showCatName val="0"/>
          <c:showSerName val="0"/>
          <c:showPercent val="0"/>
          <c:showBubbleSize val="0"/>
        </c:dLbls>
        <c:gapWidth val="50"/>
        <c:axId val="180680192"/>
        <c:axId val="181324416"/>
      </c:barChart>
      <c:catAx>
        <c:axId val="180680192"/>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181324416"/>
        <c:crosses val="autoZero"/>
        <c:auto val="1"/>
        <c:lblAlgn val="ctr"/>
        <c:lblOffset val="100"/>
        <c:noMultiLvlLbl val="0"/>
      </c:catAx>
      <c:valAx>
        <c:axId val="181324416"/>
        <c:scaling>
          <c:orientation val="minMax"/>
          <c:max val="650"/>
          <c:min val="0"/>
        </c:scaling>
        <c:delete val="1"/>
        <c:axPos val="t"/>
        <c:numFmt formatCode="0" sourceLinked="1"/>
        <c:majorTickMark val="out"/>
        <c:minorTickMark val="none"/>
        <c:tickLblPos val="nextTo"/>
        <c:crossAx val="180680192"/>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1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Emotional Index</c:v>
                </c:pt>
              </c:strCache>
            </c:strRef>
          </c:tx>
          <c:spPr>
            <a:solidFill>
              <a:srgbClr val="C00000"/>
            </a:solidFill>
            <a:ln>
              <a:solidFill>
                <a:schemeClr val="bg1"/>
              </a:solidFill>
            </a:ln>
            <a:effectLst>
              <a:outerShdw blurRad="50800" dist="38100" dir="2700000" algn="ctr" rotWithShape="0">
                <a:srgbClr val="000000">
                  <a:alpha val="40000"/>
                </a:srgbClr>
              </a:outerShdw>
            </a:effectLst>
          </c:spPr>
          <c:invertIfNegative val="0"/>
          <c:dLbls>
            <c:numFmt formatCode="#,##0" sourceLinked="0"/>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Allows me to indulge myself with a bit of luxury</c:v>
                </c:pt>
                <c:pt idx="1">
                  <c:v>Allows me to pamper myself</c:v>
                </c:pt>
              </c:strCache>
            </c:strRef>
          </c:cat>
          <c:val>
            <c:numRef>
              <c:f>Sheet1!$B$2:$B$3</c:f>
              <c:numCache>
                <c:formatCode>0</c:formatCode>
                <c:ptCount val="2"/>
                <c:pt idx="0">
                  <c:v>228</c:v>
                </c:pt>
                <c:pt idx="1">
                  <c:v>146</c:v>
                </c:pt>
              </c:numCache>
            </c:numRef>
          </c:val>
          <c:extLst>
            <c:ext xmlns:c16="http://schemas.microsoft.com/office/drawing/2014/chart" uri="{C3380CC4-5D6E-409C-BE32-E72D297353CC}">
              <c16:uniqueId val="{00000000-3A45-4139-9E7A-2060EBDA348D}"/>
            </c:ext>
          </c:extLst>
        </c:ser>
        <c:dLbls>
          <c:showLegendKey val="0"/>
          <c:showVal val="0"/>
          <c:showCatName val="0"/>
          <c:showSerName val="0"/>
          <c:showPercent val="0"/>
          <c:showBubbleSize val="0"/>
        </c:dLbls>
        <c:gapWidth val="50"/>
        <c:axId val="209943552"/>
        <c:axId val="210141952"/>
      </c:barChart>
      <c:catAx>
        <c:axId val="209943552"/>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210141952"/>
        <c:crosses val="autoZero"/>
        <c:auto val="1"/>
        <c:lblAlgn val="ctr"/>
        <c:lblOffset val="100"/>
        <c:noMultiLvlLbl val="0"/>
      </c:catAx>
      <c:valAx>
        <c:axId val="210141952"/>
        <c:scaling>
          <c:orientation val="minMax"/>
          <c:max val="370"/>
          <c:min val="0"/>
        </c:scaling>
        <c:delete val="1"/>
        <c:axPos val="t"/>
        <c:numFmt formatCode="0" sourceLinked="1"/>
        <c:majorTickMark val="out"/>
        <c:minorTickMark val="none"/>
        <c:tickLblPos val="none"/>
        <c:crossAx val="209943552"/>
        <c:crosses val="autoZero"/>
        <c:crossBetween val="between"/>
        <c:majorUnit val="100"/>
      </c:valAx>
    </c:plotArea>
    <c:plotVisOnly val="1"/>
    <c:dispBlanksAs val="gap"/>
    <c:showDLblsOverMax val="0"/>
  </c:chart>
  <c:spPr>
    <a:noFill/>
  </c:spPr>
  <c:txPr>
    <a:bodyPr/>
    <a:lstStyle/>
    <a:p>
      <a:pPr>
        <a:defRPr sz="800"/>
      </a:pPr>
      <a:endParaRPr lang="nb-NO"/>
    </a:p>
  </c:txPr>
  <c:externalData r:id="rId1">
    <c:autoUpdate val="0"/>
  </c:externalData>
</c:chartSpace>
</file>

<file path=ppt/charts/chart1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Personality Index</c:v>
                </c:pt>
              </c:strCache>
            </c:strRef>
          </c:tx>
          <c:spPr>
            <a:solidFill>
              <a:srgbClr val="00B0F0"/>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Extravagant</c:v>
                </c:pt>
                <c:pt idx="1">
                  <c:v>Superior</c:v>
                </c:pt>
                <c:pt idx="2">
                  <c:v>Classy</c:v>
                </c:pt>
                <c:pt idx="3">
                  <c:v>Unique</c:v>
                </c:pt>
              </c:strCache>
            </c:strRef>
          </c:cat>
          <c:val>
            <c:numRef>
              <c:f>Sheet1!$B$2:$B$5</c:f>
              <c:numCache>
                <c:formatCode>0</c:formatCode>
                <c:ptCount val="4"/>
                <c:pt idx="0">
                  <c:v>847</c:v>
                </c:pt>
                <c:pt idx="1">
                  <c:v>580</c:v>
                </c:pt>
                <c:pt idx="2" formatCode="General">
                  <c:v>568</c:v>
                </c:pt>
                <c:pt idx="3">
                  <c:v>157</c:v>
                </c:pt>
              </c:numCache>
            </c:numRef>
          </c:val>
          <c:extLst>
            <c:ext xmlns:c16="http://schemas.microsoft.com/office/drawing/2014/chart" uri="{C3380CC4-5D6E-409C-BE32-E72D297353CC}">
              <c16:uniqueId val="{00000000-3527-4317-A1C6-39BAAF8F678E}"/>
            </c:ext>
          </c:extLst>
        </c:ser>
        <c:dLbls>
          <c:showLegendKey val="0"/>
          <c:showVal val="0"/>
          <c:showCatName val="0"/>
          <c:showSerName val="0"/>
          <c:showPercent val="0"/>
          <c:showBubbleSize val="0"/>
        </c:dLbls>
        <c:gapWidth val="50"/>
        <c:axId val="324868736"/>
        <c:axId val="630774400"/>
      </c:barChart>
      <c:catAx>
        <c:axId val="324868736"/>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630774400"/>
        <c:crosses val="autoZero"/>
        <c:auto val="1"/>
        <c:lblAlgn val="ctr"/>
        <c:lblOffset val="100"/>
        <c:noMultiLvlLbl val="0"/>
      </c:catAx>
      <c:valAx>
        <c:axId val="630774400"/>
        <c:scaling>
          <c:orientation val="minMax"/>
          <c:max val="920"/>
          <c:min val="0"/>
        </c:scaling>
        <c:delete val="1"/>
        <c:axPos val="t"/>
        <c:numFmt formatCode="0" sourceLinked="1"/>
        <c:majorTickMark val="out"/>
        <c:minorTickMark val="none"/>
        <c:tickLblPos val="nextTo"/>
        <c:crossAx val="324868736"/>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1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Functional Index</c:v>
                </c:pt>
              </c:strCache>
            </c:strRef>
          </c:tx>
          <c:spPr>
            <a:solidFill>
              <a:srgbClr val="7030A0"/>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Has good shopping</c:v>
                </c:pt>
                <c:pt idx="1">
                  <c:v>Has guaranteed sunshine</c:v>
                </c:pt>
                <c:pt idx="2">
                  <c:v>Has good service</c:v>
                </c:pt>
                <c:pt idx="3">
                  <c:v>Has a variety of different restaurant offers</c:v>
                </c:pt>
                <c:pt idx="4">
                  <c:v>Has good beaches</c:v>
                </c:pt>
                <c:pt idx="5">
                  <c:v>Offers a wide range of possible activities</c:v>
                </c:pt>
              </c:strCache>
            </c:strRef>
          </c:cat>
          <c:val>
            <c:numRef>
              <c:f>Sheet1!$B$2:$B$7</c:f>
              <c:numCache>
                <c:formatCode>0</c:formatCode>
                <c:ptCount val="6"/>
                <c:pt idx="0">
                  <c:v>174</c:v>
                </c:pt>
                <c:pt idx="1">
                  <c:v>148</c:v>
                </c:pt>
                <c:pt idx="2">
                  <c:v>141</c:v>
                </c:pt>
                <c:pt idx="3">
                  <c:v>138</c:v>
                </c:pt>
                <c:pt idx="4">
                  <c:v>137</c:v>
                </c:pt>
                <c:pt idx="5" formatCode="General">
                  <c:v>124</c:v>
                </c:pt>
              </c:numCache>
            </c:numRef>
          </c:val>
          <c:extLst>
            <c:ext xmlns:c16="http://schemas.microsoft.com/office/drawing/2014/chart" uri="{C3380CC4-5D6E-409C-BE32-E72D297353CC}">
              <c16:uniqueId val="{00000000-51F0-4F92-9354-4B48939E9A39}"/>
            </c:ext>
          </c:extLst>
        </c:ser>
        <c:dLbls>
          <c:showLegendKey val="0"/>
          <c:showVal val="0"/>
          <c:showCatName val="0"/>
          <c:showSerName val="0"/>
          <c:showPercent val="0"/>
          <c:showBubbleSize val="0"/>
        </c:dLbls>
        <c:gapWidth val="50"/>
        <c:axId val="662856064"/>
        <c:axId val="211374848"/>
      </c:barChart>
      <c:catAx>
        <c:axId val="662856064"/>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211374848"/>
        <c:crosses val="autoZero"/>
        <c:auto val="1"/>
        <c:lblAlgn val="ctr"/>
        <c:lblOffset val="100"/>
        <c:noMultiLvlLbl val="0"/>
      </c:catAx>
      <c:valAx>
        <c:axId val="211374848"/>
        <c:scaling>
          <c:orientation val="minMax"/>
          <c:max val="370"/>
          <c:min val="0"/>
        </c:scaling>
        <c:delete val="1"/>
        <c:axPos val="t"/>
        <c:numFmt formatCode="0" sourceLinked="1"/>
        <c:majorTickMark val="out"/>
        <c:minorTickMark val="none"/>
        <c:tickLblPos val="none"/>
        <c:crossAx val="662856064"/>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1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chemeClr val="accent2"/>
              </a:solidFill>
              <a:round/>
            </a:ln>
            <a:effectLst/>
          </c:spPr>
          <c:marker>
            <c:symbol val="circle"/>
            <c:size val="5"/>
            <c:spPr>
              <a:solidFill>
                <a:schemeClr val="bg1"/>
              </a:solidFill>
              <a:ln w="9525">
                <a:solidFill>
                  <a:schemeClr val="tx1">
                    <a:lumMod val="50000"/>
                    <a:lumOff val="50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Sheet1!$B$2:$B$13</c:f>
              <c:numCache>
                <c:formatCode>0%</c:formatCode>
                <c:ptCount val="12"/>
                <c:pt idx="0">
                  <c:v>6.5359477124182996E-2</c:v>
                </c:pt>
                <c:pt idx="1">
                  <c:v>7.8431372549019593E-2</c:v>
                </c:pt>
                <c:pt idx="2">
                  <c:v>7.8431372549019593E-2</c:v>
                </c:pt>
                <c:pt idx="3">
                  <c:v>0.12418300653594799</c:v>
                </c:pt>
                <c:pt idx="4">
                  <c:v>7.8431372549019593E-2</c:v>
                </c:pt>
                <c:pt idx="5">
                  <c:v>0.10457516339869301</c:v>
                </c:pt>
                <c:pt idx="6">
                  <c:v>8.4967320261437912E-2</c:v>
                </c:pt>
                <c:pt idx="7">
                  <c:v>9.8039215686274495E-2</c:v>
                </c:pt>
                <c:pt idx="8">
                  <c:v>9.8039215686274495E-2</c:v>
                </c:pt>
                <c:pt idx="9">
                  <c:v>3.9215686274509796E-2</c:v>
                </c:pt>
                <c:pt idx="10">
                  <c:v>7.1895424836601302E-2</c:v>
                </c:pt>
                <c:pt idx="11">
                  <c:v>7.8431372549019593E-2</c:v>
                </c:pt>
              </c:numCache>
            </c:numRef>
          </c:val>
          <c:smooth val="1"/>
          <c:extLst>
            <c:ext xmlns:c16="http://schemas.microsoft.com/office/drawing/2014/chart" uri="{C3380CC4-5D6E-409C-BE32-E72D297353CC}">
              <c16:uniqueId val="{00000000-145E-4A92-8375-C6B4B016BDCF}"/>
            </c:ext>
          </c:extLst>
        </c:ser>
        <c:dLbls>
          <c:showLegendKey val="0"/>
          <c:showVal val="0"/>
          <c:showCatName val="0"/>
          <c:showSerName val="0"/>
          <c:showPercent val="0"/>
          <c:showBubbleSize val="0"/>
        </c:dLbls>
        <c:marker val="1"/>
        <c:smooth val="0"/>
        <c:axId val="928450464"/>
        <c:axId val="928445216"/>
      </c:lineChart>
      <c:catAx>
        <c:axId val="928450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928445216"/>
        <c:crosses val="autoZero"/>
        <c:auto val="1"/>
        <c:lblAlgn val="ctr"/>
        <c:lblOffset val="100"/>
        <c:noMultiLvlLbl val="0"/>
      </c:catAx>
      <c:valAx>
        <c:axId val="928445216"/>
        <c:scaling>
          <c:orientation val="minMax"/>
        </c:scaling>
        <c:delete val="1"/>
        <c:axPos val="l"/>
        <c:numFmt formatCode="0%" sourceLinked="1"/>
        <c:majorTickMark val="none"/>
        <c:minorTickMark val="none"/>
        <c:tickLblPos val="nextTo"/>
        <c:crossAx val="9284504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8-8FA0-42CF-80E8-A7EDA8C58C5E}"/>
              </c:ext>
            </c:extLst>
          </c:dPt>
          <c:dPt>
            <c:idx val="6"/>
            <c:invertIfNegative val="0"/>
            <c:bubble3D val="0"/>
            <c:spPr>
              <a:solidFill>
                <a:schemeClr val="accent2"/>
              </a:solidFill>
              <a:ln>
                <a:noFill/>
              </a:ln>
              <a:effectLst/>
            </c:spPr>
            <c:extLst>
              <c:ext xmlns:c16="http://schemas.microsoft.com/office/drawing/2014/chart" uri="{C3380CC4-5D6E-409C-BE32-E72D297353CC}">
                <c16:uniqueId val="{00000001-5FAD-4E1D-B760-775E3B37A84B}"/>
              </c:ext>
            </c:extLst>
          </c:dPt>
          <c:dPt>
            <c:idx val="8"/>
            <c:invertIfNegative val="0"/>
            <c:bubble3D val="0"/>
            <c:spPr>
              <a:solidFill>
                <a:schemeClr val="accent2"/>
              </a:solidFill>
              <a:ln>
                <a:noFill/>
              </a:ln>
              <a:effectLst/>
            </c:spPr>
            <c:extLst>
              <c:ext xmlns:c16="http://schemas.microsoft.com/office/drawing/2014/chart" uri="{C3380CC4-5D6E-409C-BE32-E72D297353CC}">
                <c16:uniqueId val="{00000003-5FAD-4E1D-B760-775E3B37A84B}"/>
              </c:ext>
            </c:extLst>
          </c:dPt>
          <c:dPt>
            <c:idx val="10"/>
            <c:invertIfNegative val="0"/>
            <c:bubble3D val="0"/>
            <c:spPr>
              <a:solidFill>
                <a:schemeClr val="accent2"/>
              </a:solidFill>
              <a:ln>
                <a:noFill/>
              </a:ln>
              <a:effectLst/>
            </c:spPr>
            <c:extLst>
              <c:ext xmlns:c16="http://schemas.microsoft.com/office/drawing/2014/chart" uri="{C3380CC4-5D6E-409C-BE32-E72D297353CC}">
                <c16:uniqueId val="{00000005-5FAD-4E1D-B760-775E3B37A84B}"/>
              </c:ext>
            </c:extLst>
          </c:dPt>
          <c:dPt>
            <c:idx val="12"/>
            <c:invertIfNegative val="0"/>
            <c:bubble3D val="0"/>
            <c:spPr>
              <a:solidFill>
                <a:schemeClr val="accent2"/>
              </a:solidFill>
              <a:ln>
                <a:noFill/>
              </a:ln>
              <a:effectLst/>
            </c:spPr>
            <c:extLst>
              <c:ext xmlns:c16="http://schemas.microsoft.com/office/drawing/2014/chart" uri="{C3380CC4-5D6E-409C-BE32-E72D297353CC}">
                <c16:uniqueId val="{00000007-5FAD-4E1D-B760-775E3B37A84B}"/>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Sun and beach holiday</c:v>
                </c:pt>
                <c:pt idx="1">
                  <c:v>Sightseeing/round trip</c:v>
                </c:pt>
                <c:pt idx="2">
                  <c:v>City break (focusing on cultural, shopping, Club, restaurant visits etc.)</c:v>
                </c:pt>
                <c:pt idx="3">
                  <c:v>Visits to historic sites</c:v>
                </c:pt>
                <c:pt idx="4">
                  <c:v>Visiting friends and relatives</c:v>
                </c:pt>
                <c:pt idx="5">
                  <c:v>Cultural experience (focus on art, theatre etc)</c:v>
                </c:pt>
                <c:pt idx="6">
                  <c:v>Holiday to experience nature, scenery and wildlife</c:v>
                </c:pt>
                <c:pt idx="7">
                  <c:v>Party&amp; fun</c:v>
                </c:pt>
                <c:pt idx="8">
                  <c:v>Culinary trip</c:v>
                </c:pt>
                <c:pt idx="9">
                  <c:v>Sports/active holiday</c:v>
                </c:pt>
                <c:pt idx="10">
                  <c:v>Event holiday (festivals, sports etc)</c:v>
                </c:pt>
                <c:pt idx="11">
                  <c:v>Cruise</c:v>
                </c:pt>
                <c:pt idx="12">
                  <c:v>Ski holiday</c:v>
                </c:pt>
                <c:pt idx="13">
                  <c:v>Health travel</c:v>
                </c:pt>
                <c:pt idx="14">
                  <c:v>Travel to cottage/holiday home (hired/own/borrowed cottage/holiday home)</c:v>
                </c:pt>
                <c:pt idx="15">
                  <c:v>Countryside holiday</c:v>
                </c:pt>
                <c:pt idx="16">
                  <c:v>Other type of winterholiday with snow</c:v>
                </c:pt>
              </c:strCache>
            </c:strRef>
          </c:cat>
          <c:val>
            <c:numRef>
              <c:f>Sheet1!$B$2:$B$18</c:f>
              <c:numCache>
                <c:formatCode>0%</c:formatCode>
                <c:ptCount val="17"/>
                <c:pt idx="0">
                  <c:v>0.71895424836601296</c:v>
                </c:pt>
                <c:pt idx="1">
                  <c:v>0.56862745098039202</c:v>
                </c:pt>
                <c:pt idx="2">
                  <c:v>0.51633986928104603</c:v>
                </c:pt>
                <c:pt idx="3">
                  <c:v>0.43137254901960803</c:v>
                </c:pt>
                <c:pt idx="4">
                  <c:v>0.37254901960784303</c:v>
                </c:pt>
                <c:pt idx="5">
                  <c:v>0.35947712418300704</c:v>
                </c:pt>
                <c:pt idx="6">
                  <c:v>0.35294117647058798</c:v>
                </c:pt>
                <c:pt idx="7">
                  <c:v>0.23529411764705899</c:v>
                </c:pt>
                <c:pt idx="8">
                  <c:v>0.20261437908496699</c:v>
                </c:pt>
                <c:pt idx="9">
                  <c:v>0.15032679738562099</c:v>
                </c:pt>
                <c:pt idx="10">
                  <c:v>0.11764705882352899</c:v>
                </c:pt>
                <c:pt idx="11">
                  <c:v>8.4967320261437912E-2</c:v>
                </c:pt>
                <c:pt idx="12">
                  <c:v>7.8431372549019593E-2</c:v>
                </c:pt>
                <c:pt idx="13">
                  <c:v>5.8823529411764698E-2</c:v>
                </c:pt>
                <c:pt idx="14">
                  <c:v>5.8823529411764698E-2</c:v>
                </c:pt>
                <c:pt idx="15">
                  <c:v>2.61437908496732E-2</c:v>
                </c:pt>
                <c:pt idx="16">
                  <c:v>1.9607843137254898E-2</c:v>
                </c:pt>
              </c:numCache>
            </c:numRef>
          </c:val>
          <c:extLst>
            <c:ext xmlns:c16="http://schemas.microsoft.com/office/drawing/2014/chart" uri="{C3380CC4-5D6E-409C-BE32-E72D297353CC}">
              <c16:uniqueId val="{00000008-5FAD-4E1D-B760-775E3B37A84B}"/>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052952724017481"/>
          <c:y val="1.5385320089031988E-2"/>
          <c:w val="0.70088797556530169"/>
          <c:h val="0.98461467991096796"/>
        </c:manualLayout>
      </c:layout>
      <c:barChart>
        <c:barDir val="bar"/>
        <c:grouping val="clustered"/>
        <c:varyColors val="0"/>
        <c:ser>
          <c:idx val="0"/>
          <c:order val="0"/>
          <c:tx>
            <c:strRef>
              <c:f>Sheet1!$B$1</c:f>
              <c:strCache>
                <c:ptCount val="1"/>
                <c:pt idx="0">
                  <c:v>Column2</c:v>
                </c:pt>
              </c:strCache>
            </c:strRef>
          </c:tx>
          <c:spPr>
            <a:solidFill>
              <a:srgbClr val="FF66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Bus</c:v>
                </c:pt>
                <c:pt idx="1">
                  <c:v>Rented car</c:v>
                </c:pt>
                <c:pt idx="2">
                  <c:v>Own car</c:v>
                </c:pt>
                <c:pt idx="3">
                  <c:v>No transportation</c:v>
                </c:pt>
                <c:pt idx="4">
                  <c:v>Train</c:v>
                </c:pt>
                <c:pt idx="5">
                  <c:v>Plane</c:v>
                </c:pt>
                <c:pt idx="6">
                  <c:v>Ferry / boat / cruise</c:v>
                </c:pt>
                <c:pt idx="7">
                  <c:v>Bicycle</c:v>
                </c:pt>
                <c:pt idx="8">
                  <c:v>Camper van</c:v>
                </c:pt>
                <c:pt idx="9">
                  <c:v>Motorbike</c:v>
                </c:pt>
                <c:pt idx="10">
                  <c:v>Car w/ caravan</c:v>
                </c:pt>
                <c:pt idx="11">
                  <c:v>Other</c:v>
                </c:pt>
              </c:strCache>
            </c:strRef>
          </c:cat>
          <c:val>
            <c:numRef>
              <c:f>Sheet1!$B$2:$B$13</c:f>
              <c:numCache>
                <c:formatCode>0%</c:formatCode>
                <c:ptCount val="12"/>
                <c:pt idx="0">
                  <c:v>0.327723649247121</c:v>
                </c:pt>
                <c:pt idx="1">
                  <c:v>0.175376439326838</c:v>
                </c:pt>
                <c:pt idx="2">
                  <c:v>0.17094774136403898</c:v>
                </c:pt>
                <c:pt idx="3">
                  <c:v>0.114260407440213</c:v>
                </c:pt>
                <c:pt idx="4">
                  <c:v>0.10540301151461501</c:v>
                </c:pt>
                <c:pt idx="5">
                  <c:v>0.10274579273693502</c:v>
                </c:pt>
                <c:pt idx="6">
                  <c:v>8.9459698848538508E-2</c:v>
                </c:pt>
                <c:pt idx="7">
                  <c:v>2.39149689991143E-2</c:v>
                </c:pt>
                <c:pt idx="8">
                  <c:v>1.2843224092116901E-2</c:v>
                </c:pt>
                <c:pt idx="9">
                  <c:v>1.2843224092116901E-2</c:v>
                </c:pt>
                <c:pt idx="10">
                  <c:v>5.7573073516386198E-3</c:v>
                </c:pt>
                <c:pt idx="11">
                  <c:v>0.131532329495128</c:v>
                </c:pt>
              </c:numCache>
            </c:numRef>
          </c:val>
          <c:extLst>
            <c:ext xmlns:c16="http://schemas.microsoft.com/office/drawing/2014/chart" uri="{C3380CC4-5D6E-409C-BE32-E72D297353CC}">
              <c16:uniqueId val="{00000000-C63B-46F5-8009-6CEC7FE72463}"/>
            </c:ext>
          </c:extLst>
        </c:ser>
        <c:dLbls>
          <c:showLegendKey val="0"/>
          <c:showVal val="0"/>
          <c:showCatName val="0"/>
          <c:showSerName val="0"/>
          <c:showPercent val="0"/>
          <c:showBubbleSize val="0"/>
        </c:dLbls>
        <c:gapWidth val="76"/>
        <c:overlap val="-100"/>
        <c:axId val="1029672696"/>
        <c:axId val="1029686144"/>
      </c:barChart>
      <c:catAx>
        <c:axId val="102967269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1029686144"/>
        <c:crosses val="autoZero"/>
        <c:auto val="1"/>
        <c:lblAlgn val="ctr"/>
        <c:lblOffset val="100"/>
        <c:noMultiLvlLbl val="0"/>
      </c:catAx>
      <c:valAx>
        <c:axId val="1029686144"/>
        <c:scaling>
          <c:orientation val="minMax"/>
          <c:max val="1"/>
        </c:scaling>
        <c:delete val="1"/>
        <c:axPos val="t"/>
        <c:numFmt formatCode="0%" sourceLinked="1"/>
        <c:majorTickMark val="none"/>
        <c:minorTickMark val="none"/>
        <c:tickLblPos val="nextTo"/>
        <c:crossAx val="10296726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3 to 4 days</c:v>
                </c:pt>
                <c:pt idx="1">
                  <c:v>5 to 6 days</c:v>
                </c:pt>
                <c:pt idx="2">
                  <c:v>7 to 8 days</c:v>
                </c:pt>
                <c:pt idx="3">
                  <c:v>9 to 14 days</c:v>
                </c:pt>
                <c:pt idx="4">
                  <c:v>15 or more days</c:v>
                </c:pt>
              </c:strCache>
            </c:strRef>
          </c:cat>
          <c:val>
            <c:numRef>
              <c:f>Sheet1!$B$2:$B$6</c:f>
              <c:numCache>
                <c:formatCode>0%</c:formatCode>
                <c:ptCount val="5"/>
                <c:pt idx="0">
                  <c:v>0.24836601307189501</c:v>
                </c:pt>
                <c:pt idx="1">
                  <c:v>0.12418300653594799</c:v>
                </c:pt>
                <c:pt idx="2">
                  <c:v>0.20915032679738602</c:v>
                </c:pt>
                <c:pt idx="3">
                  <c:v>0.22875816993464099</c:v>
                </c:pt>
                <c:pt idx="4">
                  <c:v>0.18954248366013102</c:v>
                </c:pt>
              </c:numCache>
            </c:numRef>
          </c:val>
          <c:extLst>
            <c:ext xmlns:c16="http://schemas.microsoft.com/office/drawing/2014/chart" uri="{C3380CC4-5D6E-409C-BE32-E72D297353CC}">
              <c16:uniqueId val="{00000000-4EAE-497C-963F-2E8F8E1C89B5}"/>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rgbClr val="6E6E71"/>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Plane</c:v>
                </c:pt>
                <c:pt idx="1">
                  <c:v>Car</c:v>
                </c:pt>
                <c:pt idx="2">
                  <c:v>Bus</c:v>
                </c:pt>
                <c:pt idx="3">
                  <c:v>Train</c:v>
                </c:pt>
                <c:pt idx="4">
                  <c:v>Ferry / boat / cruise</c:v>
                </c:pt>
                <c:pt idx="5">
                  <c:v>Scheduled plane</c:v>
                </c:pt>
                <c:pt idx="6">
                  <c:v>Charter plane</c:v>
                </c:pt>
                <c:pt idx="7">
                  <c:v>Motorbike</c:v>
                </c:pt>
                <c:pt idx="8">
                  <c:v>Camper van</c:v>
                </c:pt>
                <c:pt idx="9">
                  <c:v>Car w/ caravan</c:v>
                </c:pt>
              </c:strCache>
            </c:strRef>
          </c:cat>
          <c:val>
            <c:numRef>
              <c:f>Sheet1!$B$2:$B$11</c:f>
              <c:numCache>
                <c:formatCode>0%</c:formatCode>
                <c:ptCount val="10"/>
                <c:pt idx="0">
                  <c:v>0.64705882352941202</c:v>
                </c:pt>
                <c:pt idx="1">
                  <c:v>0.20915032679738602</c:v>
                </c:pt>
                <c:pt idx="2">
                  <c:v>0.10457516339869301</c:v>
                </c:pt>
                <c:pt idx="3">
                  <c:v>8.4967320261437912E-2</c:v>
                </c:pt>
                <c:pt idx="4">
                  <c:v>7.1895424836601302E-2</c:v>
                </c:pt>
                <c:pt idx="5">
                  <c:v>7.1895424836601302E-2</c:v>
                </c:pt>
                <c:pt idx="6">
                  <c:v>3.9215686274509796E-2</c:v>
                </c:pt>
                <c:pt idx="7">
                  <c:v>1.9607843137254898E-2</c:v>
                </c:pt>
                <c:pt idx="8">
                  <c:v>6.5359477124183E-3</c:v>
                </c:pt>
                <c:pt idx="9">
                  <c:v>6.5359477124183E-3</c:v>
                </c:pt>
              </c:numCache>
            </c:numRef>
          </c:val>
          <c:extLst>
            <c:ext xmlns:c16="http://schemas.microsoft.com/office/drawing/2014/chart" uri="{C3380CC4-5D6E-409C-BE32-E72D297353CC}">
              <c16:uniqueId val="{00000000-4614-4914-A332-074A1C35C8B0}"/>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0-5B29-44E3-9225-644AE74B8064}"/>
              </c:ext>
            </c:extLst>
          </c:dPt>
          <c:dPt>
            <c:idx val="1"/>
            <c:invertIfNegative val="0"/>
            <c:bubble3D val="0"/>
            <c:spPr>
              <a:solidFill>
                <a:srgbClr val="FF0000"/>
              </a:solidFill>
              <a:ln>
                <a:noFill/>
              </a:ln>
              <a:effectLst/>
            </c:spPr>
            <c:extLst>
              <c:ext xmlns:c16="http://schemas.microsoft.com/office/drawing/2014/chart" uri="{C3380CC4-5D6E-409C-BE32-E72D297353CC}">
                <c16:uniqueId val="{00000001-5B29-44E3-9225-644AE74B8064}"/>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Hotel (high standard)</c:v>
                </c:pt>
                <c:pt idx="1">
                  <c:v>Hotel (medium standard)</c:v>
                </c:pt>
                <c:pt idx="2">
                  <c:v>Stayed with friends / acquaintances</c:v>
                </c:pt>
                <c:pt idx="3">
                  <c:v>Hotel (budget)</c:v>
                </c:pt>
                <c:pt idx="4">
                  <c:v>Rented cabin / holiday home / flat</c:v>
                </c:pt>
                <c:pt idx="5">
                  <c:v>Stayed with family</c:v>
                </c:pt>
                <c:pt idx="6">
                  <c:v>Guest house / Bed &amp; Breakfast</c:v>
                </c:pt>
                <c:pt idx="7">
                  <c:v>Borrowed cabin / holiday home / flat</c:v>
                </c:pt>
                <c:pt idx="8">
                  <c:v>Owned cabin / holiday home / flat</c:v>
                </c:pt>
                <c:pt idx="9">
                  <c:v>Camping cabin</c:v>
                </c:pt>
                <c:pt idx="10">
                  <c:v>In a private person's home through AirBnb or other types of sharing services</c:v>
                </c:pt>
                <c:pt idx="11">
                  <c:v>Caravan / camper van</c:v>
                </c:pt>
                <c:pt idx="12">
                  <c:v>Tent</c:v>
                </c:pt>
              </c:strCache>
            </c:strRef>
          </c:cat>
          <c:val>
            <c:numRef>
              <c:f>Sheet1!$B$2:$B$14</c:f>
              <c:numCache>
                <c:formatCode>0%</c:formatCode>
                <c:ptCount val="13"/>
                <c:pt idx="0">
                  <c:v>0.38562091503267998</c:v>
                </c:pt>
                <c:pt idx="1">
                  <c:v>0.32026143790849704</c:v>
                </c:pt>
                <c:pt idx="2">
                  <c:v>7.1895424836601302E-2</c:v>
                </c:pt>
                <c:pt idx="3">
                  <c:v>6.5359477124182996E-2</c:v>
                </c:pt>
                <c:pt idx="4">
                  <c:v>5.8823529411764698E-2</c:v>
                </c:pt>
                <c:pt idx="5">
                  <c:v>4.5751633986928102E-2</c:v>
                </c:pt>
                <c:pt idx="6">
                  <c:v>3.9215686274509796E-2</c:v>
                </c:pt>
                <c:pt idx="7">
                  <c:v>3.9215686274509796E-2</c:v>
                </c:pt>
                <c:pt idx="8">
                  <c:v>2.61437908496732E-2</c:v>
                </c:pt>
                <c:pt idx="9">
                  <c:v>2.61437908496732E-2</c:v>
                </c:pt>
                <c:pt idx="10">
                  <c:v>1.30718954248366E-2</c:v>
                </c:pt>
                <c:pt idx="11">
                  <c:v>1.30718954248366E-2</c:v>
                </c:pt>
                <c:pt idx="12">
                  <c:v>6.5359477124183E-3</c:v>
                </c:pt>
              </c:numCache>
            </c:numRef>
          </c:val>
          <c:extLst>
            <c:ext xmlns:c16="http://schemas.microsoft.com/office/drawing/2014/chart" uri="{C3380CC4-5D6E-409C-BE32-E72D297353CC}">
              <c16:uniqueId val="{00000000-F2CD-45AE-97AF-5601F99878C3}"/>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7"/>
            <c:invertIfNegative val="0"/>
            <c:bubble3D val="0"/>
            <c:spPr>
              <a:solidFill>
                <a:srgbClr val="92D050"/>
              </a:solidFill>
              <a:ln>
                <a:noFill/>
              </a:ln>
              <a:effectLst/>
            </c:spPr>
            <c:extLst>
              <c:ext xmlns:c16="http://schemas.microsoft.com/office/drawing/2014/chart" uri="{C3380CC4-5D6E-409C-BE32-E72D297353CC}">
                <c16:uniqueId val="{00000000-D6E0-4CB5-BA32-69B1DE06BB0C}"/>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Bus</c:v>
                </c:pt>
                <c:pt idx="1">
                  <c:v>Rented car</c:v>
                </c:pt>
                <c:pt idx="2">
                  <c:v>Plane</c:v>
                </c:pt>
                <c:pt idx="3">
                  <c:v>Own car</c:v>
                </c:pt>
                <c:pt idx="4">
                  <c:v>Ferry / boat / cruise</c:v>
                </c:pt>
                <c:pt idx="5">
                  <c:v>No transportation</c:v>
                </c:pt>
                <c:pt idx="6">
                  <c:v>Train</c:v>
                </c:pt>
                <c:pt idx="7">
                  <c:v>Motorbike</c:v>
                </c:pt>
                <c:pt idx="8">
                  <c:v>Camper van</c:v>
                </c:pt>
                <c:pt idx="9">
                  <c:v>Car w/ caravan</c:v>
                </c:pt>
                <c:pt idx="10">
                  <c:v>Bicycle</c:v>
                </c:pt>
              </c:strCache>
            </c:strRef>
          </c:cat>
          <c:val>
            <c:numRef>
              <c:f>Sheet1!$B$2:$B$12</c:f>
              <c:numCache>
                <c:formatCode>0%</c:formatCode>
                <c:ptCount val="11"/>
                <c:pt idx="0">
                  <c:v>0.28758169934640498</c:v>
                </c:pt>
                <c:pt idx="1">
                  <c:v>0.16993464052287599</c:v>
                </c:pt>
                <c:pt idx="2">
                  <c:v>0.11111111111111099</c:v>
                </c:pt>
                <c:pt idx="3">
                  <c:v>0.11111111111111099</c:v>
                </c:pt>
                <c:pt idx="4">
                  <c:v>0.10457516339869301</c:v>
                </c:pt>
                <c:pt idx="5">
                  <c:v>0.10457516339869301</c:v>
                </c:pt>
                <c:pt idx="6">
                  <c:v>9.1503267973856203E-2</c:v>
                </c:pt>
                <c:pt idx="7">
                  <c:v>4.5751633986928102E-2</c:v>
                </c:pt>
                <c:pt idx="8">
                  <c:v>1.9607843137254898E-2</c:v>
                </c:pt>
                <c:pt idx="9">
                  <c:v>1.9607843137254898E-2</c:v>
                </c:pt>
                <c:pt idx="10">
                  <c:v>1.9607843137254898E-2</c:v>
                </c:pt>
              </c:numCache>
            </c:numRef>
          </c:val>
          <c:extLst>
            <c:ext xmlns:c16="http://schemas.microsoft.com/office/drawing/2014/chart" uri="{C3380CC4-5D6E-409C-BE32-E72D297353CC}">
              <c16:uniqueId val="{00000000-6C65-4248-80E4-B00195DCD971}"/>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409260283287449"/>
          <c:y val="2.8198049228214074E-3"/>
          <c:w val="0.51276605826365784"/>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3"/>
            <c:invertIfNegative val="0"/>
            <c:bubble3D val="0"/>
            <c:spPr>
              <a:solidFill>
                <a:srgbClr val="92D050"/>
              </a:solidFill>
              <a:ln>
                <a:noFill/>
              </a:ln>
              <a:effectLst/>
            </c:spPr>
            <c:extLst>
              <c:ext xmlns:c16="http://schemas.microsoft.com/office/drawing/2014/chart" uri="{C3380CC4-5D6E-409C-BE32-E72D297353CC}">
                <c16:uniqueId val="{0000001A-6BAA-4864-B374-A6F2CF2249E4}"/>
              </c:ext>
            </c:extLst>
          </c:dPt>
          <c:dPt>
            <c:idx val="5"/>
            <c:invertIfNegative val="0"/>
            <c:bubble3D val="0"/>
            <c:spPr>
              <a:solidFill>
                <a:srgbClr val="FF0000"/>
              </a:solidFill>
              <a:ln>
                <a:noFill/>
              </a:ln>
              <a:effectLst/>
            </c:spPr>
            <c:extLst>
              <c:ext xmlns:c16="http://schemas.microsoft.com/office/drawing/2014/chart" uri="{C3380CC4-5D6E-409C-BE32-E72D297353CC}">
                <c16:uniqueId val="{0000001B-6BAA-4864-B374-A6F2CF2249E4}"/>
              </c:ext>
            </c:extLst>
          </c:dPt>
          <c:dPt>
            <c:idx val="7"/>
            <c:invertIfNegative val="0"/>
            <c:bubble3D val="0"/>
            <c:spPr>
              <a:solidFill>
                <a:srgbClr val="FF0000"/>
              </a:solidFill>
              <a:ln>
                <a:noFill/>
              </a:ln>
              <a:effectLst/>
            </c:spPr>
            <c:extLst>
              <c:ext xmlns:c16="http://schemas.microsoft.com/office/drawing/2014/chart" uri="{C3380CC4-5D6E-409C-BE32-E72D297353CC}">
                <c16:uniqueId val="{0000001C-6BAA-4864-B374-A6F2CF2249E4}"/>
              </c:ext>
            </c:extLst>
          </c:dPt>
          <c:dPt>
            <c:idx val="8"/>
            <c:invertIfNegative val="0"/>
            <c:bubble3D val="0"/>
            <c:spPr>
              <a:solidFill>
                <a:srgbClr val="FF0000"/>
              </a:solidFill>
              <a:ln>
                <a:noFill/>
              </a:ln>
              <a:effectLst/>
            </c:spPr>
            <c:extLst>
              <c:ext xmlns:c16="http://schemas.microsoft.com/office/drawing/2014/chart" uri="{C3380CC4-5D6E-409C-BE32-E72D297353CC}">
                <c16:uniqueId val="{00000001-6483-4F66-BCA0-12D583E3C7DF}"/>
              </c:ext>
            </c:extLst>
          </c:dPt>
          <c:dPt>
            <c:idx val="9"/>
            <c:invertIfNegative val="0"/>
            <c:bubble3D val="0"/>
            <c:spPr>
              <a:solidFill>
                <a:schemeClr val="accent2"/>
              </a:solidFill>
              <a:ln>
                <a:noFill/>
              </a:ln>
              <a:effectLst/>
            </c:spPr>
            <c:extLst>
              <c:ext xmlns:c16="http://schemas.microsoft.com/office/drawing/2014/chart" uri="{C3380CC4-5D6E-409C-BE32-E72D297353CC}">
                <c16:uniqueId val="{00000003-6483-4F66-BCA0-12D583E3C7DF}"/>
              </c:ext>
            </c:extLst>
          </c:dPt>
          <c:dPt>
            <c:idx val="11"/>
            <c:invertIfNegative val="0"/>
            <c:bubble3D val="0"/>
            <c:spPr>
              <a:solidFill>
                <a:schemeClr val="accent2"/>
              </a:solidFill>
              <a:ln>
                <a:noFill/>
              </a:ln>
              <a:effectLst/>
            </c:spPr>
            <c:extLst>
              <c:ext xmlns:c16="http://schemas.microsoft.com/office/drawing/2014/chart" uri="{C3380CC4-5D6E-409C-BE32-E72D297353CC}">
                <c16:uniqueId val="{00000005-6483-4F66-BCA0-12D583E3C7DF}"/>
              </c:ext>
            </c:extLst>
          </c:dPt>
          <c:dPt>
            <c:idx val="12"/>
            <c:invertIfNegative val="0"/>
            <c:bubble3D val="0"/>
            <c:spPr>
              <a:solidFill>
                <a:srgbClr val="FF0000"/>
              </a:solidFill>
              <a:ln>
                <a:noFill/>
              </a:ln>
              <a:effectLst/>
            </c:spPr>
            <c:extLst>
              <c:ext xmlns:c16="http://schemas.microsoft.com/office/drawing/2014/chart" uri="{C3380CC4-5D6E-409C-BE32-E72D297353CC}">
                <c16:uniqueId val="{00000007-6483-4F66-BCA0-12D583E3C7DF}"/>
              </c:ext>
            </c:extLst>
          </c:dPt>
          <c:dPt>
            <c:idx val="14"/>
            <c:invertIfNegative val="0"/>
            <c:bubble3D val="0"/>
            <c:spPr>
              <a:solidFill>
                <a:srgbClr val="FF0000"/>
              </a:solidFill>
              <a:ln>
                <a:noFill/>
              </a:ln>
              <a:effectLst/>
            </c:spPr>
            <c:extLst>
              <c:ext xmlns:c16="http://schemas.microsoft.com/office/drawing/2014/chart" uri="{C3380CC4-5D6E-409C-BE32-E72D297353CC}">
                <c16:uniqueId val="{0000001D-6BAA-4864-B374-A6F2CF2249E4}"/>
              </c:ext>
            </c:extLst>
          </c:dPt>
          <c:dPt>
            <c:idx val="15"/>
            <c:invertIfNegative val="0"/>
            <c:bubble3D val="0"/>
            <c:spPr>
              <a:solidFill>
                <a:srgbClr val="FF0000"/>
              </a:solidFill>
              <a:ln>
                <a:noFill/>
              </a:ln>
              <a:effectLst/>
            </c:spPr>
            <c:extLst>
              <c:ext xmlns:c16="http://schemas.microsoft.com/office/drawing/2014/chart" uri="{C3380CC4-5D6E-409C-BE32-E72D297353CC}">
                <c16:uniqueId val="{00000009-6483-4F66-BCA0-12D583E3C7DF}"/>
              </c:ext>
            </c:extLst>
          </c:dPt>
          <c:dPt>
            <c:idx val="16"/>
            <c:invertIfNegative val="0"/>
            <c:bubble3D val="0"/>
            <c:spPr>
              <a:solidFill>
                <a:schemeClr val="accent2"/>
              </a:solidFill>
              <a:ln>
                <a:noFill/>
              </a:ln>
              <a:effectLst/>
            </c:spPr>
            <c:extLst>
              <c:ext xmlns:c16="http://schemas.microsoft.com/office/drawing/2014/chart" uri="{C3380CC4-5D6E-409C-BE32-E72D297353CC}">
                <c16:uniqueId val="{0000000B-6483-4F66-BCA0-12D583E3C7DF}"/>
              </c:ext>
            </c:extLst>
          </c:dPt>
          <c:dPt>
            <c:idx val="17"/>
            <c:invertIfNegative val="0"/>
            <c:bubble3D val="0"/>
            <c:spPr>
              <a:solidFill>
                <a:srgbClr val="FF0000"/>
              </a:solidFill>
              <a:ln>
                <a:noFill/>
              </a:ln>
              <a:effectLst/>
            </c:spPr>
            <c:extLst>
              <c:ext xmlns:c16="http://schemas.microsoft.com/office/drawing/2014/chart" uri="{C3380CC4-5D6E-409C-BE32-E72D297353CC}">
                <c16:uniqueId val="{0000000D-6483-4F66-BCA0-12D583E3C7DF}"/>
              </c:ext>
            </c:extLst>
          </c:dPt>
          <c:dPt>
            <c:idx val="18"/>
            <c:invertIfNegative val="0"/>
            <c:bubble3D val="0"/>
            <c:spPr>
              <a:solidFill>
                <a:srgbClr val="FF0000"/>
              </a:solidFill>
              <a:ln>
                <a:noFill/>
              </a:ln>
              <a:effectLst/>
            </c:spPr>
            <c:extLst>
              <c:ext xmlns:c16="http://schemas.microsoft.com/office/drawing/2014/chart" uri="{C3380CC4-5D6E-409C-BE32-E72D297353CC}">
                <c16:uniqueId val="{0000001E-6BAA-4864-B374-A6F2CF2249E4}"/>
              </c:ext>
            </c:extLst>
          </c:dPt>
          <c:dPt>
            <c:idx val="19"/>
            <c:invertIfNegative val="0"/>
            <c:bubble3D val="0"/>
            <c:spPr>
              <a:solidFill>
                <a:srgbClr val="FF0000"/>
              </a:solidFill>
              <a:ln>
                <a:noFill/>
              </a:ln>
              <a:effectLst/>
            </c:spPr>
            <c:extLst>
              <c:ext xmlns:c16="http://schemas.microsoft.com/office/drawing/2014/chart" uri="{C3380CC4-5D6E-409C-BE32-E72D297353CC}">
                <c16:uniqueId val="{0000000F-6483-4F66-BCA0-12D583E3C7DF}"/>
              </c:ext>
            </c:extLst>
          </c:dPt>
          <c:dPt>
            <c:idx val="20"/>
            <c:invertIfNegative val="0"/>
            <c:bubble3D val="0"/>
            <c:spPr>
              <a:solidFill>
                <a:srgbClr val="FF0000"/>
              </a:solidFill>
              <a:ln>
                <a:noFill/>
              </a:ln>
              <a:effectLst/>
            </c:spPr>
            <c:extLst>
              <c:ext xmlns:c16="http://schemas.microsoft.com/office/drawing/2014/chart" uri="{C3380CC4-5D6E-409C-BE32-E72D297353CC}">
                <c16:uniqueId val="{00000011-6483-4F66-BCA0-12D583E3C7DF}"/>
              </c:ext>
            </c:extLst>
          </c:dPt>
          <c:dPt>
            <c:idx val="21"/>
            <c:invertIfNegative val="0"/>
            <c:bubble3D val="0"/>
            <c:spPr>
              <a:solidFill>
                <a:schemeClr val="accent2"/>
              </a:solidFill>
              <a:ln>
                <a:noFill/>
              </a:ln>
              <a:effectLst/>
            </c:spPr>
            <c:extLst>
              <c:ext xmlns:c16="http://schemas.microsoft.com/office/drawing/2014/chart" uri="{C3380CC4-5D6E-409C-BE32-E72D297353CC}">
                <c16:uniqueId val="{00000013-6483-4F66-BCA0-12D583E3C7DF}"/>
              </c:ext>
            </c:extLst>
          </c:dPt>
          <c:dPt>
            <c:idx val="22"/>
            <c:invertIfNegative val="0"/>
            <c:bubble3D val="0"/>
            <c:spPr>
              <a:solidFill>
                <a:srgbClr val="FF0000"/>
              </a:solidFill>
              <a:ln>
                <a:noFill/>
              </a:ln>
              <a:effectLst/>
            </c:spPr>
            <c:extLst>
              <c:ext xmlns:c16="http://schemas.microsoft.com/office/drawing/2014/chart" uri="{C3380CC4-5D6E-409C-BE32-E72D297353CC}">
                <c16:uniqueId val="{00000015-6483-4F66-BCA0-12D583E3C7DF}"/>
              </c:ext>
            </c:extLst>
          </c:dPt>
          <c:dPt>
            <c:idx val="23"/>
            <c:invertIfNegative val="0"/>
            <c:bubble3D val="0"/>
            <c:spPr>
              <a:solidFill>
                <a:schemeClr val="accent2"/>
              </a:solidFill>
              <a:ln>
                <a:noFill/>
              </a:ln>
              <a:effectLst/>
            </c:spPr>
            <c:extLst>
              <c:ext xmlns:c16="http://schemas.microsoft.com/office/drawing/2014/chart" uri="{C3380CC4-5D6E-409C-BE32-E72D297353CC}">
                <c16:uniqueId val="{00000017-6483-4F66-BCA0-12D583E3C7DF}"/>
              </c:ext>
            </c:extLst>
          </c:dPt>
          <c:dPt>
            <c:idx val="26"/>
            <c:invertIfNegative val="0"/>
            <c:bubble3D val="0"/>
            <c:spPr>
              <a:solidFill>
                <a:schemeClr val="accent2"/>
              </a:solidFill>
              <a:ln>
                <a:noFill/>
              </a:ln>
              <a:effectLst/>
            </c:spPr>
            <c:extLst>
              <c:ext xmlns:c16="http://schemas.microsoft.com/office/drawing/2014/chart" uri="{C3380CC4-5D6E-409C-BE32-E72D297353CC}">
                <c16:uniqueId val="{00000019-6483-4F66-BCA0-12D583E3C7DF}"/>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Sheet1!$A$2:$A$29</c:f>
              <c:strCache>
                <c:ptCount val="28"/>
                <c:pt idx="0">
                  <c:v>Relaxation</c:v>
                </c:pt>
                <c:pt idx="1">
                  <c:v>Taste local food and drink</c:v>
                </c:pt>
                <c:pt idx="2">
                  <c:v>Visit restaurants</c:v>
                </c:pt>
                <c:pt idx="3">
                  <c:v>Shopping</c:v>
                </c:pt>
                <c:pt idx="4">
                  <c:v>Visit cities</c:v>
                </c:pt>
                <c:pt idx="5">
                  <c:v>Visit historical buildings/sites</c:v>
                </c:pt>
                <c:pt idx="6">
                  <c:v>Sunbathing and swimming</c:v>
                </c:pt>
                <c:pt idx="7">
                  <c:v>Observe beauty of nature</c:v>
                </c:pt>
                <c:pt idx="8">
                  <c:v>Discover local culture and lifestyle</c:v>
                </c:pt>
                <c:pt idx="9">
                  <c:v>Attend sightseeing tours</c:v>
                </c:pt>
                <c:pt idx="10">
                  <c:v>Hiking (less than two hours)</c:v>
                </c:pt>
                <c:pt idx="11">
                  <c:v>Experience city nightlife</c:v>
                </c:pt>
                <c:pt idx="12">
                  <c:v>Discover local history and legends</c:v>
                </c:pt>
                <c:pt idx="13">
                  <c:v>Get pampered</c:v>
                </c:pt>
                <c:pt idx="14">
                  <c:v>Visit the countryside</c:v>
                </c:pt>
                <c:pt idx="15">
                  <c:v>Experience local architecture</c:v>
                </c:pt>
                <c:pt idx="16">
                  <c:v>Visit spa resorts</c:v>
                </c:pt>
                <c:pt idx="17">
                  <c:v>Visit parks and gardens</c:v>
                </c:pt>
                <c:pt idx="18">
                  <c:v>Visit museums</c:v>
                </c:pt>
                <c:pt idx="19">
                  <c:v>Experience mountains,  the wilderness or the wildlife</c:v>
                </c:pt>
                <c:pt idx="20">
                  <c:v>Observe natural phenomenon (i.e. volcanoes, northern lights, midnight sun, breaking waves, sand dune)</c:v>
                </c:pt>
                <c:pt idx="21">
                  <c:v>Hiking (more than two hours)</c:v>
                </c:pt>
                <c:pt idx="22">
                  <c:v>Experience national festivals and traditional celebrations</c:v>
                </c:pt>
                <c:pt idx="23">
                  <c:v>Visit amusement parks</c:v>
                </c:pt>
                <c:pt idx="24">
                  <c:v>Attend concerts/festivals</c:v>
                </c:pt>
                <c:pt idx="25">
                  <c:v>Do winter activities (Alpine skiing/snowboarding, cross country skiing, dog-sleigh, snowmobile etc)</c:v>
                </c:pt>
                <c:pt idx="26">
                  <c:v>Visit art exhibitions</c:v>
                </c:pt>
                <c:pt idx="27">
                  <c:v>Fresh or salt water fishing</c:v>
                </c:pt>
              </c:strCache>
            </c:strRef>
          </c:cat>
          <c:val>
            <c:numRef>
              <c:f>Sheet1!$B$2:$B$29</c:f>
              <c:numCache>
                <c:formatCode>0%</c:formatCode>
                <c:ptCount val="28"/>
                <c:pt idx="0">
                  <c:v>0.57516339869280997</c:v>
                </c:pt>
                <c:pt idx="1">
                  <c:v>0.48366013071895403</c:v>
                </c:pt>
                <c:pt idx="2">
                  <c:v>0.48366013071895403</c:v>
                </c:pt>
                <c:pt idx="3">
                  <c:v>0.41176470588235298</c:v>
                </c:pt>
                <c:pt idx="4">
                  <c:v>0.34640522875816998</c:v>
                </c:pt>
                <c:pt idx="5">
                  <c:v>0.32026143790849704</c:v>
                </c:pt>
                <c:pt idx="6">
                  <c:v>0.31372549019607798</c:v>
                </c:pt>
                <c:pt idx="7">
                  <c:v>0.28758169934640498</c:v>
                </c:pt>
                <c:pt idx="8">
                  <c:v>0.28758169934640498</c:v>
                </c:pt>
                <c:pt idx="9">
                  <c:v>0.22222222222222199</c:v>
                </c:pt>
                <c:pt idx="10">
                  <c:v>0.20915032679738602</c:v>
                </c:pt>
                <c:pt idx="11">
                  <c:v>0.14379084967320299</c:v>
                </c:pt>
                <c:pt idx="12">
                  <c:v>0.13725490196078399</c:v>
                </c:pt>
                <c:pt idx="13">
                  <c:v>0.13725490196078399</c:v>
                </c:pt>
                <c:pt idx="14">
                  <c:v>0.13071895424836599</c:v>
                </c:pt>
                <c:pt idx="15">
                  <c:v>0.13071895424836599</c:v>
                </c:pt>
                <c:pt idx="16">
                  <c:v>0.13071895424836599</c:v>
                </c:pt>
                <c:pt idx="17">
                  <c:v>0.11764705882352899</c:v>
                </c:pt>
                <c:pt idx="18">
                  <c:v>0.11764705882352899</c:v>
                </c:pt>
                <c:pt idx="19">
                  <c:v>0.11764705882352899</c:v>
                </c:pt>
                <c:pt idx="20">
                  <c:v>0.10457516339869301</c:v>
                </c:pt>
                <c:pt idx="21">
                  <c:v>7.1895424836601302E-2</c:v>
                </c:pt>
                <c:pt idx="22">
                  <c:v>7.1895424836601302E-2</c:v>
                </c:pt>
                <c:pt idx="23">
                  <c:v>6.5359477124182996E-2</c:v>
                </c:pt>
                <c:pt idx="24">
                  <c:v>6.5359477124182996E-2</c:v>
                </c:pt>
                <c:pt idx="25">
                  <c:v>4.5751633986928102E-2</c:v>
                </c:pt>
                <c:pt idx="26">
                  <c:v>3.9215686274509796E-2</c:v>
                </c:pt>
                <c:pt idx="27">
                  <c:v>6.5359477124183E-3</c:v>
                </c:pt>
              </c:numCache>
            </c:numRef>
          </c:val>
          <c:extLst>
            <c:ext xmlns:c16="http://schemas.microsoft.com/office/drawing/2014/chart" uri="{C3380CC4-5D6E-409C-BE32-E72D297353CC}">
              <c16:uniqueId val="{0000001A-6483-4F66-BCA0-12D583E3C7DF}"/>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Less than one week before departure</c:v>
                </c:pt>
                <c:pt idx="1">
                  <c:v>1-3 weeks before departure</c:v>
                </c:pt>
                <c:pt idx="2">
                  <c:v>Up to 1 month before departure</c:v>
                </c:pt>
                <c:pt idx="3">
                  <c:v>Up to 2 months before departure</c:v>
                </c:pt>
                <c:pt idx="4">
                  <c:v>Up to 3 months before departure</c:v>
                </c:pt>
                <c:pt idx="5">
                  <c:v>Up to 4-6 months before departure</c:v>
                </c:pt>
                <c:pt idx="6">
                  <c:v>Up to 6-12 months before departure</c:v>
                </c:pt>
                <c:pt idx="7">
                  <c:v>More than one year before departure</c:v>
                </c:pt>
              </c:strCache>
            </c:strRef>
          </c:cat>
          <c:val>
            <c:numRef>
              <c:f>Sheet1!$B$2:$B$9</c:f>
              <c:numCache>
                <c:formatCode>0%</c:formatCode>
                <c:ptCount val="8"/>
                <c:pt idx="0">
                  <c:v>5.22875816993464E-2</c:v>
                </c:pt>
                <c:pt idx="1">
                  <c:v>7.8431372549019593E-2</c:v>
                </c:pt>
                <c:pt idx="2">
                  <c:v>0.14379084967320299</c:v>
                </c:pt>
                <c:pt idx="3">
                  <c:v>0.18300653594771202</c:v>
                </c:pt>
                <c:pt idx="4">
                  <c:v>0.14379084967320299</c:v>
                </c:pt>
                <c:pt idx="5">
                  <c:v>0.23529411764705899</c:v>
                </c:pt>
                <c:pt idx="6">
                  <c:v>9.8039215686274495E-2</c:v>
                </c:pt>
                <c:pt idx="7">
                  <c:v>3.2679738562091498E-2</c:v>
                </c:pt>
              </c:numCache>
            </c:numRef>
          </c:val>
          <c:extLst>
            <c:ext xmlns:c16="http://schemas.microsoft.com/office/drawing/2014/chart" uri="{C3380CC4-5D6E-409C-BE32-E72D297353CC}">
              <c16:uniqueId val="{00000000-AAE0-4645-927D-2603F8742DED}"/>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1-320C-455A-9965-345D88883B4E}"/>
              </c:ext>
            </c:extLst>
          </c:dPt>
          <c:dPt>
            <c:idx val="4"/>
            <c:invertIfNegative val="0"/>
            <c:bubble3D val="0"/>
            <c:spPr>
              <a:solidFill>
                <a:schemeClr val="accent2"/>
              </a:solidFill>
              <a:ln>
                <a:noFill/>
              </a:ln>
              <a:effectLst/>
            </c:spPr>
            <c:extLst>
              <c:ext xmlns:c16="http://schemas.microsoft.com/office/drawing/2014/chart" uri="{C3380CC4-5D6E-409C-BE32-E72D297353CC}">
                <c16:uniqueId val="{00000003-320C-455A-9965-345D88883B4E}"/>
              </c:ext>
            </c:extLst>
          </c:dPt>
          <c:dPt>
            <c:idx val="5"/>
            <c:invertIfNegative val="0"/>
            <c:bubble3D val="0"/>
            <c:spPr>
              <a:solidFill>
                <a:schemeClr val="accent2"/>
              </a:solidFill>
              <a:ln>
                <a:noFill/>
              </a:ln>
              <a:effectLst/>
            </c:spPr>
            <c:extLst>
              <c:ext xmlns:c16="http://schemas.microsoft.com/office/drawing/2014/chart" uri="{C3380CC4-5D6E-409C-BE32-E72D297353CC}">
                <c16:uniqueId val="{00000005-320C-455A-9965-345D88883B4E}"/>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Spouse/Partner</c:v>
                </c:pt>
                <c:pt idx="1">
                  <c:v>Children 0-6 years</c:v>
                </c:pt>
                <c:pt idx="2">
                  <c:v>Children 7-14 years</c:v>
                </c:pt>
                <c:pt idx="3">
                  <c:v>Children 15 years and older</c:v>
                </c:pt>
                <c:pt idx="4">
                  <c:v>Parents/other relatives</c:v>
                </c:pt>
                <c:pt idx="5">
                  <c:v>Friends/acquaintances/colleagues</c:v>
                </c:pt>
                <c:pt idx="6">
                  <c:v>Other</c:v>
                </c:pt>
                <c:pt idx="7">
                  <c:v>Nobody except myself</c:v>
                </c:pt>
              </c:strCache>
            </c:strRef>
          </c:cat>
          <c:val>
            <c:numRef>
              <c:f>Sheet1!$B$2:$B$9</c:f>
              <c:numCache>
                <c:formatCode>0%</c:formatCode>
                <c:ptCount val="8"/>
                <c:pt idx="0">
                  <c:v>0.46405228758169897</c:v>
                </c:pt>
                <c:pt idx="1">
                  <c:v>1.30718954248366E-2</c:v>
                </c:pt>
                <c:pt idx="2">
                  <c:v>1.30718954248366E-2</c:v>
                </c:pt>
                <c:pt idx="3">
                  <c:v>9.1503267973856203E-2</c:v>
                </c:pt>
                <c:pt idx="4">
                  <c:v>0.14379084967320299</c:v>
                </c:pt>
                <c:pt idx="5">
                  <c:v>0.20261437908496699</c:v>
                </c:pt>
                <c:pt idx="6">
                  <c:v>6.5359477124183E-3</c:v>
                </c:pt>
                <c:pt idx="7">
                  <c:v>0.21568627450980402</c:v>
                </c:pt>
              </c:numCache>
            </c:numRef>
          </c:val>
          <c:extLst>
            <c:ext xmlns:c16="http://schemas.microsoft.com/office/drawing/2014/chart" uri="{C3380CC4-5D6E-409C-BE32-E72D297353CC}">
              <c16:uniqueId val="{00000006-320C-455A-9965-345D88883B4E}"/>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1-312F-443E-9F33-013A9DC052AF}"/>
              </c:ext>
            </c:extLst>
          </c:dPt>
          <c:dPt>
            <c:idx val="2"/>
            <c:invertIfNegative val="0"/>
            <c:bubble3D val="0"/>
            <c:spPr>
              <a:solidFill>
                <a:schemeClr val="accent2"/>
              </a:solidFill>
              <a:ln>
                <a:noFill/>
              </a:ln>
              <a:effectLst/>
            </c:spPr>
            <c:extLst>
              <c:ext xmlns:c16="http://schemas.microsoft.com/office/drawing/2014/chart" uri="{C3380CC4-5D6E-409C-BE32-E72D297353CC}">
                <c16:uniqueId val="{00000003-312F-443E-9F33-013A9DC052AF}"/>
              </c:ext>
            </c:extLst>
          </c:dPt>
          <c:dPt>
            <c:idx val="4"/>
            <c:invertIfNegative val="0"/>
            <c:bubble3D val="0"/>
            <c:spPr>
              <a:solidFill>
                <a:schemeClr val="accent2"/>
              </a:solidFill>
              <a:ln>
                <a:noFill/>
              </a:ln>
              <a:effectLst/>
            </c:spPr>
            <c:extLst>
              <c:ext xmlns:c16="http://schemas.microsoft.com/office/drawing/2014/chart" uri="{C3380CC4-5D6E-409C-BE32-E72D297353CC}">
                <c16:uniqueId val="{00000005-312F-443E-9F33-013A9DC052AF}"/>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Alone</c:v>
                </c:pt>
                <c:pt idx="1">
                  <c:v>Children 0-6 years</c:v>
                </c:pt>
                <c:pt idx="2">
                  <c:v>Children 7-14 year</c:v>
                </c:pt>
                <c:pt idx="3">
                  <c:v>Children 15 years and above</c:v>
                </c:pt>
                <c:pt idx="4">
                  <c:v>Spouse/partner</c:v>
                </c:pt>
                <c:pt idx="5">
                  <c:v>Other family/relatives</c:v>
                </c:pt>
                <c:pt idx="6">
                  <c:v>Friends</c:v>
                </c:pt>
                <c:pt idx="7">
                  <c:v>Other people</c:v>
                </c:pt>
              </c:strCache>
            </c:strRef>
          </c:cat>
          <c:val>
            <c:numRef>
              <c:f>Sheet1!$B$2:$B$9</c:f>
              <c:numCache>
                <c:formatCode>0%</c:formatCode>
                <c:ptCount val="8"/>
                <c:pt idx="0">
                  <c:v>9.1503267973856203E-2</c:v>
                </c:pt>
                <c:pt idx="1">
                  <c:v>5.22875816993464E-2</c:v>
                </c:pt>
                <c:pt idx="2">
                  <c:v>1.9607843137254898E-2</c:v>
                </c:pt>
                <c:pt idx="3">
                  <c:v>8.4967320261437912E-2</c:v>
                </c:pt>
                <c:pt idx="4">
                  <c:v>0.52287581699346397</c:v>
                </c:pt>
                <c:pt idx="5">
                  <c:v>0.19607843137254899</c:v>
                </c:pt>
                <c:pt idx="6">
                  <c:v>0.20261437908496699</c:v>
                </c:pt>
                <c:pt idx="7">
                  <c:v>3.9215686274509796E-2</c:v>
                </c:pt>
              </c:numCache>
            </c:numRef>
          </c:val>
          <c:extLst>
            <c:ext xmlns:c16="http://schemas.microsoft.com/office/drawing/2014/chart" uri="{C3380CC4-5D6E-409C-BE32-E72D297353CC}">
              <c16:uniqueId val="{00000006-312F-443E-9F33-013A9DC052AF}"/>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1-9DB8-468A-B612-C94EED99977E}"/>
              </c:ext>
            </c:extLst>
          </c:dPt>
          <c:dPt>
            <c:idx val="2"/>
            <c:invertIfNegative val="0"/>
            <c:bubble3D val="0"/>
            <c:spPr>
              <a:solidFill>
                <a:srgbClr val="92D050"/>
              </a:solidFill>
              <a:ln>
                <a:noFill/>
              </a:ln>
              <a:effectLst/>
            </c:spPr>
            <c:extLst>
              <c:ext xmlns:c16="http://schemas.microsoft.com/office/drawing/2014/chart" uri="{C3380CC4-5D6E-409C-BE32-E72D297353CC}">
                <c16:uniqueId val="{00000005-06D4-4C8C-AC86-D3EF9851C674}"/>
              </c:ext>
            </c:extLst>
          </c:dPt>
          <c:dPt>
            <c:idx val="3"/>
            <c:invertIfNegative val="0"/>
            <c:bubble3D val="0"/>
            <c:spPr>
              <a:solidFill>
                <a:schemeClr val="accent2"/>
              </a:solidFill>
              <a:ln>
                <a:noFill/>
              </a:ln>
              <a:effectLst/>
            </c:spPr>
            <c:extLst>
              <c:ext xmlns:c16="http://schemas.microsoft.com/office/drawing/2014/chart" uri="{C3380CC4-5D6E-409C-BE32-E72D297353CC}">
                <c16:uniqueId val="{00000003-9DB8-468A-B612-C94EED99977E}"/>
              </c:ext>
            </c:extLst>
          </c:dPt>
          <c:dPt>
            <c:idx val="4"/>
            <c:invertIfNegative val="0"/>
            <c:bubble3D val="0"/>
            <c:spPr>
              <a:solidFill>
                <a:srgbClr val="FF0000"/>
              </a:solidFill>
              <a:ln>
                <a:noFill/>
              </a:ln>
              <a:effectLst/>
            </c:spPr>
            <c:extLst>
              <c:ext xmlns:c16="http://schemas.microsoft.com/office/drawing/2014/chart" uri="{C3380CC4-5D6E-409C-BE32-E72D297353CC}">
                <c16:uniqueId val="{00000004-06D4-4C8C-AC86-D3EF9851C674}"/>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0</c:v>
                </c:pt>
                <c:pt idx="1">
                  <c:v>1</c:v>
                </c:pt>
                <c:pt idx="2">
                  <c:v>2</c:v>
                </c:pt>
                <c:pt idx="3">
                  <c:v>3</c:v>
                </c:pt>
                <c:pt idx="4">
                  <c:v>4</c:v>
                </c:pt>
                <c:pt idx="5">
                  <c:v>5 or more</c:v>
                </c:pt>
              </c:strCache>
            </c:strRef>
          </c:cat>
          <c:val>
            <c:numRef>
              <c:f>Sheet1!$B$2:$B$7</c:f>
              <c:numCache>
                <c:formatCode>0%</c:formatCode>
                <c:ptCount val="6"/>
                <c:pt idx="0">
                  <c:v>4.5751633986928102E-2</c:v>
                </c:pt>
                <c:pt idx="1">
                  <c:v>0.19607843137254899</c:v>
                </c:pt>
                <c:pt idx="2">
                  <c:v>0.45751633986928097</c:v>
                </c:pt>
                <c:pt idx="3">
                  <c:v>9.1503267973856203E-2</c:v>
                </c:pt>
                <c:pt idx="4">
                  <c:v>4.5751633986928102E-2</c:v>
                </c:pt>
                <c:pt idx="5">
                  <c:v>0.16339869281045799</c:v>
                </c:pt>
              </c:numCache>
            </c:numRef>
          </c:val>
          <c:extLst>
            <c:ext xmlns:c16="http://schemas.microsoft.com/office/drawing/2014/chart" uri="{C3380CC4-5D6E-409C-BE32-E72D297353CC}">
              <c16:uniqueId val="{00000004-9DB8-468A-B612-C94EED99977E}"/>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rgbClr val="92D050"/>
              </a:solidFill>
              <a:ln>
                <a:noFill/>
              </a:ln>
              <a:effectLst/>
            </c:spPr>
            <c:extLst>
              <c:ext xmlns:c16="http://schemas.microsoft.com/office/drawing/2014/chart" uri="{C3380CC4-5D6E-409C-BE32-E72D297353CC}">
                <c16:uniqueId val="{00000000-1AEA-4328-AA2C-B7902146A62E}"/>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I/we travelled in a group with an organized tour </c:v>
                </c:pt>
                <c:pt idx="1">
                  <c:v>I/we had the trip organized by others and travelled independently</c:v>
                </c:pt>
                <c:pt idx="2">
                  <c:v>I/we organized the trip myself/ourselves and travelled independently</c:v>
                </c:pt>
                <c:pt idx="3">
                  <c:v>Don’t know</c:v>
                </c:pt>
              </c:strCache>
            </c:strRef>
          </c:cat>
          <c:val>
            <c:numRef>
              <c:f>Sheet1!$B$2:$B$5</c:f>
              <c:numCache>
                <c:formatCode>0%</c:formatCode>
                <c:ptCount val="4"/>
                <c:pt idx="0">
                  <c:v>0.19607843137254899</c:v>
                </c:pt>
                <c:pt idx="1">
                  <c:v>0.14379084967320299</c:v>
                </c:pt>
                <c:pt idx="2">
                  <c:v>0.64052287581699308</c:v>
                </c:pt>
                <c:pt idx="3">
                  <c:v>1.9607843137254898E-2</c:v>
                </c:pt>
              </c:numCache>
            </c:numRef>
          </c:val>
          <c:extLst>
            <c:ext xmlns:c16="http://schemas.microsoft.com/office/drawing/2014/chart" uri="{C3380CC4-5D6E-409C-BE32-E72D297353CC}">
              <c16:uniqueId val="{00000000-9731-414A-8646-51C0E41FA906}"/>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3665004898842353E-3"/>
          <c:y val="0"/>
          <c:w val="0.97396849461127344"/>
          <c:h val="0.83224710229984777"/>
        </c:manualLayout>
      </c:layout>
      <c:lineChart>
        <c:grouping val="standard"/>
        <c:varyColors val="0"/>
        <c:ser>
          <c:idx val="0"/>
          <c:order val="0"/>
          <c:tx>
            <c:strRef>
              <c:f>Sheet1!$B$1</c:f>
              <c:strCache>
                <c:ptCount val="1"/>
                <c:pt idx="0">
                  <c:v>Series 1</c:v>
                </c:pt>
              </c:strCache>
            </c:strRef>
          </c:tx>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Less than one week before departure</c:v>
                </c:pt>
                <c:pt idx="1">
                  <c:v>1-3 weeks before departure</c:v>
                </c:pt>
                <c:pt idx="2">
                  <c:v>Up to 1 month before departure</c:v>
                </c:pt>
                <c:pt idx="3">
                  <c:v>Up to 2 months before departure</c:v>
                </c:pt>
                <c:pt idx="4">
                  <c:v>Up to 3 months before departure</c:v>
                </c:pt>
                <c:pt idx="5">
                  <c:v>Up to 4-6 months before departure</c:v>
                </c:pt>
                <c:pt idx="6">
                  <c:v>Up to 6-12 months before departure</c:v>
                </c:pt>
                <c:pt idx="7">
                  <c:v>More than one year before departure</c:v>
                </c:pt>
              </c:strCache>
            </c:strRef>
          </c:cat>
          <c:val>
            <c:numRef>
              <c:f>Sheet1!$B$2:$B$9</c:f>
              <c:numCache>
                <c:formatCode>0%</c:formatCode>
                <c:ptCount val="8"/>
                <c:pt idx="0">
                  <c:v>3.3215234720991998E-2</c:v>
                </c:pt>
                <c:pt idx="1">
                  <c:v>8.2816651904340108E-2</c:v>
                </c:pt>
                <c:pt idx="2">
                  <c:v>0.11293179805137299</c:v>
                </c:pt>
                <c:pt idx="3">
                  <c:v>0.17759078830823699</c:v>
                </c:pt>
                <c:pt idx="4">
                  <c:v>0.18644818423383502</c:v>
                </c:pt>
                <c:pt idx="5">
                  <c:v>0.229406554472985</c:v>
                </c:pt>
                <c:pt idx="6">
                  <c:v>0.131975199291408</c:v>
                </c:pt>
                <c:pt idx="7">
                  <c:v>2.5243578387953901E-2</c:v>
                </c:pt>
              </c:numCache>
            </c:numRef>
          </c:val>
          <c:smooth val="1"/>
          <c:extLst>
            <c:ext xmlns:c16="http://schemas.microsoft.com/office/drawing/2014/chart" uri="{C3380CC4-5D6E-409C-BE32-E72D297353CC}">
              <c16:uniqueId val="{00000000-4D78-45B8-8BDA-6D83A009EF65}"/>
            </c:ext>
          </c:extLst>
        </c:ser>
        <c:dLbls>
          <c:showLegendKey val="0"/>
          <c:showVal val="0"/>
          <c:showCatName val="0"/>
          <c:showSerName val="0"/>
          <c:showPercent val="0"/>
          <c:showBubbleSize val="0"/>
        </c:dLbls>
        <c:smooth val="0"/>
        <c:axId val="788832472"/>
        <c:axId val="788834768"/>
      </c:lineChart>
      <c:catAx>
        <c:axId val="788832472"/>
        <c:scaling>
          <c:orientation val="maxMin"/>
        </c:scaling>
        <c:delete val="1"/>
        <c:axPos val="b"/>
        <c:numFmt formatCode="General" sourceLinked="1"/>
        <c:majorTickMark val="out"/>
        <c:minorTickMark val="none"/>
        <c:tickLblPos val="nextTo"/>
        <c:crossAx val="788834768"/>
        <c:crosses val="autoZero"/>
        <c:auto val="1"/>
        <c:lblAlgn val="ctr"/>
        <c:lblOffset val="100"/>
        <c:noMultiLvlLbl val="0"/>
      </c:catAx>
      <c:valAx>
        <c:axId val="788834768"/>
        <c:scaling>
          <c:orientation val="minMax"/>
        </c:scaling>
        <c:delete val="1"/>
        <c:axPos val="r"/>
        <c:numFmt formatCode="0%" sourceLinked="1"/>
        <c:majorTickMark val="none"/>
        <c:minorTickMark val="none"/>
        <c:tickLblPos val="nextTo"/>
        <c:crossAx val="78883247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5"/>
            <c:invertIfNegative val="0"/>
            <c:bubble3D val="0"/>
            <c:spPr>
              <a:solidFill>
                <a:schemeClr val="accent2"/>
              </a:solidFill>
              <a:ln>
                <a:noFill/>
              </a:ln>
              <a:effectLst/>
            </c:spPr>
            <c:extLst>
              <c:ext xmlns:c16="http://schemas.microsoft.com/office/drawing/2014/chart" uri="{C3380CC4-5D6E-409C-BE32-E72D297353CC}">
                <c16:uniqueId val="{00000001-B057-4643-84D6-193785103599}"/>
              </c:ext>
            </c:extLst>
          </c:dPt>
          <c:dPt>
            <c:idx val="8"/>
            <c:invertIfNegative val="0"/>
            <c:bubble3D val="0"/>
            <c:spPr>
              <a:solidFill>
                <a:schemeClr val="accent2"/>
              </a:solidFill>
              <a:ln>
                <a:noFill/>
              </a:ln>
              <a:effectLst/>
            </c:spPr>
            <c:extLst>
              <c:ext xmlns:c16="http://schemas.microsoft.com/office/drawing/2014/chart" uri="{C3380CC4-5D6E-409C-BE32-E72D297353CC}">
                <c16:uniqueId val="{00000003-B057-4643-84D6-193785103599}"/>
              </c:ext>
            </c:extLst>
          </c:dPt>
          <c:dPt>
            <c:idx val="13"/>
            <c:invertIfNegative val="0"/>
            <c:bubble3D val="0"/>
            <c:spPr>
              <a:solidFill>
                <a:schemeClr val="accent2"/>
              </a:solidFill>
              <a:ln>
                <a:noFill/>
              </a:ln>
              <a:effectLst/>
            </c:spPr>
            <c:extLst>
              <c:ext xmlns:c16="http://schemas.microsoft.com/office/drawing/2014/chart" uri="{C3380CC4-5D6E-409C-BE32-E72D297353CC}">
                <c16:uniqueId val="{00000005-B057-4643-84D6-193785103599}"/>
              </c:ext>
            </c:extLst>
          </c:dPt>
          <c:dPt>
            <c:idx val="14"/>
            <c:invertIfNegative val="0"/>
            <c:bubble3D val="0"/>
            <c:spPr>
              <a:solidFill>
                <a:schemeClr val="accent2"/>
              </a:solidFill>
              <a:ln>
                <a:noFill/>
              </a:ln>
              <a:effectLst/>
            </c:spPr>
            <c:extLst>
              <c:ext xmlns:c16="http://schemas.microsoft.com/office/drawing/2014/chart" uri="{C3380CC4-5D6E-409C-BE32-E72D297353CC}">
                <c16:uniqueId val="{00000007-B057-4643-84D6-193785103599}"/>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Internet in general</c:v>
                </c:pt>
                <c:pt idx="1">
                  <c:v>Homepages for the destination</c:v>
                </c:pt>
                <c:pt idx="2">
                  <c:v>Homepages for hotels/ other accommodations</c:v>
                </c:pt>
                <c:pt idx="3">
                  <c:v>Homepages of carriers, including airlines etc.</c:v>
                </c:pt>
                <c:pt idx="4">
                  <c:v>Homepages for attractions and sights</c:v>
                </c:pt>
                <c:pt idx="5">
                  <c:v>Advice from friends / family</c:v>
                </c:pt>
                <c:pt idx="6">
                  <c:v>Reviews from other travelers online</c:v>
                </c:pt>
                <c:pt idx="7">
                  <c:v>Travel apps/portals like Tripadvisor etc</c:v>
                </c:pt>
                <c:pt idx="8">
                  <c:v>Travel agent in homeland</c:v>
                </c:pt>
                <c:pt idx="9">
                  <c:v>Booking sites such as Expedia and Lastminute</c:v>
                </c:pt>
                <c:pt idx="10">
                  <c:v>Social media such as Facebook or blogs</c:v>
                </c:pt>
                <c:pt idx="11">
                  <c:v>Catalogs or brochures</c:v>
                </c:pt>
                <c:pt idx="12">
                  <c:v>Guidebooks</c:v>
                </c:pt>
                <c:pt idx="13">
                  <c:v>Newspapers or magazines</c:v>
                </c:pt>
                <c:pt idx="14">
                  <c:v>TV or radio</c:v>
                </c:pt>
                <c:pt idx="15">
                  <c:v>Travel fairs</c:v>
                </c:pt>
                <c:pt idx="16">
                  <c:v>Other</c:v>
                </c:pt>
              </c:strCache>
            </c:strRef>
          </c:cat>
          <c:val>
            <c:numRef>
              <c:f>Sheet1!$B$2:$B$18</c:f>
              <c:numCache>
                <c:formatCode>0%</c:formatCode>
                <c:ptCount val="17"/>
                <c:pt idx="0">
                  <c:v>0.52287581699346397</c:v>
                </c:pt>
                <c:pt idx="1">
                  <c:v>0.25490196078431399</c:v>
                </c:pt>
                <c:pt idx="2">
                  <c:v>0.24183006535947701</c:v>
                </c:pt>
                <c:pt idx="3">
                  <c:v>0.19607843137254899</c:v>
                </c:pt>
                <c:pt idx="4">
                  <c:v>0.16993464052287599</c:v>
                </c:pt>
                <c:pt idx="5">
                  <c:v>0.15032679738562099</c:v>
                </c:pt>
                <c:pt idx="6">
                  <c:v>0.11764705882352899</c:v>
                </c:pt>
                <c:pt idx="7">
                  <c:v>0.10457516339869301</c:v>
                </c:pt>
                <c:pt idx="8">
                  <c:v>7.8431372549019593E-2</c:v>
                </c:pt>
                <c:pt idx="9">
                  <c:v>7.1895424836601302E-2</c:v>
                </c:pt>
                <c:pt idx="10">
                  <c:v>4.5751633986928102E-2</c:v>
                </c:pt>
                <c:pt idx="11">
                  <c:v>3.2679738562091498E-2</c:v>
                </c:pt>
                <c:pt idx="12">
                  <c:v>3.2679738562091498E-2</c:v>
                </c:pt>
                <c:pt idx="13">
                  <c:v>1.30718954248366E-2</c:v>
                </c:pt>
                <c:pt idx="14">
                  <c:v>1.30718954248366E-2</c:v>
                </c:pt>
                <c:pt idx="15">
                  <c:v>1.30718954248366E-2</c:v>
                </c:pt>
                <c:pt idx="16">
                  <c:v>8.4967320261437912E-2</c:v>
                </c:pt>
              </c:numCache>
            </c:numRef>
          </c:val>
          <c:extLst>
            <c:ext xmlns:c16="http://schemas.microsoft.com/office/drawing/2014/chart" uri="{C3380CC4-5D6E-409C-BE32-E72D297353CC}">
              <c16:uniqueId val="{00000008-B057-4643-84D6-193785103599}"/>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1 time</c:v>
                </c:pt>
                <c:pt idx="1">
                  <c:v>2 to 3 times</c:v>
                </c:pt>
                <c:pt idx="2">
                  <c:v>4 to 5 times</c:v>
                </c:pt>
                <c:pt idx="3">
                  <c:v>6 times or more</c:v>
                </c:pt>
              </c:strCache>
            </c:strRef>
          </c:cat>
          <c:val>
            <c:numRef>
              <c:f>Sheet1!$B$2:$B$5</c:f>
              <c:numCache>
                <c:formatCode>0%</c:formatCode>
                <c:ptCount val="4"/>
                <c:pt idx="0">
                  <c:v>5.22875816993464E-2</c:v>
                </c:pt>
                <c:pt idx="1">
                  <c:v>0.35294117647058798</c:v>
                </c:pt>
                <c:pt idx="2">
                  <c:v>0.20261437908496699</c:v>
                </c:pt>
                <c:pt idx="3">
                  <c:v>0.39215686274509798</c:v>
                </c:pt>
              </c:numCache>
            </c:numRef>
          </c:val>
          <c:extLst>
            <c:ext xmlns:c16="http://schemas.microsoft.com/office/drawing/2014/chart" uri="{C3380CC4-5D6E-409C-BE32-E72D297353CC}">
              <c16:uniqueId val="{00000000-670E-4874-8988-92029B57A5DC}"/>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9364868076210424"/>
          <c:y val="2.8198049228214074E-3"/>
          <c:w val="0.46798969608351382"/>
          <c:h val="0.99436039015435718"/>
        </c:manualLayout>
      </c:layout>
      <c:barChart>
        <c:barDir val="bar"/>
        <c:grouping val="clustered"/>
        <c:varyColors val="0"/>
        <c:ser>
          <c:idx val="0"/>
          <c:order val="0"/>
          <c:tx>
            <c:strRef>
              <c:f>Sheet1!$B$1</c:f>
              <c:strCache>
                <c:ptCount val="1"/>
                <c:pt idx="0">
                  <c:v>Series 1</c:v>
                </c:pt>
              </c:strCache>
            </c:strRef>
          </c:tx>
          <c:spPr>
            <a:solidFill>
              <a:schemeClr val="bg1">
                <a:lumMod val="85000"/>
              </a:schemeClr>
            </a:solidFill>
            <a:ln>
              <a:noFill/>
            </a:ln>
            <a:effectLst/>
          </c:spPr>
          <c:invertIfNegative val="0"/>
          <c:dPt>
            <c:idx val="0"/>
            <c:invertIfNegative val="0"/>
            <c:bubble3D val="0"/>
            <c:spPr>
              <a:solidFill>
                <a:schemeClr val="bg1">
                  <a:lumMod val="85000"/>
                </a:schemeClr>
              </a:solidFill>
              <a:ln>
                <a:noFill/>
              </a:ln>
              <a:effectLst/>
            </c:spPr>
            <c:extLst>
              <c:ext xmlns:c16="http://schemas.microsoft.com/office/drawing/2014/chart" uri="{C3380CC4-5D6E-409C-BE32-E72D297353CC}">
                <c16:uniqueId val="{00000001-EB05-4DF2-8739-4AE532C2F63C}"/>
              </c:ext>
            </c:extLst>
          </c:dPt>
          <c:dPt>
            <c:idx val="1"/>
            <c:invertIfNegative val="0"/>
            <c:bubble3D val="0"/>
            <c:spPr>
              <a:solidFill>
                <a:schemeClr val="bg1">
                  <a:lumMod val="85000"/>
                </a:schemeClr>
              </a:solidFill>
              <a:ln>
                <a:noFill/>
              </a:ln>
              <a:effectLst/>
            </c:spPr>
            <c:extLst>
              <c:ext xmlns:c16="http://schemas.microsoft.com/office/drawing/2014/chart" uri="{C3380CC4-5D6E-409C-BE32-E72D297353CC}">
                <c16:uniqueId val="{00000003-EB05-4DF2-8739-4AE532C2F63C}"/>
              </c:ext>
            </c:extLst>
          </c:dPt>
          <c:dPt>
            <c:idx val="2"/>
            <c:invertIfNegative val="0"/>
            <c:bubble3D val="0"/>
            <c:spPr>
              <a:solidFill>
                <a:schemeClr val="bg1">
                  <a:lumMod val="85000"/>
                </a:schemeClr>
              </a:solidFill>
              <a:ln>
                <a:noFill/>
              </a:ln>
              <a:effectLst/>
            </c:spPr>
            <c:extLst>
              <c:ext xmlns:c16="http://schemas.microsoft.com/office/drawing/2014/chart" uri="{C3380CC4-5D6E-409C-BE32-E72D297353CC}">
                <c16:uniqueId val="{00000005-EB05-4DF2-8739-4AE532C2F63C}"/>
              </c:ext>
            </c:extLst>
          </c:dPt>
          <c:dPt>
            <c:idx val="3"/>
            <c:invertIfNegative val="0"/>
            <c:bubble3D val="0"/>
            <c:spPr>
              <a:solidFill>
                <a:schemeClr val="bg1">
                  <a:lumMod val="85000"/>
                </a:schemeClr>
              </a:solidFill>
              <a:ln>
                <a:noFill/>
              </a:ln>
              <a:effectLst/>
            </c:spPr>
            <c:extLst>
              <c:ext xmlns:c16="http://schemas.microsoft.com/office/drawing/2014/chart" uri="{C3380CC4-5D6E-409C-BE32-E72D297353CC}">
                <c16:uniqueId val="{00000007-EB05-4DF2-8739-4AE532C2F63C}"/>
              </c:ext>
            </c:extLst>
          </c:dPt>
          <c:dPt>
            <c:idx val="4"/>
            <c:invertIfNegative val="0"/>
            <c:bubble3D val="0"/>
            <c:spPr>
              <a:solidFill>
                <a:srgbClr val="92D050"/>
              </a:solidFill>
              <a:ln>
                <a:noFill/>
              </a:ln>
              <a:effectLst/>
            </c:spPr>
            <c:extLst>
              <c:ext xmlns:c16="http://schemas.microsoft.com/office/drawing/2014/chart" uri="{C3380CC4-5D6E-409C-BE32-E72D297353CC}">
                <c16:uniqueId val="{00000009-EB05-4DF2-8739-4AE532C2F63C}"/>
              </c:ext>
            </c:extLst>
          </c:dPt>
          <c:dPt>
            <c:idx val="5"/>
            <c:invertIfNegative val="0"/>
            <c:bubble3D val="0"/>
            <c:spPr>
              <a:solidFill>
                <a:schemeClr val="bg1">
                  <a:lumMod val="85000"/>
                </a:schemeClr>
              </a:solidFill>
              <a:ln>
                <a:noFill/>
              </a:ln>
              <a:effectLst/>
            </c:spPr>
            <c:extLst>
              <c:ext xmlns:c16="http://schemas.microsoft.com/office/drawing/2014/chart" uri="{C3380CC4-5D6E-409C-BE32-E72D297353CC}">
                <c16:uniqueId val="{0000000B-EB05-4DF2-8739-4AE532C2F63C}"/>
              </c:ext>
            </c:extLst>
          </c:dPt>
          <c:dPt>
            <c:idx val="6"/>
            <c:invertIfNegative val="0"/>
            <c:bubble3D val="0"/>
            <c:spPr>
              <a:solidFill>
                <a:srgbClr val="C00000"/>
              </a:solidFill>
              <a:ln>
                <a:noFill/>
              </a:ln>
              <a:effectLst/>
            </c:spPr>
            <c:extLst>
              <c:ext xmlns:c16="http://schemas.microsoft.com/office/drawing/2014/chart" uri="{C3380CC4-5D6E-409C-BE32-E72D297353CC}">
                <c16:uniqueId val="{0000000D-EB05-4DF2-8739-4AE532C2F63C}"/>
              </c:ext>
            </c:extLst>
          </c:dPt>
          <c:dLbls>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18-24</c:v>
                </c:pt>
                <c:pt idx="1">
                  <c:v>25-29</c:v>
                </c:pt>
                <c:pt idx="2">
                  <c:v>30-39</c:v>
                </c:pt>
                <c:pt idx="3">
                  <c:v>40-49</c:v>
                </c:pt>
                <c:pt idx="4">
                  <c:v>50-59</c:v>
                </c:pt>
                <c:pt idx="5">
                  <c:v>60-65</c:v>
                </c:pt>
                <c:pt idx="6">
                  <c:v>Older than 65 years </c:v>
                </c:pt>
              </c:strCache>
            </c:strRef>
          </c:cat>
          <c:val>
            <c:numRef>
              <c:f>Sheet1!$B$2:$B$8</c:f>
              <c:numCache>
                <c:formatCode>0%</c:formatCode>
                <c:ptCount val="7"/>
                <c:pt idx="0">
                  <c:v>0.114173228346457</c:v>
                </c:pt>
                <c:pt idx="1">
                  <c:v>0.118110236220472</c:v>
                </c:pt>
                <c:pt idx="2">
                  <c:v>9.8425196850393706E-2</c:v>
                </c:pt>
                <c:pt idx="3">
                  <c:v>0.114173228346457</c:v>
                </c:pt>
                <c:pt idx="4">
                  <c:v>0.21653543307086601</c:v>
                </c:pt>
                <c:pt idx="5">
                  <c:v>0.102362204724409</c:v>
                </c:pt>
                <c:pt idx="6">
                  <c:v>0.23622047244094499</c:v>
                </c:pt>
              </c:numCache>
            </c:numRef>
          </c:val>
          <c:extLst>
            <c:ext xmlns:c16="http://schemas.microsoft.com/office/drawing/2014/chart" uri="{C3380CC4-5D6E-409C-BE32-E72D297353CC}">
              <c16:uniqueId val="{0000000E-EB05-4DF2-8739-4AE532C2F63C}"/>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bg1"/>
          </a:solidFill>
        </a:defRPr>
      </a:pPr>
      <a:endParaRPr lang="nb-NO"/>
    </a:p>
  </c:txPr>
  <c:externalData r:id="rId3">
    <c:autoUpdate val="0"/>
  </c:externalData>
</c:chartSpace>
</file>

<file path=ppt/charts/chart1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42E-2"/>
          <c:w val="0.47762633589480002"/>
          <c:h val="0.96043295691678643"/>
        </c:manualLayout>
      </c:layout>
      <c:barChart>
        <c:barDir val="bar"/>
        <c:grouping val="clustered"/>
        <c:varyColors val="0"/>
        <c:ser>
          <c:idx val="0"/>
          <c:order val="0"/>
          <c:tx>
            <c:strRef>
              <c:f>Sheet1!$B$1</c:f>
              <c:strCache>
                <c:ptCount val="1"/>
                <c:pt idx="0">
                  <c:v>Social Identity Index</c:v>
                </c:pt>
              </c:strCache>
            </c:strRef>
          </c:tx>
          <c:spPr>
            <a:solidFill>
              <a:srgbClr val="92D050"/>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People who want to have as much fun as possible in life</c:v>
                </c:pt>
                <c:pt idx="1">
                  <c:v>People who like adventure</c:v>
                </c:pt>
                <c:pt idx="2">
                  <c:v>People who have an active and busy social life</c:v>
                </c:pt>
                <c:pt idx="3">
                  <c:v>People who enjoy spending time with friends</c:v>
                </c:pt>
                <c:pt idx="4">
                  <c:v>People that like to do things spontaneously, impulsively</c:v>
                </c:pt>
              </c:strCache>
            </c:strRef>
          </c:cat>
          <c:val>
            <c:numRef>
              <c:f>Sheet1!$B$2:$B$6</c:f>
              <c:numCache>
                <c:formatCode>0</c:formatCode>
                <c:ptCount val="5"/>
                <c:pt idx="0">
                  <c:v>205</c:v>
                </c:pt>
                <c:pt idx="1">
                  <c:v>181</c:v>
                </c:pt>
                <c:pt idx="2">
                  <c:v>179</c:v>
                </c:pt>
                <c:pt idx="3">
                  <c:v>125</c:v>
                </c:pt>
                <c:pt idx="4" formatCode="General">
                  <c:v>123</c:v>
                </c:pt>
              </c:numCache>
            </c:numRef>
          </c:val>
          <c:extLst>
            <c:ext xmlns:c16="http://schemas.microsoft.com/office/drawing/2014/chart" uri="{C3380CC4-5D6E-409C-BE32-E72D297353CC}">
              <c16:uniqueId val="{00000000-9A4B-419F-B92B-61F8F92C5AD6}"/>
            </c:ext>
          </c:extLst>
        </c:ser>
        <c:dLbls>
          <c:showLegendKey val="0"/>
          <c:showVal val="0"/>
          <c:showCatName val="0"/>
          <c:showSerName val="0"/>
          <c:showPercent val="0"/>
          <c:showBubbleSize val="0"/>
        </c:dLbls>
        <c:gapWidth val="50"/>
        <c:axId val="180680192"/>
        <c:axId val="181324416"/>
      </c:barChart>
      <c:catAx>
        <c:axId val="180680192"/>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181324416"/>
        <c:crosses val="autoZero"/>
        <c:auto val="1"/>
        <c:lblAlgn val="ctr"/>
        <c:lblOffset val="100"/>
        <c:noMultiLvlLbl val="0"/>
      </c:catAx>
      <c:valAx>
        <c:axId val="181324416"/>
        <c:scaling>
          <c:orientation val="minMax"/>
          <c:max val="370"/>
          <c:min val="0"/>
        </c:scaling>
        <c:delete val="1"/>
        <c:axPos val="t"/>
        <c:numFmt formatCode="0" sourceLinked="1"/>
        <c:majorTickMark val="out"/>
        <c:minorTickMark val="none"/>
        <c:tickLblPos val="none"/>
        <c:crossAx val="180680192"/>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1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3491577535156019"/>
          <c:y val="2.3740225849928132E-2"/>
          <c:w val="0.2878958314396044"/>
          <c:h val="0.96043295691678643"/>
        </c:manualLayout>
      </c:layout>
      <c:barChart>
        <c:barDir val="bar"/>
        <c:grouping val="clustered"/>
        <c:varyColors val="0"/>
        <c:ser>
          <c:idx val="0"/>
          <c:order val="0"/>
          <c:tx>
            <c:strRef>
              <c:f>Sheet1!$B$1</c:f>
              <c:strCache>
                <c:ptCount val="1"/>
                <c:pt idx="0">
                  <c:v>Emotional Index</c:v>
                </c:pt>
              </c:strCache>
            </c:strRef>
          </c:tx>
          <c:spPr>
            <a:solidFill>
              <a:srgbClr val="C00000"/>
            </a:solidFill>
            <a:ln>
              <a:solidFill>
                <a:schemeClr val="bg1"/>
              </a:solidFill>
            </a:ln>
            <a:effectLst>
              <a:outerShdw blurRad="50800" dist="38100" dir="2700000" algn="ctr" rotWithShape="0">
                <a:srgbClr val="000000">
                  <a:alpha val="40000"/>
                </a:srgbClr>
              </a:outerShdw>
            </a:effectLst>
          </c:spPr>
          <c:invertIfNegative val="0"/>
          <c:dLbls>
            <c:numFmt formatCode="#,##0" sourceLinked="0"/>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Makes me feel full of energy</c:v>
                </c:pt>
                <c:pt idx="1">
                  <c:v>Allows me to intensify the relationship with my loved one(s)</c:v>
                </c:pt>
                <c:pt idx="2">
                  <c:v>Creates precious moments of togetherness</c:v>
                </c:pt>
                <c:pt idx="3">
                  <c:v>Allows me to share good times with others</c:v>
                </c:pt>
                <c:pt idx="4">
                  <c:v>Helps me to enjoy life to the fullest</c:v>
                </c:pt>
                <c:pt idx="5">
                  <c:v>Gives me new inspiration</c:v>
                </c:pt>
              </c:strCache>
            </c:strRef>
          </c:cat>
          <c:val>
            <c:numRef>
              <c:f>Sheet1!$B$2:$B$7</c:f>
              <c:numCache>
                <c:formatCode>0</c:formatCode>
                <c:ptCount val="6"/>
                <c:pt idx="0">
                  <c:v>185</c:v>
                </c:pt>
                <c:pt idx="1">
                  <c:v>141</c:v>
                </c:pt>
                <c:pt idx="2" formatCode="General">
                  <c:v>136</c:v>
                </c:pt>
                <c:pt idx="3">
                  <c:v>130</c:v>
                </c:pt>
                <c:pt idx="4">
                  <c:v>127</c:v>
                </c:pt>
                <c:pt idx="5">
                  <c:v>122</c:v>
                </c:pt>
              </c:numCache>
            </c:numRef>
          </c:val>
          <c:extLst>
            <c:ext xmlns:c16="http://schemas.microsoft.com/office/drawing/2014/chart" uri="{C3380CC4-5D6E-409C-BE32-E72D297353CC}">
              <c16:uniqueId val="{00000000-3A45-4139-9E7A-2060EBDA348D}"/>
            </c:ext>
          </c:extLst>
        </c:ser>
        <c:dLbls>
          <c:showLegendKey val="0"/>
          <c:showVal val="0"/>
          <c:showCatName val="0"/>
          <c:showSerName val="0"/>
          <c:showPercent val="0"/>
          <c:showBubbleSize val="0"/>
        </c:dLbls>
        <c:gapWidth val="50"/>
        <c:axId val="209943552"/>
        <c:axId val="210141952"/>
      </c:barChart>
      <c:catAx>
        <c:axId val="209943552"/>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210141952"/>
        <c:crosses val="autoZero"/>
        <c:auto val="1"/>
        <c:lblAlgn val="ctr"/>
        <c:lblOffset val="100"/>
        <c:noMultiLvlLbl val="0"/>
      </c:catAx>
      <c:valAx>
        <c:axId val="210141952"/>
        <c:scaling>
          <c:orientation val="minMax"/>
          <c:max val="370"/>
          <c:min val="0"/>
        </c:scaling>
        <c:delete val="1"/>
        <c:axPos val="t"/>
        <c:numFmt formatCode="0" sourceLinked="1"/>
        <c:majorTickMark val="out"/>
        <c:minorTickMark val="none"/>
        <c:tickLblPos val="none"/>
        <c:crossAx val="209943552"/>
        <c:crosses val="autoZero"/>
        <c:crossBetween val="between"/>
        <c:majorUnit val="100"/>
      </c:valAx>
    </c:plotArea>
    <c:plotVisOnly val="1"/>
    <c:dispBlanksAs val="gap"/>
    <c:showDLblsOverMax val="0"/>
  </c:chart>
  <c:spPr>
    <a:noFill/>
  </c:spPr>
  <c:txPr>
    <a:bodyPr/>
    <a:lstStyle/>
    <a:p>
      <a:pPr>
        <a:defRPr sz="800"/>
      </a:pPr>
      <a:endParaRPr lang="nb-NO"/>
    </a:p>
  </c:txPr>
  <c:externalData r:id="rId1">
    <c:autoUpdate val="0"/>
  </c:externalData>
</c:chartSpace>
</file>

<file path=ppt/charts/chart1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Personality Index</c:v>
                </c:pt>
              </c:strCache>
            </c:strRef>
          </c:tx>
          <c:spPr>
            <a:solidFill>
              <a:srgbClr val="00B0F0"/>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Active</c:v>
                </c:pt>
                <c:pt idx="1">
                  <c:v>Adventurous</c:v>
                </c:pt>
                <c:pt idx="2">
                  <c:v>Sociable</c:v>
                </c:pt>
              </c:strCache>
            </c:strRef>
          </c:cat>
          <c:val>
            <c:numRef>
              <c:f>Sheet1!$B$2:$B$4</c:f>
              <c:numCache>
                <c:formatCode>0</c:formatCode>
                <c:ptCount val="3"/>
                <c:pt idx="0">
                  <c:v>216</c:v>
                </c:pt>
                <c:pt idx="1">
                  <c:v>185</c:v>
                </c:pt>
                <c:pt idx="2">
                  <c:v>123</c:v>
                </c:pt>
              </c:numCache>
            </c:numRef>
          </c:val>
          <c:extLst>
            <c:ext xmlns:c16="http://schemas.microsoft.com/office/drawing/2014/chart" uri="{C3380CC4-5D6E-409C-BE32-E72D297353CC}">
              <c16:uniqueId val="{00000000-3527-4317-A1C6-39BAAF8F678E}"/>
            </c:ext>
          </c:extLst>
        </c:ser>
        <c:dLbls>
          <c:showLegendKey val="0"/>
          <c:showVal val="0"/>
          <c:showCatName val="0"/>
          <c:showSerName val="0"/>
          <c:showPercent val="0"/>
          <c:showBubbleSize val="0"/>
        </c:dLbls>
        <c:gapWidth val="50"/>
        <c:axId val="324868736"/>
        <c:axId val="630774400"/>
      </c:barChart>
      <c:catAx>
        <c:axId val="324868736"/>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630774400"/>
        <c:crosses val="autoZero"/>
        <c:auto val="1"/>
        <c:lblAlgn val="ctr"/>
        <c:lblOffset val="100"/>
        <c:noMultiLvlLbl val="0"/>
      </c:catAx>
      <c:valAx>
        <c:axId val="630774400"/>
        <c:scaling>
          <c:orientation val="minMax"/>
          <c:max val="370"/>
          <c:min val="0"/>
        </c:scaling>
        <c:delete val="1"/>
        <c:axPos val="t"/>
        <c:numFmt formatCode="0" sourceLinked="1"/>
        <c:majorTickMark val="out"/>
        <c:minorTickMark val="none"/>
        <c:tickLblPos val="none"/>
        <c:crossAx val="324868736"/>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1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Functional Index</c:v>
                </c:pt>
              </c:strCache>
            </c:strRef>
          </c:tx>
          <c:spPr>
            <a:solidFill>
              <a:srgbClr val="7030A0"/>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Has activities for kids</c:v>
                </c:pt>
                <c:pt idx="1">
                  <c:v>Offers a wide range of possible activities</c:v>
                </c:pt>
                <c:pt idx="2">
                  <c:v>Allows me to be physical active</c:v>
                </c:pt>
              </c:strCache>
            </c:strRef>
          </c:cat>
          <c:val>
            <c:numRef>
              <c:f>Sheet1!$B$2:$B$4</c:f>
              <c:numCache>
                <c:formatCode>0</c:formatCode>
                <c:ptCount val="3"/>
                <c:pt idx="0">
                  <c:v>387</c:v>
                </c:pt>
                <c:pt idx="1">
                  <c:v>329</c:v>
                </c:pt>
                <c:pt idx="2">
                  <c:v>328</c:v>
                </c:pt>
              </c:numCache>
            </c:numRef>
          </c:val>
          <c:extLst>
            <c:ext xmlns:c16="http://schemas.microsoft.com/office/drawing/2014/chart" uri="{C3380CC4-5D6E-409C-BE32-E72D297353CC}">
              <c16:uniqueId val="{00000000-51F0-4F92-9354-4B48939E9A39}"/>
            </c:ext>
          </c:extLst>
        </c:ser>
        <c:dLbls>
          <c:showLegendKey val="0"/>
          <c:showVal val="0"/>
          <c:showCatName val="0"/>
          <c:showSerName val="0"/>
          <c:showPercent val="0"/>
          <c:showBubbleSize val="0"/>
        </c:dLbls>
        <c:gapWidth val="50"/>
        <c:axId val="662856064"/>
        <c:axId val="211374848"/>
      </c:barChart>
      <c:catAx>
        <c:axId val="662856064"/>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211374848"/>
        <c:crosses val="autoZero"/>
        <c:auto val="1"/>
        <c:lblAlgn val="ctr"/>
        <c:lblOffset val="100"/>
        <c:noMultiLvlLbl val="0"/>
      </c:catAx>
      <c:valAx>
        <c:axId val="211374848"/>
        <c:scaling>
          <c:orientation val="minMax"/>
          <c:max val="450"/>
          <c:min val="0"/>
        </c:scaling>
        <c:delete val="1"/>
        <c:axPos val="t"/>
        <c:numFmt formatCode="0" sourceLinked="1"/>
        <c:majorTickMark val="out"/>
        <c:minorTickMark val="none"/>
        <c:tickLblPos val="nextTo"/>
        <c:crossAx val="662856064"/>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1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chemeClr val="accent2"/>
              </a:solidFill>
              <a:round/>
            </a:ln>
            <a:effectLst/>
          </c:spPr>
          <c:marker>
            <c:symbol val="circle"/>
            <c:size val="5"/>
            <c:spPr>
              <a:solidFill>
                <a:schemeClr val="bg1"/>
              </a:solidFill>
              <a:ln w="9525">
                <a:solidFill>
                  <a:schemeClr val="tx1">
                    <a:lumMod val="50000"/>
                    <a:lumOff val="50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Sheet1!$B$2:$B$13</c:f>
              <c:numCache>
                <c:formatCode>0%</c:formatCode>
                <c:ptCount val="12"/>
                <c:pt idx="0">
                  <c:v>8.6614173228346497E-2</c:v>
                </c:pt>
                <c:pt idx="1">
                  <c:v>0.114173228346457</c:v>
                </c:pt>
                <c:pt idx="2">
                  <c:v>0.114173228346457</c:v>
                </c:pt>
                <c:pt idx="3">
                  <c:v>9.8425196850393706E-2</c:v>
                </c:pt>
                <c:pt idx="4">
                  <c:v>6.6929133858267709E-2</c:v>
                </c:pt>
                <c:pt idx="5">
                  <c:v>8.2677165354330701E-2</c:v>
                </c:pt>
                <c:pt idx="6">
                  <c:v>0.10629921259842501</c:v>
                </c:pt>
                <c:pt idx="7">
                  <c:v>7.8740157480315001E-2</c:v>
                </c:pt>
                <c:pt idx="8">
                  <c:v>6.2992125984251995E-2</c:v>
                </c:pt>
                <c:pt idx="9">
                  <c:v>9.4488188976377896E-2</c:v>
                </c:pt>
                <c:pt idx="10">
                  <c:v>5.5118110236220499E-2</c:v>
                </c:pt>
                <c:pt idx="11">
                  <c:v>3.9370078740157501E-2</c:v>
                </c:pt>
              </c:numCache>
            </c:numRef>
          </c:val>
          <c:smooth val="1"/>
          <c:extLst>
            <c:ext xmlns:c16="http://schemas.microsoft.com/office/drawing/2014/chart" uri="{C3380CC4-5D6E-409C-BE32-E72D297353CC}">
              <c16:uniqueId val="{00000000-A99A-4FF5-9476-E71F0B7E12E2}"/>
            </c:ext>
          </c:extLst>
        </c:ser>
        <c:dLbls>
          <c:showLegendKey val="0"/>
          <c:showVal val="0"/>
          <c:showCatName val="0"/>
          <c:showSerName val="0"/>
          <c:showPercent val="0"/>
          <c:showBubbleSize val="0"/>
        </c:dLbls>
        <c:marker val="1"/>
        <c:smooth val="0"/>
        <c:axId val="928450464"/>
        <c:axId val="928445216"/>
      </c:lineChart>
      <c:catAx>
        <c:axId val="928450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928445216"/>
        <c:crosses val="autoZero"/>
        <c:auto val="1"/>
        <c:lblAlgn val="ctr"/>
        <c:lblOffset val="100"/>
        <c:noMultiLvlLbl val="0"/>
      </c:catAx>
      <c:valAx>
        <c:axId val="928445216"/>
        <c:scaling>
          <c:orientation val="minMax"/>
        </c:scaling>
        <c:delete val="1"/>
        <c:axPos val="l"/>
        <c:numFmt formatCode="0%" sourceLinked="1"/>
        <c:majorTickMark val="none"/>
        <c:minorTickMark val="none"/>
        <c:tickLblPos val="nextTo"/>
        <c:crossAx val="9284504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2"/>
            <c:invertIfNegative val="0"/>
            <c:bubble3D val="0"/>
            <c:spPr>
              <a:solidFill>
                <a:srgbClr val="FF0000"/>
              </a:solidFill>
              <a:ln>
                <a:noFill/>
              </a:ln>
              <a:effectLst/>
            </c:spPr>
            <c:extLst>
              <c:ext xmlns:c16="http://schemas.microsoft.com/office/drawing/2014/chart" uri="{C3380CC4-5D6E-409C-BE32-E72D297353CC}">
                <c16:uniqueId val="{00000008-D683-4053-81EC-D7EE0A2EF675}"/>
              </c:ext>
            </c:extLst>
          </c:dPt>
          <c:dPt>
            <c:idx val="6"/>
            <c:invertIfNegative val="0"/>
            <c:bubble3D val="0"/>
            <c:spPr>
              <a:solidFill>
                <a:srgbClr val="92D050"/>
              </a:solidFill>
              <a:ln>
                <a:noFill/>
              </a:ln>
              <a:effectLst/>
            </c:spPr>
            <c:extLst>
              <c:ext xmlns:c16="http://schemas.microsoft.com/office/drawing/2014/chart" uri="{C3380CC4-5D6E-409C-BE32-E72D297353CC}">
                <c16:uniqueId val="{00000001-2465-40B6-9388-B07EAC9887E7}"/>
              </c:ext>
            </c:extLst>
          </c:dPt>
          <c:dPt>
            <c:idx val="7"/>
            <c:invertIfNegative val="0"/>
            <c:bubble3D val="0"/>
            <c:spPr>
              <a:solidFill>
                <a:srgbClr val="FF0000"/>
              </a:solidFill>
              <a:ln>
                <a:noFill/>
              </a:ln>
              <a:effectLst/>
            </c:spPr>
            <c:extLst>
              <c:ext xmlns:c16="http://schemas.microsoft.com/office/drawing/2014/chart" uri="{C3380CC4-5D6E-409C-BE32-E72D297353CC}">
                <c16:uniqueId val="{00000009-D683-4053-81EC-D7EE0A2EF675}"/>
              </c:ext>
            </c:extLst>
          </c:dPt>
          <c:dPt>
            <c:idx val="8"/>
            <c:invertIfNegative val="0"/>
            <c:bubble3D val="0"/>
            <c:spPr>
              <a:solidFill>
                <a:srgbClr val="92D050"/>
              </a:solidFill>
              <a:ln>
                <a:noFill/>
              </a:ln>
              <a:effectLst/>
            </c:spPr>
            <c:extLst>
              <c:ext xmlns:c16="http://schemas.microsoft.com/office/drawing/2014/chart" uri="{C3380CC4-5D6E-409C-BE32-E72D297353CC}">
                <c16:uniqueId val="{00000003-2465-40B6-9388-B07EAC9887E7}"/>
              </c:ext>
            </c:extLst>
          </c:dPt>
          <c:dPt>
            <c:idx val="10"/>
            <c:invertIfNegative val="0"/>
            <c:bubble3D val="0"/>
            <c:spPr>
              <a:solidFill>
                <a:schemeClr val="accent2"/>
              </a:solidFill>
              <a:ln>
                <a:noFill/>
              </a:ln>
              <a:effectLst/>
            </c:spPr>
            <c:extLst>
              <c:ext xmlns:c16="http://schemas.microsoft.com/office/drawing/2014/chart" uri="{C3380CC4-5D6E-409C-BE32-E72D297353CC}">
                <c16:uniqueId val="{00000005-2465-40B6-9388-B07EAC9887E7}"/>
              </c:ext>
            </c:extLst>
          </c:dPt>
          <c:dPt>
            <c:idx val="12"/>
            <c:invertIfNegative val="0"/>
            <c:bubble3D val="0"/>
            <c:spPr>
              <a:solidFill>
                <a:schemeClr val="accent2"/>
              </a:solidFill>
              <a:ln>
                <a:noFill/>
              </a:ln>
              <a:effectLst/>
            </c:spPr>
            <c:extLst>
              <c:ext xmlns:c16="http://schemas.microsoft.com/office/drawing/2014/chart" uri="{C3380CC4-5D6E-409C-BE32-E72D297353CC}">
                <c16:uniqueId val="{00000007-2465-40B6-9388-B07EAC9887E7}"/>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Sun and beach holiday</c:v>
                </c:pt>
                <c:pt idx="1">
                  <c:v>City break (focusing on cultural, shopping, Club, restaurant visits etc.)</c:v>
                </c:pt>
                <c:pt idx="2">
                  <c:v>Sightseeing/round trip</c:v>
                </c:pt>
                <c:pt idx="3">
                  <c:v>Visits to historic sites</c:v>
                </c:pt>
                <c:pt idx="4">
                  <c:v>Visiting friends and relatives</c:v>
                </c:pt>
                <c:pt idx="5">
                  <c:v>Holiday to experience nature, scenery and wildlife</c:v>
                </c:pt>
                <c:pt idx="6">
                  <c:v>Sports/active holiday</c:v>
                </c:pt>
                <c:pt idx="7">
                  <c:v>Cultural experience (focus on art, theatre etc)</c:v>
                </c:pt>
                <c:pt idx="8">
                  <c:v>Ski holiday</c:v>
                </c:pt>
                <c:pt idx="9">
                  <c:v>Party&amp; fun</c:v>
                </c:pt>
                <c:pt idx="10">
                  <c:v>Culinary trip</c:v>
                </c:pt>
                <c:pt idx="11">
                  <c:v>Event holiday (festivals, sports etc)</c:v>
                </c:pt>
                <c:pt idx="12">
                  <c:v>Travel to cottage/holiday home (hired/own/borrowed cottage/holiday home)</c:v>
                </c:pt>
                <c:pt idx="13">
                  <c:v>Countryside holiday</c:v>
                </c:pt>
                <c:pt idx="14">
                  <c:v>Cruise</c:v>
                </c:pt>
                <c:pt idx="15">
                  <c:v>Health travel</c:v>
                </c:pt>
                <c:pt idx="16">
                  <c:v>Other type of winterholiday with snow</c:v>
                </c:pt>
              </c:strCache>
            </c:strRef>
          </c:cat>
          <c:val>
            <c:numRef>
              <c:f>Sheet1!$B$2:$B$18</c:f>
              <c:numCache>
                <c:formatCode>0%</c:formatCode>
                <c:ptCount val="17"/>
                <c:pt idx="0">
                  <c:v>0.67322834645669305</c:v>
                </c:pt>
                <c:pt idx="1">
                  <c:v>0.55511811023622104</c:v>
                </c:pt>
                <c:pt idx="2">
                  <c:v>0.44488188976377996</c:v>
                </c:pt>
                <c:pt idx="3">
                  <c:v>0.40944881889763801</c:v>
                </c:pt>
                <c:pt idx="4">
                  <c:v>0.37007874015747999</c:v>
                </c:pt>
                <c:pt idx="5">
                  <c:v>0.35826771653543299</c:v>
                </c:pt>
                <c:pt idx="6">
                  <c:v>0.34251968503937003</c:v>
                </c:pt>
                <c:pt idx="7">
                  <c:v>0.28346456692913402</c:v>
                </c:pt>
                <c:pt idx="8">
                  <c:v>0.24803149606299202</c:v>
                </c:pt>
                <c:pt idx="9">
                  <c:v>0.208661417322835</c:v>
                </c:pt>
                <c:pt idx="10">
                  <c:v>0.15354330708661401</c:v>
                </c:pt>
                <c:pt idx="11">
                  <c:v>0.12992125984252001</c:v>
                </c:pt>
                <c:pt idx="12">
                  <c:v>0.114173228346457</c:v>
                </c:pt>
                <c:pt idx="13">
                  <c:v>6.2992125984251995E-2</c:v>
                </c:pt>
                <c:pt idx="14">
                  <c:v>6.2992125984251995E-2</c:v>
                </c:pt>
                <c:pt idx="15">
                  <c:v>5.1181102362204696E-2</c:v>
                </c:pt>
                <c:pt idx="16">
                  <c:v>3.1496062992125998E-2</c:v>
                </c:pt>
              </c:numCache>
            </c:numRef>
          </c:val>
          <c:extLst>
            <c:ext xmlns:c16="http://schemas.microsoft.com/office/drawing/2014/chart" uri="{C3380CC4-5D6E-409C-BE32-E72D297353CC}">
              <c16:uniqueId val="{00000008-2465-40B6-9388-B07EAC9887E7}"/>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2"/>
            <c:invertIfNegative val="0"/>
            <c:bubble3D val="0"/>
            <c:spPr>
              <a:solidFill>
                <a:srgbClr val="92D050"/>
              </a:solidFill>
              <a:ln>
                <a:noFill/>
              </a:ln>
              <a:effectLst/>
            </c:spPr>
            <c:extLst>
              <c:ext xmlns:c16="http://schemas.microsoft.com/office/drawing/2014/chart" uri="{C3380CC4-5D6E-409C-BE32-E72D297353CC}">
                <c16:uniqueId val="{00000000-C040-492D-AEC5-DC8EA8213997}"/>
              </c:ext>
            </c:extLst>
          </c:dPt>
          <c:dPt>
            <c:idx val="4"/>
            <c:invertIfNegative val="0"/>
            <c:bubble3D val="0"/>
            <c:spPr>
              <a:solidFill>
                <a:srgbClr val="FF0000"/>
              </a:solidFill>
              <a:ln>
                <a:noFill/>
              </a:ln>
              <a:effectLst/>
            </c:spPr>
            <c:extLst>
              <c:ext xmlns:c16="http://schemas.microsoft.com/office/drawing/2014/chart" uri="{C3380CC4-5D6E-409C-BE32-E72D297353CC}">
                <c16:uniqueId val="{00000001-C040-492D-AEC5-DC8EA8213997}"/>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3 to 4 days</c:v>
                </c:pt>
                <c:pt idx="1">
                  <c:v>5 to 6 days</c:v>
                </c:pt>
                <c:pt idx="2">
                  <c:v>7 to 8 days</c:v>
                </c:pt>
                <c:pt idx="3">
                  <c:v>9 to 14 days</c:v>
                </c:pt>
                <c:pt idx="4">
                  <c:v>15 or more days</c:v>
                </c:pt>
              </c:strCache>
            </c:strRef>
          </c:cat>
          <c:val>
            <c:numRef>
              <c:f>Sheet1!$B$2:$B$6</c:f>
              <c:numCache>
                <c:formatCode>0%</c:formatCode>
                <c:ptCount val="5"/>
                <c:pt idx="0">
                  <c:v>0.23622047244094499</c:v>
                </c:pt>
                <c:pt idx="1">
                  <c:v>0.14960629921259799</c:v>
                </c:pt>
                <c:pt idx="2">
                  <c:v>0.33464566929133904</c:v>
                </c:pt>
                <c:pt idx="3">
                  <c:v>0.18503937007874</c:v>
                </c:pt>
                <c:pt idx="4">
                  <c:v>9.4488188976377896E-2</c:v>
                </c:pt>
              </c:numCache>
            </c:numRef>
          </c:val>
          <c:extLst>
            <c:ext xmlns:c16="http://schemas.microsoft.com/office/drawing/2014/chart" uri="{C3380CC4-5D6E-409C-BE32-E72D297353CC}">
              <c16:uniqueId val="{00000000-BE62-4456-9ABD-E9CCAD16EBE7}"/>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rgbClr val="6E6E71"/>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459259920645993"/>
          <c:y val="1.5385320089031988E-2"/>
          <c:w val="0.83682483523719708"/>
          <c:h val="0.98461467991096796"/>
        </c:manualLayout>
      </c:layout>
      <c:barChart>
        <c:barDir val="bar"/>
        <c:grouping val="clustered"/>
        <c:varyColors val="0"/>
        <c:ser>
          <c:idx val="0"/>
          <c:order val="0"/>
          <c:tx>
            <c:strRef>
              <c:f>Sheet1!$B$1</c:f>
              <c:strCache>
                <c:ptCount val="1"/>
                <c:pt idx="0">
                  <c:v>Ever visited</c:v>
                </c:pt>
              </c:strCache>
            </c:strRef>
          </c:tx>
          <c:spPr>
            <a:solidFill>
              <a:srgbClr val="FF6600"/>
            </a:solidFill>
            <a:ln>
              <a:noFill/>
            </a:ln>
            <a:effectLst/>
          </c:spPr>
          <c:invertIfNegative val="0"/>
          <c:dLbls>
            <c:dLbl>
              <c:idx val="3"/>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FF0000"/>
                      </a:solidFill>
                      <a:latin typeface="+mn-lt"/>
                      <a:ea typeface="+mn-ea"/>
                      <a:cs typeface="+mn-cs"/>
                    </a:defRPr>
                  </a:pPr>
                  <a:endParaRPr lang="nb-NO"/>
                </a:p>
              </c:txPr>
              <c:showLegendKey val="0"/>
              <c:showVal val="1"/>
              <c:showCatName val="0"/>
              <c:showSerName val="0"/>
              <c:showPercent val="0"/>
              <c:showBubbleSize val="0"/>
              <c:extLst>
                <c:ext xmlns:c16="http://schemas.microsoft.com/office/drawing/2014/chart" uri="{C3380CC4-5D6E-409C-BE32-E72D297353CC}">
                  <c16:uniqueId val="{00000000-C825-43F1-9575-267B3B6B683C}"/>
                </c:ext>
              </c:extLst>
            </c:dLbl>
            <c:dLbl>
              <c:idx val="1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nb-NO"/>
                </a:p>
              </c:txPr>
              <c:showLegendKey val="0"/>
              <c:showVal val="1"/>
              <c:showCatName val="0"/>
              <c:showSerName val="0"/>
              <c:showPercent val="0"/>
              <c:showBubbleSize val="0"/>
              <c:extLst>
                <c:ext xmlns:c16="http://schemas.microsoft.com/office/drawing/2014/chart" uri="{C3380CC4-5D6E-409C-BE32-E72D297353CC}">
                  <c16:uniqueId val="{00000003-8687-4E28-83B5-CFC79E34AC8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Sheet1!$A$2:$A$16</c:f>
              <c:strCache>
                <c:ptCount val="15"/>
                <c:pt idx="0">
                  <c:v>Denmark</c:v>
                </c:pt>
                <c:pt idx="1">
                  <c:v>Spain</c:v>
                </c:pt>
                <c:pt idx="2">
                  <c:v>Germany</c:v>
                </c:pt>
                <c:pt idx="3">
                  <c:v>Norway</c:v>
                </c:pt>
                <c:pt idx="4">
                  <c:v>Italy</c:v>
                </c:pt>
                <c:pt idx="5">
                  <c:v>France</c:v>
                </c:pt>
                <c:pt idx="6">
                  <c:v>Finland</c:v>
                </c:pt>
                <c:pt idx="7">
                  <c:v>Austria</c:v>
                </c:pt>
                <c:pt idx="8">
                  <c:v>USA</c:v>
                </c:pt>
                <c:pt idx="9">
                  <c:v>Netherlands</c:v>
                </c:pt>
                <c:pt idx="10">
                  <c:v>Switzerland</c:v>
                </c:pt>
                <c:pt idx="11">
                  <c:v>Scotland</c:v>
                </c:pt>
                <c:pt idx="12">
                  <c:v>Iceland</c:v>
                </c:pt>
                <c:pt idx="13">
                  <c:v>Canada</c:v>
                </c:pt>
                <c:pt idx="14">
                  <c:v>New Zealand</c:v>
                </c:pt>
              </c:strCache>
            </c:strRef>
          </c:cat>
          <c:val>
            <c:numRef>
              <c:f>Sheet1!$B$2:$B$16</c:f>
              <c:numCache>
                <c:formatCode>0%</c:formatCode>
                <c:ptCount val="15"/>
                <c:pt idx="0">
                  <c:v>0.89776357827476005</c:v>
                </c:pt>
                <c:pt idx="1">
                  <c:v>0.87040441176470595</c:v>
                </c:pt>
                <c:pt idx="2">
                  <c:v>0.801097393689986</c:v>
                </c:pt>
                <c:pt idx="3">
                  <c:v>0.79449541284403691</c:v>
                </c:pt>
                <c:pt idx="4">
                  <c:v>0.74144310823311799</c:v>
                </c:pt>
                <c:pt idx="5">
                  <c:v>0.70181142591732493</c:v>
                </c:pt>
                <c:pt idx="6">
                  <c:v>0.63768115942029002</c:v>
                </c:pt>
                <c:pt idx="7">
                  <c:v>0.589981447124304</c:v>
                </c:pt>
                <c:pt idx="8">
                  <c:v>0.55299105040037699</c:v>
                </c:pt>
                <c:pt idx="9">
                  <c:v>0.49531835205992503</c:v>
                </c:pt>
                <c:pt idx="10">
                  <c:v>0.39423984891407005</c:v>
                </c:pt>
                <c:pt idx="11">
                  <c:v>0.34870588235294098</c:v>
                </c:pt>
                <c:pt idx="12">
                  <c:v>0.184549356223176</c:v>
                </c:pt>
                <c:pt idx="13">
                  <c:v>0.13605769230769199</c:v>
                </c:pt>
                <c:pt idx="14">
                  <c:v>7.8743961352657002E-2</c:v>
                </c:pt>
              </c:numCache>
            </c:numRef>
          </c:val>
          <c:extLst>
            <c:ext xmlns:c16="http://schemas.microsoft.com/office/drawing/2014/chart" uri="{C3380CC4-5D6E-409C-BE32-E72D297353CC}">
              <c16:uniqueId val="{00000000-8687-4E28-83B5-CFC79E34AC88}"/>
            </c:ext>
          </c:extLst>
        </c:ser>
        <c:ser>
          <c:idx val="1"/>
          <c:order val="1"/>
          <c:tx>
            <c:strRef>
              <c:f>Sheet1!$C$1</c:f>
              <c:strCache>
                <c:ptCount val="1"/>
                <c:pt idx="0">
                  <c:v>Repeat visit</c:v>
                </c:pt>
              </c:strCache>
            </c:strRef>
          </c:tx>
          <c:spPr>
            <a:solidFill>
              <a:srgbClr val="FF99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Sheet1!$A$2:$A$16</c:f>
              <c:strCache>
                <c:ptCount val="15"/>
                <c:pt idx="0">
                  <c:v>Denmark</c:v>
                </c:pt>
                <c:pt idx="1">
                  <c:v>Spain</c:v>
                </c:pt>
                <c:pt idx="2">
                  <c:v>Germany</c:v>
                </c:pt>
                <c:pt idx="3">
                  <c:v>Norway</c:v>
                </c:pt>
                <c:pt idx="4">
                  <c:v>Italy</c:v>
                </c:pt>
                <c:pt idx="5">
                  <c:v>France</c:v>
                </c:pt>
                <c:pt idx="6">
                  <c:v>Finland</c:v>
                </c:pt>
                <c:pt idx="7">
                  <c:v>Austria</c:v>
                </c:pt>
                <c:pt idx="8">
                  <c:v>USA</c:v>
                </c:pt>
                <c:pt idx="9">
                  <c:v>Netherlands</c:v>
                </c:pt>
                <c:pt idx="10">
                  <c:v>Switzerland</c:v>
                </c:pt>
                <c:pt idx="11">
                  <c:v>Scotland</c:v>
                </c:pt>
                <c:pt idx="12">
                  <c:v>Iceland</c:v>
                </c:pt>
                <c:pt idx="13">
                  <c:v>Canada</c:v>
                </c:pt>
                <c:pt idx="14">
                  <c:v>New Zealand</c:v>
                </c:pt>
              </c:strCache>
            </c:strRef>
          </c:cat>
          <c:val>
            <c:numRef>
              <c:f>Sheet1!$C$2:$C$16</c:f>
              <c:numCache>
                <c:formatCode>0%</c:formatCode>
                <c:ptCount val="15"/>
                <c:pt idx="0">
                  <c:v>0.72706526700136909</c:v>
                </c:pt>
                <c:pt idx="1">
                  <c:v>0.72748161764705899</c:v>
                </c:pt>
                <c:pt idx="2">
                  <c:v>0.61088248742569695</c:v>
                </c:pt>
                <c:pt idx="3">
                  <c:v>0.56192660550458695</c:v>
                </c:pt>
                <c:pt idx="4">
                  <c:v>0.50046253469010205</c:v>
                </c:pt>
                <c:pt idx="5">
                  <c:v>0.466326056665119</c:v>
                </c:pt>
                <c:pt idx="6">
                  <c:v>0.41280972417017303</c:v>
                </c:pt>
                <c:pt idx="7">
                  <c:v>0.33719851576994403</c:v>
                </c:pt>
                <c:pt idx="8">
                  <c:v>0.339613754121526</c:v>
                </c:pt>
                <c:pt idx="9">
                  <c:v>0.23174157303370801</c:v>
                </c:pt>
                <c:pt idx="10">
                  <c:v>0.17044381491973598</c:v>
                </c:pt>
                <c:pt idx="11">
                  <c:v>0.121882352941176</c:v>
                </c:pt>
                <c:pt idx="12">
                  <c:v>3.6242250834525501E-2</c:v>
                </c:pt>
                <c:pt idx="13">
                  <c:v>3.6057692307692298E-2</c:v>
                </c:pt>
                <c:pt idx="14">
                  <c:v>1.35265700483092E-2</c:v>
                </c:pt>
              </c:numCache>
            </c:numRef>
          </c:val>
          <c:extLst>
            <c:ext xmlns:c16="http://schemas.microsoft.com/office/drawing/2014/chart" uri="{C3380CC4-5D6E-409C-BE32-E72D297353CC}">
              <c16:uniqueId val="{00000001-8687-4E28-83B5-CFC79E34AC88}"/>
            </c:ext>
          </c:extLst>
        </c:ser>
        <c:dLbls>
          <c:showLegendKey val="0"/>
          <c:showVal val="0"/>
          <c:showCatName val="0"/>
          <c:showSerName val="0"/>
          <c:showPercent val="0"/>
          <c:showBubbleSize val="0"/>
        </c:dLbls>
        <c:gapWidth val="182"/>
        <c:overlap val="-50"/>
        <c:axId val="1029672696"/>
        <c:axId val="1029686144"/>
      </c:barChart>
      <c:catAx>
        <c:axId val="102967269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b-NO"/>
          </a:p>
        </c:txPr>
        <c:crossAx val="1029686144"/>
        <c:crosses val="autoZero"/>
        <c:auto val="1"/>
        <c:lblAlgn val="ctr"/>
        <c:lblOffset val="100"/>
        <c:noMultiLvlLbl val="0"/>
      </c:catAx>
      <c:valAx>
        <c:axId val="1029686144"/>
        <c:scaling>
          <c:orientation val="minMax"/>
          <c:max val="1"/>
        </c:scaling>
        <c:delete val="1"/>
        <c:axPos val="t"/>
        <c:numFmt formatCode="0%" sourceLinked="1"/>
        <c:majorTickMark val="none"/>
        <c:minorTickMark val="none"/>
        <c:tickLblPos val="nextTo"/>
        <c:crossAx val="1029672696"/>
        <c:crosses val="autoZero"/>
        <c:crossBetween val="between"/>
      </c:valAx>
      <c:spPr>
        <a:noFill/>
        <a:ln>
          <a:noFill/>
        </a:ln>
        <a:effectLst/>
      </c:spPr>
    </c:plotArea>
    <c:legend>
      <c:legendPos val="b"/>
      <c:layout>
        <c:manualLayout>
          <c:xMode val="edge"/>
          <c:yMode val="edge"/>
          <c:x val="0.44704208217771502"/>
          <c:y val="0.82654892324804474"/>
          <c:w val="0.14418656562330845"/>
          <c:h val="0.12311039441706309"/>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b-NO"/>
        </a:p>
      </c:txPr>
    </c:legend>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rgbClr val="92D050"/>
              </a:solidFill>
              <a:ln>
                <a:noFill/>
              </a:ln>
              <a:effectLst/>
            </c:spPr>
            <c:extLst>
              <c:ext xmlns:c16="http://schemas.microsoft.com/office/drawing/2014/chart" uri="{C3380CC4-5D6E-409C-BE32-E72D297353CC}">
                <c16:uniqueId val="{00000000-B58C-499A-AF0F-22215AB2D408}"/>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Plane</c:v>
                </c:pt>
                <c:pt idx="1">
                  <c:v>Car</c:v>
                </c:pt>
                <c:pt idx="2">
                  <c:v>Bus</c:v>
                </c:pt>
                <c:pt idx="3">
                  <c:v>Ferry / boat / cruise</c:v>
                </c:pt>
                <c:pt idx="4">
                  <c:v>Train</c:v>
                </c:pt>
                <c:pt idx="5">
                  <c:v>Scheduled plane</c:v>
                </c:pt>
                <c:pt idx="6">
                  <c:v>Charter plane</c:v>
                </c:pt>
                <c:pt idx="7">
                  <c:v>Camper van</c:v>
                </c:pt>
                <c:pt idx="8">
                  <c:v>Motorbike</c:v>
                </c:pt>
                <c:pt idx="9">
                  <c:v>Car w/ caravan</c:v>
                </c:pt>
              </c:strCache>
            </c:strRef>
          </c:cat>
          <c:val>
            <c:numRef>
              <c:f>Sheet1!$B$2:$B$11</c:f>
              <c:numCache>
                <c:formatCode>0%</c:formatCode>
                <c:ptCount val="10"/>
                <c:pt idx="0">
                  <c:v>0.65748031496063009</c:v>
                </c:pt>
                <c:pt idx="1">
                  <c:v>0.37007874015747999</c:v>
                </c:pt>
                <c:pt idx="2">
                  <c:v>0.133858267716535</c:v>
                </c:pt>
                <c:pt idx="3">
                  <c:v>7.4803149606299205E-2</c:v>
                </c:pt>
                <c:pt idx="4">
                  <c:v>6.2992125984251995E-2</c:v>
                </c:pt>
                <c:pt idx="5">
                  <c:v>5.1181102362204696E-2</c:v>
                </c:pt>
                <c:pt idx="6">
                  <c:v>2.7559055118110201E-2</c:v>
                </c:pt>
                <c:pt idx="7">
                  <c:v>3.9370078740157497E-3</c:v>
                </c:pt>
                <c:pt idx="8">
                  <c:v>3.9370078740157497E-3</c:v>
                </c:pt>
                <c:pt idx="9">
                  <c:v>0</c:v>
                </c:pt>
              </c:numCache>
            </c:numRef>
          </c:val>
          <c:extLst>
            <c:ext xmlns:c16="http://schemas.microsoft.com/office/drawing/2014/chart" uri="{C3380CC4-5D6E-409C-BE32-E72D297353CC}">
              <c16:uniqueId val="{00000000-21CB-41A1-84D3-239CF877C3E8}"/>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2"/>
            <c:invertIfNegative val="0"/>
            <c:bubble3D val="0"/>
            <c:spPr>
              <a:solidFill>
                <a:srgbClr val="92D050"/>
              </a:solidFill>
              <a:ln>
                <a:noFill/>
              </a:ln>
              <a:effectLst/>
            </c:spPr>
            <c:extLst>
              <c:ext xmlns:c16="http://schemas.microsoft.com/office/drawing/2014/chart" uri="{C3380CC4-5D6E-409C-BE32-E72D297353CC}">
                <c16:uniqueId val="{00000000-0443-481E-9577-63668B11E698}"/>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Hotel (medium standard)</c:v>
                </c:pt>
                <c:pt idx="1">
                  <c:v>Hotel (high standard)</c:v>
                </c:pt>
                <c:pt idx="2">
                  <c:v>Rented cabin / holiday home / flat</c:v>
                </c:pt>
                <c:pt idx="3">
                  <c:v>Hotel (budget)</c:v>
                </c:pt>
                <c:pt idx="4">
                  <c:v>Stayed with family</c:v>
                </c:pt>
                <c:pt idx="5">
                  <c:v>Stayed with friends / acquaintances</c:v>
                </c:pt>
                <c:pt idx="6">
                  <c:v>Guest house / Bed &amp; Breakfast</c:v>
                </c:pt>
                <c:pt idx="7">
                  <c:v>Borrowed cabin / holiday home / flat</c:v>
                </c:pt>
                <c:pt idx="8">
                  <c:v>Owned cabin / holiday home / flat</c:v>
                </c:pt>
                <c:pt idx="9">
                  <c:v>Tent</c:v>
                </c:pt>
                <c:pt idx="10">
                  <c:v>Camping cabin</c:v>
                </c:pt>
                <c:pt idx="11">
                  <c:v>Caravan / camper van</c:v>
                </c:pt>
                <c:pt idx="12">
                  <c:v>In a private person's home through AirBnb or other types of sharing services</c:v>
                </c:pt>
              </c:strCache>
            </c:strRef>
          </c:cat>
          <c:val>
            <c:numRef>
              <c:f>Sheet1!$B$2:$B$14</c:f>
              <c:numCache>
                <c:formatCode>0%</c:formatCode>
                <c:ptCount val="13"/>
                <c:pt idx="0">
                  <c:v>0.38188976377952799</c:v>
                </c:pt>
                <c:pt idx="1">
                  <c:v>0.19291338582677198</c:v>
                </c:pt>
                <c:pt idx="2">
                  <c:v>0.18503937007874</c:v>
                </c:pt>
                <c:pt idx="3">
                  <c:v>8.2677165354330701E-2</c:v>
                </c:pt>
                <c:pt idx="4">
                  <c:v>7.0866141732283505E-2</c:v>
                </c:pt>
                <c:pt idx="5">
                  <c:v>6.6929133858267709E-2</c:v>
                </c:pt>
                <c:pt idx="6">
                  <c:v>4.3307086614173193E-2</c:v>
                </c:pt>
                <c:pt idx="7">
                  <c:v>3.5433070866141697E-2</c:v>
                </c:pt>
                <c:pt idx="8">
                  <c:v>1.5748031496062999E-2</c:v>
                </c:pt>
                <c:pt idx="9">
                  <c:v>1.1811023622047201E-2</c:v>
                </c:pt>
                <c:pt idx="10">
                  <c:v>1.1811023622047201E-2</c:v>
                </c:pt>
                <c:pt idx="11">
                  <c:v>1.1811023622047201E-2</c:v>
                </c:pt>
                <c:pt idx="12">
                  <c:v>3.9370078740157497E-3</c:v>
                </c:pt>
              </c:numCache>
            </c:numRef>
          </c:val>
          <c:extLst>
            <c:ext xmlns:c16="http://schemas.microsoft.com/office/drawing/2014/chart" uri="{C3380CC4-5D6E-409C-BE32-E72D297353CC}">
              <c16:uniqueId val="{00000000-D95D-48F6-81F3-763544B5F901}"/>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FF0000"/>
              </a:solidFill>
              <a:ln>
                <a:noFill/>
              </a:ln>
              <a:effectLst/>
            </c:spPr>
            <c:extLst>
              <c:ext xmlns:c16="http://schemas.microsoft.com/office/drawing/2014/chart" uri="{C3380CC4-5D6E-409C-BE32-E72D297353CC}">
                <c16:uniqueId val="{00000002-3444-4F8F-ADE5-E492329B7FDE}"/>
              </c:ext>
            </c:extLst>
          </c:dPt>
          <c:dPt>
            <c:idx val="1"/>
            <c:invertIfNegative val="0"/>
            <c:bubble3D val="0"/>
            <c:spPr>
              <a:solidFill>
                <a:srgbClr val="92D050"/>
              </a:solidFill>
              <a:ln>
                <a:noFill/>
              </a:ln>
              <a:effectLst/>
            </c:spPr>
            <c:extLst>
              <c:ext xmlns:c16="http://schemas.microsoft.com/office/drawing/2014/chart" uri="{C3380CC4-5D6E-409C-BE32-E72D297353CC}">
                <c16:uniqueId val="{00000000-3444-4F8F-ADE5-E492329B7FDE}"/>
              </c:ext>
            </c:extLst>
          </c:dPt>
          <c:dPt>
            <c:idx val="3"/>
            <c:invertIfNegative val="0"/>
            <c:bubble3D val="0"/>
            <c:spPr>
              <a:solidFill>
                <a:srgbClr val="92D050"/>
              </a:solidFill>
              <a:ln>
                <a:noFill/>
              </a:ln>
              <a:effectLst/>
            </c:spPr>
            <c:extLst>
              <c:ext xmlns:c16="http://schemas.microsoft.com/office/drawing/2014/chart" uri="{C3380CC4-5D6E-409C-BE32-E72D297353CC}">
                <c16:uniqueId val="{00000001-3444-4F8F-ADE5-E492329B7FDE}"/>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Bus</c:v>
                </c:pt>
                <c:pt idx="1">
                  <c:v>Rented car</c:v>
                </c:pt>
                <c:pt idx="2">
                  <c:v>Own car</c:v>
                </c:pt>
                <c:pt idx="3">
                  <c:v>No transportation</c:v>
                </c:pt>
                <c:pt idx="4">
                  <c:v>Train</c:v>
                </c:pt>
                <c:pt idx="5">
                  <c:v>Plane</c:v>
                </c:pt>
                <c:pt idx="6">
                  <c:v>Ferry / boat / cruise</c:v>
                </c:pt>
                <c:pt idx="7">
                  <c:v>Bicycle</c:v>
                </c:pt>
                <c:pt idx="8">
                  <c:v>Camper van</c:v>
                </c:pt>
                <c:pt idx="9">
                  <c:v>Motorbike</c:v>
                </c:pt>
                <c:pt idx="10">
                  <c:v>Car w/ caravan</c:v>
                </c:pt>
              </c:strCache>
            </c:strRef>
          </c:cat>
          <c:val>
            <c:numRef>
              <c:f>Sheet1!$B$2:$B$12</c:f>
              <c:numCache>
                <c:formatCode>0%</c:formatCode>
                <c:ptCount val="11"/>
                <c:pt idx="0">
                  <c:v>0.24015748031496098</c:v>
                </c:pt>
                <c:pt idx="1">
                  <c:v>0.232283464566929</c:v>
                </c:pt>
                <c:pt idx="2">
                  <c:v>0.20472440944881901</c:v>
                </c:pt>
                <c:pt idx="3">
                  <c:v>0.16141732283464599</c:v>
                </c:pt>
                <c:pt idx="4">
                  <c:v>8.6614173228346497E-2</c:v>
                </c:pt>
                <c:pt idx="5">
                  <c:v>8.2677165354330701E-2</c:v>
                </c:pt>
                <c:pt idx="6">
                  <c:v>3.1496062992125998E-2</c:v>
                </c:pt>
                <c:pt idx="7">
                  <c:v>3.1496062992125998E-2</c:v>
                </c:pt>
                <c:pt idx="8">
                  <c:v>1.1811023622047201E-2</c:v>
                </c:pt>
                <c:pt idx="9">
                  <c:v>3.9370078740157497E-3</c:v>
                </c:pt>
                <c:pt idx="10">
                  <c:v>0</c:v>
                </c:pt>
              </c:numCache>
            </c:numRef>
          </c:val>
          <c:extLst>
            <c:ext xmlns:c16="http://schemas.microsoft.com/office/drawing/2014/chart" uri="{C3380CC4-5D6E-409C-BE32-E72D297353CC}">
              <c16:uniqueId val="{00000000-176A-45CC-A844-F528B237394E}"/>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409260283287449"/>
          <c:y val="2.8198049228214074E-3"/>
          <c:w val="0.51276605826365784"/>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rgbClr val="FF0000"/>
              </a:solidFill>
              <a:ln>
                <a:noFill/>
              </a:ln>
              <a:effectLst/>
            </c:spPr>
            <c:extLst>
              <c:ext xmlns:c16="http://schemas.microsoft.com/office/drawing/2014/chart" uri="{C3380CC4-5D6E-409C-BE32-E72D297353CC}">
                <c16:uniqueId val="{0000001A-FF7E-4CB3-BD38-2D369DB14E96}"/>
              </c:ext>
            </c:extLst>
          </c:dPt>
          <c:dPt>
            <c:idx val="6"/>
            <c:invertIfNegative val="0"/>
            <c:bubble3D val="0"/>
            <c:spPr>
              <a:solidFill>
                <a:srgbClr val="FF0000"/>
              </a:solidFill>
              <a:ln>
                <a:noFill/>
              </a:ln>
              <a:effectLst/>
            </c:spPr>
            <c:extLst>
              <c:ext xmlns:c16="http://schemas.microsoft.com/office/drawing/2014/chart" uri="{C3380CC4-5D6E-409C-BE32-E72D297353CC}">
                <c16:uniqueId val="{0000001B-FF7E-4CB3-BD38-2D369DB14E96}"/>
              </c:ext>
            </c:extLst>
          </c:dPt>
          <c:dPt>
            <c:idx val="7"/>
            <c:invertIfNegative val="0"/>
            <c:bubble3D val="0"/>
            <c:spPr>
              <a:solidFill>
                <a:srgbClr val="FF0000"/>
              </a:solidFill>
              <a:ln>
                <a:noFill/>
              </a:ln>
              <a:effectLst/>
            </c:spPr>
            <c:extLst>
              <c:ext xmlns:c16="http://schemas.microsoft.com/office/drawing/2014/chart" uri="{C3380CC4-5D6E-409C-BE32-E72D297353CC}">
                <c16:uniqueId val="{0000001C-FF7E-4CB3-BD38-2D369DB14E96}"/>
              </c:ext>
            </c:extLst>
          </c:dPt>
          <c:dPt>
            <c:idx val="8"/>
            <c:invertIfNegative val="0"/>
            <c:bubble3D val="0"/>
            <c:spPr>
              <a:solidFill>
                <a:schemeClr val="accent2"/>
              </a:solidFill>
              <a:ln>
                <a:noFill/>
              </a:ln>
              <a:effectLst/>
            </c:spPr>
            <c:extLst>
              <c:ext xmlns:c16="http://schemas.microsoft.com/office/drawing/2014/chart" uri="{C3380CC4-5D6E-409C-BE32-E72D297353CC}">
                <c16:uniqueId val="{00000001-56A1-4D49-9DF1-3705AF75F9B8}"/>
              </c:ext>
            </c:extLst>
          </c:dPt>
          <c:dPt>
            <c:idx val="9"/>
            <c:invertIfNegative val="0"/>
            <c:bubble3D val="0"/>
            <c:spPr>
              <a:solidFill>
                <a:srgbClr val="FF0000"/>
              </a:solidFill>
              <a:ln>
                <a:noFill/>
              </a:ln>
              <a:effectLst/>
            </c:spPr>
            <c:extLst>
              <c:ext xmlns:c16="http://schemas.microsoft.com/office/drawing/2014/chart" uri="{C3380CC4-5D6E-409C-BE32-E72D297353CC}">
                <c16:uniqueId val="{00000003-56A1-4D49-9DF1-3705AF75F9B8}"/>
              </c:ext>
            </c:extLst>
          </c:dPt>
          <c:dPt>
            <c:idx val="11"/>
            <c:invertIfNegative val="0"/>
            <c:bubble3D val="0"/>
            <c:spPr>
              <a:solidFill>
                <a:srgbClr val="92D050"/>
              </a:solidFill>
              <a:ln>
                <a:noFill/>
              </a:ln>
              <a:effectLst/>
            </c:spPr>
            <c:extLst>
              <c:ext xmlns:c16="http://schemas.microsoft.com/office/drawing/2014/chart" uri="{C3380CC4-5D6E-409C-BE32-E72D297353CC}">
                <c16:uniqueId val="{00000005-56A1-4D49-9DF1-3705AF75F9B8}"/>
              </c:ext>
            </c:extLst>
          </c:dPt>
          <c:dPt>
            <c:idx val="12"/>
            <c:invertIfNegative val="0"/>
            <c:bubble3D val="0"/>
            <c:spPr>
              <a:solidFill>
                <a:srgbClr val="FF0000"/>
              </a:solidFill>
              <a:ln>
                <a:noFill/>
              </a:ln>
              <a:effectLst/>
            </c:spPr>
            <c:extLst>
              <c:ext xmlns:c16="http://schemas.microsoft.com/office/drawing/2014/chart" uri="{C3380CC4-5D6E-409C-BE32-E72D297353CC}">
                <c16:uniqueId val="{00000007-56A1-4D49-9DF1-3705AF75F9B8}"/>
              </c:ext>
            </c:extLst>
          </c:dPt>
          <c:dPt>
            <c:idx val="14"/>
            <c:invertIfNegative val="0"/>
            <c:bubble3D val="0"/>
            <c:spPr>
              <a:solidFill>
                <a:srgbClr val="92D050"/>
              </a:solidFill>
              <a:ln>
                <a:noFill/>
              </a:ln>
              <a:effectLst/>
            </c:spPr>
            <c:extLst>
              <c:ext xmlns:c16="http://schemas.microsoft.com/office/drawing/2014/chart" uri="{C3380CC4-5D6E-409C-BE32-E72D297353CC}">
                <c16:uniqueId val="{00000020-FF7E-4CB3-BD38-2D369DB14E96}"/>
              </c:ext>
            </c:extLst>
          </c:dPt>
          <c:dPt>
            <c:idx val="15"/>
            <c:invertIfNegative val="0"/>
            <c:bubble3D val="0"/>
            <c:spPr>
              <a:solidFill>
                <a:srgbClr val="FF0000"/>
              </a:solidFill>
              <a:ln>
                <a:noFill/>
              </a:ln>
              <a:effectLst/>
            </c:spPr>
            <c:extLst>
              <c:ext xmlns:c16="http://schemas.microsoft.com/office/drawing/2014/chart" uri="{C3380CC4-5D6E-409C-BE32-E72D297353CC}">
                <c16:uniqueId val="{00000009-56A1-4D49-9DF1-3705AF75F9B8}"/>
              </c:ext>
            </c:extLst>
          </c:dPt>
          <c:dPt>
            <c:idx val="16"/>
            <c:invertIfNegative val="0"/>
            <c:bubble3D val="0"/>
            <c:spPr>
              <a:solidFill>
                <a:schemeClr val="accent2"/>
              </a:solidFill>
              <a:ln>
                <a:noFill/>
              </a:ln>
              <a:effectLst/>
            </c:spPr>
            <c:extLst>
              <c:ext xmlns:c16="http://schemas.microsoft.com/office/drawing/2014/chart" uri="{C3380CC4-5D6E-409C-BE32-E72D297353CC}">
                <c16:uniqueId val="{0000000B-56A1-4D49-9DF1-3705AF75F9B8}"/>
              </c:ext>
            </c:extLst>
          </c:dPt>
          <c:dPt>
            <c:idx val="17"/>
            <c:invertIfNegative val="0"/>
            <c:bubble3D val="0"/>
            <c:spPr>
              <a:solidFill>
                <a:srgbClr val="92D050"/>
              </a:solidFill>
              <a:ln>
                <a:noFill/>
              </a:ln>
              <a:effectLst/>
            </c:spPr>
            <c:extLst>
              <c:ext xmlns:c16="http://schemas.microsoft.com/office/drawing/2014/chart" uri="{C3380CC4-5D6E-409C-BE32-E72D297353CC}">
                <c16:uniqueId val="{0000000D-56A1-4D49-9DF1-3705AF75F9B8}"/>
              </c:ext>
            </c:extLst>
          </c:dPt>
          <c:dPt>
            <c:idx val="18"/>
            <c:invertIfNegative val="0"/>
            <c:bubble3D val="0"/>
            <c:spPr>
              <a:solidFill>
                <a:srgbClr val="FF0000"/>
              </a:solidFill>
              <a:ln>
                <a:noFill/>
              </a:ln>
              <a:effectLst/>
            </c:spPr>
            <c:extLst>
              <c:ext xmlns:c16="http://schemas.microsoft.com/office/drawing/2014/chart" uri="{C3380CC4-5D6E-409C-BE32-E72D297353CC}">
                <c16:uniqueId val="{0000001D-FF7E-4CB3-BD38-2D369DB14E96}"/>
              </c:ext>
            </c:extLst>
          </c:dPt>
          <c:dPt>
            <c:idx val="19"/>
            <c:invertIfNegative val="0"/>
            <c:bubble3D val="0"/>
            <c:spPr>
              <a:solidFill>
                <a:schemeClr val="accent2"/>
              </a:solidFill>
              <a:ln>
                <a:noFill/>
              </a:ln>
              <a:effectLst/>
            </c:spPr>
            <c:extLst>
              <c:ext xmlns:c16="http://schemas.microsoft.com/office/drawing/2014/chart" uri="{C3380CC4-5D6E-409C-BE32-E72D297353CC}">
                <c16:uniqueId val="{0000000F-56A1-4D49-9DF1-3705AF75F9B8}"/>
              </c:ext>
            </c:extLst>
          </c:dPt>
          <c:dPt>
            <c:idx val="20"/>
            <c:invertIfNegative val="0"/>
            <c:bubble3D val="0"/>
            <c:spPr>
              <a:solidFill>
                <a:schemeClr val="accent2"/>
              </a:solidFill>
              <a:ln>
                <a:noFill/>
              </a:ln>
              <a:effectLst/>
            </c:spPr>
            <c:extLst>
              <c:ext xmlns:c16="http://schemas.microsoft.com/office/drawing/2014/chart" uri="{C3380CC4-5D6E-409C-BE32-E72D297353CC}">
                <c16:uniqueId val="{00000011-56A1-4D49-9DF1-3705AF75F9B8}"/>
              </c:ext>
            </c:extLst>
          </c:dPt>
          <c:dPt>
            <c:idx val="21"/>
            <c:invertIfNegative val="0"/>
            <c:bubble3D val="0"/>
            <c:spPr>
              <a:solidFill>
                <a:srgbClr val="FF0000"/>
              </a:solidFill>
              <a:ln>
                <a:noFill/>
              </a:ln>
              <a:effectLst/>
            </c:spPr>
            <c:extLst>
              <c:ext xmlns:c16="http://schemas.microsoft.com/office/drawing/2014/chart" uri="{C3380CC4-5D6E-409C-BE32-E72D297353CC}">
                <c16:uniqueId val="{00000013-56A1-4D49-9DF1-3705AF75F9B8}"/>
              </c:ext>
            </c:extLst>
          </c:dPt>
          <c:dPt>
            <c:idx val="22"/>
            <c:invertIfNegative val="0"/>
            <c:bubble3D val="0"/>
            <c:spPr>
              <a:solidFill>
                <a:srgbClr val="FF0000"/>
              </a:solidFill>
              <a:ln>
                <a:noFill/>
              </a:ln>
              <a:effectLst/>
            </c:spPr>
            <c:extLst>
              <c:ext xmlns:c16="http://schemas.microsoft.com/office/drawing/2014/chart" uri="{C3380CC4-5D6E-409C-BE32-E72D297353CC}">
                <c16:uniqueId val="{00000015-56A1-4D49-9DF1-3705AF75F9B8}"/>
              </c:ext>
            </c:extLst>
          </c:dPt>
          <c:dPt>
            <c:idx val="23"/>
            <c:invertIfNegative val="0"/>
            <c:bubble3D val="0"/>
            <c:spPr>
              <a:solidFill>
                <a:schemeClr val="accent2"/>
              </a:solidFill>
              <a:ln>
                <a:noFill/>
              </a:ln>
              <a:effectLst/>
            </c:spPr>
            <c:extLst>
              <c:ext xmlns:c16="http://schemas.microsoft.com/office/drawing/2014/chart" uri="{C3380CC4-5D6E-409C-BE32-E72D297353CC}">
                <c16:uniqueId val="{00000017-56A1-4D49-9DF1-3705AF75F9B8}"/>
              </c:ext>
            </c:extLst>
          </c:dPt>
          <c:dPt>
            <c:idx val="25"/>
            <c:invertIfNegative val="0"/>
            <c:bubble3D val="0"/>
            <c:spPr>
              <a:solidFill>
                <a:srgbClr val="FF0000"/>
              </a:solidFill>
              <a:ln>
                <a:noFill/>
              </a:ln>
              <a:effectLst/>
            </c:spPr>
            <c:extLst>
              <c:ext xmlns:c16="http://schemas.microsoft.com/office/drawing/2014/chart" uri="{C3380CC4-5D6E-409C-BE32-E72D297353CC}">
                <c16:uniqueId val="{0000001E-FF7E-4CB3-BD38-2D369DB14E96}"/>
              </c:ext>
            </c:extLst>
          </c:dPt>
          <c:dPt>
            <c:idx val="26"/>
            <c:invertIfNegative val="0"/>
            <c:bubble3D val="0"/>
            <c:spPr>
              <a:solidFill>
                <a:schemeClr val="accent2"/>
              </a:solidFill>
              <a:ln>
                <a:noFill/>
              </a:ln>
              <a:effectLst/>
            </c:spPr>
            <c:extLst>
              <c:ext xmlns:c16="http://schemas.microsoft.com/office/drawing/2014/chart" uri="{C3380CC4-5D6E-409C-BE32-E72D297353CC}">
                <c16:uniqueId val="{00000019-56A1-4D49-9DF1-3705AF75F9B8}"/>
              </c:ext>
            </c:extLst>
          </c:dPt>
          <c:dPt>
            <c:idx val="27"/>
            <c:invertIfNegative val="0"/>
            <c:bubble3D val="0"/>
            <c:spPr>
              <a:solidFill>
                <a:srgbClr val="FF0000"/>
              </a:solidFill>
              <a:ln>
                <a:noFill/>
              </a:ln>
              <a:effectLst/>
            </c:spPr>
            <c:extLst>
              <c:ext xmlns:c16="http://schemas.microsoft.com/office/drawing/2014/chart" uri="{C3380CC4-5D6E-409C-BE32-E72D297353CC}">
                <c16:uniqueId val="{0000001F-FF7E-4CB3-BD38-2D369DB14E96}"/>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Sheet1!$A$2:$A$29</c:f>
              <c:strCache>
                <c:ptCount val="28"/>
                <c:pt idx="0">
                  <c:v>Relaxation</c:v>
                </c:pt>
                <c:pt idx="1">
                  <c:v>Taste local food and drink</c:v>
                </c:pt>
                <c:pt idx="2">
                  <c:v>Observe beauty of nature</c:v>
                </c:pt>
                <c:pt idx="3">
                  <c:v>Visit restaurants</c:v>
                </c:pt>
                <c:pt idx="4">
                  <c:v>Sunbathing and swimming</c:v>
                </c:pt>
                <c:pt idx="5">
                  <c:v>Shopping</c:v>
                </c:pt>
                <c:pt idx="6">
                  <c:v>Visit cities</c:v>
                </c:pt>
                <c:pt idx="7">
                  <c:v>Discover local culture and lifestyle</c:v>
                </c:pt>
                <c:pt idx="8">
                  <c:v>Hiking (less than two hours)</c:v>
                </c:pt>
                <c:pt idx="9">
                  <c:v>Visit historical buildings/sites</c:v>
                </c:pt>
                <c:pt idx="10">
                  <c:v>Experience mountains,  the wilderness or the wildlife</c:v>
                </c:pt>
                <c:pt idx="11">
                  <c:v>Do winter activities (Alpine skiing/snowboarding, cross country skiing, dog-sleigh, snowmobile etc)</c:v>
                </c:pt>
                <c:pt idx="12">
                  <c:v>Visit the countryside</c:v>
                </c:pt>
                <c:pt idx="13">
                  <c:v>Visit parks and gardens</c:v>
                </c:pt>
                <c:pt idx="14">
                  <c:v>Hiking (more than two hours)</c:v>
                </c:pt>
                <c:pt idx="15">
                  <c:v>Attend sightseeing tours</c:v>
                </c:pt>
                <c:pt idx="16">
                  <c:v>Observe natural phenomenon (i.e. volcanoes, northern lights, midnight sun, breaking waves, sand dune)</c:v>
                </c:pt>
                <c:pt idx="17">
                  <c:v>Visit amusement parks</c:v>
                </c:pt>
                <c:pt idx="18">
                  <c:v>Experience local architecture</c:v>
                </c:pt>
                <c:pt idx="19">
                  <c:v>Visit spa resorts</c:v>
                </c:pt>
                <c:pt idx="20">
                  <c:v>Get pampered</c:v>
                </c:pt>
                <c:pt idx="21">
                  <c:v>Discover local history and legends</c:v>
                </c:pt>
                <c:pt idx="22">
                  <c:v>Visit museums</c:v>
                </c:pt>
                <c:pt idx="23">
                  <c:v>Experience city nightlife</c:v>
                </c:pt>
                <c:pt idx="24">
                  <c:v>Attend concerts/festivals</c:v>
                </c:pt>
                <c:pt idx="25">
                  <c:v>Experience national festivals and traditional celebrations</c:v>
                </c:pt>
                <c:pt idx="26">
                  <c:v>Fresh or salt water fishing</c:v>
                </c:pt>
                <c:pt idx="27">
                  <c:v>Visit art exhibitions</c:v>
                </c:pt>
              </c:strCache>
            </c:strRef>
          </c:cat>
          <c:val>
            <c:numRef>
              <c:f>Sheet1!$B$2:$B$29</c:f>
              <c:numCache>
                <c:formatCode>0%</c:formatCode>
                <c:ptCount val="28"/>
                <c:pt idx="0">
                  <c:v>0.58267716535433101</c:v>
                </c:pt>
                <c:pt idx="1">
                  <c:v>0.49212598425196902</c:v>
                </c:pt>
                <c:pt idx="2">
                  <c:v>0.45275590551181094</c:v>
                </c:pt>
                <c:pt idx="3">
                  <c:v>0.440944881889764</c:v>
                </c:pt>
                <c:pt idx="4">
                  <c:v>0.32677165354330695</c:v>
                </c:pt>
                <c:pt idx="5">
                  <c:v>0.29921259842519699</c:v>
                </c:pt>
                <c:pt idx="6">
                  <c:v>0.27559055118110204</c:v>
                </c:pt>
                <c:pt idx="7">
                  <c:v>0.27165354330708696</c:v>
                </c:pt>
                <c:pt idx="8">
                  <c:v>0.25196850393700798</c:v>
                </c:pt>
                <c:pt idx="9">
                  <c:v>0.24803149606299202</c:v>
                </c:pt>
                <c:pt idx="10">
                  <c:v>0.24803149606299202</c:v>
                </c:pt>
                <c:pt idx="11">
                  <c:v>0.22440944881889799</c:v>
                </c:pt>
                <c:pt idx="12">
                  <c:v>0.19291338582677198</c:v>
                </c:pt>
                <c:pt idx="13">
                  <c:v>0.19291338582677198</c:v>
                </c:pt>
                <c:pt idx="14">
                  <c:v>0.16535433070866101</c:v>
                </c:pt>
                <c:pt idx="15">
                  <c:v>0.16141732283464599</c:v>
                </c:pt>
                <c:pt idx="16">
                  <c:v>0.15748031496063</c:v>
                </c:pt>
                <c:pt idx="17">
                  <c:v>0.14173228346456701</c:v>
                </c:pt>
                <c:pt idx="18">
                  <c:v>0.12204724409448801</c:v>
                </c:pt>
                <c:pt idx="19">
                  <c:v>0.12204724409448801</c:v>
                </c:pt>
                <c:pt idx="20">
                  <c:v>0.102362204724409</c:v>
                </c:pt>
                <c:pt idx="21">
                  <c:v>9.8425196850393706E-2</c:v>
                </c:pt>
                <c:pt idx="22">
                  <c:v>9.4488188976377896E-2</c:v>
                </c:pt>
                <c:pt idx="23">
                  <c:v>9.4488188976377896E-2</c:v>
                </c:pt>
                <c:pt idx="24">
                  <c:v>8.6614173228346497E-2</c:v>
                </c:pt>
                <c:pt idx="25">
                  <c:v>7.8740157480315001E-2</c:v>
                </c:pt>
                <c:pt idx="26">
                  <c:v>5.1181102362204696E-2</c:v>
                </c:pt>
                <c:pt idx="27">
                  <c:v>4.7244094488188997E-2</c:v>
                </c:pt>
              </c:numCache>
            </c:numRef>
          </c:val>
          <c:extLst>
            <c:ext xmlns:c16="http://schemas.microsoft.com/office/drawing/2014/chart" uri="{C3380CC4-5D6E-409C-BE32-E72D297353CC}">
              <c16:uniqueId val="{0000001A-56A1-4D49-9DF1-3705AF75F9B8}"/>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rgbClr val="92D050"/>
              </a:solidFill>
              <a:ln>
                <a:noFill/>
              </a:ln>
              <a:effectLst/>
            </c:spPr>
            <c:extLst>
              <c:ext xmlns:c16="http://schemas.microsoft.com/office/drawing/2014/chart" uri="{C3380CC4-5D6E-409C-BE32-E72D297353CC}">
                <c16:uniqueId val="{00000000-2524-49FD-A300-BE29E74D243E}"/>
              </c:ext>
            </c:extLst>
          </c:dPt>
          <c:dPt>
            <c:idx val="4"/>
            <c:invertIfNegative val="0"/>
            <c:bubble3D val="0"/>
            <c:spPr>
              <a:solidFill>
                <a:srgbClr val="FF0000"/>
              </a:solidFill>
              <a:ln>
                <a:noFill/>
              </a:ln>
              <a:effectLst/>
            </c:spPr>
            <c:extLst>
              <c:ext xmlns:c16="http://schemas.microsoft.com/office/drawing/2014/chart" uri="{C3380CC4-5D6E-409C-BE32-E72D297353CC}">
                <c16:uniqueId val="{00000001-2524-49FD-A300-BE29E74D243E}"/>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Less than one week before departure</c:v>
                </c:pt>
                <c:pt idx="1">
                  <c:v>1-3 weeks before departure</c:v>
                </c:pt>
                <c:pt idx="2">
                  <c:v>Up to 1 month before departure</c:v>
                </c:pt>
                <c:pt idx="3">
                  <c:v>Up to 2 months before departure</c:v>
                </c:pt>
                <c:pt idx="4">
                  <c:v>Up to 3 months before departure</c:v>
                </c:pt>
                <c:pt idx="5">
                  <c:v>Up to 4-6 months before departure</c:v>
                </c:pt>
                <c:pt idx="6">
                  <c:v>Up to 6-12 months before departure</c:v>
                </c:pt>
                <c:pt idx="7">
                  <c:v>More than one year before departure</c:v>
                </c:pt>
              </c:strCache>
            </c:strRef>
          </c:cat>
          <c:val>
            <c:numRef>
              <c:f>Sheet1!$B$2:$B$9</c:f>
              <c:numCache>
                <c:formatCode>0%</c:formatCode>
                <c:ptCount val="8"/>
                <c:pt idx="0">
                  <c:v>3.1496062992125998E-2</c:v>
                </c:pt>
                <c:pt idx="1">
                  <c:v>0.12204724409448801</c:v>
                </c:pt>
                <c:pt idx="2">
                  <c:v>9.8425196850393706E-2</c:v>
                </c:pt>
                <c:pt idx="3">
                  <c:v>0.20078740157480301</c:v>
                </c:pt>
                <c:pt idx="4">
                  <c:v>0.12992125984252001</c:v>
                </c:pt>
                <c:pt idx="5">
                  <c:v>0.220472440944882</c:v>
                </c:pt>
                <c:pt idx="6">
                  <c:v>0.15748031496063</c:v>
                </c:pt>
                <c:pt idx="7">
                  <c:v>1.9685039370078702E-2</c:v>
                </c:pt>
              </c:numCache>
            </c:numRef>
          </c:val>
          <c:extLst>
            <c:ext xmlns:c16="http://schemas.microsoft.com/office/drawing/2014/chart" uri="{C3380CC4-5D6E-409C-BE32-E72D297353CC}">
              <c16:uniqueId val="{00000000-D03A-4403-BEF9-7AFF511D002E}"/>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1-CEB3-4C26-905A-30C2A0A24F06}"/>
              </c:ext>
            </c:extLst>
          </c:dPt>
          <c:dPt>
            <c:idx val="2"/>
            <c:invertIfNegative val="0"/>
            <c:bubble3D val="0"/>
            <c:spPr>
              <a:solidFill>
                <a:srgbClr val="92D050"/>
              </a:solidFill>
              <a:ln>
                <a:noFill/>
              </a:ln>
              <a:effectLst/>
            </c:spPr>
            <c:extLst>
              <c:ext xmlns:c16="http://schemas.microsoft.com/office/drawing/2014/chart" uri="{C3380CC4-5D6E-409C-BE32-E72D297353CC}">
                <c16:uniqueId val="{00000006-7216-4104-AA71-EBF9E6F74E76}"/>
              </c:ext>
            </c:extLst>
          </c:dPt>
          <c:dPt>
            <c:idx val="3"/>
            <c:invertIfNegative val="0"/>
            <c:bubble3D val="0"/>
            <c:spPr>
              <a:solidFill>
                <a:srgbClr val="92D050"/>
              </a:solidFill>
              <a:ln>
                <a:noFill/>
              </a:ln>
              <a:effectLst/>
            </c:spPr>
            <c:extLst>
              <c:ext xmlns:c16="http://schemas.microsoft.com/office/drawing/2014/chart" uri="{C3380CC4-5D6E-409C-BE32-E72D297353CC}">
                <c16:uniqueId val="{00000007-7216-4104-AA71-EBF9E6F74E76}"/>
              </c:ext>
            </c:extLst>
          </c:dPt>
          <c:dPt>
            <c:idx val="4"/>
            <c:invertIfNegative val="0"/>
            <c:bubble3D val="0"/>
            <c:spPr>
              <a:solidFill>
                <a:schemeClr val="accent2"/>
              </a:solidFill>
              <a:ln>
                <a:noFill/>
              </a:ln>
              <a:effectLst/>
            </c:spPr>
            <c:extLst>
              <c:ext xmlns:c16="http://schemas.microsoft.com/office/drawing/2014/chart" uri="{C3380CC4-5D6E-409C-BE32-E72D297353CC}">
                <c16:uniqueId val="{00000003-CEB3-4C26-905A-30C2A0A24F06}"/>
              </c:ext>
            </c:extLst>
          </c:dPt>
          <c:dPt>
            <c:idx val="5"/>
            <c:invertIfNegative val="0"/>
            <c:bubble3D val="0"/>
            <c:spPr>
              <a:solidFill>
                <a:srgbClr val="92D050"/>
              </a:solidFill>
              <a:ln>
                <a:noFill/>
              </a:ln>
              <a:effectLst/>
            </c:spPr>
            <c:extLst>
              <c:ext xmlns:c16="http://schemas.microsoft.com/office/drawing/2014/chart" uri="{C3380CC4-5D6E-409C-BE32-E72D297353CC}">
                <c16:uniqueId val="{00000005-CEB3-4C26-905A-30C2A0A24F06}"/>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Spouse/Partner</c:v>
                </c:pt>
                <c:pt idx="1">
                  <c:v>Children 0-6 years</c:v>
                </c:pt>
                <c:pt idx="2">
                  <c:v>Children 7-14 years</c:v>
                </c:pt>
                <c:pt idx="3">
                  <c:v>Children 15 years and older</c:v>
                </c:pt>
                <c:pt idx="4">
                  <c:v>Parents/other relatives</c:v>
                </c:pt>
                <c:pt idx="5">
                  <c:v>Friends/acquaintances/colleagues</c:v>
                </c:pt>
                <c:pt idx="6">
                  <c:v>Other</c:v>
                </c:pt>
                <c:pt idx="7">
                  <c:v>Nobody except myself</c:v>
                </c:pt>
              </c:strCache>
            </c:strRef>
          </c:cat>
          <c:val>
            <c:numRef>
              <c:f>Sheet1!$B$2:$B$9</c:f>
              <c:numCache>
                <c:formatCode>0%</c:formatCode>
                <c:ptCount val="8"/>
                <c:pt idx="0">
                  <c:v>0.45275590551181094</c:v>
                </c:pt>
                <c:pt idx="1">
                  <c:v>4.3307086614173193E-2</c:v>
                </c:pt>
                <c:pt idx="2">
                  <c:v>7.4803149606299205E-2</c:v>
                </c:pt>
                <c:pt idx="3">
                  <c:v>0.118110236220472</c:v>
                </c:pt>
                <c:pt idx="4">
                  <c:v>0.181102362204724</c:v>
                </c:pt>
                <c:pt idx="5">
                  <c:v>0.32283464566929099</c:v>
                </c:pt>
                <c:pt idx="6">
                  <c:v>3.9370078740157501E-2</c:v>
                </c:pt>
                <c:pt idx="7">
                  <c:v>0.145669291338583</c:v>
                </c:pt>
              </c:numCache>
            </c:numRef>
          </c:val>
          <c:extLst>
            <c:ext xmlns:c16="http://schemas.microsoft.com/office/drawing/2014/chart" uri="{C3380CC4-5D6E-409C-BE32-E72D297353CC}">
              <c16:uniqueId val="{00000006-CEB3-4C26-905A-30C2A0A24F06}"/>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rgbClr val="92D050"/>
              </a:solidFill>
              <a:ln>
                <a:noFill/>
              </a:ln>
              <a:effectLst/>
            </c:spPr>
            <c:extLst>
              <c:ext xmlns:c16="http://schemas.microsoft.com/office/drawing/2014/chart" uri="{C3380CC4-5D6E-409C-BE32-E72D297353CC}">
                <c16:uniqueId val="{00000001-2887-4384-9C10-883DF5F86DB1}"/>
              </c:ext>
            </c:extLst>
          </c:dPt>
          <c:dPt>
            <c:idx val="2"/>
            <c:invertIfNegative val="0"/>
            <c:bubble3D val="0"/>
            <c:spPr>
              <a:solidFill>
                <a:srgbClr val="92D050"/>
              </a:solidFill>
              <a:ln>
                <a:noFill/>
              </a:ln>
              <a:effectLst/>
            </c:spPr>
            <c:extLst>
              <c:ext xmlns:c16="http://schemas.microsoft.com/office/drawing/2014/chart" uri="{C3380CC4-5D6E-409C-BE32-E72D297353CC}">
                <c16:uniqueId val="{00000003-2887-4384-9C10-883DF5F86DB1}"/>
              </c:ext>
            </c:extLst>
          </c:dPt>
          <c:dPt>
            <c:idx val="3"/>
            <c:invertIfNegative val="0"/>
            <c:bubble3D val="0"/>
            <c:spPr>
              <a:solidFill>
                <a:srgbClr val="92D050"/>
              </a:solidFill>
              <a:ln>
                <a:noFill/>
              </a:ln>
              <a:effectLst/>
            </c:spPr>
            <c:extLst>
              <c:ext xmlns:c16="http://schemas.microsoft.com/office/drawing/2014/chart" uri="{C3380CC4-5D6E-409C-BE32-E72D297353CC}">
                <c16:uniqueId val="{00000006-5779-42F8-BF94-FCF8FFA0E1D7}"/>
              </c:ext>
            </c:extLst>
          </c:dPt>
          <c:dPt>
            <c:idx val="4"/>
            <c:invertIfNegative val="0"/>
            <c:bubble3D val="0"/>
            <c:spPr>
              <a:solidFill>
                <a:schemeClr val="accent2"/>
              </a:solidFill>
              <a:ln>
                <a:noFill/>
              </a:ln>
              <a:effectLst/>
            </c:spPr>
            <c:extLst>
              <c:ext xmlns:c16="http://schemas.microsoft.com/office/drawing/2014/chart" uri="{C3380CC4-5D6E-409C-BE32-E72D297353CC}">
                <c16:uniqueId val="{00000005-2887-4384-9C10-883DF5F86DB1}"/>
              </c:ext>
            </c:extLst>
          </c:dPt>
          <c:dPt>
            <c:idx val="6"/>
            <c:invertIfNegative val="0"/>
            <c:bubble3D val="0"/>
            <c:spPr>
              <a:solidFill>
                <a:srgbClr val="92D050"/>
              </a:solidFill>
              <a:ln>
                <a:noFill/>
              </a:ln>
              <a:effectLst/>
            </c:spPr>
            <c:extLst>
              <c:ext xmlns:c16="http://schemas.microsoft.com/office/drawing/2014/chart" uri="{C3380CC4-5D6E-409C-BE32-E72D297353CC}">
                <c16:uniqueId val="{00000007-5779-42F8-BF94-FCF8FFA0E1D7}"/>
              </c:ext>
            </c:extLst>
          </c:dPt>
          <c:dPt>
            <c:idx val="7"/>
            <c:invertIfNegative val="0"/>
            <c:bubble3D val="0"/>
            <c:spPr>
              <a:solidFill>
                <a:srgbClr val="92D050"/>
              </a:solidFill>
              <a:ln>
                <a:noFill/>
              </a:ln>
              <a:effectLst/>
            </c:spPr>
            <c:extLst>
              <c:ext xmlns:c16="http://schemas.microsoft.com/office/drawing/2014/chart" uri="{C3380CC4-5D6E-409C-BE32-E72D297353CC}">
                <c16:uniqueId val="{00000008-5779-42F8-BF94-FCF8FFA0E1D7}"/>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Alone</c:v>
                </c:pt>
                <c:pt idx="1">
                  <c:v>Children 0-6 years</c:v>
                </c:pt>
                <c:pt idx="2">
                  <c:v>Children 7-14 year</c:v>
                </c:pt>
                <c:pt idx="3">
                  <c:v>Children 15 years and above</c:v>
                </c:pt>
                <c:pt idx="4">
                  <c:v>Spouse/partner</c:v>
                </c:pt>
                <c:pt idx="5">
                  <c:v>Other family/relatives</c:v>
                </c:pt>
                <c:pt idx="6">
                  <c:v>Friends</c:v>
                </c:pt>
                <c:pt idx="7">
                  <c:v>Other people</c:v>
                </c:pt>
              </c:strCache>
            </c:strRef>
          </c:cat>
          <c:val>
            <c:numRef>
              <c:f>Sheet1!$B$2:$B$9</c:f>
              <c:numCache>
                <c:formatCode>0%</c:formatCode>
                <c:ptCount val="8"/>
                <c:pt idx="0">
                  <c:v>7.8740157480315001E-2</c:v>
                </c:pt>
                <c:pt idx="1">
                  <c:v>9.4488188976377896E-2</c:v>
                </c:pt>
                <c:pt idx="2">
                  <c:v>0.15748031496063</c:v>
                </c:pt>
                <c:pt idx="3">
                  <c:v>0.15354330708661401</c:v>
                </c:pt>
                <c:pt idx="4">
                  <c:v>0.559055118110236</c:v>
                </c:pt>
                <c:pt idx="5">
                  <c:v>0.21653543307086601</c:v>
                </c:pt>
                <c:pt idx="6">
                  <c:v>0.29527559055118102</c:v>
                </c:pt>
                <c:pt idx="7">
                  <c:v>7.8740157480315001E-2</c:v>
                </c:pt>
              </c:numCache>
            </c:numRef>
          </c:val>
          <c:extLst>
            <c:ext xmlns:c16="http://schemas.microsoft.com/office/drawing/2014/chart" uri="{C3380CC4-5D6E-409C-BE32-E72D297353CC}">
              <c16:uniqueId val="{00000006-2887-4384-9C10-883DF5F86DB1}"/>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1-324F-4E7D-82F3-515D76C01FF8}"/>
              </c:ext>
            </c:extLst>
          </c:dPt>
          <c:dPt>
            <c:idx val="2"/>
            <c:invertIfNegative val="0"/>
            <c:bubble3D val="0"/>
            <c:spPr>
              <a:solidFill>
                <a:srgbClr val="FF0000"/>
              </a:solidFill>
              <a:ln>
                <a:noFill/>
              </a:ln>
              <a:effectLst/>
            </c:spPr>
            <c:extLst>
              <c:ext xmlns:c16="http://schemas.microsoft.com/office/drawing/2014/chart" uri="{C3380CC4-5D6E-409C-BE32-E72D297353CC}">
                <c16:uniqueId val="{00000006-3110-44A1-9CFE-677A4AD2C31B}"/>
              </c:ext>
            </c:extLst>
          </c:dPt>
          <c:dPt>
            <c:idx val="3"/>
            <c:invertIfNegative val="0"/>
            <c:bubble3D val="0"/>
            <c:spPr>
              <a:solidFill>
                <a:schemeClr val="accent2"/>
              </a:solidFill>
              <a:ln>
                <a:noFill/>
              </a:ln>
              <a:effectLst/>
            </c:spPr>
            <c:extLst>
              <c:ext xmlns:c16="http://schemas.microsoft.com/office/drawing/2014/chart" uri="{C3380CC4-5D6E-409C-BE32-E72D297353CC}">
                <c16:uniqueId val="{00000003-324F-4E7D-82F3-515D76C01FF8}"/>
              </c:ext>
            </c:extLst>
          </c:dPt>
          <c:dPt>
            <c:idx val="4"/>
            <c:invertIfNegative val="0"/>
            <c:bubble3D val="0"/>
            <c:spPr>
              <a:solidFill>
                <a:srgbClr val="92D050"/>
              </a:solidFill>
              <a:ln>
                <a:noFill/>
              </a:ln>
              <a:effectLst/>
            </c:spPr>
            <c:extLst>
              <c:ext xmlns:c16="http://schemas.microsoft.com/office/drawing/2014/chart" uri="{C3380CC4-5D6E-409C-BE32-E72D297353CC}">
                <c16:uniqueId val="{00000004-3110-44A1-9CFE-677A4AD2C31B}"/>
              </c:ext>
            </c:extLst>
          </c:dPt>
          <c:dPt>
            <c:idx val="5"/>
            <c:invertIfNegative val="0"/>
            <c:bubble3D val="0"/>
            <c:spPr>
              <a:solidFill>
                <a:srgbClr val="92D050"/>
              </a:solidFill>
              <a:ln>
                <a:noFill/>
              </a:ln>
              <a:effectLst/>
            </c:spPr>
            <c:extLst>
              <c:ext xmlns:c16="http://schemas.microsoft.com/office/drawing/2014/chart" uri="{C3380CC4-5D6E-409C-BE32-E72D297353CC}">
                <c16:uniqueId val="{00000005-3110-44A1-9CFE-677A4AD2C31B}"/>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0</c:v>
                </c:pt>
                <c:pt idx="1">
                  <c:v>1</c:v>
                </c:pt>
                <c:pt idx="2">
                  <c:v>2</c:v>
                </c:pt>
                <c:pt idx="3">
                  <c:v>3</c:v>
                </c:pt>
                <c:pt idx="4">
                  <c:v>4</c:v>
                </c:pt>
                <c:pt idx="5">
                  <c:v>5 or more</c:v>
                </c:pt>
              </c:strCache>
            </c:strRef>
          </c:cat>
          <c:val>
            <c:numRef>
              <c:f>Sheet1!$B$2:$B$7</c:f>
              <c:numCache>
                <c:formatCode>0%</c:formatCode>
                <c:ptCount val="6"/>
                <c:pt idx="0">
                  <c:v>1.9685039370078702E-2</c:v>
                </c:pt>
                <c:pt idx="1">
                  <c:v>0.18897637795275599</c:v>
                </c:pt>
                <c:pt idx="2">
                  <c:v>0.19291338582677198</c:v>
                </c:pt>
                <c:pt idx="3">
                  <c:v>9.4488188976377896E-2</c:v>
                </c:pt>
                <c:pt idx="4">
                  <c:v>0.20078740157480301</c:v>
                </c:pt>
                <c:pt idx="5">
                  <c:v>0.303149606299213</c:v>
                </c:pt>
              </c:numCache>
            </c:numRef>
          </c:val>
          <c:extLst>
            <c:ext xmlns:c16="http://schemas.microsoft.com/office/drawing/2014/chart" uri="{C3380CC4-5D6E-409C-BE32-E72D297353CC}">
              <c16:uniqueId val="{00000004-324F-4E7D-82F3-515D76C01FF8}"/>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I/we travelled in a group with an organized tour </c:v>
                </c:pt>
                <c:pt idx="1">
                  <c:v>I/we had the trip organized by others and travelled independently</c:v>
                </c:pt>
                <c:pt idx="2">
                  <c:v>I/we organized the trip myself/ourselves and travelled independently</c:v>
                </c:pt>
                <c:pt idx="3">
                  <c:v>Don’t know</c:v>
                </c:pt>
              </c:strCache>
            </c:strRef>
          </c:cat>
          <c:val>
            <c:numRef>
              <c:f>Sheet1!$B$2:$B$5</c:f>
              <c:numCache>
                <c:formatCode>0%</c:formatCode>
                <c:ptCount val="4"/>
                <c:pt idx="0">
                  <c:v>0.208661417322835</c:v>
                </c:pt>
                <c:pt idx="1">
                  <c:v>5.9055118110236206E-2</c:v>
                </c:pt>
                <c:pt idx="2">
                  <c:v>0.72440944881889802</c:v>
                </c:pt>
                <c:pt idx="3">
                  <c:v>7.8740157480314994E-3</c:v>
                </c:pt>
              </c:numCache>
            </c:numRef>
          </c:val>
          <c:extLst>
            <c:ext xmlns:c16="http://schemas.microsoft.com/office/drawing/2014/chart" uri="{C3380CC4-5D6E-409C-BE32-E72D297353CC}">
              <c16:uniqueId val="{00000000-3E09-4656-B257-0D08817D6E68}"/>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2"/>
            <c:invertIfNegative val="0"/>
            <c:bubble3D val="0"/>
            <c:spPr>
              <a:solidFill>
                <a:srgbClr val="92D050"/>
              </a:solidFill>
              <a:ln>
                <a:noFill/>
              </a:ln>
              <a:effectLst/>
            </c:spPr>
            <c:extLst>
              <c:ext xmlns:c16="http://schemas.microsoft.com/office/drawing/2014/chart" uri="{C3380CC4-5D6E-409C-BE32-E72D297353CC}">
                <c16:uniqueId val="{0000000A-258F-4C39-98E4-2E38DFE014A0}"/>
              </c:ext>
            </c:extLst>
          </c:dPt>
          <c:dPt>
            <c:idx val="5"/>
            <c:invertIfNegative val="0"/>
            <c:bubble3D val="0"/>
            <c:spPr>
              <a:solidFill>
                <a:schemeClr val="accent2"/>
              </a:solidFill>
              <a:ln>
                <a:noFill/>
              </a:ln>
              <a:effectLst/>
            </c:spPr>
            <c:extLst>
              <c:ext xmlns:c16="http://schemas.microsoft.com/office/drawing/2014/chart" uri="{C3380CC4-5D6E-409C-BE32-E72D297353CC}">
                <c16:uniqueId val="{00000001-F889-4B80-A813-19930A65F13E}"/>
              </c:ext>
            </c:extLst>
          </c:dPt>
          <c:dPt>
            <c:idx val="8"/>
            <c:invertIfNegative val="0"/>
            <c:bubble3D val="0"/>
            <c:spPr>
              <a:solidFill>
                <a:schemeClr val="accent2"/>
              </a:solidFill>
              <a:ln>
                <a:noFill/>
              </a:ln>
              <a:effectLst/>
            </c:spPr>
            <c:extLst>
              <c:ext xmlns:c16="http://schemas.microsoft.com/office/drawing/2014/chart" uri="{C3380CC4-5D6E-409C-BE32-E72D297353CC}">
                <c16:uniqueId val="{00000003-F889-4B80-A813-19930A65F13E}"/>
              </c:ext>
            </c:extLst>
          </c:dPt>
          <c:dPt>
            <c:idx val="13"/>
            <c:invertIfNegative val="0"/>
            <c:bubble3D val="0"/>
            <c:spPr>
              <a:solidFill>
                <a:schemeClr val="accent2"/>
              </a:solidFill>
              <a:ln>
                <a:noFill/>
              </a:ln>
              <a:effectLst/>
            </c:spPr>
            <c:extLst>
              <c:ext xmlns:c16="http://schemas.microsoft.com/office/drawing/2014/chart" uri="{C3380CC4-5D6E-409C-BE32-E72D297353CC}">
                <c16:uniqueId val="{00000005-F889-4B80-A813-19930A65F13E}"/>
              </c:ext>
            </c:extLst>
          </c:dPt>
          <c:dPt>
            <c:idx val="14"/>
            <c:invertIfNegative val="0"/>
            <c:bubble3D val="0"/>
            <c:spPr>
              <a:solidFill>
                <a:schemeClr val="accent2"/>
              </a:solidFill>
              <a:ln>
                <a:noFill/>
              </a:ln>
              <a:effectLst/>
            </c:spPr>
            <c:extLst>
              <c:ext xmlns:c16="http://schemas.microsoft.com/office/drawing/2014/chart" uri="{C3380CC4-5D6E-409C-BE32-E72D297353CC}">
                <c16:uniqueId val="{00000007-F889-4B80-A813-19930A65F13E}"/>
              </c:ext>
            </c:extLst>
          </c:dPt>
          <c:dPt>
            <c:idx val="15"/>
            <c:invertIfNegative val="0"/>
            <c:bubble3D val="0"/>
            <c:spPr>
              <a:solidFill>
                <a:srgbClr val="92D050"/>
              </a:solidFill>
              <a:ln>
                <a:noFill/>
              </a:ln>
              <a:effectLst/>
            </c:spPr>
            <c:extLst>
              <c:ext xmlns:c16="http://schemas.microsoft.com/office/drawing/2014/chart" uri="{C3380CC4-5D6E-409C-BE32-E72D297353CC}">
                <c16:uniqueId val="{00000008-E1BF-4E57-A8DD-45BF15C3C7CB}"/>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Internet in general</c:v>
                </c:pt>
                <c:pt idx="1">
                  <c:v>Homepages for the destination</c:v>
                </c:pt>
                <c:pt idx="2">
                  <c:v>Advice from friends / family</c:v>
                </c:pt>
                <c:pt idx="3">
                  <c:v>Homepages for hotels/ other accommodations</c:v>
                </c:pt>
                <c:pt idx="4">
                  <c:v>Homepages of carriers, including airlines etc.</c:v>
                </c:pt>
                <c:pt idx="5">
                  <c:v>Homepages for attractions and sights</c:v>
                </c:pt>
                <c:pt idx="6">
                  <c:v>Booking sites such as Expedia and Lastminute</c:v>
                </c:pt>
                <c:pt idx="7">
                  <c:v>Reviews from other travelers online</c:v>
                </c:pt>
                <c:pt idx="8">
                  <c:v>Travel apps/portals like Tripadvisor etc</c:v>
                </c:pt>
                <c:pt idx="9">
                  <c:v>Travel agent in homeland</c:v>
                </c:pt>
                <c:pt idx="10">
                  <c:v>Social media such as Facebook or blogs</c:v>
                </c:pt>
                <c:pt idx="11">
                  <c:v>Guidebooks</c:v>
                </c:pt>
                <c:pt idx="12">
                  <c:v>Catalogs or brochures</c:v>
                </c:pt>
                <c:pt idx="13">
                  <c:v>Newspapers or magazines</c:v>
                </c:pt>
                <c:pt idx="14">
                  <c:v>Travel fairs</c:v>
                </c:pt>
                <c:pt idx="15">
                  <c:v>TV or radio</c:v>
                </c:pt>
                <c:pt idx="16">
                  <c:v>Other</c:v>
                </c:pt>
              </c:strCache>
            </c:strRef>
          </c:cat>
          <c:val>
            <c:numRef>
              <c:f>Sheet1!$B$2:$B$18</c:f>
              <c:numCache>
                <c:formatCode>0%</c:formatCode>
                <c:ptCount val="17"/>
                <c:pt idx="0">
                  <c:v>0.55118110236220508</c:v>
                </c:pt>
                <c:pt idx="1">
                  <c:v>0.36614173228346503</c:v>
                </c:pt>
                <c:pt idx="2">
                  <c:v>0.27559055118110204</c:v>
                </c:pt>
                <c:pt idx="3">
                  <c:v>0.24803149606299202</c:v>
                </c:pt>
                <c:pt idx="4">
                  <c:v>0.19291338582677198</c:v>
                </c:pt>
                <c:pt idx="5">
                  <c:v>0.14960629921259799</c:v>
                </c:pt>
                <c:pt idx="6">
                  <c:v>8.6614173228346497E-2</c:v>
                </c:pt>
                <c:pt idx="7">
                  <c:v>8.6614173228346497E-2</c:v>
                </c:pt>
                <c:pt idx="8">
                  <c:v>7.0866141732283505E-2</c:v>
                </c:pt>
                <c:pt idx="9">
                  <c:v>6.6929133858267709E-2</c:v>
                </c:pt>
                <c:pt idx="10">
                  <c:v>4.3307086614173193E-2</c:v>
                </c:pt>
                <c:pt idx="11">
                  <c:v>4.3307086614173193E-2</c:v>
                </c:pt>
                <c:pt idx="12">
                  <c:v>3.5433070866141697E-2</c:v>
                </c:pt>
                <c:pt idx="13">
                  <c:v>3.5433070866141697E-2</c:v>
                </c:pt>
                <c:pt idx="14">
                  <c:v>7.8740157480314994E-3</c:v>
                </c:pt>
                <c:pt idx="15">
                  <c:v>3.9370078740157497E-3</c:v>
                </c:pt>
                <c:pt idx="16">
                  <c:v>8.6614173228346497E-2</c:v>
                </c:pt>
              </c:numCache>
            </c:numRef>
          </c:val>
          <c:extLst>
            <c:ext xmlns:c16="http://schemas.microsoft.com/office/drawing/2014/chart" uri="{C3380CC4-5D6E-409C-BE32-E72D297353CC}">
              <c16:uniqueId val="{00000008-F889-4B80-A813-19930A65F13E}"/>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PLAYFUL LIBERATON</c:v>
                </c:pt>
              </c:strCache>
            </c:strRef>
          </c:tx>
          <c:spPr>
            <a:solidFill>
              <a:srgbClr val="FF6600"/>
            </a:solidFill>
            <a:ln>
              <a:noFill/>
            </a:ln>
            <a:effectLst/>
          </c:spPr>
          <c:invertIfNegative val="0"/>
          <c:dPt>
            <c:idx val="4"/>
            <c:invertIfNegative val="0"/>
            <c:bubble3D val="0"/>
            <c:spPr>
              <a:solidFill>
                <a:srgbClr val="FF6600"/>
              </a:solidFill>
              <a:ln w="28575">
                <a:noFill/>
                <a:prstDash val="sysDash"/>
              </a:ln>
              <a:effectLst/>
            </c:spPr>
            <c:extLst>
              <c:ext xmlns:c16="http://schemas.microsoft.com/office/drawing/2014/chart" uri="{C3380CC4-5D6E-409C-BE32-E72D297353CC}">
                <c16:uniqueId val="{0000000E-08C2-4E35-92CE-5759F3B32AB3}"/>
              </c:ext>
            </c:extLst>
          </c:dPt>
          <c:dPt>
            <c:idx val="6"/>
            <c:invertIfNegative val="0"/>
            <c:bubble3D val="0"/>
            <c:spPr>
              <a:solidFill>
                <a:srgbClr val="FF6600"/>
              </a:solidFill>
              <a:ln w="28575">
                <a:noFill/>
                <a:prstDash val="sysDash"/>
              </a:ln>
              <a:effectLst/>
            </c:spPr>
            <c:extLst>
              <c:ext xmlns:c16="http://schemas.microsoft.com/office/drawing/2014/chart" uri="{C3380CC4-5D6E-409C-BE32-E72D297353CC}">
                <c16:uniqueId val="{0000000C-08C2-4E35-92CE-5759F3B32AB3}"/>
              </c:ext>
            </c:extLst>
          </c:dPt>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Global</c:v>
                </c:pt>
                <c:pt idx="1">
                  <c:v>US</c:v>
                </c:pt>
                <c:pt idx="2">
                  <c:v>UK</c:v>
                </c:pt>
                <c:pt idx="3">
                  <c:v>Denmark</c:v>
                </c:pt>
                <c:pt idx="4">
                  <c:v>Sweden</c:v>
                </c:pt>
                <c:pt idx="5">
                  <c:v>China</c:v>
                </c:pt>
                <c:pt idx="6">
                  <c:v>Spain</c:v>
                </c:pt>
                <c:pt idx="7">
                  <c:v>Italy</c:v>
                </c:pt>
                <c:pt idx="8">
                  <c:v>Netherlands</c:v>
                </c:pt>
                <c:pt idx="9">
                  <c:v>France</c:v>
                </c:pt>
                <c:pt idx="10">
                  <c:v>Germany</c:v>
                </c:pt>
              </c:strCache>
            </c:strRef>
          </c:cat>
          <c:val>
            <c:numRef>
              <c:f>Sheet1!$B$2:$B$12</c:f>
              <c:numCache>
                <c:formatCode>0%</c:formatCode>
                <c:ptCount val="11"/>
                <c:pt idx="0">
                  <c:v>8.9948927860603101E-2</c:v>
                </c:pt>
                <c:pt idx="1">
                  <c:v>0.1166936790923825</c:v>
                </c:pt>
                <c:pt idx="2">
                  <c:v>7.6592043217506747E-2</c:v>
                </c:pt>
                <c:pt idx="3">
                  <c:v>7.0885836990891501E-2</c:v>
                </c:pt>
                <c:pt idx="4">
                  <c:v>7.7224547964727885E-2</c:v>
                </c:pt>
                <c:pt idx="5">
                  <c:v>0.2587222187044893</c:v>
                </c:pt>
                <c:pt idx="6">
                  <c:v>7.2752344180915612E-2</c:v>
                </c:pt>
                <c:pt idx="7">
                  <c:v>0.18503323639385127</c:v>
                </c:pt>
                <c:pt idx="8">
                  <c:v>3.3580559800231079E-2</c:v>
                </c:pt>
                <c:pt idx="9">
                  <c:v>3.3366003323816423E-2</c:v>
                </c:pt>
                <c:pt idx="10">
                  <c:v>5.1670322254091447E-2</c:v>
                </c:pt>
              </c:numCache>
            </c:numRef>
          </c:val>
          <c:extLst>
            <c:ext xmlns:c16="http://schemas.microsoft.com/office/drawing/2014/chart" uri="{C3380CC4-5D6E-409C-BE32-E72D297353CC}">
              <c16:uniqueId val="{00000000-08C2-4E35-92CE-5759F3B32AB3}"/>
            </c:ext>
          </c:extLst>
        </c:ser>
        <c:ser>
          <c:idx val="1"/>
          <c:order val="1"/>
          <c:tx>
            <c:strRef>
              <c:f>Sheet1!$C$1</c:f>
              <c:strCache>
                <c:ptCount val="1"/>
                <c:pt idx="0">
                  <c:v>SOCIAL IMMERSION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Global</c:v>
                </c:pt>
                <c:pt idx="1">
                  <c:v>US</c:v>
                </c:pt>
                <c:pt idx="2">
                  <c:v>UK</c:v>
                </c:pt>
                <c:pt idx="3">
                  <c:v>Denmark</c:v>
                </c:pt>
                <c:pt idx="4">
                  <c:v>Sweden</c:v>
                </c:pt>
                <c:pt idx="5">
                  <c:v>China</c:v>
                </c:pt>
                <c:pt idx="6">
                  <c:v>Spain</c:v>
                </c:pt>
                <c:pt idx="7">
                  <c:v>Italy</c:v>
                </c:pt>
                <c:pt idx="8">
                  <c:v>Netherlands</c:v>
                </c:pt>
                <c:pt idx="9">
                  <c:v>France</c:v>
                </c:pt>
                <c:pt idx="10">
                  <c:v>Germany</c:v>
                </c:pt>
              </c:strCache>
            </c:strRef>
          </c:cat>
          <c:val>
            <c:numRef>
              <c:f>Sheet1!$C$2:$C$12</c:f>
              <c:numCache>
                <c:formatCode>0%</c:formatCode>
                <c:ptCount val="11"/>
                <c:pt idx="0">
                  <c:v>0.10957039318036726</c:v>
                </c:pt>
                <c:pt idx="1">
                  <c:v>7.863071558371397E-2</c:v>
                </c:pt>
                <c:pt idx="2">
                  <c:v>0.12978986402966625</c:v>
                </c:pt>
                <c:pt idx="3">
                  <c:v>0.10854688753598565</c:v>
                </c:pt>
                <c:pt idx="4">
                  <c:v>0.1231851785873341</c:v>
                </c:pt>
                <c:pt idx="5">
                  <c:v>7.5603115304248722E-2</c:v>
                </c:pt>
                <c:pt idx="6">
                  <c:v>0.1029784886927744</c:v>
                </c:pt>
                <c:pt idx="7">
                  <c:v>8.3142916493560454E-2</c:v>
                </c:pt>
                <c:pt idx="8">
                  <c:v>0.10297789869926577</c:v>
                </c:pt>
                <c:pt idx="9">
                  <c:v>0.13026803596539821</c:v>
                </c:pt>
                <c:pt idx="10">
                  <c:v>0.1416399527585625</c:v>
                </c:pt>
              </c:numCache>
            </c:numRef>
          </c:val>
          <c:extLst>
            <c:ext xmlns:c16="http://schemas.microsoft.com/office/drawing/2014/chart" uri="{C3380CC4-5D6E-409C-BE32-E72D297353CC}">
              <c16:uniqueId val="{00000001-08C2-4E35-92CE-5759F3B32AB3}"/>
            </c:ext>
          </c:extLst>
        </c:ser>
        <c:ser>
          <c:idx val="2"/>
          <c:order val="2"/>
          <c:tx>
            <c:strRef>
              <c:f>Sheet1!$D$1</c:f>
              <c:strCache>
                <c:ptCount val="1"/>
                <c:pt idx="0">
                  <c:v>SHARING &amp; CARING</c:v>
                </c:pt>
              </c:strCache>
            </c:strRef>
          </c:tx>
          <c:spPr>
            <a:solidFill>
              <a:schemeClr val="accent3">
                <a:lumMod val="75000"/>
              </a:schemeClr>
            </a:solidFill>
            <a:ln>
              <a:noFill/>
            </a:ln>
            <a:effectLst/>
          </c:spPr>
          <c:invertIfNegative val="0"/>
          <c:dPt>
            <c:idx val="7"/>
            <c:invertIfNegative val="0"/>
            <c:bubble3D val="0"/>
            <c:spPr>
              <a:solidFill>
                <a:schemeClr val="accent3">
                  <a:lumMod val="75000"/>
                </a:schemeClr>
              </a:solidFill>
              <a:ln w="28575">
                <a:noFill/>
                <a:prstDash val="sysDash"/>
              </a:ln>
              <a:effectLst/>
            </c:spPr>
            <c:extLst>
              <c:ext xmlns:c16="http://schemas.microsoft.com/office/drawing/2014/chart" uri="{C3380CC4-5D6E-409C-BE32-E72D297353CC}">
                <c16:uniqueId val="{0000000B-08C2-4E35-92CE-5759F3B32AB3}"/>
              </c:ext>
            </c:extLst>
          </c:dPt>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Global</c:v>
                </c:pt>
                <c:pt idx="1">
                  <c:v>US</c:v>
                </c:pt>
                <c:pt idx="2">
                  <c:v>UK</c:v>
                </c:pt>
                <c:pt idx="3">
                  <c:v>Denmark</c:v>
                </c:pt>
                <c:pt idx="4">
                  <c:v>Sweden</c:v>
                </c:pt>
                <c:pt idx="5">
                  <c:v>China</c:v>
                </c:pt>
                <c:pt idx="6">
                  <c:v>Spain</c:v>
                </c:pt>
                <c:pt idx="7">
                  <c:v>Italy</c:v>
                </c:pt>
                <c:pt idx="8">
                  <c:v>Netherlands</c:v>
                </c:pt>
                <c:pt idx="9">
                  <c:v>France</c:v>
                </c:pt>
                <c:pt idx="10">
                  <c:v>Germany</c:v>
                </c:pt>
              </c:strCache>
            </c:strRef>
          </c:cat>
          <c:val>
            <c:numRef>
              <c:f>Sheet1!$D$2:$D$12</c:f>
              <c:numCache>
                <c:formatCode>0%</c:formatCode>
                <c:ptCount val="11"/>
                <c:pt idx="0">
                  <c:v>0.10266532727477562</c:v>
                </c:pt>
                <c:pt idx="1">
                  <c:v>3.2709591866804187E-2</c:v>
                </c:pt>
                <c:pt idx="2">
                  <c:v>0.14311220986128279</c:v>
                </c:pt>
                <c:pt idx="3">
                  <c:v>0.11472934069564397</c:v>
                </c:pt>
                <c:pt idx="4">
                  <c:v>0.12153736528012826</c:v>
                </c:pt>
                <c:pt idx="5">
                  <c:v>2.8746913189387702E-2</c:v>
                </c:pt>
                <c:pt idx="6">
                  <c:v>8.1908439051296189E-2</c:v>
                </c:pt>
                <c:pt idx="7">
                  <c:v>5.8579144162858331E-2</c:v>
                </c:pt>
                <c:pt idx="8">
                  <c:v>0.19436472736759719</c:v>
                </c:pt>
                <c:pt idx="9">
                  <c:v>0.10372011761196574</c:v>
                </c:pt>
                <c:pt idx="10">
                  <c:v>9.2922220347562007E-2</c:v>
                </c:pt>
              </c:numCache>
            </c:numRef>
          </c:val>
          <c:extLst>
            <c:ext xmlns:c16="http://schemas.microsoft.com/office/drawing/2014/chart" uri="{C3380CC4-5D6E-409C-BE32-E72D297353CC}">
              <c16:uniqueId val="{00000002-08C2-4E35-92CE-5759F3B32AB3}"/>
            </c:ext>
          </c:extLst>
        </c:ser>
        <c:ser>
          <c:idx val="3"/>
          <c:order val="3"/>
          <c:tx>
            <c:strRef>
              <c:f>Sheet1!$E$1</c:f>
              <c:strCache>
                <c:ptCount val="1"/>
                <c:pt idx="0">
                  <c:v>ESCAPE</c:v>
                </c:pt>
              </c:strCache>
            </c:strRef>
          </c:tx>
          <c:spPr>
            <a:solidFill>
              <a:srgbClr val="00B0F0"/>
            </a:solidFill>
            <a:ln>
              <a:noFill/>
            </a:ln>
            <a:effectLst/>
          </c:spPr>
          <c:invertIfNegative val="0"/>
          <c:dPt>
            <c:idx val="2"/>
            <c:invertIfNegative val="0"/>
            <c:bubble3D val="0"/>
            <c:spPr>
              <a:solidFill>
                <a:srgbClr val="00B0F0"/>
              </a:solidFill>
              <a:ln w="28575">
                <a:noFill/>
                <a:prstDash val="sysDash"/>
              </a:ln>
              <a:effectLst/>
            </c:spPr>
            <c:extLst>
              <c:ext xmlns:c16="http://schemas.microsoft.com/office/drawing/2014/chart" uri="{C3380CC4-5D6E-409C-BE32-E72D297353CC}">
                <c16:uniqueId val="{00000010-08C2-4E35-92CE-5759F3B32AB3}"/>
              </c:ext>
            </c:extLst>
          </c:dPt>
          <c:dPt>
            <c:idx val="9"/>
            <c:invertIfNegative val="0"/>
            <c:bubble3D val="0"/>
            <c:spPr>
              <a:solidFill>
                <a:srgbClr val="00B0F0"/>
              </a:solidFill>
              <a:ln w="28575">
                <a:noFill/>
                <a:prstDash val="sysDash"/>
              </a:ln>
              <a:effectLst/>
            </c:spPr>
            <c:extLst>
              <c:ext xmlns:c16="http://schemas.microsoft.com/office/drawing/2014/chart" uri="{C3380CC4-5D6E-409C-BE32-E72D297353CC}">
                <c16:uniqueId val="{00000009-08C2-4E35-92CE-5759F3B32AB3}"/>
              </c:ext>
            </c:extLst>
          </c:dPt>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Global</c:v>
                </c:pt>
                <c:pt idx="1">
                  <c:v>US</c:v>
                </c:pt>
                <c:pt idx="2">
                  <c:v>UK</c:v>
                </c:pt>
                <c:pt idx="3">
                  <c:v>Denmark</c:v>
                </c:pt>
                <c:pt idx="4">
                  <c:v>Sweden</c:v>
                </c:pt>
                <c:pt idx="5">
                  <c:v>China</c:v>
                </c:pt>
                <c:pt idx="6">
                  <c:v>Spain</c:v>
                </c:pt>
                <c:pt idx="7">
                  <c:v>Italy</c:v>
                </c:pt>
                <c:pt idx="8">
                  <c:v>Netherlands</c:v>
                </c:pt>
                <c:pt idx="9">
                  <c:v>France</c:v>
                </c:pt>
                <c:pt idx="10">
                  <c:v>Germany</c:v>
                </c:pt>
              </c:strCache>
            </c:strRef>
          </c:cat>
          <c:val>
            <c:numRef>
              <c:f>Sheet1!$E$2:$E$12</c:f>
              <c:numCache>
                <c:formatCode>0%</c:formatCode>
                <c:ptCount val="11"/>
                <c:pt idx="0">
                  <c:v>0.12141837845957415</c:v>
                </c:pt>
                <c:pt idx="1">
                  <c:v>2.6030155689799127E-2</c:v>
                </c:pt>
                <c:pt idx="2">
                  <c:v>0.12608158220024721</c:v>
                </c:pt>
                <c:pt idx="3">
                  <c:v>0.16730378970220397</c:v>
                </c:pt>
                <c:pt idx="4">
                  <c:v>0.1186425581188207</c:v>
                </c:pt>
                <c:pt idx="5">
                  <c:v>8.339137592604319E-2</c:v>
                </c:pt>
                <c:pt idx="6">
                  <c:v>7.892995035852178E-2</c:v>
                </c:pt>
                <c:pt idx="7">
                  <c:v>0.12245533859576235</c:v>
                </c:pt>
                <c:pt idx="8">
                  <c:v>0.11855689314598784</c:v>
                </c:pt>
                <c:pt idx="9">
                  <c:v>0.12924532321984064</c:v>
                </c:pt>
                <c:pt idx="10">
                  <c:v>0.21313480681626457</c:v>
                </c:pt>
              </c:numCache>
            </c:numRef>
          </c:val>
          <c:extLst>
            <c:ext xmlns:c16="http://schemas.microsoft.com/office/drawing/2014/chart" uri="{C3380CC4-5D6E-409C-BE32-E72D297353CC}">
              <c16:uniqueId val="{00000003-08C2-4E35-92CE-5759F3B32AB3}"/>
            </c:ext>
          </c:extLst>
        </c:ser>
        <c:ser>
          <c:idx val="4"/>
          <c:order val="4"/>
          <c:tx>
            <c:strRef>
              <c:f>Sheet1!$F$1</c:f>
              <c:strCache>
                <c:ptCount val="1"/>
                <c:pt idx="0">
                  <c:v>CONTROL</c:v>
                </c:pt>
              </c:strCache>
            </c:strRef>
          </c:tx>
          <c:spPr>
            <a:solidFill>
              <a:schemeClr val="accent5"/>
            </a:solidFill>
            <a:ln w="28575">
              <a:noFill/>
            </a:ln>
            <a:effectLst/>
          </c:spPr>
          <c:invertIfNegative val="0"/>
          <c:dPt>
            <c:idx val="5"/>
            <c:invertIfNegative val="0"/>
            <c:bubble3D val="0"/>
            <c:spPr>
              <a:solidFill>
                <a:schemeClr val="accent5"/>
              </a:solidFill>
              <a:ln w="28575">
                <a:noFill/>
                <a:prstDash val="sysDash"/>
              </a:ln>
              <a:effectLst/>
            </c:spPr>
            <c:extLst>
              <c:ext xmlns:c16="http://schemas.microsoft.com/office/drawing/2014/chart" uri="{C3380CC4-5D6E-409C-BE32-E72D297353CC}">
                <c16:uniqueId val="{0000000D-08C2-4E35-92CE-5759F3B32AB3}"/>
              </c:ext>
            </c:extLst>
          </c:dPt>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Global</c:v>
                </c:pt>
                <c:pt idx="1">
                  <c:v>US</c:v>
                </c:pt>
                <c:pt idx="2">
                  <c:v>UK</c:v>
                </c:pt>
                <c:pt idx="3">
                  <c:v>Denmark</c:v>
                </c:pt>
                <c:pt idx="4">
                  <c:v>Sweden</c:v>
                </c:pt>
                <c:pt idx="5">
                  <c:v>China</c:v>
                </c:pt>
                <c:pt idx="6">
                  <c:v>Spain</c:v>
                </c:pt>
                <c:pt idx="7">
                  <c:v>Italy</c:v>
                </c:pt>
                <c:pt idx="8">
                  <c:v>Netherlands</c:v>
                </c:pt>
                <c:pt idx="9">
                  <c:v>France</c:v>
                </c:pt>
                <c:pt idx="10">
                  <c:v>Germany</c:v>
                </c:pt>
              </c:strCache>
            </c:strRef>
          </c:cat>
          <c:val>
            <c:numRef>
              <c:f>Sheet1!$F$2:$F$12</c:f>
              <c:numCache>
                <c:formatCode>0%</c:formatCode>
                <c:ptCount val="11"/>
                <c:pt idx="0">
                  <c:v>0.10219591422884824</c:v>
                </c:pt>
                <c:pt idx="1">
                  <c:v>0.17454938362555866</c:v>
                </c:pt>
                <c:pt idx="2">
                  <c:v>9.0555326649269782E-2</c:v>
                </c:pt>
                <c:pt idx="3">
                  <c:v>8.0513473972344138E-2</c:v>
                </c:pt>
                <c:pt idx="4">
                  <c:v>7.3973456845105548E-2</c:v>
                </c:pt>
                <c:pt idx="5">
                  <c:v>0.16494649528272018</c:v>
                </c:pt>
                <c:pt idx="6">
                  <c:v>0.14611141753998896</c:v>
                </c:pt>
                <c:pt idx="7">
                  <c:v>0.10931657665143332</c:v>
                </c:pt>
                <c:pt idx="8">
                  <c:v>7.3795236852894047E-2</c:v>
                </c:pt>
                <c:pt idx="9">
                  <c:v>7.4231900115055177E-2</c:v>
                </c:pt>
                <c:pt idx="10">
                  <c:v>7.5544120128226755E-2</c:v>
                </c:pt>
              </c:numCache>
            </c:numRef>
          </c:val>
          <c:extLst>
            <c:ext xmlns:c16="http://schemas.microsoft.com/office/drawing/2014/chart" uri="{C3380CC4-5D6E-409C-BE32-E72D297353CC}">
              <c16:uniqueId val="{00000004-08C2-4E35-92CE-5759F3B32AB3}"/>
            </c:ext>
          </c:extLst>
        </c:ser>
        <c:ser>
          <c:idx val="5"/>
          <c:order val="5"/>
          <c:tx>
            <c:strRef>
              <c:f>Sheet1!$G$1</c:f>
              <c:strCache>
                <c:ptCount val="1"/>
                <c:pt idx="0">
                  <c:v>BROADENING MY CULTURAL HORIZON</c:v>
                </c:pt>
              </c:strCache>
            </c:strRef>
          </c:tx>
          <c:spPr>
            <a:solidFill>
              <a:srgbClr val="92D050"/>
            </a:solidFill>
            <a:ln>
              <a:noFill/>
              <a:prstDash val="sysDash"/>
            </a:ln>
            <a:effectLst/>
          </c:spPr>
          <c:invertIfNegative val="0"/>
          <c:dPt>
            <c:idx val="1"/>
            <c:invertIfNegative val="0"/>
            <c:bubble3D val="0"/>
            <c:spPr>
              <a:solidFill>
                <a:srgbClr val="92D050"/>
              </a:solidFill>
              <a:ln w="28575">
                <a:noFill/>
                <a:prstDash val="sysDash"/>
              </a:ln>
              <a:effectLst/>
            </c:spPr>
            <c:extLst>
              <c:ext xmlns:c16="http://schemas.microsoft.com/office/drawing/2014/chart" uri="{C3380CC4-5D6E-409C-BE32-E72D297353CC}">
                <c16:uniqueId val="{00000011-08C2-4E35-92CE-5759F3B32AB3}"/>
              </c:ext>
            </c:extLst>
          </c:dPt>
          <c:dPt>
            <c:idx val="3"/>
            <c:invertIfNegative val="0"/>
            <c:bubble3D val="0"/>
            <c:spPr>
              <a:solidFill>
                <a:srgbClr val="92D050"/>
              </a:solidFill>
              <a:ln w="28575">
                <a:noFill/>
                <a:prstDash val="sysDash"/>
              </a:ln>
              <a:effectLst/>
            </c:spPr>
            <c:extLst>
              <c:ext xmlns:c16="http://schemas.microsoft.com/office/drawing/2014/chart" uri="{C3380CC4-5D6E-409C-BE32-E72D297353CC}">
                <c16:uniqueId val="{0000000F-08C2-4E35-92CE-5759F3B32AB3}"/>
              </c:ext>
            </c:extLst>
          </c:dPt>
          <c:dPt>
            <c:idx val="8"/>
            <c:invertIfNegative val="0"/>
            <c:bubble3D val="0"/>
            <c:spPr>
              <a:solidFill>
                <a:srgbClr val="92D050"/>
              </a:solidFill>
              <a:ln w="28575">
                <a:noFill/>
                <a:prstDash val="sysDash"/>
              </a:ln>
              <a:effectLst/>
            </c:spPr>
            <c:extLst>
              <c:ext xmlns:c16="http://schemas.microsoft.com/office/drawing/2014/chart" uri="{C3380CC4-5D6E-409C-BE32-E72D297353CC}">
                <c16:uniqueId val="{0000000A-08C2-4E35-92CE-5759F3B32AB3}"/>
              </c:ext>
            </c:extLst>
          </c:dPt>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Global</c:v>
                </c:pt>
                <c:pt idx="1">
                  <c:v>US</c:v>
                </c:pt>
                <c:pt idx="2">
                  <c:v>UK</c:v>
                </c:pt>
                <c:pt idx="3">
                  <c:v>Denmark</c:v>
                </c:pt>
                <c:pt idx="4">
                  <c:v>Sweden</c:v>
                </c:pt>
                <c:pt idx="5">
                  <c:v>China</c:v>
                </c:pt>
                <c:pt idx="6">
                  <c:v>Spain</c:v>
                </c:pt>
                <c:pt idx="7">
                  <c:v>Italy</c:v>
                </c:pt>
                <c:pt idx="8">
                  <c:v>Netherlands</c:v>
                </c:pt>
                <c:pt idx="9">
                  <c:v>France</c:v>
                </c:pt>
                <c:pt idx="10">
                  <c:v>Germany</c:v>
                </c:pt>
              </c:strCache>
            </c:strRef>
          </c:cat>
          <c:val>
            <c:numRef>
              <c:f>Sheet1!$G$2:$G$12</c:f>
              <c:numCache>
                <c:formatCode>0%</c:formatCode>
                <c:ptCount val="11"/>
                <c:pt idx="0">
                  <c:v>0.11631116451988434</c:v>
                </c:pt>
                <c:pt idx="1">
                  <c:v>0.11050537792839252</c:v>
                </c:pt>
                <c:pt idx="2">
                  <c:v>0.11848189351279587</c:v>
                </c:pt>
                <c:pt idx="3">
                  <c:v>0.13478691774033696</c:v>
                </c:pt>
                <c:pt idx="4">
                  <c:v>0.13654582702413823</c:v>
                </c:pt>
                <c:pt idx="5">
                  <c:v>3.6281897042993734E-2</c:v>
                </c:pt>
                <c:pt idx="6">
                  <c:v>0.11599558742415886</c:v>
                </c:pt>
                <c:pt idx="7">
                  <c:v>0.11087453261321147</c:v>
                </c:pt>
                <c:pt idx="8">
                  <c:v>7.8304945771682011E-2</c:v>
                </c:pt>
                <c:pt idx="9">
                  <c:v>0.21119018195764264</c:v>
                </c:pt>
                <c:pt idx="10">
                  <c:v>9.0686688037793145E-2</c:v>
                </c:pt>
              </c:numCache>
            </c:numRef>
          </c:val>
          <c:extLst>
            <c:ext xmlns:c16="http://schemas.microsoft.com/office/drawing/2014/chart" uri="{C3380CC4-5D6E-409C-BE32-E72D297353CC}">
              <c16:uniqueId val="{00000005-08C2-4E35-92CE-5759F3B32AB3}"/>
            </c:ext>
          </c:extLst>
        </c:ser>
        <c:ser>
          <c:idx val="6"/>
          <c:order val="6"/>
          <c:tx>
            <c:strRef>
              <c:f>Sheet1!$H$1</c:f>
              <c:strCache>
                <c:ptCount val="1"/>
                <c:pt idx="0">
                  <c:v>ADVENTURES IN THE WORLD OF NATURAL BEAUTY</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Global</c:v>
                </c:pt>
                <c:pt idx="1">
                  <c:v>US</c:v>
                </c:pt>
                <c:pt idx="2">
                  <c:v>UK</c:v>
                </c:pt>
                <c:pt idx="3">
                  <c:v>Denmark</c:v>
                </c:pt>
                <c:pt idx="4">
                  <c:v>Sweden</c:v>
                </c:pt>
                <c:pt idx="5">
                  <c:v>China</c:v>
                </c:pt>
                <c:pt idx="6">
                  <c:v>Spain</c:v>
                </c:pt>
                <c:pt idx="7">
                  <c:v>Italy</c:v>
                </c:pt>
                <c:pt idx="8">
                  <c:v>Netherlands</c:v>
                </c:pt>
                <c:pt idx="9">
                  <c:v>France</c:v>
                </c:pt>
                <c:pt idx="10">
                  <c:v>Germany</c:v>
                </c:pt>
              </c:strCache>
            </c:strRef>
          </c:cat>
          <c:val>
            <c:numRef>
              <c:f>Sheet1!$H$2:$H$12</c:f>
              <c:numCache>
                <c:formatCode>0%</c:formatCode>
                <c:ptCount val="11"/>
                <c:pt idx="0">
                  <c:v>0.15376563145442937</c:v>
                </c:pt>
                <c:pt idx="1">
                  <c:v>0.13216443200235745</c:v>
                </c:pt>
                <c:pt idx="2">
                  <c:v>0.1138579865403104</c:v>
                </c:pt>
                <c:pt idx="3">
                  <c:v>0.1832082684411723</c:v>
                </c:pt>
                <c:pt idx="4">
                  <c:v>0.18005700543333036</c:v>
                </c:pt>
                <c:pt idx="5">
                  <c:v>3.8941303108972328E-2</c:v>
                </c:pt>
                <c:pt idx="6">
                  <c:v>0.14396028681742967</c:v>
                </c:pt>
                <c:pt idx="7">
                  <c:v>0.13896967179061073</c:v>
                </c:pt>
                <c:pt idx="8">
                  <c:v>0.22105027766389623</c:v>
                </c:pt>
                <c:pt idx="9">
                  <c:v>0.18698598031277966</c:v>
                </c:pt>
                <c:pt idx="10">
                  <c:v>0.14484562173106125</c:v>
                </c:pt>
              </c:numCache>
            </c:numRef>
          </c:val>
          <c:extLst>
            <c:ext xmlns:c16="http://schemas.microsoft.com/office/drawing/2014/chart" uri="{C3380CC4-5D6E-409C-BE32-E72D297353CC}">
              <c16:uniqueId val="{00000006-08C2-4E35-92CE-5759F3B32AB3}"/>
            </c:ext>
          </c:extLst>
        </c:ser>
        <c:ser>
          <c:idx val="7"/>
          <c:order val="7"/>
          <c:tx>
            <c:strRef>
              <c:f>Sheet1!$I$1</c:f>
              <c:strCache>
                <c:ptCount val="1"/>
                <c:pt idx="0">
                  <c:v>EXTRAVAGANT INDULGENCE</c:v>
                </c:pt>
              </c:strCache>
            </c:strRef>
          </c:tx>
          <c:spPr>
            <a:solidFill>
              <a:srgbClr val="7030A0"/>
            </a:solidFill>
            <a:ln>
              <a:noFill/>
            </a:ln>
            <a:effectLst/>
          </c:spPr>
          <c:invertIfNegative val="0"/>
          <c:dPt>
            <c:idx val="0"/>
            <c:invertIfNegative val="0"/>
            <c:bubble3D val="0"/>
            <c:spPr>
              <a:solidFill>
                <a:srgbClr val="7030A0"/>
              </a:solidFill>
              <a:ln w="28575">
                <a:noFill/>
                <a:prstDash val="sysDash"/>
              </a:ln>
              <a:effectLst/>
            </c:spPr>
            <c:extLst>
              <c:ext xmlns:c16="http://schemas.microsoft.com/office/drawing/2014/chart" uri="{C3380CC4-5D6E-409C-BE32-E72D297353CC}">
                <c16:uniqueId val="{00000012-08C2-4E35-92CE-5759F3B32AB3}"/>
              </c:ext>
            </c:extLst>
          </c:dPt>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Global</c:v>
                </c:pt>
                <c:pt idx="1">
                  <c:v>US</c:v>
                </c:pt>
                <c:pt idx="2">
                  <c:v>UK</c:v>
                </c:pt>
                <c:pt idx="3">
                  <c:v>Denmark</c:v>
                </c:pt>
                <c:pt idx="4">
                  <c:v>Sweden</c:v>
                </c:pt>
                <c:pt idx="5">
                  <c:v>China</c:v>
                </c:pt>
                <c:pt idx="6">
                  <c:v>Spain</c:v>
                </c:pt>
                <c:pt idx="7">
                  <c:v>Italy</c:v>
                </c:pt>
                <c:pt idx="8">
                  <c:v>Netherlands</c:v>
                </c:pt>
                <c:pt idx="9">
                  <c:v>France</c:v>
                </c:pt>
                <c:pt idx="10">
                  <c:v>Germany</c:v>
                </c:pt>
              </c:strCache>
            </c:strRef>
          </c:cat>
          <c:val>
            <c:numRef>
              <c:f>Sheet1!$I$2:$I$12</c:f>
              <c:numCache>
                <c:formatCode>0%</c:formatCode>
                <c:ptCount val="11"/>
                <c:pt idx="0">
                  <c:v>0.11575725712569004</c:v>
                </c:pt>
                <c:pt idx="1">
                  <c:v>0.24311183144246354</c:v>
                </c:pt>
                <c:pt idx="2">
                  <c:v>0.106395641624319</c:v>
                </c:pt>
                <c:pt idx="3">
                  <c:v>4.8562933597621406E-2</c:v>
                </c:pt>
                <c:pt idx="4">
                  <c:v>6.8940945933909328E-2</c:v>
                </c:pt>
                <c:pt idx="5">
                  <c:v>0.22858228329006522</c:v>
                </c:pt>
                <c:pt idx="6">
                  <c:v>0.15521235521235521</c:v>
                </c:pt>
                <c:pt idx="7">
                  <c:v>0.12577897798088908</c:v>
                </c:pt>
                <c:pt idx="8">
                  <c:v>6.3620439044388952E-2</c:v>
                </c:pt>
                <c:pt idx="9">
                  <c:v>7.7939233817701459E-2</c:v>
                </c:pt>
                <c:pt idx="10">
                  <c:v>0.10237050784545301</c:v>
                </c:pt>
              </c:numCache>
            </c:numRef>
          </c:val>
          <c:extLst>
            <c:ext xmlns:c16="http://schemas.microsoft.com/office/drawing/2014/chart" uri="{C3380CC4-5D6E-409C-BE32-E72D297353CC}">
              <c16:uniqueId val="{00000007-08C2-4E35-92CE-5759F3B32AB3}"/>
            </c:ext>
          </c:extLst>
        </c:ser>
        <c:ser>
          <c:idx val="8"/>
          <c:order val="8"/>
          <c:tx>
            <c:strRef>
              <c:f>Sheet1!$J$1</c:f>
              <c:strCache>
                <c:ptCount val="1"/>
                <c:pt idx="0">
                  <c:v>ENERGY</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Global</c:v>
                </c:pt>
                <c:pt idx="1">
                  <c:v>US</c:v>
                </c:pt>
                <c:pt idx="2">
                  <c:v>UK</c:v>
                </c:pt>
                <c:pt idx="3">
                  <c:v>Denmark</c:v>
                </c:pt>
                <c:pt idx="4">
                  <c:v>Sweden</c:v>
                </c:pt>
                <c:pt idx="5">
                  <c:v>China</c:v>
                </c:pt>
                <c:pt idx="6">
                  <c:v>Spain</c:v>
                </c:pt>
                <c:pt idx="7">
                  <c:v>Italy</c:v>
                </c:pt>
                <c:pt idx="8">
                  <c:v>Netherlands</c:v>
                </c:pt>
                <c:pt idx="9">
                  <c:v>France</c:v>
                </c:pt>
                <c:pt idx="10">
                  <c:v>Germany</c:v>
                </c:pt>
              </c:strCache>
            </c:strRef>
          </c:cat>
          <c:val>
            <c:numRef>
              <c:f>Sheet1!$J$2:$J$12</c:f>
              <c:numCache>
                <c:formatCode>0%</c:formatCode>
                <c:ptCount val="11"/>
                <c:pt idx="0">
                  <c:v>8.8367005895827855E-2</c:v>
                </c:pt>
                <c:pt idx="1">
                  <c:v>8.5604832768528066E-2</c:v>
                </c:pt>
                <c:pt idx="2">
                  <c:v>9.5133452364601925E-2</c:v>
                </c:pt>
                <c:pt idx="3">
                  <c:v>9.1462551323800087E-2</c:v>
                </c:pt>
                <c:pt idx="4">
                  <c:v>9.9893114812505568E-2</c:v>
                </c:pt>
                <c:pt idx="5">
                  <c:v>8.478439815107959E-2</c:v>
                </c:pt>
                <c:pt idx="6">
                  <c:v>0.1021511307225593</c:v>
                </c:pt>
                <c:pt idx="7">
                  <c:v>6.584960531782301E-2</c:v>
                </c:pt>
                <c:pt idx="8">
                  <c:v>0.11374902165405687</c:v>
                </c:pt>
                <c:pt idx="9">
                  <c:v>5.3053223675800058E-2</c:v>
                </c:pt>
                <c:pt idx="10">
                  <c:v>8.7185760080985317E-2</c:v>
                </c:pt>
              </c:numCache>
            </c:numRef>
          </c:val>
          <c:extLst>
            <c:ext xmlns:c16="http://schemas.microsoft.com/office/drawing/2014/chart" uri="{C3380CC4-5D6E-409C-BE32-E72D297353CC}">
              <c16:uniqueId val="{00000008-08C2-4E35-92CE-5759F3B32AB3}"/>
            </c:ext>
          </c:extLst>
        </c:ser>
        <c:dLbls>
          <c:showLegendKey val="0"/>
          <c:showVal val="0"/>
          <c:showCatName val="0"/>
          <c:showSerName val="0"/>
          <c:showPercent val="0"/>
          <c:showBubbleSize val="0"/>
        </c:dLbls>
        <c:gapWidth val="150"/>
        <c:overlap val="100"/>
        <c:axId val="578716640"/>
        <c:axId val="187387936"/>
      </c:barChart>
      <c:catAx>
        <c:axId val="5787166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b-NO"/>
          </a:p>
        </c:txPr>
        <c:crossAx val="187387936"/>
        <c:crosses val="autoZero"/>
        <c:auto val="1"/>
        <c:lblAlgn val="ctr"/>
        <c:lblOffset val="100"/>
        <c:noMultiLvlLbl val="0"/>
      </c:catAx>
      <c:valAx>
        <c:axId val="187387936"/>
        <c:scaling>
          <c:orientation val="minMax"/>
        </c:scaling>
        <c:delete val="1"/>
        <c:axPos val="t"/>
        <c:numFmt formatCode="0%" sourceLinked="1"/>
        <c:majorTickMark val="none"/>
        <c:minorTickMark val="none"/>
        <c:tickLblPos val="nextTo"/>
        <c:crossAx val="578716640"/>
        <c:crosses val="autoZero"/>
        <c:crossBetween val="between"/>
      </c:valAx>
      <c:spPr>
        <a:noFill/>
        <a:ln>
          <a:noFill/>
        </a:ln>
        <a:effectLst/>
      </c:spPr>
    </c:plotArea>
    <c:legend>
      <c:legendPos val="b"/>
      <c:layout>
        <c:manualLayout>
          <c:xMode val="edge"/>
          <c:yMode val="edge"/>
          <c:x val="3.5939939870348409E-2"/>
          <c:y val="0.82631513165203863"/>
          <c:w val="0.94976052422259827"/>
          <c:h val="0.14061562604155095"/>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b-NO"/>
        </a:p>
      </c:txPr>
    </c:legend>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1 time</c:v>
                </c:pt>
                <c:pt idx="1">
                  <c:v>2 to 3 times</c:v>
                </c:pt>
                <c:pt idx="2">
                  <c:v>4 to 5 times</c:v>
                </c:pt>
                <c:pt idx="3">
                  <c:v>6 times or more</c:v>
                </c:pt>
              </c:strCache>
            </c:strRef>
          </c:cat>
          <c:val>
            <c:numRef>
              <c:f>Sheet1!$B$2:$B$5</c:f>
              <c:numCache>
                <c:formatCode>0%</c:formatCode>
                <c:ptCount val="4"/>
                <c:pt idx="0">
                  <c:v>5.5118110236220499E-2</c:v>
                </c:pt>
                <c:pt idx="1">
                  <c:v>0.267716535433071</c:v>
                </c:pt>
                <c:pt idx="2">
                  <c:v>0.25196850393700798</c:v>
                </c:pt>
                <c:pt idx="3">
                  <c:v>0.42519685039370103</c:v>
                </c:pt>
              </c:numCache>
            </c:numRef>
          </c:val>
          <c:extLst>
            <c:ext xmlns:c16="http://schemas.microsoft.com/office/drawing/2014/chart" uri="{C3380CC4-5D6E-409C-BE32-E72D297353CC}">
              <c16:uniqueId val="{00000000-D058-41F3-98C1-FD5FA8EE4F1D}"/>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5502716699311484"/>
          <c:y val="7.4844102268629115E-2"/>
          <c:w val="0.41180005029602462"/>
          <c:h val="0.91802449877941494"/>
        </c:manualLayout>
      </c:layout>
      <c:barChart>
        <c:barDir val="bar"/>
        <c:grouping val="clustered"/>
        <c:varyColors val="0"/>
        <c:ser>
          <c:idx val="0"/>
          <c:order val="0"/>
          <c:tx>
            <c:strRef>
              <c:f>Sheet1!$B$1</c:f>
              <c:strCache>
                <c:ptCount val="1"/>
                <c:pt idx="0">
                  <c:v>Column1</c:v>
                </c:pt>
              </c:strCache>
            </c:strRef>
          </c:tx>
          <c:spPr>
            <a:solidFill>
              <a:srgbClr val="C00000"/>
            </a:solidFill>
          </c:spPr>
          <c:invertIfNegative val="0"/>
          <c:dPt>
            <c:idx val="0"/>
            <c:invertIfNegative val="0"/>
            <c:bubble3D val="0"/>
            <c:extLst>
              <c:ext xmlns:c16="http://schemas.microsoft.com/office/drawing/2014/chart" uri="{C3380CC4-5D6E-409C-BE32-E72D297353CC}">
                <c16:uniqueId val="{00000001-35B5-4FEB-A812-36865EC5B9AC}"/>
              </c:ext>
            </c:extLst>
          </c:dPt>
          <c:dPt>
            <c:idx val="1"/>
            <c:invertIfNegative val="0"/>
            <c:bubble3D val="0"/>
            <c:extLst>
              <c:ext xmlns:c16="http://schemas.microsoft.com/office/drawing/2014/chart" uri="{C3380CC4-5D6E-409C-BE32-E72D297353CC}">
                <c16:uniqueId val="{00000003-35B5-4FEB-A812-36865EC5B9AC}"/>
              </c:ext>
            </c:extLst>
          </c:dPt>
          <c:dPt>
            <c:idx val="2"/>
            <c:invertIfNegative val="0"/>
            <c:bubble3D val="0"/>
            <c:extLst>
              <c:ext xmlns:c16="http://schemas.microsoft.com/office/drawing/2014/chart" uri="{C3380CC4-5D6E-409C-BE32-E72D297353CC}">
                <c16:uniqueId val="{00000005-35B5-4FEB-A812-36865EC5B9AC}"/>
              </c:ext>
            </c:extLst>
          </c:dPt>
          <c:dPt>
            <c:idx val="3"/>
            <c:invertIfNegative val="0"/>
            <c:bubble3D val="0"/>
            <c:extLst>
              <c:ext xmlns:c16="http://schemas.microsoft.com/office/drawing/2014/chart" uri="{C3380CC4-5D6E-409C-BE32-E72D297353CC}">
                <c16:uniqueId val="{00000007-35B5-4FEB-A812-36865EC5B9AC}"/>
              </c:ext>
            </c:extLst>
          </c:dPt>
          <c:dPt>
            <c:idx val="4"/>
            <c:invertIfNegative val="0"/>
            <c:bubble3D val="0"/>
            <c:extLst>
              <c:ext xmlns:c16="http://schemas.microsoft.com/office/drawing/2014/chart" uri="{C3380CC4-5D6E-409C-BE32-E72D297353CC}">
                <c16:uniqueId val="{00000009-35B5-4FEB-A812-36865EC5B9AC}"/>
              </c:ext>
            </c:extLst>
          </c:dPt>
          <c:dPt>
            <c:idx val="5"/>
            <c:invertIfNegative val="0"/>
            <c:bubble3D val="0"/>
            <c:extLst>
              <c:ext xmlns:c16="http://schemas.microsoft.com/office/drawing/2014/chart" uri="{C3380CC4-5D6E-409C-BE32-E72D297353CC}">
                <c16:uniqueId val="{0000000B-35B5-4FEB-A812-36865EC5B9AC}"/>
              </c:ext>
            </c:extLst>
          </c:dPt>
          <c:dPt>
            <c:idx val="6"/>
            <c:invertIfNegative val="0"/>
            <c:bubble3D val="0"/>
            <c:extLst>
              <c:ext xmlns:c16="http://schemas.microsoft.com/office/drawing/2014/chart" uri="{C3380CC4-5D6E-409C-BE32-E72D297353CC}">
                <c16:uniqueId val="{0000000D-35B5-4FEB-A812-36865EC5B9AC}"/>
              </c:ext>
            </c:extLst>
          </c:dPt>
          <c:dPt>
            <c:idx val="7"/>
            <c:invertIfNegative val="0"/>
            <c:bubble3D val="0"/>
            <c:extLst>
              <c:ext xmlns:c16="http://schemas.microsoft.com/office/drawing/2014/chart" uri="{C3380CC4-5D6E-409C-BE32-E72D297353CC}">
                <c16:uniqueId val="{0000000F-35B5-4FEB-A812-36865EC5B9AC}"/>
              </c:ext>
            </c:extLst>
          </c:dPt>
          <c:dPt>
            <c:idx val="8"/>
            <c:invertIfNegative val="0"/>
            <c:bubble3D val="0"/>
            <c:extLst>
              <c:ext xmlns:c16="http://schemas.microsoft.com/office/drawing/2014/chart" uri="{C3380CC4-5D6E-409C-BE32-E72D297353CC}">
                <c16:uniqueId val="{00000011-35B5-4FEB-A812-36865EC5B9AC}"/>
              </c:ext>
            </c:extLst>
          </c:dPt>
          <c:dPt>
            <c:idx val="9"/>
            <c:invertIfNegative val="0"/>
            <c:bubble3D val="0"/>
            <c:extLst>
              <c:ext xmlns:c16="http://schemas.microsoft.com/office/drawing/2014/chart" uri="{C3380CC4-5D6E-409C-BE32-E72D297353CC}">
                <c16:uniqueId val="{00000013-35B5-4FEB-A812-36865EC5B9AC}"/>
              </c:ext>
            </c:extLst>
          </c:dPt>
          <c:dPt>
            <c:idx val="10"/>
            <c:invertIfNegative val="0"/>
            <c:bubble3D val="0"/>
            <c:extLst>
              <c:ext xmlns:c16="http://schemas.microsoft.com/office/drawing/2014/chart" uri="{C3380CC4-5D6E-409C-BE32-E72D297353CC}">
                <c16:uniqueId val="{00000000-F407-45C1-B422-E88CD3941E66}"/>
              </c:ext>
            </c:extLst>
          </c:dPt>
          <c:dPt>
            <c:idx val="11"/>
            <c:invertIfNegative val="0"/>
            <c:bubble3D val="0"/>
            <c:extLst>
              <c:ext xmlns:c16="http://schemas.microsoft.com/office/drawing/2014/chart" uri="{C3380CC4-5D6E-409C-BE32-E72D297353CC}">
                <c16:uniqueId val="{00000001-F407-45C1-B422-E88CD3941E66}"/>
              </c:ext>
            </c:extLst>
          </c:dPt>
          <c:dPt>
            <c:idx val="12"/>
            <c:invertIfNegative val="0"/>
            <c:bubble3D val="0"/>
            <c:extLst>
              <c:ext xmlns:c16="http://schemas.microsoft.com/office/drawing/2014/chart" uri="{C3380CC4-5D6E-409C-BE32-E72D297353CC}">
                <c16:uniqueId val="{00000002-F407-45C1-B422-E88CD3941E66}"/>
              </c:ext>
            </c:extLst>
          </c:dPt>
          <c:dPt>
            <c:idx val="13"/>
            <c:invertIfNegative val="0"/>
            <c:bubble3D val="0"/>
            <c:extLst>
              <c:ext xmlns:c16="http://schemas.microsoft.com/office/drawing/2014/chart" uri="{C3380CC4-5D6E-409C-BE32-E72D297353CC}">
                <c16:uniqueId val="{00000003-F407-45C1-B422-E88CD3941E66}"/>
              </c:ext>
            </c:extLst>
          </c:dPt>
          <c:dPt>
            <c:idx val="14"/>
            <c:invertIfNegative val="0"/>
            <c:bubble3D val="0"/>
            <c:extLst>
              <c:ext xmlns:c16="http://schemas.microsoft.com/office/drawing/2014/chart" uri="{C3380CC4-5D6E-409C-BE32-E72D297353CC}">
                <c16:uniqueId val="{00000004-F407-45C1-B422-E88CD3941E66}"/>
              </c:ext>
            </c:extLst>
          </c:dPt>
          <c:dPt>
            <c:idx val="15"/>
            <c:invertIfNegative val="0"/>
            <c:bubble3D val="0"/>
            <c:extLst>
              <c:ext xmlns:c16="http://schemas.microsoft.com/office/drawing/2014/chart" uri="{C3380CC4-5D6E-409C-BE32-E72D297353CC}">
                <c16:uniqueId val="{00000005-F407-45C1-B422-E88CD3941E66}"/>
              </c:ext>
            </c:extLst>
          </c:dPt>
          <c:dPt>
            <c:idx val="16"/>
            <c:invertIfNegative val="0"/>
            <c:bubble3D val="0"/>
            <c:extLst>
              <c:ext xmlns:c16="http://schemas.microsoft.com/office/drawing/2014/chart" uri="{C3380CC4-5D6E-409C-BE32-E72D297353CC}">
                <c16:uniqueId val="{00000006-F407-45C1-B422-E88CD3941E66}"/>
              </c:ext>
            </c:extLst>
          </c:dPt>
          <c:dPt>
            <c:idx val="17"/>
            <c:invertIfNegative val="0"/>
            <c:bubble3D val="0"/>
            <c:extLst>
              <c:ext xmlns:c16="http://schemas.microsoft.com/office/drawing/2014/chart" uri="{C3380CC4-5D6E-409C-BE32-E72D297353CC}">
                <c16:uniqueId val="{00000007-F407-45C1-B422-E88CD3941E66}"/>
              </c:ext>
            </c:extLst>
          </c:dPt>
          <c:dPt>
            <c:idx val="18"/>
            <c:invertIfNegative val="0"/>
            <c:bubble3D val="0"/>
            <c:extLst>
              <c:ext xmlns:c16="http://schemas.microsoft.com/office/drawing/2014/chart" uri="{C3380CC4-5D6E-409C-BE32-E72D297353CC}">
                <c16:uniqueId val="{00000008-F407-45C1-B422-E88CD3941E66}"/>
              </c:ext>
            </c:extLst>
          </c:dPt>
          <c:dPt>
            <c:idx val="19"/>
            <c:invertIfNegative val="0"/>
            <c:bubble3D val="0"/>
            <c:extLst>
              <c:ext xmlns:c16="http://schemas.microsoft.com/office/drawing/2014/chart" uri="{C3380CC4-5D6E-409C-BE32-E72D297353CC}">
                <c16:uniqueId val="{00000009-F407-45C1-B422-E88CD3941E66}"/>
              </c:ext>
            </c:extLst>
          </c:dPt>
          <c:dPt>
            <c:idx val="20"/>
            <c:invertIfNegative val="0"/>
            <c:bubble3D val="0"/>
            <c:extLst>
              <c:ext xmlns:c16="http://schemas.microsoft.com/office/drawing/2014/chart" uri="{C3380CC4-5D6E-409C-BE32-E72D297353CC}">
                <c16:uniqueId val="{0000000A-F407-45C1-B422-E88CD3941E66}"/>
              </c:ext>
            </c:extLst>
          </c:dPt>
          <c:dPt>
            <c:idx val="21"/>
            <c:invertIfNegative val="0"/>
            <c:bubble3D val="0"/>
            <c:extLst>
              <c:ext xmlns:c16="http://schemas.microsoft.com/office/drawing/2014/chart" uri="{C3380CC4-5D6E-409C-BE32-E72D297353CC}">
                <c16:uniqueId val="{0000000B-F407-45C1-B422-E88CD3941E66}"/>
              </c:ext>
            </c:extLst>
          </c:dPt>
          <c:dPt>
            <c:idx val="22"/>
            <c:invertIfNegative val="0"/>
            <c:bubble3D val="0"/>
            <c:extLst>
              <c:ext xmlns:c16="http://schemas.microsoft.com/office/drawing/2014/chart" uri="{C3380CC4-5D6E-409C-BE32-E72D297353CC}">
                <c16:uniqueId val="{0000000C-F407-45C1-B422-E88CD3941E66}"/>
              </c:ext>
            </c:extLst>
          </c:dPt>
          <c:dPt>
            <c:idx val="23"/>
            <c:invertIfNegative val="0"/>
            <c:bubble3D val="0"/>
            <c:extLst>
              <c:ext xmlns:c16="http://schemas.microsoft.com/office/drawing/2014/chart" uri="{C3380CC4-5D6E-409C-BE32-E72D297353CC}">
                <c16:uniqueId val="{0000000D-F407-45C1-B422-E88CD3941E66}"/>
              </c:ext>
            </c:extLst>
          </c:dPt>
          <c:dLbls>
            <c:spPr>
              <a:noFill/>
              <a:ln>
                <a:noFill/>
              </a:ln>
              <a:effectLst/>
            </c:spPr>
            <c:txPr>
              <a:bodyPr wrap="square" lIns="38100" tIns="19050" rIns="38100" bIns="19050" anchor="ctr">
                <a:spAutoFit/>
              </a:bodyPr>
              <a:lstStyle/>
              <a:p>
                <a:pPr>
                  <a:defRPr sz="800"/>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Sheet1!$A$2:$A$8</c:f>
              <c:strCache>
                <c:ptCount val="7"/>
                <c:pt idx="0">
                  <c:v>Gives me rich experiences</c:v>
                </c:pt>
                <c:pt idx="1">
                  <c:v>Allows me to share good times with others</c:v>
                </c:pt>
                <c:pt idx="2">
                  <c:v>Allows me to discover new and interesting places</c:v>
                </c:pt>
                <c:pt idx="3">
                  <c:v>Allows me to broaden my knowledge</c:v>
                </c:pt>
                <c:pt idx="4">
                  <c:v>Gives me a safe feeling</c:v>
                </c:pt>
                <c:pt idx="5">
                  <c:v>Creates precious moments of togetherness</c:v>
                </c:pt>
                <c:pt idx="6">
                  <c:v>Allows me to immerse myself in the local life</c:v>
                </c:pt>
              </c:strCache>
            </c:strRef>
          </c:cat>
          <c:val>
            <c:numRef>
              <c:f>Sheet1!$B$2:$B$8</c:f>
              <c:numCache>
                <c:formatCode>0%</c:formatCode>
                <c:ptCount val="7"/>
                <c:pt idx="0">
                  <c:v>0.46185852981969516</c:v>
                </c:pt>
                <c:pt idx="1">
                  <c:v>0.43273231622746189</c:v>
                </c:pt>
                <c:pt idx="2">
                  <c:v>0.42857142857142838</c:v>
                </c:pt>
                <c:pt idx="3">
                  <c:v>0.35922330097087352</c:v>
                </c:pt>
                <c:pt idx="4">
                  <c:v>0.34119278779472956</c:v>
                </c:pt>
                <c:pt idx="5">
                  <c:v>0.33841886269070726</c:v>
                </c:pt>
                <c:pt idx="6">
                  <c:v>0.33703190013869638</c:v>
                </c:pt>
              </c:numCache>
            </c:numRef>
          </c:val>
          <c:extLst>
            <c:ext xmlns:c16="http://schemas.microsoft.com/office/drawing/2014/chart" uri="{C3380CC4-5D6E-409C-BE32-E72D297353CC}">
              <c16:uniqueId val="{00000014-35B5-4FEB-A812-36865EC5B9AC}"/>
            </c:ext>
          </c:extLst>
        </c:ser>
        <c:dLbls>
          <c:dLblPos val="outEnd"/>
          <c:showLegendKey val="0"/>
          <c:showVal val="1"/>
          <c:showCatName val="0"/>
          <c:showSerName val="0"/>
          <c:showPercent val="0"/>
          <c:showBubbleSize val="0"/>
        </c:dLbls>
        <c:gapWidth val="75"/>
        <c:axId val="25633920"/>
        <c:axId val="25635456"/>
      </c:barChart>
      <c:catAx>
        <c:axId val="25633920"/>
        <c:scaling>
          <c:orientation val="maxMin"/>
        </c:scaling>
        <c:delete val="0"/>
        <c:axPos val="l"/>
        <c:numFmt formatCode="General" sourceLinked="0"/>
        <c:majorTickMark val="out"/>
        <c:minorTickMark val="none"/>
        <c:tickLblPos val="nextTo"/>
        <c:txPr>
          <a:bodyPr/>
          <a:lstStyle/>
          <a:p>
            <a:pPr>
              <a:defRPr sz="900">
                <a:solidFill>
                  <a:schemeClr val="tx1">
                    <a:lumMod val="75000"/>
                    <a:lumOff val="25000"/>
                  </a:schemeClr>
                </a:solidFill>
                <a:latin typeface="+mn-lt"/>
                <a:ea typeface="Open Sans" panose="020B0606030504020204" pitchFamily="34" charset="0"/>
                <a:cs typeface="Open Sans" panose="020B0606030504020204" pitchFamily="34" charset="0"/>
              </a:defRPr>
            </a:pPr>
            <a:endParaRPr lang="nb-NO"/>
          </a:p>
        </c:txPr>
        <c:crossAx val="25635456"/>
        <c:crosses val="autoZero"/>
        <c:auto val="1"/>
        <c:lblAlgn val="ctr"/>
        <c:lblOffset val="100"/>
        <c:noMultiLvlLbl val="0"/>
      </c:catAx>
      <c:valAx>
        <c:axId val="25635456"/>
        <c:scaling>
          <c:orientation val="minMax"/>
          <c:max val="1"/>
          <c:min val="0"/>
        </c:scaling>
        <c:delete val="1"/>
        <c:axPos val="t"/>
        <c:numFmt formatCode="0%" sourceLinked="0"/>
        <c:majorTickMark val="out"/>
        <c:minorTickMark val="none"/>
        <c:tickLblPos val="nextTo"/>
        <c:crossAx val="25633920"/>
        <c:crosses val="autoZero"/>
        <c:crossBetween val="between"/>
        <c:majorUnit val="1"/>
      </c:valAx>
      <c:spPr>
        <a:noFill/>
        <a:ln w="25400">
          <a:noFill/>
        </a:ln>
      </c:spPr>
    </c:plotArea>
    <c:plotVisOnly val="1"/>
    <c:dispBlanksAs val="gap"/>
    <c:showDLblsOverMax val="0"/>
  </c:chart>
  <c:txPr>
    <a:bodyPr/>
    <a:lstStyle/>
    <a:p>
      <a:pPr>
        <a:defRPr sz="1800"/>
      </a:pPr>
      <a:endParaRPr lang="nb-NO"/>
    </a:p>
  </c:txPr>
  <c:externalData r:id="rId1">
    <c:autoUpdate val="0"/>
  </c:externalData>
</c:chartSpace>
</file>

<file path=ppt/charts/chart1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5502716699311484"/>
          <c:y val="7.4844102268629115E-2"/>
          <c:w val="0.41180005029602462"/>
          <c:h val="0.91802449877941494"/>
        </c:manualLayout>
      </c:layout>
      <c:barChart>
        <c:barDir val="bar"/>
        <c:grouping val="clustered"/>
        <c:varyColors val="0"/>
        <c:ser>
          <c:idx val="0"/>
          <c:order val="0"/>
          <c:tx>
            <c:strRef>
              <c:f>Sheet1!$B$1</c:f>
              <c:strCache>
                <c:ptCount val="1"/>
                <c:pt idx="0">
                  <c:v>Column1</c:v>
                </c:pt>
              </c:strCache>
            </c:strRef>
          </c:tx>
          <c:spPr>
            <a:solidFill>
              <a:srgbClr val="7030A0"/>
            </a:solidFill>
          </c:spPr>
          <c:invertIfNegative val="0"/>
          <c:dPt>
            <c:idx val="0"/>
            <c:invertIfNegative val="0"/>
            <c:bubble3D val="0"/>
            <c:extLst>
              <c:ext xmlns:c16="http://schemas.microsoft.com/office/drawing/2014/chart" uri="{C3380CC4-5D6E-409C-BE32-E72D297353CC}">
                <c16:uniqueId val="{00000000-9DBA-4196-ABA3-EFA07465E106}"/>
              </c:ext>
            </c:extLst>
          </c:dPt>
          <c:dPt>
            <c:idx val="1"/>
            <c:invertIfNegative val="0"/>
            <c:bubble3D val="0"/>
            <c:extLst>
              <c:ext xmlns:c16="http://schemas.microsoft.com/office/drawing/2014/chart" uri="{C3380CC4-5D6E-409C-BE32-E72D297353CC}">
                <c16:uniqueId val="{00000001-9DBA-4196-ABA3-EFA07465E106}"/>
              </c:ext>
            </c:extLst>
          </c:dPt>
          <c:dPt>
            <c:idx val="2"/>
            <c:invertIfNegative val="0"/>
            <c:bubble3D val="0"/>
            <c:extLst>
              <c:ext xmlns:c16="http://schemas.microsoft.com/office/drawing/2014/chart" uri="{C3380CC4-5D6E-409C-BE32-E72D297353CC}">
                <c16:uniqueId val="{00000002-9DBA-4196-ABA3-EFA07465E106}"/>
              </c:ext>
            </c:extLst>
          </c:dPt>
          <c:dPt>
            <c:idx val="3"/>
            <c:invertIfNegative val="0"/>
            <c:bubble3D val="0"/>
            <c:extLst>
              <c:ext xmlns:c16="http://schemas.microsoft.com/office/drawing/2014/chart" uri="{C3380CC4-5D6E-409C-BE32-E72D297353CC}">
                <c16:uniqueId val="{00000003-9DBA-4196-ABA3-EFA07465E106}"/>
              </c:ext>
            </c:extLst>
          </c:dPt>
          <c:dPt>
            <c:idx val="4"/>
            <c:invertIfNegative val="0"/>
            <c:bubble3D val="0"/>
            <c:extLst>
              <c:ext xmlns:c16="http://schemas.microsoft.com/office/drawing/2014/chart" uri="{C3380CC4-5D6E-409C-BE32-E72D297353CC}">
                <c16:uniqueId val="{00000004-9DBA-4196-ABA3-EFA07465E106}"/>
              </c:ext>
            </c:extLst>
          </c:dPt>
          <c:dPt>
            <c:idx val="5"/>
            <c:invertIfNegative val="0"/>
            <c:bubble3D val="0"/>
            <c:extLst>
              <c:ext xmlns:c16="http://schemas.microsoft.com/office/drawing/2014/chart" uri="{C3380CC4-5D6E-409C-BE32-E72D297353CC}">
                <c16:uniqueId val="{00000005-9DBA-4196-ABA3-EFA07465E106}"/>
              </c:ext>
            </c:extLst>
          </c:dPt>
          <c:dPt>
            <c:idx val="6"/>
            <c:invertIfNegative val="0"/>
            <c:bubble3D val="0"/>
            <c:extLst>
              <c:ext xmlns:c16="http://schemas.microsoft.com/office/drawing/2014/chart" uri="{C3380CC4-5D6E-409C-BE32-E72D297353CC}">
                <c16:uniqueId val="{00000006-9DBA-4196-ABA3-EFA07465E106}"/>
              </c:ext>
            </c:extLst>
          </c:dPt>
          <c:dPt>
            <c:idx val="7"/>
            <c:invertIfNegative val="0"/>
            <c:bubble3D val="0"/>
            <c:extLst>
              <c:ext xmlns:c16="http://schemas.microsoft.com/office/drawing/2014/chart" uri="{C3380CC4-5D6E-409C-BE32-E72D297353CC}">
                <c16:uniqueId val="{00000007-9DBA-4196-ABA3-EFA07465E106}"/>
              </c:ext>
            </c:extLst>
          </c:dPt>
          <c:dPt>
            <c:idx val="8"/>
            <c:invertIfNegative val="0"/>
            <c:bubble3D val="0"/>
            <c:extLst>
              <c:ext xmlns:c16="http://schemas.microsoft.com/office/drawing/2014/chart" uri="{C3380CC4-5D6E-409C-BE32-E72D297353CC}">
                <c16:uniqueId val="{00000008-9DBA-4196-ABA3-EFA07465E106}"/>
              </c:ext>
            </c:extLst>
          </c:dPt>
          <c:dPt>
            <c:idx val="9"/>
            <c:invertIfNegative val="0"/>
            <c:bubble3D val="0"/>
            <c:extLst>
              <c:ext xmlns:c16="http://schemas.microsoft.com/office/drawing/2014/chart" uri="{C3380CC4-5D6E-409C-BE32-E72D297353CC}">
                <c16:uniqueId val="{00000009-9DBA-4196-ABA3-EFA07465E106}"/>
              </c:ext>
            </c:extLst>
          </c:dPt>
          <c:dPt>
            <c:idx val="10"/>
            <c:invertIfNegative val="0"/>
            <c:bubble3D val="0"/>
            <c:extLst>
              <c:ext xmlns:c16="http://schemas.microsoft.com/office/drawing/2014/chart" uri="{C3380CC4-5D6E-409C-BE32-E72D297353CC}">
                <c16:uniqueId val="{0000000A-9DBA-4196-ABA3-EFA07465E106}"/>
              </c:ext>
            </c:extLst>
          </c:dPt>
          <c:dPt>
            <c:idx val="11"/>
            <c:invertIfNegative val="0"/>
            <c:bubble3D val="0"/>
            <c:extLst>
              <c:ext xmlns:c16="http://schemas.microsoft.com/office/drawing/2014/chart" uri="{C3380CC4-5D6E-409C-BE32-E72D297353CC}">
                <c16:uniqueId val="{0000000B-9DBA-4196-ABA3-EFA07465E106}"/>
              </c:ext>
            </c:extLst>
          </c:dPt>
          <c:dPt>
            <c:idx val="12"/>
            <c:invertIfNegative val="0"/>
            <c:bubble3D val="0"/>
            <c:extLst>
              <c:ext xmlns:c16="http://schemas.microsoft.com/office/drawing/2014/chart" uri="{C3380CC4-5D6E-409C-BE32-E72D297353CC}">
                <c16:uniqueId val="{0000000C-9DBA-4196-ABA3-EFA07465E106}"/>
              </c:ext>
            </c:extLst>
          </c:dPt>
          <c:dPt>
            <c:idx val="13"/>
            <c:invertIfNegative val="0"/>
            <c:bubble3D val="0"/>
            <c:extLst>
              <c:ext xmlns:c16="http://schemas.microsoft.com/office/drawing/2014/chart" uri="{C3380CC4-5D6E-409C-BE32-E72D297353CC}">
                <c16:uniqueId val="{0000000D-9DBA-4196-ABA3-EFA07465E106}"/>
              </c:ext>
            </c:extLst>
          </c:dPt>
          <c:dPt>
            <c:idx val="14"/>
            <c:invertIfNegative val="0"/>
            <c:bubble3D val="0"/>
            <c:extLst>
              <c:ext xmlns:c16="http://schemas.microsoft.com/office/drawing/2014/chart" uri="{C3380CC4-5D6E-409C-BE32-E72D297353CC}">
                <c16:uniqueId val="{0000000E-9DBA-4196-ABA3-EFA07465E106}"/>
              </c:ext>
            </c:extLst>
          </c:dPt>
          <c:dPt>
            <c:idx val="15"/>
            <c:invertIfNegative val="0"/>
            <c:bubble3D val="0"/>
            <c:extLst>
              <c:ext xmlns:c16="http://schemas.microsoft.com/office/drawing/2014/chart" uri="{C3380CC4-5D6E-409C-BE32-E72D297353CC}">
                <c16:uniqueId val="{0000000F-9DBA-4196-ABA3-EFA07465E106}"/>
              </c:ext>
            </c:extLst>
          </c:dPt>
          <c:dPt>
            <c:idx val="16"/>
            <c:invertIfNegative val="0"/>
            <c:bubble3D val="0"/>
            <c:extLst>
              <c:ext xmlns:c16="http://schemas.microsoft.com/office/drawing/2014/chart" uri="{C3380CC4-5D6E-409C-BE32-E72D297353CC}">
                <c16:uniqueId val="{00000010-9DBA-4196-ABA3-EFA07465E106}"/>
              </c:ext>
            </c:extLst>
          </c:dPt>
          <c:dPt>
            <c:idx val="17"/>
            <c:invertIfNegative val="0"/>
            <c:bubble3D val="0"/>
            <c:extLst>
              <c:ext xmlns:c16="http://schemas.microsoft.com/office/drawing/2014/chart" uri="{C3380CC4-5D6E-409C-BE32-E72D297353CC}">
                <c16:uniqueId val="{00000011-9DBA-4196-ABA3-EFA07465E106}"/>
              </c:ext>
            </c:extLst>
          </c:dPt>
          <c:dPt>
            <c:idx val="18"/>
            <c:invertIfNegative val="0"/>
            <c:bubble3D val="0"/>
            <c:extLst>
              <c:ext xmlns:c16="http://schemas.microsoft.com/office/drawing/2014/chart" uri="{C3380CC4-5D6E-409C-BE32-E72D297353CC}">
                <c16:uniqueId val="{00000012-9DBA-4196-ABA3-EFA07465E106}"/>
              </c:ext>
            </c:extLst>
          </c:dPt>
          <c:dPt>
            <c:idx val="19"/>
            <c:invertIfNegative val="0"/>
            <c:bubble3D val="0"/>
            <c:extLst>
              <c:ext xmlns:c16="http://schemas.microsoft.com/office/drawing/2014/chart" uri="{C3380CC4-5D6E-409C-BE32-E72D297353CC}">
                <c16:uniqueId val="{00000013-9DBA-4196-ABA3-EFA07465E106}"/>
              </c:ext>
            </c:extLst>
          </c:dPt>
          <c:dPt>
            <c:idx val="20"/>
            <c:invertIfNegative val="0"/>
            <c:bubble3D val="0"/>
            <c:extLst>
              <c:ext xmlns:c16="http://schemas.microsoft.com/office/drawing/2014/chart" uri="{C3380CC4-5D6E-409C-BE32-E72D297353CC}">
                <c16:uniqueId val="{00000014-9DBA-4196-ABA3-EFA07465E106}"/>
              </c:ext>
            </c:extLst>
          </c:dPt>
          <c:dPt>
            <c:idx val="21"/>
            <c:invertIfNegative val="0"/>
            <c:bubble3D val="0"/>
            <c:extLst>
              <c:ext xmlns:c16="http://schemas.microsoft.com/office/drawing/2014/chart" uri="{C3380CC4-5D6E-409C-BE32-E72D297353CC}">
                <c16:uniqueId val="{00000015-9DBA-4196-ABA3-EFA07465E106}"/>
              </c:ext>
            </c:extLst>
          </c:dPt>
          <c:dPt>
            <c:idx val="22"/>
            <c:invertIfNegative val="0"/>
            <c:bubble3D val="0"/>
            <c:extLst>
              <c:ext xmlns:c16="http://schemas.microsoft.com/office/drawing/2014/chart" uri="{C3380CC4-5D6E-409C-BE32-E72D297353CC}">
                <c16:uniqueId val="{00000016-9DBA-4196-ABA3-EFA07465E106}"/>
              </c:ext>
            </c:extLst>
          </c:dPt>
          <c:dPt>
            <c:idx val="23"/>
            <c:invertIfNegative val="0"/>
            <c:bubble3D val="0"/>
            <c:extLst>
              <c:ext xmlns:c16="http://schemas.microsoft.com/office/drawing/2014/chart" uri="{C3380CC4-5D6E-409C-BE32-E72D297353CC}">
                <c16:uniqueId val="{00000017-9DBA-4196-ABA3-EFA07465E106}"/>
              </c:ext>
            </c:extLst>
          </c:dPt>
          <c:dLbls>
            <c:spPr>
              <a:noFill/>
              <a:ln>
                <a:noFill/>
              </a:ln>
              <a:effectLst/>
            </c:spPr>
            <c:txPr>
              <a:bodyPr wrap="square" lIns="38100" tIns="19050" rIns="38100" bIns="19050" anchor="ctr">
                <a:spAutoFit/>
              </a:bodyPr>
              <a:lstStyle/>
              <a:p>
                <a:pPr>
                  <a:defRPr sz="800"/>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Sheet1!$A$2:$A$9</c:f>
              <c:strCache>
                <c:ptCount val="8"/>
                <c:pt idx="0">
                  <c:v>Has beautiful nature</c:v>
                </c:pt>
                <c:pt idx="1">
                  <c:v>Is easy to travel to</c:v>
                </c:pt>
                <c:pt idx="2">
                  <c:v>Is not too warm </c:v>
                </c:pt>
                <c:pt idx="3">
                  <c:v>Has unspoiled nature</c:v>
                </c:pt>
                <c:pt idx="4">
                  <c:v>Has few language barriers </c:v>
                </c:pt>
                <c:pt idx="5">
                  <c:v>Allows me to live close to nature</c:v>
                </c:pt>
                <c:pt idx="6">
                  <c:v>Has quiet environments</c:v>
                </c:pt>
                <c:pt idx="7">
                  <c:v>Allows me to be physical active </c:v>
                </c:pt>
              </c:strCache>
            </c:strRef>
          </c:cat>
          <c:val>
            <c:numRef>
              <c:f>Sheet1!$B$2:$B$9</c:f>
              <c:numCache>
                <c:formatCode>0%</c:formatCode>
                <c:ptCount val="8"/>
                <c:pt idx="0">
                  <c:v>0.66851595006934916</c:v>
                </c:pt>
                <c:pt idx="1">
                  <c:v>0.65187239944521491</c:v>
                </c:pt>
                <c:pt idx="2">
                  <c:v>0.58529819694868213</c:v>
                </c:pt>
                <c:pt idx="3">
                  <c:v>0.54091539528432697</c:v>
                </c:pt>
                <c:pt idx="4">
                  <c:v>0.52704576976421713</c:v>
                </c:pt>
                <c:pt idx="5">
                  <c:v>0.52704576976421635</c:v>
                </c:pt>
                <c:pt idx="6">
                  <c:v>0.52704576976421602</c:v>
                </c:pt>
                <c:pt idx="7">
                  <c:v>0.52011095700416077</c:v>
                </c:pt>
              </c:numCache>
            </c:numRef>
          </c:val>
          <c:extLst>
            <c:ext xmlns:c16="http://schemas.microsoft.com/office/drawing/2014/chart" uri="{C3380CC4-5D6E-409C-BE32-E72D297353CC}">
              <c16:uniqueId val="{00000018-9DBA-4196-ABA3-EFA07465E106}"/>
            </c:ext>
          </c:extLst>
        </c:ser>
        <c:dLbls>
          <c:dLblPos val="outEnd"/>
          <c:showLegendKey val="0"/>
          <c:showVal val="1"/>
          <c:showCatName val="0"/>
          <c:showSerName val="0"/>
          <c:showPercent val="0"/>
          <c:showBubbleSize val="0"/>
        </c:dLbls>
        <c:gapWidth val="75"/>
        <c:axId val="25633920"/>
        <c:axId val="25635456"/>
      </c:barChart>
      <c:catAx>
        <c:axId val="25633920"/>
        <c:scaling>
          <c:orientation val="maxMin"/>
        </c:scaling>
        <c:delete val="0"/>
        <c:axPos val="l"/>
        <c:numFmt formatCode="General" sourceLinked="0"/>
        <c:majorTickMark val="out"/>
        <c:minorTickMark val="none"/>
        <c:tickLblPos val="nextTo"/>
        <c:txPr>
          <a:bodyPr/>
          <a:lstStyle/>
          <a:p>
            <a:pPr>
              <a:defRPr sz="900">
                <a:solidFill>
                  <a:schemeClr val="tx1">
                    <a:lumMod val="75000"/>
                    <a:lumOff val="25000"/>
                  </a:schemeClr>
                </a:solidFill>
                <a:latin typeface="+mn-lt"/>
                <a:ea typeface="Open Sans" panose="020B0606030504020204" pitchFamily="34" charset="0"/>
                <a:cs typeface="Open Sans" panose="020B0606030504020204" pitchFamily="34" charset="0"/>
              </a:defRPr>
            </a:pPr>
            <a:endParaRPr lang="nb-NO"/>
          </a:p>
        </c:txPr>
        <c:crossAx val="25635456"/>
        <c:crosses val="autoZero"/>
        <c:auto val="1"/>
        <c:lblAlgn val="ctr"/>
        <c:lblOffset val="100"/>
        <c:noMultiLvlLbl val="0"/>
      </c:catAx>
      <c:valAx>
        <c:axId val="25635456"/>
        <c:scaling>
          <c:orientation val="minMax"/>
          <c:max val="1"/>
          <c:min val="0"/>
        </c:scaling>
        <c:delete val="1"/>
        <c:axPos val="t"/>
        <c:numFmt formatCode="0%" sourceLinked="0"/>
        <c:majorTickMark val="out"/>
        <c:minorTickMark val="none"/>
        <c:tickLblPos val="nextTo"/>
        <c:crossAx val="25633920"/>
        <c:crosses val="autoZero"/>
        <c:crossBetween val="between"/>
        <c:majorUnit val="1"/>
      </c:valAx>
      <c:spPr>
        <a:noFill/>
        <a:ln w="25400">
          <a:noFill/>
        </a:ln>
      </c:spPr>
    </c:plotArea>
    <c:plotVisOnly val="1"/>
    <c:dispBlanksAs val="gap"/>
    <c:showDLblsOverMax val="0"/>
  </c:chart>
  <c:txPr>
    <a:bodyPr/>
    <a:lstStyle/>
    <a:p>
      <a:pPr>
        <a:defRPr sz="1800"/>
      </a:pPr>
      <a:endParaRPr lang="nb-NO"/>
    </a:p>
  </c:txPr>
  <c:externalData r:id="rId1">
    <c:autoUpdate val="0"/>
  </c:externalData>
</c:chartSpace>
</file>

<file path=ppt/charts/chart1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5502716699311484"/>
          <c:y val="7.4844102268629115E-2"/>
          <c:w val="0.41180005029602462"/>
          <c:h val="0.91802449877941494"/>
        </c:manualLayout>
      </c:layout>
      <c:barChart>
        <c:barDir val="bar"/>
        <c:grouping val="clustered"/>
        <c:varyColors val="0"/>
        <c:ser>
          <c:idx val="0"/>
          <c:order val="0"/>
          <c:tx>
            <c:strRef>
              <c:f>Sheet1!$B$1</c:f>
              <c:strCache>
                <c:ptCount val="1"/>
                <c:pt idx="0">
                  <c:v>Column1</c:v>
                </c:pt>
              </c:strCache>
            </c:strRef>
          </c:tx>
          <c:spPr>
            <a:solidFill>
              <a:srgbClr val="00B0F0"/>
            </a:solidFill>
          </c:spPr>
          <c:invertIfNegative val="0"/>
          <c:dPt>
            <c:idx val="0"/>
            <c:invertIfNegative val="0"/>
            <c:bubble3D val="0"/>
            <c:extLst>
              <c:ext xmlns:c16="http://schemas.microsoft.com/office/drawing/2014/chart" uri="{C3380CC4-5D6E-409C-BE32-E72D297353CC}">
                <c16:uniqueId val="{00000000-1E70-4E50-A100-6798C77510FB}"/>
              </c:ext>
            </c:extLst>
          </c:dPt>
          <c:dPt>
            <c:idx val="1"/>
            <c:invertIfNegative val="0"/>
            <c:bubble3D val="0"/>
            <c:extLst>
              <c:ext xmlns:c16="http://schemas.microsoft.com/office/drawing/2014/chart" uri="{C3380CC4-5D6E-409C-BE32-E72D297353CC}">
                <c16:uniqueId val="{00000001-1E70-4E50-A100-6798C77510FB}"/>
              </c:ext>
            </c:extLst>
          </c:dPt>
          <c:dPt>
            <c:idx val="2"/>
            <c:invertIfNegative val="0"/>
            <c:bubble3D val="0"/>
            <c:extLst>
              <c:ext xmlns:c16="http://schemas.microsoft.com/office/drawing/2014/chart" uri="{C3380CC4-5D6E-409C-BE32-E72D297353CC}">
                <c16:uniqueId val="{00000002-1E70-4E50-A100-6798C77510FB}"/>
              </c:ext>
            </c:extLst>
          </c:dPt>
          <c:dPt>
            <c:idx val="3"/>
            <c:invertIfNegative val="0"/>
            <c:bubble3D val="0"/>
            <c:extLst>
              <c:ext xmlns:c16="http://schemas.microsoft.com/office/drawing/2014/chart" uri="{C3380CC4-5D6E-409C-BE32-E72D297353CC}">
                <c16:uniqueId val="{00000003-1E70-4E50-A100-6798C77510FB}"/>
              </c:ext>
            </c:extLst>
          </c:dPt>
          <c:dPt>
            <c:idx val="4"/>
            <c:invertIfNegative val="0"/>
            <c:bubble3D val="0"/>
            <c:extLst>
              <c:ext xmlns:c16="http://schemas.microsoft.com/office/drawing/2014/chart" uri="{C3380CC4-5D6E-409C-BE32-E72D297353CC}">
                <c16:uniqueId val="{00000004-1E70-4E50-A100-6798C77510FB}"/>
              </c:ext>
            </c:extLst>
          </c:dPt>
          <c:dPt>
            <c:idx val="5"/>
            <c:invertIfNegative val="0"/>
            <c:bubble3D val="0"/>
            <c:extLst>
              <c:ext xmlns:c16="http://schemas.microsoft.com/office/drawing/2014/chart" uri="{C3380CC4-5D6E-409C-BE32-E72D297353CC}">
                <c16:uniqueId val="{00000005-1E70-4E50-A100-6798C77510FB}"/>
              </c:ext>
            </c:extLst>
          </c:dPt>
          <c:dPt>
            <c:idx val="6"/>
            <c:invertIfNegative val="0"/>
            <c:bubble3D val="0"/>
            <c:extLst>
              <c:ext xmlns:c16="http://schemas.microsoft.com/office/drawing/2014/chart" uri="{C3380CC4-5D6E-409C-BE32-E72D297353CC}">
                <c16:uniqueId val="{00000006-1E70-4E50-A100-6798C77510FB}"/>
              </c:ext>
            </c:extLst>
          </c:dPt>
          <c:dPt>
            <c:idx val="7"/>
            <c:invertIfNegative val="0"/>
            <c:bubble3D val="0"/>
            <c:extLst>
              <c:ext xmlns:c16="http://schemas.microsoft.com/office/drawing/2014/chart" uri="{C3380CC4-5D6E-409C-BE32-E72D297353CC}">
                <c16:uniqueId val="{00000007-1E70-4E50-A100-6798C77510FB}"/>
              </c:ext>
            </c:extLst>
          </c:dPt>
          <c:dPt>
            <c:idx val="8"/>
            <c:invertIfNegative val="0"/>
            <c:bubble3D val="0"/>
            <c:extLst>
              <c:ext xmlns:c16="http://schemas.microsoft.com/office/drawing/2014/chart" uri="{C3380CC4-5D6E-409C-BE32-E72D297353CC}">
                <c16:uniqueId val="{00000008-1E70-4E50-A100-6798C77510FB}"/>
              </c:ext>
            </c:extLst>
          </c:dPt>
          <c:dPt>
            <c:idx val="9"/>
            <c:invertIfNegative val="0"/>
            <c:bubble3D val="0"/>
            <c:extLst>
              <c:ext xmlns:c16="http://schemas.microsoft.com/office/drawing/2014/chart" uri="{C3380CC4-5D6E-409C-BE32-E72D297353CC}">
                <c16:uniqueId val="{00000009-1E70-4E50-A100-6798C77510FB}"/>
              </c:ext>
            </c:extLst>
          </c:dPt>
          <c:dPt>
            <c:idx val="10"/>
            <c:invertIfNegative val="0"/>
            <c:bubble3D val="0"/>
            <c:extLst>
              <c:ext xmlns:c16="http://schemas.microsoft.com/office/drawing/2014/chart" uri="{C3380CC4-5D6E-409C-BE32-E72D297353CC}">
                <c16:uniqueId val="{0000000A-1E70-4E50-A100-6798C77510FB}"/>
              </c:ext>
            </c:extLst>
          </c:dPt>
          <c:dPt>
            <c:idx val="11"/>
            <c:invertIfNegative val="0"/>
            <c:bubble3D val="0"/>
            <c:extLst>
              <c:ext xmlns:c16="http://schemas.microsoft.com/office/drawing/2014/chart" uri="{C3380CC4-5D6E-409C-BE32-E72D297353CC}">
                <c16:uniqueId val="{0000000B-1E70-4E50-A100-6798C77510FB}"/>
              </c:ext>
            </c:extLst>
          </c:dPt>
          <c:dPt>
            <c:idx val="12"/>
            <c:invertIfNegative val="0"/>
            <c:bubble3D val="0"/>
            <c:extLst>
              <c:ext xmlns:c16="http://schemas.microsoft.com/office/drawing/2014/chart" uri="{C3380CC4-5D6E-409C-BE32-E72D297353CC}">
                <c16:uniqueId val="{0000000C-1E70-4E50-A100-6798C77510FB}"/>
              </c:ext>
            </c:extLst>
          </c:dPt>
          <c:dPt>
            <c:idx val="13"/>
            <c:invertIfNegative val="0"/>
            <c:bubble3D val="0"/>
            <c:extLst>
              <c:ext xmlns:c16="http://schemas.microsoft.com/office/drawing/2014/chart" uri="{C3380CC4-5D6E-409C-BE32-E72D297353CC}">
                <c16:uniqueId val="{0000000D-1E70-4E50-A100-6798C77510FB}"/>
              </c:ext>
            </c:extLst>
          </c:dPt>
          <c:dPt>
            <c:idx val="14"/>
            <c:invertIfNegative val="0"/>
            <c:bubble3D val="0"/>
            <c:extLst>
              <c:ext xmlns:c16="http://schemas.microsoft.com/office/drawing/2014/chart" uri="{C3380CC4-5D6E-409C-BE32-E72D297353CC}">
                <c16:uniqueId val="{0000000E-1E70-4E50-A100-6798C77510FB}"/>
              </c:ext>
            </c:extLst>
          </c:dPt>
          <c:dPt>
            <c:idx val="15"/>
            <c:invertIfNegative val="0"/>
            <c:bubble3D val="0"/>
            <c:extLst>
              <c:ext xmlns:c16="http://schemas.microsoft.com/office/drawing/2014/chart" uri="{C3380CC4-5D6E-409C-BE32-E72D297353CC}">
                <c16:uniqueId val="{0000000F-1E70-4E50-A100-6798C77510FB}"/>
              </c:ext>
            </c:extLst>
          </c:dPt>
          <c:dPt>
            <c:idx val="16"/>
            <c:invertIfNegative val="0"/>
            <c:bubble3D val="0"/>
            <c:extLst>
              <c:ext xmlns:c16="http://schemas.microsoft.com/office/drawing/2014/chart" uri="{C3380CC4-5D6E-409C-BE32-E72D297353CC}">
                <c16:uniqueId val="{00000010-1E70-4E50-A100-6798C77510FB}"/>
              </c:ext>
            </c:extLst>
          </c:dPt>
          <c:dPt>
            <c:idx val="17"/>
            <c:invertIfNegative val="0"/>
            <c:bubble3D val="0"/>
            <c:extLst>
              <c:ext xmlns:c16="http://schemas.microsoft.com/office/drawing/2014/chart" uri="{C3380CC4-5D6E-409C-BE32-E72D297353CC}">
                <c16:uniqueId val="{00000011-1E70-4E50-A100-6798C77510FB}"/>
              </c:ext>
            </c:extLst>
          </c:dPt>
          <c:dPt>
            <c:idx val="18"/>
            <c:invertIfNegative val="0"/>
            <c:bubble3D val="0"/>
            <c:extLst>
              <c:ext xmlns:c16="http://schemas.microsoft.com/office/drawing/2014/chart" uri="{C3380CC4-5D6E-409C-BE32-E72D297353CC}">
                <c16:uniqueId val="{00000012-1E70-4E50-A100-6798C77510FB}"/>
              </c:ext>
            </c:extLst>
          </c:dPt>
          <c:dPt>
            <c:idx val="19"/>
            <c:invertIfNegative val="0"/>
            <c:bubble3D val="0"/>
            <c:extLst>
              <c:ext xmlns:c16="http://schemas.microsoft.com/office/drawing/2014/chart" uri="{C3380CC4-5D6E-409C-BE32-E72D297353CC}">
                <c16:uniqueId val="{00000013-1E70-4E50-A100-6798C77510FB}"/>
              </c:ext>
            </c:extLst>
          </c:dPt>
          <c:dPt>
            <c:idx val="20"/>
            <c:invertIfNegative val="0"/>
            <c:bubble3D val="0"/>
            <c:extLst>
              <c:ext xmlns:c16="http://schemas.microsoft.com/office/drawing/2014/chart" uri="{C3380CC4-5D6E-409C-BE32-E72D297353CC}">
                <c16:uniqueId val="{00000014-1E70-4E50-A100-6798C77510FB}"/>
              </c:ext>
            </c:extLst>
          </c:dPt>
          <c:dPt>
            <c:idx val="21"/>
            <c:invertIfNegative val="0"/>
            <c:bubble3D val="0"/>
            <c:extLst>
              <c:ext xmlns:c16="http://schemas.microsoft.com/office/drawing/2014/chart" uri="{C3380CC4-5D6E-409C-BE32-E72D297353CC}">
                <c16:uniqueId val="{00000015-1E70-4E50-A100-6798C77510FB}"/>
              </c:ext>
            </c:extLst>
          </c:dPt>
          <c:dPt>
            <c:idx val="22"/>
            <c:invertIfNegative val="0"/>
            <c:bubble3D val="0"/>
            <c:extLst>
              <c:ext xmlns:c16="http://schemas.microsoft.com/office/drawing/2014/chart" uri="{C3380CC4-5D6E-409C-BE32-E72D297353CC}">
                <c16:uniqueId val="{00000016-1E70-4E50-A100-6798C77510FB}"/>
              </c:ext>
            </c:extLst>
          </c:dPt>
          <c:dPt>
            <c:idx val="23"/>
            <c:invertIfNegative val="0"/>
            <c:bubble3D val="0"/>
            <c:extLst>
              <c:ext xmlns:c16="http://schemas.microsoft.com/office/drawing/2014/chart" uri="{C3380CC4-5D6E-409C-BE32-E72D297353CC}">
                <c16:uniqueId val="{00000017-1E70-4E50-A100-6798C77510FB}"/>
              </c:ext>
            </c:extLst>
          </c:dPt>
          <c:dLbls>
            <c:spPr>
              <a:noFill/>
              <a:ln>
                <a:noFill/>
              </a:ln>
              <a:effectLst/>
            </c:spPr>
            <c:txPr>
              <a:bodyPr wrap="square" lIns="38100" tIns="19050" rIns="38100" bIns="19050" anchor="ctr">
                <a:spAutoFit/>
              </a:bodyPr>
              <a:lstStyle/>
              <a:p>
                <a:pPr>
                  <a:defRPr sz="800"/>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Sheet1!$A$2:$A$7</c:f>
              <c:strCache>
                <c:ptCount val="6"/>
                <c:pt idx="0">
                  <c:v>Active</c:v>
                </c:pt>
                <c:pt idx="1">
                  <c:v>Authentic</c:v>
                </c:pt>
                <c:pt idx="2">
                  <c:v>Friendly</c:v>
                </c:pt>
                <c:pt idx="3">
                  <c:v>Peaceful</c:v>
                </c:pt>
                <c:pt idx="4">
                  <c:v>Fresh</c:v>
                </c:pt>
                <c:pt idx="5">
                  <c:v>Adventurous</c:v>
                </c:pt>
              </c:strCache>
            </c:strRef>
          </c:cat>
          <c:val>
            <c:numRef>
              <c:f>Sheet1!$B$2:$B$7</c:f>
              <c:numCache>
                <c:formatCode>0%</c:formatCode>
                <c:ptCount val="6"/>
                <c:pt idx="0">
                  <c:v>0.42024965325936176</c:v>
                </c:pt>
                <c:pt idx="1">
                  <c:v>0.39112343966712876</c:v>
                </c:pt>
                <c:pt idx="2">
                  <c:v>0.36199722607489598</c:v>
                </c:pt>
                <c:pt idx="3">
                  <c:v>0.35644937586685171</c:v>
                </c:pt>
                <c:pt idx="4">
                  <c:v>0.35367545076282958</c:v>
                </c:pt>
                <c:pt idx="5">
                  <c:v>0.30235783633841923</c:v>
                </c:pt>
              </c:numCache>
            </c:numRef>
          </c:val>
          <c:extLst>
            <c:ext xmlns:c16="http://schemas.microsoft.com/office/drawing/2014/chart" uri="{C3380CC4-5D6E-409C-BE32-E72D297353CC}">
              <c16:uniqueId val="{00000018-1E70-4E50-A100-6798C77510FB}"/>
            </c:ext>
          </c:extLst>
        </c:ser>
        <c:dLbls>
          <c:dLblPos val="outEnd"/>
          <c:showLegendKey val="0"/>
          <c:showVal val="1"/>
          <c:showCatName val="0"/>
          <c:showSerName val="0"/>
          <c:showPercent val="0"/>
          <c:showBubbleSize val="0"/>
        </c:dLbls>
        <c:gapWidth val="75"/>
        <c:axId val="25633920"/>
        <c:axId val="25635456"/>
      </c:barChart>
      <c:catAx>
        <c:axId val="25633920"/>
        <c:scaling>
          <c:orientation val="maxMin"/>
        </c:scaling>
        <c:delete val="0"/>
        <c:axPos val="l"/>
        <c:numFmt formatCode="General" sourceLinked="0"/>
        <c:majorTickMark val="out"/>
        <c:minorTickMark val="none"/>
        <c:tickLblPos val="nextTo"/>
        <c:txPr>
          <a:bodyPr/>
          <a:lstStyle/>
          <a:p>
            <a:pPr>
              <a:defRPr sz="900">
                <a:solidFill>
                  <a:schemeClr val="tx1">
                    <a:lumMod val="75000"/>
                    <a:lumOff val="25000"/>
                  </a:schemeClr>
                </a:solidFill>
                <a:latin typeface="+mn-lt"/>
                <a:ea typeface="Open Sans" panose="020B0606030504020204" pitchFamily="34" charset="0"/>
                <a:cs typeface="Open Sans" panose="020B0606030504020204" pitchFamily="34" charset="0"/>
              </a:defRPr>
            </a:pPr>
            <a:endParaRPr lang="nb-NO"/>
          </a:p>
        </c:txPr>
        <c:crossAx val="25635456"/>
        <c:crosses val="autoZero"/>
        <c:auto val="1"/>
        <c:lblAlgn val="ctr"/>
        <c:lblOffset val="100"/>
        <c:noMultiLvlLbl val="0"/>
      </c:catAx>
      <c:valAx>
        <c:axId val="25635456"/>
        <c:scaling>
          <c:orientation val="minMax"/>
          <c:max val="1"/>
          <c:min val="0"/>
        </c:scaling>
        <c:delete val="1"/>
        <c:axPos val="t"/>
        <c:numFmt formatCode="0%" sourceLinked="0"/>
        <c:majorTickMark val="out"/>
        <c:minorTickMark val="none"/>
        <c:tickLblPos val="nextTo"/>
        <c:crossAx val="25633920"/>
        <c:crosses val="autoZero"/>
        <c:crossBetween val="between"/>
        <c:majorUnit val="1"/>
      </c:valAx>
      <c:spPr>
        <a:noFill/>
        <a:ln w="25400">
          <a:noFill/>
        </a:ln>
      </c:spPr>
    </c:plotArea>
    <c:plotVisOnly val="1"/>
    <c:dispBlanksAs val="gap"/>
    <c:showDLblsOverMax val="0"/>
  </c:chart>
  <c:txPr>
    <a:bodyPr/>
    <a:lstStyle/>
    <a:p>
      <a:pPr>
        <a:defRPr sz="1800"/>
      </a:pPr>
      <a:endParaRPr lang="nb-NO"/>
    </a:p>
  </c:txPr>
  <c:externalData r:id="rId1">
    <c:autoUpdate val="0"/>
  </c:externalData>
</c:chartSpace>
</file>

<file path=ppt/charts/chart1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64099084781390259"/>
          <c:y val="7.4844102268629115E-2"/>
          <c:w val="0.48022284129558995"/>
          <c:h val="0.91802449877941494"/>
        </c:manualLayout>
      </c:layout>
      <c:barChart>
        <c:barDir val="bar"/>
        <c:grouping val="clustered"/>
        <c:varyColors val="0"/>
        <c:ser>
          <c:idx val="0"/>
          <c:order val="0"/>
          <c:tx>
            <c:strRef>
              <c:f>Sheet1!$B$1</c:f>
              <c:strCache>
                <c:ptCount val="1"/>
                <c:pt idx="0">
                  <c:v>Column1</c:v>
                </c:pt>
              </c:strCache>
            </c:strRef>
          </c:tx>
          <c:spPr>
            <a:solidFill>
              <a:srgbClr val="92D050"/>
            </a:solidFill>
          </c:spPr>
          <c:invertIfNegative val="0"/>
          <c:dPt>
            <c:idx val="0"/>
            <c:invertIfNegative val="0"/>
            <c:bubble3D val="0"/>
            <c:extLst>
              <c:ext xmlns:c16="http://schemas.microsoft.com/office/drawing/2014/chart" uri="{C3380CC4-5D6E-409C-BE32-E72D297353CC}">
                <c16:uniqueId val="{00000000-DC70-4A9A-B9CE-A09293B35EAF}"/>
              </c:ext>
            </c:extLst>
          </c:dPt>
          <c:dPt>
            <c:idx val="1"/>
            <c:invertIfNegative val="0"/>
            <c:bubble3D val="0"/>
            <c:extLst>
              <c:ext xmlns:c16="http://schemas.microsoft.com/office/drawing/2014/chart" uri="{C3380CC4-5D6E-409C-BE32-E72D297353CC}">
                <c16:uniqueId val="{00000001-DC70-4A9A-B9CE-A09293B35EAF}"/>
              </c:ext>
            </c:extLst>
          </c:dPt>
          <c:dPt>
            <c:idx val="2"/>
            <c:invertIfNegative val="0"/>
            <c:bubble3D val="0"/>
            <c:extLst>
              <c:ext xmlns:c16="http://schemas.microsoft.com/office/drawing/2014/chart" uri="{C3380CC4-5D6E-409C-BE32-E72D297353CC}">
                <c16:uniqueId val="{00000002-DC70-4A9A-B9CE-A09293B35EAF}"/>
              </c:ext>
            </c:extLst>
          </c:dPt>
          <c:dPt>
            <c:idx val="3"/>
            <c:invertIfNegative val="0"/>
            <c:bubble3D val="0"/>
            <c:extLst>
              <c:ext xmlns:c16="http://schemas.microsoft.com/office/drawing/2014/chart" uri="{C3380CC4-5D6E-409C-BE32-E72D297353CC}">
                <c16:uniqueId val="{00000003-DC70-4A9A-B9CE-A09293B35EAF}"/>
              </c:ext>
            </c:extLst>
          </c:dPt>
          <c:dPt>
            <c:idx val="4"/>
            <c:invertIfNegative val="0"/>
            <c:bubble3D val="0"/>
            <c:extLst>
              <c:ext xmlns:c16="http://schemas.microsoft.com/office/drawing/2014/chart" uri="{C3380CC4-5D6E-409C-BE32-E72D297353CC}">
                <c16:uniqueId val="{00000004-DC70-4A9A-B9CE-A09293B35EAF}"/>
              </c:ext>
            </c:extLst>
          </c:dPt>
          <c:dPt>
            <c:idx val="5"/>
            <c:invertIfNegative val="0"/>
            <c:bubble3D val="0"/>
            <c:extLst>
              <c:ext xmlns:c16="http://schemas.microsoft.com/office/drawing/2014/chart" uri="{C3380CC4-5D6E-409C-BE32-E72D297353CC}">
                <c16:uniqueId val="{00000005-DC70-4A9A-B9CE-A09293B35EAF}"/>
              </c:ext>
            </c:extLst>
          </c:dPt>
          <c:dPt>
            <c:idx val="6"/>
            <c:invertIfNegative val="0"/>
            <c:bubble3D val="0"/>
            <c:extLst>
              <c:ext xmlns:c16="http://schemas.microsoft.com/office/drawing/2014/chart" uri="{C3380CC4-5D6E-409C-BE32-E72D297353CC}">
                <c16:uniqueId val="{00000006-DC70-4A9A-B9CE-A09293B35EAF}"/>
              </c:ext>
            </c:extLst>
          </c:dPt>
          <c:dPt>
            <c:idx val="7"/>
            <c:invertIfNegative val="0"/>
            <c:bubble3D val="0"/>
            <c:extLst>
              <c:ext xmlns:c16="http://schemas.microsoft.com/office/drawing/2014/chart" uri="{C3380CC4-5D6E-409C-BE32-E72D297353CC}">
                <c16:uniqueId val="{00000007-DC70-4A9A-B9CE-A09293B35EAF}"/>
              </c:ext>
            </c:extLst>
          </c:dPt>
          <c:dPt>
            <c:idx val="8"/>
            <c:invertIfNegative val="0"/>
            <c:bubble3D val="0"/>
            <c:extLst>
              <c:ext xmlns:c16="http://schemas.microsoft.com/office/drawing/2014/chart" uri="{C3380CC4-5D6E-409C-BE32-E72D297353CC}">
                <c16:uniqueId val="{00000008-DC70-4A9A-B9CE-A09293B35EAF}"/>
              </c:ext>
            </c:extLst>
          </c:dPt>
          <c:dPt>
            <c:idx val="9"/>
            <c:invertIfNegative val="0"/>
            <c:bubble3D val="0"/>
            <c:extLst>
              <c:ext xmlns:c16="http://schemas.microsoft.com/office/drawing/2014/chart" uri="{C3380CC4-5D6E-409C-BE32-E72D297353CC}">
                <c16:uniqueId val="{00000009-DC70-4A9A-B9CE-A09293B35EAF}"/>
              </c:ext>
            </c:extLst>
          </c:dPt>
          <c:dPt>
            <c:idx val="10"/>
            <c:invertIfNegative val="0"/>
            <c:bubble3D val="0"/>
            <c:extLst>
              <c:ext xmlns:c16="http://schemas.microsoft.com/office/drawing/2014/chart" uri="{C3380CC4-5D6E-409C-BE32-E72D297353CC}">
                <c16:uniqueId val="{0000000A-DC70-4A9A-B9CE-A09293B35EAF}"/>
              </c:ext>
            </c:extLst>
          </c:dPt>
          <c:dPt>
            <c:idx val="11"/>
            <c:invertIfNegative val="0"/>
            <c:bubble3D val="0"/>
            <c:extLst>
              <c:ext xmlns:c16="http://schemas.microsoft.com/office/drawing/2014/chart" uri="{C3380CC4-5D6E-409C-BE32-E72D297353CC}">
                <c16:uniqueId val="{0000000B-DC70-4A9A-B9CE-A09293B35EAF}"/>
              </c:ext>
            </c:extLst>
          </c:dPt>
          <c:dPt>
            <c:idx val="12"/>
            <c:invertIfNegative val="0"/>
            <c:bubble3D val="0"/>
            <c:extLst>
              <c:ext xmlns:c16="http://schemas.microsoft.com/office/drawing/2014/chart" uri="{C3380CC4-5D6E-409C-BE32-E72D297353CC}">
                <c16:uniqueId val="{0000000C-DC70-4A9A-B9CE-A09293B35EAF}"/>
              </c:ext>
            </c:extLst>
          </c:dPt>
          <c:dPt>
            <c:idx val="13"/>
            <c:invertIfNegative val="0"/>
            <c:bubble3D val="0"/>
            <c:extLst>
              <c:ext xmlns:c16="http://schemas.microsoft.com/office/drawing/2014/chart" uri="{C3380CC4-5D6E-409C-BE32-E72D297353CC}">
                <c16:uniqueId val="{0000000D-DC70-4A9A-B9CE-A09293B35EAF}"/>
              </c:ext>
            </c:extLst>
          </c:dPt>
          <c:dPt>
            <c:idx val="14"/>
            <c:invertIfNegative val="0"/>
            <c:bubble3D val="0"/>
            <c:extLst>
              <c:ext xmlns:c16="http://schemas.microsoft.com/office/drawing/2014/chart" uri="{C3380CC4-5D6E-409C-BE32-E72D297353CC}">
                <c16:uniqueId val="{0000000E-DC70-4A9A-B9CE-A09293B35EAF}"/>
              </c:ext>
            </c:extLst>
          </c:dPt>
          <c:dPt>
            <c:idx val="15"/>
            <c:invertIfNegative val="0"/>
            <c:bubble3D val="0"/>
            <c:extLst>
              <c:ext xmlns:c16="http://schemas.microsoft.com/office/drawing/2014/chart" uri="{C3380CC4-5D6E-409C-BE32-E72D297353CC}">
                <c16:uniqueId val="{0000000F-DC70-4A9A-B9CE-A09293B35EAF}"/>
              </c:ext>
            </c:extLst>
          </c:dPt>
          <c:dPt>
            <c:idx val="16"/>
            <c:invertIfNegative val="0"/>
            <c:bubble3D val="0"/>
            <c:extLst>
              <c:ext xmlns:c16="http://schemas.microsoft.com/office/drawing/2014/chart" uri="{C3380CC4-5D6E-409C-BE32-E72D297353CC}">
                <c16:uniqueId val="{00000010-DC70-4A9A-B9CE-A09293B35EAF}"/>
              </c:ext>
            </c:extLst>
          </c:dPt>
          <c:dPt>
            <c:idx val="17"/>
            <c:invertIfNegative val="0"/>
            <c:bubble3D val="0"/>
            <c:extLst>
              <c:ext xmlns:c16="http://schemas.microsoft.com/office/drawing/2014/chart" uri="{C3380CC4-5D6E-409C-BE32-E72D297353CC}">
                <c16:uniqueId val="{00000011-DC70-4A9A-B9CE-A09293B35EAF}"/>
              </c:ext>
            </c:extLst>
          </c:dPt>
          <c:dPt>
            <c:idx val="18"/>
            <c:invertIfNegative val="0"/>
            <c:bubble3D val="0"/>
            <c:extLst>
              <c:ext xmlns:c16="http://schemas.microsoft.com/office/drawing/2014/chart" uri="{C3380CC4-5D6E-409C-BE32-E72D297353CC}">
                <c16:uniqueId val="{00000012-DC70-4A9A-B9CE-A09293B35EAF}"/>
              </c:ext>
            </c:extLst>
          </c:dPt>
          <c:dPt>
            <c:idx val="19"/>
            <c:invertIfNegative val="0"/>
            <c:bubble3D val="0"/>
            <c:extLst>
              <c:ext xmlns:c16="http://schemas.microsoft.com/office/drawing/2014/chart" uri="{C3380CC4-5D6E-409C-BE32-E72D297353CC}">
                <c16:uniqueId val="{00000013-DC70-4A9A-B9CE-A09293B35EAF}"/>
              </c:ext>
            </c:extLst>
          </c:dPt>
          <c:dPt>
            <c:idx val="20"/>
            <c:invertIfNegative val="0"/>
            <c:bubble3D val="0"/>
            <c:extLst>
              <c:ext xmlns:c16="http://schemas.microsoft.com/office/drawing/2014/chart" uri="{C3380CC4-5D6E-409C-BE32-E72D297353CC}">
                <c16:uniqueId val="{00000014-DC70-4A9A-B9CE-A09293B35EAF}"/>
              </c:ext>
            </c:extLst>
          </c:dPt>
          <c:dPt>
            <c:idx val="21"/>
            <c:invertIfNegative val="0"/>
            <c:bubble3D val="0"/>
            <c:extLst>
              <c:ext xmlns:c16="http://schemas.microsoft.com/office/drawing/2014/chart" uri="{C3380CC4-5D6E-409C-BE32-E72D297353CC}">
                <c16:uniqueId val="{00000015-DC70-4A9A-B9CE-A09293B35EAF}"/>
              </c:ext>
            </c:extLst>
          </c:dPt>
          <c:dPt>
            <c:idx val="22"/>
            <c:invertIfNegative val="0"/>
            <c:bubble3D val="0"/>
            <c:extLst>
              <c:ext xmlns:c16="http://schemas.microsoft.com/office/drawing/2014/chart" uri="{C3380CC4-5D6E-409C-BE32-E72D297353CC}">
                <c16:uniqueId val="{00000016-DC70-4A9A-B9CE-A09293B35EAF}"/>
              </c:ext>
            </c:extLst>
          </c:dPt>
          <c:dPt>
            <c:idx val="23"/>
            <c:invertIfNegative val="0"/>
            <c:bubble3D val="0"/>
            <c:extLst>
              <c:ext xmlns:c16="http://schemas.microsoft.com/office/drawing/2014/chart" uri="{C3380CC4-5D6E-409C-BE32-E72D297353CC}">
                <c16:uniqueId val="{00000017-DC70-4A9A-B9CE-A09293B35EAF}"/>
              </c:ext>
            </c:extLst>
          </c:dPt>
          <c:dLbls>
            <c:spPr>
              <a:noFill/>
              <a:ln>
                <a:noFill/>
              </a:ln>
              <a:effectLst/>
            </c:spPr>
            <c:txPr>
              <a:bodyPr wrap="square" lIns="38100" tIns="19050" rIns="38100" bIns="19050" anchor="ctr">
                <a:spAutoFit/>
              </a:bodyPr>
              <a:lstStyle/>
              <a:p>
                <a:pPr>
                  <a:defRPr sz="800"/>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Sheet1!$A$2:$A$8</c:f>
              <c:strCache>
                <c:ptCount val="7"/>
                <c:pt idx="0">
                  <c:v>People who like to explore and have new experiences</c:v>
                </c:pt>
                <c:pt idx="1">
                  <c:v>People who like adventure</c:v>
                </c:pt>
                <c:pt idx="2">
                  <c:v>People who prefer the familiar over the unknown</c:v>
                </c:pt>
                <c:pt idx="3">
                  <c:v>People who enjoy spending time with friends</c:v>
                </c:pt>
                <c:pt idx="4">
                  <c:v>People who are interested to learn more</c:v>
                </c:pt>
                <c:pt idx="5">
                  <c:v>People who needs time for themselves</c:v>
                </c:pt>
                <c:pt idx="6">
                  <c:v>People who have strong family values</c:v>
                </c:pt>
              </c:strCache>
            </c:strRef>
          </c:cat>
          <c:val>
            <c:numRef>
              <c:f>Sheet1!$B$2:$B$8</c:f>
              <c:numCache>
                <c:formatCode>0%</c:formatCode>
                <c:ptCount val="7"/>
                <c:pt idx="0">
                  <c:v>0.31622746185852973</c:v>
                </c:pt>
                <c:pt idx="1">
                  <c:v>0.3009708737864078</c:v>
                </c:pt>
                <c:pt idx="2">
                  <c:v>0.29680998613037429</c:v>
                </c:pt>
                <c:pt idx="3">
                  <c:v>0.26490984743411983</c:v>
                </c:pt>
                <c:pt idx="4">
                  <c:v>0.2607489597780861</c:v>
                </c:pt>
                <c:pt idx="5">
                  <c:v>0.24687933425797476</c:v>
                </c:pt>
                <c:pt idx="6">
                  <c:v>0.23717059639389723</c:v>
                </c:pt>
              </c:numCache>
            </c:numRef>
          </c:val>
          <c:extLst>
            <c:ext xmlns:c16="http://schemas.microsoft.com/office/drawing/2014/chart" uri="{C3380CC4-5D6E-409C-BE32-E72D297353CC}">
              <c16:uniqueId val="{00000018-DC70-4A9A-B9CE-A09293B35EAF}"/>
            </c:ext>
          </c:extLst>
        </c:ser>
        <c:dLbls>
          <c:dLblPos val="outEnd"/>
          <c:showLegendKey val="0"/>
          <c:showVal val="1"/>
          <c:showCatName val="0"/>
          <c:showSerName val="0"/>
          <c:showPercent val="0"/>
          <c:showBubbleSize val="0"/>
        </c:dLbls>
        <c:gapWidth val="75"/>
        <c:axId val="25633920"/>
        <c:axId val="25635456"/>
      </c:barChart>
      <c:catAx>
        <c:axId val="25633920"/>
        <c:scaling>
          <c:orientation val="maxMin"/>
        </c:scaling>
        <c:delete val="0"/>
        <c:axPos val="l"/>
        <c:numFmt formatCode="General" sourceLinked="0"/>
        <c:majorTickMark val="out"/>
        <c:minorTickMark val="none"/>
        <c:tickLblPos val="nextTo"/>
        <c:txPr>
          <a:bodyPr/>
          <a:lstStyle/>
          <a:p>
            <a:pPr>
              <a:defRPr sz="900">
                <a:solidFill>
                  <a:schemeClr val="tx1">
                    <a:lumMod val="75000"/>
                    <a:lumOff val="25000"/>
                  </a:schemeClr>
                </a:solidFill>
                <a:latin typeface="+mn-lt"/>
                <a:ea typeface="Open Sans" panose="020B0606030504020204" pitchFamily="34" charset="0"/>
                <a:cs typeface="Open Sans" panose="020B0606030504020204" pitchFamily="34" charset="0"/>
              </a:defRPr>
            </a:pPr>
            <a:endParaRPr lang="nb-NO"/>
          </a:p>
        </c:txPr>
        <c:crossAx val="25635456"/>
        <c:crosses val="autoZero"/>
        <c:auto val="1"/>
        <c:lblAlgn val="ctr"/>
        <c:lblOffset val="100"/>
        <c:noMultiLvlLbl val="0"/>
      </c:catAx>
      <c:valAx>
        <c:axId val="25635456"/>
        <c:scaling>
          <c:orientation val="minMax"/>
          <c:max val="1"/>
          <c:min val="0"/>
        </c:scaling>
        <c:delete val="1"/>
        <c:axPos val="t"/>
        <c:numFmt formatCode="0%" sourceLinked="0"/>
        <c:majorTickMark val="out"/>
        <c:minorTickMark val="none"/>
        <c:tickLblPos val="nextTo"/>
        <c:crossAx val="25633920"/>
        <c:crosses val="autoZero"/>
        <c:crossBetween val="between"/>
        <c:majorUnit val="1"/>
      </c:valAx>
      <c:spPr>
        <a:noFill/>
        <a:ln w="25400">
          <a:noFill/>
        </a:ln>
      </c:spPr>
    </c:plotArea>
    <c:plotVisOnly val="1"/>
    <c:dispBlanksAs val="gap"/>
    <c:showDLblsOverMax val="0"/>
  </c:chart>
  <c:txPr>
    <a:bodyPr/>
    <a:lstStyle/>
    <a:p>
      <a:pPr>
        <a:defRPr sz="1800"/>
      </a:pPr>
      <a:endParaRPr lang="nb-NO"/>
    </a:p>
  </c:txPr>
  <c:externalData r:id="rId1">
    <c:autoUpdate val="0"/>
  </c:externalData>
</c:chartSpace>
</file>

<file path=ppt/charts/chart1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600" b="1" i="0" u="none" strike="noStrike" kern="1200" cap="all" spc="120" normalizeH="0" baseline="0">
              <a:solidFill>
                <a:schemeClr val="tx1">
                  <a:lumMod val="65000"/>
                  <a:lumOff val="35000"/>
                </a:schemeClr>
              </a:solidFill>
              <a:latin typeface="+mn-lt"/>
              <a:ea typeface="+mn-ea"/>
              <a:cs typeface="+mn-cs"/>
            </a:defRPr>
          </a:pPr>
          <a:endParaRPr lang="nb-NO"/>
        </a:p>
      </c:txPr>
    </c:title>
    <c:autoTitleDeleted val="0"/>
    <c:plotArea>
      <c:layout/>
      <c:barChart>
        <c:barDir val="col"/>
        <c:grouping val="clustered"/>
        <c:varyColors val="0"/>
        <c:ser>
          <c:idx val="0"/>
          <c:order val="0"/>
          <c:tx>
            <c:strRef>
              <c:f>Sheet2!$E$10</c:f>
              <c:strCache>
                <c:ptCount val="1"/>
                <c:pt idx="0">
                  <c:v>Norway</c:v>
                </c:pt>
              </c:strCache>
            </c:strRef>
          </c:tx>
          <c:spPr>
            <a:solidFill>
              <a:schemeClr val="accent1"/>
            </a:solidFill>
            <a:ln>
              <a:noFill/>
            </a:ln>
            <a:effectLst/>
          </c:spPr>
          <c:invertIfNegative val="0"/>
          <c:dPt>
            <c:idx val="0"/>
            <c:invertIfNegative val="0"/>
            <c:bubble3D val="0"/>
            <c:spPr>
              <a:solidFill>
                <a:srgbClr val="FFFF99"/>
              </a:solidFill>
              <a:ln>
                <a:noFill/>
              </a:ln>
              <a:effectLst/>
            </c:spPr>
            <c:extLst>
              <c:ext xmlns:c16="http://schemas.microsoft.com/office/drawing/2014/chart" uri="{C3380CC4-5D6E-409C-BE32-E72D297353CC}">
                <c16:uniqueId val="{00000003-DBB5-47BE-9D6F-E4CCC694B609}"/>
              </c:ext>
            </c:extLst>
          </c:dPt>
          <c:dPt>
            <c:idx val="1"/>
            <c:invertIfNegative val="0"/>
            <c:bubble3D val="0"/>
            <c:spPr>
              <a:solidFill>
                <a:srgbClr val="FF9966"/>
              </a:solidFill>
              <a:ln>
                <a:noFill/>
              </a:ln>
              <a:effectLst/>
            </c:spPr>
            <c:extLst>
              <c:ext xmlns:c16="http://schemas.microsoft.com/office/drawing/2014/chart" uri="{C3380CC4-5D6E-409C-BE32-E72D297353CC}">
                <c16:uniqueId val="{00000008-DBB5-47BE-9D6F-E4CCC694B609}"/>
              </c:ext>
            </c:extLst>
          </c:dPt>
          <c:dPt>
            <c:idx val="2"/>
            <c:invertIfNegative val="0"/>
            <c:bubble3D val="0"/>
            <c:spPr>
              <a:solidFill>
                <a:srgbClr val="91D04F"/>
              </a:solidFill>
              <a:ln>
                <a:noFill/>
              </a:ln>
              <a:effectLst/>
            </c:spPr>
            <c:extLst>
              <c:ext xmlns:c16="http://schemas.microsoft.com/office/drawing/2014/chart" uri="{C3380CC4-5D6E-409C-BE32-E72D297353CC}">
                <c16:uniqueId val="{00000002-DBB5-47BE-9D6F-E4CCC694B609}"/>
              </c:ext>
            </c:extLst>
          </c:dPt>
          <c:dPt>
            <c:idx val="3"/>
            <c:invertIfNegative val="0"/>
            <c:bubble3D val="0"/>
            <c:spPr>
              <a:solidFill>
                <a:srgbClr val="91D04F"/>
              </a:solidFill>
              <a:ln>
                <a:noFill/>
              </a:ln>
              <a:effectLst/>
            </c:spPr>
            <c:extLst>
              <c:ext xmlns:c16="http://schemas.microsoft.com/office/drawing/2014/chart" uri="{C3380CC4-5D6E-409C-BE32-E72D297353CC}">
                <c16:uniqueId val="{00000001-DBB5-47BE-9D6F-E4CCC694B609}"/>
              </c:ext>
            </c:extLst>
          </c:dPt>
          <c:dPt>
            <c:idx val="4"/>
            <c:invertIfNegative val="0"/>
            <c:bubble3D val="0"/>
            <c:spPr>
              <a:solidFill>
                <a:srgbClr val="FF0000"/>
              </a:solidFill>
              <a:ln>
                <a:noFill/>
              </a:ln>
              <a:effectLst/>
            </c:spPr>
            <c:extLst>
              <c:ext xmlns:c16="http://schemas.microsoft.com/office/drawing/2014/chart" uri="{C3380CC4-5D6E-409C-BE32-E72D297353CC}">
                <c16:uniqueId val="{00000007-DBB5-47BE-9D6F-E4CCC694B609}"/>
              </c:ext>
            </c:extLst>
          </c:dPt>
          <c:dPt>
            <c:idx val="5"/>
            <c:invertIfNegative val="0"/>
            <c:bubble3D val="0"/>
            <c:spPr>
              <a:solidFill>
                <a:srgbClr val="FFFF99"/>
              </a:solidFill>
              <a:ln>
                <a:noFill/>
              </a:ln>
              <a:effectLst/>
            </c:spPr>
            <c:extLst>
              <c:ext xmlns:c16="http://schemas.microsoft.com/office/drawing/2014/chart" uri="{C3380CC4-5D6E-409C-BE32-E72D297353CC}">
                <c16:uniqueId val="{00000004-DBB5-47BE-9D6F-E4CCC694B609}"/>
              </c:ext>
            </c:extLst>
          </c:dPt>
          <c:dPt>
            <c:idx val="6"/>
            <c:invertIfNegative val="0"/>
            <c:bubble3D val="0"/>
            <c:spPr>
              <a:solidFill>
                <a:srgbClr val="FFFF99"/>
              </a:solidFill>
              <a:ln>
                <a:noFill/>
              </a:ln>
              <a:effectLst/>
            </c:spPr>
            <c:extLst>
              <c:ext xmlns:c16="http://schemas.microsoft.com/office/drawing/2014/chart" uri="{C3380CC4-5D6E-409C-BE32-E72D297353CC}">
                <c16:uniqueId val="{00000005-DBB5-47BE-9D6F-E4CCC694B609}"/>
              </c:ext>
            </c:extLst>
          </c:dPt>
          <c:dPt>
            <c:idx val="7"/>
            <c:invertIfNegative val="0"/>
            <c:bubble3D val="0"/>
            <c:spPr>
              <a:solidFill>
                <a:srgbClr val="FFFF99"/>
              </a:solidFill>
              <a:ln>
                <a:noFill/>
              </a:ln>
              <a:effectLst/>
            </c:spPr>
            <c:extLst>
              <c:ext xmlns:c16="http://schemas.microsoft.com/office/drawing/2014/chart" uri="{C3380CC4-5D6E-409C-BE32-E72D297353CC}">
                <c16:uniqueId val="{00000006-DBB5-47BE-9D6F-E4CCC694B609}"/>
              </c:ext>
            </c:extLst>
          </c:dPt>
          <c:dPt>
            <c:idx val="8"/>
            <c:invertIfNegative val="0"/>
            <c:bubble3D val="0"/>
            <c:spPr>
              <a:solidFill>
                <a:srgbClr val="FF9966"/>
              </a:solidFill>
              <a:ln>
                <a:noFill/>
              </a:ln>
              <a:effectLst/>
            </c:spPr>
            <c:extLst>
              <c:ext xmlns:c16="http://schemas.microsoft.com/office/drawing/2014/chart" uri="{C3380CC4-5D6E-409C-BE32-E72D297353CC}">
                <c16:uniqueId val="{00000009-DBB5-47BE-9D6F-E4CCC694B609}"/>
              </c:ext>
            </c:extLst>
          </c:dPt>
          <c:dLbls>
            <c:spPr>
              <a:noFill/>
              <a:ln>
                <a:noFill/>
              </a:ln>
              <a:effectLst/>
            </c:spPr>
            <c:txPr>
              <a:bodyPr rot="0" spcFirstLastPara="1" vertOverflow="clip" horzOverflow="clip" vert="horz" wrap="square" lIns="38100" tIns="19050" rIns="38100" bIns="19050" anchor="ctr" anchorCtr="1">
                <a:spAutoFit/>
              </a:bodyPr>
              <a:lstStyle/>
              <a:p>
                <a:pPr>
                  <a:defRPr sz="1100" b="0" i="0" u="none" strike="noStrike" kern="1200" baseline="0">
                    <a:solidFill>
                      <a:schemeClr val="tx1">
                        <a:lumMod val="50000"/>
                        <a:lumOff val="50000"/>
                      </a:schemeClr>
                    </a:solidFill>
                    <a:latin typeface="+mn-lt"/>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Sheet2!$F$9:$N$9</c:f>
              <c:strCache>
                <c:ptCount val="9"/>
                <c:pt idx="0">
                  <c:v>Broadening My Cultural Horizon</c:v>
                </c:pt>
                <c:pt idx="1">
                  <c:v>Romantic Luxury</c:v>
                </c:pt>
                <c:pt idx="2">
                  <c:v>Escape</c:v>
                </c:pt>
                <c:pt idx="3">
                  <c:v>Exploring the World of Natural Beauty</c:v>
                </c:pt>
                <c:pt idx="4">
                  <c:v>Sharing &amp; Caring</c:v>
                </c:pt>
                <c:pt idx="5">
                  <c:v>Control</c:v>
                </c:pt>
                <c:pt idx="6">
                  <c:v>Energy</c:v>
                </c:pt>
                <c:pt idx="7">
                  <c:v>Playful Liberation</c:v>
                </c:pt>
                <c:pt idx="8">
                  <c:v>Social Immersion</c:v>
                </c:pt>
              </c:strCache>
            </c:strRef>
          </c:cat>
          <c:val>
            <c:numRef>
              <c:f>Sheet2!$F$10:$N$10</c:f>
              <c:numCache>
                <c:formatCode>General</c:formatCode>
                <c:ptCount val="9"/>
                <c:pt idx="0">
                  <c:v>0.06</c:v>
                </c:pt>
                <c:pt idx="1">
                  <c:v>-0.13</c:v>
                </c:pt>
                <c:pt idx="2">
                  <c:v>0.22</c:v>
                </c:pt>
                <c:pt idx="3">
                  <c:v>0.28000000000000003</c:v>
                </c:pt>
                <c:pt idx="4">
                  <c:v>-0.22</c:v>
                </c:pt>
                <c:pt idx="5">
                  <c:v>0.03</c:v>
                </c:pt>
                <c:pt idx="6">
                  <c:v>-0.03</c:v>
                </c:pt>
                <c:pt idx="7">
                  <c:v>-0.06</c:v>
                </c:pt>
                <c:pt idx="8">
                  <c:v>-0.16</c:v>
                </c:pt>
              </c:numCache>
            </c:numRef>
          </c:val>
          <c:extLst>
            <c:ext xmlns:c16="http://schemas.microsoft.com/office/drawing/2014/chart" uri="{C3380CC4-5D6E-409C-BE32-E72D297353CC}">
              <c16:uniqueId val="{00000000-DBB5-47BE-9D6F-E4CCC694B609}"/>
            </c:ext>
          </c:extLst>
        </c:ser>
        <c:dLbls>
          <c:dLblPos val="outEnd"/>
          <c:showLegendKey val="0"/>
          <c:showVal val="1"/>
          <c:showCatName val="0"/>
          <c:showSerName val="0"/>
          <c:showPercent val="0"/>
          <c:showBubbleSize val="0"/>
        </c:dLbls>
        <c:gapWidth val="90"/>
        <c:overlap val="-44"/>
        <c:axId val="239196672"/>
        <c:axId val="239195688"/>
      </c:barChart>
      <c:catAx>
        <c:axId val="23919667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cap="all" spc="120" normalizeH="0" baseline="0">
                <a:solidFill>
                  <a:schemeClr val="tx1">
                    <a:lumMod val="65000"/>
                    <a:lumOff val="35000"/>
                  </a:schemeClr>
                </a:solidFill>
                <a:latin typeface="+mn-lt"/>
                <a:ea typeface="+mn-ea"/>
                <a:cs typeface="+mn-cs"/>
              </a:defRPr>
            </a:pPr>
            <a:endParaRPr lang="nb-NO"/>
          </a:p>
        </c:txPr>
        <c:crossAx val="239195688"/>
        <c:crosses val="autoZero"/>
        <c:auto val="1"/>
        <c:lblAlgn val="ctr"/>
        <c:lblOffset val="100"/>
        <c:noMultiLvlLbl val="0"/>
      </c:catAx>
      <c:valAx>
        <c:axId val="239195688"/>
        <c:scaling>
          <c:orientation val="minMax"/>
        </c:scaling>
        <c:delete val="1"/>
        <c:axPos val="l"/>
        <c:numFmt formatCode="General" sourceLinked="1"/>
        <c:majorTickMark val="none"/>
        <c:minorTickMark val="none"/>
        <c:tickLblPos val="nextTo"/>
        <c:crossAx val="23919667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rgbClr val="00B050"/>
            </a:solidFill>
            <a:ln>
              <a:noFill/>
            </a:ln>
            <a:effectLst/>
          </c:spPr>
          <c:invertIfNegative val="0"/>
          <c:dPt>
            <c:idx val="5"/>
            <c:invertIfNegative val="0"/>
            <c:bubble3D val="0"/>
            <c:spPr>
              <a:solidFill>
                <a:srgbClr val="EF2B2D"/>
              </a:solidFill>
              <a:ln>
                <a:noFill/>
              </a:ln>
              <a:effectLst/>
            </c:spPr>
            <c:extLst>
              <c:ext xmlns:c16="http://schemas.microsoft.com/office/drawing/2014/chart" uri="{C3380CC4-5D6E-409C-BE32-E72D297353CC}">
                <c16:uniqueId val="{0000000F-499B-4F28-8EB4-25618624A8AD}"/>
              </c:ext>
            </c:extLst>
          </c:dPt>
          <c:dLbls>
            <c:spPr>
              <a:noFill/>
              <a:ln>
                <a:noFill/>
              </a:ln>
              <a:effectLst/>
            </c:spPr>
            <c:txPr>
              <a:bodyPr rot="0" spcFirstLastPara="1" vertOverflow="ellipsis" vert="horz" wrap="square" anchor="ctr" anchorCtr="1"/>
              <a:lstStyle/>
              <a:p>
                <a:pPr>
                  <a:defRPr sz="24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New Zealand</c:v>
                </c:pt>
                <c:pt idx="1">
                  <c:v>Iceland</c:v>
                </c:pt>
                <c:pt idx="2">
                  <c:v>South Africa</c:v>
                </c:pt>
                <c:pt idx="3">
                  <c:v>Canada</c:v>
                </c:pt>
                <c:pt idx="4">
                  <c:v>Scotland</c:v>
                </c:pt>
                <c:pt idx="5">
                  <c:v>Norway</c:v>
                </c:pt>
                <c:pt idx="6">
                  <c:v>Finland</c:v>
                </c:pt>
                <c:pt idx="7">
                  <c:v>Sweden</c:v>
                </c:pt>
              </c:strCache>
            </c:strRef>
          </c:cat>
          <c:val>
            <c:numRef>
              <c:f>Sheet1!$B$2:$B$9</c:f>
              <c:numCache>
                <c:formatCode>0.00</c:formatCode>
                <c:ptCount val="8"/>
                <c:pt idx="0">
                  <c:v>0.62964040435618984</c:v>
                </c:pt>
                <c:pt idx="1">
                  <c:v>0.60709863890919169</c:v>
                </c:pt>
                <c:pt idx="2">
                  <c:v>0.56625868857015427</c:v>
                </c:pt>
                <c:pt idx="3">
                  <c:v>0.34117560633349558</c:v>
                </c:pt>
                <c:pt idx="4">
                  <c:v>0.30538991025255252</c:v>
                </c:pt>
                <c:pt idx="5">
                  <c:v>0.27934538695547845</c:v>
                </c:pt>
                <c:pt idx="6">
                  <c:v>0.22336265559587823</c:v>
                </c:pt>
                <c:pt idx="7">
                  <c:v>5.6219703749714162E-2</c:v>
                </c:pt>
              </c:numCache>
            </c:numRef>
          </c:val>
          <c:extLst>
            <c:ext xmlns:c16="http://schemas.microsoft.com/office/drawing/2014/chart" uri="{C3380CC4-5D6E-409C-BE32-E72D297353CC}">
              <c16:uniqueId val="{00000000-499B-4F28-8EB4-25618624A8AD}"/>
            </c:ext>
          </c:extLst>
        </c:ser>
        <c:dLbls>
          <c:showLegendKey val="0"/>
          <c:showVal val="0"/>
          <c:showCatName val="0"/>
          <c:showSerName val="0"/>
          <c:showPercent val="0"/>
          <c:showBubbleSize val="0"/>
        </c:dLbls>
        <c:gapWidth val="54"/>
        <c:axId val="800475608"/>
        <c:axId val="800474624"/>
      </c:barChart>
      <c:catAx>
        <c:axId val="80047560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nb-NO"/>
          </a:p>
        </c:txPr>
        <c:crossAx val="800474624"/>
        <c:crosses val="autoZero"/>
        <c:auto val="1"/>
        <c:lblAlgn val="ctr"/>
        <c:lblOffset val="100"/>
        <c:noMultiLvlLbl val="0"/>
      </c:catAx>
      <c:valAx>
        <c:axId val="800474624"/>
        <c:scaling>
          <c:orientation val="minMax"/>
        </c:scaling>
        <c:delete val="1"/>
        <c:axPos val="t"/>
        <c:numFmt formatCode="0.00" sourceLinked="1"/>
        <c:majorTickMark val="none"/>
        <c:minorTickMark val="none"/>
        <c:tickLblPos val="nextTo"/>
        <c:crossAx val="800475608"/>
        <c:crosses val="autoZero"/>
        <c:crossBetween val="between"/>
      </c:valAx>
      <c:spPr>
        <a:noFill/>
        <a:ln>
          <a:noFill/>
        </a:ln>
        <a:effectLst/>
      </c:spPr>
    </c:plotArea>
    <c:plotVisOnly val="1"/>
    <c:dispBlanksAs val="gap"/>
    <c:showDLblsOverMax val="0"/>
  </c:chart>
  <c:spPr>
    <a:noFill/>
    <a:ln>
      <a:noFill/>
    </a:ln>
    <a:effectLst/>
  </c:spPr>
  <c:txPr>
    <a:bodyPr/>
    <a:lstStyle/>
    <a:p>
      <a:pPr>
        <a:defRPr sz="2400"/>
      </a:pPr>
      <a:endParaRPr lang="nb-NO"/>
    </a:p>
  </c:txPr>
  <c:externalData r:id="rId3">
    <c:autoUpdate val="0"/>
  </c:externalData>
</c:chartSpace>
</file>

<file path=ppt/charts/chart1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53389609707130037"/>
          <c:y val="2.6836113609692028E-2"/>
          <c:w val="0.46610390292869969"/>
          <c:h val="0.9660326140885438"/>
        </c:manualLayout>
      </c:layout>
      <c:barChart>
        <c:barDir val="bar"/>
        <c:grouping val="clustered"/>
        <c:varyColors val="0"/>
        <c:ser>
          <c:idx val="0"/>
          <c:order val="0"/>
          <c:tx>
            <c:strRef>
              <c:f>Sheet1!$B$1</c:f>
              <c:strCache>
                <c:ptCount val="1"/>
                <c:pt idx="0">
                  <c:v>Column1</c:v>
                </c:pt>
              </c:strCache>
            </c:strRef>
          </c:tx>
          <c:spPr>
            <a:solidFill>
              <a:srgbClr val="FFC000"/>
            </a:solidFill>
          </c:spPr>
          <c:invertIfNegative val="0"/>
          <c:dPt>
            <c:idx val="0"/>
            <c:invertIfNegative val="0"/>
            <c:bubble3D val="0"/>
            <c:extLst>
              <c:ext xmlns:c16="http://schemas.microsoft.com/office/drawing/2014/chart" uri="{C3380CC4-5D6E-409C-BE32-E72D297353CC}">
                <c16:uniqueId val="{00000000-0C32-4BBE-AB1E-4EB81BB28413}"/>
              </c:ext>
            </c:extLst>
          </c:dPt>
          <c:dPt>
            <c:idx val="1"/>
            <c:invertIfNegative val="0"/>
            <c:bubble3D val="0"/>
            <c:extLst>
              <c:ext xmlns:c16="http://schemas.microsoft.com/office/drawing/2014/chart" uri="{C3380CC4-5D6E-409C-BE32-E72D297353CC}">
                <c16:uniqueId val="{00000001-0C32-4BBE-AB1E-4EB81BB28413}"/>
              </c:ext>
            </c:extLst>
          </c:dPt>
          <c:dPt>
            <c:idx val="2"/>
            <c:invertIfNegative val="0"/>
            <c:bubble3D val="0"/>
            <c:extLst>
              <c:ext xmlns:c16="http://schemas.microsoft.com/office/drawing/2014/chart" uri="{C3380CC4-5D6E-409C-BE32-E72D297353CC}">
                <c16:uniqueId val="{00000002-0C32-4BBE-AB1E-4EB81BB28413}"/>
              </c:ext>
            </c:extLst>
          </c:dPt>
          <c:dPt>
            <c:idx val="3"/>
            <c:invertIfNegative val="0"/>
            <c:bubble3D val="0"/>
            <c:extLst>
              <c:ext xmlns:c16="http://schemas.microsoft.com/office/drawing/2014/chart" uri="{C3380CC4-5D6E-409C-BE32-E72D297353CC}">
                <c16:uniqueId val="{00000003-0C32-4BBE-AB1E-4EB81BB28413}"/>
              </c:ext>
            </c:extLst>
          </c:dPt>
          <c:dPt>
            <c:idx val="4"/>
            <c:invertIfNegative val="0"/>
            <c:bubble3D val="0"/>
            <c:extLst>
              <c:ext xmlns:c16="http://schemas.microsoft.com/office/drawing/2014/chart" uri="{C3380CC4-5D6E-409C-BE32-E72D297353CC}">
                <c16:uniqueId val="{00000004-0C32-4BBE-AB1E-4EB81BB28413}"/>
              </c:ext>
            </c:extLst>
          </c:dPt>
          <c:dPt>
            <c:idx val="5"/>
            <c:invertIfNegative val="0"/>
            <c:bubble3D val="0"/>
            <c:extLst>
              <c:ext xmlns:c16="http://schemas.microsoft.com/office/drawing/2014/chart" uri="{C3380CC4-5D6E-409C-BE32-E72D297353CC}">
                <c16:uniqueId val="{00000005-0C32-4BBE-AB1E-4EB81BB28413}"/>
              </c:ext>
            </c:extLst>
          </c:dPt>
          <c:dPt>
            <c:idx val="6"/>
            <c:invertIfNegative val="0"/>
            <c:bubble3D val="0"/>
            <c:extLst>
              <c:ext xmlns:c16="http://schemas.microsoft.com/office/drawing/2014/chart" uri="{C3380CC4-5D6E-409C-BE32-E72D297353CC}">
                <c16:uniqueId val="{00000006-0C32-4BBE-AB1E-4EB81BB28413}"/>
              </c:ext>
            </c:extLst>
          </c:dPt>
          <c:dPt>
            <c:idx val="7"/>
            <c:invertIfNegative val="0"/>
            <c:bubble3D val="0"/>
            <c:extLst>
              <c:ext xmlns:c16="http://schemas.microsoft.com/office/drawing/2014/chart" uri="{C3380CC4-5D6E-409C-BE32-E72D297353CC}">
                <c16:uniqueId val="{00000007-0C32-4BBE-AB1E-4EB81BB28413}"/>
              </c:ext>
            </c:extLst>
          </c:dPt>
          <c:dPt>
            <c:idx val="8"/>
            <c:invertIfNegative val="0"/>
            <c:bubble3D val="0"/>
            <c:extLst>
              <c:ext xmlns:c16="http://schemas.microsoft.com/office/drawing/2014/chart" uri="{C3380CC4-5D6E-409C-BE32-E72D297353CC}">
                <c16:uniqueId val="{00000008-0C32-4BBE-AB1E-4EB81BB28413}"/>
              </c:ext>
            </c:extLst>
          </c:dPt>
          <c:dPt>
            <c:idx val="9"/>
            <c:invertIfNegative val="0"/>
            <c:bubble3D val="0"/>
            <c:extLst>
              <c:ext xmlns:c16="http://schemas.microsoft.com/office/drawing/2014/chart" uri="{C3380CC4-5D6E-409C-BE32-E72D297353CC}">
                <c16:uniqueId val="{00000009-0C32-4BBE-AB1E-4EB81BB28413}"/>
              </c:ext>
            </c:extLst>
          </c:dPt>
          <c:dPt>
            <c:idx val="10"/>
            <c:invertIfNegative val="0"/>
            <c:bubble3D val="0"/>
            <c:extLst>
              <c:ext xmlns:c16="http://schemas.microsoft.com/office/drawing/2014/chart" uri="{C3380CC4-5D6E-409C-BE32-E72D297353CC}">
                <c16:uniqueId val="{0000000A-0C32-4BBE-AB1E-4EB81BB28413}"/>
              </c:ext>
            </c:extLst>
          </c:dPt>
          <c:dPt>
            <c:idx val="11"/>
            <c:invertIfNegative val="0"/>
            <c:bubble3D val="0"/>
            <c:extLst>
              <c:ext xmlns:c16="http://schemas.microsoft.com/office/drawing/2014/chart" uri="{C3380CC4-5D6E-409C-BE32-E72D297353CC}">
                <c16:uniqueId val="{0000000B-0C32-4BBE-AB1E-4EB81BB28413}"/>
              </c:ext>
            </c:extLst>
          </c:dPt>
          <c:dPt>
            <c:idx val="12"/>
            <c:invertIfNegative val="0"/>
            <c:bubble3D val="0"/>
            <c:extLst>
              <c:ext xmlns:c16="http://schemas.microsoft.com/office/drawing/2014/chart" uri="{C3380CC4-5D6E-409C-BE32-E72D297353CC}">
                <c16:uniqueId val="{0000000C-0C32-4BBE-AB1E-4EB81BB28413}"/>
              </c:ext>
            </c:extLst>
          </c:dPt>
          <c:dPt>
            <c:idx val="13"/>
            <c:invertIfNegative val="0"/>
            <c:bubble3D val="0"/>
            <c:extLst>
              <c:ext xmlns:c16="http://schemas.microsoft.com/office/drawing/2014/chart" uri="{C3380CC4-5D6E-409C-BE32-E72D297353CC}">
                <c16:uniqueId val="{0000000D-0C32-4BBE-AB1E-4EB81BB28413}"/>
              </c:ext>
            </c:extLst>
          </c:dPt>
          <c:dPt>
            <c:idx val="14"/>
            <c:invertIfNegative val="0"/>
            <c:bubble3D val="0"/>
            <c:extLst>
              <c:ext xmlns:c16="http://schemas.microsoft.com/office/drawing/2014/chart" uri="{C3380CC4-5D6E-409C-BE32-E72D297353CC}">
                <c16:uniqueId val="{0000000E-0C32-4BBE-AB1E-4EB81BB28413}"/>
              </c:ext>
            </c:extLst>
          </c:dPt>
          <c:dPt>
            <c:idx val="15"/>
            <c:invertIfNegative val="0"/>
            <c:bubble3D val="0"/>
            <c:extLst>
              <c:ext xmlns:c16="http://schemas.microsoft.com/office/drawing/2014/chart" uri="{C3380CC4-5D6E-409C-BE32-E72D297353CC}">
                <c16:uniqueId val="{0000000F-0C32-4BBE-AB1E-4EB81BB28413}"/>
              </c:ext>
            </c:extLst>
          </c:dPt>
          <c:dPt>
            <c:idx val="16"/>
            <c:invertIfNegative val="0"/>
            <c:bubble3D val="0"/>
            <c:extLst>
              <c:ext xmlns:c16="http://schemas.microsoft.com/office/drawing/2014/chart" uri="{C3380CC4-5D6E-409C-BE32-E72D297353CC}">
                <c16:uniqueId val="{00000010-0C32-4BBE-AB1E-4EB81BB28413}"/>
              </c:ext>
            </c:extLst>
          </c:dPt>
          <c:dPt>
            <c:idx val="17"/>
            <c:invertIfNegative val="0"/>
            <c:bubble3D val="0"/>
            <c:extLst>
              <c:ext xmlns:c16="http://schemas.microsoft.com/office/drawing/2014/chart" uri="{C3380CC4-5D6E-409C-BE32-E72D297353CC}">
                <c16:uniqueId val="{00000011-0C32-4BBE-AB1E-4EB81BB28413}"/>
              </c:ext>
            </c:extLst>
          </c:dPt>
          <c:dPt>
            <c:idx val="18"/>
            <c:invertIfNegative val="0"/>
            <c:bubble3D val="0"/>
            <c:extLst>
              <c:ext xmlns:c16="http://schemas.microsoft.com/office/drawing/2014/chart" uri="{C3380CC4-5D6E-409C-BE32-E72D297353CC}">
                <c16:uniqueId val="{00000012-0C32-4BBE-AB1E-4EB81BB28413}"/>
              </c:ext>
            </c:extLst>
          </c:dPt>
          <c:dPt>
            <c:idx val="19"/>
            <c:invertIfNegative val="0"/>
            <c:bubble3D val="0"/>
            <c:extLst>
              <c:ext xmlns:c16="http://schemas.microsoft.com/office/drawing/2014/chart" uri="{C3380CC4-5D6E-409C-BE32-E72D297353CC}">
                <c16:uniqueId val="{00000013-0C32-4BBE-AB1E-4EB81BB28413}"/>
              </c:ext>
            </c:extLst>
          </c:dPt>
          <c:dPt>
            <c:idx val="20"/>
            <c:invertIfNegative val="0"/>
            <c:bubble3D val="0"/>
            <c:extLst>
              <c:ext xmlns:c16="http://schemas.microsoft.com/office/drawing/2014/chart" uri="{C3380CC4-5D6E-409C-BE32-E72D297353CC}">
                <c16:uniqueId val="{00000014-0C32-4BBE-AB1E-4EB81BB28413}"/>
              </c:ext>
            </c:extLst>
          </c:dPt>
          <c:dPt>
            <c:idx val="21"/>
            <c:invertIfNegative val="0"/>
            <c:bubble3D val="0"/>
            <c:extLst>
              <c:ext xmlns:c16="http://schemas.microsoft.com/office/drawing/2014/chart" uri="{C3380CC4-5D6E-409C-BE32-E72D297353CC}">
                <c16:uniqueId val="{00000015-0C32-4BBE-AB1E-4EB81BB28413}"/>
              </c:ext>
            </c:extLst>
          </c:dPt>
          <c:dPt>
            <c:idx val="22"/>
            <c:invertIfNegative val="0"/>
            <c:bubble3D val="0"/>
            <c:extLst>
              <c:ext xmlns:c16="http://schemas.microsoft.com/office/drawing/2014/chart" uri="{C3380CC4-5D6E-409C-BE32-E72D297353CC}">
                <c16:uniqueId val="{00000016-0C32-4BBE-AB1E-4EB81BB28413}"/>
              </c:ext>
            </c:extLst>
          </c:dPt>
          <c:dPt>
            <c:idx val="23"/>
            <c:invertIfNegative val="0"/>
            <c:bubble3D val="0"/>
            <c:extLst>
              <c:ext xmlns:c16="http://schemas.microsoft.com/office/drawing/2014/chart" uri="{C3380CC4-5D6E-409C-BE32-E72D297353CC}">
                <c16:uniqueId val="{00000017-0C32-4BBE-AB1E-4EB81BB28413}"/>
              </c:ext>
            </c:extLst>
          </c:dPt>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Sheet1!$A$2:$A$14</c:f>
              <c:strCache>
                <c:ptCount val="13"/>
                <c:pt idx="0">
                  <c:v>Observe beauty of nature</c:v>
                </c:pt>
                <c:pt idx="1">
                  <c:v>Relaxation</c:v>
                </c:pt>
                <c:pt idx="2">
                  <c:v>Visit historical buildings/sites</c:v>
                </c:pt>
                <c:pt idx="3">
                  <c:v>Discover local culture and lifestyle</c:v>
                </c:pt>
                <c:pt idx="4">
                  <c:v>Visit cities</c:v>
                </c:pt>
                <c:pt idx="5">
                  <c:v>Taste local food and drink</c:v>
                </c:pt>
                <c:pt idx="6">
                  <c:v>Experience mountains,  the wilderness or the wildlife</c:v>
                </c:pt>
                <c:pt idx="7">
                  <c:v>Observe natural phenomenon (i.e. volcanoes, northern lights, midnight sun, breaking waves, sand dune)</c:v>
                </c:pt>
                <c:pt idx="8">
                  <c:v>Visit the countryside</c:v>
                </c:pt>
                <c:pt idx="9">
                  <c:v>Hiking (less than two hours)</c:v>
                </c:pt>
                <c:pt idx="10">
                  <c:v>Attend sightseeing tours</c:v>
                </c:pt>
                <c:pt idx="11">
                  <c:v>Visit museums</c:v>
                </c:pt>
                <c:pt idx="12">
                  <c:v>Visit restaurants</c:v>
                </c:pt>
              </c:strCache>
            </c:strRef>
          </c:cat>
          <c:val>
            <c:numRef>
              <c:f>Sheet1!$B$2:$B$14</c:f>
              <c:numCache>
                <c:formatCode>0%</c:formatCode>
                <c:ptCount val="13"/>
                <c:pt idx="0">
                  <c:v>0.63</c:v>
                </c:pt>
                <c:pt idx="1">
                  <c:v>0.52</c:v>
                </c:pt>
                <c:pt idx="2">
                  <c:v>0.38</c:v>
                </c:pt>
                <c:pt idx="3">
                  <c:v>0.38</c:v>
                </c:pt>
                <c:pt idx="4">
                  <c:v>0.36</c:v>
                </c:pt>
                <c:pt idx="5">
                  <c:v>0.35</c:v>
                </c:pt>
                <c:pt idx="6">
                  <c:v>0.31</c:v>
                </c:pt>
                <c:pt idx="7">
                  <c:v>0.28999999999999998</c:v>
                </c:pt>
                <c:pt idx="8">
                  <c:v>0.27</c:v>
                </c:pt>
                <c:pt idx="9">
                  <c:v>0.26</c:v>
                </c:pt>
                <c:pt idx="10">
                  <c:v>0.24</c:v>
                </c:pt>
                <c:pt idx="11">
                  <c:v>0.24</c:v>
                </c:pt>
                <c:pt idx="12">
                  <c:v>0.22</c:v>
                </c:pt>
              </c:numCache>
            </c:numRef>
          </c:val>
          <c:extLst>
            <c:ext xmlns:c16="http://schemas.microsoft.com/office/drawing/2014/chart" uri="{C3380CC4-5D6E-409C-BE32-E72D297353CC}">
              <c16:uniqueId val="{00000018-0C32-4BBE-AB1E-4EB81BB28413}"/>
            </c:ext>
          </c:extLst>
        </c:ser>
        <c:dLbls>
          <c:dLblPos val="outEnd"/>
          <c:showLegendKey val="0"/>
          <c:showVal val="1"/>
          <c:showCatName val="0"/>
          <c:showSerName val="0"/>
          <c:showPercent val="0"/>
          <c:showBubbleSize val="0"/>
        </c:dLbls>
        <c:gapWidth val="75"/>
        <c:axId val="25633920"/>
        <c:axId val="25635456"/>
      </c:barChart>
      <c:catAx>
        <c:axId val="25633920"/>
        <c:scaling>
          <c:orientation val="maxMin"/>
        </c:scaling>
        <c:delete val="0"/>
        <c:axPos val="l"/>
        <c:numFmt formatCode="General" sourceLinked="0"/>
        <c:majorTickMark val="out"/>
        <c:minorTickMark val="none"/>
        <c:tickLblPos val="nextTo"/>
        <c:crossAx val="25635456"/>
        <c:crosses val="autoZero"/>
        <c:auto val="1"/>
        <c:lblAlgn val="ctr"/>
        <c:lblOffset val="100"/>
        <c:noMultiLvlLbl val="0"/>
      </c:catAx>
      <c:valAx>
        <c:axId val="25635456"/>
        <c:scaling>
          <c:orientation val="minMax"/>
          <c:max val="1"/>
          <c:min val="0"/>
        </c:scaling>
        <c:delete val="1"/>
        <c:axPos val="t"/>
        <c:numFmt formatCode="0%" sourceLinked="0"/>
        <c:majorTickMark val="out"/>
        <c:minorTickMark val="none"/>
        <c:tickLblPos val="nextTo"/>
        <c:crossAx val="25633920"/>
        <c:crosses val="autoZero"/>
        <c:crossBetween val="between"/>
        <c:majorUnit val="1"/>
      </c:valAx>
      <c:spPr>
        <a:noFill/>
        <a:ln w="25400">
          <a:noFill/>
        </a:ln>
      </c:spPr>
    </c:plotArea>
    <c:plotVisOnly val="1"/>
    <c:dispBlanksAs val="gap"/>
    <c:showDLblsOverMax val="0"/>
  </c:chart>
  <c:txPr>
    <a:bodyPr/>
    <a:lstStyle/>
    <a:p>
      <a:pPr>
        <a:defRPr sz="1600"/>
      </a:pPr>
      <a:endParaRPr lang="nb-NO"/>
    </a:p>
  </c:txPr>
  <c:externalData r:id="rId1">
    <c:autoUpdate val="0"/>
  </c:externalData>
</c:chartSpace>
</file>

<file path=ppt/charts/chart1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
          <c:w val="1"/>
          <c:h val="1"/>
        </c:manualLayout>
      </c:layout>
      <c:barChart>
        <c:barDir val="col"/>
        <c:grouping val="clustered"/>
        <c:varyColors val="0"/>
        <c:ser>
          <c:idx val="0"/>
          <c:order val="0"/>
          <c:tx>
            <c:strRef>
              <c:f>Sheet1!$B$1</c:f>
              <c:strCache>
                <c:ptCount val="1"/>
                <c:pt idx="0">
                  <c:v>Playful Liberation</c:v>
                </c:pt>
              </c:strCache>
            </c:strRef>
          </c:tx>
          <c:spPr>
            <a:solidFill>
              <a:srgbClr val="B4DE8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Sheet1!$B$2</c:f>
              <c:numCache>
                <c:formatCode>0.00</c:formatCode>
                <c:ptCount val="1"/>
                <c:pt idx="0">
                  <c:v>0.04</c:v>
                </c:pt>
              </c:numCache>
            </c:numRef>
          </c:val>
          <c:extLst>
            <c:ext xmlns:c16="http://schemas.microsoft.com/office/drawing/2014/chart" uri="{C3380CC4-5D6E-409C-BE32-E72D297353CC}">
              <c16:uniqueId val="{00000000-F461-4223-8D7D-51096E8A22AC}"/>
            </c:ext>
          </c:extLst>
        </c:ser>
        <c:ser>
          <c:idx val="1"/>
          <c:order val="1"/>
          <c:tx>
            <c:strRef>
              <c:f>Sheet1!$C$1</c:f>
              <c:strCache>
                <c:ptCount val="1"/>
                <c:pt idx="0">
                  <c:v>Social Immersion</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Sheet1!$C$2</c:f>
              <c:numCache>
                <c:formatCode>0.00</c:formatCode>
                <c:ptCount val="1"/>
                <c:pt idx="0">
                  <c:v>-0.28000000000000003</c:v>
                </c:pt>
              </c:numCache>
            </c:numRef>
          </c:val>
          <c:extLst>
            <c:ext xmlns:c16="http://schemas.microsoft.com/office/drawing/2014/chart" uri="{C3380CC4-5D6E-409C-BE32-E72D297353CC}">
              <c16:uniqueId val="{00000001-F461-4223-8D7D-51096E8A22AC}"/>
            </c:ext>
          </c:extLst>
        </c:ser>
        <c:ser>
          <c:idx val="2"/>
          <c:order val="2"/>
          <c:tx>
            <c:strRef>
              <c:f>Sheet1!$D$1</c:f>
              <c:strCache>
                <c:ptCount val="1"/>
                <c:pt idx="0">
                  <c:v>Sharing &amp; Caring</c:v>
                </c:pt>
              </c:strCache>
            </c:strRef>
          </c:tx>
          <c:spPr>
            <a:solidFill>
              <a:srgbClr val="FFFF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Sheet1!$D$2</c:f>
              <c:numCache>
                <c:formatCode>0.00</c:formatCode>
                <c:ptCount val="1"/>
                <c:pt idx="0">
                  <c:v>0.01</c:v>
                </c:pt>
              </c:numCache>
            </c:numRef>
          </c:val>
          <c:extLst>
            <c:ext xmlns:c16="http://schemas.microsoft.com/office/drawing/2014/chart" uri="{C3380CC4-5D6E-409C-BE32-E72D297353CC}">
              <c16:uniqueId val="{00000002-F461-4223-8D7D-51096E8A22AC}"/>
            </c:ext>
          </c:extLst>
        </c:ser>
        <c:ser>
          <c:idx val="3"/>
          <c:order val="3"/>
          <c:tx>
            <c:strRef>
              <c:f>Sheet1!$E$1</c:f>
              <c:strCache>
                <c:ptCount val="1"/>
                <c:pt idx="0">
                  <c:v>Escape</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Sheet1!$E$2</c:f>
              <c:numCache>
                <c:formatCode>0.00</c:formatCode>
                <c:ptCount val="1"/>
                <c:pt idx="0">
                  <c:v>0.14000000000000001</c:v>
                </c:pt>
              </c:numCache>
            </c:numRef>
          </c:val>
          <c:extLst>
            <c:ext xmlns:c16="http://schemas.microsoft.com/office/drawing/2014/chart" uri="{C3380CC4-5D6E-409C-BE32-E72D297353CC}">
              <c16:uniqueId val="{00000003-F461-4223-8D7D-51096E8A22AC}"/>
            </c:ext>
          </c:extLst>
        </c:ser>
        <c:ser>
          <c:idx val="4"/>
          <c:order val="4"/>
          <c:tx>
            <c:strRef>
              <c:f>Sheet1!$F$1</c:f>
              <c:strCache>
                <c:ptCount val="1"/>
                <c:pt idx="0">
                  <c:v>Control</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Sheet1!$F$2</c:f>
              <c:numCache>
                <c:formatCode>0.00</c:formatCode>
                <c:ptCount val="1"/>
                <c:pt idx="0">
                  <c:v>0.54</c:v>
                </c:pt>
              </c:numCache>
            </c:numRef>
          </c:val>
          <c:extLst>
            <c:ext xmlns:c16="http://schemas.microsoft.com/office/drawing/2014/chart" uri="{C3380CC4-5D6E-409C-BE32-E72D297353CC}">
              <c16:uniqueId val="{00000004-F461-4223-8D7D-51096E8A22AC}"/>
            </c:ext>
          </c:extLst>
        </c:ser>
        <c:ser>
          <c:idx val="5"/>
          <c:order val="5"/>
          <c:tx>
            <c:strRef>
              <c:f>Sheet1!$G$1</c:f>
              <c:strCache>
                <c:ptCount val="1"/>
                <c:pt idx="0">
                  <c:v>Broadening My Cultural Horizon</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Sheet1!$G$2</c:f>
              <c:numCache>
                <c:formatCode>0.00</c:formatCode>
                <c:ptCount val="1"/>
                <c:pt idx="0">
                  <c:v>-0.25</c:v>
                </c:pt>
              </c:numCache>
            </c:numRef>
          </c:val>
          <c:extLst>
            <c:ext xmlns:c16="http://schemas.microsoft.com/office/drawing/2014/chart" uri="{C3380CC4-5D6E-409C-BE32-E72D297353CC}">
              <c16:uniqueId val="{00000005-F461-4223-8D7D-51096E8A22AC}"/>
            </c:ext>
          </c:extLst>
        </c:ser>
        <c:ser>
          <c:idx val="6"/>
          <c:order val="6"/>
          <c:tx>
            <c:strRef>
              <c:f>Sheet1!$H$1</c:f>
              <c:strCache>
                <c:ptCount val="1"/>
                <c:pt idx="0">
                  <c:v>Exploring the World of Natural Beauty</c:v>
                </c:pt>
              </c:strCache>
            </c:strRef>
          </c:tx>
          <c:spPr>
            <a:solidFill>
              <a:srgbClr val="F8DA6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Sheet1!$H$2</c:f>
              <c:numCache>
                <c:formatCode>0.00</c:formatCode>
                <c:ptCount val="1"/>
                <c:pt idx="0">
                  <c:v>-0.09</c:v>
                </c:pt>
              </c:numCache>
            </c:numRef>
          </c:val>
          <c:extLst>
            <c:ext xmlns:c16="http://schemas.microsoft.com/office/drawing/2014/chart" uri="{C3380CC4-5D6E-409C-BE32-E72D297353CC}">
              <c16:uniqueId val="{00000006-F461-4223-8D7D-51096E8A22AC}"/>
            </c:ext>
          </c:extLst>
        </c:ser>
        <c:ser>
          <c:idx val="7"/>
          <c:order val="7"/>
          <c:tx>
            <c:strRef>
              <c:f>Sheet1!$I$1</c:f>
              <c:strCache>
                <c:ptCount val="1"/>
                <c:pt idx="0">
                  <c:v>Romantic Luxury</c:v>
                </c:pt>
              </c:strCache>
            </c:strRef>
          </c:tx>
          <c:spPr>
            <a:solidFill>
              <a:srgbClr val="F8DA6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Sheet1!$I$2</c:f>
              <c:numCache>
                <c:formatCode>0.00</c:formatCode>
                <c:ptCount val="1"/>
                <c:pt idx="0">
                  <c:v>-0.15</c:v>
                </c:pt>
              </c:numCache>
            </c:numRef>
          </c:val>
          <c:extLst>
            <c:ext xmlns:c16="http://schemas.microsoft.com/office/drawing/2014/chart" uri="{C3380CC4-5D6E-409C-BE32-E72D297353CC}">
              <c16:uniqueId val="{00000007-F461-4223-8D7D-51096E8A22AC}"/>
            </c:ext>
          </c:extLst>
        </c:ser>
        <c:ser>
          <c:idx val="8"/>
          <c:order val="8"/>
          <c:tx>
            <c:strRef>
              <c:f>Sheet1!$J$1</c:f>
              <c:strCache>
                <c:ptCount val="1"/>
                <c:pt idx="0">
                  <c:v>Energy</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Sheet1!$J$2</c:f>
              <c:numCache>
                <c:formatCode>0.00</c:formatCode>
                <c:ptCount val="1"/>
                <c:pt idx="0">
                  <c:v>0</c:v>
                </c:pt>
              </c:numCache>
            </c:numRef>
          </c:val>
          <c:extLst>
            <c:ext xmlns:c16="http://schemas.microsoft.com/office/drawing/2014/chart" uri="{C3380CC4-5D6E-409C-BE32-E72D297353CC}">
              <c16:uniqueId val="{00000008-F461-4223-8D7D-51096E8A22AC}"/>
            </c:ext>
          </c:extLst>
        </c:ser>
        <c:dLbls>
          <c:showLegendKey val="0"/>
          <c:showVal val="0"/>
          <c:showCatName val="0"/>
          <c:showSerName val="0"/>
          <c:showPercent val="0"/>
          <c:showBubbleSize val="0"/>
        </c:dLbls>
        <c:gapWidth val="219"/>
        <c:overlap val="-27"/>
        <c:axId val="585691712"/>
        <c:axId val="595875808"/>
      </c:barChart>
      <c:catAx>
        <c:axId val="585691712"/>
        <c:scaling>
          <c:orientation val="minMax"/>
        </c:scaling>
        <c:delete val="1"/>
        <c:axPos val="b"/>
        <c:numFmt formatCode="General" sourceLinked="1"/>
        <c:majorTickMark val="none"/>
        <c:minorTickMark val="none"/>
        <c:tickLblPos val="nextTo"/>
        <c:crossAx val="595875808"/>
        <c:crosses val="autoZero"/>
        <c:auto val="1"/>
        <c:lblAlgn val="ctr"/>
        <c:lblOffset val="100"/>
        <c:noMultiLvlLbl val="0"/>
      </c:catAx>
      <c:valAx>
        <c:axId val="595875808"/>
        <c:scaling>
          <c:orientation val="minMax"/>
          <c:max val="1"/>
          <c:min val="-1"/>
        </c:scaling>
        <c:delete val="1"/>
        <c:axPos val="l"/>
        <c:numFmt formatCode="0.00" sourceLinked="1"/>
        <c:majorTickMark val="none"/>
        <c:minorTickMark val="none"/>
        <c:tickLblPos val="nextTo"/>
        <c:crossAx val="58569171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tx1">
                <a:lumMod val="75000"/>
                <a:lumOff val="25000"/>
              </a:schemeClr>
            </a:solidFill>
            <a:ln>
              <a:noFill/>
            </a:ln>
            <a:effectLst/>
          </c:spPr>
          <c:invertIfNegative val="0"/>
          <c:dPt>
            <c:idx val="0"/>
            <c:invertIfNegative val="0"/>
            <c:bubble3D val="0"/>
            <c:spPr>
              <a:solidFill>
                <a:schemeClr val="tx1">
                  <a:lumMod val="75000"/>
                  <a:lumOff val="25000"/>
                </a:schemeClr>
              </a:solidFill>
              <a:ln>
                <a:noFill/>
              </a:ln>
              <a:effectLst/>
            </c:spPr>
            <c:extLst>
              <c:ext xmlns:c16="http://schemas.microsoft.com/office/drawing/2014/chart" uri="{C3380CC4-5D6E-409C-BE32-E72D297353CC}">
                <c16:uniqueId val="{00000001-8FF9-4BBC-A355-90FDFAF13AEB}"/>
              </c:ext>
            </c:extLst>
          </c:dPt>
          <c:dPt>
            <c:idx val="1"/>
            <c:invertIfNegative val="0"/>
            <c:bubble3D val="0"/>
            <c:spPr>
              <a:solidFill>
                <a:schemeClr val="tx1">
                  <a:lumMod val="75000"/>
                  <a:lumOff val="25000"/>
                </a:schemeClr>
              </a:solidFill>
              <a:ln>
                <a:noFill/>
              </a:ln>
              <a:effectLst/>
            </c:spPr>
            <c:extLst>
              <c:ext xmlns:c16="http://schemas.microsoft.com/office/drawing/2014/chart" uri="{C3380CC4-5D6E-409C-BE32-E72D297353CC}">
                <c16:uniqueId val="{00000003-8FF9-4BBC-A355-90FDFAF13AEB}"/>
              </c:ext>
            </c:extLst>
          </c:dPt>
          <c:dPt>
            <c:idx val="2"/>
            <c:invertIfNegative val="0"/>
            <c:bubble3D val="0"/>
            <c:spPr>
              <a:solidFill>
                <a:schemeClr val="tx1">
                  <a:lumMod val="75000"/>
                  <a:lumOff val="25000"/>
                </a:schemeClr>
              </a:solidFill>
              <a:ln>
                <a:noFill/>
              </a:ln>
              <a:effectLst/>
            </c:spPr>
            <c:extLst>
              <c:ext xmlns:c16="http://schemas.microsoft.com/office/drawing/2014/chart" uri="{C3380CC4-5D6E-409C-BE32-E72D297353CC}">
                <c16:uniqueId val="{00000005-8FF9-4BBC-A355-90FDFAF13AEB}"/>
              </c:ext>
            </c:extLst>
          </c:dPt>
          <c:dPt>
            <c:idx val="4"/>
            <c:invertIfNegative val="0"/>
            <c:bubble3D val="0"/>
            <c:spPr>
              <a:solidFill>
                <a:schemeClr val="tx1">
                  <a:lumMod val="75000"/>
                  <a:lumOff val="25000"/>
                </a:schemeClr>
              </a:solidFill>
              <a:ln>
                <a:noFill/>
              </a:ln>
              <a:effectLst/>
            </c:spPr>
            <c:extLst>
              <c:ext xmlns:c16="http://schemas.microsoft.com/office/drawing/2014/chart" uri="{C3380CC4-5D6E-409C-BE32-E72D297353CC}">
                <c16:uniqueId val="{00000007-8FF9-4BBC-A355-90FDFAF13AEB}"/>
              </c:ext>
            </c:extLst>
          </c:dPt>
          <c:dPt>
            <c:idx val="5"/>
            <c:invertIfNegative val="0"/>
            <c:bubble3D val="0"/>
            <c:spPr>
              <a:solidFill>
                <a:schemeClr val="tx1">
                  <a:lumMod val="75000"/>
                  <a:lumOff val="25000"/>
                </a:schemeClr>
              </a:solidFill>
              <a:ln>
                <a:noFill/>
              </a:ln>
              <a:effectLst/>
            </c:spPr>
            <c:extLst>
              <c:ext xmlns:c16="http://schemas.microsoft.com/office/drawing/2014/chart" uri="{C3380CC4-5D6E-409C-BE32-E72D297353CC}">
                <c16:uniqueId val="{00000009-8FF9-4BBC-A355-90FDFAF13AEB}"/>
              </c:ext>
            </c:extLst>
          </c:dPt>
          <c:dPt>
            <c:idx val="6"/>
            <c:invertIfNegative val="0"/>
            <c:bubble3D val="0"/>
            <c:spPr>
              <a:solidFill>
                <a:schemeClr val="tx1">
                  <a:lumMod val="75000"/>
                  <a:lumOff val="25000"/>
                </a:schemeClr>
              </a:solidFill>
              <a:ln>
                <a:noFill/>
              </a:ln>
              <a:effectLst/>
            </c:spPr>
            <c:extLst>
              <c:ext xmlns:c16="http://schemas.microsoft.com/office/drawing/2014/chart" uri="{C3380CC4-5D6E-409C-BE32-E72D297353CC}">
                <c16:uniqueId val="{0000000B-8FF9-4BBC-A355-90FDFAF13AEB}"/>
              </c:ext>
            </c:extLst>
          </c:dPt>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Norrland</c:v>
                </c:pt>
                <c:pt idx="1">
                  <c:v>Mellansverige</c:v>
                </c:pt>
                <c:pt idx="2">
                  <c:v>Stockholm</c:v>
                </c:pt>
                <c:pt idx="3">
                  <c:v>Västsverige</c:v>
                </c:pt>
                <c:pt idx="4">
                  <c:v>Södra Sverige</c:v>
                </c:pt>
              </c:strCache>
            </c:strRef>
          </c:cat>
          <c:val>
            <c:numRef>
              <c:f>Sheet1!$B$2:$B$6</c:f>
              <c:numCache>
                <c:formatCode>0%</c:formatCode>
                <c:ptCount val="5"/>
                <c:pt idx="0">
                  <c:v>7.2187776793622704E-2</c:v>
                </c:pt>
                <c:pt idx="1">
                  <c:v>0.23383525243578401</c:v>
                </c:pt>
                <c:pt idx="2">
                  <c:v>0.23162090345438402</c:v>
                </c:pt>
                <c:pt idx="3">
                  <c:v>0.23649247121346298</c:v>
                </c:pt>
                <c:pt idx="4">
                  <c:v>0.22586359610274598</c:v>
                </c:pt>
              </c:numCache>
            </c:numRef>
          </c:val>
          <c:extLst>
            <c:ext xmlns:c16="http://schemas.microsoft.com/office/drawing/2014/chart" uri="{C3380CC4-5D6E-409C-BE32-E72D297353CC}">
              <c16:uniqueId val="{0000000C-8FF9-4BBC-A355-90FDFAF13AEB}"/>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1-D105-44EA-A01F-4E1733539AEA}"/>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D105-44EA-A01F-4E1733539AEA}"/>
              </c:ext>
            </c:extLst>
          </c:dPt>
          <c:dPt>
            <c:idx val="2"/>
            <c:invertIfNegative val="0"/>
            <c:bubble3D val="0"/>
            <c:spPr>
              <a:solidFill>
                <a:srgbClr val="92D050"/>
              </a:solidFill>
              <a:ln>
                <a:noFill/>
              </a:ln>
              <a:effectLst/>
            </c:spPr>
            <c:extLst>
              <c:ext xmlns:c16="http://schemas.microsoft.com/office/drawing/2014/chart" uri="{C3380CC4-5D6E-409C-BE32-E72D297353CC}">
                <c16:uniqueId val="{00000005-D105-44EA-A01F-4E1733539AEA}"/>
              </c:ext>
            </c:extLst>
          </c:dPt>
          <c:dPt>
            <c:idx val="4"/>
            <c:invertIfNegative val="0"/>
            <c:bubble3D val="0"/>
            <c:spPr>
              <a:solidFill>
                <a:schemeClr val="accent2"/>
              </a:solidFill>
              <a:ln>
                <a:noFill/>
              </a:ln>
              <a:effectLst/>
            </c:spPr>
            <c:extLst>
              <c:ext xmlns:c16="http://schemas.microsoft.com/office/drawing/2014/chart" uri="{C3380CC4-5D6E-409C-BE32-E72D297353CC}">
                <c16:uniqueId val="{00000007-D105-44EA-A01F-4E1733539AEA}"/>
              </c:ext>
            </c:extLst>
          </c:dPt>
          <c:dPt>
            <c:idx val="5"/>
            <c:invertIfNegative val="0"/>
            <c:bubble3D val="0"/>
            <c:spPr>
              <a:solidFill>
                <a:schemeClr val="accent2"/>
              </a:solidFill>
              <a:ln>
                <a:noFill/>
              </a:ln>
              <a:effectLst/>
            </c:spPr>
            <c:extLst>
              <c:ext xmlns:c16="http://schemas.microsoft.com/office/drawing/2014/chart" uri="{C3380CC4-5D6E-409C-BE32-E72D297353CC}">
                <c16:uniqueId val="{00000009-D105-44EA-A01F-4E1733539AEA}"/>
              </c:ext>
            </c:extLst>
          </c:dPt>
          <c:dPt>
            <c:idx val="6"/>
            <c:invertIfNegative val="0"/>
            <c:bubble3D val="0"/>
            <c:spPr>
              <a:solidFill>
                <a:srgbClr val="FF0000"/>
              </a:solidFill>
              <a:ln>
                <a:noFill/>
              </a:ln>
              <a:effectLst/>
            </c:spPr>
            <c:extLst>
              <c:ext xmlns:c16="http://schemas.microsoft.com/office/drawing/2014/chart" uri="{C3380CC4-5D6E-409C-BE32-E72D297353CC}">
                <c16:uniqueId val="{0000000B-D105-44EA-A01F-4E1733539AEA}"/>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18-24</c:v>
                </c:pt>
                <c:pt idx="1">
                  <c:v>25-29</c:v>
                </c:pt>
                <c:pt idx="2">
                  <c:v>30-39</c:v>
                </c:pt>
                <c:pt idx="3">
                  <c:v>40-49</c:v>
                </c:pt>
                <c:pt idx="4">
                  <c:v>50-59</c:v>
                </c:pt>
                <c:pt idx="5">
                  <c:v>60-65</c:v>
                </c:pt>
                <c:pt idx="6">
                  <c:v>Older than 65 years </c:v>
                </c:pt>
              </c:strCache>
            </c:strRef>
          </c:cat>
          <c:val>
            <c:numRef>
              <c:f>Sheet1!$B$2:$B$8</c:f>
              <c:numCache>
                <c:formatCode>0%</c:formatCode>
                <c:ptCount val="7"/>
                <c:pt idx="0">
                  <c:v>0.17857142857142899</c:v>
                </c:pt>
                <c:pt idx="1">
                  <c:v>0.119047619047619</c:v>
                </c:pt>
                <c:pt idx="2">
                  <c:v>0.119047619047619</c:v>
                </c:pt>
                <c:pt idx="3">
                  <c:v>0.10119047619047601</c:v>
                </c:pt>
                <c:pt idx="4">
                  <c:v>0.136904761904762</c:v>
                </c:pt>
                <c:pt idx="5">
                  <c:v>8.3333333333333301E-2</c:v>
                </c:pt>
                <c:pt idx="6">
                  <c:v>0.26190476190476203</c:v>
                </c:pt>
              </c:numCache>
            </c:numRef>
          </c:val>
          <c:extLst>
            <c:ext xmlns:c16="http://schemas.microsoft.com/office/drawing/2014/chart" uri="{C3380CC4-5D6E-409C-BE32-E72D297353CC}">
              <c16:uniqueId val="{0000000C-D105-44EA-A01F-4E1733539AEA}"/>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bg1"/>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42E-2"/>
          <c:w val="0.47762633589480002"/>
          <c:h val="0.96043295691678643"/>
        </c:manualLayout>
      </c:layout>
      <c:barChart>
        <c:barDir val="bar"/>
        <c:grouping val="clustered"/>
        <c:varyColors val="0"/>
        <c:ser>
          <c:idx val="0"/>
          <c:order val="0"/>
          <c:tx>
            <c:strRef>
              <c:f>Sheet1!$B$1</c:f>
              <c:strCache>
                <c:ptCount val="1"/>
                <c:pt idx="0">
                  <c:v>Social Identity Index</c:v>
                </c:pt>
              </c:strCache>
            </c:strRef>
          </c:tx>
          <c:spPr>
            <a:solidFill>
              <a:srgbClr val="92D050"/>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People who likes to party</c:v>
                </c:pt>
                <c:pt idx="1">
                  <c:v>People who want to have as much fun as possible in life</c:v>
                </c:pt>
                <c:pt idx="2">
                  <c:v>People that like to do things spontaneously, impulsively</c:v>
                </c:pt>
                <c:pt idx="3">
                  <c:v>People who want to revitalize themselves</c:v>
                </c:pt>
              </c:strCache>
            </c:strRef>
          </c:cat>
          <c:val>
            <c:numRef>
              <c:f>Sheet1!$B$2:$B$5</c:f>
              <c:numCache>
                <c:formatCode>0</c:formatCode>
                <c:ptCount val="4"/>
                <c:pt idx="0">
                  <c:v>291</c:v>
                </c:pt>
                <c:pt idx="1">
                  <c:v>182</c:v>
                </c:pt>
                <c:pt idx="2">
                  <c:v>155</c:v>
                </c:pt>
                <c:pt idx="3">
                  <c:v>128</c:v>
                </c:pt>
              </c:numCache>
            </c:numRef>
          </c:val>
          <c:extLst>
            <c:ext xmlns:c16="http://schemas.microsoft.com/office/drawing/2014/chart" uri="{C3380CC4-5D6E-409C-BE32-E72D297353CC}">
              <c16:uniqueId val="{00000000-9A4B-419F-B92B-61F8F92C5AD6}"/>
            </c:ext>
          </c:extLst>
        </c:ser>
        <c:dLbls>
          <c:showLegendKey val="0"/>
          <c:showVal val="0"/>
          <c:showCatName val="0"/>
          <c:showSerName val="0"/>
          <c:showPercent val="0"/>
          <c:showBubbleSize val="0"/>
        </c:dLbls>
        <c:gapWidth val="50"/>
        <c:axId val="180680192"/>
        <c:axId val="181324416"/>
      </c:barChart>
      <c:catAx>
        <c:axId val="180680192"/>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181324416"/>
        <c:crosses val="autoZero"/>
        <c:auto val="1"/>
        <c:lblAlgn val="ctr"/>
        <c:lblOffset val="100"/>
        <c:noMultiLvlLbl val="0"/>
      </c:catAx>
      <c:valAx>
        <c:axId val="181324416"/>
        <c:scaling>
          <c:orientation val="minMax"/>
          <c:max val="370"/>
          <c:min val="0"/>
        </c:scaling>
        <c:delete val="1"/>
        <c:axPos val="t"/>
        <c:numFmt formatCode="0" sourceLinked="1"/>
        <c:majorTickMark val="out"/>
        <c:minorTickMark val="none"/>
        <c:tickLblPos val="none"/>
        <c:crossAx val="180680192"/>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Emotional Index</c:v>
                </c:pt>
              </c:strCache>
            </c:strRef>
          </c:tx>
          <c:spPr>
            <a:solidFill>
              <a:srgbClr val="C00000"/>
            </a:solidFill>
            <a:ln>
              <a:solidFill>
                <a:schemeClr val="bg1"/>
              </a:solidFill>
            </a:ln>
            <a:effectLst>
              <a:outerShdw blurRad="50800" dist="38100" dir="2700000" algn="ctr" rotWithShape="0">
                <a:srgbClr val="000000">
                  <a:alpha val="40000"/>
                </a:srgbClr>
              </a:outerShdw>
            </a:effectLst>
          </c:spPr>
          <c:invertIfNegative val="0"/>
          <c:dLbls>
            <c:numFmt formatCode="#,##0" sourceLinked="0"/>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Makes me feel completely liberated</c:v>
                </c:pt>
                <c:pt idx="1">
                  <c:v>Makes me feel full of energy</c:v>
                </c:pt>
              </c:strCache>
            </c:strRef>
          </c:cat>
          <c:val>
            <c:numRef>
              <c:f>Sheet1!$B$2:$B$3</c:f>
              <c:numCache>
                <c:formatCode>0</c:formatCode>
                <c:ptCount val="2"/>
                <c:pt idx="0">
                  <c:v>173</c:v>
                </c:pt>
                <c:pt idx="1">
                  <c:v>161</c:v>
                </c:pt>
              </c:numCache>
            </c:numRef>
          </c:val>
          <c:extLst>
            <c:ext xmlns:c16="http://schemas.microsoft.com/office/drawing/2014/chart" uri="{C3380CC4-5D6E-409C-BE32-E72D297353CC}">
              <c16:uniqueId val="{00000000-3A45-4139-9E7A-2060EBDA348D}"/>
            </c:ext>
          </c:extLst>
        </c:ser>
        <c:dLbls>
          <c:showLegendKey val="0"/>
          <c:showVal val="0"/>
          <c:showCatName val="0"/>
          <c:showSerName val="0"/>
          <c:showPercent val="0"/>
          <c:showBubbleSize val="0"/>
        </c:dLbls>
        <c:gapWidth val="50"/>
        <c:axId val="209943552"/>
        <c:axId val="210141952"/>
      </c:barChart>
      <c:catAx>
        <c:axId val="209943552"/>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210141952"/>
        <c:crosses val="autoZero"/>
        <c:auto val="1"/>
        <c:lblAlgn val="ctr"/>
        <c:lblOffset val="100"/>
        <c:noMultiLvlLbl val="0"/>
      </c:catAx>
      <c:valAx>
        <c:axId val="210141952"/>
        <c:scaling>
          <c:orientation val="minMax"/>
          <c:max val="370"/>
          <c:min val="0"/>
        </c:scaling>
        <c:delete val="1"/>
        <c:axPos val="t"/>
        <c:numFmt formatCode="0" sourceLinked="1"/>
        <c:majorTickMark val="out"/>
        <c:minorTickMark val="none"/>
        <c:tickLblPos val="none"/>
        <c:crossAx val="209943552"/>
        <c:crosses val="autoZero"/>
        <c:crossBetween val="between"/>
        <c:majorUnit val="100"/>
      </c:valAx>
    </c:plotArea>
    <c:plotVisOnly val="1"/>
    <c:dispBlanksAs val="gap"/>
    <c:showDLblsOverMax val="0"/>
  </c:chart>
  <c:spPr>
    <a:noFill/>
  </c:spPr>
  <c:txPr>
    <a:bodyPr/>
    <a:lstStyle/>
    <a:p>
      <a:pPr>
        <a:defRPr sz="800"/>
      </a:pPr>
      <a:endParaRPr lang="nb-NO"/>
    </a:p>
  </c:tx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Personality Index</c:v>
                </c:pt>
              </c:strCache>
            </c:strRef>
          </c:tx>
          <c:spPr>
            <a:solidFill>
              <a:srgbClr val="00B0F0"/>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Playful</c:v>
                </c:pt>
                <c:pt idx="1">
                  <c:v>Fresh</c:v>
                </c:pt>
              </c:strCache>
            </c:strRef>
          </c:cat>
          <c:val>
            <c:numRef>
              <c:f>Sheet1!$B$2:$B$3</c:f>
              <c:numCache>
                <c:formatCode>0</c:formatCode>
                <c:ptCount val="2"/>
                <c:pt idx="0">
                  <c:v>446</c:v>
                </c:pt>
                <c:pt idx="1">
                  <c:v>433</c:v>
                </c:pt>
              </c:numCache>
            </c:numRef>
          </c:val>
          <c:extLst>
            <c:ext xmlns:c16="http://schemas.microsoft.com/office/drawing/2014/chart" uri="{C3380CC4-5D6E-409C-BE32-E72D297353CC}">
              <c16:uniqueId val="{00000000-3527-4317-A1C6-39BAAF8F678E}"/>
            </c:ext>
          </c:extLst>
        </c:ser>
        <c:dLbls>
          <c:showLegendKey val="0"/>
          <c:showVal val="0"/>
          <c:showCatName val="0"/>
          <c:showSerName val="0"/>
          <c:showPercent val="0"/>
          <c:showBubbleSize val="0"/>
        </c:dLbls>
        <c:gapWidth val="50"/>
        <c:axId val="324868736"/>
        <c:axId val="630774400"/>
      </c:barChart>
      <c:catAx>
        <c:axId val="324868736"/>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630774400"/>
        <c:crosses val="autoZero"/>
        <c:auto val="1"/>
        <c:lblAlgn val="ctr"/>
        <c:lblOffset val="100"/>
        <c:noMultiLvlLbl val="0"/>
      </c:catAx>
      <c:valAx>
        <c:axId val="630774400"/>
        <c:scaling>
          <c:orientation val="minMax"/>
          <c:max val="500"/>
          <c:min val="0"/>
        </c:scaling>
        <c:delete val="1"/>
        <c:axPos val="t"/>
        <c:numFmt formatCode="0" sourceLinked="1"/>
        <c:majorTickMark val="out"/>
        <c:minorTickMark val="none"/>
        <c:tickLblPos val="nextTo"/>
        <c:crossAx val="324868736"/>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Functional Index</c:v>
                </c:pt>
              </c:strCache>
            </c:strRef>
          </c:tx>
          <c:spPr>
            <a:solidFill>
              <a:srgbClr val="7030A0"/>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Has good service</c:v>
                </c:pt>
                <c:pt idx="1">
                  <c:v>Has a variety of different restaurant offers</c:v>
                </c:pt>
                <c:pt idx="2">
                  <c:v>Has good beaches</c:v>
                </c:pt>
                <c:pt idx="3">
                  <c:v>Good value for money</c:v>
                </c:pt>
                <c:pt idx="4">
                  <c:v>Has guaranteed sunshine</c:v>
                </c:pt>
              </c:strCache>
            </c:strRef>
          </c:cat>
          <c:val>
            <c:numRef>
              <c:f>Sheet1!$B$2:$B$6</c:f>
              <c:numCache>
                <c:formatCode>General</c:formatCode>
                <c:ptCount val="5"/>
                <c:pt idx="0">
                  <c:v>169</c:v>
                </c:pt>
                <c:pt idx="1">
                  <c:v>132</c:v>
                </c:pt>
                <c:pt idx="2" formatCode="0">
                  <c:v>130</c:v>
                </c:pt>
                <c:pt idx="3">
                  <c:v>126</c:v>
                </c:pt>
                <c:pt idx="4" formatCode="0">
                  <c:v>120</c:v>
                </c:pt>
              </c:numCache>
            </c:numRef>
          </c:val>
          <c:extLst>
            <c:ext xmlns:c16="http://schemas.microsoft.com/office/drawing/2014/chart" uri="{C3380CC4-5D6E-409C-BE32-E72D297353CC}">
              <c16:uniqueId val="{00000000-51F0-4F92-9354-4B48939E9A39}"/>
            </c:ext>
          </c:extLst>
        </c:ser>
        <c:dLbls>
          <c:showLegendKey val="0"/>
          <c:showVal val="0"/>
          <c:showCatName val="0"/>
          <c:showSerName val="0"/>
          <c:showPercent val="0"/>
          <c:showBubbleSize val="0"/>
        </c:dLbls>
        <c:gapWidth val="50"/>
        <c:axId val="662856064"/>
        <c:axId val="211374848"/>
      </c:barChart>
      <c:catAx>
        <c:axId val="662856064"/>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211374848"/>
        <c:crosses val="autoZero"/>
        <c:auto val="1"/>
        <c:lblAlgn val="ctr"/>
        <c:lblOffset val="100"/>
        <c:noMultiLvlLbl val="0"/>
      </c:catAx>
      <c:valAx>
        <c:axId val="211374848"/>
        <c:scaling>
          <c:orientation val="minMax"/>
          <c:max val="370"/>
          <c:min val="0"/>
        </c:scaling>
        <c:delete val="1"/>
        <c:axPos val="t"/>
        <c:numFmt formatCode="General" sourceLinked="1"/>
        <c:majorTickMark val="out"/>
        <c:minorTickMark val="none"/>
        <c:tickLblPos val="none"/>
        <c:crossAx val="662856064"/>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chemeClr val="accent2"/>
              </a:solidFill>
              <a:round/>
            </a:ln>
            <a:effectLst/>
          </c:spPr>
          <c:marker>
            <c:symbol val="circle"/>
            <c:size val="5"/>
            <c:spPr>
              <a:solidFill>
                <a:schemeClr val="bg1"/>
              </a:solidFill>
              <a:ln w="9525">
                <a:solidFill>
                  <a:schemeClr val="tx1">
                    <a:lumMod val="50000"/>
                    <a:lumOff val="50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Sheet1!$B$2:$B$13</c:f>
              <c:numCache>
                <c:formatCode>0%</c:formatCode>
                <c:ptCount val="12"/>
                <c:pt idx="0">
                  <c:v>4.7619047619047603E-2</c:v>
                </c:pt>
                <c:pt idx="1">
                  <c:v>9.5238095238095205E-2</c:v>
                </c:pt>
                <c:pt idx="2">
                  <c:v>5.95238095238095E-2</c:v>
                </c:pt>
                <c:pt idx="3">
                  <c:v>8.3333333333333301E-2</c:v>
                </c:pt>
                <c:pt idx="4">
                  <c:v>0.107142857142857</c:v>
                </c:pt>
                <c:pt idx="5">
                  <c:v>0.125</c:v>
                </c:pt>
                <c:pt idx="6">
                  <c:v>0.13095238095238101</c:v>
                </c:pt>
                <c:pt idx="7">
                  <c:v>0.107142857142857</c:v>
                </c:pt>
                <c:pt idx="8">
                  <c:v>6.5476190476190507E-2</c:v>
                </c:pt>
                <c:pt idx="9">
                  <c:v>7.7380952380952397E-2</c:v>
                </c:pt>
                <c:pt idx="10">
                  <c:v>4.7619047619047603E-2</c:v>
                </c:pt>
                <c:pt idx="11">
                  <c:v>5.3571428571428603E-2</c:v>
                </c:pt>
              </c:numCache>
            </c:numRef>
          </c:val>
          <c:smooth val="1"/>
          <c:extLst>
            <c:ext xmlns:c16="http://schemas.microsoft.com/office/drawing/2014/chart" uri="{C3380CC4-5D6E-409C-BE32-E72D297353CC}">
              <c16:uniqueId val="{00000000-8B0F-43BE-A5F8-192073FCE737}"/>
            </c:ext>
          </c:extLst>
        </c:ser>
        <c:dLbls>
          <c:showLegendKey val="0"/>
          <c:showVal val="0"/>
          <c:showCatName val="0"/>
          <c:showSerName val="0"/>
          <c:showPercent val="0"/>
          <c:showBubbleSize val="0"/>
        </c:dLbls>
        <c:marker val="1"/>
        <c:smooth val="0"/>
        <c:axId val="928450464"/>
        <c:axId val="928445216"/>
      </c:lineChart>
      <c:catAx>
        <c:axId val="928450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928445216"/>
        <c:crosses val="autoZero"/>
        <c:auto val="1"/>
        <c:lblAlgn val="ctr"/>
        <c:lblOffset val="100"/>
        <c:noMultiLvlLbl val="0"/>
      </c:catAx>
      <c:valAx>
        <c:axId val="928445216"/>
        <c:scaling>
          <c:orientation val="minMax"/>
        </c:scaling>
        <c:delete val="1"/>
        <c:axPos val="l"/>
        <c:numFmt formatCode="0%" sourceLinked="1"/>
        <c:majorTickMark val="none"/>
        <c:minorTickMark val="none"/>
        <c:tickLblPos val="nextTo"/>
        <c:crossAx val="9284504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2"/>
            <c:invertIfNegative val="0"/>
            <c:bubble3D val="0"/>
            <c:spPr>
              <a:solidFill>
                <a:srgbClr val="FF0000"/>
              </a:solidFill>
              <a:ln>
                <a:noFill/>
              </a:ln>
              <a:effectLst/>
            </c:spPr>
            <c:extLst>
              <c:ext xmlns:c16="http://schemas.microsoft.com/office/drawing/2014/chart" uri="{C3380CC4-5D6E-409C-BE32-E72D297353CC}">
                <c16:uniqueId val="{00000008-A6AB-4D1D-8169-B1D732E8341E}"/>
              </c:ext>
            </c:extLst>
          </c:dPt>
          <c:dPt>
            <c:idx val="3"/>
            <c:invertIfNegative val="0"/>
            <c:bubble3D val="0"/>
            <c:spPr>
              <a:solidFill>
                <a:srgbClr val="FF0000"/>
              </a:solidFill>
              <a:ln>
                <a:noFill/>
              </a:ln>
              <a:effectLst/>
            </c:spPr>
            <c:extLst>
              <c:ext xmlns:c16="http://schemas.microsoft.com/office/drawing/2014/chart" uri="{C3380CC4-5D6E-409C-BE32-E72D297353CC}">
                <c16:uniqueId val="{00000009-A6AB-4D1D-8169-B1D732E8341E}"/>
              </c:ext>
            </c:extLst>
          </c:dPt>
          <c:dPt>
            <c:idx val="5"/>
            <c:invertIfNegative val="0"/>
            <c:bubble3D val="0"/>
            <c:spPr>
              <a:solidFill>
                <a:srgbClr val="FF0000"/>
              </a:solidFill>
              <a:ln>
                <a:noFill/>
              </a:ln>
              <a:effectLst/>
            </c:spPr>
            <c:extLst>
              <c:ext xmlns:c16="http://schemas.microsoft.com/office/drawing/2014/chart" uri="{C3380CC4-5D6E-409C-BE32-E72D297353CC}">
                <c16:uniqueId val="{0000000A-A6AB-4D1D-8169-B1D732E8341E}"/>
              </c:ext>
            </c:extLst>
          </c:dPt>
          <c:dPt>
            <c:idx val="6"/>
            <c:invertIfNegative val="0"/>
            <c:bubble3D val="0"/>
            <c:spPr>
              <a:solidFill>
                <a:schemeClr val="accent2"/>
              </a:solidFill>
              <a:ln>
                <a:noFill/>
              </a:ln>
              <a:effectLst/>
            </c:spPr>
            <c:extLst>
              <c:ext xmlns:c16="http://schemas.microsoft.com/office/drawing/2014/chart" uri="{C3380CC4-5D6E-409C-BE32-E72D297353CC}">
                <c16:uniqueId val="{00000000-B773-411E-BB2D-BC7A6BE29186}"/>
              </c:ext>
            </c:extLst>
          </c:dPt>
          <c:dPt>
            <c:idx val="7"/>
            <c:invertIfNegative val="0"/>
            <c:bubble3D val="0"/>
            <c:spPr>
              <a:solidFill>
                <a:srgbClr val="92D050"/>
              </a:solidFill>
              <a:ln>
                <a:noFill/>
              </a:ln>
              <a:effectLst/>
            </c:spPr>
            <c:extLst>
              <c:ext xmlns:c16="http://schemas.microsoft.com/office/drawing/2014/chart" uri="{C3380CC4-5D6E-409C-BE32-E72D297353CC}">
                <c16:uniqueId val="{0000000B-A6AB-4D1D-8169-B1D732E8341E}"/>
              </c:ext>
            </c:extLst>
          </c:dPt>
          <c:dPt>
            <c:idx val="8"/>
            <c:invertIfNegative val="0"/>
            <c:bubble3D val="0"/>
            <c:spPr>
              <a:solidFill>
                <a:schemeClr val="accent2"/>
              </a:solidFill>
              <a:ln>
                <a:noFill/>
              </a:ln>
              <a:effectLst/>
            </c:spPr>
            <c:extLst>
              <c:ext xmlns:c16="http://schemas.microsoft.com/office/drawing/2014/chart" uri="{C3380CC4-5D6E-409C-BE32-E72D297353CC}">
                <c16:uniqueId val="{00000001-B773-411E-BB2D-BC7A6BE29186}"/>
              </c:ext>
            </c:extLst>
          </c:dPt>
          <c:dPt>
            <c:idx val="10"/>
            <c:invertIfNegative val="0"/>
            <c:bubble3D val="0"/>
            <c:spPr>
              <a:solidFill>
                <a:schemeClr val="accent2"/>
              </a:solidFill>
              <a:ln>
                <a:noFill/>
              </a:ln>
              <a:effectLst/>
            </c:spPr>
            <c:extLst>
              <c:ext xmlns:c16="http://schemas.microsoft.com/office/drawing/2014/chart" uri="{C3380CC4-5D6E-409C-BE32-E72D297353CC}">
                <c16:uniqueId val="{00000002-B773-411E-BB2D-BC7A6BE29186}"/>
              </c:ext>
            </c:extLst>
          </c:dPt>
          <c:dPt>
            <c:idx val="12"/>
            <c:invertIfNegative val="0"/>
            <c:bubble3D val="0"/>
            <c:spPr>
              <a:solidFill>
                <a:schemeClr val="accent2"/>
              </a:solidFill>
              <a:ln>
                <a:noFill/>
              </a:ln>
              <a:effectLst/>
            </c:spPr>
            <c:extLst>
              <c:ext xmlns:c16="http://schemas.microsoft.com/office/drawing/2014/chart" uri="{C3380CC4-5D6E-409C-BE32-E72D297353CC}">
                <c16:uniqueId val="{00000003-B773-411E-BB2D-BC7A6BE29186}"/>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Sun and beach holiday</c:v>
                </c:pt>
                <c:pt idx="1">
                  <c:v>City break (focusing on cultural, shopping, Club, restaurant visits etc.)</c:v>
                </c:pt>
                <c:pt idx="2">
                  <c:v>Sightseeing/round trip</c:v>
                </c:pt>
                <c:pt idx="3">
                  <c:v>Visits to historic sites</c:v>
                </c:pt>
                <c:pt idx="4">
                  <c:v>Visiting friends and relatives</c:v>
                </c:pt>
                <c:pt idx="5">
                  <c:v>Holiday to experience nature, scenery and wildlife</c:v>
                </c:pt>
                <c:pt idx="6">
                  <c:v>Cultural experience (focus on art, theatre etc)</c:v>
                </c:pt>
                <c:pt idx="7">
                  <c:v>Party&amp; fun</c:v>
                </c:pt>
                <c:pt idx="8">
                  <c:v>Culinary trip</c:v>
                </c:pt>
                <c:pt idx="9">
                  <c:v>Sports/active holiday</c:v>
                </c:pt>
                <c:pt idx="10">
                  <c:v>Event holiday (festivals, sports etc)</c:v>
                </c:pt>
                <c:pt idx="11">
                  <c:v>Ski holiday</c:v>
                </c:pt>
                <c:pt idx="12">
                  <c:v>Travel to cottage/holiday home (hired/own/borrowed cottage/holiday home)</c:v>
                </c:pt>
                <c:pt idx="13">
                  <c:v>Cruise</c:v>
                </c:pt>
                <c:pt idx="14">
                  <c:v>Countryside holiday</c:v>
                </c:pt>
                <c:pt idx="15">
                  <c:v>Health travel</c:v>
                </c:pt>
                <c:pt idx="16">
                  <c:v>Other type of winterholiday with snow</c:v>
                </c:pt>
              </c:strCache>
            </c:strRef>
          </c:cat>
          <c:val>
            <c:numRef>
              <c:f>Sheet1!$B$2:$B$18</c:f>
              <c:numCache>
                <c:formatCode>0%</c:formatCode>
                <c:ptCount val="17"/>
                <c:pt idx="0">
                  <c:v>0.702380952380952</c:v>
                </c:pt>
                <c:pt idx="1">
                  <c:v>0.476190476190476</c:v>
                </c:pt>
                <c:pt idx="2">
                  <c:v>0.42857142857142899</c:v>
                </c:pt>
                <c:pt idx="3">
                  <c:v>0.351190476190476</c:v>
                </c:pt>
                <c:pt idx="4">
                  <c:v>0.33333333333333298</c:v>
                </c:pt>
                <c:pt idx="5">
                  <c:v>0.297619047619048</c:v>
                </c:pt>
                <c:pt idx="6">
                  <c:v>0.29166666666666702</c:v>
                </c:pt>
                <c:pt idx="7">
                  <c:v>0.26190476190476203</c:v>
                </c:pt>
                <c:pt idx="8">
                  <c:v>0.17261904761904798</c:v>
                </c:pt>
                <c:pt idx="9">
                  <c:v>0.15476190476190499</c:v>
                </c:pt>
                <c:pt idx="10">
                  <c:v>0.13095238095238101</c:v>
                </c:pt>
                <c:pt idx="11">
                  <c:v>8.9285714285714302E-2</c:v>
                </c:pt>
                <c:pt idx="12">
                  <c:v>7.1428571428571397E-2</c:v>
                </c:pt>
                <c:pt idx="13">
                  <c:v>7.1428571428571397E-2</c:v>
                </c:pt>
                <c:pt idx="14">
                  <c:v>6.5476190476190507E-2</c:v>
                </c:pt>
                <c:pt idx="15">
                  <c:v>5.95238095238095E-2</c:v>
                </c:pt>
                <c:pt idx="16">
                  <c:v>2.3809523809523801E-2</c:v>
                </c:pt>
              </c:numCache>
            </c:numRef>
          </c:val>
          <c:extLst>
            <c:ext xmlns:c16="http://schemas.microsoft.com/office/drawing/2014/chart" uri="{C3380CC4-5D6E-409C-BE32-E72D297353CC}">
              <c16:uniqueId val="{00000000-6136-4504-83F6-B3FCEA17F976}"/>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3 to 4 days</c:v>
                </c:pt>
                <c:pt idx="1">
                  <c:v>5 to 6 days</c:v>
                </c:pt>
                <c:pt idx="2">
                  <c:v>7 to 8 days</c:v>
                </c:pt>
                <c:pt idx="3">
                  <c:v>9 to 14 days</c:v>
                </c:pt>
                <c:pt idx="4">
                  <c:v>15 or more days</c:v>
                </c:pt>
              </c:strCache>
            </c:strRef>
          </c:cat>
          <c:val>
            <c:numRef>
              <c:f>Sheet1!$B$2:$B$6</c:f>
              <c:numCache>
                <c:formatCode>0%</c:formatCode>
                <c:ptCount val="5"/>
                <c:pt idx="0">
                  <c:v>0.24404761904761901</c:v>
                </c:pt>
                <c:pt idx="1">
                  <c:v>0.17261904761904798</c:v>
                </c:pt>
                <c:pt idx="2">
                  <c:v>0.24404761904761901</c:v>
                </c:pt>
                <c:pt idx="3">
                  <c:v>0.148809523809524</c:v>
                </c:pt>
                <c:pt idx="4">
                  <c:v>0.19047619047619002</c:v>
                </c:pt>
              </c:numCache>
            </c:numRef>
          </c:val>
          <c:extLst>
            <c:ext xmlns:c16="http://schemas.microsoft.com/office/drawing/2014/chart" uri="{C3380CC4-5D6E-409C-BE32-E72D297353CC}">
              <c16:uniqueId val="{00000000-7424-419A-91D4-576EDB7219BF}"/>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rgbClr val="6E6E71"/>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Plane</c:v>
                </c:pt>
                <c:pt idx="1">
                  <c:v>Car</c:v>
                </c:pt>
                <c:pt idx="2">
                  <c:v>Bus</c:v>
                </c:pt>
                <c:pt idx="3">
                  <c:v>Ferry / boat / cruise</c:v>
                </c:pt>
                <c:pt idx="4">
                  <c:v>Train</c:v>
                </c:pt>
                <c:pt idx="5">
                  <c:v>Charter plane</c:v>
                </c:pt>
                <c:pt idx="6">
                  <c:v>Scheduled plane</c:v>
                </c:pt>
                <c:pt idx="7">
                  <c:v>Camper van</c:v>
                </c:pt>
                <c:pt idx="8">
                  <c:v>Car w/ caravan</c:v>
                </c:pt>
                <c:pt idx="9">
                  <c:v>Motorbike</c:v>
                </c:pt>
              </c:strCache>
            </c:strRef>
          </c:cat>
          <c:val>
            <c:numRef>
              <c:f>Sheet1!$B$2:$B$11</c:f>
              <c:numCache>
                <c:formatCode>0%</c:formatCode>
                <c:ptCount val="10"/>
                <c:pt idx="0">
                  <c:v>0.63690476190476197</c:v>
                </c:pt>
                <c:pt idx="1">
                  <c:v>0.31547619047619002</c:v>
                </c:pt>
                <c:pt idx="2">
                  <c:v>0.113095238095238</c:v>
                </c:pt>
                <c:pt idx="3">
                  <c:v>9.5238095238095205E-2</c:v>
                </c:pt>
                <c:pt idx="4">
                  <c:v>7.7380952380952397E-2</c:v>
                </c:pt>
                <c:pt idx="5">
                  <c:v>3.5714285714285698E-2</c:v>
                </c:pt>
                <c:pt idx="6">
                  <c:v>3.5714285714285698E-2</c:v>
                </c:pt>
                <c:pt idx="7">
                  <c:v>2.3809523809523801E-2</c:v>
                </c:pt>
                <c:pt idx="8">
                  <c:v>1.1904761904761901E-2</c:v>
                </c:pt>
                <c:pt idx="9">
                  <c:v>5.9523809523809503E-3</c:v>
                </c:pt>
              </c:numCache>
            </c:numRef>
          </c:val>
          <c:extLst>
            <c:ext xmlns:c16="http://schemas.microsoft.com/office/drawing/2014/chart" uri="{C3380CC4-5D6E-409C-BE32-E72D297353CC}">
              <c16:uniqueId val="{00000000-93E9-4664-930D-A947489BE747}"/>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FF0000"/>
              </a:solidFill>
              <a:ln>
                <a:noFill/>
              </a:ln>
              <a:effectLst/>
            </c:spPr>
            <c:extLst>
              <c:ext xmlns:c16="http://schemas.microsoft.com/office/drawing/2014/chart" uri="{C3380CC4-5D6E-409C-BE32-E72D297353CC}">
                <c16:uniqueId val="{00000000-5CB0-483B-B42B-48AACF9AA157}"/>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Hotel (medium standard)</c:v>
                </c:pt>
                <c:pt idx="1">
                  <c:v>Hotel (high standard)</c:v>
                </c:pt>
                <c:pt idx="2">
                  <c:v>Hotel (budget)</c:v>
                </c:pt>
                <c:pt idx="3">
                  <c:v>Rented cabin / holiday home / flat</c:v>
                </c:pt>
                <c:pt idx="4">
                  <c:v>Stayed with friends / acquaintances</c:v>
                </c:pt>
                <c:pt idx="5">
                  <c:v>Guest house / Bed &amp; Breakfast</c:v>
                </c:pt>
                <c:pt idx="6">
                  <c:v>Borrowed cabin / holiday home / flat</c:v>
                </c:pt>
                <c:pt idx="7">
                  <c:v>In a private person's home through AirBnb or other types of sharing services</c:v>
                </c:pt>
                <c:pt idx="8">
                  <c:v>Owned cabin / holiday home / flat</c:v>
                </c:pt>
                <c:pt idx="9">
                  <c:v>Stayed with family</c:v>
                </c:pt>
                <c:pt idx="10">
                  <c:v>Tent</c:v>
                </c:pt>
                <c:pt idx="11">
                  <c:v>Camping cabin</c:v>
                </c:pt>
                <c:pt idx="12">
                  <c:v>Caravan / camper van</c:v>
                </c:pt>
              </c:strCache>
            </c:strRef>
          </c:cat>
          <c:val>
            <c:numRef>
              <c:f>Sheet1!$B$2:$B$14</c:f>
              <c:numCache>
                <c:formatCode>0%</c:formatCode>
                <c:ptCount val="13"/>
                <c:pt idx="0">
                  <c:v>0.33333333333333298</c:v>
                </c:pt>
                <c:pt idx="1">
                  <c:v>0.25</c:v>
                </c:pt>
                <c:pt idx="2">
                  <c:v>0.14285714285714302</c:v>
                </c:pt>
                <c:pt idx="3">
                  <c:v>0.113095238095238</c:v>
                </c:pt>
                <c:pt idx="4">
                  <c:v>8.3333333333333301E-2</c:v>
                </c:pt>
                <c:pt idx="5">
                  <c:v>5.3571428571428603E-2</c:v>
                </c:pt>
                <c:pt idx="6">
                  <c:v>4.1666666666666699E-2</c:v>
                </c:pt>
                <c:pt idx="7">
                  <c:v>3.5714285714285698E-2</c:v>
                </c:pt>
                <c:pt idx="8">
                  <c:v>2.9761904761904798E-2</c:v>
                </c:pt>
                <c:pt idx="9">
                  <c:v>2.9761904761904798E-2</c:v>
                </c:pt>
                <c:pt idx="10">
                  <c:v>1.1904761904761901E-2</c:v>
                </c:pt>
                <c:pt idx="11">
                  <c:v>1.1904761904761901E-2</c:v>
                </c:pt>
                <c:pt idx="12">
                  <c:v>1.1904761904761901E-2</c:v>
                </c:pt>
              </c:numCache>
            </c:numRef>
          </c:val>
          <c:extLst>
            <c:ext xmlns:c16="http://schemas.microsoft.com/office/drawing/2014/chart" uri="{C3380CC4-5D6E-409C-BE32-E72D297353CC}">
              <c16:uniqueId val="{00000000-CD58-4765-A1DD-A32FB1115F0D}"/>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Emotional Index</c:v>
                </c:pt>
              </c:strCache>
            </c:strRef>
          </c:tx>
          <c:spPr>
            <a:solidFill>
              <a:srgbClr val="C00000"/>
            </a:solidFill>
            <a:ln>
              <a:noFill/>
            </a:ln>
            <a:effectLst/>
          </c:spPr>
          <c:invertIfNegative val="0"/>
          <c:dLbls>
            <c:numFmt formatCode="#,##0" sourceLinked="0"/>
            <c:spPr>
              <a:noFill/>
              <a:ln>
                <a:noFill/>
              </a:ln>
              <a:effectLst/>
            </c:spPr>
            <c:txPr>
              <a:bodyPr/>
              <a:lstStyle/>
              <a:p>
                <a:pPr>
                  <a:defRPr sz="2800" b="1">
                    <a:solidFill>
                      <a:srgbClr val="C00000"/>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Allows me to share good times with others</c:v>
                </c:pt>
                <c:pt idx="1">
                  <c:v>Gives me rich experiences</c:v>
                </c:pt>
                <c:pt idx="2">
                  <c:v>Allows me to discover new and interesting places</c:v>
                </c:pt>
              </c:strCache>
            </c:strRef>
          </c:cat>
          <c:val>
            <c:numRef>
              <c:f>Sheet1!$B$2:$B$4</c:f>
              <c:numCache>
                <c:formatCode>0</c:formatCode>
                <c:ptCount val="3"/>
                <c:pt idx="0">
                  <c:v>200</c:v>
                </c:pt>
                <c:pt idx="1">
                  <c:v>198</c:v>
                </c:pt>
                <c:pt idx="2">
                  <c:v>188</c:v>
                </c:pt>
              </c:numCache>
            </c:numRef>
          </c:val>
          <c:extLst>
            <c:ext xmlns:c16="http://schemas.microsoft.com/office/drawing/2014/chart" uri="{C3380CC4-5D6E-409C-BE32-E72D297353CC}">
              <c16:uniqueId val="{00000000-5449-4746-A212-671B2DAEE2DA}"/>
            </c:ext>
          </c:extLst>
        </c:ser>
        <c:dLbls>
          <c:showLegendKey val="0"/>
          <c:showVal val="0"/>
          <c:showCatName val="0"/>
          <c:showSerName val="0"/>
          <c:showPercent val="0"/>
          <c:showBubbleSize val="0"/>
        </c:dLbls>
        <c:gapWidth val="50"/>
        <c:axId val="209943552"/>
        <c:axId val="210141952"/>
      </c:barChart>
      <c:catAx>
        <c:axId val="209943552"/>
        <c:scaling>
          <c:orientation val="maxMin"/>
        </c:scaling>
        <c:delete val="0"/>
        <c:axPos val="l"/>
        <c:numFmt formatCode="General" sourceLinked="0"/>
        <c:majorTickMark val="none"/>
        <c:minorTickMark val="none"/>
        <c:tickLblPos val="nextTo"/>
        <c:txPr>
          <a:bodyPr/>
          <a:lstStyle/>
          <a:p>
            <a:pPr>
              <a:defRPr sz="2800" b="1">
                <a:solidFill>
                  <a:srgbClr val="C00000"/>
                </a:solidFill>
              </a:defRPr>
            </a:pPr>
            <a:endParaRPr lang="nb-NO"/>
          </a:p>
        </c:txPr>
        <c:crossAx val="210141952"/>
        <c:crosses val="autoZero"/>
        <c:auto val="1"/>
        <c:lblAlgn val="ctr"/>
        <c:lblOffset val="100"/>
        <c:noMultiLvlLbl val="0"/>
      </c:catAx>
      <c:valAx>
        <c:axId val="210141952"/>
        <c:scaling>
          <c:orientation val="minMax"/>
          <c:max val="280"/>
          <c:min val="0"/>
        </c:scaling>
        <c:delete val="1"/>
        <c:axPos val="t"/>
        <c:numFmt formatCode="0" sourceLinked="1"/>
        <c:majorTickMark val="out"/>
        <c:minorTickMark val="none"/>
        <c:tickLblPos val="none"/>
        <c:crossAx val="209943552"/>
        <c:crosses val="autoZero"/>
        <c:crossBetween val="between"/>
        <c:majorUnit val="100"/>
      </c:valAx>
    </c:plotArea>
    <c:plotVisOnly val="1"/>
    <c:dispBlanksAs val="gap"/>
    <c:showDLblsOverMax val="0"/>
  </c:chart>
  <c:spPr>
    <a:noFill/>
  </c:spPr>
  <c:txPr>
    <a:bodyPr/>
    <a:lstStyle/>
    <a:p>
      <a:pPr>
        <a:defRPr sz="800"/>
      </a:pPr>
      <a:endParaRPr lang="nb-NO"/>
    </a:p>
  </c:txPr>
  <c:externalData r:id="rId2">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Bus</c:v>
                </c:pt>
                <c:pt idx="1">
                  <c:v>Own car</c:v>
                </c:pt>
                <c:pt idx="2">
                  <c:v>Rented car</c:v>
                </c:pt>
                <c:pt idx="3">
                  <c:v>Train</c:v>
                </c:pt>
                <c:pt idx="4">
                  <c:v>Plane</c:v>
                </c:pt>
                <c:pt idx="5">
                  <c:v>No transportation</c:v>
                </c:pt>
                <c:pt idx="6">
                  <c:v>Ferry / boat / cruise</c:v>
                </c:pt>
                <c:pt idx="7">
                  <c:v>Camper van</c:v>
                </c:pt>
                <c:pt idx="8">
                  <c:v>Bicycle</c:v>
                </c:pt>
                <c:pt idx="9">
                  <c:v>Car w/ caravan</c:v>
                </c:pt>
                <c:pt idx="10">
                  <c:v>Motorbike</c:v>
                </c:pt>
              </c:strCache>
            </c:strRef>
          </c:cat>
          <c:val>
            <c:numRef>
              <c:f>Sheet1!$B$2:$B$12</c:f>
              <c:numCache>
                <c:formatCode>0%</c:formatCode>
                <c:ptCount val="11"/>
                <c:pt idx="0">
                  <c:v>0.327380952380952</c:v>
                </c:pt>
                <c:pt idx="1">
                  <c:v>0.19047619047619002</c:v>
                </c:pt>
                <c:pt idx="2">
                  <c:v>0.16666666666666699</c:v>
                </c:pt>
                <c:pt idx="3">
                  <c:v>0.136904761904762</c:v>
                </c:pt>
                <c:pt idx="4">
                  <c:v>0.125</c:v>
                </c:pt>
                <c:pt idx="5">
                  <c:v>0.10119047619047601</c:v>
                </c:pt>
                <c:pt idx="6">
                  <c:v>6.5476190476190507E-2</c:v>
                </c:pt>
                <c:pt idx="7">
                  <c:v>2.9761904761904798E-2</c:v>
                </c:pt>
                <c:pt idx="8">
                  <c:v>2.9761904761904798E-2</c:v>
                </c:pt>
                <c:pt idx="9">
                  <c:v>5.9523809523809503E-3</c:v>
                </c:pt>
                <c:pt idx="10">
                  <c:v>0</c:v>
                </c:pt>
              </c:numCache>
            </c:numRef>
          </c:val>
          <c:extLst>
            <c:ext xmlns:c16="http://schemas.microsoft.com/office/drawing/2014/chart" uri="{C3380CC4-5D6E-409C-BE32-E72D297353CC}">
              <c16:uniqueId val="{00000000-F5C0-4C60-ACAE-BF61570415C5}"/>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409260283287449"/>
          <c:y val="2.8198049228214074E-3"/>
          <c:w val="0.51276605826365784"/>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8"/>
            <c:invertIfNegative val="0"/>
            <c:bubble3D val="0"/>
            <c:spPr>
              <a:solidFill>
                <a:srgbClr val="FF0000"/>
              </a:solidFill>
              <a:ln>
                <a:noFill/>
              </a:ln>
              <a:effectLst/>
            </c:spPr>
            <c:extLst>
              <c:ext xmlns:c16="http://schemas.microsoft.com/office/drawing/2014/chart" uri="{C3380CC4-5D6E-409C-BE32-E72D297353CC}">
                <c16:uniqueId val="{00000001-D1FC-4E48-89DA-A502A0914445}"/>
              </c:ext>
            </c:extLst>
          </c:dPt>
          <c:dPt>
            <c:idx val="9"/>
            <c:invertIfNegative val="0"/>
            <c:bubble3D val="0"/>
            <c:spPr>
              <a:solidFill>
                <a:schemeClr val="accent2"/>
              </a:solidFill>
              <a:ln>
                <a:noFill/>
              </a:ln>
              <a:effectLst/>
            </c:spPr>
            <c:extLst>
              <c:ext xmlns:c16="http://schemas.microsoft.com/office/drawing/2014/chart" uri="{C3380CC4-5D6E-409C-BE32-E72D297353CC}">
                <c16:uniqueId val="{00000003-D1FC-4E48-89DA-A502A0914445}"/>
              </c:ext>
            </c:extLst>
          </c:dPt>
          <c:dPt>
            <c:idx val="11"/>
            <c:invertIfNegative val="0"/>
            <c:bubble3D val="0"/>
            <c:spPr>
              <a:solidFill>
                <a:schemeClr val="accent2"/>
              </a:solidFill>
              <a:ln>
                <a:noFill/>
              </a:ln>
              <a:effectLst/>
            </c:spPr>
            <c:extLst>
              <c:ext xmlns:c16="http://schemas.microsoft.com/office/drawing/2014/chart" uri="{C3380CC4-5D6E-409C-BE32-E72D297353CC}">
                <c16:uniqueId val="{00000005-D1FC-4E48-89DA-A502A0914445}"/>
              </c:ext>
            </c:extLst>
          </c:dPt>
          <c:dPt>
            <c:idx val="12"/>
            <c:invertIfNegative val="0"/>
            <c:bubble3D val="0"/>
            <c:spPr>
              <a:solidFill>
                <a:srgbClr val="FF0000"/>
              </a:solidFill>
              <a:ln>
                <a:noFill/>
              </a:ln>
              <a:effectLst/>
            </c:spPr>
            <c:extLst>
              <c:ext xmlns:c16="http://schemas.microsoft.com/office/drawing/2014/chart" uri="{C3380CC4-5D6E-409C-BE32-E72D297353CC}">
                <c16:uniqueId val="{00000007-D1FC-4E48-89DA-A502A0914445}"/>
              </c:ext>
            </c:extLst>
          </c:dPt>
          <c:dPt>
            <c:idx val="15"/>
            <c:invertIfNegative val="0"/>
            <c:bubble3D val="0"/>
            <c:spPr>
              <a:solidFill>
                <a:srgbClr val="92D050"/>
              </a:solidFill>
              <a:ln>
                <a:noFill/>
              </a:ln>
              <a:effectLst/>
            </c:spPr>
            <c:extLst>
              <c:ext xmlns:c16="http://schemas.microsoft.com/office/drawing/2014/chart" uri="{C3380CC4-5D6E-409C-BE32-E72D297353CC}">
                <c16:uniqueId val="{00000009-D1FC-4E48-89DA-A502A0914445}"/>
              </c:ext>
            </c:extLst>
          </c:dPt>
          <c:dPt>
            <c:idx val="16"/>
            <c:invertIfNegative val="0"/>
            <c:bubble3D val="0"/>
            <c:spPr>
              <a:solidFill>
                <a:schemeClr val="accent2"/>
              </a:solidFill>
              <a:ln>
                <a:noFill/>
              </a:ln>
              <a:effectLst/>
            </c:spPr>
            <c:extLst>
              <c:ext xmlns:c16="http://schemas.microsoft.com/office/drawing/2014/chart" uri="{C3380CC4-5D6E-409C-BE32-E72D297353CC}">
                <c16:uniqueId val="{0000000B-D1FC-4E48-89DA-A502A0914445}"/>
              </c:ext>
            </c:extLst>
          </c:dPt>
          <c:dPt>
            <c:idx val="17"/>
            <c:invertIfNegative val="0"/>
            <c:bubble3D val="0"/>
            <c:spPr>
              <a:solidFill>
                <a:schemeClr val="accent2"/>
              </a:solidFill>
              <a:ln>
                <a:noFill/>
              </a:ln>
              <a:effectLst/>
            </c:spPr>
            <c:extLst>
              <c:ext xmlns:c16="http://schemas.microsoft.com/office/drawing/2014/chart" uri="{C3380CC4-5D6E-409C-BE32-E72D297353CC}">
                <c16:uniqueId val="{0000000D-D1FC-4E48-89DA-A502A0914445}"/>
              </c:ext>
            </c:extLst>
          </c:dPt>
          <c:dPt>
            <c:idx val="18"/>
            <c:invertIfNegative val="0"/>
            <c:bubble3D val="0"/>
            <c:spPr>
              <a:solidFill>
                <a:srgbClr val="92D050"/>
              </a:solidFill>
              <a:ln>
                <a:noFill/>
              </a:ln>
              <a:effectLst/>
            </c:spPr>
            <c:extLst>
              <c:ext xmlns:c16="http://schemas.microsoft.com/office/drawing/2014/chart" uri="{C3380CC4-5D6E-409C-BE32-E72D297353CC}">
                <c16:uniqueId val="{0000001A-033D-415B-A18B-2072ABE0800A}"/>
              </c:ext>
            </c:extLst>
          </c:dPt>
          <c:dPt>
            <c:idx val="19"/>
            <c:invertIfNegative val="0"/>
            <c:bubble3D val="0"/>
            <c:spPr>
              <a:solidFill>
                <a:srgbClr val="FF0000"/>
              </a:solidFill>
              <a:ln>
                <a:noFill/>
              </a:ln>
              <a:effectLst/>
            </c:spPr>
            <c:extLst>
              <c:ext xmlns:c16="http://schemas.microsoft.com/office/drawing/2014/chart" uri="{C3380CC4-5D6E-409C-BE32-E72D297353CC}">
                <c16:uniqueId val="{0000000F-D1FC-4E48-89DA-A502A0914445}"/>
              </c:ext>
            </c:extLst>
          </c:dPt>
          <c:dPt>
            <c:idx val="20"/>
            <c:invertIfNegative val="0"/>
            <c:bubble3D val="0"/>
            <c:spPr>
              <a:solidFill>
                <a:schemeClr val="accent2"/>
              </a:solidFill>
              <a:ln>
                <a:noFill/>
              </a:ln>
              <a:effectLst/>
            </c:spPr>
            <c:extLst>
              <c:ext xmlns:c16="http://schemas.microsoft.com/office/drawing/2014/chart" uri="{C3380CC4-5D6E-409C-BE32-E72D297353CC}">
                <c16:uniqueId val="{00000011-D1FC-4E48-89DA-A502A0914445}"/>
              </c:ext>
            </c:extLst>
          </c:dPt>
          <c:dPt>
            <c:idx val="21"/>
            <c:invertIfNegative val="0"/>
            <c:bubble3D val="0"/>
            <c:spPr>
              <a:solidFill>
                <a:srgbClr val="FF0000"/>
              </a:solidFill>
              <a:ln>
                <a:noFill/>
              </a:ln>
              <a:effectLst/>
            </c:spPr>
            <c:extLst>
              <c:ext xmlns:c16="http://schemas.microsoft.com/office/drawing/2014/chart" uri="{C3380CC4-5D6E-409C-BE32-E72D297353CC}">
                <c16:uniqueId val="{00000013-D1FC-4E48-89DA-A502A0914445}"/>
              </c:ext>
            </c:extLst>
          </c:dPt>
          <c:dPt>
            <c:idx val="22"/>
            <c:invertIfNegative val="0"/>
            <c:bubble3D val="0"/>
            <c:spPr>
              <a:solidFill>
                <a:schemeClr val="accent2"/>
              </a:solidFill>
              <a:ln>
                <a:noFill/>
              </a:ln>
              <a:effectLst/>
            </c:spPr>
            <c:extLst>
              <c:ext xmlns:c16="http://schemas.microsoft.com/office/drawing/2014/chart" uri="{C3380CC4-5D6E-409C-BE32-E72D297353CC}">
                <c16:uniqueId val="{00000015-D1FC-4E48-89DA-A502A0914445}"/>
              </c:ext>
            </c:extLst>
          </c:dPt>
          <c:dPt>
            <c:idx val="23"/>
            <c:invertIfNegative val="0"/>
            <c:bubble3D val="0"/>
            <c:spPr>
              <a:solidFill>
                <a:schemeClr val="accent2"/>
              </a:solidFill>
              <a:ln>
                <a:noFill/>
              </a:ln>
              <a:effectLst/>
            </c:spPr>
            <c:extLst>
              <c:ext xmlns:c16="http://schemas.microsoft.com/office/drawing/2014/chart" uri="{C3380CC4-5D6E-409C-BE32-E72D297353CC}">
                <c16:uniqueId val="{00000017-D1FC-4E48-89DA-A502A0914445}"/>
              </c:ext>
            </c:extLst>
          </c:dPt>
          <c:dPt>
            <c:idx val="26"/>
            <c:invertIfNegative val="0"/>
            <c:bubble3D val="0"/>
            <c:spPr>
              <a:solidFill>
                <a:schemeClr val="accent2"/>
              </a:solidFill>
              <a:ln>
                <a:noFill/>
              </a:ln>
              <a:effectLst/>
            </c:spPr>
            <c:extLst>
              <c:ext xmlns:c16="http://schemas.microsoft.com/office/drawing/2014/chart" uri="{C3380CC4-5D6E-409C-BE32-E72D297353CC}">
                <c16:uniqueId val="{00000019-D1FC-4E48-89DA-A502A0914445}"/>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Sheet1!$A$2:$A$29</c:f>
              <c:strCache>
                <c:ptCount val="28"/>
                <c:pt idx="0">
                  <c:v>Relaxation</c:v>
                </c:pt>
                <c:pt idx="1">
                  <c:v>Visit restaurants</c:v>
                </c:pt>
                <c:pt idx="2">
                  <c:v>Taste local food and drink</c:v>
                </c:pt>
                <c:pt idx="3">
                  <c:v>Sunbathing and swimming</c:v>
                </c:pt>
                <c:pt idx="4">
                  <c:v>Discover local culture and lifestyle</c:v>
                </c:pt>
                <c:pt idx="5">
                  <c:v>Visit historical buildings/sites</c:v>
                </c:pt>
                <c:pt idx="6">
                  <c:v>Visit cities</c:v>
                </c:pt>
                <c:pt idx="7">
                  <c:v>Shopping</c:v>
                </c:pt>
                <c:pt idx="8">
                  <c:v>Observe beauty of nature</c:v>
                </c:pt>
                <c:pt idx="9">
                  <c:v>Attend sightseeing tours</c:v>
                </c:pt>
                <c:pt idx="10">
                  <c:v>Discover local history and legends</c:v>
                </c:pt>
                <c:pt idx="11">
                  <c:v>Visit the countryside</c:v>
                </c:pt>
                <c:pt idx="12">
                  <c:v>Hiking (less than two hours)</c:v>
                </c:pt>
                <c:pt idx="13">
                  <c:v>Visit parks and gardens</c:v>
                </c:pt>
                <c:pt idx="14">
                  <c:v>Experience local architecture</c:v>
                </c:pt>
                <c:pt idx="15">
                  <c:v>Experience city nightlife</c:v>
                </c:pt>
                <c:pt idx="16">
                  <c:v>Visit museums</c:v>
                </c:pt>
                <c:pt idx="17">
                  <c:v>Experience national festivals and traditional celebrations</c:v>
                </c:pt>
                <c:pt idx="18">
                  <c:v>Visit amusement parks</c:v>
                </c:pt>
                <c:pt idx="19">
                  <c:v>Experience mountains,  the wilderness or the wildlife</c:v>
                </c:pt>
                <c:pt idx="20">
                  <c:v>Visit spa resorts</c:v>
                </c:pt>
                <c:pt idx="21">
                  <c:v>Observe natural phenomenon (i.e. volcanoes, northern lights, midnight sun, breaking waves, sand dune)</c:v>
                </c:pt>
                <c:pt idx="22">
                  <c:v>Get pampered</c:v>
                </c:pt>
                <c:pt idx="23">
                  <c:v>Attend concerts/festivals</c:v>
                </c:pt>
                <c:pt idx="24">
                  <c:v>Fresh or salt water fishing</c:v>
                </c:pt>
                <c:pt idx="25">
                  <c:v>Do winter activities (Alpine skiing/snowboarding, cross country skiing, dog-sleigh, snowmobile etc)</c:v>
                </c:pt>
                <c:pt idx="26">
                  <c:v>Hiking (more than two hours)</c:v>
                </c:pt>
                <c:pt idx="27">
                  <c:v>Visit art exhibitions</c:v>
                </c:pt>
              </c:strCache>
            </c:strRef>
          </c:cat>
          <c:val>
            <c:numRef>
              <c:f>Sheet1!$B$2:$B$29</c:f>
              <c:numCache>
                <c:formatCode>0%</c:formatCode>
                <c:ptCount val="28"/>
                <c:pt idx="0">
                  <c:v>0.58928571428571397</c:v>
                </c:pt>
                <c:pt idx="1">
                  <c:v>0.51785714285714302</c:v>
                </c:pt>
                <c:pt idx="2">
                  <c:v>0.49404761904761896</c:v>
                </c:pt>
                <c:pt idx="3">
                  <c:v>0.38095238095238104</c:v>
                </c:pt>
                <c:pt idx="4">
                  <c:v>0.36904761904761896</c:v>
                </c:pt>
                <c:pt idx="5">
                  <c:v>0.36309523809523803</c:v>
                </c:pt>
                <c:pt idx="6">
                  <c:v>0.35714285714285698</c:v>
                </c:pt>
                <c:pt idx="7">
                  <c:v>0.33928571428571402</c:v>
                </c:pt>
                <c:pt idx="8">
                  <c:v>0.297619047619048</c:v>
                </c:pt>
                <c:pt idx="9">
                  <c:v>0.19047619047619002</c:v>
                </c:pt>
                <c:pt idx="10">
                  <c:v>0.19047619047619002</c:v>
                </c:pt>
                <c:pt idx="11">
                  <c:v>0.18452380952380898</c:v>
                </c:pt>
                <c:pt idx="12">
                  <c:v>0.17857142857142899</c:v>
                </c:pt>
                <c:pt idx="13">
                  <c:v>0.17857142857142899</c:v>
                </c:pt>
                <c:pt idx="14">
                  <c:v>0.17261904761904798</c:v>
                </c:pt>
                <c:pt idx="15">
                  <c:v>0.17261904761904798</c:v>
                </c:pt>
                <c:pt idx="16">
                  <c:v>0.15476190476190499</c:v>
                </c:pt>
                <c:pt idx="17">
                  <c:v>0.13095238095238101</c:v>
                </c:pt>
                <c:pt idx="18">
                  <c:v>0.13095238095238101</c:v>
                </c:pt>
                <c:pt idx="19">
                  <c:v>0.119047619047619</c:v>
                </c:pt>
                <c:pt idx="20">
                  <c:v>0.113095238095238</c:v>
                </c:pt>
                <c:pt idx="21">
                  <c:v>9.5238095238095205E-2</c:v>
                </c:pt>
                <c:pt idx="22">
                  <c:v>8.9285714285714302E-2</c:v>
                </c:pt>
                <c:pt idx="23">
                  <c:v>8.9285714285714302E-2</c:v>
                </c:pt>
                <c:pt idx="24">
                  <c:v>6.5476190476190507E-2</c:v>
                </c:pt>
                <c:pt idx="25">
                  <c:v>6.5476190476190507E-2</c:v>
                </c:pt>
                <c:pt idx="26">
                  <c:v>5.95238095238095E-2</c:v>
                </c:pt>
                <c:pt idx="27">
                  <c:v>5.95238095238095E-2</c:v>
                </c:pt>
              </c:numCache>
            </c:numRef>
          </c:val>
          <c:extLst>
            <c:ext xmlns:c16="http://schemas.microsoft.com/office/drawing/2014/chart" uri="{C3380CC4-5D6E-409C-BE32-E72D297353CC}">
              <c16:uniqueId val="{0000001A-D1FC-4E48-89DA-A502A0914445}"/>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Less than one week before departure</c:v>
                </c:pt>
                <c:pt idx="1">
                  <c:v>1-3 weeks before departure</c:v>
                </c:pt>
                <c:pt idx="2">
                  <c:v>Up to 1 month before departure</c:v>
                </c:pt>
                <c:pt idx="3">
                  <c:v>Up to 2 months before departure</c:v>
                </c:pt>
                <c:pt idx="4">
                  <c:v>Up to 3 months before departure</c:v>
                </c:pt>
                <c:pt idx="5">
                  <c:v>Up to 4-6 months before departure</c:v>
                </c:pt>
                <c:pt idx="6">
                  <c:v>Up to 6-12 months before departure</c:v>
                </c:pt>
                <c:pt idx="7">
                  <c:v>More than one year before departure</c:v>
                </c:pt>
              </c:strCache>
            </c:strRef>
          </c:cat>
          <c:val>
            <c:numRef>
              <c:f>Sheet1!$B$2:$B$9</c:f>
              <c:numCache>
                <c:formatCode>0%</c:formatCode>
                <c:ptCount val="8"/>
                <c:pt idx="0">
                  <c:v>5.3571428571428603E-2</c:v>
                </c:pt>
                <c:pt idx="1">
                  <c:v>0.125</c:v>
                </c:pt>
                <c:pt idx="2">
                  <c:v>0.119047619047619</c:v>
                </c:pt>
                <c:pt idx="3">
                  <c:v>0.18452380952380898</c:v>
                </c:pt>
                <c:pt idx="4">
                  <c:v>0.18452380952380898</c:v>
                </c:pt>
                <c:pt idx="5">
                  <c:v>0.17261904761904798</c:v>
                </c:pt>
                <c:pt idx="6">
                  <c:v>0.10119047619047601</c:v>
                </c:pt>
                <c:pt idx="7">
                  <c:v>2.3809523809523801E-2</c:v>
                </c:pt>
              </c:numCache>
            </c:numRef>
          </c:val>
          <c:extLst>
            <c:ext xmlns:c16="http://schemas.microsoft.com/office/drawing/2014/chart" uri="{C3380CC4-5D6E-409C-BE32-E72D297353CC}">
              <c16:uniqueId val="{00000000-A298-48CE-845F-23D3C35FD36F}"/>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0-9690-4BE4-9890-BC0A344A95B7}"/>
              </c:ext>
            </c:extLst>
          </c:dPt>
          <c:dPt>
            <c:idx val="4"/>
            <c:invertIfNegative val="0"/>
            <c:bubble3D val="0"/>
            <c:spPr>
              <a:solidFill>
                <a:schemeClr val="accent2"/>
              </a:solidFill>
              <a:ln>
                <a:noFill/>
              </a:ln>
              <a:effectLst/>
            </c:spPr>
            <c:extLst>
              <c:ext xmlns:c16="http://schemas.microsoft.com/office/drawing/2014/chart" uri="{C3380CC4-5D6E-409C-BE32-E72D297353CC}">
                <c16:uniqueId val="{00000001-9690-4BE4-9890-BC0A344A95B7}"/>
              </c:ext>
            </c:extLst>
          </c:dPt>
          <c:dPt>
            <c:idx val="5"/>
            <c:invertIfNegative val="0"/>
            <c:bubble3D val="0"/>
            <c:spPr>
              <a:solidFill>
                <a:schemeClr val="accent2"/>
              </a:solidFill>
              <a:ln>
                <a:noFill/>
              </a:ln>
              <a:effectLst/>
            </c:spPr>
            <c:extLst>
              <c:ext xmlns:c16="http://schemas.microsoft.com/office/drawing/2014/chart" uri="{C3380CC4-5D6E-409C-BE32-E72D297353CC}">
                <c16:uniqueId val="{00000002-9690-4BE4-9890-BC0A344A95B7}"/>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Spouse/Partner</c:v>
                </c:pt>
                <c:pt idx="1">
                  <c:v>Children 0-6 years</c:v>
                </c:pt>
                <c:pt idx="2">
                  <c:v>Children 7-14 years</c:v>
                </c:pt>
                <c:pt idx="3">
                  <c:v>Children 15 years and older</c:v>
                </c:pt>
                <c:pt idx="4">
                  <c:v>Parents/other relatives</c:v>
                </c:pt>
                <c:pt idx="5">
                  <c:v>Friends/acquaintances/colleagues</c:v>
                </c:pt>
                <c:pt idx="6">
                  <c:v>Other</c:v>
                </c:pt>
                <c:pt idx="7">
                  <c:v>Nobody except myself</c:v>
                </c:pt>
              </c:strCache>
            </c:strRef>
          </c:cat>
          <c:val>
            <c:numRef>
              <c:f>Sheet1!$B$2:$B$9</c:f>
              <c:numCache>
                <c:formatCode>0%</c:formatCode>
                <c:ptCount val="8"/>
                <c:pt idx="0">
                  <c:v>0.49404761904761896</c:v>
                </c:pt>
                <c:pt idx="1">
                  <c:v>1.7857142857142901E-2</c:v>
                </c:pt>
                <c:pt idx="2">
                  <c:v>4.7619047619047603E-2</c:v>
                </c:pt>
                <c:pt idx="3">
                  <c:v>5.3571428571428603E-2</c:v>
                </c:pt>
                <c:pt idx="4">
                  <c:v>0.18452380952380898</c:v>
                </c:pt>
                <c:pt idx="5">
                  <c:v>0.26190476190476203</c:v>
                </c:pt>
                <c:pt idx="6">
                  <c:v>1.7857142857142901E-2</c:v>
                </c:pt>
                <c:pt idx="7">
                  <c:v>0.148809523809524</c:v>
                </c:pt>
              </c:numCache>
            </c:numRef>
          </c:val>
          <c:extLst>
            <c:ext xmlns:c16="http://schemas.microsoft.com/office/drawing/2014/chart" uri="{C3380CC4-5D6E-409C-BE32-E72D297353CC}">
              <c16:uniqueId val="{00000000-DF84-4C69-981E-08883F76650B}"/>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0-82C5-4F96-A714-8F9C99E8E9DA}"/>
              </c:ext>
            </c:extLst>
          </c:dPt>
          <c:dPt>
            <c:idx val="2"/>
            <c:invertIfNegative val="0"/>
            <c:bubble3D val="0"/>
            <c:spPr>
              <a:solidFill>
                <a:schemeClr val="accent2"/>
              </a:solidFill>
              <a:ln>
                <a:noFill/>
              </a:ln>
              <a:effectLst/>
            </c:spPr>
            <c:extLst>
              <c:ext xmlns:c16="http://schemas.microsoft.com/office/drawing/2014/chart" uri="{C3380CC4-5D6E-409C-BE32-E72D297353CC}">
                <c16:uniqueId val="{00000001-82C5-4F96-A714-8F9C99E8E9DA}"/>
              </c:ext>
            </c:extLst>
          </c:dPt>
          <c:dPt>
            <c:idx val="4"/>
            <c:invertIfNegative val="0"/>
            <c:bubble3D val="0"/>
            <c:spPr>
              <a:solidFill>
                <a:schemeClr val="accent2"/>
              </a:solidFill>
              <a:ln>
                <a:noFill/>
              </a:ln>
              <a:effectLst/>
            </c:spPr>
            <c:extLst>
              <c:ext xmlns:c16="http://schemas.microsoft.com/office/drawing/2014/chart" uri="{C3380CC4-5D6E-409C-BE32-E72D297353CC}">
                <c16:uniqueId val="{00000002-82C5-4F96-A714-8F9C99E8E9DA}"/>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Alone</c:v>
                </c:pt>
                <c:pt idx="1">
                  <c:v>Children 0-6 years</c:v>
                </c:pt>
                <c:pt idx="2">
                  <c:v>Children 7-14 year</c:v>
                </c:pt>
                <c:pt idx="3">
                  <c:v>Children 15 years and above</c:v>
                </c:pt>
                <c:pt idx="4">
                  <c:v>Spouse/partner</c:v>
                </c:pt>
                <c:pt idx="5">
                  <c:v>Other family/relatives</c:v>
                </c:pt>
                <c:pt idx="6">
                  <c:v>Friends</c:v>
                </c:pt>
                <c:pt idx="7">
                  <c:v>Other people</c:v>
                </c:pt>
              </c:strCache>
            </c:strRef>
          </c:cat>
          <c:val>
            <c:numRef>
              <c:f>Sheet1!$B$2:$B$9</c:f>
              <c:numCache>
                <c:formatCode>0%</c:formatCode>
                <c:ptCount val="8"/>
                <c:pt idx="0">
                  <c:v>3.5714285714285698E-2</c:v>
                </c:pt>
                <c:pt idx="1">
                  <c:v>7.1428571428571397E-2</c:v>
                </c:pt>
                <c:pt idx="2">
                  <c:v>0.10119047619047601</c:v>
                </c:pt>
                <c:pt idx="3">
                  <c:v>7.1428571428571397E-2</c:v>
                </c:pt>
                <c:pt idx="4">
                  <c:v>0.58928571428571397</c:v>
                </c:pt>
                <c:pt idx="5">
                  <c:v>0.23214285714285701</c:v>
                </c:pt>
                <c:pt idx="6">
                  <c:v>0.23214285714285701</c:v>
                </c:pt>
                <c:pt idx="7">
                  <c:v>3.5714285714285698E-2</c:v>
                </c:pt>
              </c:numCache>
            </c:numRef>
          </c:val>
          <c:extLst>
            <c:ext xmlns:c16="http://schemas.microsoft.com/office/drawing/2014/chart" uri="{C3380CC4-5D6E-409C-BE32-E72D297353CC}">
              <c16:uniqueId val="{00000000-0B13-4487-944F-3176A209DEC8}"/>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rgbClr val="FF0000"/>
              </a:solidFill>
              <a:ln>
                <a:noFill/>
              </a:ln>
              <a:effectLst/>
            </c:spPr>
            <c:extLst>
              <c:ext xmlns:c16="http://schemas.microsoft.com/office/drawing/2014/chart" uri="{C3380CC4-5D6E-409C-BE32-E72D297353CC}">
                <c16:uniqueId val="{00000000-2681-414C-8E97-D9C920900742}"/>
              </c:ext>
            </c:extLst>
          </c:dPt>
          <c:dPt>
            <c:idx val="3"/>
            <c:invertIfNegative val="0"/>
            <c:bubble3D val="0"/>
            <c:spPr>
              <a:solidFill>
                <a:schemeClr val="accent2"/>
              </a:solidFill>
              <a:ln>
                <a:noFill/>
              </a:ln>
              <a:effectLst/>
            </c:spPr>
            <c:extLst>
              <c:ext xmlns:c16="http://schemas.microsoft.com/office/drawing/2014/chart" uri="{C3380CC4-5D6E-409C-BE32-E72D297353CC}">
                <c16:uniqueId val="{00000001-2681-414C-8E97-D9C920900742}"/>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0</c:v>
                </c:pt>
                <c:pt idx="1">
                  <c:v>1</c:v>
                </c:pt>
                <c:pt idx="2">
                  <c:v>2</c:v>
                </c:pt>
                <c:pt idx="3">
                  <c:v>3</c:v>
                </c:pt>
                <c:pt idx="4">
                  <c:v>4</c:v>
                </c:pt>
                <c:pt idx="5">
                  <c:v>5 or more</c:v>
                </c:pt>
              </c:strCache>
            </c:strRef>
          </c:cat>
          <c:val>
            <c:numRef>
              <c:f>Sheet1!$B$2:$B$7</c:f>
              <c:numCache>
                <c:formatCode>0%</c:formatCode>
                <c:ptCount val="6"/>
                <c:pt idx="0">
                  <c:v>1.1904761904761901E-2</c:v>
                </c:pt>
                <c:pt idx="1">
                  <c:v>0.119047619047619</c:v>
                </c:pt>
                <c:pt idx="2">
                  <c:v>0.36309523809523803</c:v>
                </c:pt>
                <c:pt idx="3">
                  <c:v>0.113095238095238</c:v>
                </c:pt>
                <c:pt idx="4">
                  <c:v>0.113095238095238</c:v>
                </c:pt>
                <c:pt idx="5">
                  <c:v>0.27976190476190499</c:v>
                </c:pt>
              </c:numCache>
            </c:numRef>
          </c:val>
          <c:extLst>
            <c:ext xmlns:c16="http://schemas.microsoft.com/office/drawing/2014/chart" uri="{C3380CC4-5D6E-409C-BE32-E72D297353CC}">
              <c16:uniqueId val="{00000000-0A51-408D-BF39-E2A4FF8A31CF}"/>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I/we travelled in a group with an organized tour </c:v>
                </c:pt>
                <c:pt idx="1">
                  <c:v>I/we had the trip organized by others and travelled independently</c:v>
                </c:pt>
                <c:pt idx="2">
                  <c:v>I/we organized the trip myself/ourselves and travelled independently</c:v>
                </c:pt>
                <c:pt idx="3">
                  <c:v>Don’t know</c:v>
                </c:pt>
              </c:strCache>
            </c:strRef>
          </c:cat>
          <c:val>
            <c:numRef>
              <c:f>Sheet1!$B$2:$B$5</c:f>
              <c:numCache>
                <c:formatCode>0%</c:formatCode>
                <c:ptCount val="4"/>
                <c:pt idx="0">
                  <c:v>0.22023809523809501</c:v>
                </c:pt>
                <c:pt idx="1">
                  <c:v>7.7380952380952397E-2</c:v>
                </c:pt>
                <c:pt idx="2">
                  <c:v>0.69642857142857095</c:v>
                </c:pt>
                <c:pt idx="3">
                  <c:v>5.9523809523809503E-3</c:v>
                </c:pt>
              </c:numCache>
            </c:numRef>
          </c:val>
          <c:extLst>
            <c:ext xmlns:c16="http://schemas.microsoft.com/office/drawing/2014/chart" uri="{C3380CC4-5D6E-409C-BE32-E72D297353CC}">
              <c16:uniqueId val="{00000000-219A-4D1A-90D0-95C5571D2F75}"/>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5"/>
            <c:invertIfNegative val="0"/>
            <c:bubble3D val="0"/>
            <c:spPr>
              <a:solidFill>
                <a:schemeClr val="accent2"/>
              </a:solidFill>
              <a:ln>
                <a:noFill/>
              </a:ln>
              <a:effectLst/>
            </c:spPr>
            <c:extLst>
              <c:ext xmlns:c16="http://schemas.microsoft.com/office/drawing/2014/chart" uri="{C3380CC4-5D6E-409C-BE32-E72D297353CC}">
                <c16:uniqueId val="{00000000-ABE3-4A9D-B695-15A1453C925B}"/>
              </c:ext>
            </c:extLst>
          </c:dPt>
          <c:dPt>
            <c:idx val="8"/>
            <c:invertIfNegative val="0"/>
            <c:bubble3D val="0"/>
            <c:spPr>
              <a:solidFill>
                <a:schemeClr val="accent2"/>
              </a:solidFill>
              <a:ln>
                <a:noFill/>
              </a:ln>
              <a:effectLst/>
            </c:spPr>
            <c:extLst>
              <c:ext xmlns:c16="http://schemas.microsoft.com/office/drawing/2014/chart" uri="{C3380CC4-5D6E-409C-BE32-E72D297353CC}">
                <c16:uniqueId val="{00000001-ABE3-4A9D-B695-15A1453C925B}"/>
              </c:ext>
            </c:extLst>
          </c:dPt>
          <c:dPt>
            <c:idx val="13"/>
            <c:invertIfNegative val="0"/>
            <c:bubble3D val="0"/>
            <c:spPr>
              <a:solidFill>
                <a:schemeClr val="accent2"/>
              </a:solidFill>
              <a:ln>
                <a:noFill/>
              </a:ln>
              <a:effectLst/>
            </c:spPr>
            <c:extLst>
              <c:ext xmlns:c16="http://schemas.microsoft.com/office/drawing/2014/chart" uri="{C3380CC4-5D6E-409C-BE32-E72D297353CC}">
                <c16:uniqueId val="{00000002-ABE3-4A9D-B695-15A1453C925B}"/>
              </c:ext>
            </c:extLst>
          </c:dPt>
          <c:dPt>
            <c:idx val="14"/>
            <c:invertIfNegative val="0"/>
            <c:bubble3D val="0"/>
            <c:spPr>
              <a:solidFill>
                <a:schemeClr val="accent2"/>
              </a:solidFill>
              <a:ln>
                <a:noFill/>
              </a:ln>
              <a:effectLst/>
            </c:spPr>
            <c:extLst>
              <c:ext xmlns:c16="http://schemas.microsoft.com/office/drawing/2014/chart" uri="{C3380CC4-5D6E-409C-BE32-E72D297353CC}">
                <c16:uniqueId val="{00000003-ABE3-4A9D-B695-15A1453C925B}"/>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Internet in general</c:v>
                </c:pt>
                <c:pt idx="1">
                  <c:v>Homepages for hotels/ other accommodations</c:v>
                </c:pt>
                <c:pt idx="2">
                  <c:v>Homepages for the destination</c:v>
                </c:pt>
                <c:pt idx="3">
                  <c:v>Homepages of carriers, including airlines etc.</c:v>
                </c:pt>
                <c:pt idx="4">
                  <c:v>Advice from friends / family</c:v>
                </c:pt>
                <c:pt idx="5">
                  <c:v>Homepages for attractions and sights</c:v>
                </c:pt>
                <c:pt idx="6">
                  <c:v>Reviews from other travelers online</c:v>
                </c:pt>
                <c:pt idx="7">
                  <c:v>Catalogs or brochures</c:v>
                </c:pt>
                <c:pt idx="8">
                  <c:v>Travel agent in homeland</c:v>
                </c:pt>
                <c:pt idx="9">
                  <c:v>Booking sites such as Expedia and Lastminute</c:v>
                </c:pt>
                <c:pt idx="10">
                  <c:v>Travel apps/portals like Tripadvisor etc</c:v>
                </c:pt>
                <c:pt idx="11">
                  <c:v>Social media such as Facebook or blogs</c:v>
                </c:pt>
                <c:pt idx="12">
                  <c:v>Newspapers or magazines</c:v>
                </c:pt>
                <c:pt idx="13">
                  <c:v>Guidebooks</c:v>
                </c:pt>
                <c:pt idx="14">
                  <c:v>TV or radio</c:v>
                </c:pt>
                <c:pt idx="15">
                  <c:v>Travel fairs</c:v>
                </c:pt>
                <c:pt idx="16">
                  <c:v>Other</c:v>
                </c:pt>
              </c:strCache>
            </c:strRef>
          </c:cat>
          <c:val>
            <c:numRef>
              <c:f>Sheet1!$B$2:$B$18</c:f>
              <c:numCache>
                <c:formatCode>0%</c:formatCode>
                <c:ptCount val="17"/>
                <c:pt idx="0">
                  <c:v>0.547619047619048</c:v>
                </c:pt>
                <c:pt idx="1">
                  <c:v>0.327380952380952</c:v>
                </c:pt>
                <c:pt idx="2">
                  <c:v>0.26190476190476203</c:v>
                </c:pt>
                <c:pt idx="3">
                  <c:v>0.19047619047619002</c:v>
                </c:pt>
                <c:pt idx="4">
                  <c:v>0.18452380952380898</c:v>
                </c:pt>
                <c:pt idx="5">
                  <c:v>0.14285714285714302</c:v>
                </c:pt>
                <c:pt idx="6">
                  <c:v>8.9285714285714302E-2</c:v>
                </c:pt>
                <c:pt idx="7">
                  <c:v>8.9285714285714302E-2</c:v>
                </c:pt>
                <c:pt idx="8">
                  <c:v>8.3333333333333301E-2</c:v>
                </c:pt>
                <c:pt idx="9">
                  <c:v>6.5476190476190507E-2</c:v>
                </c:pt>
                <c:pt idx="10">
                  <c:v>5.95238095238095E-2</c:v>
                </c:pt>
                <c:pt idx="11">
                  <c:v>5.3571428571428603E-2</c:v>
                </c:pt>
                <c:pt idx="12">
                  <c:v>3.5714285714285698E-2</c:v>
                </c:pt>
                <c:pt idx="13">
                  <c:v>1.7857142857142901E-2</c:v>
                </c:pt>
                <c:pt idx="14">
                  <c:v>1.7857142857142901E-2</c:v>
                </c:pt>
                <c:pt idx="15">
                  <c:v>0</c:v>
                </c:pt>
                <c:pt idx="16">
                  <c:v>9.5238095238095205E-2</c:v>
                </c:pt>
              </c:numCache>
            </c:numRef>
          </c:val>
          <c:extLst>
            <c:ext xmlns:c16="http://schemas.microsoft.com/office/drawing/2014/chart" uri="{C3380CC4-5D6E-409C-BE32-E72D297353CC}">
              <c16:uniqueId val="{00000000-80CC-4146-A350-871EB1A4F817}"/>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1 time</c:v>
                </c:pt>
                <c:pt idx="1">
                  <c:v>2 to 3 times</c:v>
                </c:pt>
                <c:pt idx="2">
                  <c:v>4 to 5 times</c:v>
                </c:pt>
                <c:pt idx="3">
                  <c:v>6 times or more</c:v>
                </c:pt>
              </c:strCache>
            </c:strRef>
          </c:cat>
          <c:val>
            <c:numRef>
              <c:f>Sheet1!$B$2:$B$5</c:f>
              <c:numCache>
                <c:formatCode>0%</c:formatCode>
                <c:ptCount val="4"/>
                <c:pt idx="0">
                  <c:v>8.9285714285714302E-2</c:v>
                </c:pt>
                <c:pt idx="1">
                  <c:v>0.34523809523809496</c:v>
                </c:pt>
                <c:pt idx="2">
                  <c:v>0.26190476190476203</c:v>
                </c:pt>
                <c:pt idx="3">
                  <c:v>0.30357142857142899</c:v>
                </c:pt>
              </c:numCache>
            </c:numRef>
          </c:val>
          <c:extLst>
            <c:ext xmlns:c16="http://schemas.microsoft.com/office/drawing/2014/chart" uri="{C3380CC4-5D6E-409C-BE32-E72D297353CC}">
              <c16:uniqueId val="{00000000-C828-4A40-8791-3418EE51336E}"/>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bg1">
                <a:lumMod val="85000"/>
              </a:schemeClr>
            </a:solidFill>
            <a:ln>
              <a:noFill/>
            </a:ln>
            <a:effectLst/>
          </c:spPr>
          <c:invertIfNegative val="0"/>
          <c:dPt>
            <c:idx val="0"/>
            <c:invertIfNegative val="0"/>
            <c:bubble3D val="0"/>
            <c:spPr>
              <a:solidFill>
                <a:schemeClr val="bg1">
                  <a:lumMod val="85000"/>
                </a:schemeClr>
              </a:solidFill>
              <a:ln>
                <a:noFill/>
              </a:ln>
              <a:effectLst/>
            </c:spPr>
            <c:extLst>
              <c:ext xmlns:c16="http://schemas.microsoft.com/office/drawing/2014/chart" uri="{C3380CC4-5D6E-409C-BE32-E72D297353CC}">
                <c16:uniqueId val="{00000001-451E-4B2D-B357-639E82264BFF}"/>
              </c:ext>
            </c:extLst>
          </c:dPt>
          <c:dPt>
            <c:idx val="1"/>
            <c:invertIfNegative val="0"/>
            <c:bubble3D val="0"/>
            <c:spPr>
              <a:solidFill>
                <a:schemeClr val="bg1">
                  <a:lumMod val="85000"/>
                </a:schemeClr>
              </a:solidFill>
              <a:ln>
                <a:noFill/>
              </a:ln>
              <a:effectLst/>
            </c:spPr>
            <c:extLst>
              <c:ext xmlns:c16="http://schemas.microsoft.com/office/drawing/2014/chart" uri="{C3380CC4-5D6E-409C-BE32-E72D297353CC}">
                <c16:uniqueId val="{00000003-451E-4B2D-B357-639E82264BFF}"/>
              </c:ext>
            </c:extLst>
          </c:dPt>
          <c:dPt>
            <c:idx val="2"/>
            <c:invertIfNegative val="0"/>
            <c:bubble3D val="0"/>
            <c:spPr>
              <a:solidFill>
                <a:schemeClr val="bg1">
                  <a:lumMod val="85000"/>
                </a:schemeClr>
              </a:solidFill>
              <a:ln>
                <a:noFill/>
              </a:ln>
              <a:effectLst/>
            </c:spPr>
            <c:extLst>
              <c:ext xmlns:c16="http://schemas.microsoft.com/office/drawing/2014/chart" uri="{C3380CC4-5D6E-409C-BE32-E72D297353CC}">
                <c16:uniqueId val="{00000005-451E-4B2D-B357-639E82264BFF}"/>
              </c:ext>
            </c:extLst>
          </c:dPt>
          <c:dPt>
            <c:idx val="4"/>
            <c:invertIfNegative val="0"/>
            <c:bubble3D val="0"/>
            <c:spPr>
              <a:solidFill>
                <a:schemeClr val="bg1">
                  <a:lumMod val="85000"/>
                </a:schemeClr>
              </a:solidFill>
              <a:ln>
                <a:noFill/>
              </a:ln>
              <a:effectLst/>
            </c:spPr>
            <c:extLst>
              <c:ext xmlns:c16="http://schemas.microsoft.com/office/drawing/2014/chart" uri="{C3380CC4-5D6E-409C-BE32-E72D297353CC}">
                <c16:uniqueId val="{00000007-451E-4B2D-B357-639E82264BFF}"/>
              </c:ext>
            </c:extLst>
          </c:dPt>
          <c:dPt>
            <c:idx val="5"/>
            <c:invertIfNegative val="0"/>
            <c:bubble3D val="0"/>
            <c:spPr>
              <a:solidFill>
                <a:schemeClr val="bg1">
                  <a:lumMod val="85000"/>
                </a:schemeClr>
              </a:solidFill>
              <a:ln>
                <a:noFill/>
              </a:ln>
              <a:effectLst/>
            </c:spPr>
            <c:extLst>
              <c:ext xmlns:c16="http://schemas.microsoft.com/office/drawing/2014/chart" uri="{C3380CC4-5D6E-409C-BE32-E72D297353CC}">
                <c16:uniqueId val="{00000009-451E-4B2D-B357-639E82264BFF}"/>
              </c:ext>
            </c:extLst>
          </c:dPt>
          <c:dPt>
            <c:idx val="6"/>
            <c:invertIfNegative val="0"/>
            <c:bubble3D val="0"/>
            <c:spPr>
              <a:solidFill>
                <a:srgbClr val="92D050"/>
              </a:solidFill>
              <a:ln>
                <a:noFill/>
              </a:ln>
              <a:effectLst/>
            </c:spPr>
            <c:extLst>
              <c:ext xmlns:c16="http://schemas.microsoft.com/office/drawing/2014/chart" uri="{C3380CC4-5D6E-409C-BE32-E72D297353CC}">
                <c16:uniqueId val="{0000000B-451E-4B2D-B357-639E82264BFF}"/>
              </c:ext>
            </c:extLst>
          </c:dPt>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18-24</c:v>
                </c:pt>
                <c:pt idx="1">
                  <c:v>25-29</c:v>
                </c:pt>
                <c:pt idx="2">
                  <c:v>30-39</c:v>
                </c:pt>
                <c:pt idx="3">
                  <c:v>40-49</c:v>
                </c:pt>
                <c:pt idx="4">
                  <c:v>50-59</c:v>
                </c:pt>
                <c:pt idx="5">
                  <c:v>60-65</c:v>
                </c:pt>
                <c:pt idx="6">
                  <c:v>Older than 65 years </c:v>
                </c:pt>
              </c:strCache>
            </c:strRef>
          </c:cat>
          <c:val>
            <c:numRef>
              <c:f>Sheet1!$B$2:$B$8</c:f>
              <c:numCache>
                <c:formatCode>0%</c:formatCode>
                <c:ptCount val="7"/>
                <c:pt idx="0">
                  <c:v>8.0168776371308009E-2</c:v>
                </c:pt>
                <c:pt idx="1">
                  <c:v>0.10126582278480999</c:v>
                </c:pt>
                <c:pt idx="2">
                  <c:v>5.4852320675105502E-2</c:v>
                </c:pt>
                <c:pt idx="3">
                  <c:v>5.9071729957805894E-2</c:v>
                </c:pt>
                <c:pt idx="4">
                  <c:v>0.14767932489451499</c:v>
                </c:pt>
                <c:pt idx="5">
                  <c:v>0.10126582278480999</c:v>
                </c:pt>
                <c:pt idx="6">
                  <c:v>0.455696202531646</c:v>
                </c:pt>
              </c:numCache>
            </c:numRef>
          </c:val>
          <c:extLst>
            <c:ext xmlns:c16="http://schemas.microsoft.com/office/drawing/2014/chart" uri="{C3380CC4-5D6E-409C-BE32-E72D297353CC}">
              <c16:uniqueId val="{0000000C-451E-4B2D-B357-639E82264BFF}"/>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bg1"/>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Functional Index</c:v>
                </c:pt>
              </c:strCache>
            </c:strRef>
          </c:tx>
          <c:spPr>
            <a:solidFill>
              <a:srgbClr val="7030A0"/>
            </a:solidFill>
            <a:ln>
              <a:noFill/>
            </a:ln>
            <a:effectLst/>
          </c:spPr>
          <c:invertIfNegative val="0"/>
          <c:dLbls>
            <c:spPr>
              <a:noFill/>
              <a:ln>
                <a:noFill/>
              </a:ln>
              <a:effectLst/>
            </c:spPr>
            <c:txPr>
              <a:bodyPr/>
              <a:lstStyle/>
              <a:p>
                <a:pPr>
                  <a:defRPr sz="2000" b="1">
                    <a:solidFill>
                      <a:srgbClr val="7030A0"/>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Is easy to travel to</c:v>
                </c:pt>
                <c:pt idx="1">
                  <c:v>Has interesting sights</c:v>
                </c:pt>
                <c:pt idx="2">
                  <c:v>Good value for money</c:v>
                </c:pt>
                <c:pt idx="3">
                  <c:v>Has beautiful nature</c:v>
                </c:pt>
                <c:pt idx="4">
                  <c:v>Has friendly people</c:v>
                </c:pt>
                <c:pt idx="5">
                  <c:v>Is easy to travel around</c:v>
                </c:pt>
              </c:strCache>
            </c:strRef>
          </c:cat>
          <c:val>
            <c:numRef>
              <c:f>Sheet1!$B$2:$B$7</c:f>
              <c:numCache>
                <c:formatCode>0</c:formatCode>
                <c:ptCount val="6"/>
                <c:pt idx="0">
                  <c:v>208</c:v>
                </c:pt>
                <c:pt idx="1">
                  <c:v>205</c:v>
                </c:pt>
                <c:pt idx="2">
                  <c:v>200</c:v>
                </c:pt>
                <c:pt idx="3">
                  <c:v>197</c:v>
                </c:pt>
                <c:pt idx="4">
                  <c:v>188</c:v>
                </c:pt>
                <c:pt idx="5">
                  <c:v>166</c:v>
                </c:pt>
              </c:numCache>
            </c:numRef>
          </c:val>
          <c:extLst>
            <c:ext xmlns:c16="http://schemas.microsoft.com/office/drawing/2014/chart" uri="{C3380CC4-5D6E-409C-BE32-E72D297353CC}">
              <c16:uniqueId val="{00000000-7DF6-4115-9DDA-CA962A2FBD2A}"/>
            </c:ext>
          </c:extLst>
        </c:ser>
        <c:dLbls>
          <c:showLegendKey val="0"/>
          <c:showVal val="0"/>
          <c:showCatName val="0"/>
          <c:showSerName val="0"/>
          <c:showPercent val="0"/>
          <c:showBubbleSize val="0"/>
        </c:dLbls>
        <c:gapWidth val="50"/>
        <c:axId val="662856064"/>
        <c:axId val="211374848"/>
      </c:barChart>
      <c:catAx>
        <c:axId val="662856064"/>
        <c:scaling>
          <c:orientation val="maxMin"/>
        </c:scaling>
        <c:delete val="0"/>
        <c:axPos val="l"/>
        <c:numFmt formatCode="General" sourceLinked="0"/>
        <c:majorTickMark val="none"/>
        <c:minorTickMark val="none"/>
        <c:tickLblPos val="nextTo"/>
        <c:txPr>
          <a:bodyPr/>
          <a:lstStyle/>
          <a:p>
            <a:pPr>
              <a:defRPr sz="2000" b="1">
                <a:solidFill>
                  <a:srgbClr val="7030A0"/>
                </a:solidFill>
              </a:defRPr>
            </a:pPr>
            <a:endParaRPr lang="nb-NO"/>
          </a:p>
        </c:txPr>
        <c:crossAx val="211374848"/>
        <c:crosses val="autoZero"/>
        <c:auto val="1"/>
        <c:lblAlgn val="ctr"/>
        <c:lblOffset val="100"/>
        <c:noMultiLvlLbl val="0"/>
      </c:catAx>
      <c:valAx>
        <c:axId val="211374848"/>
        <c:scaling>
          <c:orientation val="minMax"/>
          <c:max val="280"/>
          <c:min val="0"/>
        </c:scaling>
        <c:delete val="1"/>
        <c:axPos val="t"/>
        <c:numFmt formatCode="0" sourceLinked="1"/>
        <c:majorTickMark val="out"/>
        <c:minorTickMark val="none"/>
        <c:tickLblPos val="none"/>
        <c:crossAx val="662856064"/>
        <c:crosses val="autoZero"/>
        <c:crossBetween val="between"/>
        <c:majorUnit val="100"/>
      </c:valAx>
    </c:plotArea>
    <c:plotVisOnly val="1"/>
    <c:dispBlanksAs val="gap"/>
    <c:showDLblsOverMax val="0"/>
  </c:chart>
  <c:spPr>
    <a:noFill/>
  </c:spPr>
  <c:txPr>
    <a:bodyPr/>
    <a:lstStyle/>
    <a:p>
      <a:pPr>
        <a:defRPr sz="1000"/>
      </a:pPr>
      <a:endParaRPr lang="nb-NO"/>
    </a:p>
  </c:txPr>
  <c:externalData r:id="rId2">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42E-2"/>
          <c:w val="0.47762633589480002"/>
          <c:h val="0.96043295691678643"/>
        </c:manualLayout>
      </c:layout>
      <c:barChart>
        <c:barDir val="bar"/>
        <c:grouping val="clustered"/>
        <c:varyColors val="0"/>
        <c:ser>
          <c:idx val="0"/>
          <c:order val="0"/>
          <c:tx>
            <c:strRef>
              <c:f>Sheet1!$B$1</c:f>
              <c:strCache>
                <c:ptCount val="1"/>
                <c:pt idx="0">
                  <c:v>Social Identity Index</c:v>
                </c:pt>
              </c:strCache>
            </c:strRef>
          </c:tx>
          <c:spPr>
            <a:solidFill>
              <a:srgbClr val="92D050"/>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People who are always looking to connect with others</c:v>
                </c:pt>
                <c:pt idx="1">
                  <c:v>People who have an active and busy social life</c:v>
                </c:pt>
                <c:pt idx="2">
                  <c:v>People who enjoy spending time with friends</c:v>
                </c:pt>
                <c:pt idx="3">
                  <c:v>People who are interested to learn more</c:v>
                </c:pt>
              </c:strCache>
            </c:strRef>
          </c:cat>
          <c:val>
            <c:numRef>
              <c:f>Sheet1!$B$2:$B$5</c:f>
              <c:numCache>
                <c:formatCode>0</c:formatCode>
                <c:ptCount val="4"/>
                <c:pt idx="0">
                  <c:v>289</c:v>
                </c:pt>
                <c:pt idx="1">
                  <c:v>188</c:v>
                </c:pt>
                <c:pt idx="2">
                  <c:v>154</c:v>
                </c:pt>
                <c:pt idx="3">
                  <c:v>132</c:v>
                </c:pt>
              </c:numCache>
            </c:numRef>
          </c:val>
          <c:extLst>
            <c:ext xmlns:c16="http://schemas.microsoft.com/office/drawing/2014/chart" uri="{C3380CC4-5D6E-409C-BE32-E72D297353CC}">
              <c16:uniqueId val="{00000000-9A4B-419F-B92B-61F8F92C5AD6}"/>
            </c:ext>
          </c:extLst>
        </c:ser>
        <c:dLbls>
          <c:showLegendKey val="0"/>
          <c:showVal val="0"/>
          <c:showCatName val="0"/>
          <c:showSerName val="0"/>
          <c:showPercent val="0"/>
          <c:showBubbleSize val="0"/>
        </c:dLbls>
        <c:gapWidth val="50"/>
        <c:axId val="180680192"/>
        <c:axId val="181324416"/>
      </c:barChart>
      <c:catAx>
        <c:axId val="180680192"/>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181324416"/>
        <c:crosses val="autoZero"/>
        <c:auto val="1"/>
        <c:lblAlgn val="ctr"/>
        <c:lblOffset val="100"/>
        <c:noMultiLvlLbl val="0"/>
      </c:catAx>
      <c:valAx>
        <c:axId val="181324416"/>
        <c:scaling>
          <c:orientation val="minMax"/>
          <c:max val="370"/>
          <c:min val="0"/>
        </c:scaling>
        <c:delete val="1"/>
        <c:axPos val="t"/>
        <c:numFmt formatCode="0" sourceLinked="1"/>
        <c:majorTickMark val="out"/>
        <c:minorTickMark val="none"/>
        <c:tickLblPos val="none"/>
        <c:crossAx val="180680192"/>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Personality Index</c:v>
                </c:pt>
              </c:strCache>
            </c:strRef>
          </c:tx>
          <c:spPr>
            <a:solidFill>
              <a:srgbClr val="00B0F0"/>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Sociable</c:v>
                </c:pt>
                <c:pt idx="1">
                  <c:v>Open-minded</c:v>
                </c:pt>
                <c:pt idx="2">
                  <c:v>Friendly</c:v>
                </c:pt>
                <c:pt idx="3">
                  <c:v>Authentic</c:v>
                </c:pt>
              </c:strCache>
            </c:strRef>
          </c:cat>
          <c:val>
            <c:numRef>
              <c:f>Sheet1!$B$2:$B$5</c:f>
              <c:numCache>
                <c:formatCode>0</c:formatCode>
                <c:ptCount val="4"/>
                <c:pt idx="0">
                  <c:v>205</c:v>
                </c:pt>
                <c:pt idx="1">
                  <c:v>176</c:v>
                </c:pt>
                <c:pt idx="2">
                  <c:v>159</c:v>
                </c:pt>
                <c:pt idx="3">
                  <c:v>125</c:v>
                </c:pt>
              </c:numCache>
            </c:numRef>
          </c:val>
          <c:extLst>
            <c:ext xmlns:c16="http://schemas.microsoft.com/office/drawing/2014/chart" uri="{C3380CC4-5D6E-409C-BE32-E72D297353CC}">
              <c16:uniqueId val="{00000000-3527-4317-A1C6-39BAAF8F678E}"/>
            </c:ext>
          </c:extLst>
        </c:ser>
        <c:dLbls>
          <c:showLegendKey val="0"/>
          <c:showVal val="0"/>
          <c:showCatName val="0"/>
          <c:showSerName val="0"/>
          <c:showPercent val="0"/>
          <c:showBubbleSize val="0"/>
        </c:dLbls>
        <c:gapWidth val="50"/>
        <c:axId val="324868736"/>
        <c:axId val="630774400"/>
      </c:barChart>
      <c:catAx>
        <c:axId val="324868736"/>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630774400"/>
        <c:crosses val="autoZero"/>
        <c:auto val="1"/>
        <c:lblAlgn val="ctr"/>
        <c:lblOffset val="100"/>
        <c:noMultiLvlLbl val="0"/>
      </c:catAx>
      <c:valAx>
        <c:axId val="630774400"/>
        <c:scaling>
          <c:orientation val="minMax"/>
          <c:max val="370"/>
          <c:min val="0"/>
        </c:scaling>
        <c:delete val="1"/>
        <c:axPos val="t"/>
        <c:numFmt formatCode="0" sourceLinked="1"/>
        <c:majorTickMark val="out"/>
        <c:minorTickMark val="none"/>
        <c:tickLblPos val="none"/>
        <c:crossAx val="324868736"/>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Functional Index</c:v>
                </c:pt>
              </c:strCache>
            </c:strRef>
          </c:tx>
          <c:spPr>
            <a:solidFill>
              <a:srgbClr val="7030A0"/>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Has good opportunities to meet local people</c:v>
                </c:pt>
                <c:pt idx="1">
                  <c:v>Has friendly people</c:v>
                </c:pt>
                <c:pt idx="2">
                  <c:v>Has good local cuisine</c:v>
                </c:pt>
                <c:pt idx="3">
                  <c:v>Has interesting sights</c:v>
                </c:pt>
                <c:pt idx="4">
                  <c:v>Has a variety of different restaurant offers</c:v>
                </c:pt>
              </c:strCache>
            </c:strRef>
          </c:cat>
          <c:val>
            <c:numRef>
              <c:f>Sheet1!$B$2:$B$6</c:f>
              <c:numCache>
                <c:formatCode>0</c:formatCode>
                <c:ptCount val="5"/>
                <c:pt idx="0">
                  <c:v>268</c:v>
                </c:pt>
                <c:pt idx="1">
                  <c:v>186</c:v>
                </c:pt>
                <c:pt idx="2">
                  <c:v>185</c:v>
                </c:pt>
                <c:pt idx="3">
                  <c:v>124</c:v>
                </c:pt>
                <c:pt idx="4" formatCode="General">
                  <c:v>121</c:v>
                </c:pt>
              </c:numCache>
            </c:numRef>
          </c:val>
          <c:extLst>
            <c:ext xmlns:c16="http://schemas.microsoft.com/office/drawing/2014/chart" uri="{C3380CC4-5D6E-409C-BE32-E72D297353CC}">
              <c16:uniqueId val="{00000000-51F0-4F92-9354-4B48939E9A39}"/>
            </c:ext>
          </c:extLst>
        </c:ser>
        <c:dLbls>
          <c:showLegendKey val="0"/>
          <c:showVal val="0"/>
          <c:showCatName val="0"/>
          <c:showSerName val="0"/>
          <c:showPercent val="0"/>
          <c:showBubbleSize val="0"/>
        </c:dLbls>
        <c:gapWidth val="50"/>
        <c:axId val="662856064"/>
        <c:axId val="211374848"/>
      </c:barChart>
      <c:catAx>
        <c:axId val="662856064"/>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211374848"/>
        <c:crosses val="autoZero"/>
        <c:auto val="1"/>
        <c:lblAlgn val="ctr"/>
        <c:lblOffset val="100"/>
        <c:noMultiLvlLbl val="0"/>
      </c:catAx>
      <c:valAx>
        <c:axId val="211374848"/>
        <c:scaling>
          <c:orientation val="minMax"/>
          <c:max val="370"/>
          <c:min val="0"/>
        </c:scaling>
        <c:delete val="1"/>
        <c:axPos val="t"/>
        <c:numFmt formatCode="0" sourceLinked="1"/>
        <c:majorTickMark val="out"/>
        <c:minorTickMark val="none"/>
        <c:tickLblPos val="none"/>
        <c:crossAx val="662856064"/>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Emotional Index</c:v>
                </c:pt>
              </c:strCache>
            </c:strRef>
          </c:tx>
          <c:spPr>
            <a:solidFill>
              <a:srgbClr val="C00000"/>
            </a:solidFill>
            <a:ln>
              <a:solidFill>
                <a:schemeClr val="bg1"/>
              </a:solidFill>
            </a:ln>
            <a:effectLst>
              <a:outerShdw blurRad="50800" dist="38100" dir="2700000" algn="ctr" rotWithShape="0">
                <a:srgbClr val="000000">
                  <a:alpha val="40000"/>
                </a:srgbClr>
              </a:outerShdw>
            </a:effectLst>
          </c:spPr>
          <c:invertIfNegative val="0"/>
          <c:dLbls>
            <c:numFmt formatCode="#,##0" sourceLinked="0"/>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Helps me to meet new people</c:v>
                </c:pt>
                <c:pt idx="1">
                  <c:v>Allows me to immerse myself in the local life</c:v>
                </c:pt>
                <c:pt idx="2">
                  <c:v>Enriches my view on the world</c:v>
                </c:pt>
                <c:pt idx="3">
                  <c:v>Allows me to broaden my knowledge</c:v>
                </c:pt>
              </c:strCache>
            </c:strRef>
          </c:cat>
          <c:val>
            <c:numRef>
              <c:f>Sheet1!$B$2:$B$5</c:f>
              <c:numCache>
                <c:formatCode>0</c:formatCode>
                <c:ptCount val="4"/>
                <c:pt idx="0">
                  <c:v>248</c:v>
                </c:pt>
                <c:pt idx="1">
                  <c:v>232</c:v>
                </c:pt>
                <c:pt idx="2">
                  <c:v>137</c:v>
                </c:pt>
                <c:pt idx="3">
                  <c:v>132</c:v>
                </c:pt>
              </c:numCache>
            </c:numRef>
          </c:val>
          <c:extLst>
            <c:ext xmlns:c16="http://schemas.microsoft.com/office/drawing/2014/chart" uri="{C3380CC4-5D6E-409C-BE32-E72D297353CC}">
              <c16:uniqueId val="{00000000-653E-4182-9B83-5E4FFA344092}"/>
            </c:ext>
          </c:extLst>
        </c:ser>
        <c:dLbls>
          <c:showLegendKey val="0"/>
          <c:showVal val="0"/>
          <c:showCatName val="0"/>
          <c:showSerName val="0"/>
          <c:showPercent val="0"/>
          <c:showBubbleSize val="0"/>
        </c:dLbls>
        <c:gapWidth val="50"/>
        <c:axId val="209943552"/>
        <c:axId val="210141952"/>
      </c:barChart>
      <c:catAx>
        <c:axId val="209943552"/>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210141952"/>
        <c:crosses val="autoZero"/>
        <c:auto val="1"/>
        <c:lblAlgn val="ctr"/>
        <c:lblOffset val="100"/>
        <c:noMultiLvlLbl val="0"/>
      </c:catAx>
      <c:valAx>
        <c:axId val="210141952"/>
        <c:scaling>
          <c:orientation val="minMax"/>
          <c:max val="370"/>
          <c:min val="0"/>
        </c:scaling>
        <c:delete val="1"/>
        <c:axPos val="t"/>
        <c:numFmt formatCode="0" sourceLinked="1"/>
        <c:majorTickMark val="out"/>
        <c:minorTickMark val="none"/>
        <c:tickLblPos val="none"/>
        <c:crossAx val="209943552"/>
        <c:crosses val="autoZero"/>
        <c:crossBetween val="between"/>
        <c:majorUnit val="100"/>
      </c:valAx>
    </c:plotArea>
    <c:plotVisOnly val="1"/>
    <c:dispBlanksAs val="gap"/>
    <c:showDLblsOverMax val="0"/>
  </c:chart>
  <c:spPr>
    <a:noFill/>
  </c:spPr>
  <c:txPr>
    <a:bodyPr/>
    <a:lstStyle/>
    <a:p>
      <a:pPr>
        <a:defRPr sz="800"/>
      </a:pPr>
      <a:endParaRPr lang="nb-NO"/>
    </a:p>
  </c:txPr>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chemeClr val="accent2"/>
              </a:solidFill>
              <a:round/>
            </a:ln>
            <a:effectLst/>
          </c:spPr>
          <c:marker>
            <c:symbol val="circle"/>
            <c:size val="5"/>
            <c:spPr>
              <a:solidFill>
                <a:schemeClr val="bg1"/>
              </a:solidFill>
              <a:ln w="9525">
                <a:solidFill>
                  <a:schemeClr val="tx1">
                    <a:lumMod val="50000"/>
                    <a:lumOff val="50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Sheet1!$B$2:$B$13</c:f>
              <c:numCache>
                <c:formatCode>0%</c:formatCode>
                <c:ptCount val="12"/>
                <c:pt idx="0">
                  <c:v>6.7510548523206704E-2</c:v>
                </c:pt>
                <c:pt idx="1">
                  <c:v>5.9071729957805894E-2</c:v>
                </c:pt>
                <c:pt idx="2">
                  <c:v>7.1729957805907199E-2</c:v>
                </c:pt>
                <c:pt idx="3">
                  <c:v>0.13502109704641302</c:v>
                </c:pt>
                <c:pt idx="4">
                  <c:v>9.7046413502109699E-2</c:v>
                </c:pt>
                <c:pt idx="5">
                  <c:v>7.1729957805907199E-2</c:v>
                </c:pt>
                <c:pt idx="6">
                  <c:v>0.12236286919831199</c:v>
                </c:pt>
                <c:pt idx="7">
                  <c:v>8.4388185654008407E-2</c:v>
                </c:pt>
                <c:pt idx="8">
                  <c:v>0.109704641350211</c:v>
                </c:pt>
                <c:pt idx="9">
                  <c:v>6.7510548523206704E-2</c:v>
                </c:pt>
                <c:pt idx="10">
                  <c:v>5.4852320675105502E-2</c:v>
                </c:pt>
                <c:pt idx="11">
                  <c:v>5.9071729957805894E-2</c:v>
                </c:pt>
              </c:numCache>
            </c:numRef>
          </c:val>
          <c:smooth val="1"/>
          <c:extLst>
            <c:ext xmlns:c16="http://schemas.microsoft.com/office/drawing/2014/chart" uri="{C3380CC4-5D6E-409C-BE32-E72D297353CC}">
              <c16:uniqueId val="{00000000-8DC3-4321-BAC8-C4B18AD0CE5D}"/>
            </c:ext>
          </c:extLst>
        </c:ser>
        <c:dLbls>
          <c:showLegendKey val="0"/>
          <c:showVal val="0"/>
          <c:showCatName val="0"/>
          <c:showSerName val="0"/>
          <c:showPercent val="0"/>
          <c:showBubbleSize val="0"/>
        </c:dLbls>
        <c:marker val="1"/>
        <c:smooth val="0"/>
        <c:axId val="928450464"/>
        <c:axId val="928445216"/>
      </c:lineChart>
      <c:catAx>
        <c:axId val="928450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928445216"/>
        <c:crosses val="autoZero"/>
        <c:auto val="1"/>
        <c:lblAlgn val="ctr"/>
        <c:lblOffset val="100"/>
        <c:noMultiLvlLbl val="0"/>
      </c:catAx>
      <c:valAx>
        <c:axId val="928445216"/>
        <c:scaling>
          <c:orientation val="minMax"/>
        </c:scaling>
        <c:delete val="1"/>
        <c:axPos val="l"/>
        <c:numFmt formatCode="0%" sourceLinked="1"/>
        <c:majorTickMark val="none"/>
        <c:minorTickMark val="none"/>
        <c:tickLblPos val="nextTo"/>
        <c:crossAx val="9284504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4"/>
            <c:invertIfNegative val="0"/>
            <c:bubble3D val="0"/>
            <c:spPr>
              <a:solidFill>
                <a:srgbClr val="92D050"/>
              </a:solidFill>
              <a:ln>
                <a:noFill/>
              </a:ln>
              <a:effectLst/>
            </c:spPr>
            <c:extLst>
              <c:ext xmlns:c16="http://schemas.microsoft.com/office/drawing/2014/chart" uri="{C3380CC4-5D6E-409C-BE32-E72D297353CC}">
                <c16:uniqueId val="{00000008-CFCF-4095-95A2-274A75FCE10B}"/>
              </c:ext>
            </c:extLst>
          </c:dPt>
          <c:dPt>
            <c:idx val="6"/>
            <c:invertIfNegative val="0"/>
            <c:bubble3D val="0"/>
            <c:spPr>
              <a:solidFill>
                <a:schemeClr val="accent2"/>
              </a:solidFill>
              <a:ln>
                <a:noFill/>
              </a:ln>
              <a:effectLst/>
            </c:spPr>
            <c:extLst>
              <c:ext xmlns:c16="http://schemas.microsoft.com/office/drawing/2014/chart" uri="{C3380CC4-5D6E-409C-BE32-E72D297353CC}">
                <c16:uniqueId val="{00000001-D3A6-4081-B980-85D0FE29246E}"/>
              </c:ext>
            </c:extLst>
          </c:dPt>
          <c:dPt>
            <c:idx val="8"/>
            <c:invertIfNegative val="0"/>
            <c:bubble3D val="0"/>
            <c:spPr>
              <a:solidFill>
                <a:schemeClr val="accent2"/>
              </a:solidFill>
              <a:ln>
                <a:noFill/>
              </a:ln>
              <a:effectLst/>
            </c:spPr>
            <c:extLst>
              <c:ext xmlns:c16="http://schemas.microsoft.com/office/drawing/2014/chart" uri="{C3380CC4-5D6E-409C-BE32-E72D297353CC}">
                <c16:uniqueId val="{00000003-D3A6-4081-B980-85D0FE29246E}"/>
              </c:ext>
            </c:extLst>
          </c:dPt>
          <c:dPt>
            <c:idx val="9"/>
            <c:invertIfNegative val="0"/>
            <c:bubble3D val="0"/>
            <c:spPr>
              <a:solidFill>
                <a:srgbClr val="92D050"/>
              </a:solidFill>
              <a:ln>
                <a:noFill/>
              </a:ln>
              <a:effectLst/>
            </c:spPr>
            <c:extLst>
              <c:ext xmlns:c16="http://schemas.microsoft.com/office/drawing/2014/chart" uri="{C3380CC4-5D6E-409C-BE32-E72D297353CC}">
                <c16:uniqueId val="{00000009-CFCF-4095-95A2-274A75FCE10B}"/>
              </c:ext>
            </c:extLst>
          </c:dPt>
          <c:dPt>
            <c:idx val="10"/>
            <c:invertIfNegative val="0"/>
            <c:bubble3D val="0"/>
            <c:spPr>
              <a:solidFill>
                <a:schemeClr val="accent2"/>
              </a:solidFill>
              <a:ln>
                <a:noFill/>
              </a:ln>
              <a:effectLst/>
            </c:spPr>
            <c:extLst>
              <c:ext xmlns:c16="http://schemas.microsoft.com/office/drawing/2014/chart" uri="{C3380CC4-5D6E-409C-BE32-E72D297353CC}">
                <c16:uniqueId val="{00000005-D3A6-4081-B980-85D0FE29246E}"/>
              </c:ext>
            </c:extLst>
          </c:dPt>
          <c:dPt>
            <c:idx val="12"/>
            <c:invertIfNegative val="0"/>
            <c:bubble3D val="0"/>
            <c:spPr>
              <a:solidFill>
                <a:schemeClr val="accent2"/>
              </a:solidFill>
              <a:ln>
                <a:noFill/>
              </a:ln>
              <a:effectLst/>
            </c:spPr>
            <c:extLst>
              <c:ext xmlns:c16="http://schemas.microsoft.com/office/drawing/2014/chart" uri="{C3380CC4-5D6E-409C-BE32-E72D297353CC}">
                <c16:uniqueId val="{00000007-D3A6-4081-B980-85D0FE29246E}"/>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Sightseeing/round trip</c:v>
                </c:pt>
                <c:pt idx="1">
                  <c:v>Sun and beach holiday</c:v>
                </c:pt>
                <c:pt idx="2">
                  <c:v>City break (focusing on cultural, shopping, Club, restaurant visits etc.)</c:v>
                </c:pt>
                <c:pt idx="3">
                  <c:v>Visits to historic sites</c:v>
                </c:pt>
                <c:pt idx="4">
                  <c:v>Visiting friends and relatives</c:v>
                </c:pt>
                <c:pt idx="5">
                  <c:v>Holiday to experience nature, scenery and wildlife</c:v>
                </c:pt>
                <c:pt idx="6">
                  <c:v>Cultural experience (focus on art, theatre etc)</c:v>
                </c:pt>
                <c:pt idx="7">
                  <c:v>Party&amp; fun</c:v>
                </c:pt>
                <c:pt idx="8">
                  <c:v>Culinary trip</c:v>
                </c:pt>
                <c:pt idx="9">
                  <c:v>Event holiday (festivals, sports etc)</c:v>
                </c:pt>
                <c:pt idx="10">
                  <c:v>Sports/active holiday</c:v>
                </c:pt>
                <c:pt idx="11">
                  <c:v>Travel to cottage/holiday home (hired/own/borrowed cottage/holiday home)</c:v>
                </c:pt>
                <c:pt idx="12">
                  <c:v>Cruise</c:v>
                </c:pt>
                <c:pt idx="13">
                  <c:v>Countryside holiday</c:v>
                </c:pt>
                <c:pt idx="14">
                  <c:v>Ski holiday</c:v>
                </c:pt>
                <c:pt idx="15">
                  <c:v>Health travel</c:v>
                </c:pt>
                <c:pt idx="16">
                  <c:v>Other type of winterholiday with snow</c:v>
                </c:pt>
              </c:strCache>
            </c:strRef>
          </c:cat>
          <c:val>
            <c:numRef>
              <c:f>Sheet1!$B$2:$B$18</c:f>
              <c:numCache>
                <c:formatCode>0%</c:formatCode>
                <c:ptCount val="17"/>
                <c:pt idx="0">
                  <c:v>0.59915611814346004</c:v>
                </c:pt>
                <c:pt idx="1">
                  <c:v>0.582278481012658</c:v>
                </c:pt>
                <c:pt idx="2">
                  <c:v>0.54008438818565407</c:v>
                </c:pt>
                <c:pt idx="3">
                  <c:v>0.49789029535864998</c:v>
                </c:pt>
                <c:pt idx="4">
                  <c:v>0.46413502109704602</c:v>
                </c:pt>
                <c:pt idx="5">
                  <c:v>0.43881856540084402</c:v>
                </c:pt>
                <c:pt idx="6">
                  <c:v>0.36286919831223602</c:v>
                </c:pt>
                <c:pt idx="7">
                  <c:v>0.23206751054852301</c:v>
                </c:pt>
                <c:pt idx="8">
                  <c:v>0.20253164556961997</c:v>
                </c:pt>
                <c:pt idx="9">
                  <c:v>0.18143459915611801</c:v>
                </c:pt>
                <c:pt idx="10">
                  <c:v>0.14767932489451499</c:v>
                </c:pt>
                <c:pt idx="11">
                  <c:v>8.4388185654008407E-2</c:v>
                </c:pt>
                <c:pt idx="12">
                  <c:v>6.7510548523206704E-2</c:v>
                </c:pt>
                <c:pt idx="13">
                  <c:v>4.2194092827004204E-2</c:v>
                </c:pt>
                <c:pt idx="14">
                  <c:v>3.7974683544303799E-2</c:v>
                </c:pt>
                <c:pt idx="15">
                  <c:v>3.7974683544303799E-2</c:v>
                </c:pt>
                <c:pt idx="16">
                  <c:v>1.26582278481013E-2</c:v>
                </c:pt>
              </c:numCache>
            </c:numRef>
          </c:val>
          <c:extLst>
            <c:ext xmlns:c16="http://schemas.microsoft.com/office/drawing/2014/chart" uri="{C3380CC4-5D6E-409C-BE32-E72D297353CC}">
              <c16:uniqueId val="{00000008-D3A6-4081-B980-85D0FE29246E}"/>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FF0000"/>
              </a:solidFill>
              <a:ln>
                <a:noFill/>
              </a:ln>
              <a:effectLst/>
            </c:spPr>
            <c:extLst>
              <c:ext xmlns:c16="http://schemas.microsoft.com/office/drawing/2014/chart" uri="{C3380CC4-5D6E-409C-BE32-E72D297353CC}">
                <c16:uniqueId val="{00000001-F4E5-4689-A205-BB4B50CE6150}"/>
              </c:ext>
            </c:extLst>
          </c:dPt>
          <c:dPt>
            <c:idx val="3"/>
            <c:invertIfNegative val="0"/>
            <c:bubble3D val="0"/>
            <c:spPr>
              <a:solidFill>
                <a:srgbClr val="92D050"/>
              </a:solidFill>
              <a:ln>
                <a:noFill/>
              </a:ln>
              <a:effectLst/>
            </c:spPr>
            <c:extLst>
              <c:ext xmlns:c16="http://schemas.microsoft.com/office/drawing/2014/chart" uri="{C3380CC4-5D6E-409C-BE32-E72D297353CC}">
                <c16:uniqueId val="{00000000-F4E5-4689-A205-BB4B50CE6150}"/>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3 to 4 days</c:v>
                </c:pt>
                <c:pt idx="1">
                  <c:v>5 to 6 days</c:v>
                </c:pt>
                <c:pt idx="2">
                  <c:v>7 to 8 days</c:v>
                </c:pt>
                <c:pt idx="3">
                  <c:v>9 to 14 days</c:v>
                </c:pt>
                <c:pt idx="4">
                  <c:v>15 or more days</c:v>
                </c:pt>
              </c:strCache>
            </c:strRef>
          </c:cat>
          <c:val>
            <c:numRef>
              <c:f>Sheet1!$B$2:$B$6</c:f>
              <c:numCache>
                <c:formatCode>0%</c:formatCode>
                <c:ptCount val="5"/>
                <c:pt idx="0">
                  <c:v>0.16455696202531597</c:v>
                </c:pt>
                <c:pt idx="1">
                  <c:v>0.17299578059071699</c:v>
                </c:pt>
                <c:pt idx="2">
                  <c:v>0.189873417721519</c:v>
                </c:pt>
                <c:pt idx="3">
                  <c:v>0.26160337552742602</c:v>
                </c:pt>
                <c:pt idx="4">
                  <c:v>0.21097046413502099</c:v>
                </c:pt>
              </c:numCache>
            </c:numRef>
          </c:val>
          <c:extLst>
            <c:ext xmlns:c16="http://schemas.microsoft.com/office/drawing/2014/chart" uri="{C3380CC4-5D6E-409C-BE32-E72D297353CC}">
              <c16:uniqueId val="{00000000-1067-4D15-8A6A-4F9053FE06A0}"/>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rgbClr val="6E6E71"/>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2"/>
            <c:invertIfNegative val="0"/>
            <c:bubble3D val="0"/>
            <c:spPr>
              <a:solidFill>
                <a:srgbClr val="92D050"/>
              </a:solidFill>
              <a:ln>
                <a:noFill/>
              </a:ln>
              <a:effectLst/>
            </c:spPr>
            <c:extLst>
              <c:ext xmlns:c16="http://schemas.microsoft.com/office/drawing/2014/chart" uri="{C3380CC4-5D6E-409C-BE32-E72D297353CC}">
                <c16:uniqueId val="{00000000-047B-4C6A-8B42-DACB8379A489}"/>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Plane</c:v>
                </c:pt>
                <c:pt idx="1">
                  <c:v>Car</c:v>
                </c:pt>
                <c:pt idx="2">
                  <c:v>Bus</c:v>
                </c:pt>
                <c:pt idx="3">
                  <c:v>Ferry / boat / cruise</c:v>
                </c:pt>
                <c:pt idx="4">
                  <c:v>Scheduled plane</c:v>
                </c:pt>
                <c:pt idx="5">
                  <c:v>Train</c:v>
                </c:pt>
                <c:pt idx="6">
                  <c:v>Charter plane</c:v>
                </c:pt>
                <c:pt idx="7">
                  <c:v>Camper van</c:v>
                </c:pt>
                <c:pt idx="8">
                  <c:v>Car w/ caravan</c:v>
                </c:pt>
                <c:pt idx="9">
                  <c:v>Motorbike</c:v>
                </c:pt>
              </c:strCache>
            </c:strRef>
          </c:cat>
          <c:val>
            <c:numRef>
              <c:f>Sheet1!$B$2:$B$11</c:f>
              <c:numCache>
                <c:formatCode>0%</c:formatCode>
                <c:ptCount val="10"/>
                <c:pt idx="0">
                  <c:v>0.683544303797468</c:v>
                </c:pt>
                <c:pt idx="1">
                  <c:v>0.29535864978902998</c:v>
                </c:pt>
                <c:pt idx="2">
                  <c:v>0.18565400843881899</c:v>
                </c:pt>
                <c:pt idx="3">
                  <c:v>8.0168776371308009E-2</c:v>
                </c:pt>
                <c:pt idx="4">
                  <c:v>4.2194092827004204E-2</c:v>
                </c:pt>
                <c:pt idx="5">
                  <c:v>4.2194092827004204E-2</c:v>
                </c:pt>
                <c:pt idx="6">
                  <c:v>2.5316455696202497E-2</c:v>
                </c:pt>
                <c:pt idx="7">
                  <c:v>4.2194092827004199E-3</c:v>
                </c:pt>
                <c:pt idx="8">
                  <c:v>4.2194092827004199E-3</c:v>
                </c:pt>
                <c:pt idx="9">
                  <c:v>0</c:v>
                </c:pt>
              </c:numCache>
            </c:numRef>
          </c:val>
          <c:extLst>
            <c:ext xmlns:c16="http://schemas.microsoft.com/office/drawing/2014/chart" uri="{C3380CC4-5D6E-409C-BE32-E72D297353CC}">
              <c16:uniqueId val="{00000000-B98E-4B2B-A2F2-84CE5ED1B2F7}"/>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2"/>
            <c:invertIfNegative val="0"/>
            <c:bubble3D val="0"/>
            <c:spPr>
              <a:solidFill>
                <a:srgbClr val="FF0000"/>
              </a:solidFill>
              <a:ln>
                <a:noFill/>
              </a:ln>
              <a:effectLst/>
            </c:spPr>
            <c:extLst>
              <c:ext xmlns:c16="http://schemas.microsoft.com/office/drawing/2014/chart" uri="{C3380CC4-5D6E-409C-BE32-E72D297353CC}">
                <c16:uniqueId val="{00000001-7FBE-4AC2-B9DC-BAC7AC2EB581}"/>
              </c:ext>
            </c:extLst>
          </c:dPt>
          <c:dPt>
            <c:idx val="3"/>
            <c:invertIfNegative val="0"/>
            <c:bubble3D val="0"/>
            <c:spPr>
              <a:solidFill>
                <a:srgbClr val="92D050"/>
              </a:solidFill>
              <a:ln>
                <a:noFill/>
              </a:ln>
              <a:effectLst/>
            </c:spPr>
            <c:extLst>
              <c:ext xmlns:c16="http://schemas.microsoft.com/office/drawing/2014/chart" uri="{C3380CC4-5D6E-409C-BE32-E72D297353CC}">
                <c16:uniqueId val="{00000000-7FBE-4AC2-B9DC-BAC7AC2EB581}"/>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Hotel (medium standard)</c:v>
                </c:pt>
                <c:pt idx="1">
                  <c:v>Hotel (budget)</c:v>
                </c:pt>
                <c:pt idx="2">
                  <c:v>Hotel (high standard)</c:v>
                </c:pt>
                <c:pt idx="3">
                  <c:v>Stayed with friends / acquaintances</c:v>
                </c:pt>
                <c:pt idx="4">
                  <c:v>Guest house / Bed &amp; Breakfast</c:v>
                </c:pt>
                <c:pt idx="5">
                  <c:v>Rented cabin / holiday home / flat</c:v>
                </c:pt>
                <c:pt idx="6">
                  <c:v>Stayed with family</c:v>
                </c:pt>
                <c:pt idx="7">
                  <c:v>Owned cabin / holiday home / flat</c:v>
                </c:pt>
                <c:pt idx="8">
                  <c:v>Borrowed cabin / holiday home / flat</c:v>
                </c:pt>
                <c:pt idx="9">
                  <c:v>In a private person's home through AirBnb or other types of sharing services</c:v>
                </c:pt>
                <c:pt idx="10">
                  <c:v>Caravan / camper van</c:v>
                </c:pt>
                <c:pt idx="11">
                  <c:v>Tent</c:v>
                </c:pt>
                <c:pt idx="12">
                  <c:v>Camping cabin</c:v>
                </c:pt>
              </c:strCache>
            </c:strRef>
          </c:cat>
          <c:val>
            <c:numRef>
              <c:f>Sheet1!$B$2:$B$14</c:f>
              <c:numCache>
                <c:formatCode>0%</c:formatCode>
                <c:ptCount val="13"/>
                <c:pt idx="0">
                  <c:v>0.48523206751054898</c:v>
                </c:pt>
                <c:pt idx="1">
                  <c:v>0.14345991561181401</c:v>
                </c:pt>
                <c:pt idx="2">
                  <c:v>0.13080168776371301</c:v>
                </c:pt>
                <c:pt idx="3">
                  <c:v>0.109704641350211</c:v>
                </c:pt>
                <c:pt idx="4">
                  <c:v>8.0168776371308009E-2</c:v>
                </c:pt>
                <c:pt idx="5">
                  <c:v>6.3291139240506306E-2</c:v>
                </c:pt>
                <c:pt idx="6">
                  <c:v>5.9071729957805894E-2</c:v>
                </c:pt>
                <c:pt idx="7">
                  <c:v>2.9535864978903002E-2</c:v>
                </c:pt>
                <c:pt idx="8">
                  <c:v>2.5316455696202497E-2</c:v>
                </c:pt>
                <c:pt idx="9">
                  <c:v>2.1097046413502102E-2</c:v>
                </c:pt>
                <c:pt idx="10">
                  <c:v>1.68776371308017E-2</c:v>
                </c:pt>
                <c:pt idx="11">
                  <c:v>1.26582278481013E-2</c:v>
                </c:pt>
                <c:pt idx="12">
                  <c:v>8.4388185654008397E-3</c:v>
                </c:pt>
              </c:numCache>
            </c:numRef>
          </c:val>
          <c:extLst>
            <c:ext xmlns:c16="http://schemas.microsoft.com/office/drawing/2014/chart" uri="{C3380CC4-5D6E-409C-BE32-E72D297353CC}">
              <c16:uniqueId val="{00000000-3193-4773-B581-99C8F41BCA81}"/>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Bus</c:v>
                </c:pt>
                <c:pt idx="1">
                  <c:v>Rented car</c:v>
                </c:pt>
                <c:pt idx="2">
                  <c:v>Own car</c:v>
                </c:pt>
                <c:pt idx="3">
                  <c:v>Plane</c:v>
                </c:pt>
                <c:pt idx="4">
                  <c:v>Train</c:v>
                </c:pt>
                <c:pt idx="5">
                  <c:v>No transportation</c:v>
                </c:pt>
                <c:pt idx="6">
                  <c:v>Ferry / boat / cruise</c:v>
                </c:pt>
                <c:pt idx="7">
                  <c:v>Bicycle</c:v>
                </c:pt>
                <c:pt idx="8">
                  <c:v>Motorbike</c:v>
                </c:pt>
                <c:pt idx="9">
                  <c:v>Camper van</c:v>
                </c:pt>
                <c:pt idx="10">
                  <c:v>Car w/ caravan</c:v>
                </c:pt>
              </c:strCache>
            </c:strRef>
          </c:cat>
          <c:val>
            <c:numRef>
              <c:f>Sheet1!$B$2:$B$12</c:f>
              <c:numCache>
                <c:formatCode>0%</c:formatCode>
                <c:ptCount val="11"/>
                <c:pt idx="0">
                  <c:v>0.354430379746835</c:v>
                </c:pt>
                <c:pt idx="1">
                  <c:v>0.177215189873418</c:v>
                </c:pt>
                <c:pt idx="2">
                  <c:v>0.17299578059071699</c:v>
                </c:pt>
                <c:pt idx="3">
                  <c:v>0.13080168776371301</c:v>
                </c:pt>
                <c:pt idx="4">
                  <c:v>0.10126582278480999</c:v>
                </c:pt>
                <c:pt idx="5">
                  <c:v>9.2827004219409301E-2</c:v>
                </c:pt>
                <c:pt idx="6">
                  <c:v>8.0168776371308009E-2</c:v>
                </c:pt>
                <c:pt idx="7">
                  <c:v>2.5316455696202497E-2</c:v>
                </c:pt>
                <c:pt idx="8">
                  <c:v>1.26582278481013E-2</c:v>
                </c:pt>
                <c:pt idx="9">
                  <c:v>4.2194092827004199E-3</c:v>
                </c:pt>
                <c:pt idx="10">
                  <c:v>0</c:v>
                </c:pt>
              </c:numCache>
            </c:numRef>
          </c:val>
          <c:extLst>
            <c:ext xmlns:c16="http://schemas.microsoft.com/office/drawing/2014/chart" uri="{C3380CC4-5D6E-409C-BE32-E72D297353CC}">
              <c16:uniqueId val="{00000000-4415-4426-9FA4-08F066197712}"/>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Personality Index</c:v>
                </c:pt>
              </c:strCache>
            </c:strRef>
          </c:tx>
          <c:spPr>
            <a:solidFill>
              <a:srgbClr val="00B0F0"/>
            </a:solidFill>
            <a:ln>
              <a:noFill/>
            </a:ln>
            <a:effectLst/>
          </c:spPr>
          <c:invertIfNegative val="0"/>
          <c:dLbls>
            <c:spPr>
              <a:noFill/>
              <a:ln>
                <a:noFill/>
              </a:ln>
              <a:effectLst/>
            </c:spPr>
            <c:txPr>
              <a:bodyPr/>
              <a:lstStyle/>
              <a:p>
                <a:pPr>
                  <a:defRPr sz="2400" b="1">
                    <a:solidFill>
                      <a:srgbClr val="00B0F0"/>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Relaxed</c:v>
                </c:pt>
                <c:pt idx="1">
                  <c:v>Friendly</c:v>
                </c:pt>
                <c:pt idx="2">
                  <c:v>Cozy</c:v>
                </c:pt>
                <c:pt idx="3">
                  <c:v>Explorative</c:v>
                </c:pt>
              </c:strCache>
            </c:strRef>
          </c:cat>
          <c:val>
            <c:numRef>
              <c:f>Sheet1!$B$2:$B$5</c:f>
              <c:numCache>
                <c:formatCode>0</c:formatCode>
                <c:ptCount val="4"/>
                <c:pt idx="0">
                  <c:v>238</c:v>
                </c:pt>
                <c:pt idx="1">
                  <c:v>192</c:v>
                </c:pt>
                <c:pt idx="2">
                  <c:v>181</c:v>
                </c:pt>
                <c:pt idx="3" formatCode="General">
                  <c:v>165</c:v>
                </c:pt>
              </c:numCache>
            </c:numRef>
          </c:val>
          <c:extLst>
            <c:ext xmlns:c16="http://schemas.microsoft.com/office/drawing/2014/chart" uri="{C3380CC4-5D6E-409C-BE32-E72D297353CC}">
              <c16:uniqueId val="{00000000-B5FD-4973-AB1A-B9B131DAECB3}"/>
            </c:ext>
          </c:extLst>
        </c:ser>
        <c:dLbls>
          <c:showLegendKey val="0"/>
          <c:showVal val="0"/>
          <c:showCatName val="0"/>
          <c:showSerName val="0"/>
          <c:showPercent val="0"/>
          <c:showBubbleSize val="0"/>
        </c:dLbls>
        <c:gapWidth val="50"/>
        <c:axId val="324868736"/>
        <c:axId val="630774400"/>
      </c:barChart>
      <c:catAx>
        <c:axId val="324868736"/>
        <c:scaling>
          <c:orientation val="maxMin"/>
        </c:scaling>
        <c:delete val="0"/>
        <c:axPos val="l"/>
        <c:numFmt formatCode="General" sourceLinked="0"/>
        <c:majorTickMark val="none"/>
        <c:minorTickMark val="none"/>
        <c:tickLblPos val="nextTo"/>
        <c:txPr>
          <a:bodyPr/>
          <a:lstStyle/>
          <a:p>
            <a:pPr>
              <a:defRPr sz="2400" b="1">
                <a:solidFill>
                  <a:srgbClr val="00B0F0"/>
                </a:solidFill>
              </a:defRPr>
            </a:pPr>
            <a:endParaRPr lang="nb-NO"/>
          </a:p>
        </c:txPr>
        <c:crossAx val="630774400"/>
        <c:crosses val="autoZero"/>
        <c:auto val="1"/>
        <c:lblAlgn val="ctr"/>
        <c:lblOffset val="100"/>
        <c:noMultiLvlLbl val="0"/>
      </c:catAx>
      <c:valAx>
        <c:axId val="630774400"/>
        <c:scaling>
          <c:orientation val="minMax"/>
          <c:max val="280"/>
          <c:min val="0"/>
        </c:scaling>
        <c:delete val="1"/>
        <c:axPos val="t"/>
        <c:numFmt formatCode="0" sourceLinked="1"/>
        <c:majorTickMark val="out"/>
        <c:minorTickMark val="none"/>
        <c:tickLblPos val="none"/>
        <c:crossAx val="324868736"/>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409260283287449"/>
          <c:y val="2.8198049228214074E-3"/>
          <c:w val="0.51276605826365784"/>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1A-9519-4D24-B2F2-4D95B5373469}"/>
              </c:ext>
            </c:extLst>
          </c:dPt>
          <c:dPt>
            <c:idx val="2"/>
            <c:invertIfNegative val="0"/>
            <c:bubble3D val="0"/>
            <c:spPr>
              <a:solidFill>
                <a:srgbClr val="92D050"/>
              </a:solidFill>
              <a:ln>
                <a:noFill/>
              </a:ln>
              <a:effectLst/>
            </c:spPr>
            <c:extLst>
              <c:ext xmlns:c16="http://schemas.microsoft.com/office/drawing/2014/chart" uri="{C3380CC4-5D6E-409C-BE32-E72D297353CC}">
                <c16:uniqueId val="{0000001B-9519-4D24-B2F2-4D95B5373469}"/>
              </c:ext>
            </c:extLst>
          </c:dPt>
          <c:dPt>
            <c:idx val="8"/>
            <c:invertIfNegative val="0"/>
            <c:bubble3D val="0"/>
            <c:spPr>
              <a:solidFill>
                <a:srgbClr val="92D050"/>
              </a:solidFill>
              <a:ln>
                <a:noFill/>
              </a:ln>
              <a:effectLst/>
            </c:spPr>
            <c:extLst>
              <c:ext xmlns:c16="http://schemas.microsoft.com/office/drawing/2014/chart" uri="{C3380CC4-5D6E-409C-BE32-E72D297353CC}">
                <c16:uniqueId val="{00000001-5ADB-4D3E-80BC-F8383FCEE883}"/>
              </c:ext>
            </c:extLst>
          </c:dPt>
          <c:dPt>
            <c:idx val="9"/>
            <c:invertIfNegative val="0"/>
            <c:bubble3D val="0"/>
            <c:spPr>
              <a:solidFill>
                <a:schemeClr val="accent2"/>
              </a:solidFill>
              <a:ln>
                <a:noFill/>
              </a:ln>
              <a:effectLst/>
            </c:spPr>
            <c:extLst>
              <c:ext xmlns:c16="http://schemas.microsoft.com/office/drawing/2014/chart" uri="{C3380CC4-5D6E-409C-BE32-E72D297353CC}">
                <c16:uniqueId val="{00000003-5ADB-4D3E-80BC-F8383FCEE883}"/>
              </c:ext>
            </c:extLst>
          </c:dPt>
          <c:dPt>
            <c:idx val="10"/>
            <c:invertIfNegative val="0"/>
            <c:bubble3D val="0"/>
            <c:spPr>
              <a:solidFill>
                <a:srgbClr val="92D050"/>
              </a:solidFill>
              <a:ln>
                <a:noFill/>
              </a:ln>
              <a:effectLst/>
            </c:spPr>
            <c:extLst>
              <c:ext xmlns:c16="http://schemas.microsoft.com/office/drawing/2014/chart" uri="{C3380CC4-5D6E-409C-BE32-E72D297353CC}">
                <c16:uniqueId val="{0000001C-9519-4D24-B2F2-4D95B5373469}"/>
              </c:ext>
            </c:extLst>
          </c:dPt>
          <c:dPt>
            <c:idx val="11"/>
            <c:invertIfNegative val="0"/>
            <c:bubble3D val="0"/>
            <c:spPr>
              <a:solidFill>
                <a:schemeClr val="accent2"/>
              </a:solidFill>
              <a:ln>
                <a:noFill/>
              </a:ln>
              <a:effectLst/>
            </c:spPr>
            <c:extLst>
              <c:ext xmlns:c16="http://schemas.microsoft.com/office/drawing/2014/chart" uri="{C3380CC4-5D6E-409C-BE32-E72D297353CC}">
                <c16:uniqueId val="{00000005-5ADB-4D3E-80BC-F8383FCEE883}"/>
              </c:ext>
            </c:extLst>
          </c:dPt>
          <c:dPt>
            <c:idx val="12"/>
            <c:invertIfNegative val="0"/>
            <c:bubble3D val="0"/>
            <c:spPr>
              <a:solidFill>
                <a:schemeClr val="accent2"/>
              </a:solidFill>
              <a:ln>
                <a:noFill/>
              </a:ln>
              <a:effectLst/>
            </c:spPr>
            <c:extLst>
              <c:ext xmlns:c16="http://schemas.microsoft.com/office/drawing/2014/chart" uri="{C3380CC4-5D6E-409C-BE32-E72D297353CC}">
                <c16:uniqueId val="{00000007-5ADB-4D3E-80BC-F8383FCEE883}"/>
              </c:ext>
            </c:extLst>
          </c:dPt>
          <c:dPt>
            <c:idx val="15"/>
            <c:invertIfNegative val="0"/>
            <c:bubble3D val="0"/>
            <c:spPr>
              <a:solidFill>
                <a:srgbClr val="92D050"/>
              </a:solidFill>
              <a:ln>
                <a:noFill/>
              </a:ln>
              <a:effectLst/>
            </c:spPr>
            <c:extLst>
              <c:ext xmlns:c16="http://schemas.microsoft.com/office/drawing/2014/chart" uri="{C3380CC4-5D6E-409C-BE32-E72D297353CC}">
                <c16:uniqueId val="{00000009-5ADB-4D3E-80BC-F8383FCEE883}"/>
              </c:ext>
            </c:extLst>
          </c:dPt>
          <c:dPt>
            <c:idx val="16"/>
            <c:invertIfNegative val="0"/>
            <c:bubble3D val="0"/>
            <c:spPr>
              <a:solidFill>
                <a:schemeClr val="accent2"/>
              </a:solidFill>
              <a:ln>
                <a:noFill/>
              </a:ln>
              <a:effectLst/>
            </c:spPr>
            <c:extLst>
              <c:ext xmlns:c16="http://schemas.microsoft.com/office/drawing/2014/chart" uri="{C3380CC4-5D6E-409C-BE32-E72D297353CC}">
                <c16:uniqueId val="{0000000B-5ADB-4D3E-80BC-F8383FCEE883}"/>
              </c:ext>
            </c:extLst>
          </c:dPt>
          <c:dPt>
            <c:idx val="17"/>
            <c:invertIfNegative val="0"/>
            <c:bubble3D val="0"/>
            <c:spPr>
              <a:solidFill>
                <a:schemeClr val="accent2"/>
              </a:solidFill>
              <a:ln>
                <a:noFill/>
              </a:ln>
              <a:effectLst/>
            </c:spPr>
            <c:extLst>
              <c:ext xmlns:c16="http://schemas.microsoft.com/office/drawing/2014/chart" uri="{C3380CC4-5D6E-409C-BE32-E72D297353CC}">
                <c16:uniqueId val="{0000000D-5ADB-4D3E-80BC-F8383FCEE883}"/>
              </c:ext>
            </c:extLst>
          </c:dPt>
          <c:dPt>
            <c:idx val="19"/>
            <c:invertIfNegative val="0"/>
            <c:bubble3D val="0"/>
            <c:spPr>
              <a:solidFill>
                <a:srgbClr val="92D050"/>
              </a:solidFill>
              <a:ln>
                <a:noFill/>
              </a:ln>
              <a:effectLst/>
            </c:spPr>
            <c:extLst>
              <c:ext xmlns:c16="http://schemas.microsoft.com/office/drawing/2014/chart" uri="{C3380CC4-5D6E-409C-BE32-E72D297353CC}">
                <c16:uniqueId val="{0000000F-5ADB-4D3E-80BC-F8383FCEE883}"/>
              </c:ext>
            </c:extLst>
          </c:dPt>
          <c:dPt>
            <c:idx val="20"/>
            <c:invertIfNegative val="0"/>
            <c:bubble3D val="0"/>
            <c:spPr>
              <a:solidFill>
                <a:schemeClr val="accent2"/>
              </a:solidFill>
              <a:ln>
                <a:noFill/>
              </a:ln>
              <a:effectLst/>
            </c:spPr>
            <c:extLst>
              <c:ext xmlns:c16="http://schemas.microsoft.com/office/drawing/2014/chart" uri="{C3380CC4-5D6E-409C-BE32-E72D297353CC}">
                <c16:uniqueId val="{00000011-5ADB-4D3E-80BC-F8383FCEE883}"/>
              </c:ext>
            </c:extLst>
          </c:dPt>
          <c:dPt>
            <c:idx val="21"/>
            <c:invertIfNegative val="0"/>
            <c:bubble3D val="0"/>
            <c:spPr>
              <a:solidFill>
                <a:schemeClr val="accent2"/>
              </a:solidFill>
              <a:ln>
                <a:noFill/>
              </a:ln>
              <a:effectLst/>
            </c:spPr>
            <c:extLst>
              <c:ext xmlns:c16="http://schemas.microsoft.com/office/drawing/2014/chart" uri="{C3380CC4-5D6E-409C-BE32-E72D297353CC}">
                <c16:uniqueId val="{00000013-5ADB-4D3E-80BC-F8383FCEE883}"/>
              </c:ext>
            </c:extLst>
          </c:dPt>
          <c:dPt>
            <c:idx val="22"/>
            <c:invertIfNegative val="0"/>
            <c:bubble3D val="0"/>
            <c:spPr>
              <a:solidFill>
                <a:schemeClr val="accent2"/>
              </a:solidFill>
              <a:ln>
                <a:noFill/>
              </a:ln>
              <a:effectLst/>
            </c:spPr>
            <c:extLst>
              <c:ext xmlns:c16="http://schemas.microsoft.com/office/drawing/2014/chart" uri="{C3380CC4-5D6E-409C-BE32-E72D297353CC}">
                <c16:uniqueId val="{00000015-5ADB-4D3E-80BC-F8383FCEE883}"/>
              </c:ext>
            </c:extLst>
          </c:dPt>
          <c:dPt>
            <c:idx val="23"/>
            <c:invertIfNegative val="0"/>
            <c:bubble3D val="0"/>
            <c:spPr>
              <a:solidFill>
                <a:schemeClr val="accent2"/>
              </a:solidFill>
              <a:ln>
                <a:noFill/>
              </a:ln>
              <a:effectLst/>
            </c:spPr>
            <c:extLst>
              <c:ext xmlns:c16="http://schemas.microsoft.com/office/drawing/2014/chart" uri="{C3380CC4-5D6E-409C-BE32-E72D297353CC}">
                <c16:uniqueId val="{00000017-5ADB-4D3E-80BC-F8383FCEE883}"/>
              </c:ext>
            </c:extLst>
          </c:dPt>
          <c:dPt>
            <c:idx val="26"/>
            <c:invertIfNegative val="0"/>
            <c:bubble3D val="0"/>
            <c:spPr>
              <a:solidFill>
                <a:schemeClr val="accent2"/>
              </a:solidFill>
              <a:ln>
                <a:noFill/>
              </a:ln>
              <a:effectLst/>
            </c:spPr>
            <c:extLst>
              <c:ext xmlns:c16="http://schemas.microsoft.com/office/drawing/2014/chart" uri="{C3380CC4-5D6E-409C-BE32-E72D297353CC}">
                <c16:uniqueId val="{00000019-5ADB-4D3E-80BC-F8383FCEE883}"/>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Sheet1!$A$2:$A$29</c:f>
              <c:strCache>
                <c:ptCount val="28"/>
                <c:pt idx="0">
                  <c:v>Taste local food and drink</c:v>
                </c:pt>
                <c:pt idx="1">
                  <c:v>Relaxation</c:v>
                </c:pt>
                <c:pt idx="2">
                  <c:v>Discover local culture and lifestyle</c:v>
                </c:pt>
                <c:pt idx="3">
                  <c:v>Observe beauty of nature</c:v>
                </c:pt>
                <c:pt idx="4">
                  <c:v>Visit restaurants</c:v>
                </c:pt>
                <c:pt idx="5">
                  <c:v>Visit historical buildings/sites</c:v>
                </c:pt>
                <c:pt idx="6">
                  <c:v>Visit cities</c:v>
                </c:pt>
                <c:pt idx="7">
                  <c:v>Shopping</c:v>
                </c:pt>
                <c:pt idx="8">
                  <c:v>Visit the countryside</c:v>
                </c:pt>
                <c:pt idx="9">
                  <c:v>Sunbathing and swimming</c:v>
                </c:pt>
                <c:pt idx="10">
                  <c:v>Discover local history and legends</c:v>
                </c:pt>
                <c:pt idx="11">
                  <c:v>Hiking (less than two hours)</c:v>
                </c:pt>
                <c:pt idx="12">
                  <c:v>Visit parks and gardens</c:v>
                </c:pt>
                <c:pt idx="13">
                  <c:v>Visit museums</c:v>
                </c:pt>
                <c:pt idx="14">
                  <c:v>Attend sightseeing tours</c:v>
                </c:pt>
                <c:pt idx="15">
                  <c:v>Experience national festivals and traditional celebrations</c:v>
                </c:pt>
                <c:pt idx="16">
                  <c:v>Experience local architecture</c:v>
                </c:pt>
                <c:pt idx="17">
                  <c:v>Experience mountains,  the wilderness or the wildlife</c:v>
                </c:pt>
                <c:pt idx="18">
                  <c:v>Observe natural phenomenon (i.e. volcanoes, northern lights, midnight sun, breaking waves, sand dune)</c:v>
                </c:pt>
                <c:pt idx="19">
                  <c:v>Attend concerts/festivals</c:v>
                </c:pt>
                <c:pt idx="20">
                  <c:v>Experience city nightlife</c:v>
                </c:pt>
                <c:pt idx="21">
                  <c:v>Visit art exhibitions</c:v>
                </c:pt>
                <c:pt idx="22">
                  <c:v>Hiking (more than two hours)</c:v>
                </c:pt>
                <c:pt idx="23">
                  <c:v>Get pampered</c:v>
                </c:pt>
                <c:pt idx="24">
                  <c:v>Visit amusement parks</c:v>
                </c:pt>
                <c:pt idx="25">
                  <c:v>Visit spa resorts</c:v>
                </c:pt>
                <c:pt idx="26">
                  <c:v>Fresh or salt water fishing</c:v>
                </c:pt>
                <c:pt idx="27">
                  <c:v>Do winter activities (Alpine skiing/snowboarding, cross country skiing, dog-sleigh, snowmobile etc)</c:v>
                </c:pt>
              </c:strCache>
            </c:strRef>
          </c:cat>
          <c:val>
            <c:numRef>
              <c:f>Sheet1!$B$2:$B$29</c:f>
              <c:numCache>
                <c:formatCode>0%</c:formatCode>
                <c:ptCount val="28"/>
                <c:pt idx="0">
                  <c:v>0.71308016877637104</c:v>
                </c:pt>
                <c:pt idx="1">
                  <c:v>0.57805907172995807</c:v>
                </c:pt>
                <c:pt idx="2">
                  <c:v>0.52320675105485204</c:v>
                </c:pt>
                <c:pt idx="3">
                  <c:v>0.48945147679324896</c:v>
                </c:pt>
                <c:pt idx="4">
                  <c:v>0.48523206751054898</c:v>
                </c:pt>
                <c:pt idx="5">
                  <c:v>0.430379746835443</c:v>
                </c:pt>
                <c:pt idx="6">
                  <c:v>0.417721518987342</c:v>
                </c:pt>
                <c:pt idx="7">
                  <c:v>0.35021097046413502</c:v>
                </c:pt>
                <c:pt idx="8">
                  <c:v>0.32911392405063306</c:v>
                </c:pt>
                <c:pt idx="9">
                  <c:v>0.32067510548523204</c:v>
                </c:pt>
                <c:pt idx="10">
                  <c:v>0.30801687763713104</c:v>
                </c:pt>
                <c:pt idx="11">
                  <c:v>0.28691983122362896</c:v>
                </c:pt>
                <c:pt idx="12">
                  <c:v>0.265822784810127</c:v>
                </c:pt>
                <c:pt idx="13">
                  <c:v>0.26160337552742602</c:v>
                </c:pt>
                <c:pt idx="14">
                  <c:v>0.25738396624472598</c:v>
                </c:pt>
                <c:pt idx="15">
                  <c:v>0.25738396624472598</c:v>
                </c:pt>
                <c:pt idx="16">
                  <c:v>0.19409282700421901</c:v>
                </c:pt>
                <c:pt idx="17">
                  <c:v>0.19409282700421901</c:v>
                </c:pt>
                <c:pt idx="18">
                  <c:v>0.18565400843881899</c:v>
                </c:pt>
                <c:pt idx="19">
                  <c:v>0.16033755274261602</c:v>
                </c:pt>
                <c:pt idx="20">
                  <c:v>0.14345991561181401</c:v>
                </c:pt>
                <c:pt idx="21">
                  <c:v>0.10126582278480999</c:v>
                </c:pt>
                <c:pt idx="22">
                  <c:v>9.2827004219409301E-2</c:v>
                </c:pt>
                <c:pt idx="23">
                  <c:v>9.2827004219409301E-2</c:v>
                </c:pt>
                <c:pt idx="24">
                  <c:v>8.8607594936708903E-2</c:v>
                </c:pt>
                <c:pt idx="25">
                  <c:v>7.5949367088607597E-2</c:v>
                </c:pt>
                <c:pt idx="26">
                  <c:v>2.1097046413502102E-2</c:v>
                </c:pt>
                <c:pt idx="27">
                  <c:v>1.68776371308017E-2</c:v>
                </c:pt>
              </c:numCache>
            </c:numRef>
          </c:val>
          <c:extLst>
            <c:ext xmlns:c16="http://schemas.microsoft.com/office/drawing/2014/chart" uri="{C3380CC4-5D6E-409C-BE32-E72D297353CC}">
              <c16:uniqueId val="{0000001A-5ADB-4D3E-80BC-F8383FCEE883}"/>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Less than one week before departure</c:v>
                </c:pt>
                <c:pt idx="1">
                  <c:v>1-3 weeks before departure</c:v>
                </c:pt>
                <c:pt idx="2">
                  <c:v>Up to 1 month before departure</c:v>
                </c:pt>
                <c:pt idx="3">
                  <c:v>Up to 2 months before departure</c:v>
                </c:pt>
                <c:pt idx="4">
                  <c:v>Up to 3 months before departure</c:v>
                </c:pt>
                <c:pt idx="5">
                  <c:v>Up to 4-6 months before departure</c:v>
                </c:pt>
                <c:pt idx="6">
                  <c:v>Up to 6-12 months before departure</c:v>
                </c:pt>
                <c:pt idx="7">
                  <c:v>More than one year before departure</c:v>
                </c:pt>
              </c:strCache>
            </c:strRef>
          </c:cat>
          <c:val>
            <c:numRef>
              <c:f>Sheet1!$B$2:$B$9</c:f>
              <c:numCache>
                <c:formatCode>0%</c:formatCode>
                <c:ptCount val="8"/>
                <c:pt idx="0">
                  <c:v>1.26582278481013E-2</c:v>
                </c:pt>
                <c:pt idx="1">
                  <c:v>8.0168776371308009E-2</c:v>
                </c:pt>
                <c:pt idx="2">
                  <c:v>0.10126582278480999</c:v>
                </c:pt>
                <c:pt idx="3">
                  <c:v>0.13502109704641302</c:v>
                </c:pt>
                <c:pt idx="4">
                  <c:v>0.215189873417722</c:v>
                </c:pt>
                <c:pt idx="5">
                  <c:v>0.253164556962025</c:v>
                </c:pt>
                <c:pt idx="6">
                  <c:v>0.17299578059071699</c:v>
                </c:pt>
                <c:pt idx="7">
                  <c:v>1.68776371308017E-2</c:v>
                </c:pt>
              </c:numCache>
            </c:numRef>
          </c:val>
          <c:extLst>
            <c:ext xmlns:c16="http://schemas.microsoft.com/office/drawing/2014/chart" uri="{C3380CC4-5D6E-409C-BE32-E72D297353CC}">
              <c16:uniqueId val="{00000000-24CF-49BD-A942-875140FED1A4}"/>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1-4A14-4C7E-85D6-8283C073A859}"/>
              </c:ext>
            </c:extLst>
          </c:dPt>
          <c:dPt>
            <c:idx val="4"/>
            <c:invertIfNegative val="0"/>
            <c:bubble3D val="0"/>
            <c:spPr>
              <a:solidFill>
                <a:srgbClr val="FF0000"/>
              </a:solidFill>
              <a:ln>
                <a:noFill/>
              </a:ln>
              <a:effectLst/>
            </c:spPr>
            <c:extLst>
              <c:ext xmlns:c16="http://schemas.microsoft.com/office/drawing/2014/chart" uri="{C3380CC4-5D6E-409C-BE32-E72D297353CC}">
                <c16:uniqueId val="{00000003-4A14-4C7E-85D6-8283C073A859}"/>
              </c:ext>
            </c:extLst>
          </c:dPt>
          <c:dPt>
            <c:idx val="5"/>
            <c:invertIfNegative val="0"/>
            <c:bubble3D val="0"/>
            <c:spPr>
              <a:solidFill>
                <a:schemeClr val="accent2"/>
              </a:solidFill>
              <a:ln>
                <a:noFill/>
              </a:ln>
              <a:effectLst/>
            </c:spPr>
            <c:extLst>
              <c:ext xmlns:c16="http://schemas.microsoft.com/office/drawing/2014/chart" uri="{C3380CC4-5D6E-409C-BE32-E72D297353CC}">
                <c16:uniqueId val="{00000005-4A14-4C7E-85D6-8283C073A859}"/>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Spouse/Partner</c:v>
                </c:pt>
                <c:pt idx="1">
                  <c:v>Children 0-6 years</c:v>
                </c:pt>
                <c:pt idx="2">
                  <c:v>Children 7-14 years</c:v>
                </c:pt>
                <c:pt idx="3">
                  <c:v>Children 15 years and older</c:v>
                </c:pt>
                <c:pt idx="4">
                  <c:v>Parents/other relatives</c:v>
                </c:pt>
                <c:pt idx="5">
                  <c:v>Friends/acquaintances/colleagues</c:v>
                </c:pt>
                <c:pt idx="6">
                  <c:v>Other</c:v>
                </c:pt>
                <c:pt idx="7">
                  <c:v>Nobody except myself</c:v>
                </c:pt>
              </c:strCache>
            </c:strRef>
          </c:cat>
          <c:val>
            <c:numRef>
              <c:f>Sheet1!$B$2:$B$9</c:f>
              <c:numCache>
                <c:formatCode>0%</c:formatCode>
                <c:ptCount val="8"/>
                <c:pt idx="0">
                  <c:v>0.468354430379747</c:v>
                </c:pt>
                <c:pt idx="1">
                  <c:v>4.2194092827004199E-3</c:v>
                </c:pt>
                <c:pt idx="2">
                  <c:v>8.4388185654008397E-3</c:v>
                </c:pt>
                <c:pt idx="3">
                  <c:v>5.4852320675105502E-2</c:v>
                </c:pt>
                <c:pt idx="4">
                  <c:v>9.7046413502109699E-2</c:v>
                </c:pt>
                <c:pt idx="5">
                  <c:v>0.27426160337552702</c:v>
                </c:pt>
                <c:pt idx="6">
                  <c:v>2.9535864978903002E-2</c:v>
                </c:pt>
                <c:pt idx="7">
                  <c:v>0.215189873417722</c:v>
                </c:pt>
              </c:numCache>
            </c:numRef>
          </c:val>
          <c:extLst>
            <c:ext xmlns:c16="http://schemas.microsoft.com/office/drawing/2014/chart" uri="{C3380CC4-5D6E-409C-BE32-E72D297353CC}">
              <c16:uniqueId val="{00000006-4A14-4C7E-85D6-8283C073A859}"/>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1-D1D8-4706-A159-6255091CA0B9}"/>
              </c:ext>
            </c:extLst>
          </c:dPt>
          <c:dPt>
            <c:idx val="2"/>
            <c:invertIfNegative val="0"/>
            <c:bubble3D val="0"/>
            <c:spPr>
              <a:solidFill>
                <a:schemeClr val="accent2"/>
              </a:solidFill>
              <a:ln>
                <a:noFill/>
              </a:ln>
              <a:effectLst/>
            </c:spPr>
            <c:extLst>
              <c:ext xmlns:c16="http://schemas.microsoft.com/office/drawing/2014/chart" uri="{C3380CC4-5D6E-409C-BE32-E72D297353CC}">
                <c16:uniqueId val="{00000003-D1D8-4706-A159-6255091CA0B9}"/>
              </c:ext>
            </c:extLst>
          </c:dPt>
          <c:dPt>
            <c:idx val="4"/>
            <c:invertIfNegative val="0"/>
            <c:bubble3D val="0"/>
            <c:spPr>
              <a:solidFill>
                <a:schemeClr val="accent2"/>
              </a:solidFill>
              <a:ln>
                <a:noFill/>
              </a:ln>
              <a:effectLst/>
            </c:spPr>
            <c:extLst>
              <c:ext xmlns:c16="http://schemas.microsoft.com/office/drawing/2014/chart" uri="{C3380CC4-5D6E-409C-BE32-E72D297353CC}">
                <c16:uniqueId val="{00000005-D1D8-4706-A159-6255091CA0B9}"/>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Alone</c:v>
                </c:pt>
                <c:pt idx="1">
                  <c:v>Children 0-6 years</c:v>
                </c:pt>
                <c:pt idx="2">
                  <c:v>Children 7-14 year</c:v>
                </c:pt>
                <c:pt idx="3">
                  <c:v>Children 15 years and above</c:v>
                </c:pt>
                <c:pt idx="4">
                  <c:v>Spouse/partner</c:v>
                </c:pt>
                <c:pt idx="5">
                  <c:v>Other family/relatives</c:v>
                </c:pt>
                <c:pt idx="6">
                  <c:v>Friends</c:v>
                </c:pt>
                <c:pt idx="7">
                  <c:v>Other people</c:v>
                </c:pt>
              </c:strCache>
            </c:strRef>
          </c:cat>
          <c:val>
            <c:numRef>
              <c:f>Sheet1!$B$2:$B$9</c:f>
              <c:numCache>
                <c:formatCode>0%</c:formatCode>
                <c:ptCount val="8"/>
                <c:pt idx="0">
                  <c:v>0.113924050632911</c:v>
                </c:pt>
                <c:pt idx="1">
                  <c:v>2.9535864978903002E-2</c:v>
                </c:pt>
                <c:pt idx="2">
                  <c:v>2.9535864978903002E-2</c:v>
                </c:pt>
                <c:pt idx="3">
                  <c:v>7.5949367088607597E-2</c:v>
                </c:pt>
                <c:pt idx="4">
                  <c:v>0.594936708860759</c:v>
                </c:pt>
                <c:pt idx="5">
                  <c:v>0.14345991561181401</c:v>
                </c:pt>
                <c:pt idx="6">
                  <c:v>0.278481012658228</c:v>
                </c:pt>
                <c:pt idx="7">
                  <c:v>6.3291139240506306E-2</c:v>
                </c:pt>
              </c:numCache>
            </c:numRef>
          </c:val>
          <c:extLst>
            <c:ext xmlns:c16="http://schemas.microsoft.com/office/drawing/2014/chart" uri="{C3380CC4-5D6E-409C-BE32-E72D297353CC}">
              <c16:uniqueId val="{00000006-D1D8-4706-A159-6255091CA0B9}"/>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4-A99B-4977-99D1-B50B29462A0E}"/>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1-3DE3-465C-AFDD-CD5054EFB951}"/>
              </c:ext>
            </c:extLst>
          </c:dPt>
          <c:dPt>
            <c:idx val="3"/>
            <c:invertIfNegative val="0"/>
            <c:bubble3D val="0"/>
            <c:spPr>
              <a:solidFill>
                <a:schemeClr val="accent2"/>
              </a:solidFill>
              <a:ln>
                <a:noFill/>
              </a:ln>
              <a:effectLst/>
            </c:spPr>
            <c:extLst>
              <c:ext xmlns:c16="http://schemas.microsoft.com/office/drawing/2014/chart" uri="{C3380CC4-5D6E-409C-BE32-E72D297353CC}">
                <c16:uniqueId val="{00000003-3DE3-465C-AFDD-CD5054EFB951}"/>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0</c:v>
                </c:pt>
                <c:pt idx="1">
                  <c:v>1</c:v>
                </c:pt>
                <c:pt idx="2">
                  <c:v>2</c:v>
                </c:pt>
                <c:pt idx="3">
                  <c:v>3</c:v>
                </c:pt>
                <c:pt idx="4">
                  <c:v>4</c:v>
                </c:pt>
                <c:pt idx="5">
                  <c:v>5 or more</c:v>
                </c:pt>
              </c:strCache>
            </c:strRef>
          </c:cat>
          <c:val>
            <c:numRef>
              <c:f>Sheet1!$B$2:$B$7</c:f>
              <c:numCache>
                <c:formatCode>0%</c:formatCode>
                <c:ptCount val="6"/>
                <c:pt idx="0">
                  <c:v>7.1729957805907199E-2</c:v>
                </c:pt>
                <c:pt idx="1">
                  <c:v>0.17299578059071699</c:v>
                </c:pt>
                <c:pt idx="2">
                  <c:v>0.30801687763713104</c:v>
                </c:pt>
                <c:pt idx="3">
                  <c:v>6.7510548523206704E-2</c:v>
                </c:pt>
                <c:pt idx="4">
                  <c:v>0.15611814345991601</c:v>
                </c:pt>
                <c:pt idx="5">
                  <c:v>0.22362869198312199</c:v>
                </c:pt>
              </c:numCache>
            </c:numRef>
          </c:val>
          <c:extLst>
            <c:ext xmlns:c16="http://schemas.microsoft.com/office/drawing/2014/chart" uri="{C3380CC4-5D6E-409C-BE32-E72D297353CC}">
              <c16:uniqueId val="{00000004-3DE3-465C-AFDD-CD5054EFB951}"/>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I/we travelled in a group with an organized tour </c:v>
                </c:pt>
                <c:pt idx="1">
                  <c:v>I/we had the trip organized by others and travelled independently</c:v>
                </c:pt>
                <c:pt idx="2">
                  <c:v>I/we organized the trip myself/ourselves and travelled independently</c:v>
                </c:pt>
                <c:pt idx="3">
                  <c:v>Don’t know</c:v>
                </c:pt>
              </c:strCache>
            </c:strRef>
          </c:cat>
          <c:val>
            <c:numRef>
              <c:f>Sheet1!$B$2:$B$5</c:f>
              <c:numCache>
                <c:formatCode>0%</c:formatCode>
                <c:ptCount val="4"/>
                <c:pt idx="0">
                  <c:v>0.23206751054852301</c:v>
                </c:pt>
                <c:pt idx="1">
                  <c:v>8.4388185654008407E-2</c:v>
                </c:pt>
                <c:pt idx="2">
                  <c:v>0.67510548523206793</c:v>
                </c:pt>
                <c:pt idx="3">
                  <c:v>8.4388185654008397E-3</c:v>
                </c:pt>
              </c:numCache>
            </c:numRef>
          </c:val>
          <c:extLst>
            <c:ext xmlns:c16="http://schemas.microsoft.com/office/drawing/2014/chart" uri="{C3380CC4-5D6E-409C-BE32-E72D297353CC}">
              <c16:uniqueId val="{00000000-FFC6-4552-B532-1E44FBA217B1}"/>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5"/>
            <c:invertIfNegative val="0"/>
            <c:bubble3D val="0"/>
            <c:spPr>
              <a:solidFill>
                <a:schemeClr val="accent2"/>
              </a:solidFill>
              <a:ln>
                <a:noFill/>
              </a:ln>
              <a:effectLst/>
            </c:spPr>
            <c:extLst>
              <c:ext xmlns:c16="http://schemas.microsoft.com/office/drawing/2014/chart" uri="{C3380CC4-5D6E-409C-BE32-E72D297353CC}">
                <c16:uniqueId val="{00000001-08C2-4BA0-89F1-490E55C912DA}"/>
              </c:ext>
            </c:extLst>
          </c:dPt>
          <c:dPt>
            <c:idx val="8"/>
            <c:invertIfNegative val="0"/>
            <c:bubble3D val="0"/>
            <c:spPr>
              <a:solidFill>
                <a:schemeClr val="accent2"/>
              </a:solidFill>
              <a:ln>
                <a:noFill/>
              </a:ln>
              <a:effectLst/>
            </c:spPr>
            <c:extLst>
              <c:ext xmlns:c16="http://schemas.microsoft.com/office/drawing/2014/chart" uri="{C3380CC4-5D6E-409C-BE32-E72D297353CC}">
                <c16:uniqueId val="{00000003-08C2-4BA0-89F1-490E55C912DA}"/>
              </c:ext>
            </c:extLst>
          </c:dPt>
          <c:dPt>
            <c:idx val="13"/>
            <c:invertIfNegative val="0"/>
            <c:bubble3D val="0"/>
            <c:spPr>
              <a:solidFill>
                <a:schemeClr val="accent2"/>
              </a:solidFill>
              <a:ln>
                <a:noFill/>
              </a:ln>
              <a:effectLst/>
            </c:spPr>
            <c:extLst>
              <c:ext xmlns:c16="http://schemas.microsoft.com/office/drawing/2014/chart" uri="{C3380CC4-5D6E-409C-BE32-E72D297353CC}">
                <c16:uniqueId val="{00000005-08C2-4BA0-89F1-490E55C912DA}"/>
              </c:ext>
            </c:extLst>
          </c:dPt>
          <c:dPt>
            <c:idx val="14"/>
            <c:invertIfNegative val="0"/>
            <c:bubble3D val="0"/>
            <c:spPr>
              <a:solidFill>
                <a:schemeClr val="accent2"/>
              </a:solidFill>
              <a:ln>
                <a:noFill/>
              </a:ln>
              <a:effectLst/>
            </c:spPr>
            <c:extLst>
              <c:ext xmlns:c16="http://schemas.microsoft.com/office/drawing/2014/chart" uri="{C3380CC4-5D6E-409C-BE32-E72D297353CC}">
                <c16:uniqueId val="{00000007-08C2-4BA0-89F1-490E55C912DA}"/>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Internet in general</c:v>
                </c:pt>
                <c:pt idx="1">
                  <c:v>Homepages for the destination</c:v>
                </c:pt>
                <c:pt idx="2">
                  <c:v>Homepages for hotels/ other accommodations</c:v>
                </c:pt>
                <c:pt idx="3">
                  <c:v>Homepages of carriers, including airlines etc.</c:v>
                </c:pt>
                <c:pt idx="4">
                  <c:v>Homepages for attractions and sights</c:v>
                </c:pt>
                <c:pt idx="5">
                  <c:v>Advice from friends / family</c:v>
                </c:pt>
                <c:pt idx="6">
                  <c:v>Catalogs or brochures</c:v>
                </c:pt>
                <c:pt idx="7">
                  <c:v>Guidebooks</c:v>
                </c:pt>
                <c:pt idx="8">
                  <c:v>Reviews from other travelers online</c:v>
                </c:pt>
                <c:pt idx="9">
                  <c:v>Travel agent in homeland</c:v>
                </c:pt>
                <c:pt idx="10">
                  <c:v>Booking sites such as Expedia and Lastminute</c:v>
                </c:pt>
                <c:pt idx="11">
                  <c:v>Travel apps/portals like Tripadvisor etc</c:v>
                </c:pt>
                <c:pt idx="12">
                  <c:v>Social media such as Facebook or blogs</c:v>
                </c:pt>
                <c:pt idx="13">
                  <c:v>Newspapers or magazines</c:v>
                </c:pt>
                <c:pt idx="14">
                  <c:v>Travel fairs</c:v>
                </c:pt>
                <c:pt idx="15">
                  <c:v>TV or radio</c:v>
                </c:pt>
                <c:pt idx="16">
                  <c:v>Other</c:v>
                </c:pt>
              </c:strCache>
            </c:strRef>
          </c:cat>
          <c:val>
            <c:numRef>
              <c:f>Sheet1!$B$2:$B$18</c:f>
              <c:numCache>
                <c:formatCode>0%</c:formatCode>
                <c:ptCount val="17"/>
                <c:pt idx="0">
                  <c:v>0.57383966244725704</c:v>
                </c:pt>
                <c:pt idx="1">
                  <c:v>0.341772151898734</c:v>
                </c:pt>
                <c:pt idx="2">
                  <c:v>0.32489451476793202</c:v>
                </c:pt>
                <c:pt idx="3">
                  <c:v>0.21940928270042201</c:v>
                </c:pt>
                <c:pt idx="4">
                  <c:v>0.215189873417722</c:v>
                </c:pt>
                <c:pt idx="5">
                  <c:v>0.20675105485232098</c:v>
                </c:pt>
                <c:pt idx="6">
                  <c:v>0.139240506329114</c:v>
                </c:pt>
                <c:pt idx="7">
                  <c:v>0.11814345991561201</c:v>
                </c:pt>
                <c:pt idx="8">
                  <c:v>0.109704641350211</c:v>
                </c:pt>
                <c:pt idx="9">
                  <c:v>8.4388185654008407E-2</c:v>
                </c:pt>
                <c:pt idx="10">
                  <c:v>7.1729957805907199E-2</c:v>
                </c:pt>
                <c:pt idx="11">
                  <c:v>6.7510548523206704E-2</c:v>
                </c:pt>
                <c:pt idx="12">
                  <c:v>4.6413502109704602E-2</c:v>
                </c:pt>
                <c:pt idx="13">
                  <c:v>4.6413502109704602E-2</c:v>
                </c:pt>
                <c:pt idx="14">
                  <c:v>1.68776371308017E-2</c:v>
                </c:pt>
                <c:pt idx="15">
                  <c:v>8.4388185654008397E-3</c:v>
                </c:pt>
                <c:pt idx="16">
                  <c:v>0.13080168776371301</c:v>
                </c:pt>
              </c:numCache>
            </c:numRef>
          </c:val>
          <c:extLst>
            <c:ext xmlns:c16="http://schemas.microsoft.com/office/drawing/2014/chart" uri="{C3380CC4-5D6E-409C-BE32-E72D297353CC}">
              <c16:uniqueId val="{00000008-08C2-4BA0-89F1-490E55C912DA}"/>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1 time</c:v>
                </c:pt>
                <c:pt idx="1">
                  <c:v>2 to 3 times</c:v>
                </c:pt>
                <c:pt idx="2">
                  <c:v>4 to 5 times</c:v>
                </c:pt>
                <c:pt idx="3">
                  <c:v>6 times or more</c:v>
                </c:pt>
              </c:strCache>
            </c:strRef>
          </c:cat>
          <c:val>
            <c:numRef>
              <c:f>Sheet1!$B$2:$B$5</c:f>
              <c:numCache>
                <c:formatCode>0%</c:formatCode>
                <c:ptCount val="4"/>
                <c:pt idx="0">
                  <c:v>5.0632911392405104E-2</c:v>
                </c:pt>
                <c:pt idx="1">
                  <c:v>0.30379746835443</c:v>
                </c:pt>
                <c:pt idx="2">
                  <c:v>0.21097046413502099</c:v>
                </c:pt>
                <c:pt idx="3">
                  <c:v>0.43459915611814304</c:v>
                </c:pt>
              </c:numCache>
            </c:numRef>
          </c:val>
          <c:extLst>
            <c:ext xmlns:c16="http://schemas.microsoft.com/office/drawing/2014/chart" uri="{C3380CC4-5D6E-409C-BE32-E72D297353CC}">
              <c16:uniqueId val="{00000000-1BC6-427B-93EA-D13B12613990}"/>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9364868076210424"/>
          <c:y val="2.8198049228214074E-3"/>
          <c:w val="0.46798969608351382"/>
          <c:h val="0.99436039015435718"/>
        </c:manualLayout>
      </c:layout>
      <c:barChart>
        <c:barDir val="bar"/>
        <c:grouping val="clustered"/>
        <c:varyColors val="0"/>
        <c:ser>
          <c:idx val="0"/>
          <c:order val="0"/>
          <c:tx>
            <c:strRef>
              <c:f>Sheet1!$B$1</c:f>
              <c:strCache>
                <c:ptCount val="1"/>
                <c:pt idx="0">
                  <c:v>Series 1</c:v>
                </c:pt>
              </c:strCache>
            </c:strRef>
          </c:tx>
          <c:spPr>
            <a:solidFill>
              <a:schemeClr val="bg1">
                <a:lumMod val="85000"/>
              </a:schemeClr>
            </a:solidFill>
            <a:ln>
              <a:noFill/>
            </a:ln>
            <a:effectLst/>
          </c:spPr>
          <c:invertIfNegative val="0"/>
          <c:dPt>
            <c:idx val="0"/>
            <c:invertIfNegative val="0"/>
            <c:bubble3D val="0"/>
            <c:spPr>
              <a:solidFill>
                <a:schemeClr val="bg1">
                  <a:lumMod val="85000"/>
                </a:schemeClr>
              </a:solidFill>
              <a:ln>
                <a:noFill/>
              </a:ln>
              <a:effectLst/>
            </c:spPr>
            <c:extLst>
              <c:ext xmlns:c16="http://schemas.microsoft.com/office/drawing/2014/chart" uri="{C3380CC4-5D6E-409C-BE32-E72D297353CC}">
                <c16:uniqueId val="{00000001-68AC-4FEE-955E-070ABF2801B5}"/>
              </c:ext>
            </c:extLst>
          </c:dPt>
          <c:dPt>
            <c:idx val="1"/>
            <c:invertIfNegative val="0"/>
            <c:bubble3D val="0"/>
            <c:spPr>
              <a:solidFill>
                <a:schemeClr val="bg1">
                  <a:lumMod val="85000"/>
                </a:schemeClr>
              </a:solidFill>
              <a:ln>
                <a:noFill/>
              </a:ln>
              <a:effectLst/>
            </c:spPr>
            <c:extLst>
              <c:ext xmlns:c16="http://schemas.microsoft.com/office/drawing/2014/chart" uri="{C3380CC4-5D6E-409C-BE32-E72D297353CC}">
                <c16:uniqueId val="{00000003-68AC-4FEE-955E-070ABF2801B5}"/>
              </c:ext>
            </c:extLst>
          </c:dPt>
          <c:dPt>
            <c:idx val="2"/>
            <c:invertIfNegative val="0"/>
            <c:bubble3D val="0"/>
            <c:spPr>
              <a:solidFill>
                <a:schemeClr val="bg1">
                  <a:lumMod val="85000"/>
                </a:schemeClr>
              </a:solidFill>
              <a:ln>
                <a:noFill/>
              </a:ln>
              <a:effectLst/>
            </c:spPr>
            <c:extLst>
              <c:ext xmlns:c16="http://schemas.microsoft.com/office/drawing/2014/chart" uri="{C3380CC4-5D6E-409C-BE32-E72D297353CC}">
                <c16:uniqueId val="{00000005-68AC-4FEE-955E-070ABF2801B5}"/>
              </c:ext>
            </c:extLst>
          </c:dPt>
          <c:dPt>
            <c:idx val="3"/>
            <c:invertIfNegative val="0"/>
            <c:bubble3D val="0"/>
            <c:spPr>
              <a:solidFill>
                <a:schemeClr val="bg1">
                  <a:lumMod val="85000"/>
                </a:schemeClr>
              </a:solidFill>
              <a:ln>
                <a:noFill/>
              </a:ln>
              <a:effectLst/>
            </c:spPr>
            <c:extLst>
              <c:ext xmlns:c16="http://schemas.microsoft.com/office/drawing/2014/chart" uri="{C3380CC4-5D6E-409C-BE32-E72D297353CC}">
                <c16:uniqueId val="{00000007-68AC-4FEE-955E-070ABF2801B5}"/>
              </c:ext>
            </c:extLst>
          </c:dPt>
          <c:dPt>
            <c:idx val="4"/>
            <c:invertIfNegative val="0"/>
            <c:bubble3D val="0"/>
            <c:spPr>
              <a:solidFill>
                <a:schemeClr val="bg1">
                  <a:lumMod val="85000"/>
                </a:schemeClr>
              </a:solidFill>
              <a:ln>
                <a:noFill/>
              </a:ln>
              <a:effectLst/>
            </c:spPr>
            <c:extLst>
              <c:ext xmlns:c16="http://schemas.microsoft.com/office/drawing/2014/chart" uri="{C3380CC4-5D6E-409C-BE32-E72D297353CC}">
                <c16:uniqueId val="{00000009-68AC-4FEE-955E-070ABF2801B5}"/>
              </c:ext>
            </c:extLst>
          </c:dPt>
          <c:dPt>
            <c:idx val="5"/>
            <c:invertIfNegative val="0"/>
            <c:bubble3D val="0"/>
            <c:spPr>
              <a:solidFill>
                <a:schemeClr val="bg1">
                  <a:lumMod val="85000"/>
                </a:schemeClr>
              </a:solidFill>
              <a:ln>
                <a:noFill/>
              </a:ln>
              <a:effectLst/>
            </c:spPr>
            <c:extLst>
              <c:ext xmlns:c16="http://schemas.microsoft.com/office/drawing/2014/chart" uri="{C3380CC4-5D6E-409C-BE32-E72D297353CC}">
                <c16:uniqueId val="{0000000B-68AC-4FEE-955E-070ABF2801B5}"/>
              </c:ext>
            </c:extLst>
          </c:dPt>
          <c:dPt>
            <c:idx val="6"/>
            <c:invertIfNegative val="0"/>
            <c:bubble3D val="0"/>
            <c:spPr>
              <a:solidFill>
                <a:schemeClr val="bg1">
                  <a:lumMod val="85000"/>
                </a:schemeClr>
              </a:solidFill>
              <a:ln>
                <a:noFill/>
              </a:ln>
              <a:effectLst/>
            </c:spPr>
            <c:extLst>
              <c:ext xmlns:c16="http://schemas.microsoft.com/office/drawing/2014/chart" uri="{C3380CC4-5D6E-409C-BE32-E72D297353CC}">
                <c16:uniqueId val="{0000000D-68AC-4FEE-955E-070ABF2801B5}"/>
              </c:ext>
            </c:extLst>
          </c:dPt>
          <c:dLbls>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18-24</c:v>
                </c:pt>
                <c:pt idx="1">
                  <c:v>25-29</c:v>
                </c:pt>
                <c:pt idx="2">
                  <c:v>30-39</c:v>
                </c:pt>
                <c:pt idx="3">
                  <c:v>40-49</c:v>
                </c:pt>
                <c:pt idx="4">
                  <c:v>50-59</c:v>
                </c:pt>
                <c:pt idx="5">
                  <c:v>60-65</c:v>
                </c:pt>
                <c:pt idx="6">
                  <c:v>Older than 65 years </c:v>
                </c:pt>
              </c:strCache>
            </c:strRef>
          </c:cat>
          <c:val>
            <c:numRef>
              <c:f>Sheet1!$B$2:$B$8</c:f>
              <c:numCache>
                <c:formatCode>0%</c:formatCode>
                <c:ptCount val="7"/>
                <c:pt idx="0">
                  <c:v>7.2847682119205295E-2</c:v>
                </c:pt>
                <c:pt idx="1">
                  <c:v>9.27152317880795E-2</c:v>
                </c:pt>
                <c:pt idx="2">
                  <c:v>6.9536423841059597E-2</c:v>
                </c:pt>
                <c:pt idx="3">
                  <c:v>0.13245033112582799</c:v>
                </c:pt>
                <c:pt idx="4">
                  <c:v>0.19536423841059603</c:v>
                </c:pt>
                <c:pt idx="5">
                  <c:v>9.27152317880795E-2</c:v>
                </c:pt>
                <c:pt idx="6">
                  <c:v>0.34437086092715197</c:v>
                </c:pt>
              </c:numCache>
            </c:numRef>
          </c:val>
          <c:extLst>
            <c:ext xmlns:c16="http://schemas.microsoft.com/office/drawing/2014/chart" uri="{C3380CC4-5D6E-409C-BE32-E72D297353CC}">
              <c16:uniqueId val="{0000000E-68AC-4FEE-955E-070ABF2801B5}"/>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bg1"/>
          </a:solidFill>
        </a:defRPr>
      </a:pPr>
      <a:endParaRPr lang="nb-NO"/>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42E-2"/>
          <c:w val="0.47762633589480002"/>
          <c:h val="0.96043295691678643"/>
        </c:manualLayout>
      </c:layout>
      <c:barChart>
        <c:barDir val="bar"/>
        <c:grouping val="clustered"/>
        <c:varyColors val="0"/>
        <c:ser>
          <c:idx val="0"/>
          <c:order val="0"/>
          <c:tx>
            <c:strRef>
              <c:f>Sheet1!$B$1</c:f>
              <c:strCache>
                <c:ptCount val="1"/>
                <c:pt idx="0">
                  <c:v>Social Identity Index</c:v>
                </c:pt>
              </c:strCache>
            </c:strRef>
          </c:tx>
          <c:spPr>
            <a:solidFill>
              <a:srgbClr val="92D050"/>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People for whom family comes first above all</c:v>
                </c:pt>
                <c:pt idx="1">
                  <c:v>People who have strong family values</c:v>
                </c:pt>
                <c:pt idx="2">
                  <c:v>People who enjoy taking care of others</c:v>
                </c:pt>
                <c:pt idx="3">
                  <c:v>People who enjoy spending time with friends</c:v>
                </c:pt>
                <c:pt idx="4">
                  <c:v>People who want to escape from the demands of life and relax and unwind</c:v>
                </c:pt>
              </c:strCache>
            </c:strRef>
          </c:cat>
          <c:val>
            <c:numRef>
              <c:f>Sheet1!$B$2:$B$6</c:f>
              <c:numCache>
                <c:formatCode>0</c:formatCode>
                <c:ptCount val="5"/>
                <c:pt idx="0">
                  <c:v>293</c:v>
                </c:pt>
                <c:pt idx="1">
                  <c:v>282</c:v>
                </c:pt>
                <c:pt idx="2">
                  <c:v>211</c:v>
                </c:pt>
                <c:pt idx="3">
                  <c:v>178</c:v>
                </c:pt>
                <c:pt idx="4">
                  <c:v>122</c:v>
                </c:pt>
              </c:numCache>
            </c:numRef>
          </c:val>
          <c:extLst>
            <c:ext xmlns:c16="http://schemas.microsoft.com/office/drawing/2014/chart" uri="{C3380CC4-5D6E-409C-BE32-E72D297353CC}">
              <c16:uniqueId val="{00000000-9A4B-419F-B92B-61F8F92C5AD6}"/>
            </c:ext>
          </c:extLst>
        </c:ser>
        <c:dLbls>
          <c:showLegendKey val="0"/>
          <c:showVal val="0"/>
          <c:showCatName val="0"/>
          <c:showSerName val="0"/>
          <c:showPercent val="0"/>
          <c:showBubbleSize val="0"/>
        </c:dLbls>
        <c:gapWidth val="50"/>
        <c:axId val="180680192"/>
        <c:axId val="181324416"/>
      </c:barChart>
      <c:catAx>
        <c:axId val="180680192"/>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181324416"/>
        <c:crosses val="autoZero"/>
        <c:auto val="1"/>
        <c:lblAlgn val="ctr"/>
        <c:lblOffset val="100"/>
        <c:noMultiLvlLbl val="0"/>
      </c:catAx>
      <c:valAx>
        <c:axId val="181324416"/>
        <c:scaling>
          <c:orientation val="minMax"/>
          <c:max val="370"/>
          <c:min val="0"/>
        </c:scaling>
        <c:delete val="1"/>
        <c:axPos val="t"/>
        <c:numFmt formatCode="0" sourceLinked="1"/>
        <c:majorTickMark val="out"/>
        <c:minorTickMark val="none"/>
        <c:tickLblPos val="none"/>
        <c:crossAx val="180680192"/>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822610516921574"/>
          <c:y val="0"/>
          <c:w val="0.47762633589480002"/>
          <c:h val="1"/>
        </c:manualLayout>
      </c:layout>
      <c:barChart>
        <c:barDir val="bar"/>
        <c:grouping val="clustered"/>
        <c:varyColors val="0"/>
        <c:ser>
          <c:idx val="0"/>
          <c:order val="0"/>
          <c:tx>
            <c:strRef>
              <c:f>Sheet1!$B$1</c:f>
              <c:strCache>
                <c:ptCount val="1"/>
                <c:pt idx="0">
                  <c:v>Social Identity Index</c:v>
                </c:pt>
              </c:strCache>
            </c:strRef>
          </c:tx>
          <c:spPr>
            <a:solidFill>
              <a:srgbClr val="00B050"/>
            </a:solidFill>
            <a:ln>
              <a:noFill/>
            </a:ln>
            <a:effectLst/>
          </c:spPr>
          <c:invertIfNegative val="0"/>
          <c:dLbls>
            <c:dLbl>
              <c:idx val="0"/>
              <c:layout>
                <c:manualLayout>
                  <c:x val="0"/>
                  <c:y val="9.122549601768385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875-4EF4-ABEC-F2A34D36837C}"/>
                </c:ext>
              </c:extLst>
            </c:dLbl>
            <c:spPr>
              <a:noFill/>
              <a:ln>
                <a:noFill/>
              </a:ln>
              <a:effectLst/>
            </c:spPr>
            <c:txPr>
              <a:bodyPr/>
              <a:lstStyle/>
              <a:p>
                <a:pPr>
                  <a:defRPr sz="2000" b="1">
                    <a:solidFill>
                      <a:srgbClr val="00B050"/>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People who like to explore and have new experience...</c:v>
                </c:pt>
                <c:pt idx="1">
                  <c:v>People who enjoy spending time with friends</c:v>
                </c:pt>
                <c:pt idx="2">
                  <c:v>People who are interested to learn more</c:v>
                </c:pt>
                <c:pt idx="3">
                  <c:v>People who want to escape from the demands of life...</c:v>
                </c:pt>
              </c:strCache>
            </c:strRef>
          </c:cat>
          <c:val>
            <c:numRef>
              <c:f>Sheet1!$B$2:$B$5</c:f>
              <c:numCache>
                <c:formatCode>0</c:formatCode>
                <c:ptCount val="4"/>
                <c:pt idx="0">
                  <c:v>287</c:v>
                </c:pt>
                <c:pt idx="1">
                  <c:v>226</c:v>
                </c:pt>
                <c:pt idx="2">
                  <c:v>215</c:v>
                </c:pt>
                <c:pt idx="3">
                  <c:v>174</c:v>
                </c:pt>
              </c:numCache>
            </c:numRef>
          </c:val>
          <c:extLst>
            <c:ext xmlns:c16="http://schemas.microsoft.com/office/drawing/2014/chart" uri="{C3380CC4-5D6E-409C-BE32-E72D297353CC}">
              <c16:uniqueId val="{00000000-67D4-414A-B505-7EEFDD3D6C40}"/>
            </c:ext>
          </c:extLst>
        </c:ser>
        <c:dLbls>
          <c:showLegendKey val="0"/>
          <c:showVal val="0"/>
          <c:showCatName val="0"/>
          <c:showSerName val="0"/>
          <c:showPercent val="0"/>
          <c:showBubbleSize val="0"/>
        </c:dLbls>
        <c:gapWidth val="50"/>
        <c:axId val="180680192"/>
        <c:axId val="181324416"/>
      </c:barChart>
      <c:catAx>
        <c:axId val="180680192"/>
        <c:scaling>
          <c:orientation val="maxMin"/>
        </c:scaling>
        <c:delete val="0"/>
        <c:axPos val="l"/>
        <c:numFmt formatCode="General" sourceLinked="0"/>
        <c:majorTickMark val="none"/>
        <c:minorTickMark val="none"/>
        <c:tickLblPos val="nextTo"/>
        <c:txPr>
          <a:bodyPr/>
          <a:lstStyle/>
          <a:p>
            <a:pPr>
              <a:defRPr sz="2000" b="1">
                <a:solidFill>
                  <a:srgbClr val="00B050"/>
                </a:solidFill>
                <a:effectLst/>
              </a:defRPr>
            </a:pPr>
            <a:endParaRPr lang="nb-NO"/>
          </a:p>
        </c:txPr>
        <c:crossAx val="181324416"/>
        <c:crosses val="autoZero"/>
        <c:auto val="1"/>
        <c:lblAlgn val="ctr"/>
        <c:lblOffset val="100"/>
        <c:noMultiLvlLbl val="0"/>
      </c:catAx>
      <c:valAx>
        <c:axId val="181324416"/>
        <c:scaling>
          <c:orientation val="minMax"/>
          <c:max val="320"/>
          <c:min val="0"/>
        </c:scaling>
        <c:delete val="1"/>
        <c:axPos val="t"/>
        <c:numFmt formatCode="0" sourceLinked="1"/>
        <c:majorTickMark val="out"/>
        <c:minorTickMark val="none"/>
        <c:tickLblPos val="nextTo"/>
        <c:crossAx val="180680192"/>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Emotional Index</c:v>
                </c:pt>
              </c:strCache>
            </c:strRef>
          </c:tx>
          <c:spPr>
            <a:solidFill>
              <a:srgbClr val="C00000"/>
            </a:solidFill>
            <a:ln>
              <a:solidFill>
                <a:schemeClr val="bg1"/>
              </a:solidFill>
            </a:ln>
            <a:effectLst>
              <a:outerShdw blurRad="50800" dist="38100" dir="2700000" algn="ctr" rotWithShape="0">
                <a:srgbClr val="000000">
                  <a:alpha val="40000"/>
                </a:srgbClr>
              </a:outerShdw>
            </a:effectLst>
          </c:spPr>
          <c:invertIfNegative val="0"/>
          <c:dLbls>
            <c:numFmt formatCode="#,##0" sourceLinked="0"/>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Allows me to spoil my loved ones</c:v>
                </c:pt>
                <c:pt idx="1">
                  <c:v>Allows me to intensify the relationship with my loved one(s)</c:v>
                </c:pt>
                <c:pt idx="2">
                  <c:v>Creates precious moments of togetherness</c:v>
                </c:pt>
                <c:pt idx="3">
                  <c:v>Allows me to share good times with others</c:v>
                </c:pt>
                <c:pt idx="4">
                  <c:v>Allows me to pamper myself</c:v>
                </c:pt>
                <c:pt idx="5">
                  <c:v>Allows me to indulge myself with a bit of luxury</c:v>
                </c:pt>
              </c:strCache>
            </c:strRef>
          </c:cat>
          <c:val>
            <c:numRef>
              <c:f>Sheet1!$B$2:$B$7</c:f>
              <c:numCache>
                <c:formatCode>0</c:formatCode>
                <c:ptCount val="6"/>
                <c:pt idx="0">
                  <c:v>219</c:v>
                </c:pt>
                <c:pt idx="1">
                  <c:v>194</c:v>
                </c:pt>
                <c:pt idx="2">
                  <c:v>171</c:v>
                </c:pt>
                <c:pt idx="3" formatCode="General">
                  <c:v>138</c:v>
                </c:pt>
                <c:pt idx="4">
                  <c:v>131</c:v>
                </c:pt>
                <c:pt idx="5">
                  <c:v>122</c:v>
                </c:pt>
              </c:numCache>
            </c:numRef>
          </c:val>
          <c:extLst>
            <c:ext xmlns:c16="http://schemas.microsoft.com/office/drawing/2014/chart" uri="{C3380CC4-5D6E-409C-BE32-E72D297353CC}">
              <c16:uniqueId val="{00000000-3A45-4139-9E7A-2060EBDA348D}"/>
            </c:ext>
          </c:extLst>
        </c:ser>
        <c:dLbls>
          <c:showLegendKey val="0"/>
          <c:showVal val="0"/>
          <c:showCatName val="0"/>
          <c:showSerName val="0"/>
          <c:showPercent val="0"/>
          <c:showBubbleSize val="0"/>
        </c:dLbls>
        <c:gapWidth val="50"/>
        <c:axId val="209943552"/>
        <c:axId val="210141952"/>
      </c:barChart>
      <c:catAx>
        <c:axId val="209943552"/>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210141952"/>
        <c:crosses val="autoZero"/>
        <c:auto val="1"/>
        <c:lblAlgn val="ctr"/>
        <c:lblOffset val="100"/>
        <c:noMultiLvlLbl val="0"/>
      </c:catAx>
      <c:valAx>
        <c:axId val="210141952"/>
        <c:scaling>
          <c:orientation val="minMax"/>
          <c:max val="370"/>
          <c:min val="0"/>
        </c:scaling>
        <c:delete val="1"/>
        <c:axPos val="t"/>
        <c:numFmt formatCode="0" sourceLinked="1"/>
        <c:majorTickMark val="out"/>
        <c:minorTickMark val="none"/>
        <c:tickLblPos val="none"/>
        <c:crossAx val="209943552"/>
        <c:crosses val="autoZero"/>
        <c:crossBetween val="between"/>
        <c:majorUnit val="100"/>
      </c:valAx>
    </c:plotArea>
    <c:plotVisOnly val="1"/>
    <c:dispBlanksAs val="gap"/>
    <c:showDLblsOverMax val="0"/>
  </c:chart>
  <c:spPr>
    <a:noFill/>
  </c:spPr>
  <c:txPr>
    <a:bodyPr/>
    <a:lstStyle/>
    <a:p>
      <a:pPr>
        <a:defRPr sz="800"/>
      </a:pPr>
      <a:endParaRPr lang="nb-NO"/>
    </a:p>
  </c:txPr>
  <c:externalData r:id="rId1">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Personality Index</c:v>
                </c:pt>
              </c:strCache>
            </c:strRef>
          </c:tx>
          <c:spPr>
            <a:solidFill>
              <a:srgbClr val="00B0F0"/>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Sociable</c:v>
                </c:pt>
                <c:pt idx="1">
                  <c:v>Cozy</c:v>
                </c:pt>
                <c:pt idx="2">
                  <c:v>Harmonious</c:v>
                </c:pt>
                <c:pt idx="3">
                  <c:v>Friendly</c:v>
                </c:pt>
                <c:pt idx="4">
                  <c:v>Relaxed</c:v>
                </c:pt>
                <c:pt idx="5">
                  <c:v>Peaceful</c:v>
                </c:pt>
              </c:strCache>
            </c:strRef>
          </c:cat>
          <c:val>
            <c:numRef>
              <c:f>Sheet1!$B$2:$B$7</c:f>
              <c:numCache>
                <c:formatCode>General</c:formatCode>
                <c:ptCount val="6"/>
                <c:pt idx="0" formatCode="0">
                  <c:v>195</c:v>
                </c:pt>
                <c:pt idx="1">
                  <c:v>163</c:v>
                </c:pt>
                <c:pt idx="2" formatCode="0">
                  <c:v>162</c:v>
                </c:pt>
                <c:pt idx="3" formatCode="0">
                  <c:v>160</c:v>
                </c:pt>
                <c:pt idx="4" formatCode="0">
                  <c:v>150</c:v>
                </c:pt>
                <c:pt idx="5" formatCode="0">
                  <c:v>139</c:v>
                </c:pt>
              </c:numCache>
            </c:numRef>
          </c:val>
          <c:extLst>
            <c:ext xmlns:c16="http://schemas.microsoft.com/office/drawing/2014/chart" uri="{C3380CC4-5D6E-409C-BE32-E72D297353CC}">
              <c16:uniqueId val="{00000000-3527-4317-A1C6-39BAAF8F678E}"/>
            </c:ext>
          </c:extLst>
        </c:ser>
        <c:dLbls>
          <c:showLegendKey val="0"/>
          <c:showVal val="0"/>
          <c:showCatName val="0"/>
          <c:showSerName val="0"/>
          <c:showPercent val="0"/>
          <c:showBubbleSize val="0"/>
        </c:dLbls>
        <c:gapWidth val="50"/>
        <c:axId val="324868736"/>
        <c:axId val="630774400"/>
      </c:barChart>
      <c:catAx>
        <c:axId val="324868736"/>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630774400"/>
        <c:crosses val="autoZero"/>
        <c:auto val="1"/>
        <c:lblAlgn val="ctr"/>
        <c:lblOffset val="100"/>
        <c:noMultiLvlLbl val="0"/>
      </c:catAx>
      <c:valAx>
        <c:axId val="630774400"/>
        <c:scaling>
          <c:orientation val="minMax"/>
          <c:max val="370"/>
          <c:min val="0"/>
        </c:scaling>
        <c:delete val="1"/>
        <c:axPos val="t"/>
        <c:numFmt formatCode="0" sourceLinked="1"/>
        <c:majorTickMark val="out"/>
        <c:minorTickMark val="none"/>
        <c:tickLblPos val="none"/>
        <c:crossAx val="324868736"/>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Functional Index</c:v>
                </c:pt>
              </c:strCache>
            </c:strRef>
          </c:tx>
          <c:spPr>
            <a:solidFill>
              <a:srgbClr val="7030A0"/>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Is easy to travel to</c:v>
                </c:pt>
                <c:pt idx="1">
                  <c:v>Has guaranteed sunshine</c:v>
                </c:pt>
                <c:pt idx="2">
                  <c:v>Has good beaches</c:v>
                </c:pt>
                <c:pt idx="3">
                  <c:v>Has good shopping</c:v>
                </c:pt>
                <c:pt idx="4">
                  <c:v>Has a variety of different restaurant offers</c:v>
                </c:pt>
                <c:pt idx="5">
                  <c:v>Is easy to travel around</c:v>
                </c:pt>
              </c:strCache>
            </c:strRef>
          </c:cat>
          <c:val>
            <c:numRef>
              <c:f>Sheet1!$B$2:$B$7</c:f>
              <c:numCache>
                <c:formatCode>General</c:formatCode>
                <c:ptCount val="6"/>
                <c:pt idx="0">
                  <c:v>159</c:v>
                </c:pt>
                <c:pt idx="1">
                  <c:v>137</c:v>
                </c:pt>
                <c:pt idx="2">
                  <c:v>136</c:v>
                </c:pt>
                <c:pt idx="3" formatCode="0">
                  <c:v>133</c:v>
                </c:pt>
                <c:pt idx="4" formatCode="0">
                  <c:v>131</c:v>
                </c:pt>
                <c:pt idx="5" formatCode="0">
                  <c:v>122</c:v>
                </c:pt>
              </c:numCache>
            </c:numRef>
          </c:val>
          <c:extLst>
            <c:ext xmlns:c16="http://schemas.microsoft.com/office/drawing/2014/chart" uri="{C3380CC4-5D6E-409C-BE32-E72D297353CC}">
              <c16:uniqueId val="{00000000-51F0-4F92-9354-4B48939E9A39}"/>
            </c:ext>
          </c:extLst>
        </c:ser>
        <c:dLbls>
          <c:showLegendKey val="0"/>
          <c:showVal val="0"/>
          <c:showCatName val="0"/>
          <c:showSerName val="0"/>
          <c:showPercent val="0"/>
          <c:showBubbleSize val="0"/>
        </c:dLbls>
        <c:gapWidth val="50"/>
        <c:axId val="662856064"/>
        <c:axId val="211374848"/>
      </c:barChart>
      <c:catAx>
        <c:axId val="662856064"/>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211374848"/>
        <c:crosses val="autoZero"/>
        <c:auto val="1"/>
        <c:lblAlgn val="ctr"/>
        <c:lblOffset val="100"/>
        <c:noMultiLvlLbl val="0"/>
      </c:catAx>
      <c:valAx>
        <c:axId val="211374848"/>
        <c:scaling>
          <c:orientation val="minMax"/>
          <c:max val="370"/>
          <c:min val="0"/>
        </c:scaling>
        <c:delete val="1"/>
        <c:axPos val="t"/>
        <c:numFmt formatCode="General" sourceLinked="1"/>
        <c:majorTickMark val="out"/>
        <c:minorTickMark val="none"/>
        <c:tickLblPos val="none"/>
        <c:crossAx val="662856064"/>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chemeClr val="accent2"/>
              </a:solidFill>
              <a:round/>
            </a:ln>
            <a:effectLst/>
          </c:spPr>
          <c:marker>
            <c:symbol val="circle"/>
            <c:size val="5"/>
            <c:spPr>
              <a:solidFill>
                <a:schemeClr val="bg1"/>
              </a:solidFill>
              <a:ln w="9525">
                <a:solidFill>
                  <a:schemeClr val="tx1">
                    <a:lumMod val="50000"/>
                    <a:lumOff val="50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Sheet1!$B$2:$B$13</c:f>
              <c:numCache>
                <c:formatCode>0%</c:formatCode>
                <c:ptCount val="12"/>
                <c:pt idx="0">
                  <c:v>3.6423841059602703E-2</c:v>
                </c:pt>
                <c:pt idx="1">
                  <c:v>5.6291390728476803E-2</c:v>
                </c:pt>
                <c:pt idx="2">
                  <c:v>8.2781456953642391E-2</c:v>
                </c:pt>
                <c:pt idx="3">
                  <c:v>0.129139072847682</c:v>
                </c:pt>
                <c:pt idx="4">
                  <c:v>0.14238410596026499</c:v>
                </c:pt>
                <c:pt idx="5">
                  <c:v>9.27152317880795E-2</c:v>
                </c:pt>
                <c:pt idx="6">
                  <c:v>9.6026490066225212E-2</c:v>
                </c:pt>
                <c:pt idx="7">
                  <c:v>9.6026490066225212E-2</c:v>
                </c:pt>
                <c:pt idx="8">
                  <c:v>0.102649006622517</c:v>
                </c:pt>
                <c:pt idx="9">
                  <c:v>6.9536423841059597E-2</c:v>
                </c:pt>
                <c:pt idx="10">
                  <c:v>3.9735099337748297E-2</c:v>
                </c:pt>
                <c:pt idx="11">
                  <c:v>5.6291390728476803E-2</c:v>
                </c:pt>
              </c:numCache>
            </c:numRef>
          </c:val>
          <c:smooth val="1"/>
          <c:extLst>
            <c:ext xmlns:c16="http://schemas.microsoft.com/office/drawing/2014/chart" uri="{C3380CC4-5D6E-409C-BE32-E72D297353CC}">
              <c16:uniqueId val="{00000000-66D1-4D8F-8745-3A56AB52BC78}"/>
            </c:ext>
          </c:extLst>
        </c:ser>
        <c:dLbls>
          <c:showLegendKey val="0"/>
          <c:showVal val="0"/>
          <c:showCatName val="0"/>
          <c:showSerName val="0"/>
          <c:showPercent val="0"/>
          <c:showBubbleSize val="0"/>
        </c:dLbls>
        <c:marker val="1"/>
        <c:smooth val="0"/>
        <c:axId val="928450464"/>
        <c:axId val="928445216"/>
      </c:lineChart>
      <c:catAx>
        <c:axId val="928450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928445216"/>
        <c:crosses val="autoZero"/>
        <c:auto val="1"/>
        <c:lblAlgn val="ctr"/>
        <c:lblOffset val="100"/>
        <c:noMultiLvlLbl val="0"/>
      </c:catAx>
      <c:valAx>
        <c:axId val="928445216"/>
        <c:scaling>
          <c:orientation val="minMax"/>
        </c:scaling>
        <c:delete val="1"/>
        <c:axPos val="l"/>
        <c:numFmt formatCode="0%" sourceLinked="1"/>
        <c:majorTickMark val="none"/>
        <c:minorTickMark val="none"/>
        <c:tickLblPos val="nextTo"/>
        <c:crossAx val="9284504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8-661D-4332-AD2A-68A4FDDABD9D}"/>
              </c:ext>
            </c:extLst>
          </c:dPt>
          <c:dPt>
            <c:idx val="1"/>
            <c:invertIfNegative val="0"/>
            <c:bubble3D val="0"/>
            <c:spPr>
              <a:solidFill>
                <a:srgbClr val="92D050"/>
              </a:solidFill>
              <a:ln>
                <a:noFill/>
              </a:ln>
              <a:effectLst/>
            </c:spPr>
            <c:extLst>
              <c:ext xmlns:c16="http://schemas.microsoft.com/office/drawing/2014/chart" uri="{C3380CC4-5D6E-409C-BE32-E72D297353CC}">
                <c16:uniqueId val="{00000009-661D-4332-AD2A-68A4FDDABD9D}"/>
              </c:ext>
            </c:extLst>
          </c:dPt>
          <c:dPt>
            <c:idx val="2"/>
            <c:invertIfNegative val="0"/>
            <c:bubble3D val="0"/>
            <c:spPr>
              <a:solidFill>
                <a:srgbClr val="FF0000"/>
              </a:solidFill>
              <a:ln>
                <a:noFill/>
              </a:ln>
              <a:effectLst/>
            </c:spPr>
            <c:extLst>
              <c:ext xmlns:c16="http://schemas.microsoft.com/office/drawing/2014/chart" uri="{C3380CC4-5D6E-409C-BE32-E72D297353CC}">
                <c16:uniqueId val="{0000000A-661D-4332-AD2A-68A4FDDABD9D}"/>
              </c:ext>
            </c:extLst>
          </c:dPt>
          <c:dPt>
            <c:idx val="3"/>
            <c:invertIfNegative val="0"/>
            <c:bubble3D val="0"/>
            <c:spPr>
              <a:solidFill>
                <a:srgbClr val="FF0000"/>
              </a:solidFill>
              <a:ln>
                <a:noFill/>
              </a:ln>
              <a:effectLst/>
            </c:spPr>
            <c:extLst>
              <c:ext xmlns:c16="http://schemas.microsoft.com/office/drawing/2014/chart" uri="{C3380CC4-5D6E-409C-BE32-E72D297353CC}">
                <c16:uniqueId val="{0000000B-661D-4332-AD2A-68A4FDDABD9D}"/>
              </c:ext>
            </c:extLst>
          </c:dPt>
          <c:dPt>
            <c:idx val="4"/>
            <c:invertIfNegative val="0"/>
            <c:bubble3D val="0"/>
            <c:spPr>
              <a:solidFill>
                <a:srgbClr val="FF0000"/>
              </a:solidFill>
              <a:ln>
                <a:noFill/>
              </a:ln>
              <a:effectLst/>
            </c:spPr>
            <c:extLst>
              <c:ext xmlns:c16="http://schemas.microsoft.com/office/drawing/2014/chart" uri="{C3380CC4-5D6E-409C-BE32-E72D297353CC}">
                <c16:uniqueId val="{0000000C-661D-4332-AD2A-68A4FDDABD9D}"/>
              </c:ext>
            </c:extLst>
          </c:dPt>
          <c:dPt>
            <c:idx val="5"/>
            <c:invertIfNegative val="0"/>
            <c:bubble3D val="0"/>
            <c:spPr>
              <a:solidFill>
                <a:srgbClr val="FF0000"/>
              </a:solidFill>
              <a:ln>
                <a:noFill/>
              </a:ln>
              <a:effectLst/>
            </c:spPr>
            <c:extLst>
              <c:ext xmlns:c16="http://schemas.microsoft.com/office/drawing/2014/chart" uri="{C3380CC4-5D6E-409C-BE32-E72D297353CC}">
                <c16:uniqueId val="{0000000D-661D-4332-AD2A-68A4FDDABD9D}"/>
              </c:ext>
            </c:extLst>
          </c:dPt>
          <c:dPt>
            <c:idx val="6"/>
            <c:invertIfNegative val="0"/>
            <c:bubble3D val="0"/>
            <c:spPr>
              <a:solidFill>
                <a:srgbClr val="FF0000"/>
              </a:solidFill>
              <a:ln>
                <a:noFill/>
              </a:ln>
              <a:effectLst/>
            </c:spPr>
            <c:extLst>
              <c:ext xmlns:c16="http://schemas.microsoft.com/office/drawing/2014/chart" uri="{C3380CC4-5D6E-409C-BE32-E72D297353CC}">
                <c16:uniqueId val="{00000001-904D-4561-86D6-03FB8F536143}"/>
              </c:ext>
            </c:extLst>
          </c:dPt>
          <c:dPt>
            <c:idx val="8"/>
            <c:invertIfNegative val="0"/>
            <c:bubble3D val="0"/>
            <c:spPr>
              <a:solidFill>
                <a:schemeClr val="accent2"/>
              </a:solidFill>
              <a:ln>
                <a:noFill/>
              </a:ln>
              <a:effectLst/>
            </c:spPr>
            <c:extLst>
              <c:ext xmlns:c16="http://schemas.microsoft.com/office/drawing/2014/chart" uri="{C3380CC4-5D6E-409C-BE32-E72D297353CC}">
                <c16:uniqueId val="{00000003-904D-4561-86D6-03FB8F536143}"/>
              </c:ext>
            </c:extLst>
          </c:dPt>
          <c:dPt>
            <c:idx val="10"/>
            <c:invertIfNegative val="0"/>
            <c:bubble3D val="0"/>
            <c:spPr>
              <a:solidFill>
                <a:srgbClr val="FF0000"/>
              </a:solidFill>
              <a:ln>
                <a:noFill/>
              </a:ln>
              <a:effectLst/>
            </c:spPr>
            <c:extLst>
              <c:ext xmlns:c16="http://schemas.microsoft.com/office/drawing/2014/chart" uri="{C3380CC4-5D6E-409C-BE32-E72D297353CC}">
                <c16:uniqueId val="{00000005-904D-4561-86D6-03FB8F536143}"/>
              </c:ext>
            </c:extLst>
          </c:dPt>
          <c:dPt>
            <c:idx val="12"/>
            <c:invertIfNegative val="0"/>
            <c:bubble3D val="0"/>
            <c:spPr>
              <a:solidFill>
                <a:schemeClr val="accent2"/>
              </a:solidFill>
              <a:ln>
                <a:noFill/>
              </a:ln>
              <a:effectLst/>
            </c:spPr>
            <c:extLst>
              <c:ext xmlns:c16="http://schemas.microsoft.com/office/drawing/2014/chart" uri="{C3380CC4-5D6E-409C-BE32-E72D297353CC}">
                <c16:uniqueId val="{00000007-904D-4561-86D6-03FB8F536143}"/>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Sun and beach holiday</c:v>
                </c:pt>
                <c:pt idx="1">
                  <c:v>Visiting friends and relatives</c:v>
                </c:pt>
                <c:pt idx="2">
                  <c:v>City break (focusing on cultural, shopping, Club, restaurant visits etc.)</c:v>
                </c:pt>
                <c:pt idx="3">
                  <c:v>Sightseeing/round trip</c:v>
                </c:pt>
                <c:pt idx="4">
                  <c:v>Visits to historic sites</c:v>
                </c:pt>
                <c:pt idx="5">
                  <c:v>Holiday to experience nature, scenery and wildlife</c:v>
                </c:pt>
                <c:pt idx="6">
                  <c:v>Cultural experience (focus on art, theatre etc)</c:v>
                </c:pt>
                <c:pt idx="7">
                  <c:v>Party&amp; fun</c:v>
                </c:pt>
                <c:pt idx="8">
                  <c:v>Culinary trip</c:v>
                </c:pt>
                <c:pt idx="9">
                  <c:v>Event holiday (festivals, sports etc)</c:v>
                </c:pt>
                <c:pt idx="10">
                  <c:v>Sports/active holiday</c:v>
                </c:pt>
                <c:pt idx="11">
                  <c:v>Travel to cottage/holiday home (hired/own/borrowed cottage/holiday home)</c:v>
                </c:pt>
                <c:pt idx="12">
                  <c:v>Cruise</c:v>
                </c:pt>
                <c:pt idx="13">
                  <c:v>Countryside holiday</c:v>
                </c:pt>
                <c:pt idx="14">
                  <c:v>Ski holiday</c:v>
                </c:pt>
                <c:pt idx="15">
                  <c:v>Health travel</c:v>
                </c:pt>
                <c:pt idx="16">
                  <c:v>Other type of winterholiday with snow</c:v>
                </c:pt>
              </c:strCache>
            </c:strRef>
          </c:cat>
          <c:val>
            <c:numRef>
              <c:f>Sheet1!$B$2:$B$18</c:f>
              <c:numCache>
                <c:formatCode>0%</c:formatCode>
                <c:ptCount val="17"/>
                <c:pt idx="0">
                  <c:v>0.68874172185430493</c:v>
                </c:pt>
                <c:pt idx="1">
                  <c:v>0.50662251655629098</c:v>
                </c:pt>
                <c:pt idx="2">
                  <c:v>0.45695364238410596</c:v>
                </c:pt>
                <c:pt idx="3">
                  <c:v>0.43377483443708598</c:v>
                </c:pt>
                <c:pt idx="4">
                  <c:v>0.33443708609271505</c:v>
                </c:pt>
                <c:pt idx="5">
                  <c:v>0.26821192052980097</c:v>
                </c:pt>
                <c:pt idx="6">
                  <c:v>0.23509933774834402</c:v>
                </c:pt>
                <c:pt idx="7">
                  <c:v>0.20860927152317899</c:v>
                </c:pt>
                <c:pt idx="8">
                  <c:v>0.11589403973509899</c:v>
                </c:pt>
                <c:pt idx="9">
                  <c:v>0.102649006622517</c:v>
                </c:pt>
                <c:pt idx="10">
                  <c:v>9.9337748344370896E-2</c:v>
                </c:pt>
                <c:pt idx="11">
                  <c:v>9.6026490066225212E-2</c:v>
                </c:pt>
                <c:pt idx="12">
                  <c:v>7.6158940397350994E-2</c:v>
                </c:pt>
                <c:pt idx="13">
                  <c:v>4.6357615894039694E-2</c:v>
                </c:pt>
                <c:pt idx="14">
                  <c:v>3.9735099337748297E-2</c:v>
                </c:pt>
                <c:pt idx="15">
                  <c:v>3.3112582781456998E-2</c:v>
                </c:pt>
                <c:pt idx="16">
                  <c:v>1.3245033112582801E-2</c:v>
                </c:pt>
              </c:numCache>
            </c:numRef>
          </c:val>
          <c:extLst>
            <c:ext xmlns:c16="http://schemas.microsoft.com/office/drawing/2014/chart" uri="{C3380CC4-5D6E-409C-BE32-E72D297353CC}">
              <c16:uniqueId val="{00000008-904D-4561-86D6-03FB8F536143}"/>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1-7DBF-434E-82D8-A1039FD144A4}"/>
              </c:ext>
            </c:extLst>
          </c:dPt>
          <c:dPt>
            <c:idx val="4"/>
            <c:invertIfNegative val="0"/>
            <c:bubble3D val="0"/>
            <c:spPr>
              <a:solidFill>
                <a:srgbClr val="FF0000"/>
              </a:solidFill>
              <a:ln>
                <a:noFill/>
              </a:ln>
              <a:effectLst/>
            </c:spPr>
            <c:extLst>
              <c:ext xmlns:c16="http://schemas.microsoft.com/office/drawing/2014/chart" uri="{C3380CC4-5D6E-409C-BE32-E72D297353CC}">
                <c16:uniqueId val="{00000000-7DBF-434E-82D8-A1039FD144A4}"/>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3 to 4 days</c:v>
                </c:pt>
                <c:pt idx="1">
                  <c:v>5 to 6 days</c:v>
                </c:pt>
                <c:pt idx="2">
                  <c:v>7 to 8 days</c:v>
                </c:pt>
                <c:pt idx="3">
                  <c:v>9 to 14 days</c:v>
                </c:pt>
                <c:pt idx="4">
                  <c:v>15 or more days</c:v>
                </c:pt>
              </c:strCache>
            </c:strRef>
          </c:cat>
          <c:val>
            <c:numRef>
              <c:f>Sheet1!$B$2:$B$6</c:f>
              <c:numCache>
                <c:formatCode>0%</c:formatCode>
                <c:ptCount val="5"/>
                <c:pt idx="0">
                  <c:v>0.30463576158940397</c:v>
                </c:pt>
                <c:pt idx="1">
                  <c:v>0.16225165562913901</c:v>
                </c:pt>
                <c:pt idx="2">
                  <c:v>0.241721854304636</c:v>
                </c:pt>
                <c:pt idx="3">
                  <c:v>0.17880794701986802</c:v>
                </c:pt>
                <c:pt idx="4">
                  <c:v>0.112582781456954</c:v>
                </c:pt>
              </c:numCache>
            </c:numRef>
          </c:val>
          <c:extLst>
            <c:ext xmlns:c16="http://schemas.microsoft.com/office/drawing/2014/chart" uri="{C3380CC4-5D6E-409C-BE32-E72D297353CC}">
              <c16:uniqueId val="{00000000-B6F9-4E87-B333-49B9A64DE1F8}"/>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rgbClr val="6E6E71"/>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Plane</c:v>
                </c:pt>
                <c:pt idx="1">
                  <c:v>Car</c:v>
                </c:pt>
                <c:pt idx="2">
                  <c:v>Bus</c:v>
                </c:pt>
                <c:pt idx="3">
                  <c:v>Ferry / boat / cruise</c:v>
                </c:pt>
                <c:pt idx="4">
                  <c:v>Train</c:v>
                </c:pt>
                <c:pt idx="5">
                  <c:v>Charter plane</c:v>
                </c:pt>
                <c:pt idx="6">
                  <c:v>Scheduled plane</c:v>
                </c:pt>
                <c:pt idx="7">
                  <c:v>Camper van</c:v>
                </c:pt>
                <c:pt idx="8">
                  <c:v>Motorbike</c:v>
                </c:pt>
                <c:pt idx="9">
                  <c:v>Car w/ caravan</c:v>
                </c:pt>
              </c:strCache>
            </c:strRef>
          </c:cat>
          <c:val>
            <c:numRef>
              <c:f>Sheet1!$B$2:$B$11</c:f>
              <c:numCache>
                <c:formatCode>0%</c:formatCode>
                <c:ptCount val="10"/>
                <c:pt idx="0">
                  <c:v>0.64238410596026496</c:v>
                </c:pt>
                <c:pt idx="1">
                  <c:v>0.33774834437086099</c:v>
                </c:pt>
                <c:pt idx="2">
                  <c:v>0.102649006622517</c:v>
                </c:pt>
                <c:pt idx="3">
                  <c:v>9.27152317880795E-2</c:v>
                </c:pt>
                <c:pt idx="4">
                  <c:v>5.9602649006622502E-2</c:v>
                </c:pt>
                <c:pt idx="5">
                  <c:v>4.6357615894039694E-2</c:v>
                </c:pt>
                <c:pt idx="6">
                  <c:v>3.6423841059602703E-2</c:v>
                </c:pt>
                <c:pt idx="7">
                  <c:v>6.6225165562913899E-3</c:v>
                </c:pt>
                <c:pt idx="8">
                  <c:v>3.3112582781457001E-3</c:v>
                </c:pt>
                <c:pt idx="9">
                  <c:v>0</c:v>
                </c:pt>
              </c:numCache>
            </c:numRef>
          </c:val>
          <c:extLst>
            <c:ext xmlns:c16="http://schemas.microsoft.com/office/drawing/2014/chart" uri="{C3380CC4-5D6E-409C-BE32-E72D297353CC}">
              <c16:uniqueId val="{00000000-AD77-48E3-ACAB-4B1D5A8B209F}"/>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FF0000"/>
              </a:solidFill>
              <a:ln>
                <a:noFill/>
              </a:ln>
              <a:effectLst/>
            </c:spPr>
            <c:extLst>
              <c:ext xmlns:c16="http://schemas.microsoft.com/office/drawing/2014/chart" uri="{C3380CC4-5D6E-409C-BE32-E72D297353CC}">
                <c16:uniqueId val="{00000000-0B49-44A1-A6DA-DDBD66D52E15}"/>
              </c:ext>
            </c:extLst>
          </c:dPt>
          <c:dPt>
            <c:idx val="2"/>
            <c:invertIfNegative val="0"/>
            <c:bubble3D val="0"/>
            <c:spPr>
              <a:solidFill>
                <a:srgbClr val="92D050"/>
              </a:solidFill>
              <a:ln>
                <a:noFill/>
              </a:ln>
              <a:effectLst/>
            </c:spPr>
            <c:extLst>
              <c:ext xmlns:c16="http://schemas.microsoft.com/office/drawing/2014/chart" uri="{C3380CC4-5D6E-409C-BE32-E72D297353CC}">
                <c16:uniqueId val="{00000002-0B49-44A1-A6DA-DDBD66D52E15}"/>
              </c:ext>
            </c:extLst>
          </c:dPt>
          <c:dPt>
            <c:idx val="3"/>
            <c:invertIfNegative val="0"/>
            <c:bubble3D val="0"/>
            <c:spPr>
              <a:solidFill>
                <a:srgbClr val="92D050"/>
              </a:solidFill>
              <a:ln>
                <a:noFill/>
              </a:ln>
              <a:effectLst/>
            </c:spPr>
            <c:extLst>
              <c:ext xmlns:c16="http://schemas.microsoft.com/office/drawing/2014/chart" uri="{C3380CC4-5D6E-409C-BE32-E72D297353CC}">
                <c16:uniqueId val="{00000003-0B49-44A1-A6DA-DDBD66D52E15}"/>
              </c:ext>
            </c:extLst>
          </c:dPt>
          <c:dPt>
            <c:idx val="5"/>
            <c:invertIfNegative val="0"/>
            <c:bubble3D val="0"/>
            <c:spPr>
              <a:solidFill>
                <a:srgbClr val="FF0000"/>
              </a:solidFill>
              <a:ln>
                <a:noFill/>
              </a:ln>
              <a:effectLst/>
            </c:spPr>
            <c:extLst>
              <c:ext xmlns:c16="http://schemas.microsoft.com/office/drawing/2014/chart" uri="{C3380CC4-5D6E-409C-BE32-E72D297353CC}">
                <c16:uniqueId val="{00000001-0B49-44A1-A6DA-DDBD66D52E15}"/>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Hotel (medium standard)</c:v>
                </c:pt>
                <c:pt idx="1">
                  <c:v>Hotel (high standard)</c:v>
                </c:pt>
                <c:pt idx="2">
                  <c:v>Rented cabin / holiday home / flat</c:v>
                </c:pt>
                <c:pt idx="3">
                  <c:v>Stayed with family</c:v>
                </c:pt>
                <c:pt idx="4">
                  <c:v>Stayed with friends / acquaintances</c:v>
                </c:pt>
                <c:pt idx="5">
                  <c:v>Hotel (budget)</c:v>
                </c:pt>
                <c:pt idx="6">
                  <c:v>Owned cabin / holiday home / flat</c:v>
                </c:pt>
                <c:pt idx="7">
                  <c:v>Guest house / Bed &amp; Breakfast</c:v>
                </c:pt>
                <c:pt idx="8">
                  <c:v>Borrowed cabin / holiday home / flat</c:v>
                </c:pt>
                <c:pt idx="9">
                  <c:v>Caravan / camper van</c:v>
                </c:pt>
                <c:pt idx="10">
                  <c:v>In a private person's home through AirBnb or other types of sharing services</c:v>
                </c:pt>
                <c:pt idx="11">
                  <c:v>Tent</c:v>
                </c:pt>
                <c:pt idx="12">
                  <c:v>Camping cabin</c:v>
                </c:pt>
              </c:strCache>
            </c:strRef>
          </c:cat>
          <c:val>
            <c:numRef>
              <c:f>Sheet1!$B$2:$B$14</c:f>
              <c:numCache>
                <c:formatCode>0%</c:formatCode>
                <c:ptCount val="13"/>
                <c:pt idx="0">
                  <c:v>0.36423841059602702</c:v>
                </c:pt>
                <c:pt idx="1">
                  <c:v>0.205298013245033</c:v>
                </c:pt>
                <c:pt idx="2">
                  <c:v>0.13245033112582799</c:v>
                </c:pt>
                <c:pt idx="3">
                  <c:v>0.129139072847682</c:v>
                </c:pt>
                <c:pt idx="4">
                  <c:v>0.102649006622517</c:v>
                </c:pt>
                <c:pt idx="5">
                  <c:v>7.2847682119205295E-2</c:v>
                </c:pt>
                <c:pt idx="6">
                  <c:v>3.6423841059602703E-2</c:v>
                </c:pt>
                <c:pt idx="7">
                  <c:v>2.9801324503311299E-2</c:v>
                </c:pt>
                <c:pt idx="8">
                  <c:v>2.9801324503311299E-2</c:v>
                </c:pt>
                <c:pt idx="9">
                  <c:v>2.6490066225165601E-2</c:v>
                </c:pt>
                <c:pt idx="10">
                  <c:v>6.6225165562913899E-3</c:v>
                </c:pt>
                <c:pt idx="11">
                  <c:v>3.3112582781457001E-3</c:v>
                </c:pt>
                <c:pt idx="12">
                  <c:v>3.3112582781457001E-3</c:v>
                </c:pt>
              </c:numCache>
            </c:numRef>
          </c:val>
          <c:extLst>
            <c:ext xmlns:c16="http://schemas.microsoft.com/office/drawing/2014/chart" uri="{C3380CC4-5D6E-409C-BE32-E72D297353CC}">
              <c16:uniqueId val="{00000000-B4E9-4D88-B28E-CC142CD5E826}"/>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FF0000"/>
              </a:solidFill>
              <a:ln>
                <a:noFill/>
              </a:ln>
              <a:effectLst/>
            </c:spPr>
            <c:extLst>
              <c:ext xmlns:c16="http://schemas.microsoft.com/office/drawing/2014/chart" uri="{C3380CC4-5D6E-409C-BE32-E72D297353CC}">
                <c16:uniqueId val="{00000002-9BA6-45D5-B4EB-B3819CDF79A0}"/>
              </c:ext>
            </c:extLst>
          </c:dPt>
          <c:dPt>
            <c:idx val="1"/>
            <c:invertIfNegative val="0"/>
            <c:bubble3D val="0"/>
            <c:spPr>
              <a:solidFill>
                <a:srgbClr val="92D050"/>
              </a:solidFill>
              <a:ln>
                <a:noFill/>
              </a:ln>
              <a:effectLst/>
            </c:spPr>
            <c:extLst>
              <c:ext xmlns:c16="http://schemas.microsoft.com/office/drawing/2014/chart" uri="{C3380CC4-5D6E-409C-BE32-E72D297353CC}">
                <c16:uniqueId val="{00000000-9BA6-45D5-B4EB-B3819CDF79A0}"/>
              </c:ext>
            </c:extLst>
          </c:dPt>
          <c:dPt>
            <c:idx val="2"/>
            <c:invertIfNegative val="0"/>
            <c:bubble3D val="0"/>
            <c:spPr>
              <a:solidFill>
                <a:srgbClr val="92D050"/>
              </a:solidFill>
              <a:ln>
                <a:noFill/>
              </a:ln>
              <a:effectLst/>
            </c:spPr>
            <c:extLst>
              <c:ext xmlns:c16="http://schemas.microsoft.com/office/drawing/2014/chart" uri="{C3380CC4-5D6E-409C-BE32-E72D297353CC}">
                <c16:uniqueId val="{00000001-9BA6-45D5-B4EB-B3819CDF79A0}"/>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Bus</c:v>
                </c:pt>
                <c:pt idx="1">
                  <c:v>Own car</c:v>
                </c:pt>
                <c:pt idx="2">
                  <c:v>No transportation</c:v>
                </c:pt>
                <c:pt idx="3">
                  <c:v>Rented car</c:v>
                </c:pt>
                <c:pt idx="4">
                  <c:v>Train</c:v>
                </c:pt>
                <c:pt idx="5">
                  <c:v>Ferry / boat / cruise</c:v>
                </c:pt>
                <c:pt idx="6">
                  <c:v>Plane</c:v>
                </c:pt>
                <c:pt idx="7">
                  <c:v>Bicycle</c:v>
                </c:pt>
                <c:pt idx="8">
                  <c:v>Camper van</c:v>
                </c:pt>
                <c:pt idx="9">
                  <c:v>Motorbike</c:v>
                </c:pt>
                <c:pt idx="10">
                  <c:v>Car w/ caravan</c:v>
                </c:pt>
              </c:strCache>
            </c:strRef>
          </c:cat>
          <c:val>
            <c:numRef>
              <c:f>Sheet1!$B$2:$B$12</c:f>
              <c:numCache>
                <c:formatCode>0%</c:formatCode>
                <c:ptCount val="11"/>
                <c:pt idx="0">
                  <c:v>0.258278145695364</c:v>
                </c:pt>
                <c:pt idx="1">
                  <c:v>0.23509933774834402</c:v>
                </c:pt>
                <c:pt idx="2">
                  <c:v>0.16887417218543099</c:v>
                </c:pt>
                <c:pt idx="3">
                  <c:v>0.14569536423841101</c:v>
                </c:pt>
                <c:pt idx="4">
                  <c:v>9.27152317880795E-2</c:v>
                </c:pt>
                <c:pt idx="5">
                  <c:v>7.9470198675496706E-2</c:v>
                </c:pt>
                <c:pt idx="6">
                  <c:v>6.9536423841059597E-2</c:v>
                </c:pt>
                <c:pt idx="7">
                  <c:v>1.3245033112582801E-2</c:v>
                </c:pt>
                <c:pt idx="8">
                  <c:v>6.6225165562913899E-3</c:v>
                </c:pt>
                <c:pt idx="9">
                  <c:v>6.6225165562913899E-3</c:v>
                </c:pt>
                <c:pt idx="10">
                  <c:v>0</c:v>
                </c:pt>
              </c:numCache>
            </c:numRef>
          </c:val>
          <c:extLst>
            <c:ext xmlns:c16="http://schemas.microsoft.com/office/drawing/2014/chart" uri="{C3380CC4-5D6E-409C-BE32-E72D297353CC}">
              <c16:uniqueId val="{00000000-DCF6-4374-96D8-BADDC0421044}"/>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409260283287449"/>
          <c:y val="2.8198049228214074E-3"/>
          <c:w val="0.51276605826365784"/>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1A-F2B2-47C5-B6D0-76B26D5E0571}"/>
              </c:ext>
            </c:extLst>
          </c:dPt>
          <c:dPt>
            <c:idx val="2"/>
            <c:invertIfNegative val="0"/>
            <c:bubble3D val="0"/>
            <c:spPr>
              <a:solidFill>
                <a:srgbClr val="92D050"/>
              </a:solidFill>
              <a:ln>
                <a:noFill/>
              </a:ln>
              <a:effectLst/>
            </c:spPr>
            <c:extLst>
              <c:ext xmlns:c16="http://schemas.microsoft.com/office/drawing/2014/chart" uri="{C3380CC4-5D6E-409C-BE32-E72D297353CC}">
                <c16:uniqueId val="{0000001B-F2B2-47C5-B6D0-76B26D5E0571}"/>
              </c:ext>
            </c:extLst>
          </c:dPt>
          <c:dPt>
            <c:idx val="3"/>
            <c:invertIfNegative val="0"/>
            <c:bubble3D val="0"/>
            <c:spPr>
              <a:solidFill>
                <a:srgbClr val="92D050"/>
              </a:solidFill>
              <a:ln>
                <a:noFill/>
              </a:ln>
              <a:effectLst/>
            </c:spPr>
            <c:extLst>
              <c:ext xmlns:c16="http://schemas.microsoft.com/office/drawing/2014/chart" uri="{C3380CC4-5D6E-409C-BE32-E72D297353CC}">
                <c16:uniqueId val="{0000001C-F2B2-47C5-B6D0-76B26D5E0571}"/>
              </c:ext>
            </c:extLst>
          </c:dPt>
          <c:dPt>
            <c:idx val="4"/>
            <c:invertIfNegative val="0"/>
            <c:bubble3D val="0"/>
            <c:spPr>
              <a:solidFill>
                <a:srgbClr val="FF0000"/>
              </a:solidFill>
              <a:ln>
                <a:noFill/>
              </a:ln>
              <a:effectLst/>
            </c:spPr>
            <c:extLst>
              <c:ext xmlns:c16="http://schemas.microsoft.com/office/drawing/2014/chart" uri="{C3380CC4-5D6E-409C-BE32-E72D297353CC}">
                <c16:uniqueId val="{0000001D-F2B2-47C5-B6D0-76B26D5E0571}"/>
              </c:ext>
            </c:extLst>
          </c:dPt>
          <c:dPt>
            <c:idx val="6"/>
            <c:invertIfNegative val="0"/>
            <c:bubble3D val="0"/>
            <c:spPr>
              <a:solidFill>
                <a:srgbClr val="FF0000"/>
              </a:solidFill>
              <a:ln>
                <a:noFill/>
              </a:ln>
              <a:effectLst/>
            </c:spPr>
            <c:extLst>
              <c:ext xmlns:c16="http://schemas.microsoft.com/office/drawing/2014/chart" uri="{C3380CC4-5D6E-409C-BE32-E72D297353CC}">
                <c16:uniqueId val="{0000001E-F2B2-47C5-B6D0-76B26D5E0571}"/>
              </c:ext>
            </c:extLst>
          </c:dPt>
          <c:dPt>
            <c:idx val="7"/>
            <c:invertIfNegative val="0"/>
            <c:bubble3D val="0"/>
            <c:spPr>
              <a:solidFill>
                <a:srgbClr val="FF0000"/>
              </a:solidFill>
              <a:ln>
                <a:noFill/>
              </a:ln>
              <a:effectLst/>
            </c:spPr>
            <c:extLst>
              <c:ext xmlns:c16="http://schemas.microsoft.com/office/drawing/2014/chart" uri="{C3380CC4-5D6E-409C-BE32-E72D297353CC}">
                <c16:uniqueId val="{0000001F-F2B2-47C5-B6D0-76B26D5E0571}"/>
              </c:ext>
            </c:extLst>
          </c:dPt>
          <c:dPt>
            <c:idx val="8"/>
            <c:invertIfNegative val="0"/>
            <c:bubble3D val="0"/>
            <c:spPr>
              <a:solidFill>
                <a:srgbClr val="FF0000"/>
              </a:solidFill>
              <a:ln>
                <a:noFill/>
              </a:ln>
              <a:effectLst/>
            </c:spPr>
            <c:extLst>
              <c:ext xmlns:c16="http://schemas.microsoft.com/office/drawing/2014/chart" uri="{C3380CC4-5D6E-409C-BE32-E72D297353CC}">
                <c16:uniqueId val="{00000001-D463-4984-8E96-E44C8DE0E2A8}"/>
              </c:ext>
            </c:extLst>
          </c:dPt>
          <c:dPt>
            <c:idx val="9"/>
            <c:invertIfNegative val="0"/>
            <c:bubble3D val="0"/>
            <c:spPr>
              <a:solidFill>
                <a:schemeClr val="accent2"/>
              </a:solidFill>
              <a:ln>
                <a:noFill/>
              </a:ln>
              <a:effectLst/>
            </c:spPr>
            <c:extLst>
              <c:ext xmlns:c16="http://schemas.microsoft.com/office/drawing/2014/chart" uri="{C3380CC4-5D6E-409C-BE32-E72D297353CC}">
                <c16:uniqueId val="{00000003-D463-4984-8E96-E44C8DE0E2A8}"/>
              </c:ext>
            </c:extLst>
          </c:dPt>
          <c:dPt>
            <c:idx val="11"/>
            <c:invertIfNegative val="0"/>
            <c:bubble3D val="0"/>
            <c:spPr>
              <a:solidFill>
                <a:schemeClr val="accent2"/>
              </a:solidFill>
              <a:ln>
                <a:noFill/>
              </a:ln>
              <a:effectLst/>
            </c:spPr>
            <c:extLst>
              <c:ext xmlns:c16="http://schemas.microsoft.com/office/drawing/2014/chart" uri="{C3380CC4-5D6E-409C-BE32-E72D297353CC}">
                <c16:uniqueId val="{00000005-D463-4984-8E96-E44C8DE0E2A8}"/>
              </c:ext>
            </c:extLst>
          </c:dPt>
          <c:dPt>
            <c:idx val="12"/>
            <c:invertIfNegative val="0"/>
            <c:bubble3D val="0"/>
            <c:spPr>
              <a:solidFill>
                <a:srgbClr val="FF0000"/>
              </a:solidFill>
              <a:ln>
                <a:noFill/>
              </a:ln>
              <a:effectLst/>
            </c:spPr>
            <c:extLst>
              <c:ext xmlns:c16="http://schemas.microsoft.com/office/drawing/2014/chart" uri="{C3380CC4-5D6E-409C-BE32-E72D297353CC}">
                <c16:uniqueId val="{00000007-D463-4984-8E96-E44C8DE0E2A8}"/>
              </c:ext>
            </c:extLst>
          </c:dPt>
          <c:dPt>
            <c:idx val="13"/>
            <c:invertIfNegative val="0"/>
            <c:bubble3D val="0"/>
            <c:spPr>
              <a:solidFill>
                <a:srgbClr val="FF0000"/>
              </a:solidFill>
              <a:ln>
                <a:noFill/>
              </a:ln>
              <a:effectLst/>
            </c:spPr>
            <c:extLst>
              <c:ext xmlns:c16="http://schemas.microsoft.com/office/drawing/2014/chart" uri="{C3380CC4-5D6E-409C-BE32-E72D297353CC}">
                <c16:uniqueId val="{00000020-F2B2-47C5-B6D0-76B26D5E0571}"/>
              </c:ext>
            </c:extLst>
          </c:dPt>
          <c:dPt>
            <c:idx val="14"/>
            <c:invertIfNegative val="0"/>
            <c:bubble3D val="0"/>
            <c:spPr>
              <a:solidFill>
                <a:srgbClr val="FF0000"/>
              </a:solidFill>
              <a:ln>
                <a:noFill/>
              </a:ln>
              <a:effectLst/>
            </c:spPr>
            <c:extLst>
              <c:ext xmlns:c16="http://schemas.microsoft.com/office/drawing/2014/chart" uri="{C3380CC4-5D6E-409C-BE32-E72D297353CC}">
                <c16:uniqueId val="{00000021-F2B2-47C5-B6D0-76B26D5E0571}"/>
              </c:ext>
            </c:extLst>
          </c:dPt>
          <c:dPt>
            <c:idx val="15"/>
            <c:invertIfNegative val="0"/>
            <c:bubble3D val="0"/>
            <c:spPr>
              <a:solidFill>
                <a:srgbClr val="FF0000"/>
              </a:solidFill>
              <a:ln>
                <a:noFill/>
              </a:ln>
              <a:effectLst/>
            </c:spPr>
            <c:extLst>
              <c:ext xmlns:c16="http://schemas.microsoft.com/office/drawing/2014/chart" uri="{C3380CC4-5D6E-409C-BE32-E72D297353CC}">
                <c16:uniqueId val="{00000009-D463-4984-8E96-E44C8DE0E2A8}"/>
              </c:ext>
            </c:extLst>
          </c:dPt>
          <c:dPt>
            <c:idx val="16"/>
            <c:invertIfNegative val="0"/>
            <c:bubble3D val="0"/>
            <c:spPr>
              <a:solidFill>
                <a:srgbClr val="92D050"/>
              </a:solidFill>
              <a:ln>
                <a:noFill/>
              </a:ln>
              <a:effectLst/>
            </c:spPr>
            <c:extLst>
              <c:ext xmlns:c16="http://schemas.microsoft.com/office/drawing/2014/chart" uri="{C3380CC4-5D6E-409C-BE32-E72D297353CC}">
                <c16:uniqueId val="{0000000B-D463-4984-8E96-E44C8DE0E2A8}"/>
              </c:ext>
            </c:extLst>
          </c:dPt>
          <c:dPt>
            <c:idx val="17"/>
            <c:invertIfNegative val="0"/>
            <c:bubble3D val="0"/>
            <c:spPr>
              <a:solidFill>
                <a:srgbClr val="FF0000"/>
              </a:solidFill>
              <a:ln>
                <a:noFill/>
              </a:ln>
              <a:effectLst/>
            </c:spPr>
            <c:extLst>
              <c:ext xmlns:c16="http://schemas.microsoft.com/office/drawing/2014/chart" uri="{C3380CC4-5D6E-409C-BE32-E72D297353CC}">
                <c16:uniqueId val="{0000000D-D463-4984-8E96-E44C8DE0E2A8}"/>
              </c:ext>
            </c:extLst>
          </c:dPt>
          <c:dPt>
            <c:idx val="19"/>
            <c:invertIfNegative val="0"/>
            <c:bubble3D val="0"/>
            <c:spPr>
              <a:solidFill>
                <a:srgbClr val="FF0000"/>
              </a:solidFill>
              <a:ln>
                <a:noFill/>
              </a:ln>
              <a:effectLst/>
            </c:spPr>
            <c:extLst>
              <c:ext xmlns:c16="http://schemas.microsoft.com/office/drawing/2014/chart" uri="{C3380CC4-5D6E-409C-BE32-E72D297353CC}">
                <c16:uniqueId val="{0000000F-D463-4984-8E96-E44C8DE0E2A8}"/>
              </c:ext>
            </c:extLst>
          </c:dPt>
          <c:dPt>
            <c:idx val="20"/>
            <c:invertIfNegative val="0"/>
            <c:bubble3D val="0"/>
            <c:spPr>
              <a:solidFill>
                <a:schemeClr val="accent2"/>
              </a:solidFill>
              <a:ln>
                <a:noFill/>
              </a:ln>
              <a:effectLst/>
            </c:spPr>
            <c:extLst>
              <c:ext xmlns:c16="http://schemas.microsoft.com/office/drawing/2014/chart" uri="{C3380CC4-5D6E-409C-BE32-E72D297353CC}">
                <c16:uniqueId val="{00000011-D463-4984-8E96-E44C8DE0E2A8}"/>
              </c:ext>
            </c:extLst>
          </c:dPt>
          <c:dPt>
            <c:idx val="21"/>
            <c:invertIfNegative val="0"/>
            <c:bubble3D val="0"/>
            <c:spPr>
              <a:solidFill>
                <a:schemeClr val="accent2"/>
              </a:solidFill>
              <a:ln>
                <a:noFill/>
              </a:ln>
              <a:effectLst/>
            </c:spPr>
            <c:extLst>
              <c:ext xmlns:c16="http://schemas.microsoft.com/office/drawing/2014/chart" uri="{C3380CC4-5D6E-409C-BE32-E72D297353CC}">
                <c16:uniqueId val="{00000013-D463-4984-8E96-E44C8DE0E2A8}"/>
              </c:ext>
            </c:extLst>
          </c:dPt>
          <c:dPt>
            <c:idx val="22"/>
            <c:invertIfNegative val="0"/>
            <c:bubble3D val="0"/>
            <c:spPr>
              <a:solidFill>
                <a:schemeClr val="accent2"/>
              </a:solidFill>
              <a:ln>
                <a:noFill/>
              </a:ln>
              <a:effectLst/>
            </c:spPr>
            <c:extLst>
              <c:ext xmlns:c16="http://schemas.microsoft.com/office/drawing/2014/chart" uri="{C3380CC4-5D6E-409C-BE32-E72D297353CC}">
                <c16:uniqueId val="{00000015-D463-4984-8E96-E44C8DE0E2A8}"/>
              </c:ext>
            </c:extLst>
          </c:dPt>
          <c:dPt>
            <c:idx val="23"/>
            <c:invertIfNegative val="0"/>
            <c:bubble3D val="0"/>
            <c:spPr>
              <a:solidFill>
                <a:schemeClr val="accent2"/>
              </a:solidFill>
              <a:ln>
                <a:noFill/>
              </a:ln>
              <a:effectLst/>
            </c:spPr>
            <c:extLst>
              <c:ext xmlns:c16="http://schemas.microsoft.com/office/drawing/2014/chart" uri="{C3380CC4-5D6E-409C-BE32-E72D297353CC}">
                <c16:uniqueId val="{00000017-D463-4984-8E96-E44C8DE0E2A8}"/>
              </c:ext>
            </c:extLst>
          </c:dPt>
          <c:dPt>
            <c:idx val="26"/>
            <c:invertIfNegative val="0"/>
            <c:bubble3D val="0"/>
            <c:spPr>
              <a:solidFill>
                <a:schemeClr val="accent2"/>
              </a:solidFill>
              <a:ln>
                <a:noFill/>
              </a:ln>
              <a:effectLst/>
            </c:spPr>
            <c:extLst>
              <c:ext xmlns:c16="http://schemas.microsoft.com/office/drawing/2014/chart" uri="{C3380CC4-5D6E-409C-BE32-E72D297353CC}">
                <c16:uniqueId val="{00000019-D463-4984-8E96-E44C8DE0E2A8}"/>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Sheet1!$A$2:$A$29</c:f>
              <c:strCache>
                <c:ptCount val="28"/>
                <c:pt idx="0">
                  <c:v>Relaxation</c:v>
                </c:pt>
                <c:pt idx="1">
                  <c:v>Taste local food and drink</c:v>
                </c:pt>
                <c:pt idx="2">
                  <c:v>Visit restaurants</c:v>
                </c:pt>
                <c:pt idx="3">
                  <c:v>Sunbathing and swimming</c:v>
                </c:pt>
                <c:pt idx="4">
                  <c:v>Observe beauty of nature</c:v>
                </c:pt>
                <c:pt idx="5">
                  <c:v>Shopping</c:v>
                </c:pt>
                <c:pt idx="6">
                  <c:v>Discover local culture and lifestyle</c:v>
                </c:pt>
                <c:pt idx="7">
                  <c:v>Visit historical buildings/sites</c:v>
                </c:pt>
                <c:pt idx="8">
                  <c:v>Visit cities</c:v>
                </c:pt>
                <c:pt idx="9">
                  <c:v>Hiking (less than two hours)</c:v>
                </c:pt>
                <c:pt idx="10">
                  <c:v>Visit parks and gardens</c:v>
                </c:pt>
                <c:pt idx="11">
                  <c:v>Visit the countryside</c:v>
                </c:pt>
                <c:pt idx="12">
                  <c:v>Attend sightseeing tours</c:v>
                </c:pt>
                <c:pt idx="13">
                  <c:v>Visit museums</c:v>
                </c:pt>
                <c:pt idx="14">
                  <c:v>Discover local history and legends</c:v>
                </c:pt>
                <c:pt idx="15">
                  <c:v>Experience local architecture</c:v>
                </c:pt>
                <c:pt idx="16">
                  <c:v>Get pampered</c:v>
                </c:pt>
                <c:pt idx="17">
                  <c:v>Observe natural phenomenon (i.e. volcanoes, northern lights, midnight sun, breaking waves, sand dune)</c:v>
                </c:pt>
                <c:pt idx="18">
                  <c:v>Experience national festivals and traditional celebrations</c:v>
                </c:pt>
                <c:pt idx="19">
                  <c:v>Experience mountains,  the wilderness or the wildlife</c:v>
                </c:pt>
                <c:pt idx="20">
                  <c:v>Experience city nightlife</c:v>
                </c:pt>
                <c:pt idx="21">
                  <c:v>Visit spa resorts</c:v>
                </c:pt>
                <c:pt idx="22">
                  <c:v>Visit amusement parks</c:v>
                </c:pt>
                <c:pt idx="23">
                  <c:v>Attend concerts/festivals</c:v>
                </c:pt>
                <c:pt idx="24">
                  <c:v>Visit art exhibitions</c:v>
                </c:pt>
                <c:pt idx="25">
                  <c:v>Hiking (more than two hours)</c:v>
                </c:pt>
                <c:pt idx="26">
                  <c:v>Fresh or salt water fishing</c:v>
                </c:pt>
                <c:pt idx="27">
                  <c:v>Do winter activities (Alpine skiing/snowboarding, cross country skiing, dog-sleigh, snowmobile etc)</c:v>
                </c:pt>
              </c:strCache>
            </c:strRef>
          </c:cat>
          <c:val>
            <c:numRef>
              <c:f>Sheet1!$B$2:$B$29</c:f>
              <c:numCache>
                <c:formatCode>0%</c:formatCode>
                <c:ptCount val="28"/>
                <c:pt idx="0">
                  <c:v>0.69536423841059603</c:v>
                </c:pt>
                <c:pt idx="1">
                  <c:v>0.58940397350993401</c:v>
                </c:pt>
                <c:pt idx="2">
                  <c:v>0.53311258278145701</c:v>
                </c:pt>
                <c:pt idx="3">
                  <c:v>0.39735099337748303</c:v>
                </c:pt>
                <c:pt idx="4">
                  <c:v>0.36754966887417195</c:v>
                </c:pt>
                <c:pt idx="5">
                  <c:v>0.35430463576158899</c:v>
                </c:pt>
                <c:pt idx="6">
                  <c:v>0.314569536423841</c:v>
                </c:pt>
                <c:pt idx="7">
                  <c:v>0.30132450331125799</c:v>
                </c:pt>
                <c:pt idx="8">
                  <c:v>0.28476821192052998</c:v>
                </c:pt>
                <c:pt idx="9">
                  <c:v>0.241721854304636</c:v>
                </c:pt>
                <c:pt idx="10">
                  <c:v>0.21523178807947002</c:v>
                </c:pt>
                <c:pt idx="11">
                  <c:v>0.20860927152317899</c:v>
                </c:pt>
                <c:pt idx="12">
                  <c:v>0.18211920529801301</c:v>
                </c:pt>
                <c:pt idx="13">
                  <c:v>0.158940397350993</c:v>
                </c:pt>
                <c:pt idx="14">
                  <c:v>0.15562913907284801</c:v>
                </c:pt>
                <c:pt idx="15">
                  <c:v>0.139072847682119</c:v>
                </c:pt>
                <c:pt idx="16">
                  <c:v>0.13576158940397401</c:v>
                </c:pt>
                <c:pt idx="17">
                  <c:v>0.13245033112582799</c:v>
                </c:pt>
                <c:pt idx="18">
                  <c:v>0.12251655629139099</c:v>
                </c:pt>
                <c:pt idx="19">
                  <c:v>0.10927152317880801</c:v>
                </c:pt>
                <c:pt idx="20">
                  <c:v>9.6026490066225212E-2</c:v>
                </c:pt>
                <c:pt idx="21">
                  <c:v>9.6026490066225212E-2</c:v>
                </c:pt>
                <c:pt idx="22">
                  <c:v>7.6158940397350994E-2</c:v>
                </c:pt>
                <c:pt idx="23">
                  <c:v>7.6158940397350994E-2</c:v>
                </c:pt>
                <c:pt idx="24">
                  <c:v>7.2847682119205295E-2</c:v>
                </c:pt>
                <c:pt idx="25">
                  <c:v>4.3046357615893996E-2</c:v>
                </c:pt>
                <c:pt idx="26">
                  <c:v>3.6423841059602703E-2</c:v>
                </c:pt>
                <c:pt idx="27">
                  <c:v>3.3112582781456998E-2</c:v>
                </c:pt>
              </c:numCache>
            </c:numRef>
          </c:val>
          <c:extLst>
            <c:ext xmlns:c16="http://schemas.microsoft.com/office/drawing/2014/chart" uri="{C3380CC4-5D6E-409C-BE32-E72D297353CC}">
              <c16:uniqueId val="{0000001A-D463-4984-8E96-E44C8DE0E2A8}"/>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Emotional Index</c:v>
                </c:pt>
              </c:strCache>
            </c:strRef>
          </c:tx>
          <c:spPr>
            <a:solidFill>
              <a:srgbClr val="C86EA0"/>
            </a:solidFill>
            <a:ln>
              <a:solidFill>
                <a:schemeClr val="bg1"/>
              </a:solidFill>
            </a:ln>
            <a:effectLst>
              <a:outerShdw blurRad="50800" dist="38100" dir="2700000" algn="ctr" rotWithShape="0">
                <a:srgbClr val="000000">
                  <a:alpha val="40000"/>
                </a:srgbClr>
              </a:outerShdw>
            </a:effectLst>
          </c:spPr>
          <c:invertIfNegative val="0"/>
          <c:dLbls>
            <c:numFmt formatCode="#,##0" sourceLinked="0"/>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Sheet1!$A$2:$A$12</c:f>
              <c:strCache>
                <c:ptCount val="11"/>
                <c:pt idx="0">
                  <c:v>Makes me stand out from the crowd</c:v>
                </c:pt>
                <c:pt idx="1">
                  <c:v>Makes me feel on top of the world</c:v>
                </c:pt>
                <c:pt idx="2">
                  <c:v>Allows me to keep everything under control</c:v>
                </c:pt>
                <c:pt idx="3">
                  <c:v>Helps me avoid too much surprises</c:v>
                </c:pt>
                <c:pt idx="4">
                  <c:v>Helps me to escape from my hectic daily life</c:v>
                </c:pt>
                <c:pt idx="5">
                  <c:v>Makes me feel completely liberated</c:v>
                </c:pt>
                <c:pt idx="6">
                  <c:v>Makes me feel full of energy</c:v>
                </c:pt>
                <c:pt idx="7">
                  <c:v>Gives me a safe feeling</c:v>
                </c:pt>
                <c:pt idx="8">
                  <c:v>Restores my sense of harmony and balance</c:v>
                </c:pt>
                <c:pt idx="9">
                  <c:v>Allows me to intensify the relationship with my loved one(s)</c:v>
                </c:pt>
                <c:pt idx="10">
                  <c:v>Creates precious moments of togetherness</c:v>
                </c:pt>
              </c:strCache>
            </c:strRef>
          </c:cat>
          <c:val>
            <c:numRef>
              <c:f>Sheet1!$B$2:$B$12</c:f>
              <c:numCache>
                <c:formatCode>0</c:formatCode>
                <c:ptCount val="11"/>
                <c:pt idx="0">
                  <c:v>188</c:v>
                </c:pt>
                <c:pt idx="1">
                  <c:v>165</c:v>
                </c:pt>
                <c:pt idx="2">
                  <c:v>160</c:v>
                </c:pt>
                <c:pt idx="3">
                  <c:v>160</c:v>
                </c:pt>
                <c:pt idx="4">
                  <c:v>148</c:v>
                </c:pt>
                <c:pt idx="5">
                  <c:v>143</c:v>
                </c:pt>
                <c:pt idx="6">
                  <c:v>141</c:v>
                </c:pt>
                <c:pt idx="7">
                  <c:v>129</c:v>
                </c:pt>
                <c:pt idx="8">
                  <c:v>125</c:v>
                </c:pt>
                <c:pt idx="9">
                  <c:v>117</c:v>
                </c:pt>
                <c:pt idx="10">
                  <c:v>114</c:v>
                </c:pt>
              </c:numCache>
            </c:numRef>
          </c:val>
          <c:extLst>
            <c:ext xmlns:c16="http://schemas.microsoft.com/office/drawing/2014/chart" uri="{C3380CC4-5D6E-409C-BE32-E72D297353CC}">
              <c16:uniqueId val="{00000000-C695-4E31-B029-FF1990B9A667}"/>
            </c:ext>
          </c:extLst>
        </c:ser>
        <c:dLbls>
          <c:showLegendKey val="0"/>
          <c:showVal val="0"/>
          <c:showCatName val="0"/>
          <c:showSerName val="0"/>
          <c:showPercent val="0"/>
          <c:showBubbleSize val="0"/>
        </c:dLbls>
        <c:gapWidth val="50"/>
        <c:axId val="209943552"/>
        <c:axId val="210141952"/>
      </c:barChart>
      <c:catAx>
        <c:axId val="209943552"/>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210141952"/>
        <c:crosses val="autoZero"/>
        <c:auto val="1"/>
        <c:lblAlgn val="ctr"/>
        <c:lblOffset val="100"/>
        <c:noMultiLvlLbl val="0"/>
      </c:catAx>
      <c:valAx>
        <c:axId val="210141952"/>
        <c:scaling>
          <c:orientation val="minMax"/>
          <c:max val="370"/>
          <c:min val="0"/>
        </c:scaling>
        <c:delete val="1"/>
        <c:axPos val="t"/>
        <c:numFmt formatCode="0" sourceLinked="1"/>
        <c:majorTickMark val="out"/>
        <c:minorTickMark val="none"/>
        <c:tickLblPos val="none"/>
        <c:crossAx val="209943552"/>
        <c:crosses val="autoZero"/>
        <c:crossBetween val="between"/>
        <c:majorUnit val="100"/>
      </c:valAx>
    </c:plotArea>
    <c:plotVisOnly val="1"/>
    <c:dispBlanksAs val="gap"/>
    <c:showDLblsOverMax val="0"/>
  </c:chart>
  <c:spPr>
    <a:noFill/>
  </c:spPr>
  <c:txPr>
    <a:bodyPr/>
    <a:lstStyle/>
    <a:p>
      <a:pPr>
        <a:defRPr sz="800"/>
      </a:pPr>
      <a:endParaRPr lang="nb-NO"/>
    </a:p>
  </c:txPr>
  <c:externalData r:id="rId1">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2"/>
            <c:invertIfNegative val="0"/>
            <c:bubble3D val="0"/>
            <c:spPr>
              <a:solidFill>
                <a:srgbClr val="92D050"/>
              </a:solidFill>
              <a:ln>
                <a:noFill/>
              </a:ln>
              <a:effectLst/>
            </c:spPr>
            <c:extLst>
              <c:ext xmlns:c16="http://schemas.microsoft.com/office/drawing/2014/chart" uri="{C3380CC4-5D6E-409C-BE32-E72D297353CC}">
                <c16:uniqueId val="{00000000-5FDA-41E2-B3BA-EED48EF1C531}"/>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Less than one week before departure</c:v>
                </c:pt>
                <c:pt idx="1">
                  <c:v>1-3 weeks before departure</c:v>
                </c:pt>
                <c:pt idx="2">
                  <c:v>Up to 1 month before departure</c:v>
                </c:pt>
                <c:pt idx="3">
                  <c:v>Up to 2 months before departure</c:v>
                </c:pt>
                <c:pt idx="4">
                  <c:v>Up to 3 months before departure</c:v>
                </c:pt>
                <c:pt idx="5">
                  <c:v>Up to 4-6 months before departure</c:v>
                </c:pt>
                <c:pt idx="6">
                  <c:v>Up to 6-12 months before departure</c:v>
                </c:pt>
                <c:pt idx="7">
                  <c:v>More than one year before departure</c:v>
                </c:pt>
              </c:strCache>
            </c:strRef>
          </c:cat>
          <c:val>
            <c:numRef>
              <c:f>Sheet1!$B$2:$B$9</c:f>
              <c:numCache>
                <c:formatCode>0%</c:formatCode>
                <c:ptCount val="8"/>
                <c:pt idx="0">
                  <c:v>2.3178807947019903E-2</c:v>
                </c:pt>
                <c:pt idx="1">
                  <c:v>8.9403973509933787E-2</c:v>
                </c:pt>
                <c:pt idx="2">
                  <c:v>0.16225165562913901</c:v>
                </c:pt>
                <c:pt idx="3">
                  <c:v>0.17218543046357598</c:v>
                </c:pt>
                <c:pt idx="4">
                  <c:v>0.18874172185430499</c:v>
                </c:pt>
                <c:pt idx="5">
                  <c:v>0.20860927152317899</c:v>
                </c:pt>
                <c:pt idx="6">
                  <c:v>0.10596026490066199</c:v>
                </c:pt>
                <c:pt idx="7">
                  <c:v>1.9867549668874201E-2</c:v>
                </c:pt>
              </c:numCache>
            </c:numRef>
          </c:val>
          <c:extLst>
            <c:ext xmlns:c16="http://schemas.microsoft.com/office/drawing/2014/chart" uri="{C3380CC4-5D6E-409C-BE32-E72D297353CC}">
              <c16:uniqueId val="{00000000-B81F-4AE1-9672-AD8D18CD0671}"/>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1-73F4-49F7-AB7F-5E5A5FC8D2E7}"/>
              </c:ext>
            </c:extLst>
          </c:dPt>
          <c:dPt>
            <c:idx val="4"/>
            <c:invertIfNegative val="0"/>
            <c:bubble3D val="0"/>
            <c:spPr>
              <a:solidFill>
                <a:srgbClr val="92D050"/>
              </a:solidFill>
              <a:ln>
                <a:noFill/>
              </a:ln>
              <a:effectLst/>
            </c:spPr>
            <c:extLst>
              <c:ext xmlns:c16="http://schemas.microsoft.com/office/drawing/2014/chart" uri="{C3380CC4-5D6E-409C-BE32-E72D297353CC}">
                <c16:uniqueId val="{00000003-73F4-49F7-AB7F-5E5A5FC8D2E7}"/>
              </c:ext>
            </c:extLst>
          </c:dPt>
          <c:dPt>
            <c:idx val="5"/>
            <c:invertIfNegative val="0"/>
            <c:bubble3D val="0"/>
            <c:spPr>
              <a:solidFill>
                <a:schemeClr val="accent2"/>
              </a:solidFill>
              <a:ln>
                <a:noFill/>
              </a:ln>
              <a:effectLst/>
            </c:spPr>
            <c:extLst>
              <c:ext xmlns:c16="http://schemas.microsoft.com/office/drawing/2014/chart" uri="{C3380CC4-5D6E-409C-BE32-E72D297353CC}">
                <c16:uniqueId val="{00000005-73F4-49F7-AB7F-5E5A5FC8D2E7}"/>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Spouse/Partner</c:v>
                </c:pt>
                <c:pt idx="1">
                  <c:v>Children 0-6 years</c:v>
                </c:pt>
                <c:pt idx="2">
                  <c:v>Children 7-14 years</c:v>
                </c:pt>
                <c:pt idx="3">
                  <c:v>Children 15 years and older</c:v>
                </c:pt>
                <c:pt idx="4">
                  <c:v>Parents/other relatives</c:v>
                </c:pt>
                <c:pt idx="5">
                  <c:v>Friends/acquaintances/colleagues</c:v>
                </c:pt>
                <c:pt idx="6">
                  <c:v>Other</c:v>
                </c:pt>
                <c:pt idx="7">
                  <c:v>Nobody except myself</c:v>
                </c:pt>
              </c:strCache>
            </c:strRef>
          </c:cat>
          <c:val>
            <c:numRef>
              <c:f>Sheet1!$B$2:$B$9</c:f>
              <c:numCache>
                <c:formatCode>0%</c:formatCode>
                <c:ptCount val="8"/>
                <c:pt idx="0">
                  <c:v>0.47350993377483497</c:v>
                </c:pt>
                <c:pt idx="1">
                  <c:v>2.3178807947019903E-2</c:v>
                </c:pt>
                <c:pt idx="2">
                  <c:v>3.6423841059602703E-2</c:v>
                </c:pt>
                <c:pt idx="3">
                  <c:v>9.9337748344370896E-2</c:v>
                </c:pt>
                <c:pt idx="4">
                  <c:v>0.21523178807947002</c:v>
                </c:pt>
                <c:pt idx="5">
                  <c:v>0.23841059602649001</c:v>
                </c:pt>
                <c:pt idx="6">
                  <c:v>1.9867549668874201E-2</c:v>
                </c:pt>
                <c:pt idx="7">
                  <c:v>0.165562913907285</c:v>
                </c:pt>
              </c:numCache>
            </c:numRef>
          </c:val>
          <c:extLst>
            <c:ext xmlns:c16="http://schemas.microsoft.com/office/drawing/2014/chart" uri="{C3380CC4-5D6E-409C-BE32-E72D297353CC}">
              <c16:uniqueId val="{00000006-73F4-49F7-AB7F-5E5A5FC8D2E7}"/>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rgbClr val="92D050"/>
              </a:solidFill>
              <a:ln>
                <a:noFill/>
              </a:ln>
              <a:effectLst/>
            </c:spPr>
            <c:extLst>
              <c:ext xmlns:c16="http://schemas.microsoft.com/office/drawing/2014/chart" uri="{C3380CC4-5D6E-409C-BE32-E72D297353CC}">
                <c16:uniqueId val="{00000001-6454-4A37-A698-75A7B6AD79E2}"/>
              </c:ext>
            </c:extLst>
          </c:dPt>
          <c:dPt>
            <c:idx val="2"/>
            <c:invertIfNegative val="0"/>
            <c:bubble3D val="0"/>
            <c:spPr>
              <a:solidFill>
                <a:srgbClr val="92D050"/>
              </a:solidFill>
              <a:ln>
                <a:noFill/>
              </a:ln>
              <a:effectLst/>
            </c:spPr>
            <c:extLst>
              <c:ext xmlns:c16="http://schemas.microsoft.com/office/drawing/2014/chart" uri="{C3380CC4-5D6E-409C-BE32-E72D297353CC}">
                <c16:uniqueId val="{00000003-6454-4A37-A698-75A7B6AD79E2}"/>
              </c:ext>
            </c:extLst>
          </c:dPt>
          <c:dPt>
            <c:idx val="3"/>
            <c:invertIfNegative val="0"/>
            <c:bubble3D val="0"/>
            <c:spPr>
              <a:solidFill>
                <a:srgbClr val="92D050"/>
              </a:solidFill>
              <a:ln>
                <a:noFill/>
              </a:ln>
              <a:effectLst/>
            </c:spPr>
            <c:extLst>
              <c:ext xmlns:c16="http://schemas.microsoft.com/office/drawing/2014/chart" uri="{C3380CC4-5D6E-409C-BE32-E72D297353CC}">
                <c16:uniqueId val="{00000006-781C-4C25-A29C-8A55B6E8331A}"/>
              </c:ext>
            </c:extLst>
          </c:dPt>
          <c:dPt>
            <c:idx val="4"/>
            <c:invertIfNegative val="0"/>
            <c:bubble3D val="0"/>
            <c:spPr>
              <a:solidFill>
                <a:schemeClr val="accent2"/>
              </a:solidFill>
              <a:ln>
                <a:noFill/>
              </a:ln>
              <a:effectLst/>
            </c:spPr>
            <c:extLst>
              <c:ext xmlns:c16="http://schemas.microsoft.com/office/drawing/2014/chart" uri="{C3380CC4-5D6E-409C-BE32-E72D297353CC}">
                <c16:uniqueId val="{00000005-6454-4A37-A698-75A7B6AD79E2}"/>
              </c:ext>
            </c:extLst>
          </c:dPt>
          <c:dPt>
            <c:idx val="5"/>
            <c:invertIfNegative val="0"/>
            <c:bubble3D val="0"/>
            <c:spPr>
              <a:solidFill>
                <a:srgbClr val="92D050"/>
              </a:solidFill>
              <a:ln>
                <a:noFill/>
              </a:ln>
              <a:effectLst/>
            </c:spPr>
            <c:extLst>
              <c:ext xmlns:c16="http://schemas.microsoft.com/office/drawing/2014/chart" uri="{C3380CC4-5D6E-409C-BE32-E72D297353CC}">
                <c16:uniqueId val="{00000007-781C-4C25-A29C-8A55B6E8331A}"/>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Alone</c:v>
                </c:pt>
                <c:pt idx="1">
                  <c:v>Children 0-6 years</c:v>
                </c:pt>
                <c:pt idx="2">
                  <c:v>Children 7-14 year</c:v>
                </c:pt>
                <c:pt idx="3">
                  <c:v>Children 15 years and above</c:v>
                </c:pt>
                <c:pt idx="4">
                  <c:v>Spouse/partner</c:v>
                </c:pt>
                <c:pt idx="5">
                  <c:v>Other family/relatives</c:v>
                </c:pt>
                <c:pt idx="6">
                  <c:v>Friends</c:v>
                </c:pt>
                <c:pt idx="7">
                  <c:v>Other people</c:v>
                </c:pt>
              </c:strCache>
            </c:strRef>
          </c:cat>
          <c:val>
            <c:numRef>
              <c:f>Sheet1!$B$2:$B$9</c:f>
              <c:numCache>
                <c:formatCode>0%</c:formatCode>
                <c:ptCount val="8"/>
                <c:pt idx="0">
                  <c:v>6.6225165562913899E-2</c:v>
                </c:pt>
                <c:pt idx="1">
                  <c:v>0.10596026490066199</c:v>
                </c:pt>
                <c:pt idx="2">
                  <c:v>0.112582781456954</c:v>
                </c:pt>
                <c:pt idx="3">
                  <c:v>0.14238410596026499</c:v>
                </c:pt>
                <c:pt idx="4">
                  <c:v>0.612582781456954</c:v>
                </c:pt>
                <c:pt idx="5">
                  <c:v>0.27152317880794702</c:v>
                </c:pt>
                <c:pt idx="6">
                  <c:v>0.17880794701986802</c:v>
                </c:pt>
                <c:pt idx="7">
                  <c:v>3.3112582781456998E-2</c:v>
                </c:pt>
              </c:numCache>
            </c:numRef>
          </c:val>
          <c:extLst>
            <c:ext xmlns:c16="http://schemas.microsoft.com/office/drawing/2014/chart" uri="{C3380CC4-5D6E-409C-BE32-E72D297353CC}">
              <c16:uniqueId val="{00000006-6454-4A37-A698-75A7B6AD79E2}"/>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1-A361-4986-8FB1-F89ADAA924D0}"/>
              </c:ext>
            </c:extLst>
          </c:dPt>
          <c:dPt>
            <c:idx val="3"/>
            <c:invertIfNegative val="0"/>
            <c:bubble3D val="0"/>
            <c:spPr>
              <a:solidFill>
                <a:schemeClr val="accent2"/>
              </a:solidFill>
              <a:ln>
                <a:noFill/>
              </a:ln>
              <a:effectLst/>
            </c:spPr>
            <c:extLst>
              <c:ext xmlns:c16="http://schemas.microsoft.com/office/drawing/2014/chart" uri="{C3380CC4-5D6E-409C-BE32-E72D297353CC}">
                <c16:uniqueId val="{00000003-A361-4986-8FB1-F89ADAA924D0}"/>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0</c:v>
                </c:pt>
                <c:pt idx="1">
                  <c:v>1</c:v>
                </c:pt>
                <c:pt idx="2">
                  <c:v>2</c:v>
                </c:pt>
                <c:pt idx="3">
                  <c:v>3</c:v>
                </c:pt>
                <c:pt idx="4">
                  <c:v>4</c:v>
                </c:pt>
                <c:pt idx="5">
                  <c:v>5 or more</c:v>
                </c:pt>
              </c:strCache>
            </c:strRef>
          </c:cat>
          <c:val>
            <c:numRef>
              <c:f>Sheet1!$B$2:$B$7</c:f>
              <c:numCache>
                <c:formatCode>0%</c:formatCode>
                <c:ptCount val="6"/>
                <c:pt idx="0">
                  <c:v>4.6357615894039694E-2</c:v>
                </c:pt>
                <c:pt idx="1">
                  <c:v>0.17880794701986802</c:v>
                </c:pt>
                <c:pt idx="2">
                  <c:v>0.32781456953642396</c:v>
                </c:pt>
                <c:pt idx="3">
                  <c:v>9.27152317880795E-2</c:v>
                </c:pt>
                <c:pt idx="4">
                  <c:v>0.158940397350993</c:v>
                </c:pt>
                <c:pt idx="5">
                  <c:v>0.19536423841059603</c:v>
                </c:pt>
              </c:numCache>
            </c:numRef>
          </c:val>
          <c:extLst>
            <c:ext xmlns:c16="http://schemas.microsoft.com/office/drawing/2014/chart" uri="{C3380CC4-5D6E-409C-BE32-E72D297353CC}">
              <c16:uniqueId val="{00000004-A361-4986-8FB1-F89ADAA924D0}"/>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FF0000"/>
              </a:solidFill>
              <a:ln>
                <a:noFill/>
              </a:ln>
              <a:effectLst/>
            </c:spPr>
            <c:extLst>
              <c:ext xmlns:c16="http://schemas.microsoft.com/office/drawing/2014/chart" uri="{C3380CC4-5D6E-409C-BE32-E72D297353CC}">
                <c16:uniqueId val="{00000001-FD38-48EC-AB1D-977ADD7F20AD}"/>
              </c:ext>
            </c:extLst>
          </c:dPt>
          <c:dPt>
            <c:idx val="2"/>
            <c:invertIfNegative val="0"/>
            <c:bubble3D val="0"/>
            <c:spPr>
              <a:solidFill>
                <a:srgbClr val="92D050"/>
              </a:solidFill>
              <a:ln>
                <a:noFill/>
              </a:ln>
              <a:effectLst/>
            </c:spPr>
            <c:extLst>
              <c:ext xmlns:c16="http://schemas.microsoft.com/office/drawing/2014/chart" uri="{C3380CC4-5D6E-409C-BE32-E72D297353CC}">
                <c16:uniqueId val="{00000000-FD38-48EC-AB1D-977ADD7F20AD}"/>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I/we travelled in a group with an organized tour </c:v>
                </c:pt>
                <c:pt idx="1">
                  <c:v>I/we had the trip organized by others and travelled independently</c:v>
                </c:pt>
                <c:pt idx="2">
                  <c:v>I/we organized the trip myself/ourselves and travelled independently</c:v>
                </c:pt>
                <c:pt idx="3">
                  <c:v>Don’t know</c:v>
                </c:pt>
              </c:strCache>
            </c:strRef>
          </c:cat>
          <c:val>
            <c:numRef>
              <c:f>Sheet1!$B$2:$B$5</c:f>
              <c:numCache>
                <c:formatCode>0%</c:formatCode>
                <c:ptCount val="4"/>
                <c:pt idx="0">
                  <c:v>0.17218543046357598</c:v>
                </c:pt>
                <c:pt idx="1">
                  <c:v>9.27152317880795E-2</c:v>
                </c:pt>
                <c:pt idx="2">
                  <c:v>0.73509933774834491</c:v>
                </c:pt>
                <c:pt idx="3">
                  <c:v>0</c:v>
                </c:pt>
              </c:numCache>
            </c:numRef>
          </c:val>
          <c:extLst>
            <c:ext xmlns:c16="http://schemas.microsoft.com/office/drawing/2014/chart" uri="{C3380CC4-5D6E-409C-BE32-E72D297353CC}">
              <c16:uniqueId val="{00000000-531E-4F6B-8DD0-1B8E2505C771}"/>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FF0000"/>
              </a:solidFill>
              <a:ln>
                <a:noFill/>
              </a:ln>
              <a:effectLst/>
            </c:spPr>
            <c:extLst>
              <c:ext xmlns:c16="http://schemas.microsoft.com/office/drawing/2014/chart" uri="{C3380CC4-5D6E-409C-BE32-E72D297353CC}">
                <c16:uniqueId val="{00000008-E643-47D9-8D05-D86C40456BDB}"/>
              </c:ext>
            </c:extLst>
          </c:dPt>
          <c:dPt>
            <c:idx val="2"/>
            <c:invertIfNegative val="0"/>
            <c:bubble3D val="0"/>
            <c:spPr>
              <a:solidFill>
                <a:srgbClr val="FF0000"/>
              </a:solidFill>
              <a:ln>
                <a:noFill/>
              </a:ln>
              <a:effectLst/>
            </c:spPr>
            <c:extLst>
              <c:ext xmlns:c16="http://schemas.microsoft.com/office/drawing/2014/chart" uri="{C3380CC4-5D6E-409C-BE32-E72D297353CC}">
                <c16:uniqueId val="{00000009-E643-47D9-8D05-D86C40456BDB}"/>
              </c:ext>
            </c:extLst>
          </c:dPt>
          <c:dPt>
            <c:idx val="3"/>
            <c:invertIfNegative val="0"/>
            <c:bubble3D val="0"/>
            <c:spPr>
              <a:solidFill>
                <a:srgbClr val="FF0000"/>
              </a:solidFill>
              <a:ln>
                <a:noFill/>
              </a:ln>
              <a:effectLst/>
            </c:spPr>
            <c:extLst>
              <c:ext xmlns:c16="http://schemas.microsoft.com/office/drawing/2014/chart" uri="{C3380CC4-5D6E-409C-BE32-E72D297353CC}">
                <c16:uniqueId val="{0000000A-E643-47D9-8D05-D86C40456BDB}"/>
              </c:ext>
            </c:extLst>
          </c:dPt>
          <c:dPt>
            <c:idx val="5"/>
            <c:invertIfNegative val="0"/>
            <c:bubble3D val="0"/>
            <c:spPr>
              <a:solidFill>
                <a:srgbClr val="FF0000"/>
              </a:solidFill>
              <a:ln>
                <a:noFill/>
              </a:ln>
              <a:effectLst/>
            </c:spPr>
            <c:extLst>
              <c:ext xmlns:c16="http://schemas.microsoft.com/office/drawing/2014/chart" uri="{C3380CC4-5D6E-409C-BE32-E72D297353CC}">
                <c16:uniqueId val="{00000001-E072-4843-8850-18EB55DED8E5}"/>
              </c:ext>
            </c:extLst>
          </c:dPt>
          <c:dPt>
            <c:idx val="8"/>
            <c:invertIfNegative val="0"/>
            <c:bubble3D val="0"/>
            <c:spPr>
              <a:solidFill>
                <a:schemeClr val="accent2"/>
              </a:solidFill>
              <a:ln>
                <a:noFill/>
              </a:ln>
              <a:effectLst/>
            </c:spPr>
            <c:extLst>
              <c:ext xmlns:c16="http://schemas.microsoft.com/office/drawing/2014/chart" uri="{C3380CC4-5D6E-409C-BE32-E72D297353CC}">
                <c16:uniqueId val="{00000003-E072-4843-8850-18EB55DED8E5}"/>
              </c:ext>
            </c:extLst>
          </c:dPt>
          <c:dPt>
            <c:idx val="13"/>
            <c:invertIfNegative val="0"/>
            <c:bubble3D val="0"/>
            <c:spPr>
              <a:solidFill>
                <a:schemeClr val="accent2"/>
              </a:solidFill>
              <a:ln>
                <a:noFill/>
              </a:ln>
              <a:effectLst/>
            </c:spPr>
            <c:extLst>
              <c:ext xmlns:c16="http://schemas.microsoft.com/office/drawing/2014/chart" uri="{C3380CC4-5D6E-409C-BE32-E72D297353CC}">
                <c16:uniqueId val="{00000005-E072-4843-8850-18EB55DED8E5}"/>
              </c:ext>
            </c:extLst>
          </c:dPt>
          <c:dPt>
            <c:idx val="14"/>
            <c:invertIfNegative val="0"/>
            <c:bubble3D val="0"/>
            <c:spPr>
              <a:solidFill>
                <a:schemeClr val="accent2"/>
              </a:solidFill>
              <a:ln>
                <a:noFill/>
              </a:ln>
              <a:effectLst/>
            </c:spPr>
            <c:extLst>
              <c:ext xmlns:c16="http://schemas.microsoft.com/office/drawing/2014/chart" uri="{C3380CC4-5D6E-409C-BE32-E72D297353CC}">
                <c16:uniqueId val="{00000007-E072-4843-8850-18EB55DED8E5}"/>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Internet in general</c:v>
                </c:pt>
                <c:pt idx="1">
                  <c:v>Advice from friends / family</c:v>
                </c:pt>
                <c:pt idx="2">
                  <c:v>Homepages for the destination</c:v>
                </c:pt>
                <c:pt idx="3">
                  <c:v>Homepages for hotels/ other accommodations</c:v>
                </c:pt>
                <c:pt idx="4">
                  <c:v>Homepages of carriers, including airlines etc.</c:v>
                </c:pt>
                <c:pt idx="5">
                  <c:v>Homepages for attractions and sights</c:v>
                </c:pt>
                <c:pt idx="6">
                  <c:v>Travel agent in homeland</c:v>
                </c:pt>
                <c:pt idx="7">
                  <c:v>Catalogs or brochures</c:v>
                </c:pt>
                <c:pt idx="8">
                  <c:v>Booking sites such as Expedia and Lastminute</c:v>
                </c:pt>
                <c:pt idx="9">
                  <c:v>Reviews from other travelers online</c:v>
                </c:pt>
                <c:pt idx="10">
                  <c:v>Travel apps/portals like Tripadvisor etc</c:v>
                </c:pt>
                <c:pt idx="11">
                  <c:v>Guidebooks</c:v>
                </c:pt>
                <c:pt idx="12">
                  <c:v>Social media such as Facebook or blogs</c:v>
                </c:pt>
                <c:pt idx="13">
                  <c:v>Newspapers or magazines</c:v>
                </c:pt>
                <c:pt idx="14">
                  <c:v>Travel fairs</c:v>
                </c:pt>
                <c:pt idx="15">
                  <c:v>TV or radio</c:v>
                </c:pt>
                <c:pt idx="16">
                  <c:v>Other</c:v>
                </c:pt>
              </c:strCache>
            </c:strRef>
          </c:cat>
          <c:val>
            <c:numRef>
              <c:f>Sheet1!$B$2:$B$18</c:f>
              <c:numCache>
                <c:formatCode>0%</c:formatCode>
                <c:ptCount val="17"/>
                <c:pt idx="0">
                  <c:v>0.49337748344370902</c:v>
                </c:pt>
                <c:pt idx="1">
                  <c:v>0.241721854304636</c:v>
                </c:pt>
                <c:pt idx="2">
                  <c:v>0.23841059602649001</c:v>
                </c:pt>
                <c:pt idx="3">
                  <c:v>0.21523178807947002</c:v>
                </c:pt>
                <c:pt idx="4">
                  <c:v>0.18874172185430499</c:v>
                </c:pt>
                <c:pt idx="5">
                  <c:v>0.13245033112582799</c:v>
                </c:pt>
                <c:pt idx="6">
                  <c:v>7.6158940397350994E-2</c:v>
                </c:pt>
                <c:pt idx="7">
                  <c:v>7.2847682119205295E-2</c:v>
                </c:pt>
                <c:pt idx="8">
                  <c:v>6.9536423841059597E-2</c:v>
                </c:pt>
                <c:pt idx="9">
                  <c:v>6.9536423841059597E-2</c:v>
                </c:pt>
                <c:pt idx="10">
                  <c:v>6.29139072847682E-2</c:v>
                </c:pt>
                <c:pt idx="11">
                  <c:v>2.6490066225165601E-2</c:v>
                </c:pt>
                <c:pt idx="12">
                  <c:v>2.3178807947019903E-2</c:v>
                </c:pt>
                <c:pt idx="13">
                  <c:v>1.9867549668874201E-2</c:v>
                </c:pt>
                <c:pt idx="14">
                  <c:v>3.3112582781457001E-3</c:v>
                </c:pt>
                <c:pt idx="15">
                  <c:v>0</c:v>
                </c:pt>
                <c:pt idx="16">
                  <c:v>0.11589403973509899</c:v>
                </c:pt>
              </c:numCache>
            </c:numRef>
          </c:val>
          <c:extLst>
            <c:ext xmlns:c16="http://schemas.microsoft.com/office/drawing/2014/chart" uri="{C3380CC4-5D6E-409C-BE32-E72D297353CC}">
              <c16:uniqueId val="{00000008-E072-4843-8850-18EB55DED8E5}"/>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1 time</c:v>
                </c:pt>
                <c:pt idx="1">
                  <c:v>2 to 3 times</c:v>
                </c:pt>
                <c:pt idx="2">
                  <c:v>4 to 5 times</c:v>
                </c:pt>
                <c:pt idx="3">
                  <c:v>6 times or more</c:v>
                </c:pt>
              </c:strCache>
            </c:strRef>
          </c:cat>
          <c:val>
            <c:numRef>
              <c:f>Sheet1!$B$2:$B$5</c:f>
              <c:numCache>
                <c:formatCode>0%</c:formatCode>
                <c:ptCount val="4"/>
                <c:pt idx="0">
                  <c:v>5.6291390728476803E-2</c:v>
                </c:pt>
                <c:pt idx="1">
                  <c:v>0.34105960264900703</c:v>
                </c:pt>
                <c:pt idx="2">
                  <c:v>0.241721854304636</c:v>
                </c:pt>
                <c:pt idx="3">
                  <c:v>0.36092715231788097</c:v>
                </c:pt>
              </c:numCache>
            </c:numRef>
          </c:val>
          <c:extLst>
            <c:ext xmlns:c16="http://schemas.microsoft.com/office/drawing/2014/chart" uri="{C3380CC4-5D6E-409C-BE32-E72D297353CC}">
              <c16:uniqueId val="{00000000-51E0-4DAF-A226-748AD107D890}"/>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9364868076210424"/>
          <c:y val="2.8198049228214074E-3"/>
          <c:w val="0.46798969608351382"/>
          <c:h val="0.99436039015435718"/>
        </c:manualLayout>
      </c:layout>
      <c:barChart>
        <c:barDir val="bar"/>
        <c:grouping val="clustered"/>
        <c:varyColors val="0"/>
        <c:ser>
          <c:idx val="0"/>
          <c:order val="0"/>
          <c:tx>
            <c:strRef>
              <c:f>Sheet1!$B$1</c:f>
              <c:strCache>
                <c:ptCount val="1"/>
                <c:pt idx="0">
                  <c:v>Series 1</c:v>
                </c:pt>
              </c:strCache>
            </c:strRef>
          </c:tx>
          <c:spPr>
            <a:solidFill>
              <a:schemeClr val="bg1">
                <a:lumMod val="85000"/>
              </a:schemeClr>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1-8E74-4957-9F6C-2EF6A1CFC26F}"/>
              </c:ext>
            </c:extLst>
          </c:dPt>
          <c:dPt>
            <c:idx val="1"/>
            <c:invertIfNegative val="0"/>
            <c:bubble3D val="0"/>
            <c:spPr>
              <a:solidFill>
                <a:srgbClr val="92D050"/>
              </a:solidFill>
              <a:ln>
                <a:noFill/>
              </a:ln>
              <a:effectLst/>
            </c:spPr>
            <c:extLst>
              <c:ext xmlns:c16="http://schemas.microsoft.com/office/drawing/2014/chart" uri="{C3380CC4-5D6E-409C-BE32-E72D297353CC}">
                <c16:uniqueId val="{00000003-8E74-4957-9F6C-2EF6A1CFC26F}"/>
              </c:ext>
            </c:extLst>
          </c:dPt>
          <c:dPt>
            <c:idx val="2"/>
            <c:invertIfNegative val="0"/>
            <c:bubble3D val="0"/>
            <c:spPr>
              <a:solidFill>
                <a:schemeClr val="bg1">
                  <a:lumMod val="85000"/>
                </a:schemeClr>
              </a:solidFill>
              <a:ln>
                <a:noFill/>
              </a:ln>
              <a:effectLst/>
            </c:spPr>
            <c:extLst>
              <c:ext xmlns:c16="http://schemas.microsoft.com/office/drawing/2014/chart" uri="{C3380CC4-5D6E-409C-BE32-E72D297353CC}">
                <c16:uniqueId val="{00000005-8E74-4957-9F6C-2EF6A1CFC26F}"/>
              </c:ext>
            </c:extLst>
          </c:dPt>
          <c:dPt>
            <c:idx val="3"/>
            <c:invertIfNegative val="0"/>
            <c:bubble3D val="0"/>
            <c:spPr>
              <a:solidFill>
                <a:srgbClr val="92D050"/>
              </a:solidFill>
              <a:ln>
                <a:noFill/>
              </a:ln>
              <a:effectLst/>
            </c:spPr>
            <c:extLst>
              <c:ext xmlns:c16="http://schemas.microsoft.com/office/drawing/2014/chart" uri="{C3380CC4-5D6E-409C-BE32-E72D297353CC}">
                <c16:uniqueId val="{00000007-8E74-4957-9F6C-2EF6A1CFC26F}"/>
              </c:ext>
            </c:extLst>
          </c:dPt>
          <c:dPt>
            <c:idx val="4"/>
            <c:invertIfNegative val="0"/>
            <c:bubble3D val="0"/>
            <c:spPr>
              <a:solidFill>
                <a:schemeClr val="bg1">
                  <a:lumMod val="85000"/>
                </a:schemeClr>
              </a:solidFill>
              <a:ln>
                <a:noFill/>
              </a:ln>
              <a:effectLst/>
            </c:spPr>
            <c:extLst>
              <c:ext xmlns:c16="http://schemas.microsoft.com/office/drawing/2014/chart" uri="{C3380CC4-5D6E-409C-BE32-E72D297353CC}">
                <c16:uniqueId val="{00000009-8E74-4957-9F6C-2EF6A1CFC26F}"/>
              </c:ext>
            </c:extLst>
          </c:dPt>
          <c:dPt>
            <c:idx val="5"/>
            <c:invertIfNegative val="0"/>
            <c:bubble3D val="0"/>
            <c:spPr>
              <a:solidFill>
                <a:schemeClr val="bg1">
                  <a:lumMod val="85000"/>
                </a:schemeClr>
              </a:solidFill>
              <a:ln>
                <a:noFill/>
              </a:ln>
              <a:effectLst/>
            </c:spPr>
            <c:extLst>
              <c:ext xmlns:c16="http://schemas.microsoft.com/office/drawing/2014/chart" uri="{C3380CC4-5D6E-409C-BE32-E72D297353CC}">
                <c16:uniqueId val="{0000000B-8E74-4957-9F6C-2EF6A1CFC26F}"/>
              </c:ext>
            </c:extLst>
          </c:dPt>
          <c:dPt>
            <c:idx val="6"/>
            <c:invertIfNegative val="0"/>
            <c:bubble3D val="0"/>
            <c:spPr>
              <a:solidFill>
                <a:srgbClr val="FF0000"/>
              </a:solidFill>
              <a:ln>
                <a:noFill/>
              </a:ln>
              <a:effectLst/>
            </c:spPr>
            <c:extLst>
              <c:ext xmlns:c16="http://schemas.microsoft.com/office/drawing/2014/chart" uri="{C3380CC4-5D6E-409C-BE32-E72D297353CC}">
                <c16:uniqueId val="{0000000D-8E74-4957-9F6C-2EF6A1CFC26F}"/>
              </c:ext>
            </c:extLst>
          </c:dPt>
          <c:dLbls>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18-24</c:v>
                </c:pt>
                <c:pt idx="1">
                  <c:v>25-29</c:v>
                </c:pt>
                <c:pt idx="2">
                  <c:v>30-39</c:v>
                </c:pt>
                <c:pt idx="3">
                  <c:v>40-49</c:v>
                </c:pt>
                <c:pt idx="4">
                  <c:v>50-59</c:v>
                </c:pt>
                <c:pt idx="5">
                  <c:v>60-65</c:v>
                </c:pt>
                <c:pt idx="6">
                  <c:v>Older than 65 years </c:v>
                </c:pt>
              </c:strCache>
            </c:strRef>
          </c:cat>
          <c:val>
            <c:numRef>
              <c:f>Sheet1!$B$2:$B$8</c:f>
              <c:numCache>
                <c:formatCode>0%</c:formatCode>
                <c:ptCount val="7"/>
                <c:pt idx="0">
                  <c:v>0.14042553191489401</c:v>
                </c:pt>
                <c:pt idx="1">
                  <c:v>0.182978723404255</c:v>
                </c:pt>
                <c:pt idx="2">
                  <c:v>8.5106382978723402E-2</c:v>
                </c:pt>
                <c:pt idx="3">
                  <c:v>0.14893617021276601</c:v>
                </c:pt>
                <c:pt idx="4">
                  <c:v>0.15319148936170199</c:v>
                </c:pt>
                <c:pt idx="5">
                  <c:v>8.5106382978723402E-2</c:v>
                </c:pt>
                <c:pt idx="6">
                  <c:v>0.20425531914893599</c:v>
                </c:pt>
              </c:numCache>
            </c:numRef>
          </c:val>
          <c:extLst>
            <c:ext xmlns:c16="http://schemas.microsoft.com/office/drawing/2014/chart" uri="{C3380CC4-5D6E-409C-BE32-E72D297353CC}">
              <c16:uniqueId val="{0000000E-8E74-4957-9F6C-2EF6A1CFC26F}"/>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bg1"/>
          </a:solidFill>
        </a:defRPr>
      </a:pPr>
      <a:endParaRPr lang="nb-NO"/>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42E-2"/>
          <c:w val="0.47762633589480002"/>
          <c:h val="0.96043295691678643"/>
        </c:manualLayout>
      </c:layout>
      <c:barChart>
        <c:barDir val="bar"/>
        <c:grouping val="clustered"/>
        <c:varyColors val="0"/>
        <c:ser>
          <c:idx val="0"/>
          <c:order val="0"/>
          <c:tx>
            <c:strRef>
              <c:f>Sheet1!$B$1</c:f>
              <c:strCache>
                <c:ptCount val="1"/>
                <c:pt idx="0">
                  <c:v>Social Identity Index</c:v>
                </c:pt>
              </c:strCache>
            </c:strRef>
          </c:tx>
          <c:spPr>
            <a:solidFill>
              <a:srgbClr val="92D050"/>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People who needs time for themselves</c:v>
                </c:pt>
                <c:pt idx="1">
                  <c:v>People who want to escape from the demands of life and relax and unwind</c:v>
                </c:pt>
                <c:pt idx="2">
                  <c:v>People for whom family comes first above all</c:v>
                </c:pt>
              </c:strCache>
            </c:strRef>
          </c:cat>
          <c:val>
            <c:numRef>
              <c:f>Sheet1!$B$2:$B$4</c:f>
              <c:numCache>
                <c:formatCode>0</c:formatCode>
                <c:ptCount val="3"/>
                <c:pt idx="0">
                  <c:v>331</c:v>
                </c:pt>
                <c:pt idx="1">
                  <c:v>238</c:v>
                </c:pt>
                <c:pt idx="2">
                  <c:v>125</c:v>
                </c:pt>
              </c:numCache>
            </c:numRef>
          </c:val>
          <c:extLst>
            <c:ext xmlns:c16="http://schemas.microsoft.com/office/drawing/2014/chart" uri="{C3380CC4-5D6E-409C-BE32-E72D297353CC}">
              <c16:uniqueId val="{00000000-9A4B-419F-B92B-61F8F92C5AD6}"/>
            </c:ext>
          </c:extLst>
        </c:ser>
        <c:dLbls>
          <c:showLegendKey val="0"/>
          <c:showVal val="0"/>
          <c:showCatName val="0"/>
          <c:showSerName val="0"/>
          <c:showPercent val="0"/>
          <c:showBubbleSize val="0"/>
        </c:dLbls>
        <c:gapWidth val="50"/>
        <c:axId val="180680192"/>
        <c:axId val="181324416"/>
      </c:barChart>
      <c:catAx>
        <c:axId val="180680192"/>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181324416"/>
        <c:crosses val="autoZero"/>
        <c:auto val="1"/>
        <c:lblAlgn val="ctr"/>
        <c:lblOffset val="100"/>
        <c:noMultiLvlLbl val="0"/>
      </c:catAx>
      <c:valAx>
        <c:axId val="181324416"/>
        <c:scaling>
          <c:orientation val="minMax"/>
          <c:max val="400"/>
          <c:min val="0"/>
        </c:scaling>
        <c:delete val="1"/>
        <c:axPos val="t"/>
        <c:numFmt formatCode="0" sourceLinked="1"/>
        <c:majorTickMark val="out"/>
        <c:minorTickMark val="none"/>
        <c:tickLblPos val="nextTo"/>
        <c:crossAx val="180680192"/>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Emotional Index</c:v>
                </c:pt>
              </c:strCache>
            </c:strRef>
          </c:tx>
          <c:spPr>
            <a:solidFill>
              <a:srgbClr val="C00000"/>
            </a:solidFill>
            <a:ln>
              <a:solidFill>
                <a:schemeClr val="bg1"/>
              </a:solidFill>
            </a:ln>
            <a:effectLst>
              <a:outerShdw blurRad="50800" dist="38100" dir="2700000" algn="ctr" rotWithShape="0">
                <a:srgbClr val="000000">
                  <a:alpha val="40000"/>
                </a:srgbClr>
              </a:outerShdw>
            </a:effectLst>
          </c:spPr>
          <c:invertIfNegative val="0"/>
          <c:dLbls>
            <c:numFmt formatCode="#,##0" sourceLinked="0"/>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Helps me to escape from my hectic daily life</c:v>
                </c:pt>
                <c:pt idx="1">
                  <c:v>Restores my sense of harmony and balance</c:v>
                </c:pt>
                <c:pt idx="2">
                  <c:v>Makes me feel completely liberated</c:v>
                </c:pt>
                <c:pt idx="3">
                  <c:v>Allows me to pamper myself</c:v>
                </c:pt>
                <c:pt idx="4">
                  <c:v>Makes me feel full of energy</c:v>
                </c:pt>
                <c:pt idx="5">
                  <c:v>Helps me to enjoy life to the fullest</c:v>
                </c:pt>
              </c:strCache>
            </c:strRef>
          </c:cat>
          <c:val>
            <c:numRef>
              <c:f>Sheet1!$B$2:$B$7</c:f>
              <c:numCache>
                <c:formatCode>0</c:formatCode>
                <c:ptCount val="6"/>
                <c:pt idx="0">
                  <c:v>261</c:v>
                </c:pt>
                <c:pt idx="1">
                  <c:v>260</c:v>
                </c:pt>
                <c:pt idx="2">
                  <c:v>177</c:v>
                </c:pt>
                <c:pt idx="3">
                  <c:v>156</c:v>
                </c:pt>
                <c:pt idx="4">
                  <c:v>153</c:v>
                </c:pt>
                <c:pt idx="5" formatCode="General">
                  <c:v>147</c:v>
                </c:pt>
              </c:numCache>
            </c:numRef>
          </c:val>
          <c:extLst>
            <c:ext xmlns:c16="http://schemas.microsoft.com/office/drawing/2014/chart" uri="{C3380CC4-5D6E-409C-BE32-E72D297353CC}">
              <c16:uniqueId val="{00000000-3A45-4139-9E7A-2060EBDA348D}"/>
            </c:ext>
          </c:extLst>
        </c:ser>
        <c:dLbls>
          <c:showLegendKey val="0"/>
          <c:showVal val="0"/>
          <c:showCatName val="0"/>
          <c:showSerName val="0"/>
          <c:showPercent val="0"/>
          <c:showBubbleSize val="0"/>
        </c:dLbls>
        <c:gapWidth val="50"/>
        <c:axId val="209943552"/>
        <c:axId val="210141952"/>
      </c:barChart>
      <c:catAx>
        <c:axId val="209943552"/>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210141952"/>
        <c:crosses val="autoZero"/>
        <c:auto val="1"/>
        <c:lblAlgn val="ctr"/>
        <c:lblOffset val="100"/>
        <c:noMultiLvlLbl val="0"/>
      </c:catAx>
      <c:valAx>
        <c:axId val="210141952"/>
        <c:scaling>
          <c:orientation val="minMax"/>
          <c:max val="370"/>
          <c:min val="0"/>
        </c:scaling>
        <c:delete val="1"/>
        <c:axPos val="t"/>
        <c:numFmt formatCode="0" sourceLinked="1"/>
        <c:majorTickMark val="out"/>
        <c:minorTickMark val="none"/>
        <c:tickLblPos val="none"/>
        <c:crossAx val="209943552"/>
        <c:crosses val="autoZero"/>
        <c:crossBetween val="between"/>
        <c:majorUnit val="100"/>
      </c:valAx>
    </c:plotArea>
    <c:plotVisOnly val="1"/>
    <c:dispBlanksAs val="gap"/>
    <c:showDLblsOverMax val="0"/>
  </c:chart>
  <c:spPr>
    <a:noFill/>
  </c:spPr>
  <c:txPr>
    <a:bodyPr/>
    <a:lstStyle/>
    <a:p>
      <a:pPr>
        <a:defRPr sz="800"/>
      </a:pPr>
      <a:endParaRPr lang="nb-NO"/>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Functional Index</c:v>
                </c:pt>
              </c:strCache>
            </c:strRef>
          </c:tx>
          <c:spPr>
            <a:solidFill>
              <a:srgbClr val="8282AA"/>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Has romantic spots</c:v>
                </c:pt>
                <c:pt idx="1">
                  <c:v>Has places to go out partying</c:v>
                </c:pt>
                <c:pt idx="2">
                  <c:v>Has activities for kids</c:v>
                </c:pt>
                <c:pt idx="3">
                  <c:v>Has environmentally friendly offers</c:v>
                </c:pt>
                <c:pt idx="4">
                  <c:v>Has good shopping</c:v>
                </c:pt>
                <c:pt idx="5">
                  <c:v>Has a variety of different restaurant offers</c:v>
                </c:pt>
                <c:pt idx="6">
                  <c:v>Has quiet environments</c:v>
                </c:pt>
              </c:strCache>
            </c:strRef>
          </c:cat>
          <c:val>
            <c:numRef>
              <c:f>Sheet1!$B$2:$B$8</c:f>
              <c:numCache>
                <c:formatCode>0</c:formatCode>
                <c:ptCount val="7"/>
                <c:pt idx="0">
                  <c:v>238</c:v>
                </c:pt>
                <c:pt idx="1">
                  <c:v>229</c:v>
                </c:pt>
                <c:pt idx="2">
                  <c:v>160</c:v>
                </c:pt>
                <c:pt idx="3">
                  <c:v>153</c:v>
                </c:pt>
                <c:pt idx="4">
                  <c:v>127</c:v>
                </c:pt>
                <c:pt idx="5">
                  <c:v>118</c:v>
                </c:pt>
                <c:pt idx="6">
                  <c:v>118</c:v>
                </c:pt>
              </c:numCache>
            </c:numRef>
          </c:val>
          <c:extLst>
            <c:ext xmlns:c16="http://schemas.microsoft.com/office/drawing/2014/chart" uri="{C3380CC4-5D6E-409C-BE32-E72D297353CC}">
              <c16:uniqueId val="{00000000-5739-4A9A-9E0D-EE9E6D58790D}"/>
            </c:ext>
          </c:extLst>
        </c:ser>
        <c:dLbls>
          <c:showLegendKey val="0"/>
          <c:showVal val="0"/>
          <c:showCatName val="0"/>
          <c:showSerName val="0"/>
          <c:showPercent val="0"/>
          <c:showBubbleSize val="0"/>
        </c:dLbls>
        <c:gapWidth val="50"/>
        <c:axId val="662856064"/>
        <c:axId val="211374848"/>
      </c:barChart>
      <c:catAx>
        <c:axId val="662856064"/>
        <c:scaling>
          <c:orientation val="maxMin"/>
        </c:scaling>
        <c:delete val="0"/>
        <c:axPos val="l"/>
        <c:numFmt formatCode="General" sourceLinked="0"/>
        <c:majorTickMark val="none"/>
        <c:minorTickMark val="none"/>
        <c:tickLblPos val="nextTo"/>
        <c:txPr>
          <a:bodyPr/>
          <a:lstStyle/>
          <a:p>
            <a:pPr algn="r">
              <a:defRPr sz="1000">
                <a:solidFill>
                  <a:schemeClr val="tx1"/>
                </a:solidFill>
              </a:defRPr>
            </a:pPr>
            <a:endParaRPr lang="nb-NO"/>
          </a:p>
        </c:txPr>
        <c:crossAx val="211374848"/>
        <c:crosses val="autoZero"/>
        <c:auto val="1"/>
        <c:lblAlgn val="ctr"/>
        <c:lblOffset val="100"/>
        <c:noMultiLvlLbl val="0"/>
      </c:catAx>
      <c:valAx>
        <c:axId val="211374848"/>
        <c:scaling>
          <c:orientation val="minMax"/>
          <c:max val="370"/>
          <c:min val="0"/>
        </c:scaling>
        <c:delete val="1"/>
        <c:axPos val="t"/>
        <c:numFmt formatCode="0" sourceLinked="1"/>
        <c:majorTickMark val="out"/>
        <c:minorTickMark val="none"/>
        <c:tickLblPos val="none"/>
        <c:crossAx val="662856064"/>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Personality Index</c:v>
                </c:pt>
              </c:strCache>
            </c:strRef>
          </c:tx>
          <c:spPr>
            <a:solidFill>
              <a:srgbClr val="00B0F0"/>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Peaceful</c:v>
                </c:pt>
                <c:pt idx="1">
                  <c:v>Harmonious</c:v>
                </c:pt>
                <c:pt idx="2">
                  <c:v>Relaxed</c:v>
                </c:pt>
                <c:pt idx="3">
                  <c:v>Cozy</c:v>
                </c:pt>
              </c:strCache>
            </c:strRef>
          </c:cat>
          <c:val>
            <c:numRef>
              <c:f>Sheet1!$B$2:$B$5</c:f>
              <c:numCache>
                <c:formatCode>0</c:formatCode>
                <c:ptCount val="4"/>
                <c:pt idx="0" formatCode="General">
                  <c:v>256</c:v>
                </c:pt>
                <c:pt idx="1">
                  <c:v>233</c:v>
                </c:pt>
                <c:pt idx="2">
                  <c:v>193</c:v>
                </c:pt>
                <c:pt idx="3">
                  <c:v>160</c:v>
                </c:pt>
              </c:numCache>
            </c:numRef>
          </c:val>
          <c:extLst>
            <c:ext xmlns:c16="http://schemas.microsoft.com/office/drawing/2014/chart" uri="{C3380CC4-5D6E-409C-BE32-E72D297353CC}">
              <c16:uniqueId val="{00000000-3527-4317-A1C6-39BAAF8F678E}"/>
            </c:ext>
          </c:extLst>
        </c:ser>
        <c:dLbls>
          <c:showLegendKey val="0"/>
          <c:showVal val="0"/>
          <c:showCatName val="0"/>
          <c:showSerName val="0"/>
          <c:showPercent val="0"/>
          <c:showBubbleSize val="0"/>
        </c:dLbls>
        <c:gapWidth val="50"/>
        <c:axId val="324868736"/>
        <c:axId val="630774400"/>
      </c:barChart>
      <c:catAx>
        <c:axId val="324868736"/>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630774400"/>
        <c:crosses val="autoZero"/>
        <c:auto val="1"/>
        <c:lblAlgn val="ctr"/>
        <c:lblOffset val="100"/>
        <c:noMultiLvlLbl val="0"/>
      </c:catAx>
      <c:valAx>
        <c:axId val="630774400"/>
        <c:scaling>
          <c:orientation val="minMax"/>
          <c:max val="370"/>
          <c:min val="0"/>
        </c:scaling>
        <c:delete val="1"/>
        <c:axPos val="t"/>
        <c:numFmt formatCode="General" sourceLinked="1"/>
        <c:majorTickMark val="out"/>
        <c:minorTickMark val="none"/>
        <c:tickLblPos val="none"/>
        <c:crossAx val="324868736"/>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Functional Index</c:v>
                </c:pt>
              </c:strCache>
            </c:strRef>
          </c:tx>
          <c:spPr>
            <a:solidFill>
              <a:srgbClr val="7030A0"/>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Has quiet environments</c:v>
                </c:pt>
                <c:pt idx="1">
                  <c:v>Has guaranteed sunshine</c:v>
                </c:pt>
                <c:pt idx="2">
                  <c:v>Is not ruined by tourism</c:v>
                </c:pt>
                <c:pt idx="3">
                  <c:v>Has good beaches</c:v>
                </c:pt>
                <c:pt idx="4">
                  <c:v>Has beautiful nature</c:v>
                </c:pt>
                <c:pt idx="5">
                  <c:v>Is not too warm</c:v>
                </c:pt>
                <c:pt idx="6">
                  <c:v>Good value for money</c:v>
                </c:pt>
              </c:strCache>
            </c:strRef>
          </c:cat>
          <c:val>
            <c:numRef>
              <c:f>Sheet1!$B$2:$B$8</c:f>
              <c:numCache>
                <c:formatCode>General</c:formatCode>
                <c:ptCount val="7"/>
                <c:pt idx="0" formatCode="0">
                  <c:v>275</c:v>
                </c:pt>
                <c:pt idx="1">
                  <c:v>201</c:v>
                </c:pt>
                <c:pt idx="2">
                  <c:v>184</c:v>
                </c:pt>
                <c:pt idx="3">
                  <c:v>178</c:v>
                </c:pt>
                <c:pt idx="4" formatCode="0">
                  <c:v>134</c:v>
                </c:pt>
                <c:pt idx="5">
                  <c:v>124</c:v>
                </c:pt>
                <c:pt idx="6">
                  <c:v>123</c:v>
                </c:pt>
              </c:numCache>
            </c:numRef>
          </c:val>
          <c:extLst>
            <c:ext xmlns:c16="http://schemas.microsoft.com/office/drawing/2014/chart" uri="{C3380CC4-5D6E-409C-BE32-E72D297353CC}">
              <c16:uniqueId val="{00000000-51F0-4F92-9354-4B48939E9A39}"/>
            </c:ext>
          </c:extLst>
        </c:ser>
        <c:dLbls>
          <c:showLegendKey val="0"/>
          <c:showVal val="0"/>
          <c:showCatName val="0"/>
          <c:showSerName val="0"/>
          <c:showPercent val="0"/>
          <c:showBubbleSize val="0"/>
        </c:dLbls>
        <c:gapWidth val="50"/>
        <c:axId val="662856064"/>
        <c:axId val="211374848"/>
      </c:barChart>
      <c:catAx>
        <c:axId val="662856064"/>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211374848"/>
        <c:crosses val="autoZero"/>
        <c:auto val="1"/>
        <c:lblAlgn val="ctr"/>
        <c:lblOffset val="100"/>
        <c:noMultiLvlLbl val="0"/>
      </c:catAx>
      <c:valAx>
        <c:axId val="211374848"/>
        <c:scaling>
          <c:orientation val="minMax"/>
          <c:max val="370"/>
          <c:min val="0"/>
        </c:scaling>
        <c:delete val="1"/>
        <c:axPos val="t"/>
        <c:numFmt formatCode="0" sourceLinked="1"/>
        <c:majorTickMark val="out"/>
        <c:minorTickMark val="none"/>
        <c:tickLblPos val="none"/>
        <c:crossAx val="662856064"/>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chemeClr val="accent2"/>
              </a:solidFill>
              <a:round/>
            </a:ln>
            <a:effectLst/>
          </c:spPr>
          <c:marker>
            <c:symbol val="circle"/>
            <c:size val="5"/>
            <c:spPr>
              <a:solidFill>
                <a:schemeClr val="bg1"/>
              </a:solidFill>
              <a:ln w="9525">
                <a:solidFill>
                  <a:schemeClr val="tx1">
                    <a:lumMod val="50000"/>
                    <a:lumOff val="50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Sheet1!$B$2:$B$13</c:f>
              <c:numCache>
                <c:formatCode>0%</c:formatCode>
                <c:ptCount val="12"/>
                <c:pt idx="0">
                  <c:v>4.6808510638297898E-2</c:v>
                </c:pt>
                <c:pt idx="1">
                  <c:v>6.382978723404259E-2</c:v>
                </c:pt>
                <c:pt idx="2">
                  <c:v>9.787234042553189E-2</c:v>
                </c:pt>
                <c:pt idx="3">
                  <c:v>7.6595744680851105E-2</c:v>
                </c:pt>
                <c:pt idx="4">
                  <c:v>6.8085106382978697E-2</c:v>
                </c:pt>
                <c:pt idx="5">
                  <c:v>0.102127659574468</c:v>
                </c:pt>
                <c:pt idx="6">
                  <c:v>0.16170212765957401</c:v>
                </c:pt>
                <c:pt idx="7">
                  <c:v>9.787234042553189E-2</c:v>
                </c:pt>
                <c:pt idx="8">
                  <c:v>7.2340425531914901E-2</c:v>
                </c:pt>
                <c:pt idx="9">
                  <c:v>8.5106382978723402E-2</c:v>
                </c:pt>
                <c:pt idx="10">
                  <c:v>5.1063829787233998E-2</c:v>
                </c:pt>
                <c:pt idx="11">
                  <c:v>7.6595744680851105E-2</c:v>
                </c:pt>
              </c:numCache>
            </c:numRef>
          </c:val>
          <c:smooth val="1"/>
          <c:extLst>
            <c:ext xmlns:c16="http://schemas.microsoft.com/office/drawing/2014/chart" uri="{C3380CC4-5D6E-409C-BE32-E72D297353CC}">
              <c16:uniqueId val="{00000000-3D71-41C4-883A-11C70D9E015C}"/>
            </c:ext>
          </c:extLst>
        </c:ser>
        <c:dLbls>
          <c:showLegendKey val="0"/>
          <c:showVal val="0"/>
          <c:showCatName val="0"/>
          <c:showSerName val="0"/>
          <c:showPercent val="0"/>
          <c:showBubbleSize val="0"/>
        </c:dLbls>
        <c:marker val="1"/>
        <c:smooth val="0"/>
        <c:axId val="928450464"/>
        <c:axId val="928445216"/>
      </c:lineChart>
      <c:catAx>
        <c:axId val="928450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928445216"/>
        <c:crosses val="autoZero"/>
        <c:auto val="1"/>
        <c:lblAlgn val="ctr"/>
        <c:lblOffset val="100"/>
        <c:noMultiLvlLbl val="0"/>
      </c:catAx>
      <c:valAx>
        <c:axId val="928445216"/>
        <c:scaling>
          <c:orientation val="minMax"/>
        </c:scaling>
        <c:delete val="1"/>
        <c:axPos val="l"/>
        <c:numFmt formatCode="0%" sourceLinked="1"/>
        <c:majorTickMark val="none"/>
        <c:minorTickMark val="none"/>
        <c:tickLblPos val="nextTo"/>
        <c:crossAx val="9284504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8-09DC-4447-922B-E49ACDD1DA89}"/>
              </c:ext>
            </c:extLst>
          </c:dPt>
          <c:dPt>
            <c:idx val="1"/>
            <c:invertIfNegative val="0"/>
            <c:bubble3D val="0"/>
            <c:spPr>
              <a:solidFill>
                <a:srgbClr val="FF0000"/>
              </a:solidFill>
              <a:ln>
                <a:noFill/>
              </a:ln>
              <a:effectLst/>
            </c:spPr>
            <c:extLst>
              <c:ext xmlns:c16="http://schemas.microsoft.com/office/drawing/2014/chart" uri="{C3380CC4-5D6E-409C-BE32-E72D297353CC}">
                <c16:uniqueId val="{00000009-09DC-4447-922B-E49ACDD1DA89}"/>
              </c:ext>
            </c:extLst>
          </c:dPt>
          <c:dPt>
            <c:idx val="2"/>
            <c:invertIfNegative val="0"/>
            <c:bubble3D val="0"/>
            <c:spPr>
              <a:solidFill>
                <a:srgbClr val="FF0000"/>
              </a:solidFill>
              <a:ln>
                <a:noFill/>
              </a:ln>
              <a:effectLst/>
            </c:spPr>
            <c:extLst>
              <c:ext xmlns:c16="http://schemas.microsoft.com/office/drawing/2014/chart" uri="{C3380CC4-5D6E-409C-BE32-E72D297353CC}">
                <c16:uniqueId val="{0000000A-09DC-4447-922B-E49ACDD1DA89}"/>
              </c:ext>
            </c:extLst>
          </c:dPt>
          <c:dPt>
            <c:idx val="4"/>
            <c:invertIfNegative val="0"/>
            <c:bubble3D val="0"/>
            <c:spPr>
              <a:solidFill>
                <a:srgbClr val="FF0000"/>
              </a:solidFill>
              <a:ln>
                <a:noFill/>
              </a:ln>
              <a:effectLst/>
            </c:spPr>
            <c:extLst>
              <c:ext xmlns:c16="http://schemas.microsoft.com/office/drawing/2014/chart" uri="{C3380CC4-5D6E-409C-BE32-E72D297353CC}">
                <c16:uniqueId val="{0000000B-09DC-4447-922B-E49ACDD1DA89}"/>
              </c:ext>
            </c:extLst>
          </c:dPt>
          <c:dPt>
            <c:idx val="6"/>
            <c:invertIfNegative val="0"/>
            <c:bubble3D val="0"/>
            <c:spPr>
              <a:solidFill>
                <a:srgbClr val="FF0000"/>
              </a:solidFill>
              <a:ln>
                <a:noFill/>
              </a:ln>
              <a:effectLst/>
            </c:spPr>
            <c:extLst>
              <c:ext xmlns:c16="http://schemas.microsoft.com/office/drawing/2014/chart" uri="{C3380CC4-5D6E-409C-BE32-E72D297353CC}">
                <c16:uniqueId val="{00000001-70E3-4807-BCDE-23FF4A42F809}"/>
              </c:ext>
            </c:extLst>
          </c:dPt>
          <c:dPt>
            <c:idx val="8"/>
            <c:invertIfNegative val="0"/>
            <c:bubble3D val="0"/>
            <c:spPr>
              <a:solidFill>
                <a:schemeClr val="accent2"/>
              </a:solidFill>
              <a:ln>
                <a:noFill/>
              </a:ln>
              <a:effectLst/>
            </c:spPr>
            <c:extLst>
              <c:ext xmlns:c16="http://schemas.microsoft.com/office/drawing/2014/chart" uri="{C3380CC4-5D6E-409C-BE32-E72D297353CC}">
                <c16:uniqueId val="{00000003-70E3-4807-BCDE-23FF4A42F809}"/>
              </c:ext>
            </c:extLst>
          </c:dPt>
          <c:dPt>
            <c:idx val="10"/>
            <c:invertIfNegative val="0"/>
            <c:bubble3D val="0"/>
            <c:spPr>
              <a:solidFill>
                <a:schemeClr val="accent2"/>
              </a:solidFill>
              <a:ln>
                <a:noFill/>
              </a:ln>
              <a:effectLst/>
            </c:spPr>
            <c:extLst>
              <c:ext xmlns:c16="http://schemas.microsoft.com/office/drawing/2014/chart" uri="{C3380CC4-5D6E-409C-BE32-E72D297353CC}">
                <c16:uniqueId val="{00000005-70E3-4807-BCDE-23FF4A42F809}"/>
              </c:ext>
            </c:extLst>
          </c:dPt>
          <c:dPt>
            <c:idx val="12"/>
            <c:invertIfNegative val="0"/>
            <c:bubble3D val="0"/>
            <c:spPr>
              <a:solidFill>
                <a:schemeClr val="accent2"/>
              </a:solidFill>
              <a:ln>
                <a:noFill/>
              </a:ln>
              <a:effectLst/>
            </c:spPr>
            <c:extLst>
              <c:ext xmlns:c16="http://schemas.microsoft.com/office/drawing/2014/chart" uri="{C3380CC4-5D6E-409C-BE32-E72D297353CC}">
                <c16:uniqueId val="{00000007-70E3-4807-BCDE-23FF4A42F809}"/>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Sun and beach holiday</c:v>
                </c:pt>
                <c:pt idx="1">
                  <c:v>Sightseeing/round trip</c:v>
                </c:pt>
                <c:pt idx="2">
                  <c:v>City break (focusing on cultural, shopping, Club, restaurant visits etc.)</c:v>
                </c:pt>
                <c:pt idx="3">
                  <c:v>Holiday to experience nature, scenery and wildlife</c:v>
                </c:pt>
                <c:pt idx="4">
                  <c:v>Visits to historic sites</c:v>
                </c:pt>
                <c:pt idx="5">
                  <c:v>Visiting friends and relatives</c:v>
                </c:pt>
                <c:pt idx="6">
                  <c:v>Cultural experience (focus on art, theatre etc)</c:v>
                </c:pt>
                <c:pt idx="7">
                  <c:v>Party&amp; fun</c:v>
                </c:pt>
                <c:pt idx="8">
                  <c:v>Culinary trip</c:v>
                </c:pt>
                <c:pt idx="9">
                  <c:v>Sports/active holiday</c:v>
                </c:pt>
                <c:pt idx="10">
                  <c:v>Travel to cottage/holiday home (hired/own/borrowed cottage/holiday home)</c:v>
                </c:pt>
                <c:pt idx="11">
                  <c:v>Event holiday (festivals, sports etc)</c:v>
                </c:pt>
                <c:pt idx="12">
                  <c:v>Countryside holiday</c:v>
                </c:pt>
                <c:pt idx="13">
                  <c:v>Cruise</c:v>
                </c:pt>
                <c:pt idx="14">
                  <c:v>Health travel</c:v>
                </c:pt>
                <c:pt idx="15">
                  <c:v>Ski holiday</c:v>
                </c:pt>
                <c:pt idx="16">
                  <c:v>Other type of winterholiday with snow</c:v>
                </c:pt>
              </c:strCache>
            </c:strRef>
          </c:cat>
          <c:val>
            <c:numRef>
              <c:f>Sheet1!$B$2:$B$18</c:f>
              <c:numCache>
                <c:formatCode>0%</c:formatCode>
                <c:ptCount val="17"/>
                <c:pt idx="0">
                  <c:v>0.76170212765957401</c:v>
                </c:pt>
                <c:pt idx="1">
                  <c:v>0.45957446808510605</c:v>
                </c:pt>
                <c:pt idx="2">
                  <c:v>0.41702127659574501</c:v>
                </c:pt>
                <c:pt idx="3">
                  <c:v>0.38723404255319205</c:v>
                </c:pt>
                <c:pt idx="4">
                  <c:v>0.37021276595744701</c:v>
                </c:pt>
                <c:pt idx="5">
                  <c:v>0.31489361702127699</c:v>
                </c:pt>
                <c:pt idx="6">
                  <c:v>0.242553191489362</c:v>
                </c:pt>
                <c:pt idx="7">
                  <c:v>0.14042553191489401</c:v>
                </c:pt>
                <c:pt idx="8">
                  <c:v>0.11914893617021299</c:v>
                </c:pt>
                <c:pt idx="9">
                  <c:v>0.11063829787234</c:v>
                </c:pt>
                <c:pt idx="10">
                  <c:v>9.787234042553189E-2</c:v>
                </c:pt>
                <c:pt idx="11">
                  <c:v>8.9361702127659606E-2</c:v>
                </c:pt>
                <c:pt idx="12">
                  <c:v>5.5319148936170202E-2</c:v>
                </c:pt>
                <c:pt idx="13">
                  <c:v>5.1063829787233998E-2</c:v>
                </c:pt>
                <c:pt idx="14">
                  <c:v>4.6808510638297898E-2</c:v>
                </c:pt>
                <c:pt idx="15">
                  <c:v>3.8297872340425497E-2</c:v>
                </c:pt>
                <c:pt idx="16">
                  <c:v>8.5106382978723406E-3</c:v>
                </c:pt>
              </c:numCache>
            </c:numRef>
          </c:val>
          <c:extLst>
            <c:ext xmlns:c16="http://schemas.microsoft.com/office/drawing/2014/chart" uri="{C3380CC4-5D6E-409C-BE32-E72D297353CC}">
              <c16:uniqueId val="{00000008-70E3-4807-BCDE-23FF4A42F809}"/>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FF0000"/>
              </a:solidFill>
              <a:ln>
                <a:noFill/>
              </a:ln>
              <a:effectLst/>
            </c:spPr>
            <c:extLst>
              <c:ext xmlns:c16="http://schemas.microsoft.com/office/drawing/2014/chart" uri="{C3380CC4-5D6E-409C-BE32-E72D297353CC}">
                <c16:uniqueId val="{00000000-A6C2-41D2-BD22-2EB90D804DE0}"/>
              </c:ext>
            </c:extLst>
          </c:dPt>
          <c:dPt>
            <c:idx val="2"/>
            <c:invertIfNegative val="0"/>
            <c:bubble3D val="0"/>
            <c:spPr>
              <a:solidFill>
                <a:srgbClr val="92D050"/>
              </a:solidFill>
              <a:ln>
                <a:noFill/>
              </a:ln>
              <a:effectLst/>
            </c:spPr>
            <c:extLst>
              <c:ext xmlns:c16="http://schemas.microsoft.com/office/drawing/2014/chart" uri="{C3380CC4-5D6E-409C-BE32-E72D297353CC}">
                <c16:uniqueId val="{00000001-A6C2-41D2-BD22-2EB90D804DE0}"/>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3 to 4 days</c:v>
                </c:pt>
                <c:pt idx="1">
                  <c:v>5 to 6 days</c:v>
                </c:pt>
                <c:pt idx="2">
                  <c:v>7 to 8 days</c:v>
                </c:pt>
                <c:pt idx="3">
                  <c:v>9 to 14 days</c:v>
                </c:pt>
                <c:pt idx="4">
                  <c:v>15 or more days</c:v>
                </c:pt>
              </c:strCache>
            </c:strRef>
          </c:cat>
          <c:val>
            <c:numRef>
              <c:f>Sheet1!$B$2:$B$6</c:f>
              <c:numCache>
                <c:formatCode>0%</c:formatCode>
                <c:ptCount val="5"/>
                <c:pt idx="0">
                  <c:v>0.14468085106383</c:v>
                </c:pt>
                <c:pt idx="1">
                  <c:v>0.11489361702127701</c:v>
                </c:pt>
                <c:pt idx="2">
                  <c:v>0.34042553191489394</c:v>
                </c:pt>
                <c:pt idx="3">
                  <c:v>0.19148936170212799</c:v>
                </c:pt>
                <c:pt idx="4">
                  <c:v>0.208510638297872</c:v>
                </c:pt>
              </c:numCache>
            </c:numRef>
          </c:val>
          <c:extLst>
            <c:ext xmlns:c16="http://schemas.microsoft.com/office/drawing/2014/chart" uri="{C3380CC4-5D6E-409C-BE32-E72D297353CC}">
              <c16:uniqueId val="{00000000-6098-4FC8-B8D2-67B4945DE081}"/>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rgbClr val="6E6E71"/>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5"/>
            <c:invertIfNegative val="0"/>
            <c:bubble3D val="0"/>
            <c:spPr>
              <a:solidFill>
                <a:srgbClr val="92D050"/>
              </a:solidFill>
              <a:ln>
                <a:noFill/>
              </a:ln>
              <a:effectLst/>
            </c:spPr>
            <c:extLst>
              <c:ext xmlns:c16="http://schemas.microsoft.com/office/drawing/2014/chart" uri="{C3380CC4-5D6E-409C-BE32-E72D297353CC}">
                <c16:uniqueId val="{00000000-1EFF-4191-B411-475535342474}"/>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Plane</c:v>
                </c:pt>
                <c:pt idx="1">
                  <c:v>Car</c:v>
                </c:pt>
                <c:pt idx="2">
                  <c:v>Bus</c:v>
                </c:pt>
                <c:pt idx="3">
                  <c:v>Train</c:v>
                </c:pt>
                <c:pt idx="4">
                  <c:v>Ferry / boat / cruise</c:v>
                </c:pt>
                <c:pt idx="5">
                  <c:v>Charter plane</c:v>
                </c:pt>
                <c:pt idx="6">
                  <c:v>Scheduled plane</c:v>
                </c:pt>
                <c:pt idx="7">
                  <c:v>Camper van</c:v>
                </c:pt>
                <c:pt idx="8">
                  <c:v>Car w/ caravan</c:v>
                </c:pt>
                <c:pt idx="9">
                  <c:v>Motorbike</c:v>
                </c:pt>
              </c:strCache>
            </c:strRef>
          </c:cat>
          <c:val>
            <c:numRef>
              <c:f>Sheet1!$B$2:$B$11</c:f>
              <c:numCache>
                <c:formatCode>0%</c:formatCode>
                <c:ptCount val="10"/>
                <c:pt idx="0">
                  <c:v>0.69361702127659597</c:v>
                </c:pt>
                <c:pt idx="1">
                  <c:v>0.30638297872340398</c:v>
                </c:pt>
                <c:pt idx="2">
                  <c:v>0.11063829787234</c:v>
                </c:pt>
                <c:pt idx="3">
                  <c:v>8.5106382978723402E-2</c:v>
                </c:pt>
                <c:pt idx="4">
                  <c:v>7.6595744680851105E-2</c:v>
                </c:pt>
                <c:pt idx="5">
                  <c:v>5.1063829787233998E-2</c:v>
                </c:pt>
                <c:pt idx="6">
                  <c:v>3.4042553191489404E-2</c:v>
                </c:pt>
                <c:pt idx="7">
                  <c:v>8.5106382978723406E-3</c:v>
                </c:pt>
                <c:pt idx="8">
                  <c:v>4.2553191489361703E-3</c:v>
                </c:pt>
                <c:pt idx="9">
                  <c:v>4.2553191489361703E-3</c:v>
                </c:pt>
              </c:numCache>
            </c:numRef>
          </c:val>
          <c:extLst>
            <c:ext xmlns:c16="http://schemas.microsoft.com/office/drawing/2014/chart" uri="{C3380CC4-5D6E-409C-BE32-E72D297353CC}">
              <c16:uniqueId val="{00000000-CD3E-4404-82E7-E71DA9C37947}"/>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Hotel (medium standard)</c:v>
                </c:pt>
                <c:pt idx="1">
                  <c:v>Hotel (high standard)</c:v>
                </c:pt>
                <c:pt idx="2">
                  <c:v>Rented cabin / holiday home / flat</c:v>
                </c:pt>
                <c:pt idx="3">
                  <c:v>Hotel (budget)</c:v>
                </c:pt>
                <c:pt idx="4">
                  <c:v>Stayed with family</c:v>
                </c:pt>
                <c:pt idx="5">
                  <c:v>Guest house / Bed &amp; Breakfast</c:v>
                </c:pt>
                <c:pt idx="6">
                  <c:v>Owned cabin / holiday home / flat</c:v>
                </c:pt>
                <c:pt idx="7">
                  <c:v>Stayed with friends / acquaintances</c:v>
                </c:pt>
                <c:pt idx="8">
                  <c:v>Borrowed cabin / holiday home / flat</c:v>
                </c:pt>
                <c:pt idx="9">
                  <c:v>Caravan / camper van</c:v>
                </c:pt>
                <c:pt idx="10">
                  <c:v>In a private person's home through AirBnb or other types of sharing services</c:v>
                </c:pt>
                <c:pt idx="11">
                  <c:v>Tent</c:v>
                </c:pt>
                <c:pt idx="12">
                  <c:v>Camping cabin</c:v>
                </c:pt>
              </c:strCache>
            </c:strRef>
          </c:cat>
          <c:val>
            <c:numRef>
              <c:f>Sheet1!$B$2:$B$14</c:f>
              <c:numCache>
                <c:formatCode>0%</c:formatCode>
                <c:ptCount val="13"/>
                <c:pt idx="0">
                  <c:v>0.37872340425531903</c:v>
                </c:pt>
                <c:pt idx="1">
                  <c:v>0.242553191489362</c:v>
                </c:pt>
                <c:pt idx="2">
                  <c:v>0.12765957446808499</c:v>
                </c:pt>
                <c:pt idx="3">
                  <c:v>9.3617021276595699E-2</c:v>
                </c:pt>
                <c:pt idx="4">
                  <c:v>8.0851063829787198E-2</c:v>
                </c:pt>
                <c:pt idx="5">
                  <c:v>6.382978723404259E-2</c:v>
                </c:pt>
                <c:pt idx="6">
                  <c:v>4.2553191489361701E-2</c:v>
                </c:pt>
                <c:pt idx="7">
                  <c:v>4.2553191489361701E-2</c:v>
                </c:pt>
                <c:pt idx="8">
                  <c:v>1.7021276595744702E-2</c:v>
                </c:pt>
                <c:pt idx="9">
                  <c:v>1.27659574468085E-2</c:v>
                </c:pt>
                <c:pt idx="10">
                  <c:v>8.5106382978723406E-3</c:v>
                </c:pt>
                <c:pt idx="11">
                  <c:v>4.2553191489361703E-3</c:v>
                </c:pt>
                <c:pt idx="12">
                  <c:v>4.2553191489361703E-3</c:v>
                </c:pt>
              </c:numCache>
            </c:numRef>
          </c:val>
          <c:extLst>
            <c:ext xmlns:c16="http://schemas.microsoft.com/office/drawing/2014/chart" uri="{C3380CC4-5D6E-409C-BE32-E72D297353CC}">
              <c16:uniqueId val="{00000000-2743-4EC2-A665-3DFFF72FFCE7}"/>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7"/>
            <c:invertIfNegative val="0"/>
            <c:bubble3D val="0"/>
            <c:spPr>
              <a:solidFill>
                <a:srgbClr val="92D050"/>
              </a:solidFill>
              <a:ln>
                <a:noFill/>
              </a:ln>
              <a:effectLst/>
            </c:spPr>
            <c:extLst>
              <c:ext xmlns:c16="http://schemas.microsoft.com/office/drawing/2014/chart" uri="{C3380CC4-5D6E-409C-BE32-E72D297353CC}">
                <c16:uniqueId val="{00000000-665F-435F-BD6D-5CF50EBF96B7}"/>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Bus</c:v>
                </c:pt>
                <c:pt idx="1">
                  <c:v>Rented car</c:v>
                </c:pt>
                <c:pt idx="2">
                  <c:v>Own car</c:v>
                </c:pt>
                <c:pt idx="3">
                  <c:v>No transportation</c:v>
                </c:pt>
                <c:pt idx="4">
                  <c:v>Ferry / boat / cruise</c:v>
                </c:pt>
                <c:pt idx="5">
                  <c:v>Train</c:v>
                </c:pt>
                <c:pt idx="6">
                  <c:v>Plane</c:v>
                </c:pt>
                <c:pt idx="7">
                  <c:v>Bicycle</c:v>
                </c:pt>
                <c:pt idx="8">
                  <c:v>Camper van</c:v>
                </c:pt>
                <c:pt idx="9">
                  <c:v>Car w/ caravan</c:v>
                </c:pt>
                <c:pt idx="10">
                  <c:v>Motorbike</c:v>
                </c:pt>
              </c:strCache>
            </c:strRef>
          </c:cat>
          <c:val>
            <c:numRef>
              <c:f>Sheet1!$B$2:$B$12</c:f>
              <c:numCache>
                <c:formatCode>0%</c:formatCode>
                <c:ptCount val="11"/>
                <c:pt idx="0">
                  <c:v>0.28085106382978703</c:v>
                </c:pt>
                <c:pt idx="1">
                  <c:v>0.19148936170212799</c:v>
                </c:pt>
                <c:pt idx="2">
                  <c:v>0.16170212765957401</c:v>
                </c:pt>
                <c:pt idx="3">
                  <c:v>0.14468085106383</c:v>
                </c:pt>
                <c:pt idx="4">
                  <c:v>0.11489361702127701</c:v>
                </c:pt>
                <c:pt idx="5">
                  <c:v>6.8085106382978697E-2</c:v>
                </c:pt>
                <c:pt idx="6">
                  <c:v>6.382978723404259E-2</c:v>
                </c:pt>
                <c:pt idx="7">
                  <c:v>4.6808510638297898E-2</c:v>
                </c:pt>
                <c:pt idx="8">
                  <c:v>8.5106382978723406E-3</c:v>
                </c:pt>
                <c:pt idx="9">
                  <c:v>8.5106382978723406E-3</c:v>
                </c:pt>
                <c:pt idx="10">
                  <c:v>0</c:v>
                </c:pt>
              </c:numCache>
            </c:numRef>
          </c:val>
          <c:extLst>
            <c:ext xmlns:c16="http://schemas.microsoft.com/office/drawing/2014/chart" uri="{C3380CC4-5D6E-409C-BE32-E72D297353CC}">
              <c16:uniqueId val="{00000000-6047-440C-853D-CA0394DDAB27}"/>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409260283287449"/>
          <c:y val="2.8198049228214074E-3"/>
          <c:w val="0.51276605826365784"/>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1A-9356-4FC4-9D80-BB5A16CAB5D8}"/>
              </c:ext>
            </c:extLst>
          </c:dPt>
          <c:dPt>
            <c:idx val="2"/>
            <c:invertIfNegative val="0"/>
            <c:bubble3D val="0"/>
            <c:spPr>
              <a:solidFill>
                <a:srgbClr val="92D050"/>
              </a:solidFill>
              <a:ln>
                <a:noFill/>
              </a:ln>
              <a:effectLst/>
            </c:spPr>
            <c:extLst>
              <c:ext xmlns:c16="http://schemas.microsoft.com/office/drawing/2014/chart" uri="{C3380CC4-5D6E-409C-BE32-E72D297353CC}">
                <c16:uniqueId val="{0000001B-9356-4FC4-9D80-BB5A16CAB5D8}"/>
              </c:ext>
            </c:extLst>
          </c:dPt>
          <c:dPt>
            <c:idx val="3"/>
            <c:invertIfNegative val="0"/>
            <c:bubble3D val="0"/>
            <c:spPr>
              <a:solidFill>
                <a:srgbClr val="92D050"/>
              </a:solidFill>
              <a:ln>
                <a:noFill/>
              </a:ln>
              <a:effectLst/>
            </c:spPr>
            <c:extLst>
              <c:ext xmlns:c16="http://schemas.microsoft.com/office/drawing/2014/chart" uri="{C3380CC4-5D6E-409C-BE32-E72D297353CC}">
                <c16:uniqueId val="{0000001C-9356-4FC4-9D80-BB5A16CAB5D8}"/>
              </c:ext>
            </c:extLst>
          </c:dPt>
          <c:dPt>
            <c:idx val="6"/>
            <c:invertIfNegative val="0"/>
            <c:bubble3D val="0"/>
            <c:spPr>
              <a:solidFill>
                <a:srgbClr val="92D050"/>
              </a:solidFill>
              <a:ln>
                <a:noFill/>
              </a:ln>
              <a:effectLst/>
            </c:spPr>
            <c:extLst>
              <c:ext xmlns:c16="http://schemas.microsoft.com/office/drawing/2014/chart" uri="{C3380CC4-5D6E-409C-BE32-E72D297353CC}">
                <c16:uniqueId val="{0000001D-9356-4FC4-9D80-BB5A16CAB5D8}"/>
              </c:ext>
            </c:extLst>
          </c:dPt>
          <c:dPt>
            <c:idx val="8"/>
            <c:invertIfNegative val="0"/>
            <c:bubble3D val="0"/>
            <c:spPr>
              <a:solidFill>
                <a:schemeClr val="accent2"/>
              </a:solidFill>
              <a:ln>
                <a:noFill/>
              </a:ln>
              <a:effectLst/>
            </c:spPr>
            <c:extLst>
              <c:ext xmlns:c16="http://schemas.microsoft.com/office/drawing/2014/chart" uri="{C3380CC4-5D6E-409C-BE32-E72D297353CC}">
                <c16:uniqueId val="{00000001-8596-4D40-B1A4-77D319A73CD9}"/>
              </c:ext>
            </c:extLst>
          </c:dPt>
          <c:dPt>
            <c:idx val="9"/>
            <c:invertIfNegative val="0"/>
            <c:bubble3D val="0"/>
            <c:spPr>
              <a:solidFill>
                <a:schemeClr val="accent2"/>
              </a:solidFill>
              <a:ln>
                <a:noFill/>
              </a:ln>
              <a:effectLst/>
            </c:spPr>
            <c:extLst>
              <c:ext xmlns:c16="http://schemas.microsoft.com/office/drawing/2014/chart" uri="{C3380CC4-5D6E-409C-BE32-E72D297353CC}">
                <c16:uniqueId val="{00000003-8596-4D40-B1A4-77D319A73CD9}"/>
              </c:ext>
            </c:extLst>
          </c:dPt>
          <c:dPt>
            <c:idx val="11"/>
            <c:invertIfNegative val="0"/>
            <c:bubble3D val="0"/>
            <c:spPr>
              <a:solidFill>
                <a:srgbClr val="FF0000"/>
              </a:solidFill>
              <a:ln>
                <a:noFill/>
              </a:ln>
              <a:effectLst/>
            </c:spPr>
            <c:extLst>
              <c:ext xmlns:c16="http://schemas.microsoft.com/office/drawing/2014/chart" uri="{C3380CC4-5D6E-409C-BE32-E72D297353CC}">
                <c16:uniqueId val="{00000005-8596-4D40-B1A4-77D319A73CD9}"/>
              </c:ext>
            </c:extLst>
          </c:dPt>
          <c:dPt>
            <c:idx val="12"/>
            <c:invertIfNegative val="0"/>
            <c:bubble3D val="0"/>
            <c:spPr>
              <a:solidFill>
                <a:schemeClr val="accent2"/>
              </a:solidFill>
              <a:ln>
                <a:noFill/>
              </a:ln>
              <a:effectLst/>
            </c:spPr>
            <c:extLst>
              <c:ext xmlns:c16="http://schemas.microsoft.com/office/drawing/2014/chart" uri="{C3380CC4-5D6E-409C-BE32-E72D297353CC}">
                <c16:uniqueId val="{00000007-8596-4D40-B1A4-77D319A73CD9}"/>
              </c:ext>
            </c:extLst>
          </c:dPt>
          <c:dPt>
            <c:idx val="15"/>
            <c:invertIfNegative val="0"/>
            <c:bubble3D val="0"/>
            <c:spPr>
              <a:solidFill>
                <a:schemeClr val="accent2"/>
              </a:solidFill>
              <a:ln>
                <a:noFill/>
              </a:ln>
              <a:effectLst/>
            </c:spPr>
            <c:extLst>
              <c:ext xmlns:c16="http://schemas.microsoft.com/office/drawing/2014/chart" uri="{C3380CC4-5D6E-409C-BE32-E72D297353CC}">
                <c16:uniqueId val="{00000009-8596-4D40-B1A4-77D319A73CD9}"/>
              </c:ext>
            </c:extLst>
          </c:dPt>
          <c:dPt>
            <c:idx val="16"/>
            <c:invertIfNegative val="0"/>
            <c:bubble3D val="0"/>
            <c:spPr>
              <a:solidFill>
                <a:schemeClr val="accent2"/>
              </a:solidFill>
              <a:ln>
                <a:noFill/>
              </a:ln>
              <a:effectLst/>
            </c:spPr>
            <c:extLst>
              <c:ext xmlns:c16="http://schemas.microsoft.com/office/drawing/2014/chart" uri="{C3380CC4-5D6E-409C-BE32-E72D297353CC}">
                <c16:uniqueId val="{0000000B-8596-4D40-B1A4-77D319A73CD9}"/>
              </c:ext>
            </c:extLst>
          </c:dPt>
          <c:dPt>
            <c:idx val="17"/>
            <c:invertIfNegative val="0"/>
            <c:bubble3D val="0"/>
            <c:spPr>
              <a:solidFill>
                <a:srgbClr val="92D050"/>
              </a:solidFill>
              <a:ln>
                <a:noFill/>
              </a:ln>
              <a:effectLst/>
            </c:spPr>
            <c:extLst>
              <c:ext xmlns:c16="http://schemas.microsoft.com/office/drawing/2014/chart" uri="{C3380CC4-5D6E-409C-BE32-E72D297353CC}">
                <c16:uniqueId val="{0000000D-8596-4D40-B1A4-77D319A73CD9}"/>
              </c:ext>
            </c:extLst>
          </c:dPt>
          <c:dPt>
            <c:idx val="18"/>
            <c:invertIfNegative val="0"/>
            <c:bubble3D val="0"/>
            <c:spPr>
              <a:solidFill>
                <a:srgbClr val="FF0000"/>
              </a:solidFill>
              <a:ln>
                <a:noFill/>
              </a:ln>
              <a:effectLst/>
            </c:spPr>
            <c:extLst>
              <c:ext xmlns:c16="http://schemas.microsoft.com/office/drawing/2014/chart" uri="{C3380CC4-5D6E-409C-BE32-E72D297353CC}">
                <c16:uniqueId val="{0000001F-9356-4FC4-9D80-BB5A16CAB5D8}"/>
              </c:ext>
            </c:extLst>
          </c:dPt>
          <c:dPt>
            <c:idx val="19"/>
            <c:invertIfNegative val="0"/>
            <c:bubble3D val="0"/>
            <c:spPr>
              <a:solidFill>
                <a:schemeClr val="accent2"/>
              </a:solidFill>
              <a:ln>
                <a:noFill/>
              </a:ln>
              <a:effectLst/>
            </c:spPr>
            <c:extLst>
              <c:ext xmlns:c16="http://schemas.microsoft.com/office/drawing/2014/chart" uri="{C3380CC4-5D6E-409C-BE32-E72D297353CC}">
                <c16:uniqueId val="{0000000F-8596-4D40-B1A4-77D319A73CD9}"/>
              </c:ext>
            </c:extLst>
          </c:dPt>
          <c:dPt>
            <c:idx val="20"/>
            <c:invertIfNegative val="0"/>
            <c:bubble3D val="0"/>
            <c:spPr>
              <a:solidFill>
                <a:schemeClr val="accent2"/>
              </a:solidFill>
              <a:ln>
                <a:noFill/>
              </a:ln>
              <a:effectLst/>
            </c:spPr>
            <c:extLst>
              <c:ext xmlns:c16="http://schemas.microsoft.com/office/drawing/2014/chart" uri="{C3380CC4-5D6E-409C-BE32-E72D297353CC}">
                <c16:uniqueId val="{00000011-8596-4D40-B1A4-77D319A73CD9}"/>
              </c:ext>
            </c:extLst>
          </c:dPt>
          <c:dPt>
            <c:idx val="21"/>
            <c:invertIfNegative val="0"/>
            <c:bubble3D val="0"/>
            <c:spPr>
              <a:solidFill>
                <a:schemeClr val="accent2"/>
              </a:solidFill>
              <a:ln>
                <a:noFill/>
              </a:ln>
              <a:effectLst/>
            </c:spPr>
            <c:extLst>
              <c:ext xmlns:c16="http://schemas.microsoft.com/office/drawing/2014/chart" uri="{C3380CC4-5D6E-409C-BE32-E72D297353CC}">
                <c16:uniqueId val="{00000013-8596-4D40-B1A4-77D319A73CD9}"/>
              </c:ext>
            </c:extLst>
          </c:dPt>
          <c:dPt>
            <c:idx val="22"/>
            <c:invertIfNegative val="0"/>
            <c:bubble3D val="0"/>
            <c:spPr>
              <a:solidFill>
                <a:schemeClr val="accent2"/>
              </a:solidFill>
              <a:ln>
                <a:noFill/>
              </a:ln>
              <a:effectLst/>
            </c:spPr>
            <c:extLst>
              <c:ext xmlns:c16="http://schemas.microsoft.com/office/drawing/2014/chart" uri="{C3380CC4-5D6E-409C-BE32-E72D297353CC}">
                <c16:uniqueId val="{00000015-8596-4D40-B1A4-77D319A73CD9}"/>
              </c:ext>
            </c:extLst>
          </c:dPt>
          <c:dPt>
            <c:idx val="23"/>
            <c:invertIfNegative val="0"/>
            <c:bubble3D val="0"/>
            <c:spPr>
              <a:solidFill>
                <a:schemeClr val="accent2"/>
              </a:solidFill>
              <a:ln>
                <a:noFill/>
              </a:ln>
              <a:effectLst/>
            </c:spPr>
            <c:extLst>
              <c:ext xmlns:c16="http://schemas.microsoft.com/office/drawing/2014/chart" uri="{C3380CC4-5D6E-409C-BE32-E72D297353CC}">
                <c16:uniqueId val="{00000017-8596-4D40-B1A4-77D319A73CD9}"/>
              </c:ext>
            </c:extLst>
          </c:dPt>
          <c:dPt>
            <c:idx val="24"/>
            <c:invertIfNegative val="0"/>
            <c:bubble3D val="0"/>
            <c:spPr>
              <a:solidFill>
                <a:srgbClr val="92D050"/>
              </a:solidFill>
              <a:ln>
                <a:noFill/>
              </a:ln>
              <a:effectLst/>
            </c:spPr>
            <c:extLst>
              <c:ext xmlns:c16="http://schemas.microsoft.com/office/drawing/2014/chart" uri="{C3380CC4-5D6E-409C-BE32-E72D297353CC}">
                <c16:uniqueId val="{0000001E-9356-4FC4-9D80-BB5A16CAB5D8}"/>
              </c:ext>
            </c:extLst>
          </c:dPt>
          <c:dPt>
            <c:idx val="26"/>
            <c:invertIfNegative val="0"/>
            <c:bubble3D val="0"/>
            <c:spPr>
              <a:solidFill>
                <a:schemeClr val="accent2"/>
              </a:solidFill>
              <a:ln>
                <a:noFill/>
              </a:ln>
              <a:effectLst/>
            </c:spPr>
            <c:extLst>
              <c:ext xmlns:c16="http://schemas.microsoft.com/office/drawing/2014/chart" uri="{C3380CC4-5D6E-409C-BE32-E72D297353CC}">
                <c16:uniqueId val="{00000019-8596-4D40-B1A4-77D319A73CD9}"/>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Sheet1!$A$2:$A$29</c:f>
              <c:strCache>
                <c:ptCount val="28"/>
                <c:pt idx="0">
                  <c:v>Relaxation</c:v>
                </c:pt>
                <c:pt idx="1">
                  <c:v>Taste local food and drink</c:v>
                </c:pt>
                <c:pt idx="2">
                  <c:v>Observe beauty of nature</c:v>
                </c:pt>
                <c:pt idx="3">
                  <c:v>Sunbathing and swimming</c:v>
                </c:pt>
                <c:pt idx="4">
                  <c:v>Visit restaurants</c:v>
                </c:pt>
                <c:pt idx="5">
                  <c:v>Discover local culture and lifestyle</c:v>
                </c:pt>
                <c:pt idx="6">
                  <c:v>Hiking (less than two hours)</c:v>
                </c:pt>
                <c:pt idx="7">
                  <c:v>Visit historical buildings/sites</c:v>
                </c:pt>
                <c:pt idx="8">
                  <c:v>Shopping</c:v>
                </c:pt>
                <c:pt idx="9">
                  <c:v>Visit the countryside</c:v>
                </c:pt>
                <c:pt idx="10">
                  <c:v>Discover local history and legends</c:v>
                </c:pt>
                <c:pt idx="11">
                  <c:v>Visit cities</c:v>
                </c:pt>
                <c:pt idx="12">
                  <c:v>Visit parks and gardens</c:v>
                </c:pt>
                <c:pt idx="13">
                  <c:v>Experience mountains,  the wilderness or the wildlife</c:v>
                </c:pt>
                <c:pt idx="14">
                  <c:v>Attend sightseeing tours</c:v>
                </c:pt>
                <c:pt idx="15">
                  <c:v>Observe natural phenomenon (i.e. volcanoes, northern lights, midnight sun, breaking waves, sand dune)</c:v>
                </c:pt>
                <c:pt idx="16">
                  <c:v>Experience local architecture</c:v>
                </c:pt>
                <c:pt idx="17">
                  <c:v>Get pampered</c:v>
                </c:pt>
                <c:pt idx="18">
                  <c:v>Visit museums</c:v>
                </c:pt>
                <c:pt idx="19">
                  <c:v>Hiking (more than two hours)</c:v>
                </c:pt>
                <c:pt idx="20">
                  <c:v>Visit spa resorts</c:v>
                </c:pt>
                <c:pt idx="21">
                  <c:v>Experience national festivals and traditional celebrations</c:v>
                </c:pt>
                <c:pt idx="22">
                  <c:v>Visit art exhibitions</c:v>
                </c:pt>
                <c:pt idx="23">
                  <c:v>Experience city nightlife</c:v>
                </c:pt>
                <c:pt idx="24">
                  <c:v>Fresh or salt water fishing</c:v>
                </c:pt>
                <c:pt idx="25">
                  <c:v>Do winter activities (Alpine skiing/snowboarding, cross country skiing, dog-sleigh, snowmobile etc)</c:v>
                </c:pt>
                <c:pt idx="26">
                  <c:v>Attend concerts/festivals</c:v>
                </c:pt>
                <c:pt idx="27">
                  <c:v>Visit amusement parks</c:v>
                </c:pt>
              </c:strCache>
            </c:strRef>
          </c:cat>
          <c:val>
            <c:numRef>
              <c:f>Sheet1!$B$2:$B$29</c:f>
              <c:numCache>
                <c:formatCode>0%</c:formatCode>
                <c:ptCount val="28"/>
                <c:pt idx="0">
                  <c:v>0.86808510638297909</c:v>
                </c:pt>
                <c:pt idx="1">
                  <c:v>0.59148936170212796</c:v>
                </c:pt>
                <c:pt idx="2">
                  <c:v>0.59148936170212796</c:v>
                </c:pt>
                <c:pt idx="3">
                  <c:v>0.54042553191489395</c:v>
                </c:pt>
                <c:pt idx="4">
                  <c:v>0.49787234042553202</c:v>
                </c:pt>
                <c:pt idx="5">
                  <c:v>0.42127659574468096</c:v>
                </c:pt>
                <c:pt idx="6">
                  <c:v>0.39574468085106401</c:v>
                </c:pt>
                <c:pt idx="7">
                  <c:v>0.365957446808511</c:v>
                </c:pt>
                <c:pt idx="8">
                  <c:v>0.31489361702127699</c:v>
                </c:pt>
                <c:pt idx="9">
                  <c:v>0.28085106382978703</c:v>
                </c:pt>
                <c:pt idx="10">
                  <c:v>0.26382978723404299</c:v>
                </c:pt>
                <c:pt idx="11">
                  <c:v>0.25957446808510598</c:v>
                </c:pt>
                <c:pt idx="12">
                  <c:v>0.242553191489362</c:v>
                </c:pt>
                <c:pt idx="13">
                  <c:v>0.23829787234042599</c:v>
                </c:pt>
                <c:pt idx="14">
                  <c:v>0.22553191489361701</c:v>
                </c:pt>
                <c:pt idx="15">
                  <c:v>0.22553191489361701</c:v>
                </c:pt>
                <c:pt idx="16">
                  <c:v>0.21276595744680901</c:v>
                </c:pt>
                <c:pt idx="17">
                  <c:v>0.17872340425531899</c:v>
                </c:pt>
                <c:pt idx="18">
                  <c:v>0.14468085106383</c:v>
                </c:pt>
                <c:pt idx="19">
                  <c:v>0.136170212765957</c:v>
                </c:pt>
                <c:pt idx="20">
                  <c:v>0.12340425531914899</c:v>
                </c:pt>
                <c:pt idx="21">
                  <c:v>0.10638297872340401</c:v>
                </c:pt>
                <c:pt idx="22">
                  <c:v>8.9361702127659606E-2</c:v>
                </c:pt>
                <c:pt idx="23">
                  <c:v>7.2340425531914901E-2</c:v>
                </c:pt>
                <c:pt idx="24">
                  <c:v>6.8085106382978697E-2</c:v>
                </c:pt>
                <c:pt idx="25">
                  <c:v>4.2553191489361701E-2</c:v>
                </c:pt>
                <c:pt idx="26">
                  <c:v>3.8297872340425497E-2</c:v>
                </c:pt>
                <c:pt idx="27">
                  <c:v>3.4042553191489404E-2</c:v>
                </c:pt>
              </c:numCache>
            </c:numRef>
          </c:val>
          <c:extLst>
            <c:ext xmlns:c16="http://schemas.microsoft.com/office/drawing/2014/chart" uri="{C3380CC4-5D6E-409C-BE32-E72D297353CC}">
              <c16:uniqueId val="{0000001A-8596-4D40-B1A4-77D319A73CD9}"/>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Less than one week before departure</c:v>
                </c:pt>
                <c:pt idx="1">
                  <c:v>1-3 weeks before departure</c:v>
                </c:pt>
                <c:pt idx="2">
                  <c:v>Up to 1 month before departure</c:v>
                </c:pt>
                <c:pt idx="3">
                  <c:v>Up to 2 months before departure</c:v>
                </c:pt>
                <c:pt idx="4">
                  <c:v>Up to 3 months before departure</c:v>
                </c:pt>
                <c:pt idx="5">
                  <c:v>Up to 4-6 months before departure</c:v>
                </c:pt>
                <c:pt idx="6">
                  <c:v>Up to 6-12 months before departure</c:v>
                </c:pt>
                <c:pt idx="7">
                  <c:v>More than one year before departure</c:v>
                </c:pt>
              </c:strCache>
            </c:strRef>
          </c:cat>
          <c:val>
            <c:numRef>
              <c:f>Sheet1!$B$2:$B$9</c:f>
              <c:numCache>
                <c:formatCode>0%</c:formatCode>
                <c:ptCount val="8"/>
                <c:pt idx="0">
                  <c:v>3.4042553191489404E-2</c:v>
                </c:pt>
                <c:pt idx="1">
                  <c:v>7.6595744680851105E-2</c:v>
                </c:pt>
                <c:pt idx="2">
                  <c:v>0.11914893617021299</c:v>
                </c:pt>
                <c:pt idx="3">
                  <c:v>0.16170212765957401</c:v>
                </c:pt>
                <c:pt idx="4">
                  <c:v>0.16595744680851102</c:v>
                </c:pt>
                <c:pt idx="5">
                  <c:v>0.268085106382979</c:v>
                </c:pt>
                <c:pt idx="6">
                  <c:v>0.11489361702127701</c:v>
                </c:pt>
                <c:pt idx="7">
                  <c:v>4.2553191489361701E-2</c:v>
                </c:pt>
              </c:numCache>
            </c:numRef>
          </c:val>
          <c:extLst>
            <c:ext xmlns:c16="http://schemas.microsoft.com/office/drawing/2014/chart" uri="{C3380CC4-5D6E-409C-BE32-E72D297353CC}">
              <c16:uniqueId val="{00000000-F30A-4813-9076-23AEF9C79539}"/>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Functional Index</c:v>
                </c:pt>
              </c:strCache>
            </c:strRef>
          </c:tx>
          <c:spPr>
            <a:solidFill>
              <a:srgbClr val="8282AA"/>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Is well organized</c:v>
                </c:pt>
                <c:pt idx="1">
                  <c:v>Has interesting culture &amp; art</c:v>
                </c:pt>
                <c:pt idx="2">
                  <c:v>Is easy to travel to</c:v>
                </c:pt>
                <c:pt idx="3">
                  <c:v>Has beautiful nature</c:v>
                </c:pt>
                <c:pt idx="4">
                  <c:v>Has friendly people</c:v>
                </c:pt>
                <c:pt idx="5">
                  <c:v>Has interesting sights</c:v>
                </c:pt>
              </c:strCache>
            </c:strRef>
          </c:cat>
          <c:val>
            <c:numRef>
              <c:f>Sheet1!$B$2:$B$7</c:f>
              <c:numCache>
                <c:formatCode>0</c:formatCode>
                <c:ptCount val="6"/>
                <c:pt idx="0">
                  <c:v>111</c:v>
                </c:pt>
                <c:pt idx="1">
                  <c:v>109</c:v>
                </c:pt>
                <c:pt idx="2">
                  <c:v>107</c:v>
                </c:pt>
                <c:pt idx="3">
                  <c:v>105</c:v>
                </c:pt>
                <c:pt idx="4">
                  <c:v>105</c:v>
                </c:pt>
                <c:pt idx="5">
                  <c:v>105</c:v>
                </c:pt>
              </c:numCache>
            </c:numRef>
          </c:val>
          <c:extLst>
            <c:ext xmlns:c16="http://schemas.microsoft.com/office/drawing/2014/chart" uri="{C3380CC4-5D6E-409C-BE32-E72D297353CC}">
              <c16:uniqueId val="{00000000-5739-4A9A-9E0D-EE9E6D58790D}"/>
            </c:ext>
          </c:extLst>
        </c:ser>
        <c:dLbls>
          <c:showLegendKey val="0"/>
          <c:showVal val="0"/>
          <c:showCatName val="0"/>
          <c:showSerName val="0"/>
          <c:showPercent val="0"/>
          <c:showBubbleSize val="0"/>
        </c:dLbls>
        <c:gapWidth val="50"/>
        <c:axId val="662856064"/>
        <c:axId val="211374848"/>
      </c:barChart>
      <c:catAx>
        <c:axId val="662856064"/>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211374848"/>
        <c:crosses val="autoZero"/>
        <c:auto val="1"/>
        <c:lblAlgn val="ctr"/>
        <c:lblOffset val="100"/>
        <c:noMultiLvlLbl val="0"/>
      </c:catAx>
      <c:valAx>
        <c:axId val="211374848"/>
        <c:scaling>
          <c:orientation val="minMax"/>
          <c:max val="370"/>
          <c:min val="0"/>
        </c:scaling>
        <c:delete val="1"/>
        <c:axPos val="t"/>
        <c:numFmt formatCode="0" sourceLinked="1"/>
        <c:majorTickMark val="out"/>
        <c:minorTickMark val="none"/>
        <c:tickLblPos val="none"/>
        <c:crossAx val="662856064"/>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1-EF0A-43B2-9952-34CAFD38A0E9}"/>
              </c:ext>
            </c:extLst>
          </c:dPt>
          <c:dPt>
            <c:idx val="4"/>
            <c:invertIfNegative val="0"/>
            <c:bubble3D val="0"/>
            <c:spPr>
              <a:solidFill>
                <a:srgbClr val="92D050"/>
              </a:solidFill>
              <a:ln>
                <a:noFill/>
              </a:ln>
              <a:effectLst/>
            </c:spPr>
            <c:extLst>
              <c:ext xmlns:c16="http://schemas.microsoft.com/office/drawing/2014/chart" uri="{C3380CC4-5D6E-409C-BE32-E72D297353CC}">
                <c16:uniqueId val="{00000003-EF0A-43B2-9952-34CAFD38A0E9}"/>
              </c:ext>
            </c:extLst>
          </c:dPt>
          <c:dPt>
            <c:idx val="5"/>
            <c:invertIfNegative val="0"/>
            <c:bubble3D val="0"/>
            <c:spPr>
              <a:solidFill>
                <a:srgbClr val="FF0000"/>
              </a:solidFill>
              <a:ln>
                <a:noFill/>
              </a:ln>
              <a:effectLst/>
            </c:spPr>
            <c:extLst>
              <c:ext xmlns:c16="http://schemas.microsoft.com/office/drawing/2014/chart" uri="{C3380CC4-5D6E-409C-BE32-E72D297353CC}">
                <c16:uniqueId val="{00000005-EF0A-43B2-9952-34CAFD38A0E9}"/>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Spouse/Partner</c:v>
                </c:pt>
                <c:pt idx="1">
                  <c:v>Children 0-6 years</c:v>
                </c:pt>
                <c:pt idx="2">
                  <c:v>Children 7-14 years</c:v>
                </c:pt>
                <c:pt idx="3">
                  <c:v>Children 15 years and older</c:v>
                </c:pt>
                <c:pt idx="4">
                  <c:v>Parents/other relatives</c:v>
                </c:pt>
                <c:pt idx="5">
                  <c:v>Friends/acquaintances/colleagues</c:v>
                </c:pt>
                <c:pt idx="6">
                  <c:v>Other</c:v>
                </c:pt>
                <c:pt idx="7">
                  <c:v>Nobody except myself</c:v>
                </c:pt>
              </c:strCache>
            </c:strRef>
          </c:cat>
          <c:val>
            <c:numRef>
              <c:f>Sheet1!$B$2:$B$9</c:f>
              <c:numCache>
                <c:formatCode>0%</c:formatCode>
                <c:ptCount val="8"/>
                <c:pt idx="0">
                  <c:v>0.51063829787233994</c:v>
                </c:pt>
                <c:pt idx="1">
                  <c:v>1.7021276595744702E-2</c:v>
                </c:pt>
                <c:pt idx="2">
                  <c:v>2.97872340425532E-2</c:v>
                </c:pt>
                <c:pt idx="3">
                  <c:v>5.95744680851064E-2</c:v>
                </c:pt>
                <c:pt idx="4">
                  <c:v>0.23829787234042599</c:v>
                </c:pt>
                <c:pt idx="5">
                  <c:v>8.5106382978723402E-2</c:v>
                </c:pt>
                <c:pt idx="6">
                  <c:v>0</c:v>
                </c:pt>
                <c:pt idx="7">
                  <c:v>0.21702127659574499</c:v>
                </c:pt>
              </c:numCache>
            </c:numRef>
          </c:val>
          <c:extLst>
            <c:ext xmlns:c16="http://schemas.microsoft.com/office/drawing/2014/chart" uri="{C3380CC4-5D6E-409C-BE32-E72D297353CC}">
              <c16:uniqueId val="{00000006-EF0A-43B2-9952-34CAFD38A0E9}"/>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1-27CF-4686-A373-E5BC01EF012D}"/>
              </c:ext>
            </c:extLst>
          </c:dPt>
          <c:dPt>
            <c:idx val="2"/>
            <c:invertIfNegative val="0"/>
            <c:bubble3D val="0"/>
            <c:spPr>
              <a:solidFill>
                <a:schemeClr val="accent2"/>
              </a:solidFill>
              <a:ln>
                <a:noFill/>
              </a:ln>
              <a:effectLst/>
            </c:spPr>
            <c:extLst>
              <c:ext xmlns:c16="http://schemas.microsoft.com/office/drawing/2014/chart" uri="{C3380CC4-5D6E-409C-BE32-E72D297353CC}">
                <c16:uniqueId val="{00000003-27CF-4686-A373-E5BC01EF012D}"/>
              </c:ext>
            </c:extLst>
          </c:dPt>
          <c:dPt>
            <c:idx val="4"/>
            <c:invertIfNegative val="0"/>
            <c:bubble3D val="0"/>
            <c:spPr>
              <a:solidFill>
                <a:schemeClr val="accent2"/>
              </a:solidFill>
              <a:ln>
                <a:noFill/>
              </a:ln>
              <a:effectLst/>
            </c:spPr>
            <c:extLst>
              <c:ext xmlns:c16="http://schemas.microsoft.com/office/drawing/2014/chart" uri="{C3380CC4-5D6E-409C-BE32-E72D297353CC}">
                <c16:uniqueId val="{00000005-27CF-4686-A373-E5BC01EF012D}"/>
              </c:ext>
            </c:extLst>
          </c:dPt>
          <c:dPt>
            <c:idx val="6"/>
            <c:invertIfNegative val="0"/>
            <c:bubble3D val="0"/>
            <c:spPr>
              <a:solidFill>
                <a:srgbClr val="FF0000"/>
              </a:solidFill>
              <a:ln>
                <a:noFill/>
              </a:ln>
              <a:effectLst/>
            </c:spPr>
            <c:extLst>
              <c:ext xmlns:c16="http://schemas.microsoft.com/office/drawing/2014/chart" uri="{C3380CC4-5D6E-409C-BE32-E72D297353CC}">
                <c16:uniqueId val="{00000006-183D-4B5C-8122-12613D9AC235}"/>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Alone</c:v>
                </c:pt>
                <c:pt idx="1">
                  <c:v>Children 0-6 years</c:v>
                </c:pt>
                <c:pt idx="2">
                  <c:v>Children 7-14 year</c:v>
                </c:pt>
                <c:pt idx="3">
                  <c:v>Children 15 years and above</c:v>
                </c:pt>
                <c:pt idx="4">
                  <c:v>Spouse/partner</c:v>
                </c:pt>
                <c:pt idx="5">
                  <c:v>Other family/relatives</c:v>
                </c:pt>
                <c:pt idx="6">
                  <c:v>Friends</c:v>
                </c:pt>
                <c:pt idx="7">
                  <c:v>Other people</c:v>
                </c:pt>
              </c:strCache>
            </c:strRef>
          </c:cat>
          <c:val>
            <c:numRef>
              <c:f>Sheet1!$B$2:$B$9</c:f>
              <c:numCache>
                <c:formatCode>0%</c:formatCode>
                <c:ptCount val="8"/>
                <c:pt idx="0">
                  <c:v>0.10638297872340401</c:v>
                </c:pt>
                <c:pt idx="1">
                  <c:v>5.1063829787233998E-2</c:v>
                </c:pt>
                <c:pt idx="2">
                  <c:v>6.8085106382978697E-2</c:v>
                </c:pt>
                <c:pt idx="3">
                  <c:v>8.9361702127659606E-2</c:v>
                </c:pt>
                <c:pt idx="4">
                  <c:v>0.59148936170212796</c:v>
                </c:pt>
                <c:pt idx="5">
                  <c:v>0.23404255319148898</c:v>
                </c:pt>
                <c:pt idx="6">
                  <c:v>0.136170212765957</c:v>
                </c:pt>
                <c:pt idx="7">
                  <c:v>3.8297872340425497E-2</c:v>
                </c:pt>
              </c:numCache>
            </c:numRef>
          </c:val>
          <c:extLst>
            <c:ext xmlns:c16="http://schemas.microsoft.com/office/drawing/2014/chart" uri="{C3380CC4-5D6E-409C-BE32-E72D297353CC}">
              <c16:uniqueId val="{00000006-27CF-4686-A373-E5BC01EF012D}"/>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4-95C1-40D6-8C9D-B99429B934B4}"/>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1-DA4A-4A18-8303-DD2ED0709574}"/>
              </c:ext>
            </c:extLst>
          </c:dPt>
          <c:dPt>
            <c:idx val="3"/>
            <c:invertIfNegative val="0"/>
            <c:bubble3D val="0"/>
            <c:spPr>
              <a:solidFill>
                <a:schemeClr val="accent2"/>
              </a:solidFill>
              <a:ln>
                <a:noFill/>
              </a:ln>
              <a:effectLst/>
            </c:spPr>
            <c:extLst>
              <c:ext xmlns:c16="http://schemas.microsoft.com/office/drawing/2014/chart" uri="{C3380CC4-5D6E-409C-BE32-E72D297353CC}">
                <c16:uniqueId val="{00000003-DA4A-4A18-8303-DD2ED0709574}"/>
              </c:ext>
            </c:extLst>
          </c:dPt>
          <c:dPt>
            <c:idx val="5"/>
            <c:invertIfNegative val="0"/>
            <c:bubble3D val="0"/>
            <c:spPr>
              <a:solidFill>
                <a:srgbClr val="FF0000"/>
              </a:solidFill>
              <a:ln>
                <a:noFill/>
              </a:ln>
              <a:effectLst/>
            </c:spPr>
            <c:extLst>
              <c:ext xmlns:c16="http://schemas.microsoft.com/office/drawing/2014/chart" uri="{C3380CC4-5D6E-409C-BE32-E72D297353CC}">
                <c16:uniqueId val="{00000005-95C1-40D6-8C9D-B99429B934B4}"/>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0</c:v>
                </c:pt>
                <c:pt idx="1">
                  <c:v>1</c:v>
                </c:pt>
                <c:pt idx="2">
                  <c:v>2</c:v>
                </c:pt>
                <c:pt idx="3">
                  <c:v>3</c:v>
                </c:pt>
                <c:pt idx="4">
                  <c:v>4</c:v>
                </c:pt>
                <c:pt idx="5">
                  <c:v>5 or more</c:v>
                </c:pt>
              </c:strCache>
            </c:strRef>
          </c:cat>
          <c:val>
            <c:numRef>
              <c:f>Sheet1!$B$2:$B$7</c:f>
              <c:numCache>
                <c:formatCode>0%</c:formatCode>
                <c:ptCount val="6"/>
                <c:pt idx="0">
                  <c:v>7.2340425531914901E-2</c:v>
                </c:pt>
                <c:pt idx="1">
                  <c:v>0.22553191489361701</c:v>
                </c:pt>
                <c:pt idx="2">
                  <c:v>0.32765957446808502</c:v>
                </c:pt>
                <c:pt idx="3">
                  <c:v>0.131914893617021</c:v>
                </c:pt>
                <c:pt idx="4">
                  <c:v>9.787234042553189E-2</c:v>
                </c:pt>
                <c:pt idx="5">
                  <c:v>0.14468085106383</c:v>
                </c:pt>
              </c:numCache>
            </c:numRef>
          </c:val>
          <c:extLst>
            <c:ext xmlns:c16="http://schemas.microsoft.com/office/drawing/2014/chart" uri="{C3380CC4-5D6E-409C-BE32-E72D297353CC}">
              <c16:uniqueId val="{00000004-DA4A-4A18-8303-DD2ED0709574}"/>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I/we travelled in a group with an organized tour </c:v>
                </c:pt>
                <c:pt idx="1">
                  <c:v>I/we had the trip organized by others and travelled independently</c:v>
                </c:pt>
                <c:pt idx="2">
                  <c:v>I/we organized the trip myself/ourselves and travelled independently</c:v>
                </c:pt>
                <c:pt idx="3">
                  <c:v>Don’t know</c:v>
                </c:pt>
              </c:strCache>
            </c:strRef>
          </c:cat>
          <c:val>
            <c:numRef>
              <c:f>Sheet1!$B$2:$B$5</c:f>
              <c:numCache>
                <c:formatCode>0%</c:formatCode>
                <c:ptCount val="4"/>
                <c:pt idx="0">
                  <c:v>0.23404255319148898</c:v>
                </c:pt>
                <c:pt idx="1">
                  <c:v>0.12340425531914899</c:v>
                </c:pt>
                <c:pt idx="2">
                  <c:v>0.63829787234042601</c:v>
                </c:pt>
                <c:pt idx="3">
                  <c:v>4.2553191489361703E-3</c:v>
                </c:pt>
              </c:numCache>
            </c:numRef>
          </c:val>
          <c:extLst>
            <c:ext xmlns:c16="http://schemas.microsoft.com/office/drawing/2014/chart" uri="{C3380CC4-5D6E-409C-BE32-E72D297353CC}">
              <c16:uniqueId val="{00000000-AECB-4F62-AB37-1FA59445A909}"/>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5"/>
            <c:invertIfNegative val="0"/>
            <c:bubble3D val="0"/>
            <c:spPr>
              <a:solidFill>
                <a:srgbClr val="92D050"/>
              </a:solidFill>
              <a:ln>
                <a:noFill/>
              </a:ln>
              <a:effectLst/>
            </c:spPr>
            <c:extLst>
              <c:ext xmlns:c16="http://schemas.microsoft.com/office/drawing/2014/chart" uri="{C3380CC4-5D6E-409C-BE32-E72D297353CC}">
                <c16:uniqueId val="{00000001-30B8-489E-BFB1-3ACB02DBA2B7}"/>
              </c:ext>
            </c:extLst>
          </c:dPt>
          <c:dPt>
            <c:idx val="8"/>
            <c:invertIfNegative val="0"/>
            <c:bubble3D val="0"/>
            <c:spPr>
              <a:solidFill>
                <a:schemeClr val="accent2"/>
              </a:solidFill>
              <a:ln>
                <a:noFill/>
              </a:ln>
              <a:effectLst/>
            </c:spPr>
            <c:extLst>
              <c:ext xmlns:c16="http://schemas.microsoft.com/office/drawing/2014/chart" uri="{C3380CC4-5D6E-409C-BE32-E72D297353CC}">
                <c16:uniqueId val="{00000003-30B8-489E-BFB1-3ACB02DBA2B7}"/>
              </c:ext>
            </c:extLst>
          </c:dPt>
          <c:dPt>
            <c:idx val="13"/>
            <c:invertIfNegative val="0"/>
            <c:bubble3D val="0"/>
            <c:spPr>
              <a:solidFill>
                <a:schemeClr val="accent2"/>
              </a:solidFill>
              <a:ln>
                <a:noFill/>
              </a:ln>
              <a:effectLst/>
            </c:spPr>
            <c:extLst>
              <c:ext xmlns:c16="http://schemas.microsoft.com/office/drawing/2014/chart" uri="{C3380CC4-5D6E-409C-BE32-E72D297353CC}">
                <c16:uniqueId val="{00000005-30B8-489E-BFB1-3ACB02DBA2B7}"/>
              </c:ext>
            </c:extLst>
          </c:dPt>
          <c:dPt>
            <c:idx val="14"/>
            <c:invertIfNegative val="0"/>
            <c:bubble3D val="0"/>
            <c:spPr>
              <a:solidFill>
                <a:schemeClr val="accent2"/>
              </a:solidFill>
              <a:ln>
                <a:noFill/>
              </a:ln>
              <a:effectLst/>
            </c:spPr>
            <c:extLst>
              <c:ext xmlns:c16="http://schemas.microsoft.com/office/drawing/2014/chart" uri="{C3380CC4-5D6E-409C-BE32-E72D297353CC}">
                <c16:uniqueId val="{00000007-30B8-489E-BFB1-3ACB02DBA2B7}"/>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Internet in general</c:v>
                </c:pt>
                <c:pt idx="1">
                  <c:v>Homepages for the destination</c:v>
                </c:pt>
                <c:pt idx="2">
                  <c:v>Homepages for hotels/ other accommodations</c:v>
                </c:pt>
                <c:pt idx="3">
                  <c:v>Advice from friends / family</c:v>
                </c:pt>
                <c:pt idx="4">
                  <c:v>Homepages of carriers, including airlines etc.</c:v>
                </c:pt>
                <c:pt idx="5">
                  <c:v>Reviews from other travelers online</c:v>
                </c:pt>
                <c:pt idx="6">
                  <c:v>Homepages for attractions and sights</c:v>
                </c:pt>
                <c:pt idx="7">
                  <c:v>Travel apps/portals like Tripadvisor etc</c:v>
                </c:pt>
                <c:pt idx="8">
                  <c:v>Catalogs or brochures</c:v>
                </c:pt>
                <c:pt idx="9">
                  <c:v>Booking sites such as Expedia and Lastminute</c:v>
                </c:pt>
                <c:pt idx="10">
                  <c:v>Travel agent in homeland</c:v>
                </c:pt>
                <c:pt idx="11">
                  <c:v>Guidebooks</c:v>
                </c:pt>
                <c:pt idx="12">
                  <c:v>Newspapers or magazines</c:v>
                </c:pt>
                <c:pt idx="13">
                  <c:v>Social media such as Facebook or blogs</c:v>
                </c:pt>
                <c:pt idx="14">
                  <c:v>TV or radio</c:v>
                </c:pt>
                <c:pt idx="15">
                  <c:v>Travel fairs</c:v>
                </c:pt>
                <c:pt idx="16">
                  <c:v>Other</c:v>
                </c:pt>
              </c:strCache>
            </c:strRef>
          </c:cat>
          <c:val>
            <c:numRef>
              <c:f>Sheet1!$B$2:$B$18</c:f>
              <c:numCache>
                <c:formatCode>0%</c:formatCode>
                <c:ptCount val="17"/>
                <c:pt idx="0">
                  <c:v>0.57021276595744697</c:v>
                </c:pt>
                <c:pt idx="1">
                  <c:v>0.365957446808511</c:v>
                </c:pt>
                <c:pt idx="2">
                  <c:v>0.29787234042553201</c:v>
                </c:pt>
                <c:pt idx="3">
                  <c:v>0.25531914893616997</c:v>
                </c:pt>
                <c:pt idx="4">
                  <c:v>0.22978723404255302</c:v>
                </c:pt>
                <c:pt idx="5">
                  <c:v>0.14042553191489401</c:v>
                </c:pt>
                <c:pt idx="6">
                  <c:v>0.136170212765957</c:v>
                </c:pt>
                <c:pt idx="7">
                  <c:v>0.12765957446808499</c:v>
                </c:pt>
                <c:pt idx="8">
                  <c:v>0.10638297872340401</c:v>
                </c:pt>
                <c:pt idx="9">
                  <c:v>8.9361702127659606E-2</c:v>
                </c:pt>
                <c:pt idx="10">
                  <c:v>8.0851063829787198E-2</c:v>
                </c:pt>
                <c:pt idx="11">
                  <c:v>7.2340425531914901E-2</c:v>
                </c:pt>
                <c:pt idx="12">
                  <c:v>3.8297872340425497E-2</c:v>
                </c:pt>
                <c:pt idx="13">
                  <c:v>2.5531914893616999E-2</c:v>
                </c:pt>
                <c:pt idx="14">
                  <c:v>8.5106382978723406E-3</c:v>
                </c:pt>
                <c:pt idx="15">
                  <c:v>0</c:v>
                </c:pt>
                <c:pt idx="16">
                  <c:v>8.0851063829787198E-2</c:v>
                </c:pt>
              </c:numCache>
            </c:numRef>
          </c:val>
          <c:extLst>
            <c:ext xmlns:c16="http://schemas.microsoft.com/office/drawing/2014/chart" uri="{C3380CC4-5D6E-409C-BE32-E72D297353CC}">
              <c16:uniqueId val="{00000008-30B8-489E-BFB1-3ACB02DBA2B7}"/>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rgbClr val="92D050"/>
              </a:solidFill>
              <a:ln>
                <a:noFill/>
              </a:ln>
              <a:effectLst/>
            </c:spPr>
            <c:extLst>
              <c:ext xmlns:c16="http://schemas.microsoft.com/office/drawing/2014/chart" uri="{C3380CC4-5D6E-409C-BE32-E72D297353CC}">
                <c16:uniqueId val="{00000000-FBFD-42B2-9D65-129D589B9720}"/>
              </c:ext>
            </c:extLst>
          </c:dPt>
          <c:dPt>
            <c:idx val="3"/>
            <c:invertIfNegative val="0"/>
            <c:bubble3D val="0"/>
            <c:spPr>
              <a:solidFill>
                <a:srgbClr val="FF0000"/>
              </a:solidFill>
              <a:ln>
                <a:noFill/>
              </a:ln>
              <a:effectLst/>
            </c:spPr>
            <c:extLst>
              <c:ext xmlns:c16="http://schemas.microsoft.com/office/drawing/2014/chart" uri="{C3380CC4-5D6E-409C-BE32-E72D297353CC}">
                <c16:uniqueId val="{00000001-FBFD-42B2-9D65-129D589B9720}"/>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1 time</c:v>
                </c:pt>
                <c:pt idx="1">
                  <c:v>2 to 3 times</c:v>
                </c:pt>
                <c:pt idx="2">
                  <c:v>4 to 5 times</c:v>
                </c:pt>
                <c:pt idx="3">
                  <c:v>6 times or more</c:v>
                </c:pt>
              </c:strCache>
            </c:strRef>
          </c:cat>
          <c:val>
            <c:numRef>
              <c:f>Sheet1!$B$2:$B$5</c:f>
              <c:numCache>
                <c:formatCode>0%</c:formatCode>
                <c:ptCount val="4"/>
                <c:pt idx="0">
                  <c:v>7.2340425531914901E-2</c:v>
                </c:pt>
                <c:pt idx="1">
                  <c:v>0.42127659574468096</c:v>
                </c:pt>
                <c:pt idx="2">
                  <c:v>0.25531914893616997</c:v>
                </c:pt>
                <c:pt idx="3">
                  <c:v>0.25106382978723402</c:v>
                </c:pt>
              </c:numCache>
            </c:numRef>
          </c:val>
          <c:extLst>
            <c:ext xmlns:c16="http://schemas.microsoft.com/office/drawing/2014/chart" uri="{C3380CC4-5D6E-409C-BE32-E72D297353CC}">
              <c16:uniqueId val="{00000000-6ABF-4DFA-AE95-70ADD0898221}"/>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9364868076210424"/>
          <c:y val="2.8198049228214074E-3"/>
          <c:w val="0.46798969608351382"/>
          <c:h val="0.99436039015435718"/>
        </c:manualLayout>
      </c:layout>
      <c:barChart>
        <c:barDir val="bar"/>
        <c:grouping val="clustered"/>
        <c:varyColors val="0"/>
        <c:ser>
          <c:idx val="0"/>
          <c:order val="0"/>
          <c:tx>
            <c:strRef>
              <c:f>Sheet1!$B$1</c:f>
              <c:strCache>
                <c:ptCount val="1"/>
                <c:pt idx="0">
                  <c:v>Series 1</c:v>
                </c:pt>
              </c:strCache>
            </c:strRef>
          </c:tx>
          <c:spPr>
            <a:solidFill>
              <a:schemeClr val="bg1">
                <a:lumMod val="85000"/>
              </a:schemeClr>
            </a:solidFill>
            <a:ln>
              <a:noFill/>
            </a:ln>
            <a:effectLst/>
          </c:spPr>
          <c:invertIfNegative val="0"/>
          <c:dPt>
            <c:idx val="0"/>
            <c:invertIfNegative val="0"/>
            <c:bubble3D val="0"/>
            <c:spPr>
              <a:solidFill>
                <a:schemeClr val="bg1">
                  <a:lumMod val="85000"/>
                </a:schemeClr>
              </a:solidFill>
              <a:ln>
                <a:noFill/>
              </a:ln>
              <a:effectLst/>
            </c:spPr>
            <c:extLst>
              <c:ext xmlns:c16="http://schemas.microsoft.com/office/drawing/2014/chart" uri="{C3380CC4-5D6E-409C-BE32-E72D297353CC}">
                <c16:uniqueId val="{00000001-5D2E-4E12-A783-D8AC4DABD9F9}"/>
              </c:ext>
            </c:extLst>
          </c:dPt>
          <c:dPt>
            <c:idx val="1"/>
            <c:invertIfNegative val="0"/>
            <c:bubble3D val="0"/>
            <c:spPr>
              <a:solidFill>
                <a:schemeClr val="bg1">
                  <a:lumMod val="85000"/>
                </a:schemeClr>
              </a:solidFill>
              <a:ln>
                <a:noFill/>
              </a:ln>
              <a:effectLst/>
            </c:spPr>
            <c:extLst>
              <c:ext xmlns:c16="http://schemas.microsoft.com/office/drawing/2014/chart" uri="{C3380CC4-5D6E-409C-BE32-E72D297353CC}">
                <c16:uniqueId val="{00000003-5D2E-4E12-A783-D8AC4DABD9F9}"/>
              </c:ext>
            </c:extLst>
          </c:dPt>
          <c:dPt>
            <c:idx val="2"/>
            <c:invertIfNegative val="0"/>
            <c:bubble3D val="0"/>
            <c:spPr>
              <a:solidFill>
                <a:schemeClr val="bg1">
                  <a:lumMod val="85000"/>
                </a:schemeClr>
              </a:solidFill>
              <a:ln>
                <a:noFill/>
              </a:ln>
              <a:effectLst/>
            </c:spPr>
            <c:extLst>
              <c:ext xmlns:c16="http://schemas.microsoft.com/office/drawing/2014/chart" uri="{C3380CC4-5D6E-409C-BE32-E72D297353CC}">
                <c16:uniqueId val="{00000005-5D2E-4E12-A783-D8AC4DABD9F9}"/>
              </c:ext>
            </c:extLst>
          </c:dPt>
          <c:dPt>
            <c:idx val="3"/>
            <c:invertIfNegative val="0"/>
            <c:bubble3D val="0"/>
            <c:spPr>
              <a:solidFill>
                <a:schemeClr val="bg1">
                  <a:lumMod val="85000"/>
                </a:schemeClr>
              </a:solidFill>
              <a:ln>
                <a:noFill/>
              </a:ln>
              <a:effectLst/>
            </c:spPr>
            <c:extLst>
              <c:ext xmlns:c16="http://schemas.microsoft.com/office/drawing/2014/chart" uri="{C3380CC4-5D6E-409C-BE32-E72D297353CC}">
                <c16:uniqueId val="{00000007-5D2E-4E12-A783-D8AC4DABD9F9}"/>
              </c:ext>
            </c:extLst>
          </c:dPt>
          <c:dPt>
            <c:idx val="4"/>
            <c:invertIfNegative val="0"/>
            <c:bubble3D val="0"/>
            <c:spPr>
              <a:solidFill>
                <a:schemeClr val="bg1">
                  <a:lumMod val="85000"/>
                </a:schemeClr>
              </a:solidFill>
              <a:ln>
                <a:noFill/>
              </a:ln>
              <a:effectLst/>
            </c:spPr>
            <c:extLst>
              <c:ext xmlns:c16="http://schemas.microsoft.com/office/drawing/2014/chart" uri="{C3380CC4-5D6E-409C-BE32-E72D297353CC}">
                <c16:uniqueId val="{00000009-5D2E-4E12-A783-D8AC4DABD9F9}"/>
              </c:ext>
            </c:extLst>
          </c:dPt>
          <c:dPt>
            <c:idx val="5"/>
            <c:invertIfNegative val="0"/>
            <c:bubble3D val="0"/>
            <c:spPr>
              <a:solidFill>
                <a:schemeClr val="bg1">
                  <a:lumMod val="85000"/>
                </a:schemeClr>
              </a:solidFill>
              <a:ln>
                <a:noFill/>
              </a:ln>
              <a:effectLst/>
            </c:spPr>
            <c:extLst>
              <c:ext xmlns:c16="http://schemas.microsoft.com/office/drawing/2014/chart" uri="{C3380CC4-5D6E-409C-BE32-E72D297353CC}">
                <c16:uniqueId val="{0000000B-5D2E-4E12-A783-D8AC4DABD9F9}"/>
              </c:ext>
            </c:extLst>
          </c:dPt>
          <c:dPt>
            <c:idx val="6"/>
            <c:invertIfNegative val="0"/>
            <c:bubble3D val="0"/>
            <c:spPr>
              <a:solidFill>
                <a:schemeClr val="bg1">
                  <a:lumMod val="85000"/>
                </a:schemeClr>
              </a:solidFill>
              <a:ln>
                <a:noFill/>
              </a:ln>
              <a:effectLst/>
            </c:spPr>
            <c:extLst>
              <c:ext xmlns:c16="http://schemas.microsoft.com/office/drawing/2014/chart" uri="{C3380CC4-5D6E-409C-BE32-E72D297353CC}">
                <c16:uniqueId val="{0000000D-5D2E-4E12-A783-D8AC4DABD9F9}"/>
              </c:ext>
            </c:extLst>
          </c:dPt>
          <c:dLbls>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18-24</c:v>
                </c:pt>
                <c:pt idx="1">
                  <c:v>25-29</c:v>
                </c:pt>
                <c:pt idx="2">
                  <c:v>30-39</c:v>
                </c:pt>
                <c:pt idx="3">
                  <c:v>40-49</c:v>
                </c:pt>
                <c:pt idx="4">
                  <c:v>50-59</c:v>
                </c:pt>
                <c:pt idx="5">
                  <c:v>60-65</c:v>
                </c:pt>
                <c:pt idx="6">
                  <c:v>Older than 65 years </c:v>
                </c:pt>
              </c:strCache>
            </c:strRef>
          </c:cat>
          <c:val>
            <c:numRef>
              <c:f>Sheet1!$B$2:$B$8</c:f>
              <c:numCache>
                <c:formatCode>0%</c:formatCode>
                <c:ptCount val="7"/>
                <c:pt idx="0">
                  <c:v>0.10659898477157399</c:v>
                </c:pt>
                <c:pt idx="1">
                  <c:v>8.1218274111675107E-2</c:v>
                </c:pt>
                <c:pt idx="2">
                  <c:v>9.6446700507614197E-2</c:v>
                </c:pt>
                <c:pt idx="3">
                  <c:v>0.11167512690355301</c:v>
                </c:pt>
                <c:pt idx="4">
                  <c:v>0.13705583756345199</c:v>
                </c:pt>
                <c:pt idx="5">
                  <c:v>0.13705583756345199</c:v>
                </c:pt>
                <c:pt idx="6">
                  <c:v>0.32994923857868003</c:v>
                </c:pt>
              </c:numCache>
            </c:numRef>
          </c:val>
          <c:extLst>
            <c:ext xmlns:c16="http://schemas.microsoft.com/office/drawing/2014/chart" uri="{C3380CC4-5D6E-409C-BE32-E72D297353CC}">
              <c16:uniqueId val="{0000000E-5D2E-4E12-A783-D8AC4DABD9F9}"/>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bg1"/>
          </a:solidFill>
        </a:defRPr>
      </a:pPr>
      <a:endParaRPr lang="nb-NO"/>
    </a:p>
  </c:txPr>
  <c:externalData r:id="rId3">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42E-2"/>
          <c:w val="0.47762633589480002"/>
          <c:h val="0.96043295691678643"/>
        </c:manualLayout>
      </c:layout>
      <c:barChart>
        <c:barDir val="bar"/>
        <c:grouping val="clustered"/>
        <c:varyColors val="0"/>
        <c:ser>
          <c:idx val="0"/>
          <c:order val="0"/>
          <c:tx>
            <c:strRef>
              <c:f>Sheet1!$B$1</c:f>
              <c:strCache>
                <c:ptCount val="1"/>
                <c:pt idx="0">
                  <c:v>Social Identity Index</c:v>
                </c:pt>
              </c:strCache>
            </c:strRef>
          </c:tx>
          <c:spPr>
            <a:solidFill>
              <a:srgbClr val="92D050"/>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People who make rational choices</c:v>
                </c:pt>
                <c:pt idx="1">
                  <c:v>People who avoid risk</c:v>
                </c:pt>
                <c:pt idx="2">
                  <c:v>People who prefer the familiar over the unknown</c:v>
                </c:pt>
              </c:strCache>
            </c:strRef>
          </c:cat>
          <c:val>
            <c:numRef>
              <c:f>Sheet1!$B$2:$B$4</c:f>
              <c:numCache>
                <c:formatCode>0</c:formatCode>
                <c:ptCount val="3"/>
                <c:pt idx="0">
                  <c:v>426</c:v>
                </c:pt>
                <c:pt idx="1">
                  <c:v>360</c:v>
                </c:pt>
                <c:pt idx="2">
                  <c:v>320</c:v>
                </c:pt>
              </c:numCache>
            </c:numRef>
          </c:val>
          <c:extLst>
            <c:ext xmlns:c16="http://schemas.microsoft.com/office/drawing/2014/chart" uri="{C3380CC4-5D6E-409C-BE32-E72D297353CC}">
              <c16:uniqueId val="{00000000-9A4B-419F-B92B-61F8F92C5AD6}"/>
            </c:ext>
          </c:extLst>
        </c:ser>
        <c:dLbls>
          <c:showLegendKey val="0"/>
          <c:showVal val="0"/>
          <c:showCatName val="0"/>
          <c:showSerName val="0"/>
          <c:showPercent val="0"/>
          <c:showBubbleSize val="0"/>
        </c:dLbls>
        <c:gapWidth val="50"/>
        <c:axId val="180680192"/>
        <c:axId val="181324416"/>
      </c:barChart>
      <c:catAx>
        <c:axId val="180680192"/>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181324416"/>
        <c:crosses val="autoZero"/>
        <c:auto val="1"/>
        <c:lblAlgn val="ctr"/>
        <c:lblOffset val="100"/>
        <c:noMultiLvlLbl val="0"/>
      </c:catAx>
      <c:valAx>
        <c:axId val="181324416"/>
        <c:scaling>
          <c:orientation val="minMax"/>
          <c:max val="500"/>
          <c:min val="0"/>
        </c:scaling>
        <c:delete val="1"/>
        <c:axPos val="t"/>
        <c:numFmt formatCode="0" sourceLinked="1"/>
        <c:majorTickMark val="out"/>
        <c:minorTickMark val="none"/>
        <c:tickLblPos val="nextTo"/>
        <c:crossAx val="180680192"/>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Emotional Index</c:v>
                </c:pt>
              </c:strCache>
            </c:strRef>
          </c:tx>
          <c:spPr>
            <a:solidFill>
              <a:srgbClr val="C00000"/>
            </a:solidFill>
            <a:ln>
              <a:solidFill>
                <a:schemeClr val="bg1"/>
              </a:solidFill>
            </a:ln>
            <a:effectLst>
              <a:outerShdw blurRad="50800" dist="38100" dir="2700000" algn="ctr" rotWithShape="0">
                <a:srgbClr val="000000">
                  <a:alpha val="40000"/>
                </a:srgbClr>
              </a:outerShdw>
            </a:effectLst>
          </c:spPr>
          <c:invertIfNegative val="0"/>
          <c:dLbls>
            <c:numFmt formatCode="#,##0" sourceLinked="0"/>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Gives me a safe feeling</c:v>
                </c:pt>
                <c:pt idx="1">
                  <c:v>Allows me to spoil my loved ones</c:v>
                </c:pt>
              </c:strCache>
            </c:strRef>
          </c:cat>
          <c:val>
            <c:numRef>
              <c:f>Sheet1!$B$2:$B$3</c:f>
              <c:numCache>
                <c:formatCode>0</c:formatCode>
                <c:ptCount val="2"/>
                <c:pt idx="0">
                  <c:v>261</c:v>
                </c:pt>
                <c:pt idx="1">
                  <c:v>125</c:v>
                </c:pt>
              </c:numCache>
            </c:numRef>
          </c:val>
          <c:extLst>
            <c:ext xmlns:c16="http://schemas.microsoft.com/office/drawing/2014/chart" uri="{C3380CC4-5D6E-409C-BE32-E72D297353CC}">
              <c16:uniqueId val="{00000000-3A45-4139-9E7A-2060EBDA348D}"/>
            </c:ext>
          </c:extLst>
        </c:ser>
        <c:dLbls>
          <c:showLegendKey val="0"/>
          <c:showVal val="0"/>
          <c:showCatName val="0"/>
          <c:showSerName val="0"/>
          <c:showPercent val="0"/>
          <c:showBubbleSize val="0"/>
        </c:dLbls>
        <c:gapWidth val="50"/>
        <c:axId val="209943552"/>
        <c:axId val="210141952"/>
      </c:barChart>
      <c:catAx>
        <c:axId val="209943552"/>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210141952"/>
        <c:crosses val="autoZero"/>
        <c:auto val="1"/>
        <c:lblAlgn val="ctr"/>
        <c:lblOffset val="100"/>
        <c:noMultiLvlLbl val="0"/>
      </c:catAx>
      <c:valAx>
        <c:axId val="210141952"/>
        <c:scaling>
          <c:orientation val="minMax"/>
          <c:max val="370"/>
          <c:min val="0"/>
        </c:scaling>
        <c:delete val="1"/>
        <c:axPos val="t"/>
        <c:numFmt formatCode="0" sourceLinked="1"/>
        <c:majorTickMark val="out"/>
        <c:minorTickMark val="none"/>
        <c:tickLblPos val="none"/>
        <c:crossAx val="209943552"/>
        <c:crosses val="autoZero"/>
        <c:crossBetween val="between"/>
        <c:majorUnit val="100"/>
      </c:valAx>
    </c:plotArea>
    <c:plotVisOnly val="1"/>
    <c:dispBlanksAs val="gap"/>
    <c:showDLblsOverMax val="0"/>
  </c:chart>
  <c:spPr>
    <a:noFill/>
  </c:spPr>
  <c:txPr>
    <a:bodyPr/>
    <a:lstStyle/>
    <a:p>
      <a:pPr>
        <a:defRPr sz="800"/>
      </a:pPr>
      <a:endParaRPr lang="nb-NO"/>
    </a:p>
  </c:txPr>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Personality Index</c:v>
                </c:pt>
              </c:strCache>
            </c:strRef>
          </c:tx>
          <c:spPr>
            <a:solidFill>
              <a:srgbClr val="00B0F0"/>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Predictable</c:v>
                </c:pt>
                <c:pt idx="1">
                  <c:v>Practical</c:v>
                </c:pt>
                <c:pt idx="2">
                  <c:v>Structured</c:v>
                </c:pt>
              </c:strCache>
            </c:strRef>
          </c:cat>
          <c:val>
            <c:numRef>
              <c:f>Sheet1!$B$2:$B$4</c:f>
              <c:numCache>
                <c:formatCode>0</c:formatCode>
                <c:ptCount val="3"/>
                <c:pt idx="0">
                  <c:v>451</c:v>
                </c:pt>
                <c:pt idx="1">
                  <c:v>438</c:v>
                </c:pt>
                <c:pt idx="2">
                  <c:v>316</c:v>
                </c:pt>
              </c:numCache>
            </c:numRef>
          </c:val>
          <c:extLst>
            <c:ext xmlns:c16="http://schemas.microsoft.com/office/drawing/2014/chart" uri="{C3380CC4-5D6E-409C-BE32-E72D297353CC}">
              <c16:uniqueId val="{00000000-3527-4317-A1C6-39BAAF8F678E}"/>
            </c:ext>
          </c:extLst>
        </c:ser>
        <c:dLbls>
          <c:showLegendKey val="0"/>
          <c:showVal val="0"/>
          <c:showCatName val="0"/>
          <c:showSerName val="0"/>
          <c:showPercent val="0"/>
          <c:showBubbleSize val="0"/>
        </c:dLbls>
        <c:gapWidth val="50"/>
        <c:axId val="324868736"/>
        <c:axId val="630774400"/>
      </c:barChart>
      <c:catAx>
        <c:axId val="324868736"/>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630774400"/>
        <c:crosses val="autoZero"/>
        <c:auto val="1"/>
        <c:lblAlgn val="ctr"/>
        <c:lblOffset val="100"/>
        <c:noMultiLvlLbl val="0"/>
      </c:catAx>
      <c:valAx>
        <c:axId val="630774400"/>
        <c:scaling>
          <c:orientation val="minMax"/>
          <c:max val="500"/>
          <c:min val="0"/>
        </c:scaling>
        <c:delete val="1"/>
        <c:axPos val="t"/>
        <c:numFmt formatCode="0" sourceLinked="1"/>
        <c:majorTickMark val="out"/>
        <c:minorTickMark val="none"/>
        <c:tickLblPos val="nextTo"/>
        <c:crossAx val="324868736"/>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3.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800"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14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Frame 1"/>
          <p:cNvSpPr/>
          <p:nvPr/>
        </p:nvSpPr>
        <p:spPr>
          <a:xfrm>
            <a:off x="0" y="0"/>
            <a:ext cx="6797675" cy="9872663"/>
          </a:xfrm>
          <a:prstGeom prst="frame">
            <a:avLst>
              <a:gd name="adj1" fmla="val 2618"/>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8" name="TextBox 37"/>
          <p:cNvSpPr txBox="1"/>
          <p:nvPr/>
        </p:nvSpPr>
        <p:spPr bwMode="gray">
          <a:xfrm>
            <a:off x="175365" y="9678462"/>
            <a:ext cx="5720512" cy="195397"/>
          </a:xfrm>
          <a:prstGeom prst="rect">
            <a:avLst/>
          </a:prstGeom>
          <a:noFill/>
        </p:spPr>
        <p:txBody>
          <a:bodyPr wrap="none" lIns="0" tIns="0" rIns="0" bIns="0" rtlCol="0" anchor="ctr">
            <a:noAutofit/>
          </a:bodyPr>
          <a:lstStyle/>
          <a:p>
            <a:r>
              <a:rPr lang="en-GB" sz="700" dirty="0">
                <a:solidFill>
                  <a:schemeClr val="bg1"/>
                </a:solidFill>
              </a:rPr>
              <a:t>Document Name |  Month/Year  |  Version 1  |  Public  |  Internal Use Only  |  Confidential  |  Strictly  Confidential (DELETE CLASSIFICATION)</a:t>
            </a:r>
          </a:p>
        </p:txBody>
      </p:sp>
      <p:sp>
        <p:nvSpPr>
          <p:cNvPr id="6" name="Slide Number Placeholder 6"/>
          <p:cNvSpPr>
            <a:spLocks noGrp="1"/>
          </p:cNvSpPr>
          <p:nvPr>
            <p:ph type="sldNum" sz="quarter" idx="3"/>
          </p:nvPr>
        </p:nvSpPr>
        <p:spPr bwMode="gray">
          <a:xfrm>
            <a:off x="6135142" y="9663702"/>
            <a:ext cx="576494" cy="234408"/>
          </a:xfrm>
          <a:prstGeom prst="rect">
            <a:avLst/>
          </a:prstGeom>
        </p:spPr>
        <p:txBody>
          <a:bodyPr vert="horz" lIns="91440" tIns="45720" rIns="91440" bIns="45720" rtlCol="0" anchor="ctr"/>
          <a:lstStyle>
            <a:lvl1pPr algn="ctr">
              <a:defRPr sz="800">
                <a:latin typeface="Geomanist Light" pitchFamily="50" charset="0"/>
              </a:defRPr>
            </a:lvl1pPr>
          </a:lstStyle>
          <a:p>
            <a:pPr algn="r"/>
            <a:fld id="{2FB8B7E8-C405-4882-AAD0-1D72826C463D}" type="slidenum">
              <a:rPr lang="en-GB" smtClean="0">
                <a:solidFill>
                  <a:schemeClr val="bg1"/>
                </a:solidFill>
                <a:latin typeface="Segoe UI Light" panose="020B0502040204020203" pitchFamily="34" charset="0"/>
              </a:rPr>
              <a:pPr algn="r"/>
              <a:t>‹#›</a:t>
            </a:fld>
            <a:endParaRPr lang="en-GB" dirty="0">
              <a:solidFill>
                <a:schemeClr val="bg1"/>
              </a:solidFill>
              <a:latin typeface="Segoe UI Light" panose="020B0502040204020203" pitchFamily="34" charset="0"/>
            </a:endParaRPr>
          </a:p>
        </p:txBody>
      </p:sp>
      <p:pic>
        <p:nvPicPr>
          <p:cNvPr id="37" name="Picture 3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2986" y="9273244"/>
            <a:ext cx="1121796" cy="276419"/>
          </a:xfrm>
          <a:prstGeom prst="rect">
            <a:avLst/>
          </a:prstGeom>
        </p:spPr>
      </p:pic>
    </p:spTree>
    <p:extLst>
      <p:ext uri="{BB962C8B-B14F-4D97-AF65-F5344CB8AC3E}">
        <p14:creationId xmlns:p14="http://schemas.microsoft.com/office/powerpoint/2010/main" val="3372787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bwMode="gray">
          <a:xfrm>
            <a:off x="193675" y="190500"/>
            <a:ext cx="6388100" cy="3594100"/>
          </a:xfrm>
          <a:prstGeom prst="rect">
            <a:avLst/>
          </a:prstGeom>
          <a:noFill/>
          <a:ln w="6350">
            <a:solidFill>
              <a:srgbClr val="C8C9C7"/>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bwMode="gray">
          <a:xfrm>
            <a:off x="187325" y="4142951"/>
            <a:ext cx="6412008" cy="5018752"/>
          </a:xfrm>
          <a:prstGeom prst="rect">
            <a:avLst/>
          </a:prstGeom>
          <a:ln w="9525">
            <a:noFill/>
          </a:ln>
        </p:spPr>
        <p:txBody>
          <a:bodyPr vert="horz" lIns="0" tIns="0" rIns="0" bIns="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Slide Number Placeholder 6"/>
          <p:cNvSpPr>
            <a:spLocks noGrp="1"/>
          </p:cNvSpPr>
          <p:nvPr>
            <p:ph type="sldNum" sz="quarter" idx="5"/>
          </p:nvPr>
        </p:nvSpPr>
        <p:spPr bwMode="gray">
          <a:xfrm>
            <a:off x="6369969" y="9684528"/>
            <a:ext cx="343561" cy="233213"/>
          </a:xfrm>
          <a:prstGeom prst="rect">
            <a:avLst/>
          </a:prstGeom>
        </p:spPr>
        <p:txBody>
          <a:bodyPr vert="horz" lIns="91440" tIns="45720" rIns="91440" bIns="45720" rtlCol="0" anchor="ctr"/>
          <a:lstStyle>
            <a:lvl1pPr algn="r">
              <a:defRPr sz="800" b="0">
                <a:latin typeface="Segoe UI Light" panose="020B0502040204020203" pitchFamily="34" charset="0"/>
              </a:defRPr>
            </a:lvl1pPr>
          </a:lstStyle>
          <a:p>
            <a:fld id="{2FB8B7E8-C405-4882-AAD0-1D72826C463D}" type="slidenum">
              <a:rPr lang="en-GB" smtClean="0"/>
              <a:pPr/>
              <a:t>‹#›</a:t>
            </a:fld>
            <a:endParaRPr lang="en-GB" dirty="0"/>
          </a:p>
        </p:txBody>
      </p:sp>
      <p:sp>
        <p:nvSpPr>
          <p:cNvPr id="28" name="TextBox 27"/>
          <p:cNvSpPr txBox="1"/>
          <p:nvPr/>
        </p:nvSpPr>
        <p:spPr bwMode="gray">
          <a:xfrm>
            <a:off x="176993" y="9713712"/>
            <a:ext cx="5720512" cy="195397"/>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Project name |  Month/Year</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Version 1  |  Public  |  Internal Use Only  |  Confidential  |  Strictly  Confidential </a:t>
            </a:r>
            <a:r>
              <a:rPr lang="en-GB" sz="700" b="1" dirty="0">
                <a:solidFill>
                  <a:schemeClr val="tx1"/>
                </a:solidFill>
                <a:latin typeface="+mj-lt"/>
              </a:rPr>
              <a:t>(DELETE CLASSIFICATION)</a:t>
            </a:r>
          </a:p>
        </p:txBody>
      </p:sp>
      <p:cxnSp>
        <p:nvCxnSpPr>
          <p:cNvPr id="6" name="Straight Connector 5"/>
          <p:cNvCxnSpPr/>
          <p:nvPr/>
        </p:nvCxnSpPr>
        <p:spPr>
          <a:xfrm>
            <a:off x="187325" y="3956156"/>
            <a:ext cx="6412008" cy="0"/>
          </a:xfrm>
          <a:prstGeom prst="line">
            <a:avLst/>
          </a:prstGeom>
          <a:ln>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538485"/>
      </p:ext>
    </p:extLst>
  </p:cSld>
  <p:clrMap bg1="lt1" tx1="dk1" bg2="lt2" tx2="dk2" accent1="accent1" accent2="accent2" accent3="accent3" accent4="accent4" accent5="accent5" accent6="accent6" hlink="hlink" folHlink="folHlink"/>
  <p:notesStyle>
    <a:lvl1pPr marL="0" algn="l" defTabSz="1051802" rtl="0" eaLnBrk="1" latinLnBrk="0" hangingPunct="1">
      <a:lnSpc>
        <a:spcPct val="110000"/>
      </a:lnSpc>
      <a:spcBef>
        <a:spcPts val="691"/>
      </a:spcBef>
      <a:defRPr sz="1200" kern="1200">
        <a:solidFill>
          <a:srgbClr val="222223"/>
        </a:solidFill>
        <a:latin typeface="+mn-lt"/>
        <a:ea typeface="+mn-ea"/>
        <a:cs typeface="+mn-cs"/>
      </a:defRPr>
    </a:lvl1pPr>
    <a:lvl2pPr marL="361950" indent="-198438" algn="l" defTabSz="1051802" rtl="0" eaLnBrk="1" latinLnBrk="0" hangingPunct="1">
      <a:lnSpc>
        <a:spcPct val="110000"/>
      </a:lnSpc>
      <a:spcBef>
        <a:spcPts val="691"/>
      </a:spcBef>
      <a:buFont typeface="Arial" panose="020B0604020202020204" pitchFamily="34" charset="0"/>
      <a:buChar char="•"/>
      <a:defRPr sz="1200" kern="1200">
        <a:solidFill>
          <a:srgbClr val="222223"/>
        </a:solidFill>
        <a:latin typeface="+mn-lt"/>
        <a:ea typeface="+mn-ea"/>
        <a:cs typeface="+mn-cs"/>
      </a:defRPr>
    </a:lvl2pPr>
    <a:lvl3pPr marL="541338" indent="-190500" algn="l" defTabSz="1051802" rtl="0" eaLnBrk="1" latinLnBrk="0" hangingPunct="1">
      <a:lnSpc>
        <a:spcPct val="110000"/>
      </a:lnSpc>
      <a:spcBef>
        <a:spcPts val="691"/>
      </a:spcBef>
      <a:buFont typeface="Arial" panose="020B0604020202020204" pitchFamily="34" charset="0"/>
      <a:buChar char="•"/>
      <a:tabLst/>
      <a:defRPr sz="1200" kern="1200">
        <a:solidFill>
          <a:srgbClr val="222223"/>
        </a:solidFill>
        <a:latin typeface="+mn-lt"/>
        <a:ea typeface="+mn-ea"/>
        <a:cs typeface="+mn-cs"/>
      </a:defRPr>
    </a:lvl3pPr>
    <a:lvl4pPr marL="722313" indent="-185738" algn="l" defTabSz="1051802" rtl="0" eaLnBrk="1" latinLnBrk="0" hangingPunct="1">
      <a:lnSpc>
        <a:spcPct val="110000"/>
      </a:lnSpc>
      <a:spcBef>
        <a:spcPts val="691"/>
      </a:spcBef>
      <a:buFont typeface="Arial" panose="020B0604020202020204" pitchFamily="34" charset="0"/>
      <a:buChar char="•"/>
      <a:defRPr sz="1200" kern="1200">
        <a:solidFill>
          <a:srgbClr val="222223"/>
        </a:solidFill>
        <a:latin typeface="+mn-lt"/>
        <a:ea typeface="+mn-ea"/>
        <a:cs typeface="+mn-cs"/>
      </a:defRPr>
    </a:lvl4pPr>
    <a:lvl5pPr marL="982663" indent="-200025" algn="l" defTabSz="1051802" rtl="0" eaLnBrk="1" latinLnBrk="0" hangingPunct="1">
      <a:lnSpc>
        <a:spcPct val="110000"/>
      </a:lnSpc>
      <a:spcBef>
        <a:spcPts val="691"/>
      </a:spcBef>
      <a:buFont typeface="Arial" panose="020B0604020202020204" pitchFamily="34" charset="0"/>
      <a:buChar char="•"/>
      <a:defRPr sz="1200" kern="1200">
        <a:solidFill>
          <a:srgbClr val="222223"/>
        </a:solidFill>
        <a:latin typeface="+mn-lt"/>
        <a:ea typeface="+mn-ea"/>
        <a:cs typeface="+mn-cs"/>
      </a:defRPr>
    </a:lvl5pPr>
    <a:lvl6pPr marL="2629507" algn="l" defTabSz="1051802" rtl="0" eaLnBrk="1" latinLnBrk="0" hangingPunct="1">
      <a:defRPr sz="1300" kern="1200">
        <a:solidFill>
          <a:schemeClr val="tx1"/>
        </a:solidFill>
        <a:latin typeface="+mn-lt"/>
        <a:ea typeface="+mn-ea"/>
        <a:cs typeface="+mn-cs"/>
      </a:defRPr>
    </a:lvl6pPr>
    <a:lvl7pPr marL="3155408" algn="l" defTabSz="1051802" rtl="0" eaLnBrk="1" latinLnBrk="0" hangingPunct="1">
      <a:defRPr sz="1300" kern="1200">
        <a:solidFill>
          <a:schemeClr val="tx1"/>
        </a:solidFill>
        <a:latin typeface="+mn-lt"/>
        <a:ea typeface="+mn-ea"/>
        <a:cs typeface="+mn-cs"/>
      </a:defRPr>
    </a:lvl7pPr>
    <a:lvl8pPr marL="3681310" algn="l" defTabSz="1051802" rtl="0" eaLnBrk="1" latinLnBrk="0" hangingPunct="1">
      <a:defRPr sz="1300" kern="1200">
        <a:solidFill>
          <a:schemeClr val="tx1"/>
        </a:solidFill>
        <a:latin typeface="+mn-lt"/>
        <a:ea typeface="+mn-ea"/>
        <a:cs typeface="+mn-cs"/>
      </a:defRPr>
    </a:lvl8pPr>
    <a:lvl9pPr marL="4207211" algn="l" defTabSz="1051802"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1963" y="809625"/>
            <a:ext cx="5878512" cy="3306763"/>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FB8B7E8-C405-4882-AAD0-1D72826C463D}" type="slidenum">
              <a:rPr lang="en-GB" smtClean="0"/>
              <a:pPr/>
              <a:t>1</a:t>
            </a:fld>
            <a:endParaRPr lang="en-GB" dirty="0"/>
          </a:p>
        </p:txBody>
      </p:sp>
    </p:spTree>
    <p:extLst>
      <p:ext uri="{BB962C8B-B14F-4D97-AF65-F5344CB8AC3E}">
        <p14:creationId xmlns:p14="http://schemas.microsoft.com/office/powerpoint/2010/main" val="602849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10"/>
          </p:nvPr>
        </p:nvSpPr>
        <p:spPr/>
        <p:txBody>
          <a:bodyPr/>
          <a:lstStyle/>
          <a:p>
            <a:fld id="{2FB8B7E8-C405-4882-AAD0-1D72826C463D}" type="slidenum">
              <a:rPr lang="en-GB" smtClean="0"/>
              <a:pPr/>
              <a:t>85</a:t>
            </a:fld>
            <a:endParaRPr lang="en-GB" dirty="0"/>
          </a:p>
        </p:txBody>
      </p:sp>
    </p:spTree>
    <p:extLst>
      <p:ext uri="{BB962C8B-B14F-4D97-AF65-F5344CB8AC3E}">
        <p14:creationId xmlns:p14="http://schemas.microsoft.com/office/powerpoint/2010/main" val="42228067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3675" y="190500"/>
            <a:ext cx="6388100" cy="3594100"/>
          </a:xfrm>
        </p:spPr>
      </p:sp>
      <p:sp>
        <p:nvSpPr>
          <p:cNvPr id="3" name="Notes Placeholder 2"/>
          <p:cNvSpPr>
            <a:spLocks noGrp="1"/>
          </p:cNvSpPr>
          <p:nvPr>
            <p:ph type="body" idx="1"/>
          </p:nvPr>
        </p:nvSpPr>
        <p:spPr/>
        <p:txBody>
          <a:bodyPr/>
          <a:lstStyle/>
          <a:p>
            <a:r>
              <a:rPr lang="en-GB" dirty="0"/>
              <a:t>Here it is crucial to insist on 4</a:t>
            </a:r>
            <a:r>
              <a:rPr lang="en-GB" baseline="0" dirty="0"/>
              <a:t> things:</a:t>
            </a:r>
          </a:p>
          <a:p>
            <a:pPr marL="171450" indent="-171450">
              <a:buFontTx/>
              <a:buChar char="-"/>
            </a:pPr>
            <a:r>
              <a:rPr lang="en-GB" baseline="0" dirty="0"/>
              <a:t>Stakeholders interview as per my comment on page 1: it is fundamental to understand what all users expect; it does not mean that collectively we will say yes to everything, but understanding potential challenges will help address this together</a:t>
            </a:r>
          </a:p>
          <a:p>
            <a:pPr marL="171450" indent="-171450">
              <a:buFontTx/>
              <a:buChar char="-"/>
            </a:pPr>
            <a:r>
              <a:rPr lang="en-GB" baseline="0" dirty="0"/>
              <a:t>Formal deployment to make things official is also fundamental and too often forgotten: that have to be done together</a:t>
            </a:r>
          </a:p>
          <a:p>
            <a:pPr marL="171450" indent="-171450">
              <a:buFontTx/>
              <a:buChar char="-"/>
            </a:pPr>
            <a:r>
              <a:rPr lang="en-GB" baseline="0" dirty="0"/>
              <a:t>We know things will not be perfect thus the importance of monitoring and adjusting the SOW if needed</a:t>
            </a:r>
          </a:p>
          <a:p>
            <a:pPr marL="171450" indent="-171450">
              <a:buFontTx/>
              <a:buChar char="-"/>
            </a:pPr>
            <a:r>
              <a:rPr lang="en-GB" baseline="0" dirty="0"/>
              <a:t>It would be a big mistake to run fast in implementation: time we spend there is time we save later</a:t>
            </a:r>
          </a:p>
          <a:p>
            <a:pPr marL="171450" indent="-171450">
              <a:buFontTx/>
              <a:buChar char="-"/>
            </a:pPr>
            <a:endParaRPr lang="en-GB" baseline="0" dirty="0"/>
          </a:p>
          <a:p>
            <a:pPr marL="0" indent="0">
              <a:buFontTx/>
              <a:buNone/>
            </a:pPr>
            <a:endParaRPr lang="en-GB"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10F7E6FF-F7CA-467F-B4E3-E206D9268C02}"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86</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8044475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10"/>
          </p:nvPr>
        </p:nvSpPr>
        <p:spPr/>
        <p:txBody>
          <a:bodyPr/>
          <a:lstStyle/>
          <a:p>
            <a:fld id="{2FB8B7E8-C405-4882-AAD0-1D72826C463D}" type="slidenum">
              <a:rPr lang="en-GB" smtClean="0"/>
              <a:pPr/>
              <a:t>87</a:t>
            </a:fld>
            <a:endParaRPr lang="en-GB" dirty="0"/>
          </a:p>
        </p:txBody>
      </p:sp>
    </p:spTree>
    <p:extLst>
      <p:ext uri="{BB962C8B-B14F-4D97-AF65-F5344CB8AC3E}">
        <p14:creationId xmlns:p14="http://schemas.microsoft.com/office/powerpoint/2010/main" val="15470026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3675" y="190500"/>
            <a:ext cx="6388100" cy="3594100"/>
          </a:xfrm>
        </p:spPr>
      </p:sp>
      <p:sp>
        <p:nvSpPr>
          <p:cNvPr id="3" name="Notes Placeholder 2"/>
          <p:cNvSpPr>
            <a:spLocks noGrp="1"/>
          </p:cNvSpPr>
          <p:nvPr>
            <p:ph type="body" idx="1"/>
          </p:nvPr>
        </p:nvSpPr>
        <p:spPr/>
        <p:txBody>
          <a:bodyPr/>
          <a:lstStyle/>
          <a:p>
            <a:r>
              <a:rPr lang="en-GB" dirty="0"/>
              <a:t>Here it is crucial to insist on 4</a:t>
            </a:r>
            <a:r>
              <a:rPr lang="en-GB" baseline="0" dirty="0"/>
              <a:t> things:</a:t>
            </a:r>
          </a:p>
          <a:p>
            <a:pPr marL="171450" indent="-171450">
              <a:buFontTx/>
              <a:buChar char="-"/>
            </a:pPr>
            <a:r>
              <a:rPr lang="en-GB" baseline="0" dirty="0"/>
              <a:t>Stakeholders interview as per my comment on page 1: it is fundamental to understand what all users expect; it does not mean that collectively we will say yes to everything, but understanding potential challenges will help address this together</a:t>
            </a:r>
          </a:p>
          <a:p>
            <a:pPr marL="171450" indent="-171450">
              <a:buFontTx/>
              <a:buChar char="-"/>
            </a:pPr>
            <a:r>
              <a:rPr lang="en-GB" baseline="0" dirty="0"/>
              <a:t>Formal deployment to make things official is also fundamental and too often forgotten: that have to be done together</a:t>
            </a:r>
          </a:p>
          <a:p>
            <a:pPr marL="171450" indent="-171450">
              <a:buFontTx/>
              <a:buChar char="-"/>
            </a:pPr>
            <a:r>
              <a:rPr lang="en-GB" baseline="0" dirty="0"/>
              <a:t>We know things will not be perfect thus the importance of monitoring and adjusting the SOW if needed</a:t>
            </a:r>
          </a:p>
          <a:p>
            <a:pPr marL="171450" indent="-171450">
              <a:buFontTx/>
              <a:buChar char="-"/>
            </a:pPr>
            <a:r>
              <a:rPr lang="en-GB" baseline="0" dirty="0"/>
              <a:t>It would be a big mistake to run fast in implementation: time we spend there is time we save later</a:t>
            </a:r>
          </a:p>
          <a:p>
            <a:pPr marL="171450" indent="-171450">
              <a:buFontTx/>
              <a:buChar char="-"/>
            </a:pPr>
            <a:endParaRPr lang="en-GB" baseline="0" dirty="0"/>
          </a:p>
          <a:p>
            <a:pPr marL="0" indent="0">
              <a:buFontTx/>
              <a:buNone/>
            </a:pPr>
            <a:endParaRPr lang="en-GB"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10F7E6FF-F7CA-467F-B4E3-E206D9268C02}"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4166313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err="1"/>
              <a:t>Playing</a:t>
            </a:r>
            <a:r>
              <a:rPr lang="nl-BE" dirty="0"/>
              <a:t> on </a:t>
            </a:r>
            <a:r>
              <a:rPr lang="nl-BE" dirty="0" err="1"/>
              <a:t>many</a:t>
            </a:r>
            <a:r>
              <a:rPr lang="nl-BE" baseline="0" dirty="0"/>
              <a:t> different </a:t>
            </a:r>
            <a:r>
              <a:rPr lang="nl-BE" baseline="0" dirty="0" err="1"/>
              <a:t>segments</a:t>
            </a:r>
            <a:endParaRPr lang="nl-BE" baseline="0" dirty="0"/>
          </a:p>
          <a:p>
            <a:r>
              <a:rPr lang="nl-BE" baseline="0" dirty="0"/>
              <a:t>Eg </a:t>
            </a:r>
            <a:r>
              <a:rPr lang="nl-BE" baseline="0" dirty="0" err="1"/>
              <a:t>fika</a:t>
            </a:r>
            <a:r>
              <a:rPr lang="nl-BE" baseline="0" dirty="0"/>
              <a:t> = </a:t>
            </a:r>
            <a:r>
              <a:rPr lang="nl-BE" baseline="0" dirty="0" err="1"/>
              <a:t>social</a:t>
            </a:r>
            <a:r>
              <a:rPr lang="nl-BE" baseline="0" dirty="0"/>
              <a:t> </a:t>
            </a:r>
            <a:r>
              <a:rPr lang="nl-BE" baseline="0" dirty="0" err="1"/>
              <a:t>immersion</a:t>
            </a:r>
            <a:endParaRPr lang="nl-BE" baseline="0" dirty="0"/>
          </a:p>
          <a:p>
            <a:r>
              <a:rPr lang="nl-BE" baseline="0" dirty="0" err="1"/>
              <a:t>Relaxing</a:t>
            </a:r>
            <a:endParaRPr lang="nl-BE" baseline="0" dirty="0"/>
          </a:p>
          <a:p>
            <a:r>
              <a:rPr lang="nl-BE" baseline="0" dirty="0" err="1"/>
              <a:t>Exploring</a:t>
            </a:r>
            <a:r>
              <a:rPr lang="nl-BE" baseline="0" dirty="0"/>
              <a:t> nature</a:t>
            </a:r>
          </a:p>
          <a:p>
            <a:r>
              <a:rPr lang="nl-BE" baseline="0" dirty="0" err="1"/>
              <a:t>Broadening</a:t>
            </a:r>
            <a:r>
              <a:rPr lang="nl-BE" baseline="0" dirty="0"/>
              <a:t> </a:t>
            </a:r>
          </a:p>
          <a:p>
            <a:r>
              <a:rPr lang="nl-BE" baseline="0" dirty="0"/>
              <a:t>Energy</a:t>
            </a:r>
          </a:p>
          <a:p>
            <a:endParaRPr lang="nl-BE" dirty="0"/>
          </a:p>
        </p:txBody>
      </p:sp>
      <p:sp>
        <p:nvSpPr>
          <p:cNvPr id="4" name="Slide Number Placeholder 3"/>
          <p:cNvSpPr>
            <a:spLocks noGrp="1"/>
          </p:cNvSpPr>
          <p:nvPr>
            <p:ph type="sldNum" sz="quarter" idx="10"/>
          </p:nvPr>
        </p:nvSpPr>
        <p:spPr/>
        <p:txBody>
          <a:bodyPr/>
          <a:lstStyle/>
          <a:p>
            <a:pPr marL="0" marR="0" lvl="0" indent="0" algn="r" defTabSz="1051802" rtl="0" eaLnBrk="1" fontAlgn="auto" latinLnBrk="0" hangingPunct="1">
              <a:lnSpc>
                <a:spcPct val="100000"/>
              </a:lnSpc>
              <a:spcBef>
                <a:spcPts val="0"/>
              </a:spcBef>
              <a:spcAft>
                <a:spcPts val="0"/>
              </a:spcAft>
              <a:buClrTx/>
              <a:buSzTx/>
              <a:buFontTx/>
              <a:buNone/>
              <a:tabLst/>
              <a:defRPr/>
            </a:pPr>
            <a:fld id="{2FB8B7E8-C405-4882-AAD0-1D72826C463D}" type="slidenum">
              <a:rPr kumimoji="0" lang="en-GB" sz="800" b="0" i="0" u="none" strike="noStrike" kern="1200" cap="none" spc="0" normalizeH="0" baseline="0" noProof="0" smtClean="0">
                <a:ln>
                  <a:noFill/>
                </a:ln>
                <a:solidFill>
                  <a:srgbClr val="222223"/>
                </a:solidFill>
                <a:effectLst/>
                <a:uLnTx/>
                <a:uFillTx/>
                <a:latin typeface="Segoe UI Light" panose="020B0502040204020203" pitchFamily="34" charset="0"/>
                <a:ea typeface="+mn-ea"/>
                <a:cs typeface="+mn-cs"/>
              </a:rPr>
              <a:pPr marL="0" marR="0" lvl="0" indent="0" algn="r" defTabSz="1051802" rtl="0" eaLnBrk="1" fontAlgn="auto" latinLnBrk="0" hangingPunct="1">
                <a:lnSpc>
                  <a:spcPct val="100000"/>
                </a:lnSpc>
                <a:spcBef>
                  <a:spcPts val="0"/>
                </a:spcBef>
                <a:spcAft>
                  <a:spcPts val="0"/>
                </a:spcAft>
                <a:buClrTx/>
                <a:buSzTx/>
                <a:buFontTx/>
                <a:buNone/>
                <a:tabLst/>
                <a:defRPr/>
              </a:pPr>
              <a:t>112</a:t>
            </a:fld>
            <a:endParaRPr kumimoji="0" lang="en-GB" sz="800" b="0" i="0" u="none" strike="noStrike" kern="1200" cap="none" spc="0" normalizeH="0" baseline="0" noProof="0" dirty="0">
              <a:ln>
                <a:noFill/>
              </a:ln>
              <a:solidFill>
                <a:srgbClr val="222223"/>
              </a:solidFill>
              <a:effectLst/>
              <a:uLnTx/>
              <a:uFillTx/>
              <a:latin typeface="Segoe UI Light" panose="020B0502040204020203" pitchFamily="34" charset="0"/>
              <a:ea typeface="+mn-ea"/>
              <a:cs typeface="+mn-cs"/>
            </a:endParaRPr>
          </a:p>
        </p:txBody>
      </p:sp>
    </p:spTree>
    <p:extLst>
      <p:ext uri="{BB962C8B-B14F-4D97-AF65-F5344CB8AC3E}">
        <p14:creationId xmlns:p14="http://schemas.microsoft.com/office/powerpoint/2010/main" val="10415892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pPr marL="0" marR="0" lvl="0" indent="0" algn="r" defTabSz="1051802" rtl="0" eaLnBrk="1" fontAlgn="auto" latinLnBrk="0" hangingPunct="1">
              <a:lnSpc>
                <a:spcPct val="100000"/>
              </a:lnSpc>
              <a:spcBef>
                <a:spcPts val="0"/>
              </a:spcBef>
              <a:spcAft>
                <a:spcPts val="0"/>
              </a:spcAft>
              <a:buClrTx/>
              <a:buSzTx/>
              <a:buFontTx/>
              <a:buNone/>
              <a:tabLst/>
              <a:defRPr/>
            </a:pPr>
            <a:fld id="{2FB8B7E8-C405-4882-AAD0-1D72826C463D}" type="slidenum">
              <a:rPr kumimoji="0" lang="en-GB" sz="800" b="0" i="0" u="none" strike="noStrike" kern="1200" cap="none" spc="0" normalizeH="0" baseline="0" noProof="0" smtClean="0">
                <a:ln>
                  <a:noFill/>
                </a:ln>
                <a:solidFill>
                  <a:srgbClr val="222223"/>
                </a:solidFill>
                <a:effectLst/>
                <a:uLnTx/>
                <a:uFillTx/>
                <a:latin typeface="Segoe UI Light" panose="020B0502040204020203" pitchFamily="34" charset="0"/>
                <a:ea typeface="+mn-ea"/>
                <a:cs typeface="+mn-cs"/>
              </a:rPr>
              <a:pPr marL="0" marR="0" lvl="0" indent="0" algn="r" defTabSz="1051802" rtl="0" eaLnBrk="1" fontAlgn="auto" latinLnBrk="0" hangingPunct="1">
                <a:lnSpc>
                  <a:spcPct val="100000"/>
                </a:lnSpc>
                <a:spcBef>
                  <a:spcPts val="0"/>
                </a:spcBef>
                <a:spcAft>
                  <a:spcPts val="0"/>
                </a:spcAft>
                <a:buClrTx/>
                <a:buSzTx/>
                <a:buFontTx/>
                <a:buNone/>
                <a:tabLst/>
                <a:defRPr/>
              </a:pPr>
              <a:t>113</a:t>
            </a:fld>
            <a:endParaRPr kumimoji="0" lang="en-GB" sz="800" b="0" i="0" u="none" strike="noStrike" kern="1200" cap="none" spc="0" normalizeH="0" baseline="0" noProof="0" dirty="0">
              <a:ln>
                <a:noFill/>
              </a:ln>
              <a:solidFill>
                <a:srgbClr val="222223"/>
              </a:solidFill>
              <a:effectLst/>
              <a:uLnTx/>
              <a:uFillTx/>
              <a:latin typeface="Segoe UI Light" panose="020B0502040204020203" pitchFamily="34" charset="0"/>
              <a:ea typeface="+mn-ea"/>
              <a:cs typeface="+mn-cs"/>
            </a:endParaRPr>
          </a:p>
        </p:txBody>
      </p:sp>
    </p:spTree>
    <p:extLst>
      <p:ext uri="{BB962C8B-B14F-4D97-AF65-F5344CB8AC3E}">
        <p14:creationId xmlns:p14="http://schemas.microsoft.com/office/powerpoint/2010/main" val="26102019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err="1"/>
              <a:t>Still</a:t>
            </a:r>
            <a:r>
              <a:rPr lang="nl-BE" dirty="0"/>
              <a:t> a bit</a:t>
            </a:r>
            <a:r>
              <a:rPr lang="nl-BE" baseline="0" dirty="0"/>
              <a:t> </a:t>
            </a:r>
            <a:r>
              <a:rPr lang="nl-BE" baseline="0" dirty="0" err="1"/>
              <a:t>early</a:t>
            </a:r>
            <a:r>
              <a:rPr lang="nl-BE" baseline="0" dirty="0"/>
              <a:t> </a:t>
            </a:r>
            <a:r>
              <a:rPr lang="nl-BE" baseline="0" dirty="0" err="1"/>
              <a:t>to</a:t>
            </a:r>
            <a:r>
              <a:rPr lang="nl-BE" baseline="0" dirty="0"/>
              <a:t> have </a:t>
            </a:r>
            <a:r>
              <a:rPr lang="nl-BE" baseline="0" dirty="0" err="1"/>
              <a:t>digested</a:t>
            </a:r>
            <a:r>
              <a:rPr lang="nl-BE" baseline="0" dirty="0"/>
              <a:t> </a:t>
            </a:r>
            <a:r>
              <a:rPr lang="nl-BE" baseline="0" dirty="0" err="1"/>
              <a:t>all</a:t>
            </a:r>
            <a:r>
              <a:rPr lang="nl-BE" baseline="0" dirty="0"/>
              <a:t> of </a:t>
            </a:r>
            <a:r>
              <a:rPr lang="nl-BE" baseline="0" dirty="0" err="1"/>
              <a:t>this</a:t>
            </a:r>
            <a:r>
              <a:rPr lang="nl-BE" baseline="0" dirty="0"/>
              <a:t>, but </a:t>
            </a:r>
            <a:r>
              <a:rPr lang="nl-BE" baseline="0" dirty="0" err="1"/>
              <a:t>some</a:t>
            </a:r>
            <a:r>
              <a:rPr lang="nl-BE" baseline="0" dirty="0"/>
              <a:t> first, </a:t>
            </a:r>
            <a:r>
              <a:rPr lang="nl-BE" baseline="0" dirty="0" err="1"/>
              <a:t>broad</a:t>
            </a:r>
            <a:r>
              <a:rPr lang="nl-BE" baseline="0" dirty="0"/>
              <a:t> </a:t>
            </a:r>
            <a:r>
              <a:rPr lang="nl-BE" baseline="0" dirty="0" err="1"/>
              <a:t>recommendations</a:t>
            </a:r>
            <a:r>
              <a:rPr lang="nl-BE" baseline="0" dirty="0"/>
              <a:t> </a:t>
            </a:r>
            <a:r>
              <a:rPr lang="nl-BE" baseline="0" dirty="0" err="1"/>
              <a:t>can</a:t>
            </a:r>
            <a:r>
              <a:rPr lang="nl-BE" baseline="0" dirty="0"/>
              <a:t> </a:t>
            </a:r>
            <a:r>
              <a:rPr lang="nl-BE" baseline="0" dirty="0" err="1"/>
              <a:t>already</a:t>
            </a:r>
            <a:r>
              <a:rPr lang="nl-BE" baseline="0" dirty="0"/>
              <a:t> </a:t>
            </a:r>
            <a:r>
              <a:rPr lang="nl-BE" baseline="0" dirty="0" err="1"/>
              <a:t>be</a:t>
            </a:r>
            <a:r>
              <a:rPr lang="nl-BE" baseline="0" dirty="0"/>
              <a:t> </a:t>
            </a:r>
            <a:r>
              <a:rPr lang="nl-BE" baseline="0" dirty="0" err="1"/>
              <a:t>formulated</a:t>
            </a:r>
            <a:r>
              <a:rPr lang="nl-BE" baseline="0" dirty="0"/>
              <a:t>.</a:t>
            </a:r>
            <a:endParaRPr lang="nl-BE" dirty="0"/>
          </a:p>
        </p:txBody>
      </p:sp>
      <p:sp>
        <p:nvSpPr>
          <p:cNvPr id="4" name="Slide Number Placeholder 3"/>
          <p:cNvSpPr>
            <a:spLocks noGrp="1"/>
          </p:cNvSpPr>
          <p:nvPr>
            <p:ph type="sldNum" sz="quarter" idx="10"/>
          </p:nvPr>
        </p:nvSpPr>
        <p:spPr/>
        <p:txBody>
          <a:bodyPr/>
          <a:lstStyle/>
          <a:p>
            <a:pPr marL="0" marR="0" lvl="0" indent="0" algn="r" defTabSz="1051802" rtl="0" eaLnBrk="1" fontAlgn="auto" latinLnBrk="0" hangingPunct="1">
              <a:lnSpc>
                <a:spcPct val="100000"/>
              </a:lnSpc>
              <a:spcBef>
                <a:spcPts val="0"/>
              </a:spcBef>
              <a:spcAft>
                <a:spcPts val="0"/>
              </a:spcAft>
              <a:buClrTx/>
              <a:buSzTx/>
              <a:buFontTx/>
              <a:buNone/>
              <a:tabLst/>
              <a:defRPr/>
            </a:pPr>
            <a:fld id="{2FB8B7E8-C405-4882-AAD0-1D72826C463D}" type="slidenum">
              <a:rPr kumimoji="0" lang="en-GB" sz="800" b="0" i="0" u="none" strike="noStrike" kern="1200" cap="none" spc="0" normalizeH="0" baseline="0" noProof="0" smtClean="0">
                <a:ln>
                  <a:noFill/>
                </a:ln>
                <a:solidFill>
                  <a:srgbClr val="222223"/>
                </a:solidFill>
                <a:effectLst/>
                <a:uLnTx/>
                <a:uFillTx/>
                <a:latin typeface="Segoe UI Light" panose="020B0502040204020203" pitchFamily="34" charset="0"/>
                <a:ea typeface="+mn-ea"/>
                <a:cs typeface="+mn-cs"/>
              </a:rPr>
              <a:pPr marL="0" marR="0" lvl="0" indent="0" algn="r" defTabSz="1051802" rtl="0" eaLnBrk="1" fontAlgn="auto" latinLnBrk="0" hangingPunct="1">
                <a:lnSpc>
                  <a:spcPct val="100000"/>
                </a:lnSpc>
                <a:spcBef>
                  <a:spcPts val="0"/>
                </a:spcBef>
                <a:spcAft>
                  <a:spcPts val="0"/>
                </a:spcAft>
                <a:buClrTx/>
                <a:buSzTx/>
                <a:buFontTx/>
                <a:buNone/>
                <a:tabLst/>
                <a:defRPr/>
              </a:pPr>
              <a:t>115</a:t>
            </a:fld>
            <a:endParaRPr kumimoji="0" lang="en-GB" sz="800" b="0" i="0" u="none" strike="noStrike" kern="1200" cap="none" spc="0" normalizeH="0" baseline="0" noProof="0" dirty="0">
              <a:ln>
                <a:noFill/>
              </a:ln>
              <a:solidFill>
                <a:srgbClr val="222223"/>
              </a:solidFill>
              <a:effectLst/>
              <a:uLnTx/>
              <a:uFillTx/>
              <a:latin typeface="Segoe UI Light" panose="020B0502040204020203" pitchFamily="34" charset="0"/>
              <a:ea typeface="+mn-ea"/>
              <a:cs typeface="+mn-cs"/>
            </a:endParaRPr>
          </a:p>
        </p:txBody>
      </p:sp>
    </p:spTree>
    <p:extLst>
      <p:ext uri="{BB962C8B-B14F-4D97-AF65-F5344CB8AC3E}">
        <p14:creationId xmlns:p14="http://schemas.microsoft.com/office/powerpoint/2010/main" val="11490063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fld id="{2FB8B7E8-C405-4882-AAD0-1D72826C463D}" type="slidenum">
              <a:rPr lang="en-GB" smtClean="0"/>
              <a:pPr/>
              <a:t>20</a:t>
            </a:fld>
            <a:endParaRPr lang="en-GB" dirty="0"/>
          </a:p>
        </p:txBody>
      </p:sp>
    </p:spTree>
    <p:extLst>
      <p:ext uri="{BB962C8B-B14F-4D97-AF65-F5344CB8AC3E}">
        <p14:creationId xmlns:p14="http://schemas.microsoft.com/office/powerpoint/2010/main" val="13332583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3675" y="190500"/>
            <a:ext cx="6388100" cy="3594100"/>
          </a:xfrm>
        </p:spPr>
      </p:sp>
      <p:sp>
        <p:nvSpPr>
          <p:cNvPr id="3" name="Notes Placeholder 2"/>
          <p:cNvSpPr>
            <a:spLocks noGrp="1"/>
          </p:cNvSpPr>
          <p:nvPr>
            <p:ph type="body" idx="1"/>
          </p:nvPr>
        </p:nvSpPr>
        <p:spPr/>
        <p:txBody>
          <a:bodyPr/>
          <a:lstStyle/>
          <a:p>
            <a:r>
              <a:rPr lang="en-GB" dirty="0"/>
              <a:t>Here it is crucial to insist on 4</a:t>
            </a:r>
            <a:r>
              <a:rPr lang="en-GB" baseline="0" dirty="0"/>
              <a:t> things:</a:t>
            </a:r>
          </a:p>
          <a:p>
            <a:pPr marL="171450" indent="-171450">
              <a:buFontTx/>
              <a:buChar char="-"/>
            </a:pPr>
            <a:r>
              <a:rPr lang="en-GB" baseline="0" dirty="0"/>
              <a:t>Stakeholders interview as per my comment on page 1: it is fundamental to understand what all users expect; it does not mean that collectively we will say yes to everything, but understanding potential challenges will help address this together</a:t>
            </a:r>
          </a:p>
          <a:p>
            <a:pPr marL="171450" indent="-171450">
              <a:buFontTx/>
              <a:buChar char="-"/>
            </a:pPr>
            <a:r>
              <a:rPr lang="en-GB" baseline="0" dirty="0"/>
              <a:t>Formal deployment to make things official is also fundamental and too often forgotten: that have to be done together</a:t>
            </a:r>
          </a:p>
          <a:p>
            <a:pPr marL="171450" indent="-171450">
              <a:buFontTx/>
              <a:buChar char="-"/>
            </a:pPr>
            <a:r>
              <a:rPr lang="en-GB" baseline="0" dirty="0"/>
              <a:t>We know things will not be perfect thus the importance of monitoring and adjusting the SOW if needed</a:t>
            </a:r>
          </a:p>
          <a:p>
            <a:pPr marL="171450" indent="-171450">
              <a:buFontTx/>
              <a:buChar char="-"/>
            </a:pPr>
            <a:r>
              <a:rPr lang="en-GB" baseline="0" dirty="0"/>
              <a:t>It would be a big mistake to run fast in implementation: time we spend there is time we save later</a:t>
            </a:r>
          </a:p>
          <a:p>
            <a:pPr marL="171450" indent="-171450">
              <a:buFontTx/>
              <a:buChar char="-"/>
            </a:pPr>
            <a:endParaRPr lang="en-GB" baseline="0" dirty="0"/>
          </a:p>
          <a:p>
            <a:pPr marL="0" indent="0">
              <a:buFontTx/>
              <a:buNone/>
            </a:pPr>
            <a:endParaRPr lang="en-GB" dirty="0"/>
          </a:p>
        </p:txBody>
      </p:sp>
      <p:sp>
        <p:nvSpPr>
          <p:cNvPr id="4" name="Slide Number Placeholder 3"/>
          <p:cNvSpPr>
            <a:spLocks noGrp="1"/>
          </p:cNvSpPr>
          <p:nvPr>
            <p:ph type="sldNum" sz="quarter" idx="10"/>
          </p:nvPr>
        </p:nvSpPr>
        <p:spPr/>
        <p:txBody>
          <a:bodyPr/>
          <a:lstStyle/>
          <a:p>
            <a:fld id="{10F7E6FF-F7CA-467F-B4E3-E206D9268C02}" type="slidenum">
              <a:rPr lang="en-US" smtClean="0"/>
              <a:pPr/>
              <a:t>44</a:t>
            </a:fld>
            <a:endParaRPr lang="en-US" dirty="0"/>
          </a:p>
        </p:txBody>
      </p:sp>
    </p:spTree>
    <p:extLst>
      <p:ext uri="{BB962C8B-B14F-4D97-AF65-F5344CB8AC3E}">
        <p14:creationId xmlns:p14="http://schemas.microsoft.com/office/powerpoint/2010/main" val="27771701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3675" y="190500"/>
            <a:ext cx="6388100" cy="3594100"/>
          </a:xfrm>
        </p:spPr>
      </p:sp>
      <p:sp>
        <p:nvSpPr>
          <p:cNvPr id="3" name="Notes Placeholder 2"/>
          <p:cNvSpPr>
            <a:spLocks noGrp="1"/>
          </p:cNvSpPr>
          <p:nvPr>
            <p:ph type="body" idx="1"/>
          </p:nvPr>
        </p:nvSpPr>
        <p:spPr/>
        <p:txBody>
          <a:bodyPr/>
          <a:lstStyle/>
          <a:p>
            <a:r>
              <a:rPr lang="en-GB" dirty="0"/>
              <a:t>Here it is crucial to insist on 4</a:t>
            </a:r>
            <a:r>
              <a:rPr lang="en-GB" baseline="0" dirty="0"/>
              <a:t> things:</a:t>
            </a:r>
          </a:p>
          <a:p>
            <a:pPr marL="171450" indent="-171450">
              <a:buFontTx/>
              <a:buChar char="-"/>
            </a:pPr>
            <a:r>
              <a:rPr lang="en-GB" baseline="0" dirty="0"/>
              <a:t>Stakeholders interview as per my comment on page 1: it is fundamental to understand what all users expect; it does not mean that collectively we will say yes to everything, but understanding potential challenges will help address this together</a:t>
            </a:r>
          </a:p>
          <a:p>
            <a:pPr marL="171450" indent="-171450">
              <a:buFontTx/>
              <a:buChar char="-"/>
            </a:pPr>
            <a:r>
              <a:rPr lang="en-GB" baseline="0" dirty="0"/>
              <a:t>Formal deployment to make things official is also fundamental and too often forgotten: that have to be done together</a:t>
            </a:r>
          </a:p>
          <a:p>
            <a:pPr marL="171450" indent="-171450">
              <a:buFontTx/>
              <a:buChar char="-"/>
            </a:pPr>
            <a:r>
              <a:rPr lang="en-GB" baseline="0" dirty="0"/>
              <a:t>We know things will not be perfect thus the importance of monitoring and adjusting the SOW if needed</a:t>
            </a:r>
          </a:p>
          <a:p>
            <a:pPr marL="171450" indent="-171450">
              <a:buFontTx/>
              <a:buChar char="-"/>
            </a:pPr>
            <a:r>
              <a:rPr lang="en-GB" baseline="0" dirty="0"/>
              <a:t>It would be a big mistake to run fast in implementation: time we spend there is time we save later</a:t>
            </a:r>
          </a:p>
          <a:p>
            <a:pPr marL="171450" indent="-171450">
              <a:buFontTx/>
              <a:buChar char="-"/>
            </a:pPr>
            <a:endParaRPr lang="en-GB" baseline="0" dirty="0"/>
          </a:p>
          <a:p>
            <a:pPr marL="0" indent="0">
              <a:buFontTx/>
              <a:buNone/>
            </a:pPr>
            <a:endParaRPr lang="en-GB"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10F7E6FF-F7CA-467F-B4E3-E206D9268C02}"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50</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0496235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3675" y="190500"/>
            <a:ext cx="6388100" cy="3594100"/>
          </a:xfrm>
        </p:spPr>
      </p:sp>
      <p:sp>
        <p:nvSpPr>
          <p:cNvPr id="3" name="Notes Placeholder 2"/>
          <p:cNvSpPr>
            <a:spLocks noGrp="1"/>
          </p:cNvSpPr>
          <p:nvPr>
            <p:ph type="body" idx="1"/>
          </p:nvPr>
        </p:nvSpPr>
        <p:spPr/>
        <p:txBody>
          <a:bodyPr/>
          <a:lstStyle/>
          <a:p>
            <a:r>
              <a:rPr lang="en-GB" dirty="0"/>
              <a:t>Here it is crucial to insist on 4</a:t>
            </a:r>
            <a:r>
              <a:rPr lang="en-GB" baseline="0" dirty="0"/>
              <a:t> things:</a:t>
            </a:r>
          </a:p>
          <a:p>
            <a:pPr marL="171450" indent="-171450">
              <a:buFontTx/>
              <a:buChar char="-"/>
            </a:pPr>
            <a:r>
              <a:rPr lang="en-GB" baseline="0" dirty="0"/>
              <a:t>Stakeholders interview as per my comment on page 1: it is fundamental to understand what all users expect; it does not mean that collectively we will say yes to everything, but understanding potential challenges will help address this together</a:t>
            </a:r>
          </a:p>
          <a:p>
            <a:pPr marL="171450" indent="-171450">
              <a:buFontTx/>
              <a:buChar char="-"/>
            </a:pPr>
            <a:r>
              <a:rPr lang="en-GB" baseline="0" dirty="0"/>
              <a:t>Formal deployment to make things official is also fundamental and too often forgotten: that have to be done together</a:t>
            </a:r>
          </a:p>
          <a:p>
            <a:pPr marL="171450" indent="-171450">
              <a:buFontTx/>
              <a:buChar char="-"/>
            </a:pPr>
            <a:r>
              <a:rPr lang="en-GB" baseline="0" dirty="0"/>
              <a:t>We know things will not be perfect thus the importance of monitoring and adjusting the SOW if needed</a:t>
            </a:r>
          </a:p>
          <a:p>
            <a:pPr marL="171450" indent="-171450">
              <a:buFontTx/>
              <a:buChar char="-"/>
            </a:pPr>
            <a:r>
              <a:rPr lang="en-GB" baseline="0" dirty="0"/>
              <a:t>It would be a big mistake to run fast in implementation: time we spend there is time we save later</a:t>
            </a:r>
          </a:p>
          <a:p>
            <a:pPr marL="171450" indent="-171450">
              <a:buFontTx/>
              <a:buChar char="-"/>
            </a:pPr>
            <a:endParaRPr lang="en-GB" baseline="0" dirty="0"/>
          </a:p>
          <a:p>
            <a:pPr marL="0" indent="0">
              <a:buFontTx/>
              <a:buNone/>
            </a:pPr>
            <a:endParaRPr lang="en-GB"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10F7E6FF-F7CA-467F-B4E3-E206D9268C02}"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56</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4455524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3675" y="190500"/>
            <a:ext cx="6388100" cy="3594100"/>
          </a:xfrm>
        </p:spPr>
      </p:sp>
      <p:sp>
        <p:nvSpPr>
          <p:cNvPr id="3" name="Notes Placeholder 2"/>
          <p:cNvSpPr>
            <a:spLocks noGrp="1"/>
          </p:cNvSpPr>
          <p:nvPr>
            <p:ph type="body" idx="1"/>
          </p:nvPr>
        </p:nvSpPr>
        <p:spPr/>
        <p:txBody>
          <a:bodyPr/>
          <a:lstStyle/>
          <a:p>
            <a:r>
              <a:rPr lang="en-GB" dirty="0"/>
              <a:t>Here it is crucial to insist on 4</a:t>
            </a:r>
            <a:r>
              <a:rPr lang="en-GB" baseline="0" dirty="0"/>
              <a:t> things:</a:t>
            </a:r>
          </a:p>
          <a:p>
            <a:pPr marL="171450" indent="-171450">
              <a:buFontTx/>
              <a:buChar char="-"/>
            </a:pPr>
            <a:r>
              <a:rPr lang="en-GB" baseline="0" dirty="0"/>
              <a:t>Stakeholders interview as per my comment on page 1: it is fundamental to understand what all users expect; it does not mean that collectively we will say yes to everything, but understanding potential challenges will help address this together</a:t>
            </a:r>
          </a:p>
          <a:p>
            <a:pPr marL="171450" indent="-171450">
              <a:buFontTx/>
              <a:buChar char="-"/>
            </a:pPr>
            <a:r>
              <a:rPr lang="en-GB" baseline="0" dirty="0"/>
              <a:t>Formal deployment to make things official is also fundamental and too often forgotten: that have to be done together</a:t>
            </a:r>
          </a:p>
          <a:p>
            <a:pPr marL="171450" indent="-171450">
              <a:buFontTx/>
              <a:buChar char="-"/>
            </a:pPr>
            <a:r>
              <a:rPr lang="en-GB" baseline="0" dirty="0"/>
              <a:t>We know things will not be perfect thus the importance of monitoring and adjusting the SOW if needed</a:t>
            </a:r>
          </a:p>
          <a:p>
            <a:pPr marL="171450" indent="-171450">
              <a:buFontTx/>
              <a:buChar char="-"/>
            </a:pPr>
            <a:r>
              <a:rPr lang="en-GB" baseline="0" dirty="0"/>
              <a:t>It would be a big mistake to run fast in implementation: time we spend there is time we save later</a:t>
            </a:r>
          </a:p>
          <a:p>
            <a:pPr marL="171450" indent="-171450">
              <a:buFontTx/>
              <a:buChar char="-"/>
            </a:pPr>
            <a:endParaRPr lang="en-GB" baseline="0" dirty="0"/>
          </a:p>
          <a:p>
            <a:pPr marL="0" indent="0">
              <a:buFontTx/>
              <a:buNone/>
            </a:pPr>
            <a:endParaRPr lang="en-GB"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10F7E6FF-F7CA-467F-B4E3-E206D9268C02}"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62</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6950634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3675" y="190500"/>
            <a:ext cx="6388100" cy="3594100"/>
          </a:xfrm>
        </p:spPr>
      </p:sp>
      <p:sp>
        <p:nvSpPr>
          <p:cNvPr id="3" name="Notes Placeholder 2"/>
          <p:cNvSpPr>
            <a:spLocks noGrp="1"/>
          </p:cNvSpPr>
          <p:nvPr>
            <p:ph type="body" idx="1"/>
          </p:nvPr>
        </p:nvSpPr>
        <p:spPr/>
        <p:txBody>
          <a:bodyPr/>
          <a:lstStyle/>
          <a:p>
            <a:r>
              <a:rPr lang="en-GB" dirty="0"/>
              <a:t>Here it is crucial to insist on 4</a:t>
            </a:r>
            <a:r>
              <a:rPr lang="en-GB" baseline="0" dirty="0"/>
              <a:t> things:</a:t>
            </a:r>
          </a:p>
          <a:p>
            <a:pPr marL="171450" indent="-171450">
              <a:buFontTx/>
              <a:buChar char="-"/>
            </a:pPr>
            <a:r>
              <a:rPr lang="en-GB" baseline="0" dirty="0"/>
              <a:t>Stakeholders interview as per my comment on page 1: it is fundamental to understand what all users expect; it does not mean that collectively we will say yes to everything, but understanding potential challenges will help address this together</a:t>
            </a:r>
          </a:p>
          <a:p>
            <a:pPr marL="171450" indent="-171450">
              <a:buFontTx/>
              <a:buChar char="-"/>
            </a:pPr>
            <a:r>
              <a:rPr lang="en-GB" baseline="0" dirty="0"/>
              <a:t>Formal deployment to make things official is also fundamental and too often forgotten: that have to be done together</a:t>
            </a:r>
          </a:p>
          <a:p>
            <a:pPr marL="171450" indent="-171450">
              <a:buFontTx/>
              <a:buChar char="-"/>
            </a:pPr>
            <a:r>
              <a:rPr lang="en-GB" baseline="0" dirty="0"/>
              <a:t>We know things will not be perfect thus the importance of monitoring and adjusting the SOW if needed</a:t>
            </a:r>
          </a:p>
          <a:p>
            <a:pPr marL="171450" indent="-171450">
              <a:buFontTx/>
              <a:buChar char="-"/>
            </a:pPr>
            <a:r>
              <a:rPr lang="en-GB" baseline="0" dirty="0"/>
              <a:t>It would be a big mistake to run fast in implementation: time we spend there is time we save later</a:t>
            </a:r>
          </a:p>
          <a:p>
            <a:pPr marL="171450" indent="-171450">
              <a:buFontTx/>
              <a:buChar char="-"/>
            </a:pPr>
            <a:endParaRPr lang="en-GB" baseline="0" dirty="0"/>
          </a:p>
          <a:p>
            <a:pPr marL="0" indent="0">
              <a:buFontTx/>
              <a:buNone/>
            </a:pPr>
            <a:endParaRPr lang="en-GB"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10F7E6FF-F7CA-467F-B4E3-E206D9268C02}"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68</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5003443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3675" y="190500"/>
            <a:ext cx="6388100" cy="3594100"/>
          </a:xfrm>
        </p:spPr>
      </p:sp>
      <p:sp>
        <p:nvSpPr>
          <p:cNvPr id="3" name="Notes Placeholder 2"/>
          <p:cNvSpPr>
            <a:spLocks noGrp="1"/>
          </p:cNvSpPr>
          <p:nvPr>
            <p:ph type="body" idx="1"/>
          </p:nvPr>
        </p:nvSpPr>
        <p:spPr/>
        <p:txBody>
          <a:bodyPr/>
          <a:lstStyle/>
          <a:p>
            <a:r>
              <a:rPr lang="en-GB" dirty="0"/>
              <a:t>Here it is crucial to insist on 4</a:t>
            </a:r>
            <a:r>
              <a:rPr lang="en-GB" baseline="0" dirty="0"/>
              <a:t> things:</a:t>
            </a:r>
          </a:p>
          <a:p>
            <a:pPr marL="171450" indent="-171450">
              <a:buFontTx/>
              <a:buChar char="-"/>
            </a:pPr>
            <a:r>
              <a:rPr lang="en-GB" baseline="0" dirty="0"/>
              <a:t>Stakeholders interview as per my comment on page 1: it is fundamental to understand what all users expect; it does not mean that collectively we will say yes to everything, but understanding potential challenges will help address this together</a:t>
            </a:r>
          </a:p>
          <a:p>
            <a:pPr marL="171450" indent="-171450">
              <a:buFontTx/>
              <a:buChar char="-"/>
            </a:pPr>
            <a:r>
              <a:rPr lang="en-GB" baseline="0" dirty="0"/>
              <a:t>Formal deployment to make things official is also fundamental and too often forgotten: that have to be done together</a:t>
            </a:r>
          </a:p>
          <a:p>
            <a:pPr marL="171450" indent="-171450">
              <a:buFontTx/>
              <a:buChar char="-"/>
            </a:pPr>
            <a:r>
              <a:rPr lang="en-GB" baseline="0" dirty="0"/>
              <a:t>We know things will not be perfect thus the importance of monitoring and adjusting the SOW if needed</a:t>
            </a:r>
          </a:p>
          <a:p>
            <a:pPr marL="171450" indent="-171450">
              <a:buFontTx/>
              <a:buChar char="-"/>
            </a:pPr>
            <a:r>
              <a:rPr lang="en-GB" baseline="0" dirty="0"/>
              <a:t>It would be a big mistake to run fast in implementation: time we spend there is time we save later</a:t>
            </a:r>
          </a:p>
          <a:p>
            <a:pPr marL="171450" indent="-171450">
              <a:buFontTx/>
              <a:buChar char="-"/>
            </a:pPr>
            <a:endParaRPr lang="en-GB" baseline="0" dirty="0"/>
          </a:p>
          <a:p>
            <a:pPr marL="0" indent="0">
              <a:buFontTx/>
              <a:buNone/>
            </a:pPr>
            <a:endParaRPr lang="en-GB"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10F7E6FF-F7CA-467F-B4E3-E206D9268C02}"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74</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6899774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3675" y="190500"/>
            <a:ext cx="6388100" cy="3594100"/>
          </a:xfrm>
        </p:spPr>
      </p:sp>
      <p:sp>
        <p:nvSpPr>
          <p:cNvPr id="3" name="Notes Placeholder 2"/>
          <p:cNvSpPr>
            <a:spLocks noGrp="1"/>
          </p:cNvSpPr>
          <p:nvPr>
            <p:ph type="body" idx="1"/>
          </p:nvPr>
        </p:nvSpPr>
        <p:spPr/>
        <p:txBody>
          <a:bodyPr/>
          <a:lstStyle/>
          <a:p>
            <a:r>
              <a:rPr lang="en-GB" dirty="0"/>
              <a:t>Here it is crucial to insist on 4</a:t>
            </a:r>
            <a:r>
              <a:rPr lang="en-GB" baseline="0" dirty="0"/>
              <a:t> things:</a:t>
            </a:r>
          </a:p>
          <a:p>
            <a:pPr marL="171450" indent="-171450">
              <a:buFontTx/>
              <a:buChar char="-"/>
            </a:pPr>
            <a:r>
              <a:rPr lang="en-GB" baseline="0" dirty="0"/>
              <a:t>Stakeholders interview as per my comment on page 1: it is fundamental to understand what all users expect; it does not mean that collectively we will say yes to everything, but understanding potential challenges will help address this together</a:t>
            </a:r>
          </a:p>
          <a:p>
            <a:pPr marL="171450" indent="-171450">
              <a:buFontTx/>
              <a:buChar char="-"/>
            </a:pPr>
            <a:r>
              <a:rPr lang="en-GB" baseline="0" dirty="0"/>
              <a:t>Formal deployment to make things official is also fundamental and too often forgotten: that have to be done together</a:t>
            </a:r>
          </a:p>
          <a:p>
            <a:pPr marL="171450" indent="-171450">
              <a:buFontTx/>
              <a:buChar char="-"/>
            </a:pPr>
            <a:r>
              <a:rPr lang="en-GB" baseline="0" dirty="0"/>
              <a:t>We know things will not be perfect thus the importance of monitoring and adjusting the SOW if needed</a:t>
            </a:r>
          </a:p>
          <a:p>
            <a:pPr marL="171450" indent="-171450">
              <a:buFontTx/>
              <a:buChar char="-"/>
            </a:pPr>
            <a:r>
              <a:rPr lang="en-GB" baseline="0" dirty="0"/>
              <a:t>It would be a big mistake to run fast in implementation: time we spend there is time we save later</a:t>
            </a:r>
          </a:p>
          <a:p>
            <a:pPr marL="171450" indent="-171450">
              <a:buFontTx/>
              <a:buChar char="-"/>
            </a:pPr>
            <a:endParaRPr lang="en-GB" baseline="0" dirty="0"/>
          </a:p>
          <a:p>
            <a:pPr marL="0" indent="0">
              <a:buFontTx/>
              <a:buNone/>
            </a:pPr>
            <a:endParaRPr lang="en-GB"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10F7E6FF-F7CA-467F-B4E3-E206D9268C02}"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80</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0655045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ipsos-mori.com/ipsosconnect"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Presentation - Cover - Full Image">
    <p:bg>
      <p:bgPr>
        <a:solidFill>
          <a:schemeClr val="bg1"/>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1" hasCustomPrompt="1"/>
          </p:nvPr>
        </p:nvSpPr>
        <p:spPr>
          <a:xfrm>
            <a:off x="179389" y="179389"/>
            <a:ext cx="13101024" cy="7200899"/>
          </a:xfrm>
          <a:solidFill>
            <a:schemeClr val="accent2"/>
          </a:solidFill>
        </p:spPr>
        <p:txBody>
          <a:bodyPr>
            <a:normAutofit/>
          </a:bodyPr>
          <a:lstStyle>
            <a:lvl1pPr marL="0" indent="0">
              <a:buNone/>
              <a:defRPr sz="1900" b="0" baseline="0">
                <a:solidFill>
                  <a:schemeClr val="tx1"/>
                </a:solidFill>
              </a:defRPr>
            </a:lvl1pPr>
          </a:lstStyle>
          <a:p>
            <a:r>
              <a:rPr lang="en-GB" dirty="0"/>
              <a:t>Click icon to place image (or select frame and copy/paste image into it)</a:t>
            </a:r>
          </a:p>
        </p:txBody>
      </p:sp>
      <p:sp>
        <p:nvSpPr>
          <p:cNvPr id="69" name="Text Placeholder 68"/>
          <p:cNvSpPr>
            <a:spLocks noGrp="1"/>
          </p:cNvSpPr>
          <p:nvPr>
            <p:ph type="body" sz="quarter" idx="10" hasCustomPrompt="1"/>
          </p:nvPr>
        </p:nvSpPr>
        <p:spPr bwMode="gray">
          <a:xfrm>
            <a:off x="540000" y="4500711"/>
            <a:ext cx="6153433" cy="1377348"/>
          </a:xfrm>
        </p:spPr>
        <p:txBody>
          <a:bodyPr wrap="square" lIns="82819" tIns="41410" rIns="82819" bIns="41410">
            <a:noAutofit/>
          </a:bodyPr>
          <a:lstStyle>
            <a:lvl1pPr marL="0" indent="0">
              <a:spcBef>
                <a:spcPts val="1380"/>
              </a:spcBef>
              <a:buNone/>
              <a:defRPr sz="1900">
                <a:solidFill>
                  <a:schemeClr val="tx1"/>
                </a:solidFill>
              </a:defRPr>
            </a:lvl1pPr>
            <a:lvl2pPr marL="525902" indent="0">
              <a:buNone/>
              <a:defRPr>
                <a:solidFill>
                  <a:schemeClr val="bg1"/>
                </a:solidFill>
              </a:defRPr>
            </a:lvl2pPr>
            <a:lvl3pPr marL="1051802" indent="0">
              <a:buNone/>
              <a:defRPr>
                <a:solidFill>
                  <a:schemeClr val="bg1"/>
                </a:solidFill>
              </a:defRPr>
            </a:lvl3pPr>
            <a:lvl4pPr marL="1577704" indent="0">
              <a:buNone/>
              <a:defRPr>
                <a:solidFill>
                  <a:schemeClr val="bg1"/>
                </a:solidFill>
              </a:defRPr>
            </a:lvl4pPr>
            <a:lvl5pPr marL="2103606" indent="0">
              <a:buNone/>
              <a:defRPr>
                <a:solidFill>
                  <a:schemeClr val="bg1"/>
                </a:solidFill>
              </a:defRPr>
            </a:lvl5pPr>
          </a:lstStyle>
          <a:p>
            <a:pPr lvl="0"/>
            <a:r>
              <a:rPr lang="en-US" dirty="0"/>
              <a:t>Click to add text</a:t>
            </a:r>
            <a:endParaRPr lang="en-GB" dirty="0"/>
          </a:p>
        </p:txBody>
      </p:sp>
      <p:sp>
        <p:nvSpPr>
          <p:cNvPr id="9" name="Subtitle 2"/>
          <p:cNvSpPr>
            <a:spLocks noGrp="1"/>
          </p:cNvSpPr>
          <p:nvPr>
            <p:ph type="subTitle" idx="1" hasCustomPrompt="1"/>
          </p:nvPr>
        </p:nvSpPr>
        <p:spPr bwMode="gray">
          <a:xfrm>
            <a:off x="540000" y="3852639"/>
            <a:ext cx="3562609" cy="519646"/>
          </a:xfrm>
          <a:solidFill>
            <a:schemeClr val="tx1"/>
          </a:solidFill>
        </p:spPr>
        <p:txBody>
          <a:bodyPr wrap="none" lIns="82819" tIns="41410" rIns="82819" bIns="41410" rtlCol="0" anchor="t">
            <a:spAutoFit/>
          </a:bodyPr>
          <a:lstStyle>
            <a:lvl1pPr marL="0" indent="0">
              <a:lnSpc>
                <a:spcPct val="100000"/>
              </a:lnSpc>
              <a:spcAft>
                <a:spcPts val="0"/>
              </a:spcAft>
              <a:buNone/>
              <a:defRPr lang="en-GB" sz="2800" b="1" dirty="0" smtClean="0">
                <a:solidFill>
                  <a:schemeClr val="bg1"/>
                </a:solidFill>
                <a:latin typeface="+mj-lt"/>
              </a:defRPr>
            </a:lvl1pPr>
          </a:lstStyle>
          <a:p>
            <a:pPr lvl="0">
              <a:spcBef>
                <a:spcPct val="0"/>
              </a:spcBef>
            </a:pPr>
            <a:r>
              <a:rPr lang="en-US" dirty="0"/>
              <a:t>Click to edit subtitle</a:t>
            </a:r>
            <a:endParaRPr lang="en-GB" dirty="0"/>
          </a:p>
        </p:txBody>
      </p:sp>
      <p:sp>
        <p:nvSpPr>
          <p:cNvPr id="10" name="Text Placeholder 5"/>
          <p:cNvSpPr>
            <a:spLocks noGrp="1"/>
          </p:cNvSpPr>
          <p:nvPr>
            <p:ph type="body" sz="quarter" idx="13" hasCustomPrompt="1"/>
          </p:nvPr>
        </p:nvSpPr>
        <p:spPr>
          <a:xfrm>
            <a:off x="540000" y="2360524"/>
            <a:ext cx="3173479" cy="677108"/>
          </a:xfrm>
          <a:solidFill>
            <a:schemeClr val="accent3"/>
          </a:solidFill>
        </p:spPr>
        <p:txBody>
          <a:bodyPr wrap="none" lIns="72000" tIns="0" rIns="72000" bIns="0" rtlCol="0" anchor="ctr">
            <a:spAutoFit/>
          </a:bodyPr>
          <a:lstStyle>
            <a:lvl1pPr marL="0" indent="0" algn="l">
              <a:lnSpc>
                <a:spcPct val="100000"/>
              </a:lnSpc>
              <a:buFontTx/>
              <a:buNone/>
              <a:defRPr lang="en-US" sz="4400" b="0" cap="all" baseline="0" dirty="0" smtClean="0">
                <a:solidFill>
                  <a:schemeClr val="bg1"/>
                </a:solidFill>
                <a:latin typeface="+mj-lt"/>
              </a:defRPr>
            </a:lvl1pPr>
            <a:lvl2pPr>
              <a:defRPr lang="en-US" dirty="0" smtClean="0"/>
            </a:lvl2pPr>
            <a:lvl3pPr>
              <a:defRPr lang="en-US" dirty="0" smtClean="0"/>
            </a:lvl3pPr>
            <a:lvl4pPr>
              <a:defRPr lang="en-US" dirty="0" smtClean="0"/>
            </a:lvl4pPr>
            <a:lvl5pPr>
              <a:defRPr lang="en-GB" dirty="0"/>
            </a:lvl5pPr>
          </a:lstStyle>
          <a:p>
            <a:pPr lvl="0">
              <a:spcBef>
                <a:spcPct val="0"/>
              </a:spcBef>
              <a:buNone/>
            </a:pPr>
            <a:r>
              <a:rPr lang="en-US" dirty="0"/>
              <a:t>Title line 2</a:t>
            </a:r>
          </a:p>
        </p:txBody>
      </p:sp>
      <p:sp>
        <p:nvSpPr>
          <p:cNvPr id="13" name="Text Placeholder 5"/>
          <p:cNvSpPr>
            <a:spLocks noGrp="1"/>
          </p:cNvSpPr>
          <p:nvPr>
            <p:ph type="body" sz="quarter" idx="16" hasCustomPrompt="1"/>
          </p:nvPr>
        </p:nvSpPr>
        <p:spPr>
          <a:xfrm>
            <a:off x="540000" y="1634754"/>
            <a:ext cx="3173479" cy="677108"/>
          </a:xfrm>
          <a:solidFill>
            <a:schemeClr val="accent3"/>
          </a:solidFill>
        </p:spPr>
        <p:txBody>
          <a:bodyPr wrap="none" lIns="72000" tIns="0" rIns="72000" bIns="0" rtlCol="0" anchor="ctr">
            <a:spAutoFit/>
          </a:bodyPr>
          <a:lstStyle>
            <a:lvl1pPr marL="0" indent="0" algn="l">
              <a:lnSpc>
                <a:spcPct val="100000"/>
              </a:lnSpc>
              <a:buFontTx/>
              <a:buNone/>
              <a:defRPr lang="en-US" sz="4400" b="0" cap="all" baseline="0" dirty="0" smtClean="0">
                <a:solidFill>
                  <a:schemeClr val="bg1"/>
                </a:solidFill>
                <a:latin typeface="+mj-lt"/>
              </a:defRPr>
            </a:lvl1pPr>
            <a:lvl2pPr>
              <a:defRPr lang="en-US" dirty="0" smtClean="0"/>
            </a:lvl2pPr>
            <a:lvl3pPr>
              <a:defRPr lang="en-US" dirty="0" smtClean="0"/>
            </a:lvl3pPr>
            <a:lvl4pPr>
              <a:defRPr lang="en-US" dirty="0" smtClean="0"/>
            </a:lvl4pPr>
            <a:lvl5pPr>
              <a:defRPr lang="en-GB" dirty="0"/>
            </a:lvl5pPr>
          </a:lstStyle>
          <a:p>
            <a:pPr lvl="0">
              <a:spcBef>
                <a:spcPct val="0"/>
              </a:spcBef>
              <a:buNone/>
            </a:pPr>
            <a:r>
              <a:rPr lang="en-US" dirty="0"/>
              <a:t>Title line 1</a:t>
            </a:r>
          </a:p>
        </p:txBody>
      </p:sp>
      <p:sp>
        <p:nvSpPr>
          <p:cNvPr id="15" name="TextBox 14"/>
          <p:cNvSpPr txBox="1"/>
          <p:nvPr userDrawn="1"/>
        </p:nvSpPr>
        <p:spPr>
          <a:xfrm>
            <a:off x="540000" y="6011868"/>
            <a:ext cx="6163216" cy="406265"/>
          </a:xfrm>
          <a:prstGeom prst="rect">
            <a:avLst/>
          </a:prstGeom>
          <a:noFill/>
        </p:spPr>
        <p:txBody>
          <a:bodyPr wrap="square" lIns="0" tIns="0" rIns="0" bIns="0" rtlCol="0">
            <a:spAutoFit/>
          </a:bodyPr>
          <a:lstStyle/>
          <a:p>
            <a:pPr lvl="0">
              <a:lnSpc>
                <a:spcPct val="110000"/>
              </a:lnSpc>
              <a:spcBef>
                <a:spcPts val="2400"/>
              </a:spcBef>
              <a:buClr>
                <a:schemeClr val="bg2"/>
              </a:buClr>
            </a:pPr>
            <a:r>
              <a:rPr lang="en-GB" sz="1200" dirty="0">
                <a:solidFill>
                  <a:schemeClr val="tx1"/>
                </a:solidFill>
                <a:latin typeface="Calibri" pitchFamily="34" charset="0"/>
              </a:rPr>
              <a:t>© 2016 Ipsos.  All rights reserved. Contains Ipsos' Confidential and Proprietary information and may not be disclosed or reproduced without the prior written consent of Ipsos.</a:t>
            </a:r>
            <a:endParaRPr lang="en-GB" sz="1200" dirty="0">
              <a:solidFill>
                <a:schemeClr val="tx1"/>
              </a:solidFill>
            </a:endParaRPr>
          </a:p>
        </p:txBody>
      </p:sp>
      <p:sp>
        <p:nvSpPr>
          <p:cNvPr id="14" name="TextBox 13"/>
          <p:cNvSpPr txBox="1"/>
          <p:nvPr userDrawn="1"/>
        </p:nvSpPr>
        <p:spPr>
          <a:xfrm>
            <a:off x="12856690" y="7399656"/>
            <a:ext cx="426079" cy="140423"/>
          </a:xfrm>
          <a:prstGeom prst="rect">
            <a:avLst/>
          </a:prstGeom>
          <a:noFill/>
        </p:spPr>
        <p:txBody>
          <a:bodyPr wrap="square" lIns="0" tIns="0" rIns="0" bIns="0" rtlCol="0">
            <a:spAutoFit/>
          </a:bodyPr>
          <a:lstStyle/>
          <a:p>
            <a:pPr algn="r">
              <a:lnSpc>
                <a:spcPct val="110000"/>
              </a:lnSpc>
              <a:spcBef>
                <a:spcPts val="2760"/>
              </a:spcBef>
              <a:buClr>
                <a:schemeClr val="bg2"/>
              </a:buClr>
            </a:pPr>
            <a:fld id="{08492756-E806-4604-9C5F-A6997CE6540C}" type="slidenum">
              <a:rPr lang="en-GB" sz="900" smtClean="0">
                <a:solidFill>
                  <a:schemeClr val="tx1"/>
                </a:solidFill>
                <a:latin typeface="Segoe UI Light" panose="020B0502040204020203" pitchFamily="34" charset="0"/>
              </a:rPr>
              <a:pPr algn="r">
                <a:lnSpc>
                  <a:spcPct val="110000"/>
                </a:lnSpc>
                <a:spcBef>
                  <a:spcPts val="2760"/>
                </a:spcBef>
                <a:buClr>
                  <a:schemeClr val="bg2"/>
                </a:buClr>
              </a:pPr>
              <a:t>‹#›</a:t>
            </a:fld>
            <a:endParaRPr lang="en-GB" sz="900" dirty="0">
              <a:solidFill>
                <a:schemeClr val="tx1"/>
              </a:solidFill>
              <a:latin typeface="Segoe UI Light" panose="020B0502040204020203" pitchFamily="34" charset="0"/>
            </a:endParaRPr>
          </a:p>
        </p:txBody>
      </p:sp>
      <p:pic>
        <p:nvPicPr>
          <p:cNvPr id="16" name="Picture 1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9678" y="6650560"/>
            <a:ext cx="491577" cy="396000"/>
          </a:xfrm>
          <a:prstGeom prst="rect">
            <a:avLst/>
          </a:prstGeom>
        </p:spPr>
      </p:pic>
      <p:pic>
        <p:nvPicPr>
          <p:cNvPr id="17"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63086"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userDrawn="1"/>
        </p:nvSpPr>
        <p:spPr bwMode="gray">
          <a:xfrm>
            <a:off x="539678" y="7380294"/>
            <a:ext cx="4896000" cy="180975"/>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Ipsos</a:t>
            </a:r>
            <a:r>
              <a:rPr lang="en-GB" sz="700" baseline="0" dirty="0">
                <a:solidFill>
                  <a:schemeClr val="tx1"/>
                </a:solidFill>
                <a:latin typeface="Segoe UI Light" panose="020B0502040204020203" pitchFamily="34" charset="0"/>
              </a:rPr>
              <a:t> Report </a:t>
            </a:r>
            <a:r>
              <a:rPr lang="en-GB" sz="700" dirty="0">
                <a:solidFill>
                  <a:schemeClr val="tx1"/>
                </a:solidFill>
                <a:latin typeface="Segoe UI Light" panose="020B0502040204020203" pitchFamily="34" charset="0"/>
              </a:rPr>
              <a:t>|</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September 2017</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Market report SWEDEN  |</a:t>
            </a:r>
          </a:p>
        </p:txBody>
      </p:sp>
    </p:spTree>
    <p:extLst>
      <p:ext uri="{BB962C8B-B14F-4D97-AF65-F5344CB8AC3E}">
        <p14:creationId xmlns:p14="http://schemas.microsoft.com/office/powerpoint/2010/main" val="1410920246"/>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Colour fill - Title, Full Page Conten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0000" y="540000"/>
            <a:ext cx="4279087" cy="553998"/>
          </a:xfrm>
          <a:solidFill>
            <a:schemeClr val="accent3"/>
          </a:solidFill>
        </p:spPr>
        <p:txBody>
          <a:bodyPr/>
          <a:lstStyle>
            <a:lvl1pPr algn="l">
              <a:defRPr b="0"/>
            </a:lvl1pPr>
          </a:lstStyle>
          <a:p>
            <a:r>
              <a:rPr lang="en-US" dirty="0"/>
              <a:t>Click to edit title</a:t>
            </a:r>
            <a:endParaRPr lang="en-GB" dirty="0"/>
          </a:p>
        </p:txBody>
      </p:sp>
      <p:sp>
        <p:nvSpPr>
          <p:cNvPr id="3" name="Content Placeholder 2"/>
          <p:cNvSpPr>
            <a:spLocks noGrp="1"/>
          </p:cNvSpPr>
          <p:nvPr>
            <p:ph idx="1" hasCustomPrompt="1"/>
          </p:nvPr>
        </p:nvSpPr>
        <p:spPr bwMode="black">
          <a:xfrm>
            <a:off x="566643" y="1739916"/>
            <a:ext cx="12306492" cy="4722801"/>
          </a:xfrm>
        </p:spPr>
        <p:txBody>
          <a:bodyPr/>
          <a:lstStyle>
            <a:lvl1pPr>
              <a:lnSpc>
                <a:spcPct val="110000"/>
              </a:lnSpc>
              <a:spcBef>
                <a:spcPts val="600"/>
              </a:spcBef>
              <a:spcAft>
                <a:spcPts val="600"/>
              </a:spcAft>
              <a:buClr>
                <a:schemeClr val="tx1"/>
              </a:buClr>
              <a:defRPr>
                <a:solidFill>
                  <a:schemeClr val="tx1"/>
                </a:solidFill>
              </a:defRPr>
            </a:lvl1pPr>
            <a:lvl2pPr>
              <a:lnSpc>
                <a:spcPct val="110000"/>
              </a:lnSpc>
              <a:spcBef>
                <a:spcPts val="600"/>
              </a:spcBef>
              <a:spcAft>
                <a:spcPts val="600"/>
              </a:spcAft>
              <a:buClr>
                <a:schemeClr val="tx1"/>
              </a:buClr>
              <a:defRPr>
                <a:solidFill>
                  <a:schemeClr val="tx1"/>
                </a:solidFill>
              </a:defRPr>
            </a:lvl2pPr>
            <a:lvl3pPr>
              <a:lnSpc>
                <a:spcPct val="110000"/>
              </a:lnSpc>
              <a:spcBef>
                <a:spcPts val="600"/>
              </a:spcBef>
              <a:spcAft>
                <a:spcPts val="600"/>
              </a:spcAft>
              <a:buClr>
                <a:schemeClr val="tx1"/>
              </a:buClr>
              <a:defRPr>
                <a:solidFill>
                  <a:schemeClr val="tx1"/>
                </a:solidFill>
              </a:defRPr>
            </a:lvl3pPr>
            <a:lvl4pPr>
              <a:lnSpc>
                <a:spcPct val="110000"/>
              </a:lnSpc>
              <a:spcBef>
                <a:spcPts val="600"/>
              </a:spcBef>
              <a:spcAft>
                <a:spcPts val="600"/>
              </a:spcAft>
              <a:buClr>
                <a:schemeClr val="tx1"/>
              </a:buClr>
              <a:defRPr>
                <a:solidFill>
                  <a:schemeClr val="tx1"/>
                </a:solidFill>
              </a:defRPr>
            </a:lvl4pPr>
            <a:lvl5pPr>
              <a:lnSpc>
                <a:spcPct val="110000"/>
              </a:lnSpc>
              <a:spcBef>
                <a:spcPts val="600"/>
              </a:spcBef>
              <a:spcAft>
                <a:spcPts val="600"/>
              </a:spcAft>
              <a:buClr>
                <a:schemeClr val="tx1"/>
              </a:buClr>
              <a:defRPr>
                <a:solidFill>
                  <a:schemeClr val="tx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Rectangle 6"/>
          <p:cNvSpPr/>
          <p:nvPr userDrawn="1"/>
        </p:nvSpPr>
        <p:spPr bwMode="gray">
          <a:xfrm>
            <a:off x="0" y="5"/>
            <a:ext cx="13439775" cy="7561263"/>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12" name="TextBox 11"/>
          <p:cNvSpPr txBox="1"/>
          <p:nvPr userDrawn="1"/>
        </p:nvSpPr>
        <p:spPr>
          <a:xfrm>
            <a:off x="12856690" y="7399656"/>
            <a:ext cx="426079" cy="140423"/>
          </a:xfrm>
          <a:prstGeom prst="rect">
            <a:avLst/>
          </a:prstGeom>
          <a:noFill/>
        </p:spPr>
        <p:txBody>
          <a:bodyPr wrap="square" lIns="0" tIns="0" rIns="0" bIns="0" rtlCol="0">
            <a:spAutoFit/>
          </a:bodyPr>
          <a:lstStyle/>
          <a:p>
            <a:pPr algn="r">
              <a:lnSpc>
                <a:spcPct val="110000"/>
              </a:lnSpc>
              <a:spcBef>
                <a:spcPts val="2760"/>
              </a:spcBef>
              <a:buClr>
                <a:schemeClr val="bg2"/>
              </a:buClr>
            </a:pPr>
            <a:fld id="{08492756-E806-4604-9C5F-A6997CE6540C}" type="slidenum">
              <a:rPr lang="en-GB" sz="900" smtClean="0">
                <a:solidFill>
                  <a:schemeClr val="tx1"/>
                </a:solidFill>
                <a:latin typeface="Segoe UI Light" panose="020B0502040204020203" pitchFamily="34" charset="0"/>
              </a:rPr>
              <a:pPr algn="r">
                <a:lnSpc>
                  <a:spcPct val="110000"/>
                </a:lnSpc>
                <a:spcBef>
                  <a:spcPts val="2760"/>
                </a:spcBef>
                <a:buClr>
                  <a:schemeClr val="bg2"/>
                </a:buClr>
              </a:pPr>
              <a:t>‹#›</a:t>
            </a:fld>
            <a:endParaRPr lang="en-GB" sz="900" dirty="0">
              <a:solidFill>
                <a:schemeClr val="tx1"/>
              </a:solidFill>
              <a:latin typeface="Segoe UI Light" panose="020B0502040204020203" pitchFamily="34" charset="0"/>
            </a:endParaRPr>
          </a:p>
        </p:txBody>
      </p:sp>
      <p:pic>
        <p:nvPicPr>
          <p:cNvPr id="11" name="Picture 10"/>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9678" y="6650560"/>
            <a:ext cx="491577" cy="396000"/>
          </a:xfrm>
          <a:prstGeom prst="rect">
            <a:avLst/>
          </a:prstGeom>
        </p:spPr>
      </p:pic>
      <p:pic>
        <p:nvPicPr>
          <p:cNvPr id="13"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63086"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userDrawn="1"/>
        </p:nvSpPr>
        <p:spPr bwMode="gray">
          <a:xfrm>
            <a:off x="539678" y="7380294"/>
            <a:ext cx="4896000" cy="180975"/>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Ipsos</a:t>
            </a:r>
            <a:r>
              <a:rPr lang="en-GB" sz="700" baseline="0" dirty="0">
                <a:solidFill>
                  <a:schemeClr val="tx1"/>
                </a:solidFill>
                <a:latin typeface="Segoe UI Light" panose="020B0502040204020203" pitchFamily="34" charset="0"/>
              </a:rPr>
              <a:t> Report </a:t>
            </a:r>
            <a:r>
              <a:rPr lang="en-GB" sz="700" dirty="0">
                <a:solidFill>
                  <a:schemeClr val="tx1"/>
                </a:solidFill>
                <a:latin typeface="Segoe UI Light" panose="020B0502040204020203" pitchFamily="34" charset="0"/>
              </a:rPr>
              <a:t>|</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September 2017</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Market report SWEDEN  |</a:t>
            </a:r>
          </a:p>
        </p:txBody>
      </p:sp>
    </p:spTree>
    <p:extLst>
      <p:ext uri="{BB962C8B-B14F-4D97-AF65-F5344CB8AC3E}">
        <p14:creationId xmlns:p14="http://schemas.microsoft.com/office/powerpoint/2010/main" val="2195120536"/>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olour fill - Title+Sub, Full Page Conten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0000" y="540000"/>
            <a:ext cx="4279087" cy="553998"/>
          </a:xfrm>
          <a:solidFill>
            <a:schemeClr val="accent3"/>
          </a:solidFill>
        </p:spPr>
        <p:txBody>
          <a:bodyPr/>
          <a:lstStyle>
            <a:lvl1pPr algn="l">
              <a:defRPr b="0">
                <a:latin typeface="+mj-lt"/>
              </a:defRPr>
            </a:lvl1pPr>
          </a:lstStyle>
          <a:p>
            <a:r>
              <a:rPr lang="en-US" dirty="0"/>
              <a:t>Click to edit title</a:t>
            </a:r>
            <a:endParaRPr lang="en-GB" dirty="0"/>
          </a:p>
        </p:txBody>
      </p:sp>
      <p:sp>
        <p:nvSpPr>
          <p:cNvPr id="3" name="Content Placeholder 2"/>
          <p:cNvSpPr>
            <a:spLocks noGrp="1"/>
          </p:cNvSpPr>
          <p:nvPr>
            <p:ph idx="1" hasCustomPrompt="1"/>
          </p:nvPr>
        </p:nvSpPr>
        <p:spPr bwMode="black">
          <a:xfrm>
            <a:off x="540000" y="2124448"/>
            <a:ext cx="12306492" cy="4517652"/>
          </a:xfrm>
        </p:spPr>
        <p:txBody>
          <a:bodyPr/>
          <a:lstStyle>
            <a:lvl1pPr>
              <a:lnSpc>
                <a:spcPct val="110000"/>
              </a:lnSpc>
              <a:spcBef>
                <a:spcPts val="882"/>
              </a:spcBef>
              <a:buClr>
                <a:schemeClr val="tx1"/>
              </a:buClr>
              <a:defRPr>
                <a:solidFill>
                  <a:schemeClr val="tx1"/>
                </a:solidFill>
              </a:defRPr>
            </a:lvl1pPr>
            <a:lvl2pPr>
              <a:lnSpc>
                <a:spcPct val="110000"/>
              </a:lnSpc>
              <a:spcBef>
                <a:spcPts val="882"/>
              </a:spcBef>
              <a:buClr>
                <a:schemeClr val="tx1"/>
              </a:buClr>
              <a:defRPr>
                <a:solidFill>
                  <a:schemeClr val="tx1"/>
                </a:solidFill>
              </a:defRPr>
            </a:lvl2pPr>
            <a:lvl3pPr>
              <a:lnSpc>
                <a:spcPct val="110000"/>
              </a:lnSpc>
              <a:spcBef>
                <a:spcPts val="882"/>
              </a:spcBef>
              <a:buClr>
                <a:schemeClr val="tx1"/>
              </a:buClr>
              <a:defRPr>
                <a:solidFill>
                  <a:schemeClr val="tx1"/>
                </a:solidFill>
              </a:defRPr>
            </a:lvl3pPr>
            <a:lvl4pPr>
              <a:lnSpc>
                <a:spcPct val="110000"/>
              </a:lnSpc>
              <a:spcBef>
                <a:spcPts val="882"/>
              </a:spcBef>
              <a:buClr>
                <a:schemeClr val="tx1"/>
              </a:buClr>
              <a:defRPr>
                <a:solidFill>
                  <a:schemeClr val="tx1"/>
                </a:solidFill>
              </a:defRPr>
            </a:lvl4pPr>
            <a:lvl5pPr>
              <a:lnSpc>
                <a:spcPct val="110000"/>
              </a:lnSpc>
              <a:spcBef>
                <a:spcPts val="882"/>
              </a:spcBef>
              <a:buClr>
                <a:schemeClr val="tx1"/>
              </a:buClr>
              <a:defRPr>
                <a:solidFill>
                  <a:schemeClr val="tx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Rectangle 6"/>
          <p:cNvSpPr/>
          <p:nvPr userDrawn="1"/>
        </p:nvSpPr>
        <p:spPr bwMode="gray">
          <a:xfrm>
            <a:off x="0" y="5"/>
            <a:ext cx="13439775" cy="7561263"/>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19" name="Text Placeholder 5"/>
          <p:cNvSpPr>
            <a:spLocks noGrp="1"/>
          </p:cNvSpPr>
          <p:nvPr>
            <p:ph type="body" sz="quarter" idx="14" hasCustomPrompt="1"/>
          </p:nvPr>
        </p:nvSpPr>
        <p:spPr bwMode="gray">
          <a:xfrm>
            <a:off x="540000" y="1188343"/>
            <a:ext cx="2536254" cy="406265"/>
          </a:xfrm>
          <a:solidFill>
            <a:schemeClr val="tx1"/>
          </a:solidFill>
        </p:spPr>
        <p:txBody>
          <a:bodyPr vert="horz" wrap="none" lIns="72000" tIns="0" rIns="72000" bIns="0" rtlCol="0" anchor="ctr">
            <a:spAutoFit/>
          </a:bodyPr>
          <a:lstStyle>
            <a:lvl1pPr>
              <a:buFontTx/>
              <a:buNone/>
              <a:defRPr lang="en-US" sz="2400" b="1" dirty="0" smtClean="0">
                <a:solidFill>
                  <a:schemeClr val="bg1"/>
                </a:solidFill>
              </a:defRPr>
            </a:lvl1pPr>
          </a:lstStyle>
          <a:p>
            <a:pPr marL="0" lvl="0" indent="0" defTabSz="914400">
              <a:spcBef>
                <a:spcPts val="300"/>
              </a:spcBef>
              <a:spcAft>
                <a:spcPts val="300"/>
              </a:spcAft>
              <a:buFontTx/>
              <a:buNone/>
            </a:pPr>
            <a:r>
              <a:rPr lang="en-US" dirty="0"/>
              <a:t>Click to edit text</a:t>
            </a:r>
          </a:p>
        </p:txBody>
      </p:sp>
      <p:sp>
        <p:nvSpPr>
          <p:cNvPr id="15" name="TextBox 14"/>
          <p:cNvSpPr txBox="1"/>
          <p:nvPr userDrawn="1"/>
        </p:nvSpPr>
        <p:spPr>
          <a:xfrm>
            <a:off x="12856690" y="7399656"/>
            <a:ext cx="426079" cy="140423"/>
          </a:xfrm>
          <a:prstGeom prst="rect">
            <a:avLst/>
          </a:prstGeom>
          <a:noFill/>
        </p:spPr>
        <p:txBody>
          <a:bodyPr wrap="square" lIns="0" tIns="0" rIns="0" bIns="0" rtlCol="0">
            <a:spAutoFit/>
          </a:bodyPr>
          <a:lstStyle/>
          <a:p>
            <a:pPr algn="r">
              <a:lnSpc>
                <a:spcPct val="110000"/>
              </a:lnSpc>
              <a:spcBef>
                <a:spcPts val="2760"/>
              </a:spcBef>
              <a:buClr>
                <a:schemeClr val="bg2"/>
              </a:buClr>
            </a:pPr>
            <a:fld id="{08492756-E806-4604-9C5F-A6997CE6540C}" type="slidenum">
              <a:rPr lang="en-GB" sz="900" smtClean="0">
                <a:solidFill>
                  <a:schemeClr val="tx1"/>
                </a:solidFill>
                <a:latin typeface="Segoe UI Light" panose="020B0502040204020203" pitchFamily="34" charset="0"/>
              </a:rPr>
              <a:pPr algn="r">
                <a:lnSpc>
                  <a:spcPct val="110000"/>
                </a:lnSpc>
                <a:spcBef>
                  <a:spcPts val="2760"/>
                </a:spcBef>
                <a:buClr>
                  <a:schemeClr val="bg2"/>
                </a:buClr>
              </a:pPr>
              <a:t>‹#›</a:t>
            </a:fld>
            <a:endParaRPr lang="en-GB" sz="900" dirty="0">
              <a:solidFill>
                <a:schemeClr val="tx1"/>
              </a:solidFill>
              <a:latin typeface="Segoe UI Light" panose="020B0502040204020203" pitchFamily="34" charset="0"/>
            </a:endParaRPr>
          </a:p>
        </p:txBody>
      </p:sp>
      <p:pic>
        <p:nvPicPr>
          <p:cNvPr id="12" name="Picture 1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9678" y="6650560"/>
            <a:ext cx="491577" cy="396000"/>
          </a:xfrm>
          <a:prstGeom prst="rect">
            <a:avLst/>
          </a:prstGeom>
        </p:spPr>
      </p:pic>
      <p:pic>
        <p:nvPicPr>
          <p:cNvPr id="13"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63086"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userDrawn="1"/>
        </p:nvSpPr>
        <p:spPr bwMode="gray">
          <a:xfrm>
            <a:off x="539678" y="7380294"/>
            <a:ext cx="4896000" cy="180975"/>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Ipsos</a:t>
            </a:r>
            <a:r>
              <a:rPr lang="en-GB" sz="700" baseline="0" dirty="0">
                <a:solidFill>
                  <a:schemeClr val="tx1"/>
                </a:solidFill>
                <a:latin typeface="Segoe UI Light" panose="020B0502040204020203" pitchFamily="34" charset="0"/>
              </a:rPr>
              <a:t> Report </a:t>
            </a:r>
            <a:r>
              <a:rPr lang="en-GB" sz="700" dirty="0">
                <a:solidFill>
                  <a:schemeClr val="tx1"/>
                </a:solidFill>
                <a:latin typeface="Segoe UI Light" panose="020B0502040204020203" pitchFamily="34" charset="0"/>
              </a:rPr>
              <a:t>|</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September 2017</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Market report SWEDEN  |</a:t>
            </a:r>
          </a:p>
        </p:txBody>
      </p:sp>
    </p:spTree>
    <p:extLst>
      <p:ext uri="{BB962C8B-B14F-4D97-AF65-F5344CB8AC3E}">
        <p14:creationId xmlns:p14="http://schemas.microsoft.com/office/powerpoint/2010/main" val="2966938038"/>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Full Page Content">
    <p:spTree>
      <p:nvGrpSpPr>
        <p:cNvPr id="1" name=""/>
        <p:cNvGrpSpPr/>
        <p:nvPr/>
      </p:nvGrpSpPr>
      <p:grpSpPr>
        <a:xfrm>
          <a:off x="0" y="0"/>
          <a:ext cx="0" cy="0"/>
          <a:chOff x="0" y="0"/>
          <a:chExt cx="0" cy="0"/>
        </a:xfrm>
      </p:grpSpPr>
      <p:sp>
        <p:nvSpPr>
          <p:cNvPr id="8" name="Content Placeholder 7"/>
          <p:cNvSpPr>
            <a:spLocks noGrp="1"/>
          </p:cNvSpPr>
          <p:nvPr>
            <p:ph sz="quarter" idx="10" hasCustomPrompt="1"/>
          </p:nvPr>
        </p:nvSpPr>
        <p:spPr>
          <a:xfrm>
            <a:off x="540000" y="1739002"/>
            <a:ext cx="12306492" cy="4903098"/>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Title 2"/>
          <p:cNvSpPr>
            <a:spLocks noGrp="1"/>
          </p:cNvSpPr>
          <p:nvPr>
            <p:ph type="title"/>
          </p:nvPr>
        </p:nvSpPr>
        <p:spPr>
          <a:xfrm>
            <a:off x="540000" y="540000"/>
            <a:ext cx="3092865" cy="553998"/>
          </a:xfrm>
        </p:spPr>
        <p:txBody>
          <a:bodyPr/>
          <a:lstStyle>
            <a:lvl1pPr algn="l">
              <a:defRPr b="0"/>
            </a:lvl1pPr>
          </a:lstStyle>
          <a:p>
            <a:r>
              <a:rPr lang="en-US" dirty="0"/>
              <a:t>Click to edit</a:t>
            </a:r>
            <a:endParaRPr lang="en-GB" dirty="0"/>
          </a:p>
        </p:txBody>
      </p:sp>
    </p:spTree>
    <p:extLst>
      <p:ext uri="{BB962C8B-B14F-4D97-AF65-F5344CB8AC3E}">
        <p14:creationId xmlns:p14="http://schemas.microsoft.com/office/powerpoint/2010/main" val="1732907314"/>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Full Page Content, Base, Source">
    <p:spTree>
      <p:nvGrpSpPr>
        <p:cNvPr id="1" name=""/>
        <p:cNvGrpSpPr/>
        <p:nvPr/>
      </p:nvGrpSpPr>
      <p:grpSpPr>
        <a:xfrm>
          <a:off x="0" y="0"/>
          <a:ext cx="0" cy="0"/>
          <a:chOff x="0" y="0"/>
          <a:chExt cx="0" cy="0"/>
        </a:xfrm>
      </p:grpSpPr>
      <p:sp>
        <p:nvSpPr>
          <p:cNvPr id="2" name="Title 1"/>
          <p:cNvSpPr>
            <a:spLocks noGrp="1"/>
          </p:cNvSpPr>
          <p:nvPr>
            <p:ph type="title"/>
          </p:nvPr>
        </p:nvSpPr>
        <p:spPr bwMode="gray">
          <a:xfrm>
            <a:off x="566647" y="778540"/>
            <a:ext cx="3092865" cy="553998"/>
          </a:xfrm>
          <a:solidFill>
            <a:schemeClr val="accent3"/>
          </a:solidFill>
        </p:spPr>
        <p:txBody>
          <a:bodyPr/>
          <a:lstStyle>
            <a:lvl1pPr algn="l">
              <a:defRPr b="0"/>
            </a:lvl1pPr>
          </a:lstStyle>
          <a:p>
            <a:r>
              <a:rPr lang="en-US" dirty="0"/>
              <a:t>Click to edit</a:t>
            </a:r>
            <a:endParaRPr lang="en-GB" dirty="0"/>
          </a:p>
        </p:txBody>
      </p:sp>
      <p:sp>
        <p:nvSpPr>
          <p:cNvPr id="6" name="Content Placeholder 5"/>
          <p:cNvSpPr>
            <a:spLocks noGrp="1"/>
          </p:cNvSpPr>
          <p:nvPr>
            <p:ph sz="quarter" idx="12" hasCustomPrompt="1"/>
          </p:nvPr>
        </p:nvSpPr>
        <p:spPr>
          <a:xfrm>
            <a:off x="540000" y="1741244"/>
            <a:ext cx="12306492" cy="4721469"/>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p:cNvSpPr>
            <a:spLocks noGrp="1"/>
          </p:cNvSpPr>
          <p:nvPr>
            <p:ph type="body" sz="quarter" idx="13" hasCustomPrompt="1"/>
          </p:nvPr>
        </p:nvSpPr>
        <p:spPr>
          <a:xfrm>
            <a:off x="9072565" y="6642100"/>
            <a:ext cx="3840162" cy="180000"/>
          </a:xfrm>
          <a:noFill/>
        </p:spPr>
        <p:txBody>
          <a:bodyPr lIns="0" tIns="0" rIns="0" bIns="0" anchor="ctr">
            <a:noAutofit/>
          </a:bodyPr>
          <a:lstStyle>
            <a:lvl1pPr marL="0" indent="0" algn="r">
              <a:buFontTx/>
              <a:buNone/>
              <a:defRPr sz="800"/>
            </a:lvl1pPr>
            <a:lvl2pPr marL="525902" indent="0">
              <a:buFontTx/>
              <a:buNone/>
              <a:defRPr/>
            </a:lvl2pPr>
            <a:lvl3pPr marL="1051804" indent="0">
              <a:buFontTx/>
              <a:buNone/>
              <a:defRPr/>
            </a:lvl3pPr>
            <a:lvl4pPr marL="1577706" indent="0">
              <a:buFontTx/>
              <a:buNone/>
              <a:defRPr/>
            </a:lvl4pPr>
            <a:lvl5pPr marL="2103606" indent="0">
              <a:buFontTx/>
              <a:buNone/>
              <a:defRPr/>
            </a:lvl5pPr>
          </a:lstStyle>
          <a:p>
            <a:pPr lvl="0"/>
            <a:r>
              <a:rPr lang="en-US" dirty="0"/>
              <a:t>Click to add source</a:t>
            </a:r>
          </a:p>
        </p:txBody>
      </p:sp>
      <p:sp>
        <p:nvSpPr>
          <p:cNvPr id="8" name="Text Placeholder 3"/>
          <p:cNvSpPr>
            <a:spLocks noGrp="1"/>
          </p:cNvSpPr>
          <p:nvPr>
            <p:ph type="body" sz="quarter" idx="14" hasCustomPrompt="1"/>
          </p:nvPr>
        </p:nvSpPr>
        <p:spPr>
          <a:xfrm>
            <a:off x="540000" y="6642100"/>
            <a:ext cx="8055071" cy="180000"/>
          </a:xfrm>
          <a:noFill/>
        </p:spPr>
        <p:txBody>
          <a:bodyPr lIns="0" tIns="0" rIns="0" bIns="0" anchor="ctr">
            <a:noAutofit/>
          </a:bodyPr>
          <a:lstStyle>
            <a:lvl1pPr marL="0" indent="0" algn="l">
              <a:buFontTx/>
              <a:buNone/>
              <a:defRPr sz="800"/>
            </a:lvl1pPr>
            <a:lvl2pPr marL="525902" indent="0">
              <a:buFontTx/>
              <a:buNone/>
              <a:defRPr/>
            </a:lvl2pPr>
            <a:lvl3pPr marL="1051804" indent="0">
              <a:buFontTx/>
              <a:buNone/>
              <a:defRPr/>
            </a:lvl3pPr>
            <a:lvl4pPr marL="1577706" indent="0">
              <a:buFontTx/>
              <a:buNone/>
              <a:defRPr/>
            </a:lvl4pPr>
            <a:lvl5pPr marL="2103606" indent="0">
              <a:buFontTx/>
              <a:buNone/>
              <a:defRPr/>
            </a:lvl5pPr>
          </a:lstStyle>
          <a:p>
            <a:pPr lvl="0"/>
            <a:r>
              <a:rPr lang="en-US" dirty="0"/>
              <a:t>Click to add base</a:t>
            </a:r>
          </a:p>
        </p:txBody>
      </p:sp>
    </p:spTree>
    <p:extLst>
      <p:ext uri="{BB962C8B-B14F-4D97-AF65-F5344CB8AC3E}">
        <p14:creationId xmlns:p14="http://schemas.microsoft.com/office/powerpoint/2010/main" val="4280978095"/>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ubtitle, Full Page Content">
    <p:spTree>
      <p:nvGrpSpPr>
        <p:cNvPr id="1" name=""/>
        <p:cNvGrpSpPr/>
        <p:nvPr/>
      </p:nvGrpSpPr>
      <p:grpSpPr>
        <a:xfrm>
          <a:off x="0" y="0"/>
          <a:ext cx="0" cy="0"/>
          <a:chOff x="0" y="0"/>
          <a:chExt cx="0" cy="0"/>
        </a:xfrm>
      </p:grpSpPr>
      <p:sp>
        <p:nvSpPr>
          <p:cNvPr id="5" name="Content Placeholder 4"/>
          <p:cNvSpPr>
            <a:spLocks noGrp="1"/>
          </p:cNvSpPr>
          <p:nvPr>
            <p:ph sz="quarter" idx="11" hasCustomPrompt="1"/>
          </p:nvPr>
        </p:nvSpPr>
        <p:spPr>
          <a:xfrm>
            <a:off x="540000" y="2235803"/>
            <a:ext cx="12306492" cy="422691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ext Placeholder 5"/>
          <p:cNvSpPr>
            <a:spLocks noGrp="1"/>
          </p:cNvSpPr>
          <p:nvPr>
            <p:ph type="body" sz="quarter" idx="14" hasCustomPrompt="1"/>
          </p:nvPr>
        </p:nvSpPr>
        <p:spPr bwMode="gray">
          <a:xfrm>
            <a:off x="540000" y="1188000"/>
            <a:ext cx="2536254" cy="406265"/>
          </a:xfrm>
          <a:solidFill>
            <a:schemeClr val="tx1"/>
          </a:solidFill>
        </p:spPr>
        <p:txBody>
          <a:bodyPr vert="horz" wrap="none" lIns="72000" tIns="0" rIns="72000" bIns="0" rtlCol="0" anchor="ctr">
            <a:spAutoFit/>
          </a:bodyPr>
          <a:lstStyle>
            <a:lvl1pPr>
              <a:buFontTx/>
              <a:buNone/>
              <a:defRPr lang="en-US" sz="2400" b="1" dirty="0" smtClean="0">
                <a:solidFill>
                  <a:schemeClr val="bg1"/>
                </a:solidFill>
              </a:defRPr>
            </a:lvl1pPr>
          </a:lstStyle>
          <a:p>
            <a:pPr marL="0" lvl="0" indent="0" defTabSz="914400">
              <a:spcBef>
                <a:spcPts val="300"/>
              </a:spcBef>
              <a:spcAft>
                <a:spcPts val="300"/>
              </a:spcAft>
              <a:buFontTx/>
              <a:buNone/>
            </a:pPr>
            <a:r>
              <a:rPr lang="en-US" dirty="0"/>
              <a:t>Click to edit text</a:t>
            </a:r>
          </a:p>
        </p:txBody>
      </p:sp>
      <p:sp>
        <p:nvSpPr>
          <p:cNvPr id="3" name="Title 2"/>
          <p:cNvSpPr>
            <a:spLocks noGrp="1"/>
          </p:cNvSpPr>
          <p:nvPr>
            <p:ph type="title"/>
          </p:nvPr>
        </p:nvSpPr>
        <p:spPr>
          <a:xfrm>
            <a:off x="540000" y="540000"/>
            <a:ext cx="3092865" cy="553998"/>
          </a:xfrm>
        </p:spPr>
        <p:txBody>
          <a:bodyPr/>
          <a:lstStyle/>
          <a:p>
            <a:r>
              <a:rPr lang="en-US" dirty="0"/>
              <a:t>Click to edit</a:t>
            </a:r>
            <a:endParaRPr lang="en-GB" dirty="0"/>
          </a:p>
        </p:txBody>
      </p:sp>
    </p:spTree>
    <p:extLst>
      <p:ext uri="{BB962C8B-B14F-4D97-AF65-F5344CB8AC3E}">
        <p14:creationId xmlns:p14="http://schemas.microsoft.com/office/powerpoint/2010/main" val="1007030559"/>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5" name="Content Placeholder 4"/>
          <p:cNvSpPr>
            <a:spLocks noGrp="1"/>
          </p:cNvSpPr>
          <p:nvPr>
            <p:ph sz="quarter" idx="11" hasCustomPrompt="1"/>
          </p:nvPr>
        </p:nvSpPr>
        <p:spPr>
          <a:xfrm>
            <a:off x="540000" y="2235803"/>
            <a:ext cx="7548039" cy="422691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ext Placeholder 5"/>
          <p:cNvSpPr>
            <a:spLocks noGrp="1"/>
          </p:cNvSpPr>
          <p:nvPr>
            <p:ph type="body" sz="quarter" idx="14" hasCustomPrompt="1"/>
          </p:nvPr>
        </p:nvSpPr>
        <p:spPr bwMode="gray">
          <a:xfrm>
            <a:off x="540000" y="1188000"/>
            <a:ext cx="2536254" cy="406265"/>
          </a:xfrm>
          <a:solidFill>
            <a:schemeClr val="tx1"/>
          </a:solidFill>
        </p:spPr>
        <p:txBody>
          <a:bodyPr vert="horz" wrap="none" lIns="72000" tIns="0" rIns="72000" bIns="0" rtlCol="0" anchor="ctr">
            <a:spAutoFit/>
          </a:bodyPr>
          <a:lstStyle>
            <a:lvl1pPr>
              <a:buFontTx/>
              <a:buNone/>
              <a:defRPr lang="en-US" sz="2400" b="1" dirty="0" smtClean="0">
                <a:solidFill>
                  <a:schemeClr val="bg1"/>
                </a:solidFill>
              </a:defRPr>
            </a:lvl1pPr>
          </a:lstStyle>
          <a:p>
            <a:pPr marL="0" lvl="0" indent="0" defTabSz="914400">
              <a:spcBef>
                <a:spcPts val="300"/>
              </a:spcBef>
              <a:spcAft>
                <a:spcPts val="300"/>
              </a:spcAft>
              <a:buFontTx/>
              <a:buNone/>
            </a:pPr>
            <a:r>
              <a:rPr lang="en-US" dirty="0"/>
              <a:t>Click to edit text</a:t>
            </a:r>
          </a:p>
        </p:txBody>
      </p:sp>
      <p:sp>
        <p:nvSpPr>
          <p:cNvPr id="3" name="Title 2"/>
          <p:cNvSpPr>
            <a:spLocks noGrp="1"/>
          </p:cNvSpPr>
          <p:nvPr>
            <p:ph type="title"/>
          </p:nvPr>
        </p:nvSpPr>
        <p:spPr>
          <a:xfrm>
            <a:off x="540000" y="540000"/>
            <a:ext cx="3092865" cy="553998"/>
          </a:xfrm>
        </p:spPr>
        <p:txBody>
          <a:bodyPr/>
          <a:lstStyle>
            <a:lvl1pPr>
              <a:defRPr/>
            </a:lvl1pPr>
          </a:lstStyle>
          <a:p>
            <a:r>
              <a:rPr lang="en-US" dirty="0"/>
              <a:t>Click to edit</a:t>
            </a:r>
            <a:endParaRPr lang="en-GB" dirty="0"/>
          </a:p>
        </p:txBody>
      </p:sp>
      <p:sp>
        <p:nvSpPr>
          <p:cNvPr id="4" name="Picture Placeholder 3"/>
          <p:cNvSpPr>
            <a:spLocks noGrp="1"/>
          </p:cNvSpPr>
          <p:nvPr>
            <p:ph type="pic" sz="quarter" idx="15"/>
          </p:nvPr>
        </p:nvSpPr>
        <p:spPr>
          <a:xfrm>
            <a:off x="8304063" y="2235200"/>
            <a:ext cx="4608662" cy="4227513"/>
          </a:xfrm>
        </p:spPr>
        <p:txBody>
          <a:bodyPr/>
          <a:lstStyle/>
          <a:p>
            <a:endParaRPr lang="en-GB" dirty="0"/>
          </a:p>
        </p:txBody>
      </p:sp>
    </p:spTree>
    <p:extLst>
      <p:ext uri="{BB962C8B-B14F-4D97-AF65-F5344CB8AC3E}">
        <p14:creationId xmlns:p14="http://schemas.microsoft.com/office/powerpoint/2010/main" val="3058785653"/>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ubtitle, Full, Base, Source Page Content">
    <p:spTree>
      <p:nvGrpSpPr>
        <p:cNvPr id="1" name=""/>
        <p:cNvGrpSpPr/>
        <p:nvPr/>
      </p:nvGrpSpPr>
      <p:grpSpPr>
        <a:xfrm>
          <a:off x="0" y="0"/>
          <a:ext cx="0" cy="0"/>
          <a:chOff x="0" y="0"/>
          <a:chExt cx="0" cy="0"/>
        </a:xfrm>
      </p:grpSpPr>
      <p:sp>
        <p:nvSpPr>
          <p:cNvPr id="5" name="Content Placeholder 4"/>
          <p:cNvSpPr>
            <a:spLocks noGrp="1"/>
          </p:cNvSpPr>
          <p:nvPr>
            <p:ph sz="quarter" idx="13" hasCustomPrompt="1"/>
          </p:nvPr>
        </p:nvSpPr>
        <p:spPr>
          <a:xfrm>
            <a:off x="540000" y="2203546"/>
            <a:ext cx="12306492" cy="3737326"/>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3"/>
          <p:cNvSpPr>
            <a:spLocks noGrp="1"/>
          </p:cNvSpPr>
          <p:nvPr>
            <p:ph type="body" sz="quarter" idx="15" hasCustomPrompt="1"/>
          </p:nvPr>
        </p:nvSpPr>
        <p:spPr>
          <a:xfrm>
            <a:off x="9072565" y="6372919"/>
            <a:ext cx="3840162" cy="180000"/>
          </a:xfrm>
          <a:noFill/>
        </p:spPr>
        <p:txBody>
          <a:bodyPr lIns="0" tIns="0" rIns="0" bIns="0" anchor="ctr">
            <a:noAutofit/>
          </a:bodyPr>
          <a:lstStyle>
            <a:lvl1pPr marL="0" indent="0" algn="r">
              <a:buFontTx/>
              <a:buNone/>
              <a:defRPr sz="800"/>
            </a:lvl1pPr>
            <a:lvl2pPr marL="525902" indent="0">
              <a:buFontTx/>
              <a:buNone/>
              <a:defRPr/>
            </a:lvl2pPr>
            <a:lvl3pPr marL="1051804" indent="0">
              <a:buFontTx/>
              <a:buNone/>
              <a:defRPr/>
            </a:lvl3pPr>
            <a:lvl4pPr marL="1577706" indent="0">
              <a:buFontTx/>
              <a:buNone/>
              <a:defRPr/>
            </a:lvl4pPr>
            <a:lvl5pPr marL="2103606" indent="0">
              <a:buFontTx/>
              <a:buNone/>
              <a:defRPr/>
            </a:lvl5pPr>
          </a:lstStyle>
          <a:p>
            <a:pPr lvl="0"/>
            <a:r>
              <a:rPr lang="en-US" dirty="0"/>
              <a:t>Click to add source</a:t>
            </a:r>
          </a:p>
        </p:txBody>
      </p:sp>
      <p:sp>
        <p:nvSpPr>
          <p:cNvPr id="9" name="Text Placeholder 3"/>
          <p:cNvSpPr>
            <a:spLocks noGrp="1"/>
          </p:cNvSpPr>
          <p:nvPr>
            <p:ph type="body" sz="quarter" idx="16" hasCustomPrompt="1"/>
          </p:nvPr>
        </p:nvSpPr>
        <p:spPr>
          <a:xfrm>
            <a:off x="566646" y="6372919"/>
            <a:ext cx="8055071" cy="180000"/>
          </a:xfrm>
          <a:noFill/>
        </p:spPr>
        <p:txBody>
          <a:bodyPr lIns="0" tIns="0" rIns="0" bIns="0" anchor="ctr">
            <a:noAutofit/>
          </a:bodyPr>
          <a:lstStyle>
            <a:lvl1pPr marL="0" indent="0" algn="l">
              <a:buFontTx/>
              <a:buNone/>
              <a:defRPr sz="800"/>
            </a:lvl1pPr>
            <a:lvl2pPr marL="525902" indent="0">
              <a:buFontTx/>
              <a:buNone/>
              <a:defRPr/>
            </a:lvl2pPr>
            <a:lvl3pPr marL="1051804" indent="0">
              <a:buFontTx/>
              <a:buNone/>
              <a:defRPr/>
            </a:lvl3pPr>
            <a:lvl4pPr marL="1577706" indent="0">
              <a:buFontTx/>
              <a:buNone/>
              <a:defRPr/>
            </a:lvl4pPr>
            <a:lvl5pPr marL="2103606" indent="0">
              <a:buFontTx/>
              <a:buNone/>
              <a:defRPr/>
            </a:lvl5pPr>
          </a:lstStyle>
          <a:p>
            <a:pPr lvl="0"/>
            <a:r>
              <a:rPr lang="en-US" dirty="0"/>
              <a:t>Click to add base</a:t>
            </a:r>
          </a:p>
        </p:txBody>
      </p:sp>
      <p:sp>
        <p:nvSpPr>
          <p:cNvPr id="10" name="Text Placeholder 5"/>
          <p:cNvSpPr>
            <a:spLocks noGrp="1"/>
          </p:cNvSpPr>
          <p:nvPr>
            <p:ph type="body" sz="quarter" idx="14" hasCustomPrompt="1"/>
          </p:nvPr>
        </p:nvSpPr>
        <p:spPr bwMode="gray">
          <a:xfrm>
            <a:off x="540000" y="1188000"/>
            <a:ext cx="2536254" cy="406265"/>
          </a:xfrm>
          <a:solidFill>
            <a:schemeClr val="tx1"/>
          </a:solidFill>
        </p:spPr>
        <p:txBody>
          <a:bodyPr vert="horz" wrap="none" lIns="72000" tIns="0" rIns="72000" bIns="0" rtlCol="0" anchor="ctr">
            <a:spAutoFit/>
          </a:bodyPr>
          <a:lstStyle>
            <a:lvl1pPr>
              <a:buFontTx/>
              <a:buNone/>
              <a:defRPr lang="en-US" sz="2400" b="1" dirty="0" smtClean="0">
                <a:solidFill>
                  <a:schemeClr val="bg1"/>
                </a:solidFill>
              </a:defRPr>
            </a:lvl1pPr>
          </a:lstStyle>
          <a:p>
            <a:pPr marL="0" lvl="0" indent="0" defTabSz="914400">
              <a:spcBef>
                <a:spcPts val="300"/>
              </a:spcBef>
              <a:spcAft>
                <a:spcPts val="300"/>
              </a:spcAft>
              <a:buFontTx/>
              <a:buNone/>
            </a:pPr>
            <a:r>
              <a:rPr lang="en-US" dirty="0"/>
              <a:t>Click to edit text</a:t>
            </a:r>
          </a:p>
        </p:txBody>
      </p:sp>
      <p:sp>
        <p:nvSpPr>
          <p:cNvPr id="3" name="Title 2"/>
          <p:cNvSpPr>
            <a:spLocks noGrp="1"/>
          </p:cNvSpPr>
          <p:nvPr>
            <p:ph type="title"/>
          </p:nvPr>
        </p:nvSpPr>
        <p:spPr>
          <a:xfrm>
            <a:off x="540000" y="540000"/>
            <a:ext cx="3092865" cy="553998"/>
          </a:xfrm>
        </p:spPr>
        <p:txBody>
          <a:bodyPr/>
          <a:lstStyle/>
          <a:p>
            <a:r>
              <a:rPr lang="en-US" dirty="0"/>
              <a:t>Click to edit</a:t>
            </a:r>
            <a:endParaRPr lang="en-GB" dirty="0"/>
          </a:p>
        </p:txBody>
      </p:sp>
    </p:spTree>
    <p:extLst>
      <p:ext uri="{BB962C8B-B14F-4D97-AF65-F5344CB8AC3E}">
        <p14:creationId xmlns:p14="http://schemas.microsoft.com/office/powerpoint/2010/main" val="3301479326"/>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 Long title &amp; Question, content">
    <p:spTree>
      <p:nvGrpSpPr>
        <p:cNvPr id="1" name=""/>
        <p:cNvGrpSpPr/>
        <p:nvPr/>
      </p:nvGrpSpPr>
      <p:grpSpPr>
        <a:xfrm>
          <a:off x="0" y="0"/>
          <a:ext cx="0" cy="0"/>
          <a:chOff x="0" y="0"/>
          <a:chExt cx="0" cy="0"/>
        </a:xfrm>
      </p:grpSpPr>
      <p:sp>
        <p:nvSpPr>
          <p:cNvPr id="5" name="Content Placeholder 4"/>
          <p:cNvSpPr>
            <a:spLocks noGrp="1"/>
          </p:cNvSpPr>
          <p:nvPr>
            <p:ph sz="quarter" idx="11" hasCustomPrompt="1"/>
          </p:nvPr>
        </p:nvSpPr>
        <p:spPr>
          <a:xfrm>
            <a:off x="4818448" y="2189028"/>
            <a:ext cx="8054686" cy="3967868"/>
          </a:xfrm>
        </p:spPr>
        <p:txBody>
          <a:bodyPr lIns="0" tIns="0" rIns="0" bIns="0">
            <a:noAutofit/>
          </a:bodyPr>
          <a:lstStyle>
            <a:lvl1pPr>
              <a:defRPr sz="2800"/>
            </a:lvl1pPr>
            <a:lvl2pPr>
              <a:defRPr sz="2400"/>
            </a:lvl2pPr>
            <a:lvl3pPr>
              <a:defRPr sz="2100"/>
            </a:lvl3pPr>
            <a:lvl4pPr>
              <a:defRPr sz="1900"/>
            </a:lvl4pPr>
            <a:lvl5pPr>
              <a:defRPr sz="19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Content Placeholder 3"/>
          <p:cNvSpPr>
            <a:spLocks noGrp="1"/>
          </p:cNvSpPr>
          <p:nvPr>
            <p:ph sz="quarter" idx="13" hasCustomPrompt="1"/>
          </p:nvPr>
        </p:nvSpPr>
        <p:spPr>
          <a:xfrm>
            <a:off x="566641" y="2611384"/>
            <a:ext cx="3800887" cy="3575734"/>
          </a:xfrm>
        </p:spPr>
        <p:txBody>
          <a:bodyPr lIns="0" tIns="0" rIns="0" bIns="0">
            <a:noAutofit/>
          </a:bodyPr>
          <a:lstStyle>
            <a:lvl1pPr marL="0" indent="0" algn="l">
              <a:buNone/>
              <a:defRPr sz="2100" b="1"/>
            </a:lvl1pPr>
          </a:lstStyle>
          <a:p>
            <a:pPr lvl="0"/>
            <a:r>
              <a:rPr lang="en-US" dirty="0"/>
              <a:t>Question text here</a:t>
            </a:r>
          </a:p>
        </p:txBody>
      </p:sp>
      <p:sp>
        <p:nvSpPr>
          <p:cNvPr id="4" name="Text Placeholder 3"/>
          <p:cNvSpPr>
            <a:spLocks noGrp="1"/>
          </p:cNvSpPr>
          <p:nvPr>
            <p:ph type="body" sz="quarter" idx="16" hasCustomPrompt="1"/>
          </p:nvPr>
        </p:nvSpPr>
        <p:spPr>
          <a:xfrm>
            <a:off x="550223" y="2189032"/>
            <a:ext cx="739565" cy="360001"/>
          </a:xfrm>
          <a:solidFill>
            <a:schemeClr val="accent3"/>
          </a:solidFill>
        </p:spPr>
        <p:txBody>
          <a:bodyPr lIns="36000" tIns="0" rIns="36000" bIns="0">
            <a:noAutofit/>
          </a:bodyPr>
          <a:lstStyle>
            <a:lvl1pPr marL="0" indent="0" algn="l">
              <a:buNone/>
              <a:defRPr sz="2400" b="1">
                <a:solidFill>
                  <a:schemeClr val="bg1"/>
                </a:solidFill>
              </a:defRPr>
            </a:lvl1pPr>
          </a:lstStyle>
          <a:p>
            <a:pPr lvl="0"/>
            <a:r>
              <a:rPr lang="en-US" dirty="0"/>
              <a:t>##</a:t>
            </a:r>
            <a:endParaRPr lang="en-GB" dirty="0"/>
          </a:p>
        </p:txBody>
      </p:sp>
      <p:sp>
        <p:nvSpPr>
          <p:cNvPr id="18" name="Title 17"/>
          <p:cNvSpPr>
            <a:spLocks noGrp="1"/>
          </p:cNvSpPr>
          <p:nvPr>
            <p:ph type="title" hasCustomPrompt="1"/>
          </p:nvPr>
        </p:nvSpPr>
        <p:spPr>
          <a:xfrm>
            <a:off x="559650" y="684289"/>
            <a:ext cx="12388434" cy="1296145"/>
          </a:xfrm>
          <a:noFill/>
        </p:spPr>
        <p:txBody>
          <a:bodyPr wrap="square" lIns="0" tIns="0" rIns="0" bIns="0" anchor="t">
            <a:noAutofit/>
          </a:bodyPr>
          <a:lstStyle>
            <a:lvl1pPr marL="0" algn="l" defTabSz="1051802" rtl="0" eaLnBrk="1" latinLnBrk="0" hangingPunct="1">
              <a:lnSpc>
                <a:spcPct val="120000"/>
              </a:lnSpc>
              <a:spcAft>
                <a:spcPts val="1151"/>
              </a:spcAft>
              <a:defRPr lang="en-GB" sz="2800" b="1" kern="1200" baseline="0" dirty="0">
                <a:solidFill>
                  <a:srgbClr val="FFFFFF"/>
                </a:solidFill>
                <a:highlight>
                  <a:srgbClr val="808080"/>
                </a:highlight>
                <a:latin typeface="+mn-lt"/>
                <a:ea typeface="Calibri"/>
                <a:cs typeface="Times New Roman"/>
              </a:defRPr>
            </a:lvl1pPr>
          </a:lstStyle>
          <a:p>
            <a:r>
              <a:rPr lang="en-US" dirty="0"/>
              <a:t>Long titles Click to edit Master title allows for 3 lines</a:t>
            </a:r>
            <a:br>
              <a:rPr lang="en-US" dirty="0"/>
            </a:br>
            <a:endParaRPr lang="en-GB" dirty="0"/>
          </a:p>
        </p:txBody>
      </p:sp>
      <p:sp>
        <p:nvSpPr>
          <p:cNvPr id="8" name="Text Placeholder 3"/>
          <p:cNvSpPr>
            <a:spLocks noGrp="1"/>
          </p:cNvSpPr>
          <p:nvPr>
            <p:ph type="body" sz="quarter" idx="17" hasCustomPrompt="1"/>
          </p:nvPr>
        </p:nvSpPr>
        <p:spPr>
          <a:xfrm>
            <a:off x="9072565" y="6372919"/>
            <a:ext cx="3840162" cy="180000"/>
          </a:xfrm>
          <a:noFill/>
        </p:spPr>
        <p:txBody>
          <a:bodyPr lIns="0" tIns="0" rIns="0" bIns="0" anchor="ctr">
            <a:noAutofit/>
          </a:bodyPr>
          <a:lstStyle>
            <a:lvl1pPr marL="0" indent="0" algn="r">
              <a:buFontTx/>
              <a:buNone/>
              <a:defRPr sz="800"/>
            </a:lvl1pPr>
            <a:lvl2pPr marL="525902" indent="0">
              <a:buFontTx/>
              <a:buNone/>
              <a:defRPr/>
            </a:lvl2pPr>
            <a:lvl3pPr marL="1051804" indent="0">
              <a:buFontTx/>
              <a:buNone/>
              <a:defRPr/>
            </a:lvl3pPr>
            <a:lvl4pPr marL="1577706" indent="0">
              <a:buFontTx/>
              <a:buNone/>
              <a:defRPr/>
            </a:lvl4pPr>
            <a:lvl5pPr marL="2103606" indent="0">
              <a:buFontTx/>
              <a:buNone/>
              <a:defRPr/>
            </a:lvl5pPr>
          </a:lstStyle>
          <a:p>
            <a:pPr lvl="0"/>
            <a:r>
              <a:rPr lang="en-US" dirty="0"/>
              <a:t>Click to add source</a:t>
            </a:r>
          </a:p>
        </p:txBody>
      </p:sp>
      <p:sp>
        <p:nvSpPr>
          <p:cNvPr id="9" name="Text Placeholder 3"/>
          <p:cNvSpPr>
            <a:spLocks noGrp="1"/>
          </p:cNvSpPr>
          <p:nvPr>
            <p:ph type="body" sz="quarter" idx="14" hasCustomPrompt="1"/>
          </p:nvPr>
        </p:nvSpPr>
        <p:spPr>
          <a:xfrm>
            <a:off x="566646" y="6372919"/>
            <a:ext cx="8055071" cy="180000"/>
          </a:xfrm>
          <a:noFill/>
        </p:spPr>
        <p:txBody>
          <a:bodyPr lIns="0" tIns="0" rIns="0" bIns="0" anchor="ctr">
            <a:noAutofit/>
          </a:bodyPr>
          <a:lstStyle>
            <a:lvl1pPr marL="0" indent="0" algn="l">
              <a:buFontTx/>
              <a:buNone/>
              <a:defRPr sz="800"/>
            </a:lvl1pPr>
            <a:lvl2pPr marL="525902" indent="0">
              <a:buFontTx/>
              <a:buNone/>
              <a:defRPr/>
            </a:lvl2pPr>
            <a:lvl3pPr marL="1051804" indent="0">
              <a:buFontTx/>
              <a:buNone/>
              <a:defRPr/>
            </a:lvl3pPr>
            <a:lvl4pPr marL="1577706" indent="0">
              <a:buFontTx/>
              <a:buNone/>
              <a:defRPr/>
            </a:lvl4pPr>
            <a:lvl5pPr marL="2103606" indent="0">
              <a:buFontTx/>
              <a:buNone/>
              <a:defRPr/>
            </a:lvl5pPr>
          </a:lstStyle>
          <a:p>
            <a:pPr lvl="0"/>
            <a:r>
              <a:rPr lang="en-US" dirty="0"/>
              <a:t>Click to add base</a:t>
            </a:r>
          </a:p>
        </p:txBody>
      </p:sp>
    </p:spTree>
    <p:extLst>
      <p:ext uri="{BB962C8B-B14F-4D97-AF65-F5344CB8AC3E}">
        <p14:creationId xmlns:p14="http://schemas.microsoft.com/office/powerpoint/2010/main" val="3508307299"/>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2xContent v1">
    <p:spTree>
      <p:nvGrpSpPr>
        <p:cNvPr id="1" name=""/>
        <p:cNvGrpSpPr/>
        <p:nvPr/>
      </p:nvGrpSpPr>
      <p:grpSpPr>
        <a:xfrm>
          <a:off x="0" y="0"/>
          <a:ext cx="0" cy="0"/>
          <a:chOff x="0" y="0"/>
          <a:chExt cx="0" cy="0"/>
        </a:xfrm>
      </p:grpSpPr>
      <p:sp>
        <p:nvSpPr>
          <p:cNvPr id="5" name="Content Placeholder 4"/>
          <p:cNvSpPr>
            <a:spLocks noGrp="1"/>
          </p:cNvSpPr>
          <p:nvPr>
            <p:ph sz="quarter" idx="11" hasCustomPrompt="1"/>
          </p:nvPr>
        </p:nvSpPr>
        <p:spPr>
          <a:xfrm>
            <a:off x="540000" y="1739005"/>
            <a:ext cx="8054688" cy="490310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7"/>
          <p:cNvSpPr>
            <a:spLocks noGrp="1"/>
          </p:cNvSpPr>
          <p:nvPr>
            <p:ph sz="quarter" idx="12" hasCustomPrompt="1"/>
          </p:nvPr>
        </p:nvSpPr>
        <p:spPr>
          <a:xfrm>
            <a:off x="9072248" y="1739005"/>
            <a:ext cx="3800886" cy="4903101"/>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Title 2"/>
          <p:cNvSpPr>
            <a:spLocks noGrp="1"/>
          </p:cNvSpPr>
          <p:nvPr>
            <p:ph type="title"/>
          </p:nvPr>
        </p:nvSpPr>
        <p:spPr>
          <a:xfrm>
            <a:off x="540000" y="540000"/>
            <a:ext cx="4279087" cy="553998"/>
          </a:xfrm>
        </p:spPr>
        <p:txBody>
          <a:bodyPr/>
          <a:lstStyle/>
          <a:p>
            <a:r>
              <a:rPr lang="en-US" dirty="0"/>
              <a:t>Click to edit Master title style</a:t>
            </a:r>
            <a:endParaRPr lang="en-GB" dirty="0"/>
          </a:p>
        </p:txBody>
      </p:sp>
    </p:spTree>
    <p:extLst>
      <p:ext uri="{BB962C8B-B14F-4D97-AF65-F5344CB8AC3E}">
        <p14:creationId xmlns:p14="http://schemas.microsoft.com/office/powerpoint/2010/main" val="2506173264"/>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2xContent v1, Base, Source">
    <p:spTree>
      <p:nvGrpSpPr>
        <p:cNvPr id="1" name=""/>
        <p:cNvGrpSpPr/>
        <p:nvPr/>
      </p:nvGrpSpPr>
      <p:grpSpPr>
        <a:xfrm>
          <a:off x="0" y="0"/>
          <a:ext cx="0" cy="0"/>
          <a:chOff x="0" y="0"/>
          <a:chExt cx="0" cy="0"/>
        </a:xfrm>
      </p:grpSpPr>
      <p:sp>
        <p:nvSpPr>
          <p:cNvPr id="8" name="Content Placeholder 7"/>
          <p:cNvSpPr>
            <a:spLocks noGrp="1"/>
          </p:cNvSpPr>
          <p:nvPr>
            <p:ph sz="quarter" idx="13" hasCustomPrompt="1"/>
          </p:nvPr>
        </p:nvSpPr>
        <p:spPr>
          <a:xfrm>
            <a:off x="540000" y="1739000"/>
            <a:ext cx="8054688" cy="4345888"/>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p:cNvSpPr>
            <a:spLocks noGrp="1"/>
          </p:cNvSpPr>
          <p:nvPr>
            <p:ph sz="quarter" idx="14" hasCustomPrompt="1"/>
          </p:nvPr>
        </p:nvSpPr>
        <p:spPr>
          <a:xfrm>
            <a:off x="9072248" y="1739000"/>
            <a:ext cx="3800886" cy="4345888"/>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3"/>
          <p:cNvSpPr>
            <a:spLocks noGrp="1"/>
          </p:cNvSpPr>
          <p:nvPr>
            <p:ph type="body" sz="quarter" idx="15" hasCustomPrompt="1"/>
          </p:nvPr>
        </p:nvSpPr>
        <p:spPr>
          <a:xfrm>
            <a:off x="9072565" y="6372919"/>
            <a:ext cx="3840162" cy="180000"/>
          </a:xfrm>
          <a:noFill/>
        </p:spPr>
        <p:txBody>
          <a:bodyPr lIns="0" tIns="0" rIns="0" bIns="0" anchor="ctr">
            <a:noAutofit/>
          </a:bodyPr>
          <a:lstStyle>
            <a:lvl1pPr marL="0" indent="0" algn="r">
              <a:buFontTx/>
              <a:buNone/>
              <a:defRPr sz="800"/>
            </a:lvl1pPr>
            <a:lvl2pPr marL="525902" indent="0">
              <a:buFontTx/>
              <a:buNone/>
              <a:defRPr/>
            </a:lvl2pPr>
            <a:lvl3pPr marL="1051804" indent="0">
              <a:buFontTx/>
              <a:buNone/>
              <a:defRPr/>
            </a:lvl3pPr>
            <a:lvl4pPr marL="1577706" indent="0">
              <a:buFontTx/>
              <a:buNone/>
              <a:defRPr/>
            </a:lvl4pPr>
            <a:lvl5pPr marL="2103606" indent="0">
              <a:buFontTx/>
              <a:buNone/>
              <a:defRPr/>
            </a:lvl5pPr>
          </a:lstStyle>
          <a:p>
            <a:pPr lvl="0"/>
            <a:r>
              <a:rPr lang="en-US" dirty="0"/>
              <a:t>Click to add source</a:t>
            </a:r>
          </a:p>
        </p:txBody>
      </p:sp>
      <p:sp>
        <p:nvSpPr>
          <p:cNvPr id="9" name="Text Placeholder 3"/>
          <p:cNvSpPr>
            <a:spLocks noGrp="1"/>
          </p:cNvSpPr>
          <p:nvPr>
            <p:ph type="body" sz="quarter" idx="16" hasCustomPrompt="1"/>
          </p:nvPr>
        </p:nvSpPr>
        <p:spPr>
          <a:xfrm>
            <a:off x="540000" y="6372919"/>
            <a:ext cx="8055071" cy="180000"/>
          </a:xfrm>
          <a:noFill/>
        </p:spPr>
        <p:txBody>
          <a:bodyPr lIns="0" tIns="0" rIns="0" bIns="0" anchor="ctr">
            <a:noAutofit/>
          </a:bodyPr>
          <a:lstStyle>
            <a:lvl1pPr marL="0" indent="0" algn="l">
              <a:buFontTx/>
              <a:buNone/>
              <a:defRPr sz="800"/>
            </a:lvl1pPr>
            <a:lvl2pPr marL="525902" indent="0">
              <a:buFontTx/>
              <a:buNone/>
              <a:defRPr/>
            </a:lvl2pPr>
            <a:lvl3pPr marL="1051804" indent="0">
              <a:buFontTx/>
              <a:buNone/>
              <a:defRPr/>
            </a:lvl3pPr>
            <a:lvl4pPr marL="1577706" indent="0">
              <a:buFontTx/>
              <a:buNone/>
              <a:defRPr/>
            </a:lvl4pPr>
            <a:lvl5pPr marL="2103606" indent="0">
              <a:buFontTx/>
              <a:buNone/>
              <a:defRPr/>
            </a:lvl5pPr>
          </a:lstStyle>
          <a:p>
            <a:pPr lvl="0"/>
            <a:r>
              <a:rPr lang="en-US" dirty="0"/>
              <a:t>Click to add base</a:t>
            </a:r>
          </a:p>
        </p:txBody>
      </p:sp>
      <p:sp>
        <p:nvSpPr>
          <p:cNvPr id="3" name="Title 2"/>
          <p:cNvSpPr>
            <a:spLocks noGrp="1"/>
          </p:cNvSpPr>
          <p:nvPr>
            <p:ph type="title"/>
          </p:nvPr>
        </p:nvSpPr>
        <p:spPr>
          <a:xfrm>
            <a:off x="540000" y="540000"/>
            <a:ext cx="3092865" cy="553998"/>
          </a:xfrm>
        </p:spPr>
        <p:txBody>
          <a:bodyPr/>
          <a:lstStyle/>
          <a:p>
            <a:r>
              <a:rPr lang="en-US" dirty="0"/>
              <a:t>Click to edit</a:t>
            </a:r>
            <a:endParaRPr lang="en-GB" dirty="0"/>
          </a:p>
        </p:txBody>
      </p:sp>
    </p:spTree>
    <p:extLst>
      <p:ext uri="{BB962C8B-B14F-4D97-AF65-F5344CB8AC3E}">
        <p14:creationId xmlns:p14="http://schemas.microsoft.com/office/powerpoint/2010/main" val="3298210137"/>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Presentation - Cover - Colour">
    <p:bg>
      <p:bgPr>
        <a:solidFill>
          <a:schemeClr val="bg2"/>
        </a:solidFill>
        <a:effectLst/>
      </p:bgPr>
    </p:bg>
    <p:spTree>
      <p:nvGrpSpPr>
        <p:cNvPr id="1" name=""/>
        <p:cNvGrpSpPr/>
        <p:nvPr/>
      </p:nvGrpSpPr>
      <p:grpSpPr>
        <a:xfrm>
          <a:off x="0" y="0"/>
          <a:ext cx="0" cy="0"/>
          <a:chOff x="0" y="0"/>
          <a:chExt cx="0" cy="0"/>
        </a:xfrm>
      </p:grpSpPr>
      <p:sp>
        <p:nvSpPr>
          <p:cNvPr id="11" name="Rectangle 6"/>
          <p:cNvSpPr/>
          <p:nvPr userDrawn="1"/>
        </p:nvSpPr>
        <p:spPr bwMode="gray">
          <a:xfrm>
            <a:off x="0" y="5"/>
            <a:ext cx="13439775" cy="7561263"/>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3" name="Subtitle 2"/>
          <p:cNvSpPr>
            <a:spLocks noGrp="1"/>
          </p:cNvSpPr>
          <p:nvPr>
            <p:ph type="subTitle" idx="1" hasCustomPrompt="1"/>
          </p:nvPr>
        </p:nvSpPr>
        <p:spPr bwMode="gray">
          <a:xfrm>
            <a:off x="540000" y="3872890"/>
            <a:ext cx="3395353" cy="519646"/>
          </a:xfrm>
          <a:solidFill>
            <a:schemeClr val="accent2"/>
          </a:solidFill>
        </p:spPr>
        <p:txBody>
          <a:bodyPr wrap="none" lIns="0" tIns="41410" rIns="0" bIns="41410" rtlCol="0" anchor="t">
            <a:spAutoFit/>
          </a:bodyPr>
          <a:lstStyle>
            <a:lvl1pPr marL="0" indent="0">
              <a:lnSpc>
                <a:spcPts val="3360"/>
              </a:lnSpc>
              <a:spcAft>
                <a:spcPts val="0"/>
              </a:spcAft>
              <a:buNone/>
              <a:defRPr lang="en-GB" sz="2800" b="1" dirty="0" smtClean="0">
                <a:solidFill>
                  <a:schemeClr val="tx1"/>
                </a:solidFill>
                <a:latin typeface="+mj-lt"/>
              </a:defRPr>
            </a:lvl1pPr>
          </a:lstStyle>
          <a:p>
            <a:pPr lvl="0">
              <a:spcBef>
                <a:spcPct val="0"/>
              </a:spcBef>
            </a:pPr>
            <a:r>
              <a:rPr lang="en-US" dirty="0"/>
              <a:t>Click to edit subtitle</a:t>
            </a:r>
            <a:endParaRPr lang="en-GB" dirty="0"/>
          </a:p>
        </p:txBody>
      </p:sp>
      <p:sp>
        <p:nvSpPr>
          <p:cNvPr id="69" name="Text Placeholder 68"/>
          <p:cNvSpPr>
            <a:spLocks noGrp="1"/>
          </p:cNvSpPr>
          <p:nvPr>
            <p:ph type="body" sz="quarter" idx="10" hasCustomPrompt="1"/>
          </p:nvPr>
        </p:nvSpPr>
        <p:spPr bwMode="gray">
          <a:xfrm>
            <a:off x="540000" y="4564913"/>
            <a:ext cx="6153433" cy="1446955"/>
          </a:xfrm>
        </p:spPr>
        <p:txBody>
          <a:bodyPr wrap="square" lIns="0" tIns="41410" rIns="0" bIns="41410">
            <a:noAutofit/>
          </a:bodyPr>
          <a:lstStyle>
            <a:lvl1pPr marL="0" indent="0">
              <a:spcBef>
                <a:spcPts val="1380"/>
              </a:spcBef>
              <a:buNone/>
              <a:defRPr sz="1900">
                <a:solidFill>
                  <a:schemeClr val="tx1"/>
                </a:solidFill>
              </a:defRPr>
            </a:lvl1pPr>
            <a:lvl2pPr marL="525902" indent="0">
              <a:buNone/>
              <a:defRPr>
                <a:solidFill>
                  <a:schemeClr val="bg1"/>
                </a:solidFill>
              </a:defRPr>
            </a:lvl2pPr>
            <a:lvl3pPr marL="1051802" indent="0">
              <a:buNone/>
              <a:defRPr>
                <a:solidFill>
                  <a:schemeClr val="bg1"/>
                </a:solidFill>
              </a:defRPr>
            </a:lvl3pPr>
            <a:lvl4pPr marL="1577704" indent="0">
              <a:buNone/>
              <a:defRPr>
                <a:solidFill>
                  <a:schemeClr val="bg1"/>
                </a:solidFill>
              </a:defRPr>
            </a:lvl4pPr>
            <a:lvl5pPr marL="2103606" indent="0">
              <a:buNone/>
              <a:defRPr>
                <a:solidFill>
                  <a:schemeClr val="bg1"/>
                </a:solidFill>
              </a:defRPr>
            </a:lvl5pPr>
          </a:lstStyle>
          <a:p>
            <a:pPr lvl="0"/>
            <a:r>
              <a:rPr lang="en-US" dirty="0"/>
              <a:t>Click to add text</a:t>
            </a:r>
            <a:endParaRPr lang="en-GB" dirty="0"/>
          </a:p>
        </p:txBody>
      </p:sp>
      <p:sp>
        <p:nvSpPr>
          <p:cNvPr id="10" name="Text Placeholder 5"/>
          <p:cNvSpPr>
            <a:spLocks noGrp="1"/>
          </p:cNvSpPr>
          <p:nvPr>
            <p:ph type="body" sz="quarter" idx="13" hasCustomPrompt="1"/>
          </p:nvPr>
        </p:nvSpPr>
        <p:spPr>
          <a:xfrm>
            <a:off x="540000" y="2379997"/>
            <a:ext cx="3173479" cy="677108"/>
          </a:xfrm>
          <a:solidFill>
            <a:schemeClr val="accent3"/>
          </a:solidFill>
        </p:spPr>
        <p:txBody>
          <a:bodyPr wrap="none" lIns="72000" tIns="0" rIns="72000" bIns="0" rtlCol="0" anchor="ctr">
            <a:spAutoFit/>
          </a:bodyPr>
          <a:lstStyle>
            <a:lvl1pPr marL="0" indent="0" algn="l">
              <a:lnSpc>
                <a:spcPct val="100000"/>
              </a:lnSpc>
              <a:buFontTx/>
              <a:buNone/>
              <a:defRPr lang="en-US" sz="4400" b="0" cap="all" baseline="0" dirty="0" smtClean="0">
                <a:solidFill>
                  <a:schemeClr val="bg1"/>
                </a:solidFill>
                <a:latin typeface="+mj-lt"/>
              </a:defRPr>
            </a:lvl1pPr>
            <a:lvl2pPr>
              <a:defRPr lang="en-US" dirty="0" smtClean="0"/>
            </a:lvl2pPr>
            <a:lvl3pPr>
              <a:defRPr lang="en-US" dirty="0" smtClean="0"/>
            </a:lvl3pPr>
            <a:lvl4pPr>
              <a:defRPr lang="en-US" dirty="0" smtClean="0"/>
            </a:lvl4pPr>
            <a:lvl5pPr>
              <a:defRPr lang="en-GB" dirty="0"/>
            </a:lvl5pPr>
          </a:lstStyle>
          <a:p>
            <a:pPr lvl="0">
              <a:spcBef>
                <a:spcPct val="0"/>
              </a:spcBef>
              <a:buNone/>
            </a:pPr>
            <a:r>
              <a:rPr lang="en-US" dirty="0"/>
              <a:t>Title line 2</a:t>
            </a:r>
          </a:p>
        </p:txBody>
      </p:sp>
      <p:sp>
        <p:nvSpPr>
          <p:cNvPr id="15" name="Text Placeholder 5"/>
          <p:cNvSpPr>
            <a:spLocks noGrp="1"/>
          </p:cNvSpPr>
          <p:nvPr>
            <p:ph type="body" sz="quarter" idx="16" hasCustomPrompt="1"/>
          </p:nvPr>
        </p:nvSpPr>
        <p:spPr>
          <a:xfrm>
            <a:off x="540000" y="1634754"/>
            <a:ext cx="3173479" cy="677108"/>
          </a:xfrm>
          <a:solidFill>
            <a:schemeClr val="accent3"/>
          </a:solidFill>
        </p:spPr>
        <p:txBody>
          <a:bodyPr wrap="none" lIns="72000" tIns="0" rIns="72000" bIns="0" rtlCol="0" anchor="ctr">
            <a:spAutoFit/>
          </a:bodyPr>
          <a:lstStyle>
            <a:lvl1pPr marL="0" indent="0" algn="l">
              <a:lnSpc>
                <a:spcPct val="100000"/>
              </a:lnSpc>
              <a:buFontTx/>
              <a:buNone/>
              <a:defRPr lang="en-US" sz="4400" b="0" cap="all" baseline="0" dirty="0" smtClean="0">
                <a:solidFill>
                  <a:schemeClr val="bg1"/>
                </a:solidFill>
                <a:latin typeface="+mj-lt"/>
              </a:defRPr>
            </a:lvl1pPr>
            <a:lvl2pPr>
              <a:defRPr lang="en-US" dirty="0" smtClean="0"/>
            </a:lvl2pPr>
            <a:lvl3pPr>
              <a:defRPr lang="en-US" dirty="0" smtClean="0"/>
            </a:lvl3pPr>
            <a:lvl4pPr>
              <a:defRPr lang="en-US" dirty="0" smtClean="0"/>
            </a:lvl4pPr>
            <a:lvl5pPr>
              <a:defRPr lang="en-GB" dirty="0"/>
            </a:lvl5pPr>
          </a:lstStyle>
          <a:p>
            <a:pPr lvl="0">
              <a:spcBef>
                <a:spcPct val="0"/>
              </a:spcBef>
              <a:buNone/>
            </a:pPr>
            <a:r>
              <a:rPr lang="en-US" dirty="0"/>
              <a:t>Title line 1</a:t>
            </a:r>
          </a:p>
        </p:txBody>
      </p:sp>
      <p:sp>
        <p:nvSpPr>
          <p:cNvPr id="16" name="TextBox 15"/>
          <p:cNvSpPr txBox="1"/>
          <p:nvPr userDrawn="1"/>
        </p:nvSpPr>
        <p:spPr>
          <a:xfrm>
            <a:off x="540000" y="6011868"/>
            <a:ext cx="6163216" cy="406265"/>
          </a:xfrm>
          <a:prstGeom prst="rect">
            <a:avLst/>
          </a:prstGeom>
          <a:noFill/>
        </p:spPr>
        <p:txBody>
          <a:bodyPr wrap="square" lIns="0" tIns="0" rIns="0" bIns="0" rtlCol="0">
            <a:spAutoFit/>
          </a:bodyPr>
          <a:lstStyle/>
          <a:p>
            <a:pPr lvl="0">
              <a:lnSpc>
                <a:spcPct val="110000"/>
              </a:lnSpc>
              <a:spcBef>
                <a:spcPts val="2400"/>
              </a:spcBef>
              <a:buClr>
                <a:schemeClr val="bg2"/>
              </a:buClr>
            </a:pPr>
            <a:r>
              <a:rPr lang="en-GB" sz="1200" dirty="0">
                <a:solidFill>
                  <a:schemeClr val="tx1"/>
                </a:solidFill>
                <a:latin typeface="Calibri" pitchFamily="34" charset="0"/>
              </a:rPr>
              <a:t>© 2016 Ipsos.  All rights reserved. Contains Ipsos' Confidential and Proprietary information and may not be disclosed or reproduced without the prior written consent of Ipsos.</a:t>
            </a:r>
            <a:endParaRPr lang="en-GB" sz="1200" dirty="0">
              <a:solidFill>
                <a:schemeClr val="tx1"/>
              </a:solidFill>
            </a:endParaRPr>
          </a:p>
        </p:txBody>
      </p:sp>
      <p:sp>
        <p:nvSpPr>
          <p:cNvPr id="13" name="TextBox 12"/>
          <p:cNvSpPr txBox="1"/>
          <p:nvPr userDrawn="1"/>
        </p:nvSpPr>
        <p:spPr>
          <a:xfrm>
            <a:off x="12856690" y="7399656"/>
            <a:ext cx="426079" cy="140423"/>
          </a:xfrm>
          <a:prstGeom prst="rect">
            <a:avLst/>
          </a:prstGeom>
          <a:noFill/>
        </p:spPr>
        <p:txBody>
          <a:bodyPr wrap="square" lIns="0" tIns="0" rIns="0" bIns="0" rtlCol="0">
            <a:spAutoFit/>
          </a:bodyPr>
          <a:lstStyle/>
          <a:p>
            <a:pPr algn="r">
              <a:lnSpc>
                <a:spcPct val="110000"/>
              </a:lnSpc>
              <a:spcBef>
                <a:spcPts val="2760"/>
              </a:spcBef>
              <a:buClr>
                <a:schemeClr val="bg2"/>
              </a:buClr>
            </a:pPr>
            <a:fld id="{08492756-E806-4604-9C5F-A6997CE6540C}" type="slidenum">
              <a:rPr lang="en-GB" sz="900" smtClean="0">
                <a:solidFill>
                  <a:schemeClr val="tx1"/>
                </a:solidFill>
                <a:latin typeface="Segoe UI Light" panose="020B0502040204020203" pitchFamily="34" charset="0"/>
              </a:rPr>
              <a:pPr algn="r">
                <a:lnSpc>
                  <a:spcPct val="110000"/>
                </a:lnSpc>
                <a:spcBef>
                  <a:spcPts val="2760"/>
                </a:spcBef>
                <a:buClr>
                  <a:schemeClr val="bg2"/>
                </a:buClr>
              </a:pPr>
              <a:t>‹#›</a:t>
            </a:fld>
            <a:endParaRPr lang="en-GB" sz="900" dirty="0">
              <a:solidFill>
                <a:schemeClr val="tx1"/>
              </a:solidFill>
              <a:latin typeface="Segoe UI Light" panose="020B0502040204020203" pitchFamily="34" charset="0"/>
            </a:endParaRPr>
          </a:p>
        </p:txBody>
      </p:sp>
      <p:pic>
        <p:nvPicPr>
          <p:cNvPr id="14" name="Picture 13"/>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9678" y="6650560"/>
            <a:ext cx="491577" cy="396000"/>
          </a:xfrm>
          <a:prstGeom prst="rect">
            <a:avLst/>
          </a:prstGeom>
        </p:spPr>
      </p:pic>
      <p:pic>
        <p:nvPicPr>
          <p:cNvPr id="18"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63086"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userDrawn="1"/>
        </p:nvSpPr>
        <p:spPr bwMode="gray">
          <a:xfrm>
            <a:off x="539678" y="7380294"/>
            <a:ext cx="4896000" cy="180975"/>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Ipsos</a:t>
            </a:r>
            <a:r>
              <a:rPr lang="en-GB" sz="700" baseline="0" dirty="0">
                <a:solidFill>
                  <a:schemeClr val="tx1"/>
                </a:solidFill>
                <a:latin typeface="Segoe UI Light" panose="020B0502040204020203" pitchFamily="34" charset="0"/>
              </a:rPr>
              <a:t> Report </a:t>
            </a:r>
            <a:r>
              <a:rPr lang="en-GB" sz="700" dirty="0">
                <a:solidFill>
                  <a:schemeClr val="tx1"/>
                </a:solidFill>
                <a:latin typeface="Segoe UI Light" panose="020B0502040204020203" pitchFamily="34" charset="0"/>
              </a:rPr>
              <a:t>|</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September 2017</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Market report SWEDEN  |</a:t>
            </a:r>
          </a:p>
        </p:txBody>
      </p:sp>
    </p:spTree>
    <p:extLst>
      <p:ext uri="{BB962C8B-B14F-4D97-AF65-F5344CB8AC3E}">
        <p14:creationId xmlns:p14="http://schemas.microsoft.com/office/powerpoint/2010/main" val="2354176843"/>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ubtitle, 2xContent v1">
    <p:spTree>
      <p:nvGrpSpPr>
        <p:cNvPr id="1" name=""/>
        <p:cNvGrpSpPr/>
        <p:nvPr/>
      </p:nvGrpSpPr>
      <p:grpSpPr>
        <a:xfrm>
          <a:off x="0" y="0"/>
          <a:ext cx="0" cy="0"/>
          <a:chOff x="0" y="0"/>
          <a:chExt cx="0" cy="0"/>
        </a:xfrm>
      </p:grpSpPr>
      <p:sp>
        <p:nvSpPr>
          <p:cNvPr id="5" name="Content Placeholder 4"/>
          <p:cNvSpPr>
            <a:spLocks noGrp="1"/>
          </p:cNvSpPr>
          <p:nvPr>
            <p:ph sz="quarter" idx="12" hasCustomPrompt="1"/>
          </p:nvPr>
        </p:nvSpPr>
        <p:spPr>
          <a:xfrm>
            <a:off x="540000" y="2298651"/>
            <a:ext cx="8054688" cy="3786237"/>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8"/>
          <p:cNvSpPr>
            <a:spLocks noGrp="1"/>
          </p:cNvSpPr>
          <p:nvPr>
            <p:ph sz="quarter" idx="13" hasCustomPrompt="1"/>
          </p:nvPr>
        </p:nvSpPr>
        <p:spPr>
          <a:xfrm>
            <a:off x="9072248" y="2298651"/>
            <a:ext cx="3800886" cy="3786237"/>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ext Placeholder 5"/>
          <p:cNvSpPr>
            <a:spLocks noGrp="1"/>
          </p:cNvSpPr>
          <p:nvPr>
            <p:ph type="body" sz="quarter" idx="14" hasCustomPrompt="1"/>
          </p:nvPr>
        </p:nvSpPr>
        <p:spPr bwMode="gray">
          <a:xfrm>
            <a:off x="540000" y="1188000"/>
            <a:ext cx="2536254" cy="406265"/>
          </a:xfrm>
          <a:solidFill>
            <a:schemeClr val="tx1"/>
          </a:solidFill>
        </p:spPr>
        <p:txBody>
          <a:bodyPr vert="horz" wrap="none" lIns="72000" tIns="0" rIns="72000" bIns="0" rtlCol="0" anchor="ctr">
            <a:spAutoFit/>
          </a:bodyPr>
          <a:lstStyle>
            <a:lvl1pPr>
              <a:buFontTx/>
              <a:buNone/>
              <a:defRPr lang="en-US" sz="2400" b="1" dirty="0" smtClean="0">
                <a:solidFill>
                  <a:schemeClr val="bg1"/>
                </a:solidFill>
              </a:defRPr>
            </a:lvl1pPr>
          </a:lstStyle>
          <a:p>
            <a:pPr marL="0" lvl="0" indent="0" defTabSz="914400">
              <a:spcBef>
                <a:spcPts val="300"/>
              </a:spcBef>
              <a:spcAft>
                <a:spcPts val="300"/>
              </a:spcAft>
              <a:buFontTx/>
              <a:buNone/>
            </a:pPr>
            <a:r>
              <a:rPr lang="en-US" dirty="0"/>
              <a:t>Click to edit text</a:t>
            </a:r>
          </a:p>
        </p:txBody>
      </p:sp>
      <p:sp>
        <p:nvSpPr>
          <p:cNvPr id="3" name="Title 2"/>
          <p:cNvSpPr>
            <a:spLocks noGrp="1"/>
          </p:cNvSpPr>
          <p:nvPr>
            <p:ph type="title"/>
          </p:nvPr>
        </p:nvSpPr>
        <p:spPr>
          <a:xfrm>
            <a:off x="540000" y="540000"/>
            <a:ext cx="3092865" cy="553998"/>
          </a:xfrm>
        </p:spPr>
        <p:txBody>
          <a:bodyPr/>
          <a:lstStyle/>
          <a:p>
            <a:r>
              <a:rPr lang="en-US" dirty="0"/>
              <a:t>Click to edit</a:t>
            </a:r>
            <a:endParaRPr lang="en-GB" dirty="0"/>
          </a:p>
        </p:txBody>
      </p:sp>
    </p:spTree>
    <p:extLst>
      <p:ext uri="{BB962C8B-B14F-4D97-AF65-F5344CB8AC3E}">
        <p14:creationId xmlns:p14="http://schemas.microsoft.com/office/powerpoint/2010/main" val="3578225682"/>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ubtitle, 2xContent v1, Base, Source">
    <p:spTree>
      <p:nvGrpSpPr>
        <p:cNvPr id="1" name=""/>
        <p:cNvGrpSpPr/>
        <p:nvPr/>
      </p:nvGrpSpPr>
      <p:grpSpPr>
        <a:xfrm>
          <a:off x="0" y="0"/>
          <a:ext cx="0" cy="0"/>
          <a:chOff x="0" y="0"/>
          <a:chExt cx="0" cy="0"/>
        </a:xfrm>
      </p:grpSpPr>
      <p:sp>
        <p:nvSpPr>
          <p:cNvPr id="5" name="Content Placeholder 4"/>
          <p:cNvSpPr>
            <a:spLocks noGrp="1"/>
          </p:cNvSpPr>
          <p:nvPr>
            <p:ph sz="quarter" idx="14" hasCustomPrompt="1"/>
          </p:nvPr>
        </p:nvSpPr>
        <p:spPr>
          <a:xfrm>
            <a:off x="540000" y="2235803"/>
            <a:ext cx="8054688" cy="3849085"/>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8"/>
          <p:cNvSpPr>
            <a:spLocks noGrp="1"/>
          </p:cNvSpPr>
          <p:nvPr>
            <p:ph sz="quarter" idx="15" hasCustomPrompt="1"/>
          </p:nvPr>
        </p:nvSpPr>
        <p:spPr>
          <a:xfrm>
            <a:off x="9072248" y="2235803"/>
            <a:ext cx="3800886" cy="3849085"/>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5"/>
          <p:cNvSpPr>
            <a:spLocks noGrp="1"/>
          </p:cNvSpPr>
          <p:nvPr>
            <p:ph type="body" sz="quarter" idx="16" hasCustomPrompt="1"/>
          </p:nvPr>
        </p:nvSpPr>
        <p:spPr bwMode="gray">
          <a:xfrm>
            <a:off x="540000" y="1188000"/>
            <a:ext cx="2536254" cy="406265"/>
          </a:xfrm>
          <a:solidFill>
            <a:schemeClr val="tx2"/>
          </a:solidFill>
        </p:spPr>
        <p:txBody>
          <a:bodyPr vert="horz" wrap="none" lIns="72000" tIns="0" rIns="72000" bIns="0" rtlCol="0" anchor="ctr">
            <a:spAutoFit/>
          </a:bodyPr>
          <a:lstStyle>
            <a:lvl1pPr>
              <a:buFontTx/>
              <a:buNone/>
              <a:defRPr lang="en-US" sz="2400" b="1" dirty="0" smtClean="0">
                <a:solidFill>
                  <a:schemeClr val="bg1"/>
                </a:solidFill>
              </a:defRPr>
            </a:lvl1pPr>
          </a:lstStyle>
          <a:p>
            <a:pPr marL="0" lvl="0" indent="0" defTabSz="914400">
              <a:spcBef>
                <a:spcPts val="300"/>
              </a:spcBef>
              <a:spcAft>
                <a:spcPts val="300"/>
              </a:spcAft>
              <a:buFontTx/>
              <a:buNone/>
            </a:pPr>
            <a:r>
              <a:rPr lang="en-US" dirty="0"/>
              <a:t>Click to edit text</a:t>
            </a:r>
          </a:p>
        </p:txBody>
      </p:sp>
      <p:sp>
        <p:nvSpPr>
          <p:cNvPr id="11" name="Text Placeholder 3"/>
          <p:cNvSpPr>
            <a:spLocks noGrp="1"/>
          </p:cNvSpPr>
          <p:nvPr>
            <p:ph type="body" sz="quarter" idx="13" hasCustomPrompt="1"/>
          </p:nvPr>
        </p:nvSpPr>
        <p:spPr>
          <a:xfrm>
            <a:off x="9072565" y="6372919"/>
            <a:ext cx="3840162" cy="180000"/>
          </a:xfrm>
          <a:noFill/>
        </p:spPr>
        <p:txBody>
          <a:bodyPr lIns="0" tIns="0" rIns="0" bIns="0" anchor="ctr">
            <a:noAutofit/>
          </a:bodyPr>
          <a:lstStyle>
            <a:lvl1pPr marL="0" indent="0" algn="r">
              <a:buFontTx/>
              <a:buNone/>
              <a:defRPr sz="800"/>
            </a:lvl1pPr>
            <a:lvl2pPr marL="525902" indent="0">
              <a:buFontTx/>
              <a:buNone/>
              <a:defRPr/>
            </a:lvl2pPr>
            <a:lvl3pPr marL="1051804" indent="0">
              <a:buFontTx/>
              <a:buNone/>
              <a:defRPr/>
            </a:lvl3pPr>
            <a:lvl4pPr marL="1577706" indent="0">
              <a:buFontTx/>
              <a:buNone/>
              <a:defRPr/>
            </a:lvl4pPr>
            <a:lvl5pPr marL="2103606" indent="0">
              <a:buFontTx/>
              <a:buNone/>
              <a:defRPr/>
            </a:lvl5pPr>
          </a:lstStyle>
          <a:p>
            <a:pPr lvl="0"/>
            <a:r>
              <a:rPr lang="en-US" dirty="0"/>
              <a:t>Click to add source</a:t>
            </a:r>
          </a:p>
        </p:txBody>
      </p:sp>
      <p:sp>
        <p:nvSpPr>
          <p:cNvPr id="13" name="Text Placeholder 3"/>
          <p:cNvSpPr>
            <a:spLocks noGrp="1"/>
          </p:cNvSpPr>
          <p:nvPr>
            <p:ph type="body" sz="quarter" idx="17" hasCustomPrompt="1"/>
          </p:nvPr>
        </p:nvSpPr>
        <p:spPr>
          <a:xfrm>
            <a:off x="540000" y="6372919"/>
            <a:ext cx="8055071" cy="180000"/>
          </a:xfrm>
          <a:noFill/>
        </p:spPr>
        <p:txBody>
          <a:bodyPr lIns="0" tIns="0" rIns="0" bIns="0" anchor="ctr">
            <a:noAutofit/>
          </a:bodyPr>
          <a:lstStyle>
            <a:lvl1pPr marL="0" indent="0" algn="l">
              <a:buFontTx/>
              <a:buNone/>
              <a:defRPr sz="800"/>
            </a:lvl1pPr>
            <a:lvl2pPr marL="525902" indent="0">
              <a:buFontTx/>
              <a:buNone/>
              <a:defRPr/>
            </a:lvl2pPr>
            <a:lvl3pPr marL="1051804" indent="0">
              <a:buFontTx/>
              <a:buNone/>
              <a:defRPr/>
            </a:lvl3pPr>
            <a:lvl4pPr marL="1577706" indent="0">
              <a:buFontTx/>
              <a:buNone/>
              <a:defRPr/>
            </a:lvl4pPr>
            <a:lvl5pPr marL="2103606" indent="0">
              <a:buFontTx/>
              <a:buNone/>
              <a:defRPr/>
            </a:lvl5pPr>
          </a:lstStyle>
          <a:p>
            <a:pPr lvl="0"/>
            <a:r>
              <a:rPr lang="en-US" dirty="0"/>
              <a:t>Click to add base</a:t>
            </a:r>
          </a:p>
        </p:txBody>
      </p:sp>
      <p:sp>
        <p:nvSpPr>
          <p:cNvPr id="3" name="Title 2"/>
          <p:cNvSpPr>
            <a:spLocks noGrp="1"/>
          </p:cNvSpPr>
          <p:nvPr>
            <p:ph type="title"/>
          </p:nvPr>
        </p:nvSpPr>
        <p:spPr>
          <a:xfrm>
            <a:off x="540000" y="540000"/>
            <a:ext cx="3092865" cy="553998"/>
          </a:xfrm>
        </p:spPr>
        <p:txBody>
          <a:bodyPr/>
          <a:lstStyle/>
          <a:p>
            <a:r>
              <a:rPr lang="en-US" dirty="0"/>
              <a:t>Click to edit</a:t>
            </a:r>
            <a:endParaRPr lang="en-GB" dirty="0"/>
          </a:p>
        </p:txBody>
      </p:sp>
    </p:spTree>
    <p:extLst>
      <p:ext uri="{BB962C8B-B14F-4D97-AF65-F5344CB8AC3E}">
        <p14:creationId xmlns:p14="http://schemas.microsoft.com/office/powerpoint/2010/main" val="1652099671"/>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2xContent v2">
    <p:spTree>
      <p:nvGrpSpPr>
        <p:cNvPr id="1" name=""/>
        <p:cNvGrpSpPr/>
        <p:nvPr/>
      </p:nvGrpSpPr>
      <p:grpSpPr>
        <a:xfrm>
          <a:off x="0" y="0"/>
          <a:ext cx="0" cy="0"/>
          <a:chOff x="0" y="0"/>
          <a:chExt cx="0" cy="0"/>
        </a:xfrm>
      </p:grpSpPr>
      <p:sp>
        <p:nvSpPr>
          <p:cNvPr id="5" name="Content Placeholder 4"/>
          <p:cNvSpPr>
            <a:spLocks noGrp="1"/>
          </p:cNvSpPr>
          <p:nvPr>
            <p:ph sz="quarter" idx="10" hasCustomPrompt="1"/>
          </p:nvPr>
        </p:nvSpPr>
        <p:spPr>
          <a:xfrm>
            <a:off x="540000" y="1763716"/>
            <a:ext cx="5929782" cy="4321172"/>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7"/>
          <p:cNvSpPr>
            <a:spLocks noGrp="1"/>
          </p:cNvSpPr>
          <p:nvPr>
            <p:ph sz="quarter" idx="11" hasCustomPrompt="1"/>
          </p:nvPr>
        </p:nvSpPr>
        <p:spPr>
          <a:xfrm>
            <a:off x="6939362" y="1763716"/>
            <a:ext cx="5933772" cy="4321172"/>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Title 2"/>
          <p:cNvSpPr>
            <a:spLocks noGrp="1"/>
          </p:cNvSpPr>
          <p:nvPr>
            <p:ph type="title"/>
          </p:nvPr>
        </p:nvSpPr>
        <p:spPr>
          <a:xfrm>
            <a:off x="540000" y="540000"/>
            <a:ext cx="3092865" cy="553998"/>
          </a:xfrm>
        </p:spPr>
        <p:txBody>
          <a:bodyPr/>
          <a:lstStyle/>
          <a:p>
            <a:r>
              <a:rPr lang="en-US" dirty="0"/>
              <a:t>Click to edit</a:t>
            </a:r>
            <a:endParaRPr lang="en-GB" dirty="0"/>
          </a:p>
        </p:txBody>
      </p:sp>
    </p:spTree>
    <p:extLst>
      <p:ext uri="{BB962C8B-B14F-4D97-AF65-F5344CB8AC3E}">
        <p14:creationId xmlns:p14="http://schemas.microsoft.com/office/powerpoint/2010/main" val="2451947297"/>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2xContent v2, Base, Source">
    <p:spTree>
      <p:nvGrpSpPr>
        <p:cNvPr id="1" name=""/>
        <p:cNvGrpSpPr/>
        <p:nvPr/>
      </p:nvGrpSpPr>
      <p:grpSpPr>
        <a:xfrm>
          <a:off x="0" y="0"/>
          <a:ext cx="0" cy="0"/>
          <a:chOff x="0" y="0"/>
          <a:chExt cx="0" cy="0"/>
        </a:xfrm>
      </p:grpSpPr>
      <p:sp>
        <p:nvSpPr>
          <p:cNvPr id="8" name="Content Placeholder 7"/>
          <p:cNvSpPr>
            <a:spLocks noGrp="1"/>
          </p:cNvSpPr>
          <p:nvPr>
            <p:ph sz="quarter" idx="13" hasCustomPrompt="1"/>
          </p:nvPr>
        </p:nvSpPr>
        <p:spPr>
          <a:xfrm>
            <a:off x="540000" y="1763713"/>
            <a:ext cx="5929782" cy="4321176"/>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p:cNvSpPr>
            <a:spLocks noGrp="1"/>
          </p:cNvSpPr>
          <p:nvPr>
            <p:ph sz="quarter" idx="14" hasCustomPrompt="1"/>
          </p:nvPr>
        </p:nvSpPr>
        <p:spPr>
          <a:xfrm>
            <a:off x="6939362" y="1763713"/>
            <a:ext cx="5933772" cy="4321176"/>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3"/>
          <p:cNvSpPr>
            <a:spLocks noGrp="1"/>
          </p:cNvSpPr>
          <p:nvPr>
            <p:ph type="body" sz="quarter" idx="15" hasCustomPrompt="1"/>
          </p:nvPr>
        </p:nvSpPr>
        <p:spPr>
          <a:xfrm>
            <a:off x="9072565" y="6372919"/>
            <a:ext cx="3840162" cy="180000"/>
          </a:xfrm>
          <a:noFill/>
        </p:spPr>
        <p:txBody>
          <a:bodyPr lIns="0" tIns="0" rIns="0" bIns="0" anchor="ctr">
            <a:noAutofit/>
          </a:bodyPr>
          <a:lstStyle>
            <a:lvl1pPr marL="0" indent="0" algn="r">
              <a:buFontTx/>
              <a:buNone/>
              <a:defRPr sz="800"/>
            </a:lvl1pPr>
            <a:lvl2pPr marL="525902" indent="0">
              <a:buFontTx/>
              <a:buNone/>
              <a:defRPr/>
            </a:lvl2pPr>
            <a:lvl3pPr marL="1051804" indent="0">
              <a:buFontTx/>
              <a:buNone/>
              <a:defRPr/>
            </a:lvl3pPr>
            <a:lvl4pPr marL="1577706" indent="0">
              <a:buFontTx/>
              <a:buNone/>
              <a:defRPr/>
            </a:lvl4pPr>
            <a:lvl5pPr marL="2103606" indent="0">
              <a:buFontTx/>
              <a:buNone/>
              <a:defRPr/>
            </a:lvl5pPr>
          </a:lstStyle>
          <a:p>
            <a:pPr lvl="0"/>
            <a:r>
              <a:rPr lang="en-US" dirty="0"/>
              <a:t>Click to add source</a:t>
            </a:r>
          </a:p>
        </p:txBody>
      </p:sp>
      <p:sp>
        <p:nvSpPr>
          <p:cNvPr id="9" name="Text Placeholder 3"/>
          <p:cNvSpPr>
            <a:spLocks noGrp="1"/>
          </p:cNvSpPr>
          <p:nvPr>
            <p:ph type="body" sz="quarter" idx="16" hasCustomPrompt="1"/>
          </p:nvPr>
        </p:nvSpPr>
        <p:spPr>
          <a:xfrm>
            <a:off x="540000" y="6372919"/>
            <a:ext cx="8055071" cy="180000"/>
          </a:xfrm>
          <a:noFill/>
        </p:spPr>
        <p:txBody>
          <a:bodyPr lIns="0" tIns="0" rIns="0" bIns="0" anchor="ctr">
            <a:noAutofit/>
          </a:bodyPr>
          <a:lstStyle>
            <a:lvl1pPr marL="0" indent="0" algn="l">
              <a:buFontTx/>
              <a:buNone/>
              <a:defRPr sz="800"/>
            </a:lvl1pPr>
            <a:lvl2pPr marL="525902" indent="0">
              <a:buFontTx/>
              <a:buNone/>
              <a:defRPr/>
            </a:lvl2pPr>
            <a:lvl3pPr marL="1051804" indent="0">
              <a:buFontTx/>
              <a:buNone/>
              <a:defRPr/>
            </a:lvl3pPr>
            <a:lvl4pPr marL="1577706" indent="0">
              <a:buFontTx/>
              <a:buNone/>
              <a:defRPr/>
            </a:lvl4pPr>
            <a:lvl5pPr marL="2103606" indent="0">
              <a:buFontTx/>
              <a:buNone/>
              <a:defRPr/>
            </a:lvl5pPr>
          </a:lstStyle>
          <a:p>
            <a:pPr lvl="0"/>
            <a:r>
              <a:rPr lang="en-US" dirty="0"/>
              <a:t>Click to add base</a:t>
            </a:r>
          </a:p>
        </p:txBody>
      </p:sp>
      <p:sp>
        <p:nvSpPr>
          <p:cNvPr id="3" name="Title 2"/>
          <p:cNvSpPr>
            <a:spLocks noGrp="1"/>
          </p:cNvSpPr>
          <p:nvPr>
            <p:ph type="title"/>
          </p:nvPr>
        </p:nvSpPr>
        <p:spPr>
          <a:xfrm>
            <a:off x="540000" y="540000"/>
            <a:ext cx="3092865" cy="553998"/>
          </a:xfrm>
        </p:spPr>
        <p:txBody>
          <a:bodyPr/>
          <a:lstStyle/>
          <a:p>
            <a:r>
              <a:rPr lang="en-US" dirty="0"/>
              <a:t>Click to edit</a:t>
            </a:r>
            <a:endParaRPr lang="en-GB" dirty="0"/>
          </a:p>
        </p:txBody>
      </p:sp>
    </p:spTree>
    <p:extLst>
      <p:ext uri="{BB962C8B-B14F-4D97-AF65-F5344CB8AC3E}">
        <p14:creationId xmlns:p14="http://schemas.microsoft.com/office/powerpoint/2010/main" val="2861626011"/>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ubtitle, 2xContent v2">
    <p:spTree>
      <p:nvGrpSpPr>
        <p:cNvPr id="1" name=""/>
        <p:cNvGrpSpPr/>
        <p:nvPr/>
      </p:nvGrpSpPr>
      <p:grpSpPr>
        <a:xfrm>
          <a:off x="0" y="0"/>
          <a:ext cx="0" cy="0"/>
          <a:chOff x="0" y="0"/>
          <a:chExt cx="0" cy="0"/>
        </a:xfrm>
      </p:grpSpPr>
      <p:sp>
        <p:nvSpPr>
          <p:cNvPr id="5" name="Content Placeholder 4"/>
          <p:cNvSpPr>
            <a:spLocks noGrp="1"/>
          </p:cNvSpPr>
          <p:nvPr>
            <p:ph sz="quarter" idx="12" hasCustomPrompt="1"/>
          </p:nvPr>
        </p:nvSpPr>
        <p:spPr>
          <a:xfrm>
            <a:off x="540000" y="2235802"/>
            <a:ext cx="5929782" cy="3849086"/>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8"/>
          <p:cNvSpPr>
            <a:spLocks noGrp="1"/>
          </p:cNvSpPr>
          <p:nvPr>
            <p:ph sz="quarter" idx="13" hasCustomPrompt="1"/>
          </p:nvPr>
        </p:nvSpPr>
        <p:spPr>
          <a:xfrm>
            <a:off x="6939362" y="2235802"/>
            <a:ext cx="5933772" cy="3849086"/>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5"/>
          <p:cNvSpPr>
            <a:spLocks noGrp="1"/>
          </p:cNvSpPr>
          <p:nvPr>
            <p:ph type="body" sz="quarter" idx="14" hasCustomPrompt="1"/>
          </p:nvPr>
        </p:nvSpPr>
        <p:spPr bwMode="gray">
          <a:xfrm>
            <a:off x="540000" y="1188000"/>
            <a:ext cx="2536254" cy="406265"/>
          </a:xfrm>
          <a:solidFill>
            <a:schemeClr val="tx2"/>
          </a:solidFill>
        </p:spPr>
        <p:txBody>
          <a:bodyPr vert="horz" wrap="none" lIns="72000" tIns="0" rIns="72000" bIns="0" rtlCol="0" anchor="ctr">
            <a:spAutoFit/>
          </a:bodyPr>
          <a:lstStyle>
            <a:lvl1pPr>
              <a:buFontTx/>
              <a:buNone/>
              <a:defRPr lang="en-US" sz="2400" b="1" dirty="0" smtClean="0">
                <a:solidFill>
                  <a:schemeClr val="bg1"/>
                </a:solidFill>
              </a:defRPr>
            </a:lvl1pPr>
          </a:lstStyle>
          <a:p>
            <a:pPr marL="0" lvl="0" indent="0" defTabSz="914400">
              <a:spcBef>
                <a:spcPts val="300"/>
              </a:spcBef>
              <a:spcAft>
                <a:spcPts val="300"/>
              </a:spcAft>
              <a:buFontTx/>
              <a:buNone/>
            </a:pPr>
            <a:r>
              <a:rPr lang="en-US" dirty="0"/>
              <a:t>Click to edit text</a:t>
            </a:r>
          </a:p>
        </p:txBody>
      </p:sp>
      <p:sp>
        <p:nvSpPr>
          <p:cNvPr id="3" name="Title 2"/>
          <p:cNvSpPr>
            <a:spLocks noGrp="1"/>
          </p:cNvSpPr>
          <p:nvPr>
            <p:ph type="title"/>
          </p:nvPr>
        </p:nvSpPr>
        <p:spPr>
          <a:xfrm>
            <a:off x="540000" y="540000"/>
            <a:ext cx="3092865" cy="553998"/>
          </a:xfrm>
        </p:spPr>
        <p:txBody>
          <a:bodyPr/>
          <a:lstStyle/>
          <a:p>
            <a:r>
              <a:rPr lang="en-US" dirty="0"/>
              <a:t>Click to edit</a:t>
            </a:r>
            <a:endParaRPr lang="en-GB" dirty="0"/>
          </a:p>
        </p:txBody>
      </p:sp>
    </p:spTree>
    <p:extLst>
      <p:ext uri="{BB962C8B-B14F-4D97-AF65-F5344CB8AC3E}">
        <p14:creationId xmlns:p14="http://schemas.microsoft.com/office/powerpoint/2010/main" val="1280069585"/>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ubtitle, 2xContent v2, Base, Source">
    <p:spTree>
      <p:nvGrpSpPr>
        <p:cNvPr id="1" name=""/>
        <p:cNvGrpSpPr/>
        <p:nvPr/>
      </p:nvGrpSpPr>
      <p:grpSpPr>
        <a:xfrm>
          <a:off x="0" y="0"/>
          <a:ext cx="0" cy="0"/>
          <a:chOff x="0" y="0"/>
          <a:chExt cx="0" cy="0"/>
        </a:xfrm>
      </p:grpSpPr>
      <p:sp>
        <p:nvSpPr>
          <p:cNvPr id="5" name="Content Placeholder 4"/>
          <p:cNvSpPr>
            <a:spLocks noGrp="1"/>
          </p:cNvSpPr>
          <p:nvPr>
            <p:ph sz="quarter" idx="14" hasCustomPrompt="1"/>
          </p:nvPr>
        </p:nvSpPr>
        <p:spPr>
          <a:xfrm>
            <a:off x="533841" y="2237311"/>
            <a:ext cx="5929782" cy="3847577"/>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8"/>
          <p:cNvSpPr>
            <a:spLocks noGrp="1"/>
          </p:cNvSpPr>
          <p:nvPr>
            <p:ph sz="quarter" idx="15" hasCustomPrompt="1"/>
          </p:nvPr>
        </p:nvSpPr>
        <p:spPr>
          <a:xfrm>
            <a:off x="6906560" y="2237311"/>
            <a:ext cx="5933772" cy="3847577"/>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5"/>
          <p:cNvSpPr>
            <a:spLocks noGrp="1"/>
          </p:cNvSpPr>
          <p:nvPr>
            <p:ph type="body" sz="quarter" idx="16" hasCustomPrompt="1"/>
          </p:nvPr>
        </p:nvSpPr>
        <p:spPr bwMode="gray">
          <a:xfrm>
            <a:off x="533841" y="1188000"/>
            <a:ext cx="2536254" cy="406265"/>
          </a:xfrm>
          <a:solidFill>
            <a:schemeClr val="tx1"/>
          </a:solidFill>
        </p:spPr>
        <p:txBody>
          <a:bodyPr vert="horz" wrap="none" lIns="72000" tIns="0" rIns="72000" bIns="0" rtlCol="0" anchor="ctr">
            <a:spAutoFit/>
          </a:bodyPr>
          <a:lstStyle>
            <a:lvl1pPr>
              <a:buFontTx/>
              <a:buNone/>
              <a:defRPr lang="en-US" sz="2400" b="1" dirty="0" smtClean="0">
                <a:solidFill>
                  <a:schemeClr val="bg1"/>
                </a:solidFill>
              </a:defRPr>
            </a:lvl1pPr>
          </a:lstStyle>
          <a:p>
            <a:pPr marL="0" lvl="0" indent="0" defTabSz="914400">
              <a:spcBef>
                <a:spcPts val="300"/>
              </a:spcBef>
              <a:spcAft>
                <a:spcPts val="300"/>
              </a:spcAft>
              <a:buFontTx/>
              <a:buNone/>
            </a:pPr>
            <a:r>
              <a:rPr lang="en-US" dirty="0"/>
              <a:t>Click to edit text</a:t>
            </a:r>
          </a:p>
        </p:txBody>
      </p:sp>
      <p:sp>
        <p:nvSpPr>
          <p:cNvPr id="10" name="Text Placeholder 3"/>
          <p:cNvSpPr>
            <a:spLocks noGrp="1"/>
          </p:cNvSpPr>
          <p:nvPr>
            <p:ph type="body" sz="quarter" idx="13" hasCustomPrompt="1"/>
          </p:nvPr>
        </p:nvSpPr>
        <p:spPr>
          <a:xfrm>
            <a:off x="9072565" y="6372919"/>
            <a:ext cx="3840162" cy="180000"/>
          </a:xfrm>
          <a:noFill/>
        </p:spPr>
        <p:txBody>
          <a:bodyPr lIns="0" tIns="0" rIns="0" bIns="0" anchor="ctr">
            <a:noAutofit/>
          </a:bodyPr>
          <a:lstStyle>
            <a:lvl1pPr marL="0" indent="0" algn="r">
              <a:buFontTx/>
              <a:buNone/>
              <a:defRPr sz="800"/>
            </a:lvl1pPr>
            <a:lvl2pPr marL="525902" indent="0">
              <a:buFontTx/>
              <a:buNone/>
              <a:defRPr/>
            </a:lvl2pPr>
            <a:lvl3pPr marL="1051804" indent="0">
              <a:buFontTx/>
              <a:buNone/>
              <a:defRPr/>
            </a:lvl3pPr>
            <a:lvl4pPr marL="1577706" indent="0">
              <a:buFontTx/>
              <a:buNone/>
              <a:defRPr/>
            </a:lvl4pPr>
            <a:lvl5pPr marL="2103606" indent="0">
              <a:buFontTx/>
              <a:buNone/>
              <a:defRPr/>
            </a:lvl5pPr>
          </a:lstStyle>
          <a:p>
            <a:pPr lvl="0"/>
            <a:r>
              <a:rPr lang="en-US" dirty="0"/>
              <a:t>Click to add source</a:t>
            </a:r>
          </a:p>
        </p:txBody>
      </p:sp>
      <p:sp>
        <p:nvSpPr>
          <p:cNvPr id="11" name="Text Placeholder 3"/>
          <p:cNvSpPr>
            <a:spLocks noGrp="1"/>
          </p:cNvSpPr>
          <p:nvPr>
            <p:ph type="body" sz="quarter" idx="17" hasCustomPrompt="1"/>
          </p:nvPr>
        </p:nvSpPr>
        <p:spPr>
          <a:xfrm>
            <a:off x="533841" y="6372919"/>
            <a:ext cx="8055071" cy="180000"/>
          </a:xfrm>
          <a:noFill/>
        </p:spPr>
        <p:txBody>
          <a:bodyPr lIns="0" tIns="0" rIns="0" bIns="0" anchor="ctr">
            <a:noAutofit/>
          </a:bodyPr>
          <a:lstStyle>
            <a:lvl1pPr marL="0" indent="0" algn="l">
              <a:buFontTx/>
              <a:buNone/>
              <a:defRPr sz="800"/>
            </a:lvl1pPr>
            <a:lvl2pPr marL="525902" indent="0">
              <a:buFontTx/>
              <a:buNone/>
              <a:defRPr/>
            </a:lvl2pPr>
            <a:lvl3pPr marL="1051804" indent="0">
              <a:buFontTx/>
              <a:buNone/>
              <a:defRPr/>
            </a:lvl3pPr>
            <a:lvl4pPr marL="1577706" indent="0">
              <a:buFontTx/>
              <a:buNone/>
              <a:defRPr/>
            </a:lvl4pPr>
            <a:lvl5pPr marL="2103606" indent="0">
              <a:buFontTx/>
              <a:buNone/>
              <a:defRPr/>
            </a:lvl5pPr>
          </a:lstStyle>
          <a:p>
            <a:pPr lvl="0"/>
            <a:r>
              <a:rPr lang="en-US" dirty="0"/>
              <a:t>Click to add base</a:t>
            </a:r>
          </a:p>
        </p:txBody>
      </p:sp>
      <p:sp>
        <p:nvSpPr>
          <p:cNvPr id="3" name="Title 2"/>
          <p:cNvSpPr>
            <a:spLocks noGrp="1"/>
          </p:cNvSpPr>
          <p:nvPr>
            <p:ph type="title"/>
          </p:nvPr>
        </p:nvSpPr>
        <p:spPr>
          <a:xfrm>
            <a:off x="533841" y="540000"/>
            <a:ext cx="3092865" cy="553998"/>
          </a:xfrm>
        </p:spPr>
        <p:txBody>
          <a:bodyPr/>
          <a:lstStyle/>
          <a:p>
            <a:r>
              <a:rPr lang="en-US" dirty="0"/>
              <a:t>Click to edit</a:t>
            </a:r>
            <a:endParaRPr lang="en-GB" dirty="0"/>
          </a:p>
        </p:txBody>
      </p:sp>
    </p:spTree>
    <p:extLst>
      <p:ext uri="{BB962C8B-B14F-4D97-AF65-F5344CB8AC3E}">
        <p14:creationId xmlns:p14="http://schemas.microsoft.com/office/powerpoint/2010/main" val="2050630559"/>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2xContent v3">
    <p:spTree>
      <p:nvGrpSpPr>
        <p:cNvPr id="1" name=""/>
        <p:cNvGrpSpPr/>
        <p:nvPr/>
      </p:nvGrpSpPr>
      <p:grpSpPr>
        <a:xfrm>
          <a:off x="0" y="0"/>
          <a:ext cx="0" cy="0"/>
          <a:chOff x="0" y="0"/>
          <a:chExt cx="0" cy="0"/>
        </a:xfrm>
      </p:grpSpPr>
      <p:sp>
        <p:nvSpPr>
          <p:cNvPr id="5" name="Content Placeholder 4"/>
          <p:cNvSpPr>
            <a:spLocks noGrp="1"/>
          </p:cNvSpPr>
          <p:nvPr>
            <p:ph sz="quarter" idx="11" hasCustomPrompt="1"/>
          </p:nvPr>
        </p:nvSpPr>
        <p:spPr>
          <a:xfrm>
            <a:off x="540000" y="1763718"/>
            <a:ext cx="3800887" cy="432117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7"/>
          <p:cNvSpPr>
            <a:spLocks noGrp="1"/>
          </p:cNvSpPr>
          <p:nvPr>
            <p:ph sz="quarter" idx="12"/>
          </p:nvPr>
        </p:nvSpPr>
        <p:spPr>
          <a:xfrm>
            <a:off x="4818448" y="1763718"/>
            <a:ext cx="8054686" cy="43211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2"/>
          <p:cNvSpPr>
            <a:spLocks noGrp="1"/>
          </p:cNvSpPr>
          <p:nvPr>
            <p:ph type="title"/>
          </p:nvPr>
        </p:nvSpPr>
        <p:spPr>
          <a:xfrm>
            <a:off x="540000" y="540000"/>
            <a:ext cx="4279087" cy="553998"/>
          </a:xfrm>
        </p:spPr>
        <p:txBody>
          <a:bodyPr/>
          <a:lstStyle/>
          <a:p>
            <a:r>
              <a:rPr lang="en-US"/>
              <a:t>Click to edit Master title style</a:t>
            </a:r>
            <a:endParaRPr lang="en-GB"/>
          </a:p>
        </p:txBody>
      </p:sp>
    </p:spTree>
    <p:extLst>
      <p:ext uri="{BB962C8B-B14F-4D97-AF65-F5344CB8AC3E}">
        <p14:creationId xmlns:p14="http://schemas.microsoft.com/office/powerpoint/2010/main" val="1717352398"/>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2xContent v3, Base, Sourc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bwMode="gray">
          <a:xfrm>
            <a:off x="540000" y="1764295"/>
            <a:ext cx="3800887" cy="4320593"/>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Content Placeholder 2"/>
          <p:cNvSpPr>
            <a:spLocks noGrp="1"/>
          </p:cNvSpPr>
          <p:nvPr>
            <p:ph idx="10" hasCustomPrompt="1"/>
          </p:nvPr>
        </p:nvSpPr>
        <p:spPr bwMode="gray">
          <a:xfrm>
            <a:off x="4818454" y="1764295"/>
            <a:ext cx="8054689" cy="4320593"/>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3"/>
          <p:cNvSpPr>
            <a:spLocks noGrp="1"/>
          </p:cNvSpPr>
          <p:nvPr>
            <p:ph type="body" sz="quarter" idx="13" hasCustomPrompt="1"/>
          </p:nvPr>
        </p:nvSpPr>
        <p:spPr>
          <a:xfrm>
            <a:off x="9072565" y="6372919"/>
            <a:ext cx="3840162" cy="180000"/>
          </a:xfrm>
          <a:noFill/>
        </p:spPr>
        <p:txBody>
          <a:bodyPr lIns="0" tIns="0" rIns="0" bIns="0" anchor="ctr">
            <a:noAutofit/>
          </a:bodyPr>
          <a:lstStyle>
            <a:lvl1pPr marL="0" indent="0" algn="r">
              <a:buFontTx/>
              <a:buNone/>
              <a:defRPr sz="800"/>
            </a:lvl1pPr>
            <a:lvl2pPr marL="525902" indent="0">
              <a:buFontTx/>
              <a:buNone/>
              <a:defRPr/>
            </a:lvl2pPr>
            <a:lvl3pPr marL="1051804" indent="0">
              <a:buFontTx/>
              <a:buNone/>
              <a:defRPr/>
            </a:lvl3pPr>
            <a:lvl4pPr marL="1577706" indent="0">
              <a:buFontTx/>
              <a:buNone/>
              <a:defRPr/>
            </a:lvl4pPr>
            <a:lvl5pPr marL="2103606" indent="0">
              <a:buFontTx/>
              <a:buNone/>
              <a:defRPr/>
            </a:lvl5pPr>
          </a:lstStyle>
          <a:p>
            <a:pPr lvl="0"/>
            <a:r>
              <a:rPr lang="en-US" dirty="0"/>
              <a:t>Click to add source</a:t>
            </a:r>
          </a:p>
        </p:txBody>
      </p:sp>
      <p:sp>
        <p:nvSpPr>
          <p:cNvPr id="8" name="Text Placeholder 3"/>
          <p:cNvSpPr>
            <a:spLocks noGrp="1"/>
          </p:cNvSpPr>
          <p:nvPr>
            <p:ph type="body" sz="quarter" idx="14" hasCustomPrompt="1"/>
          </p:nvPr>
        </p:nvSpPr>
        <p:spPr>
          <a:xfrm>
            <a:off x="540000" y="6372919"/>
            <a:ext cx="8055071" cy="180000"/>
          </a:xfrm>
          <a:noFill/>
        </p:spPr>
        <p:txBody>
          <a:bodyPr lIns="0" tIns="0" rIns="0" bIns="0" anchor="ctr">
            <a:noAutofit/>
          </a:bodyPr>
          <a:lstStyle>
            <a:lvl1pPr marL="0" indent="0" algn="l">
              <a:buFontTx/>
              <a:buNone/>
              <a:defRPr sz="800"/>
            </a:lvl1pPr>
            <a:lvl2pPr marL="525902" indent="0">
              <a:buFontTx/>
              <a:buNone/>
              <a:defRPr/>
            </a:lvl2pPr>
            <a:lvl3pPr marL="1051804" indent="0">
              <a:buFontTx/>
              <a:buNone/>
              <a:defRPr/>
            </a:lvl3pPr>
            <a:lvl4pPr marL="1577706" indent="0">
              <a:buFontTx/>
              <a:buNone/>
              <a:defRPr/>
            </a:lvl4pPr>
            <a:lvl5pPr marL="2103606" indent="0">
              <a:buFontTx/>
              <a:buNone/>
              <a:defRPr/>
            </a:lvl5pPr>
          </a:lstStyle>
          <a:p>
            <a:pPr lvl="0"/>
            <a:r>
              <a:rPr lang="en-US" dirty="0"/>
              <a:t>Click to add base</a:t>
            </a:r>
          </a:p>
        </p:txBody>
      </p:sp>
      <p:sp>
        <p:nvSpPr>
          <p:cNvPr id="4" name="Title 3"/>
          <p:cNvSpPr>
            <a:spLocks noGrp="1"/>
          </p:cNvSpPr>
          <p:nvPr>
            <p:ph type="title"/>
          </p:nvPr>
        </p:nvSpPr>
        <p:spPr>
          <a:xfrm>
            <a:off x="540000" y="540000"/>
            <a:ext cx="3092865" cy="553998"/>
          </a:xfrm>
        </p:spPr>
        <p:txBody>
          <a:bodyPr/>
          <a:lstStyle/>
          <a:p>
            <a:r>
              <a:rPr lang="en-US" dirty="0"/>
              <a:t>Click to edit</a:t>
            </a:r>
            <a:endParaRPr lang="en-GB" dirty="0"/>
          </a:p>
        </p:txBody>
      </p:sp>
    </p:spTree>
    <p:extLst>
      <p:ext uri="{BB962C8B-B14F-4D97-AF65-F5344CB8AC3E}">
        <p14:creationId xmlns:p14="http://schemas.microsoft.com/office/powerpoint/2010/main" val="946014962"/>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ubtitle, 2xContent v3">
    <p:spTree>
      <p:nvGrpSpPr>
        <p:cNvPr id="1" name=""/>
        <p:cNvGrpSpPr/>
        <p:nvPr/>
      </p:nvGrpSpPr>
      <p:grpSpPr>
        <a:xfrm>
          <a:off x="0" y="0"/>
          <a:ext cx="0" cy="0"/>
          <a:chOff x="0" y="0"/>
          <a:chExt cx="0" cy="0"/>
        </a:xfrm>
      </p:grpSpPr>
      <p:sp>
        <p:nvSpPr>
          <p:cNvPr id="5" name="Content Placeholder 4"/>
          <p:cNvSpPr>
            <a:spLocks noGrp="1"/>
          </p:cNvSpPr>
          <p:nvPr>
            <p:ph sz="quarter" idx="12" hasCustomPrompt="1"/>
          </p:nvPr>
        </p:nvSpPr>
        <p:spPr>
          <a:xfrm>
            <a:off x="540000" y="2235802"/>
            <a:ext cx="3800887" cy="3849086"/>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8"/>
          <p:cNvSpPr>
            <a:spLocks noGrp="1"/>
          </p:cNvSpPr>
          <p:nvPr>
            <p:ph sz="quarter" idx="13" hasCustomPrompt="1"/>
          </p:nvPr>
        </p:nvSpPr>
        <p:spPr>
          <a:xfrm>
            <a:off x="4818448" y="2235802"/>
            <a:ext cx="8054686" cy="3849086"/>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5"/>
          <p:cNvSpPr>
            <a:spLocks noGrp="1"/>
          </p:cNvSpPr>
          <p:nvPr>
            <p:ph type="body" sz="quarter" idx="14" hasCustomPrompt="1"/>
          </p:nvPr>
        </p:nvSpPr>
        <p:spPr bwMode="gray">
          <a:xfrm>
            <a:off x="540000" y="1188000"/>
            <a:ext cx="2536254" cy="406265"/>
          </a:xfrm>
          <a:solidFill>
            <a:schemeClr val="tx1"/>
          </a:solidFill>
        </p:spPr>
        <p:txBody>
          <a:bodyPr vert="horz" wrap="none" lIns="72000" tIns="0" rIns="72000" bIns="0" rtlCol="0" anchor="ctr">
            <a:spAutoFit/>
          </a:bodyPr>
          <a:lstStyle>
            <a:lvl1pPr>
              <a:buFontTx/>
              <a:buNone/>
              <a:defRPr lang="en-US" sz="2400" b="1" dirty="0" smtClean="0">
                <a:solidFill>
                  <a:schemeClr val="bg1"/>
                </a:solidFill>
              </a:defRPr>
            </a:lvl1pPr>
          </a:lstStyle>
          <a:p>
            <a:pPr marL="0" lvl="0" indent="0" defTabSz="914400">
              <a:spcBef>
                <a:spcPts val="300"/>
              </a:spcBef>
              <a:spcAft>
                <a:spcPts val="300"/>
              </a:spcAft>
              <a:buFontTx/>
              <a:buNone/>
            </a:pPr>
            <a:r>
              <a:rPr lang="en-US" dirty="0"/>
              <a:t>Click to edit text</a:t>
            </a:r>
          </a:p>
        </p:txBody>
      </p:sp>
      <p:sp>
        <p:nvSpPr>
          <p:cNvPr id="3" name="Title 2"/>
          <p:cNvSpPr>
            <a:spLocks noGrp="1"/>
          </p:cNvSpPr>
          <p:nvPr>
            <p:ph type="title"/>
          </p:nvPr>
        </p:nvSpPr>
        <p:spPr>
          <a:xfrm>
            <a:off x="540000" y="540000"/>
            <a:ext cx="3092865" cy="553998"/>
          </a:xfrm>
        </p:spPr>
        <p:txBody>
          <a:bodyPr/>
          <a:lstStyle/>
          <a:p>
            <a:r>
              <a:rPr lang="en-US" dirty="0"/>
              <a:t>Click to edit</a:t>
            </a:r>
            <a:endParaRPr lang="en-GB" dirty="0"/>
          </a:p>
        </p:txBody>
      </p:sp>
    </p:spTree>
    <p:extLst>
      <p:ext uri="{BB962C8B-B14F-4D97-AF65-F5344CB8AC3E}">
        <p14:creationId xmlns:p14="http://schemas.microsoft.com/office/powerpoint/2010/main" val="2519147562"/>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ubtitle, 2xContent v3, Base, Source">
    <p:spTree>
      <p:nvGrpSpPr>
        <p:cNvPr id="1" name=""/>
        <p:cNvGrpSpPr/>
        <p:nvPr/>
      </p:nvGrpSpPr>
      <p:grpSpPr>
        <a:xfrm>
          <a:off x="0" y="0"/>
          <a:ext cx="0" cy="0"/>
          <a:chOff x="0" y="0"/>
          <a:chExt cx="0" cy="0"/>
        </a:xfrm>
      </p:grpSpPr>
      <p:sp>
        <p:nvSpPr>
          <p:cNvPr id="5" name="Content Placeholder 4"/>
          <p:cNvSpPr>
            <a:spLocks noGrp="1"/>
          </p:cNvSpPr>
          <p:nvPr>
            <p:ph sz="quarter" idx="14" hasCustomPrompt="1"/>
          </p:nvPr>
        </p:nvSpPr>
        <p:spPr>
          <a:xfrm>
            <a:off x="540000" y="2235803"/>
            <a:ext cx="3800887" cy="3849085"/>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8"/>
          <p:cNvSpPr>
            <a:spLocks noGrp="1"/>
          </p:cNvSpPr>
          <p:nvPr>
            <p:ph sz="quarter" idx="15"/>
          </p:nvPr>
        </p:nvSpPr>
        <p:spPr>
          <a:xfrm>
            <a:off x="4818448" y="2235803"/>
            <a:ext cx="8054686" cy="384908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5"/>
          <p:cNvSpPr>
            <a:spLocks noGrp="1"/>
          </p:cNvSpPr>
          <p:nvPr>
            <p:ph type="body" sz="quarter" idx="16" hasCustomPrompt="1"/>
          </p:nvPr>
        </p:nvSpPr>
        <p:spPr bwMode="gray">
          <a:xfrm>
            <a:off x="540000" y="1188000"/>
            <a:ext cx="2536254" cy="406265"/>
          </a:xfrm>
          <a:solidFill>
            <a:schemeClr val="tx1"/>
          </a:solidFill>
        </p:spPr>
        <p:txBody>
          <a:bodyPr vert="horz" wrap="none" lIns="72000" tIns="0" rIns="72000" bIns="0" rtlCol="0" anchor="ctr">
            <a:spAutoFit/>
          </a:bodyPr>
          <a:lstStyle>
            <a:lvl1pPr>
              <a:buFontTx/>
              <a:buNone/>
              <a:defRPr lang="en-US" sz="2400" b="1" dirty="0" smtClean="0">
                <a:solidFill>
                  <a:schemeClr val="bg1"/>
                </a:solidFill>
              </a:defRPr>
            </a:lvl1pPr>
          </a:lstStyle>
          <a:p>
            <a:pPr marL="0" lvl="0" indent="0" defTabSz="914400">
              <a:spcBef>
                <a:spcPts val="300"/>
              </a:spcBef>
              <a:spcAft>
                <a:spcPts val="300"/>
              </a:spcAft>
              <a:buFontTx/>
              <a:buNone/>
            </a:pPr>
            <a:r>
              <a:rPr lang="en-US" dirty="0"/>
              <a:t>Click to edit text</a:t>
            </a:r>
          </a:p>
        </p:txBody>
      </p:sp>
      <p:sp>
        <p:nvSpPr>
          <p:cNvPr id="10" name="Text Placeholder 3"/>
          <p:cNvSpPr>
            <a:spLocks noGrp="1"/>
          </p:cNvSpPr>
          <p:nvPr>
            <p:ph type="body" sz="quarter" idx="13" hasCustomPrompt="1"/>
          </p:nvPr>
        </p:nvSpPr>
        <p:spPr>
          <a:xfrm>
            <a:off x="9072565" y="6372919"/>
            <a:ext cx="3840162" cy="180000"/>
          </a:xfrm>
          <a:noFill/>
        </p:spPr>
        <p:txBody>
          <a:bodyPr lIns="0" tIns="0" rIns="0" bIns="0" anchor="ctr">
            <a:noAutofit/>
          </a:bodyPr>
          <a:lstStyle>
            <a:lvl1pPr marL="0" indent="0" algn="r">
              <a:buFontTx/>
              <a:buNone/>
              <a:defRPr sz="800"/>
            </a:lvl1pPr>
            <a:lvl2pPr marL="525902" indent="0">
              <a:buFontTx/>
              <a:buNone/>
              <a:defRPr/>
            </a:lvl2pPr>
            <a:lvl3pPr marL="1051804" indent="0">
              <a:buFontTx/>
              <a:buNone/>
              <a:defRPr/>
            </a:lvl3pPr>
            <a:lvl4pPr marL="1577706" indent="0">
              <a:buFontTx/>
              <a:buNone/>
              <a:defRPr/>
            </a:lvl4pPr>
            <a:lvl5pPr marL="2103606" indent="0">
              <a:buFontTx/>
              <a:buNone/>
              <a:defRPr/>
            </a:lvl5pPr>
          </a:lstStyle>
          <a:p>
            <a:pPr lvl="0"/>
            <a:r>
              <a:rPr lang="en-US" dirty="0"/>
              <a:t>Click to add source</a:t>
            </a:r>
          </a:p>
        </p:txBody>
      </p:sp>
      <p:sp>
        <p:nvSpPr>
          <p:cNvPr id="11" name="Text Placeholder 3"/>
          <p:cNvSpPr>
            <a:spLocks noGrp="1"/>
          </p:cNvSpPr>
          <p:nvPr>
            <p:ph type="body" sz="quarter" idx="17" hasCustomPrompt="1"/>
          </p:nvPr>
        </p:nvSpPr>
        <p:spPr>
          <a:xfrm>
            <a:off x="566646" y="6372919"/>
            <a:ext cx="8055071" cy="180000"/>
          </a:xfrm>
          <a:noFill/>
        </p:spPr>
        <p:txBody>
          <a:bodyPr lIns="0" tIns="0" rIns="0" bIns="0" anchor="ctr">
            <a:noAutofit/>
          </a:bodyPr>
          <a:lstStyle>
            <a:lvl1pPr marL="0" indent="0" algn="l">
              <a:buFontTx/>
              <a:buNone/>
              <a:defRPr sz="800"/>
            </a:lvl1pPr>
            <a:lvl2pPr marL="525902" indent="0">
              <a:buFontTx/>
              <a:buNone/>
              <a:defRPr/>
            </a:lvl2pPr>
            <a:lvl3pPr marL="1051804" indent="0">
              <a:buFontTx/>
              <a:buNone/>
              <a:defRPr/>
            </a:lvl3pPr>
            <a:lvl4pPr marL="1577706" indent="0">
              <a:buFontTx/>
              <a:buNone/>
              <a:defRPr/>
            </a:lvl4pPr>
            <a:lvl5pPr marL="2103606" indent="0">
              <a:buFontTx/>
              <a:buNone/>
              <a:defRPr/>
            </a:lvl5pPr>
          </a:lstStyle>
          <a:p>
            <a:pPr lvl="0"/>
            <a:r>
              <a:rPr lang="en-US" dirty="0"/>
              <a:t>Click to add base</a:t>
            </a:r>
          </a:p>
        </p:txBody>
      </p:sp>
      <p:sp>
        <p:nvSpPr>
          <p:cNvPr id="3" name="Title 2"/>
          <p:cNvSpPr>
            <a:spLocks noGrp="1"/>
          </p:cNvSpPr>
          <p:nvPr>
            <p:ph type="title"/>
          </p:nvPr>
        </p:nvSpPr>
        <p:spPr>
          <a:xfrm>
            <a:off x="540000" y="540000"/>
            <a:ext cx="3092865" cy="553998"/>
          </a:xfrm>
        </p:spPr>
        <p:txBody>
          <a:bodyPr/>
          <a:lstStyle/>
          <a:p>
            <a:r>
              <a:rPr lang="en-US" dirty="0"/>
              <a:t>Click to edit</a:t>
            </a:r>
            <a:endParaRPr lang="en-GB" dirty="0"/>
          </a:p>
        </p:txBody>
      </p:sp>
    </p:spTree>
    <p:extLst>
      <p:ext uri="{BB962C8B-B14F-4D97-AF65-F5344CB8AC3E}">
        <p14:creationId xmlns:p14="http://schemas.microsoft.com/office/powerpoint/2010/main" val="2170763258"/>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Fly/Statement - 1 picture">
    <p:bg>
      <p:bgPr>
        <a:solidFill>
          <a:schemeClr val="bg2"/>
        </a:solidFill>
        <a:effectLst/>
      </p:bgPr>
    </p:bg>
    <p:spTree>
      <p:nvGrpSpPr>
        <p:cNvPr id="1" name=""/>
        <p:cNvGrpSpPr/>
        <p:nvPr/>
      </p:nvGrpSpPr>
      <p:grpSpPr>
        <a:xfrm>
          <a:off x="0" y="0"/>
          <a:ext cx="0" cy="0"/>
          <a:chOff x="0" y="0"/>
          <a:chExt cx="0" cy="0"/>
        </a:xfrm>
      </p:grpSpPr>
      <p:sp>
        <p:nvSpPr>
          <p:cNvPr id="13" name="Rectangle 6"/>
          <p:cNvSpPr/>
          <p:nvPr userDrawn="1"/>
        </p:nvSpPr>
        <p:spPr bwMode="gray">
          <a:xfrm>
            <a:off x="0" y="5"/>
            <a:ext cx="13439775" cy="7561263"/>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8" name="Picture Placeholder 7"/>
          <p:cNvSpPr>
            <a:spLocks noGrp="1"/>
          </p:cNvSpPr>
          <p:nvPr>
            <p:ph type="pic" sz="quarter" idx="11" hasCustomPrompt="1"/>
          </p:nvPr>
        </p:nvSpPr>
        <p:spPr>
          <a:xfrm>
            <a:off x="6810375" y="179389"/>
            <a:ext cx="6454775" cy="7209946"/>
          </a:xfrm>
          <a:solidFill>
            <a:schemeClr val="bg1">
              <a:lumMod val="95000"/>
            </a:schemeClr>
          </a:solidFill>
        </p:spPr>
        <p:txBody>
          <a:bodyPr>
            <a:normAutofit/>
          </a:bodyPr>
          <a:lstStyle>
            <a:lvl1pPr marL="0" indent="0">
              <a:buNone/>
              <a:defRPr sz="2800" baseline="0"/>
            </a:lvl1pPr>
          </a:lstStyle>
          <a:p>
            <a:r>
              <a:rPr lang="en-GB" dirty="0"/>
              <a:t>A picture can be inserted here, it can be left blank or it can be filled in another colour</a:t>
            </a:r>
          </a:p>
        </p:txBody>
      </p:sp>
      <p:sp>
        <p:nvSpPr>
          <p:cNvPr id="2" name="Title 1"/>
          <p:cNvSpPr>
            <a:spLocks noGrp="1"/>
          </p:cNvSpPr>
          <p:nvPr>
            <p:ph type="ctrTitle" hasCustomPrompt="1"/>
          </p:nvPr>
        </p:nvSpPr>
        <p:spPr bwMode="gray">
          <a:xfrm>
            <a:off x="556812" y="2486040"/>
            <a:ext cx="2539572" cy="553998"/>
          </a:xfrm>
          <a:solidFill>
            <a:schemeClr val="accent3"/>
          </a:solidFill>
        </p:spPr>
        <p:txBody>
          <a:bodyPr wrap="none" lIns="82819" tIns="0" rIns="82819" bIns="0" rtlCol="0" anchor="ctr">
            <a:spAutoFit/>
          </a:bodyPr>
          <a:lstStyle>
            <a:lvl1pPr algn="l">
              <a:defRPr lang="en-GB" b="0" baseline="0" dirty="0"/>
            </a:lvl1pPr>
          </a:lstStyle>
          <a:p>
            <a:pPr marL="0" lvl="0" indent="0" algn="l">
              <a:spcBef>
                <a:spcPct val="20000"/>
              </a:spcBef>
              <a:buFont typeface="Arial" panose="020B0604020202020204" pitchFamily="34" charset="0"/>
            </a:pPr>
            <a:r>
              <a:rPr lang="en-US" dirty="0"/>
              <a:t>Fly style 1</a:t>
            </a:r>
            <a:endParaRPr lang="en-GB" dirty="0"/>
          </a:p>
        </p:txBody>
      </p:sp>
      <p:sp>
        <p:nvSpPr>
          <p:cNvPr id="4" name="Rectangle 3"/>
          <p:cNvSpPr/>
          <p:nvPr userDrawn="1"/>
        </p:nvSpPr>
        <p:spPr bwMode="gray">
          <a:xfrm>
            <a:off x="6633146" y="108225"/>
            <a:ext cx="180001" cy="7281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5638" tIns="82819" rIns="165638" bIns="82819" numCol="1" spcCol="0" rtlCol="0" fromWordArt="0" anchor="ctr" anchorCtr="0" forceAA="0" compatLnSpc="1">
            <a:prstTxWarp prst="textNoShape">
              <a:avLst/>
            </a:prstTxWarp>
            <a:noAutofit/>
          </a:bodyPr>
          <a:lstStyle/>
          <a:p>
            <a:pPr algn="ctr">
              <a:lnSpc>
                <a:spcPct val="110000"/>
              </a:lnSpc>
              <a:spcBef>
                <a:spcPts val="2760"/>
              </a:spcBef>
              <a:buClr>
                <a:schemeClr val="bg2"/>
              </a:buClr>
            </a:pPr>
            <a:endParaRPr lang="en-GB" sz="3200" dirty="0">
              <a:solidFill>
                <a:schemeClr val="bg1"/>
              </a:solidFill>
              <a:latin typeface="Segoe UI Light" panose="020B0502040204020203" pitchFamily="34" charset="0"/>
            </a:endParaRPr>
          </a:p>
        </p:txBody>
      </p:sp>
      <p:sp>
        <p:nvSpPr>
          <p:cNvPr id="6" name="Text Placeholder 5"/>
          <p:cNvSpPr>
            <a:spLocks noGrp="1"/>
          </p:cNvSpPr>
          <p:nvPr>
            <p:ph type="body" sz="quarter" idx="12" hasCustomPrompt="1"/>
          </p:nvPr>
        </p:nvSpPr>
        <p:spPr>
          <a:xfrm>
            <a:off x="556809" y="3204573"/>
            <a:ext cx="3468056" cy="430887"/>
          </a:xfrm>
          <a:solidFill>
            <a:schemeClr val="tx1"/>
          </a:solidFill>
        </p:spPr>
        <p:txBody>
          <a:bodyPr vert="horz" wrap="none" lIns="72000" tIns="0" rIns="0" bIns="0" rtlCol="0">
            <a:spAutoFit/>
          </a:bodyPr>
          <a:lstStyle>
            <a:lvl1pPr>
              <a:defRPr lang="en-US" sz="2800" b="1" dirty="0" smtClean="0">
                <a:solidFill>
                  <a:schemeClr val="bg1"/>
                </a:solidFill>
                <a:latin typeface="+mj-lt"/>
              </a:defRPr>
            </a:lvl1pPr>
          </a:lstStyle>
          <a:p>
            <a:pPr marL="0" lvl="0" indent="0">
              <a:lnSpc>
                <a:spcPct val="100000"/>
              </a:lnSpc>
              <a:spcBef>
                <a:spcPts val="600"/>
              </a:spcBef>
              <a:spcAft>
                <a:spcPts val="0"/>
              </a:spcAft>
              <a:buNone/>
            </a:pPr>
            <a:r>
              <a:rPr lang="en-US" dirty="0"/>
              <a:t>Click to edit subtitle</a:t>
            </a:r>
          </a:p>
        </p:txBody>
      </p:sp>
      <p:sp>
        <p:nvSpPr>
          <p:cNvPr id="9" name="Text Placeholder 8"/>
          <p:cNvSpPr>
            <a:spLocks noGrp="1"/>
          </p:cNvSpPr>
          <p:nvPr>
            <p:ph type="body" sz="quarter" idx="13"/>
          </p:nvPr>
        </p:nvSpPr>
        <p:spPr>
          <a:xfrm>
            <a:off x="557217" y="3924647"/>
            <a:ext cx="5762625" cy="2087216"/>
          </a:xfrm>
        </p:spPr>
        <p:txBody>
          <a:bodyPr lIns="0" tIns="0" rIns="0" bIns="0">
            <a:noAutofit/>
          </a:bodyPr>
          <a:lstStyle>
            <a:lvl1pPr marL="0" indent="0">
              <a:buNone/>
              <a:defRPr sz="2000">
                <a:solidFill>
                  <a:schemeClr val="bg1"/>
                </a:solidFill>
              </a:defRPr>
            </a:lvl1pPr>
            <a:lvl2pPr marL="525902" indent="0">
              <a:buNone/>
              <a:defRPr sz="2000">
                <a:solidFill>
                  <a:schemeClr val="bg1"/>
                </a:solidFill>
              </a:defRPr>
            </a:lvl2pPr>
            <a:lvl3pPr marL="1051804" indent="0">
              <a:buNone/>
              <a:defRPr sz="1800">
                <a:solidFill>
                  <a:schemeClr val="bg1"/>
                </a:solidFill>
              </a:defRPr>
            </a:lvl3pPr>
            <a:lvl4pPr marL="1577706" indent="0">
              <a:buNone/>
              <a:defRPr sz="1800">
                <a:solidFill>
                  <a:schemeClr val="bg1"/>
                </a:solidFill>
              </a:defRPr>
            </a:lvl4pPr>
            <a:lvl5pPr marL="2103606" indent="0">
              <a:buNone/>
              <a:defRPr sz="1800">
                <a:solidFill>
                  <a:schemeClr val="bg1"/>
                </a:solidFill>
              </a:defRPr>
            </a:lvl5pPr>
          </a:lstStyle>
          <a:p>
            <a:pPr lvl="0"/>
            <a:r>
              <a:rPr lang="en-US"/>
              <a:t>Edit Master text styles</a:t>
            </a:r>
          </a:p>
        </p:txBody>
      </p:sp>
      <p:sp>
        <p:nvSpPr>
          <p:cNvPr id="11" name="TextBox 10"/>
          <p:cNvSpPr txBox="1"/>
          <p:nvPr userDrawn="1"/>
        </p:nvSpPr>
        <p:spPr>
          <a:xfrm>
            <a:off x="12856690" y="7399656"/>
            <a:ext cx="426079" cy="140423"/>
          </a:xfrm>
          <a:prstGeom prst="rect">
            <a:avLst/>
          </a:prstGeom>
          <a:noFill/>
        </p:spPr>
        <p:txBody>
          <a:bodyPr wrap="square" lIns="0" tIns="0" rIns="0" bIns="0" rtlCol="0">
            <a:spAutoFit/>
          </a:bodyPr>
          <a:lstStyle/>
          <a:p>
            <a:pPr algn="r">
              <a:lnSpc>
                <a:spcPct val="110000"/>
              </a:lnSpc>
              <a:spcBef>
                <a:spcPts val="2760"/>
              </a:spcBef>
              <a:buClr>
                <a:schemeClr val="bg2"/>
              </a:buClr>
            </a:pPr>
            <a:fld id="{08492756-E806-4604-9C5F-A6997CE6540C}" type="slidenum">
              <a:rPr lang="en-GB" sz="900" smtClean="0">
                <a:solidFill>
                  <a:schemeClr val="tx1"/>
                </a:solidFill>
                <a:latin typeface="Segoe UI Light" panose="020B0502040204020203" pitchFamily="34" charset="0"/>
              </a:rPr>
              <a:pPr algn="r">
                <a:lnSpc>
                  <a:spcPct val="110000"/>
                </a:lnSpc>
                <a:spcBef>
                  <a:spcPts val="2760"/>
                </a:spcBef>
                <a:buClr>
                  <a:schemeClr val="bg2"/>
                </a:buClr>
              </a:pPr>
              <a:t>‹#›</a:t>
            </a:fld>
            <a:endParaRPr lang="en-GB" sz="900" dirty="0">
              <a:solidFill>
                <a:schemeClr val="tx1"/>
              </a:solidFill>
              <a:latin typeface="Segoe UI Light" panose="020B0502040204020203" pitchFamily="34" charset="0"/>
            </a:endParaRPr>
          </a:p>
        </p:txBody>
      </p:sp>
      <p:pic>
        <p:nvPicPr>
          <p:cNvPr id="15" name="Picture 14"/>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9678" y="6650560"/>
            <a:ext cx="491577" cy="396000"/>
          </a:xfrm>
          <a:prstGeom prst="rect">
            <a:avLst/>
          </a:prstGeom>
        </p:spPr>
      </p:pic>
      <p:pic>
        <p:nvPicPr>
          <p:cNvPr id="16"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63086"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userDrawn="1"/>
        </p:nvSpPr>
        <p:spPr bwMode="gray">
          <a:xfrm>
            <a:off x="539678" y="7380294"/>
            <a:ext cx="4896000" cy="180975"/>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Ipsos</a:t>
            </a:r>
            <a:r>
              <a:rPr lang="en-GB" sz="700" baseline="0" dirty="0">
                <a:solidFill>
                  <a:schemeClr val="tx1"/>
                </a:solidFill>
                <a:latin typeface="Segoe UI Light" panose="020B0502040204020203" pitchFamily="34" charset="0"/>
              </a:rPr>
              <a:t> Report </a:t>
            </a:r>
            <a:r>
              <a:rPr lang="en-GB" sz="700" dirty="0">
                <a:solidFill>
                  <a:schemeClr val="tx1"/>
                </a:solidFill>
                <a:latin typeface="Segoe UI Light" panose="020B0502040204020203" pitchFamily="34" charset="0"/>
              </a:rPr>
              <a:t>|</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August 2017</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Global report  |</a:t>
            </a:r>
          </a:p>
        </p:txBody>
      </p:sp>
    </p:spTree>
    <p:extLst>
      <p:ext uri="{BB962C8B-B14F-4D97-AF65-F5344CB8AC3E}">
        <p14:creationId xmlns:p14="http://schemas.microsoft.com/office/powerpoint/2010/main" val="1615767733"/>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3xContent">
    <p:spTree>
      <p:nvGrpSpPr>
        <p:cNvPr id="1" name=""/>
        <p:cNvGrpSpPr/>
        <p:nvPr/>
      </p:nvGrpSpPr>
      <p:grpSpPr>
        <a:xfrm>
          <a:off x="0" y="0"/>
          <a:ext cx="0" cy="0"/>
          <a:chOff x="0" y="0"/>
          <a:chExt cx="0" cy="0"/>
        </a:xfrm>
      </p:grpSpPr>
      <p:sp>
        <p:nvSpPr>
          <p:cNvPr id="7" name="Content Placeholder 6"/>
          <p:cNvSpPr>
            <a:spLocks noGrp="1"/>
          </p:cNvSpPr>
          <p:nvPr>
            <p:ph sz="quarter" idx="12" hasCustomPrompt="1"/>
          </p:nvPr>
        </p:nvSpPr>
        <p:spPr>
          <a:xfrm>
            <a:off x="540000" y="1763717"/>
            <a:ext cx="3800887" cy="4321171"/>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8"/>
          <p:cNvSpPr>
            <a:spLocks noGrp="1"/>
          </p:cNvSpPr>
          <p:nvPr>
            <p:ph sz="quarter" idx="13" hasCustomPrompt="1"/>
          </p:nvPr>
        </p:nvSpPr>
        <p:spPr>
          <a:xfrm>
            <a:off x="4818449" y="1763717"/>
            <a:ext cx="3802882" cy="4321171"/>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Content Placeholder 10"/>
          <p:cNvSpPr>
            <a:spLocks noGrp="1"/>
          </p:cNvSpPr>
          <p:nvPr>
            <p:ph sz="quarter" idx="14" hasCustomPrompt="1"/>
          </p:nvPr>
        </p:nvSpPr>
        <p:spPr>
          <a:xfrm>
            <a:off x="9072248" y="1763717"/>
            <a:ext cx="3800886" cy="4321171"/>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Title 2"/>
          <p:cNvSpPr>
            <a:spLocks noGrp="1"/>
          </p:cNvSpPr>
          <p:nvPr>
            <p:ph type="title"/>
          </p:nvPr>
        </p:nvSpPr>
        <p:spPr>
          <a:xfrm>
            <a:off x="540000" y="540000"/>
            <a:ext cx="3092865" cy="553998"/>
          </a:xfrm>
        </p:spPr>
        <p:txBody>
          <a:bodyPr/>
          <a:lstStyle/>
          <a:p>
            <a:r>
              <a:rPr lang="en-US" dirty="0"/>
              <a:t>Click to edit</a:t>
            </a:r>
            <a:endParaRPr lang="en-GB" dirty="0"/>
          </a:p>
        </p:txBody>
      </p:sp>
    </p:spTree>
    <p:extLst>
      <p:ext uri="{BB962C8B-B14F-4D97-AF65-F5344CB8AC3E}">
        <p14:creationId xmlns:p14="http://schemas.microsoft.com/office/powerpoint/2010/main" val="2662393943"/>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3xContent, Base, Source">
    <p:spTree>
      <p:nvGrpSpPr>
        <p:cNvPr id="1" name=""/>
        <p:cNvGrpSpPr/>
        <p:nvPr/>
      </p:nvGrpSpPr>
      <p:grpSpPr>
        <a:xfrm>
          <a:off x="0" y="0"/>
          <a:ext cx="0" cy="0"/>
          <a:chOff x="0" y="0"/>
          <a:chExt cx="0" cy="0"/>
        </a:xfrm>
      </p:grpSpPr>
      <p:sp>
        <p:nvSpPr>
          <p:cNvPr id="7" name="Content Placeholder 6"/>
          <p:cNvSpPr>
            <a:spLocks noGrp="1"/>
          </p:cNvSpPr>
          <p:nvPr>
            <p:ph sz="quarter" idx="14" hasCustomPrompt="1"/>
          </p:nvPr>
        </p:nvSpPr>
        <p:spPr>
          <a:xfrm>
            <a:off x="540000" y="1763713"/>
            <a:ext cx="3800887" cy="4321176"/>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8"/>
          <p:cNvSpPr>
            <a:spLocks noGrp="1"/>
          </p:cNvSpPr>
          <p:nvPr>
            <p:ph sz="quarter" idx="15" hasCustomPrompt="1"/>
          </p:nvPr>
        </p:nvSpPr>
        <p:spPr>
          <a:xfrm>
            <a:off x="4818449" y="1763713"/>
            <a:ext cx="3802882" cy="4321176"/>
          </a:xfrm>
        </p:spPr>
        <p:txBody>
          <a:bodyPr/>
          <a:lstStyle>
            <a:lvl1pPr>
              <a:defRPr baseline="0"/>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Content Placeholder 10"/>
          <p:cNvSpPr>
            <a:spLocks noGrp="1"/>
          </p:cNvSpPr>
          <p:nvPr>
            <p:ph sz="quarter" idx="16" hasCustomPrompt="1"/>
          </p:nvPr>
        </p:nvSpPr>
        <p:spPr>
          <a:xfrm>
            <a:off x="9072248" y="1763713"/>
            <a:ext cx="3800886" cy="4321176"/>
          </a:xfrm>
        </p:spPr>
        <p:txBody>
          <a:bodyPr/>
          <a:lstStyle>
            <a:lvl1pPr>
              <a:defRPr baseline="0"/>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3"/>
          <p:cNvSpPr>
            <a:spLocks noGrp="1"/>
          </p:cNvSpPr>
          <p:nvPr>
            <p:ph type="body" sz="quarter" idx="13" hasCustomPrompt="1"/>
          </p:nvPr>
        </p:nvSpPr>
        <p:spPr>
          <a:xfrm>
            <a:off x="9072565" y="6372919"/>
            <a:ext cx="3840162" cy="180000"/>
          </a:xfrm>
          <a:noFill/>
        </p:spPr>
        <p:txBody>
          <a:bodyPr lIns="0" tIns="0" rIns="0" bIns="0" anchor="ctr">
            <a:noAutofit/>
          </a:bodyPr>
          <a:lstStyle>
            <a:lvl1pPr marL="0" indent="0" algn="r">
              <a:buFontTx/>
              <a:buNone/>
              <a:defRPr sz="800"/>
            </a:lvl1pPr>
            <a:lvl2pPr marL="525902" indent="0">
              <a:buFontTx/>
              <a:buNone/>
              <a:defRPr/>
            </a:lvl2pPr>
            <a:lvl3pPr marL="1051804" indent="0">
              <a:buFontTx/>
              <a:buNone/>
              <a:defRPr/>
            </a:lvl3pPr>
            <a:lvl4pPr marL="1577706" indent="0">
              <a:buFontTx/>
              <a:buNone/>
              <a:defRPr/>
            </a:lvl4pPr>
            <a:lvl5pPr marL="2103606" indent="0">
              <a:buFontTx/>
              <a:buNone/>
              <a:defRPr/>
            </a:lvl5pPr>
          </a:lstStyle>
          <a:p>
            <a:pPr lvl="0"/>
            <a:r>
              <a:rPr lang="en-US" dirty="0"/>
              <a:t>Click to add source</a:t>
            </a:r>
          </a:p>
        </p:txBody>
      </p:sp>
      <p:sp>
        <p:nvSpPr>
          <p:cNvPr id="10" name="Text Placeholder 3"/>
          <p:cNvSpPr>
            <a:spLocks noGrp="1"/>
          </p:cNvSpPr>
          <p:nvPr>
            <p:ph type="body" sz="quarter" idx="17" hasCustomPrompt="1"/>
          </p:nvPr>
        </p:nvSpPr>
        <p:spPr>
          <a:xfrm>
            <a:off x="540000" y="6372919"/>
            <a:ext cx="8055071" cy="180000"/>
          </a:xfrm>
          <a:noFill/>
        </p:spPr>
        <p:txBody>
          <a:bodyPr lIns="0" tIns="0" rIns="0" bIns="0" anchor="ctr">
            <a:noAutofit/>
          </a:bodyPr>
          <a:lstStyle>
            <a:lvl1pPr marL="0" indent="0" algn="l">
              <a:buFontTx/>
              <a:buNone/>
              <a:defRPr sz="800"/>
            </a:lvl1pPr>
            <a:lvl2pPr marL="525902" indent="0">
              <a:buFontTx/>
              <a:buNone/>
              <a:defRPr/>
            </a:lvl2pPr>
            <a:lvl3pPr marL="1051804" indent="0">
              <a:buFontTx/>
              <a:buNone/>
              <a:defRPr/>
            </a:lvl3pPr>
            <a:lvl4pPr marL="1577706" indent="0">
              <a:buFontTx/>
              <a:buNone/>
              <a:defRPr/>
            </a:lvl4pPr>
            <a:lvl5pPr marL="2103606" indent="0">
              <a:buFontTx/>
              <a:buNone/>
              <a:defRPr/>
            </a:lvl5pPr>
          </a:lstStyle>
          <a:p>
            <a:pPr lvl="0"/>
            <a:r>
              <a:rPr lang="en-US" dirty="0"/>
              <a:t>Click to add base</a:t>
            </a:r>
          </a:p>
        </p:txBody>
      </p:sp>
      <p:sp>
        <p:nvSpPr>
          <p:cNvPr id="3" name="Title 2"/>
          <p:cNvSpPr>
            <a:spLocks noGrp="1"/>
          </p:cNvSpPr>
          <p:nvPr>
            <p:ph type="title"/>
          </p:nvPr>
        </p:nvSpPr>
        <p:spPr>
          <a:xfrm>
            <a:off x="540000" y="540000"/>
            <a:ext cx="3092865" cy="553998"/>
          </a:xfrm>
        </p:spPr>
        <p:txBody>
          <a:bodyPr/>
          <a:lstStyle/>
          <a:p>
            <a:r>
              <a:rPr lang="en-US" dirty="0"/>
              <a:t>Click to edit</a:t>
            </a:r>
            <a:endParaRPr lang="en-GB" dirty="0"/>
          </a:p>
        </p:txBody>
      </p:sp>
    </p:spTree>
    <p:extLst>
      <p:ext uri="{BB962C8B-B14F-4D97-AF65-F5344CB8AC3E}">
        <p14:creationId xmlns:p14="http://schemas.microsoft.com/office/powerpoint/2010/main" val="950334476"/>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ubtitle, 3xContent">
    <p:spTree>
      <p:nvGrpSpPr>
        <p:cNvPr id="1" name=""/>
        <p:cNvGrpSpPr/>
        <p:nvPr/>
      </p:nvGrpSpPr>
      <p:grpSpPr>
        <a:xfrm>
          <a:off x="0" y="0"/>
          <a:ext cx="0" cy="0"/>
          <a:chOff x="0" y="0"/>
          <a:chExt cx="0" cy="0"/>
        </a:xfrm>
      </p:grpSpPr>
      <p:sp>
        <p:nvSpPr>
          <p:cNvPr id="7" name="Content Placeholder 6"/>
          <p:cNvSpPr>
            <a:spLocks noGrp="1"/>
          </p:cNvSpPr>
          <p:nvPr>
            <p:ph sz="quarter" idx="13" hasCustomPrompt="1"/>
          </p:nvPr>
        </p:nvSpPr>
        <p:spPr>
          <a:xfrm>
            <a:off x="540000" y="2235809"/>
            <a:ext cx="3800887" cy="3849079"/>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p:cNvSpPr>
            <a:spLocks noGrp="1"/>
          </p:cNvSpPr>
          <p:nvPr>
            <p:ph sz="quarter" idx="14" hasCustomPrompt="1"/>
          </p:nvPr>
        </p:nvSpPr>
        <p:spPr>
          <a:xfrm>
            <a:off x="4818449" y="2235809"/>
            <a:ext cx="3802882" cy="3849079"/>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Content Placeholder 11"/>
          <p:cNvSpPr>
            <a:spLocks noGrp="1"/>
          </p:cNvSpPr>
          <p:nvPr>
            <p:ph sz="quarter" idx="15" hasCustomPrompt="1"/>
          </p:nvPr>
        </p:nvSpPr>
        <p:spPr>
          <a:xfrm>
            <a:off x="9072248" y="2235809"/>
            <a:ext cx="3800886" cy="3849079"/>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5"/>
          <p:cNvSpPr>
            <a:spLocks noGrp="1"/>
          </p:cNvSpPr>
          <p:nvPr>
            <p:ph type="body" sz="quarter" idx="16" hasCustomPrompt="1"/>
          </p:nvPr>
        </p:nvSpPr>
        <p:spPr bwMode="gray">
          <a:xfrm>
            <a:off x="540000" y="1188000"/>
            <a:ext cx="2536254" cy="406265"/>
          </a:xfrm>
          <a:solidFill>
            <a:schemeClr val="tx1"/>
          </a:solidFill>
        </p:spPr>
        <p:txBody>
          <a:bodyPr vert="horz" wrap="none" lIns="72000" tIns="0" rIns="72000" bIns="0" rtlCol="0" anchor="ctr">
            <a:spAutoFit/>
          </a:bodyPr>
          <a:lstStyle>
            <a:lvl1pPr>
              <a:buFontTx/>
              <a:buNone/>
              <a:defRPr lang="en-US" sz="2400" b="1" dirty="0" smtClean="0">
                <a:solidFill>
                  <a:schemeClr val="bg1"/>
                </a:solidFill>
              </a:defRPr>
            </a:lvl1pPr>
          </a:lstStyle>
          <a:p>
            <a:pPr marL="0" lvl="0" indent="0" defTabSz="914400">
              <a:spcBef>
                <a:spcPts val="300"/>
              </a:spcBef>
              <a:spcAft>
                <a:spcPts val="300"/>
              </a:spcAft>
              <a:buFontTx/>
              <a:buNone/>
            </a:pPr>
            <a:r>
              <a:rPr lang="en-US" dirty="0"/>
              <a:t>Click to edit text</a:t>
            </a:r>
          </a:p>
        </p:txBody>
      </p:sp>
      <p:sp>
        <p:nvSpPr>
          <p:cNvPr id="3" name="Title 2"/>
          <p:cNvSpPr>
            <a:spLocks noGrp="1"/>
          </p:cNvSpPr>
          <p:nvPr>
            <p:ph type="title"/>
          </p:nvPr>
        </p:nvSpPr>
        <p:spPr>
          <a:xfrm>
            <a:off x="540000" y="540000"/>
            <a:ext cx="3092865" cy="553998"/>
          </a:xfrm>
        </p:spPr>
        <p:txBody>
          <a:bodyPr/>
          <a:lstStyle/>
          <a:p>
            <a:r>
              <a:rPr lang="en-US" dirty="0"/>
              <a:t>Click to edit</a:t>
            </a:r>
            <a:endParaRPr lang="en-GB" dirty="0"/>
          </a:p>
        </p:txBody>
      </p:sp>
    </p:spTree>
    <p:extLst>
      <p:ext uri="{BB962C8B-B14F-4D97-AF65-F5344CB8AC3E}">
        <p14:creationId xmlns:p14="http://schemas.microsoft.com/office/powerpoint/2010/main" val="2674215230"/>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ubtitle, 3xContent v3, Base, Source">
    <p:spTree>
      <p:nvGrpSpPr>
        <p:cNvPr id="1" name=""/>
        <p:cNvGrpSpPr/>
        <p:nvPr/>
      </p:nvGrpSpPr>
      <p:grpSpPr>
        <a:xfrm>
          <a:off x="0" y="0"/>
          <a:ext cx="0" cy="0"/>
          <a:chOff x="0" y="0"/>
          <a:chExt cx="0" cy="0"/>
        </a:xfrm>
      </p:grpSpPr>
      <p:sp>
        <p:nvSpPr>
          <p:cNvPr id="7" name="Content Placeholder 6"/>
          <p:cNvSpPr>
            <a:spLocks noGrp="1"/>
          </p:cNvSpPr>
          <p:nvPr>
            <p:ph sz="quarter" idx="16" hasCustomPrompt="1"/>
          </p:nvPr>
        </p:nvSpPr>
        <p:spPr>
          <a:xfrm>
            <a:off x="540000" y="2235803"/>
            <a:ext cx="3800887" cy="3849085"/>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p:cNvSpPr>
            <a:spLocks noGrp="1"/>
          </p:cNvSpPr>
          <p:nvPr>
            <p:ph sz="quarter" idx="17" hasCustomPrompt="1"/>
          </p:nvPr>
        </p:nvSpPr>
        <p:spPr>
          <a:xfrm>
            <a:off x="4818449" y="2235803"/>
            <a:ext cx="3802882" cy="3849085"/>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3" name="Content Placeholder 12"/>
          <p:cNvSpPr>
            <a:spLocks noGrp="1"/>
          </p:cNvSpPr>
          <p:nvPr>
            <p:ph sz="quarter" idx="18" hasCustomPrompt="1"/>
          </p:nvPr>
        </p:nvSpPr>
        <p:spPr>
          <a:xfrm>
            <a:off x="9072248" y="2235803"/>
            <a:ext cx="3800886" cy="3849085"/>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ext Placeholder 5"/>
          <p:cNvSpPr>
            <a:spLocks noGrp="1"/>
          </p:cNvSpPr>
          <p:nvPr>
            <p:ph type="body" sz="quarter" idx="14" hasCustomPrompt="1"/>
          </p:nvPr>
        </p:nvSpPr>
        <p:spPr bwMode="gray">
          <a:xfrm>
            <a:off x="540000" y="1662010"/>
            <a:ext cx="2536254" cy="406265"/>
          </a:xfrm>
          <a:solidFill>
            <a:schemeClr val="tx2"/>
          </a:solidFill>
        </p:spPr>
        <p:txBody>
          <a:bodyPr vert="horz" wrap="none" lIns="72000" tIns="0" rIns="72000" bIns="0" rtlCol="0" anchor="ctr">
            <a:spAutoFit/>
          </a:bodyPr>
          <a:lstStyle>
            <a:lvl1pPr>
              <a:buFontTx/>
              <a:buNone/>
              <a:defRPr lang="en-US" sz="2400" b="1" dirty="0" smtClean="0">
                <a:solidFill>
                  <a:schemeClr val="bg1"/>
                </a:solidFill>
              </a:defRPr>
            </a:lvl1pPr>
          </a:lstStyle>
          <a:p>
            <a:pPr marL="0" lvl="0" indent="0" defTabSz="914400">
              <a:spcBef>
                <a:spcPts val="300"/>
              </a:spcBef>
              <a:spcAft>
                <a:spcPts val="300"/>
              </a:spcAft>
              <a:buFontTx/>
              <a:buNone/>
            </a:pPr>
            <a:r>
              <a:rPr lang="en-US" dirty="0"/>
              <a:t>Click to edit text</a:t>
            </a:r>
          </a:p>
        </p:txBody>
      </p:sp>
      <p:sp>
        <p:nvSpPr>
          <p:cNvPr id="9" name="Text Placeholder 3"/>
          <p:cNvSpPr>
            <a:spLocks noGrp="1"/>
          </p:cNvSpPr>
          <p:nvPr>
            <p:ph type="body" sz="quarter" idx="13" hasCustomPrompt="1"/>
          </p:nvPr>
        </p:nvSpPr>
        <p:spPr>
          <a:xfrm>
            <a:off x="9072565" y="6372919"/>
            <a:ext cx="3840162" cy="180000"/>
          </a:xfrm>
          <a:noFill/>
        </p:spPr>
        <p:txBody>
          <a:bodyPr lIns="0" tIns="0" rIns="0" bIns="0" anchor="ctr">
            <a:noAutofit/>
          </a:bodyPr>
          <a:lstStyle>
            <a:lvl1pPr marL="0" indent="0" algn="r">
              <a:buFontTx/>
              <a:buNone/>
              <a:defRPr sz="800"/>
            </a:lvl1pPr>
            <a:lvl2pPr marL="525902" indent="0">
              <a:buFontTx/>
              <a:buNone/>
              <a:defRPr/>
            </a:lvl2pPr>
            <a:lvl3pPr marL="1051804" indent="0">
              <a:buFontTx/>
              <a:buNone/>
              <a:defRPr/>
            </a:lvl3pPr>
            <a:lvl4pPr marL="1577706" indent="0">
              <a:buFontTx/>
              <a:buNone/>
              <a:defRPr/>
            </a:lvl4pPr>
            <a:lvl5pPr marL="2103606" indent="0">
              <a:buFontTx/>
              <a:buNone/>
              <a:defRPr/>
            </a:lvl5pPr>
          </a:lstStyle>
          <a:p>
            <a:pPr lvl="0"/>
            <a:r>
              <a:rPr lang="en-US" dirty="0"/>
              <a:t>Click to add source</a:t>
            </a:r>
          </a:p>
        </p:txBody>
      </p:sp>
      <p:sp>
        <p:nvSpPr>
          <p:cNvPr id="14" name="Text Placeholder 3"/>
          <p:cNvSpPr>
            <a:spLocks noGrp="1"/>
          </p:cNvSpPr>
          <p:nvPr>
            <p:ph type="body" sz="quarter" idx="19" hasCustomPrompt="1"/>
          </p:nvPr>
        </p:nvSpPr>
        <p:spPr>
          <a:xfrm>
            <a:off x="566646" y="6372919"/>
            <a:ext cx="8055071" cy="180000"/>
          </a:xfrm>
          <a:noFill/>
        </p:spPr>
        <p:txBody>
          <a:bodyPr lIns="0" tIns="0" rIns="0" bIns="0" anchor="ctr">
            <a:noAutofit/>
          </a:bodyPr>
          <a:lstStyle>
            <a:lvl1pPr marL="0" indent="0" algn="l">
              <a:buFontTx/>
              <a:buNone/>
              <a:defRPr sz="800"/>
            </a:lvl1pPr>
            <a:lvl2pPr marL="525902" indent="0">
              <a:buFontTx/>
              <a:buNone/>
              <a:defRPr/>
            </a:lvl2pPr>
            <a:lvl3pPr marL="1051804" indent="0">
              <a:buFontTx/>
              <a:buNone/>
              <a:defRPr/>
            </a:lvl3pPr>
            <a:lvl4pPr marL="1577706" indent="0">
              <a:buFontTx/>
              <a:buNone/>
              <a:defRPr/>
            </a:lvl4pPr>
            <a:lvl5pPr marL="2103606" indent="0">
              <a:buFontTx/>
              <a:buNone/>
              <a:defRPr/>
            </a:lvl5pPr>
          </a:lstStyle>
          <a:p>
            <a:pPr lvl="0"/>
            <a:r>
              <a:rPr lang="en-US" dirty="0"/>
              <a:t>Click to add base</a:t>
            </a:r>
          </a:p>
        </p:txBody>
      </p:sp>
      <p:sp>
        <p:nvSpPr>
          <p:cNvPr id="3" name="Title 2"/>
          <p:cNvSpPr>
            <a:spLocks noGrp="1"/>
          </p:cNvSpPr>
          <p:nvPr>
            <p:ph type="title"/>
          </p:nvPr>
        </p:nvSpPr>
        <p:spPr>
          <a:xfrm>
            <a:off x="540000" y="540000"/>
            <a:ext cx="3092865" cy="553998"/>
          </a:xfrm>
        </p:spPr>
        <p:txBody>
          <a:bodyPr/>
          <a:lstStyle/>
          <a:p>
            <a:r>
              <a:rPr lang="en-US" dirty="0"/>
              <a:t>Click to edit</a:t>
            </a:r>
            <a:endParaRPr lang="en-GB" dirty="0"/>
          </a:p>
        </p:txBody>
      </p:sp>
    </p:spTree>
    <p:extLst>
      <p:ext uri="{BB962C8B-B14F-4D97-AF65-F5344CB8AC3E}">
        <p14:creationId xmlns:p14="http://schemas.microsoft.com/office/powerpoint/2010/main" val="1382737355"/>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 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Click to edit Master title style</a:t>
            </a:r>
            <a:endParaRPr lang="en-GB" dirty="0"/>
          </a:p>
        </p:txBody>
      </p:sp>
    </p:spTree>
    <p:extLst>
      <p:ext uri="{BB962C8B-B14F-4D97-AF65-F5344CB8AC3E}">
        <p14:creationId xmlns:p14="http://schemas.microsoft.com/office/powerpoint/2010/main" val="423194834"/>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Only, Base, Source">
    <p:spTree>
      <p:nvGrpSpPr>
        <p:cNvPr id="1" name=""/>
        <p:cNvGrpSpPr/>
        <p:nvPr/>
      </p:nvGrpSpPr>
      <p:grpSpPr>
        <a:xfrm>
          <a:off x="0" y="0"/>
          <a:ext cx="0" cy="0"/>
          <a:chOff x="0" y="0"/>
          <a:chExt cx="0" cy="0"/>
        </a:xfrm>
      </p:grpSpPr>
      <p:sp>
        <p:nvSpPr>
          <p:cNvPr id="5" name="Text Placeholder 3"/>
          <p:cNvSpPr>
            <a:spLocks noGrp="1"/>
          </p:cNvSpPr>
          <p:nvPr>
            <p:ph type="body" sz="quarter" idx="13" hasCustomPrompt="1"/>
          </p:nvPr>
        </p:nvSpPr>
        <p:spPr>
          <a:xfrm>
            <a:off x="9072565" y="6372919"/>
            <a:ext cx="3840162" cy="180000"/>
          </a:xfrm>
          <a:noFill/>
        </p:spPr>
        <p:txBody>
          <a:bodyPr lIns="0" tIns="0" rIns="0" bIns="0" anchor="ctr">
            <a:noAutofit/>
          </a:bodyPr>
          <a:lstStyle>
            <a:lvl1pPr marL="0" indent="0" algn="r">
              <a:buFontTx/>
              <a:buNone/>
              <a:defRPr sz="800"/>
            </a:lvl1pPr>
            <a:lvl2pPr marL="525902" indent="0">
              <a:buFontTx/>
              <a:buNone/>
              <a:defRPr/>
            </a:lvl2pPr>
            <a:lvl3pPr marL="1051804" indent="0">
              <a:buFontTx/>
              <a:buNone/>
              <a:defRPr/>
            </a:lvl3pPr>
            <a:lvl4pPr marL="1577706" indent="0">
              <a:buFontTx/>
              <a:buNone/>
              <a:defRPr/>
            </a:lvl4pPr>
            <a:lvl5pPr marL="2103606" indent="0">
              <a:buFontTx/>
              <a:buNone/>
              <a:defRPr/>
            </a:lvl5pPr>
          </a:lstStyle>
          <a:p>
            <a:pPr lvl="0"/>
            <a:r>
              <a:rPr lang="en-US" dirty="0"/>
              <a:t>Click to add source</a:t>
            </a:r>
          </a:p>
        </p:txBody>
      </p:sp>
      <p:sp>
        <p:nvSpPr>
          <p:cNvPr id="6" name="Text Placeholder 3"/>
          <p:cNvSpPr>
            <a:spLocks noGrp="1"/>
          </p:cNvSpPr>
          <p:nvPr>
            <p:ph type="body" sz="quarter" idx="14" hasCustomPrompt="1"/>
          </p:nvPr>
        </p:nvSpPr>
        <p:spPr>
          <a:xfrm>
            <a:off x="566646" y="6372919"/>
            <a:ext cx="8055071" cy="180000"/>
          </a:xfrm>
          <a:noFill/>
        </p:spPr>
        <p:txBody>
          <a:bodyPr lIns="0" tIns="0" rIns="0" bIns="0" anchor="ctr">
            <a:noAutofit/>
          </a:bodyPr>
          <a:lstStyle>
            <a:lvl1pPr marL="0" indent="0" algn="l">
              <a:buFontTx/>
              <a:buNone/>
              <a:defRPr sz="800"/>
            </a:lvl1pPr>
            <a:lvl2pPr marL="525902" indent="0">
              <a:buFontTx/>
              <a:buNone/>
              <a:defRPr/>
            </a:lvl2pPr>
            <a:lvl3pPr marL="1051804" indent="0">
              <a:buFontTx/>
              <a:buNone/>
              <a:defRPr/>
            </a:lvl3pPr>
            <a:lvl4pPr marL="1577706" indent="0">
              <a:buFontTx/>
              <a:buNone/>
              <a:defRPr/>
            </a:lvl4pPr>
            <a:lvl5pPr marL="2103606" indent="0">
              <a:buFontTx/>
              <a:buNone/>
              <a:defRPr/>
            </a:lvl5pPr>
          </a:lstStyle>
          <a:p>
            <a:pPr lvl="0"/>
            <a:r>
              <a:rPr lang="en-US" dirty="0"/>
              <a:t>Click to add base</a:t>
            </a:r>
          </a:p>
        </p:txBody>
      </p:sp>
      <p:sp>
        <p:nvSpPr>
          <p:cNvPr id="3" name="Title 2"/>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540607415"/>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ubtitle Only">
    <p:spTree>
      <p:nvGrpSpPr>
        <p:cNvPr id="1" name=""/>
        <p:cNvGrpSpPr/>
        <p:nvPr/>
      </p:nvGrpSpPr>
      <p:grpSpPr>
        <a:xfrm>
          <a:off x="0" y="0"/>
          <a:ext cx="0" cy="0"/>
          <a:chOff x="0" y="0"/>
          <a:chExt cx="0" cy="0"/>
        </a:xfrm>
      </p:grpSpPr>
      <p:sp>
        <p:nvSpPr>
          <p:cNvPr id="5" name="Text Placeholder 5"/>
          <p:cNvSpPr>
            <a:spLocks noGrp="1"/>
          </p:cNvSpPr>
          <p:nvPr>
            <p:ph type="body" sz="quarter" idx="14" hasCustomPrompt="1"/>
          </p:nvPr>
        </p:nvSpPr>
        <p:spPr bwMode="gray">
          <a:xfrm>
            <a:off x="558767" y="1188000"/>
            <a:ext cx="2536254" cy="406265"/>
          </a:xfrm>
          <a:solidFill>
            <a:schemeClr val="tx1"/>
          </a:solidFill>
        </p:spPr>
        <p:txBody>
          <a:bodyPr vert="horz" wrap="none" lIns="72000" tIns="0" rIns="72000" bIns="0" rtlCol="0" anchor="ctr">
            <a:spAutoFit/>
          </a:bodyPr>
          <a:lstStyle>
            <a:lvl1pPr>
              <a:buFontTx/>
              <a:buNone/>
              <a:defRPr lang="en-US" sz="2400" b="1" dirty="0" smtClean="0">
                <a:solidFill>
                  <a:schemeClr val="bg1"/>
                </a:solidFill>
              </a:defRPr>
            </a:lvl1pPr>
          </a:lstStyle>
          <a:p>
            <a:pPr marL="0" lvl="0" indent="0" defTabSz="914400">
              <a:spcBef>
                <a:spcPts val="300"/>
              </a:spcBef>
              <a:spcAft>
                <a:spcPts val="300"/>
              </a:spcAft>
              <a:buFontTx/>
              <a:buNone/>
            </a:pPr>
            <a:r>
              <a:rPr lang="en-US" dirty="0"/>
              <a:t>Click to edit text</a:t>
            </a:r>
          </a:p>
        </p:txBody>
      </p:sp>
      <p:sp>
        <p:nvSpPr>
          <p:cNvPr id="3" name="Title 2"/>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072371609"/>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ubtitle Only, Base, Source">
    <p:spTree>
      <p:nvGrpSpPr>
        <p:cNvPr id="1" name=""/>
        <p:cNvGrpSpPr/>
        <p:nvPr/>
      </p:nvGrpSpPr>
      <p:grpSpPr>
        <a:xfrm>
          <a:off x="0" y="0"/>
          <a:ext cx="0" cy="0"/>
          <a:chOff x="0" y="0"/>
          <a:chExt cx="0" cy="0"/>
        </a:xfrm>
      </p:grpSpPr>
      <p:sp>
        <p:nvSpPr>
          <p:cNvPr id="7" name="Text Placeholder 5"/>
          <p:cNvSpPr>
            <a:spLocks noGrp="1"/>
          </p:cNvSpPr>
          <p:nvPr>
            <p:ph type="body" sz="quarter" idx="14" hasCustomPrompt="1"/>
          </p:nvPr>
        </p:nvSpPr>
        <p:spPr bwMode="gray">
          <a:xfrm>
            <a:off x="558767" y="1188000"/>
            <a:ext cx="2536254" cy="406265"/>
          </a:xfrm>
          <a:solidFill>
            <a:schemeClr val="tx1"/>
          </a:solidFill>
        </p:spPr>
        <p:txBody>
          <a:bodyPr vert="horz" wrap="none" lIns="72000" tIns="0" rIns="72000" bIns="0" rtlCol="0" anchor="ctr">
            <a:spAutoFit/>
          </a:bodyPr>
          <a:lstStyle>
            <a:lvl1pPr>
              <a:buFontTx/>
              <a:buNone/>
              <a:defRPr lang="en-US" sz="2400" b="1" dirty="0" smtClean="0">
                <a:solidFill>
                  <a:schemeClr val="bg1"/>
                </a:solidFill>
              </a:defRPr>
            </a:lvl1pPr>
          </a:lstStyle>
          <a:p>
            <a:pPr marL="0" lvl="0" indent="0" defTabSz="914400">
              <a:spcBef>
                <a:spcPts val="300"/>
              </a:spcBef>
              <a:spcAft>
                <a:spcPts val="300"/>
              </a:spcAft>
              <a:buFontTx/>
              <a:buNone/>
            </a:pPr>
            <a:r>
              <a:rPr lang="en-US" dirty="0"/>
              <a:t>Click to edit text</a:t>
            </a:r>
          </a:p>
        </p:txBody>
      </p:sp>
      <p:sp>
        <p:nvSpPr>
          <p:cNvPr id="6" name="Text Placeholder 3"/>
          <p:cNvSpPr>
            <a:spLocks noGrp="1"/>
          </p:cNvSpPr>
          <p:nvPr>
            <p:ph type="body" sz="quarter" idx="13" hasCustomPrompt="1"/>
          </p:nvPr>
        </p:nvSpPr>
        <p:spPr>
          <a:xfrm>
            <a:off x="9072565" y="6372919"/>
            <a:ext cx="3840162" cy="180000"/>
          </a:xfrm>
          <a:noFill/>
        </p:spPr>
        <p:txBody>
          <a:bodyPr lIns="0" tIns="0" rIns="0" bIns="0" anchor="ctr">
            <a:noAutofit/>
          </a:bodyPr>
          <a:lstStyle>
            <a:lvl1pPr marL="0" indent="0" algn="r">
              <a:buFontTx/>
              <a:buNone/>
              <a:defRPr sz="800"/>
            </a:lvl1pPr>
            <a:lvl2pPr marL="525902" indent="0">
              <a:buFontTx/>
              <a:buNone/>
              <a:defRPr/>
            </a:lvl2pPr>
            <a:lvl3pPr marL="1051804" indent="0">
              <a:buFontTx/>
              <a:buNone/>
              <a:defRPr/>
            </a:lvl3pPr>
            <a:lvl4pPr marL="1577706" indent="0">
              <a:buFontTx/>
              <a:buNone/>
              <a:defRPr/>
            </a:lvl4pPr>
            <a:lvl5pPr marL="2103606" indent="0">
              <a:buFontTx/>
              <a:buNone/>
              <a:defRPr/>
            </a:lvl5pPr>
          </a:lstStyle>
          <a:p>
            <a:pPr lvl="0"/>
            <a:r>
              <a:rPr lang="en-US" dirty="0"/>
              <a:t>Click to add source</a:t>
            </a:r>
          </a:p>
        </p:txBody>
      </p:sp>
      <p:sp>
        <p:nvSpPr>
          <p:cNvPr id="8" name="Text Placeholder 3"/>
          <p:cNvSpPr>
            <a:spLocks noGrp="1"/>
          </p:cNvSpPr>
          <p:nvPr>
            <p:ph type="body" sz="quarter" idx="15" hasCustomPrompt="1"/>
          </p:nvPr>
        </p:nvSpPr>
        <p:spPr>
          <a:xfrm>
            <a:off x="566646" y="6372919"/>
            <a:ext cx="8055071" cy="180000"/>
          </a:xfrm>
          <a:noFill/>
        </p:spPr>
        <p:txBody>
          <a:bodyPr lIns="0" tIns="0" rIns="0" bIns="0" anchor="ctr">
            <a:noAutofit/>
          </a:bodyPr>
          <a:lstStyle>
            <a:lvl1pPr marL="0" indent="0" algn="l">
              <a:buFontTx/>
              <a:buNone/>
              <a:defRPr sz="800"/>
            </a:lvl1pPr>
            <a:lvl2pPr marL="525902" indent="0">
              <a:buFontTx/>
              <a:buNone/>
              <a:defRPr/>
            </a:lvl2pPr>
            <a:lvl3pPr marL="1051804" indent="0">
              <a:buFontTx/>
              <a:buNone/>
              <a:defRPr/>
            </a:lvl3pPr>
            <a:lvl4pPr marL="1577706" indent="0">
              <a:buFontTx/>
              <a:buNone/>
              <a:defRPr/>
            </a:lvl4pPr>
            <a:lvl5pPr marL="2103606" indent="0">
              <a:buFontTx/>
              <a:buNone/>
              <a:defRPr/>
            </a:lvl5pPr>
          </a:lstStyle>
          <a:p>
            <a:pPr lvl="0"/>
            <a:r>
              <a:rPr lang="en-US" dirty="0"/>
              <a:t>Click to add base</a:t>
            </a:r>
          </a:p>
        </p:txBody>
      </p:sp>
      <p:sp>
        <p:nvSpPr>
          <p:cNvPr id="3" name="Title 2"/>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560666717"/>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resentation -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9094223"/>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lank, Base, Source">
    <p:spTree>
      <p:nvGrpSpPr>
        <p:cNvPr id="1" name=""/>
        <p:cNvGrpSpPr/>
        <p:nvPr/>
      </p:nvGrpSpPr>
      <p:grpSpPr>
        <a:xfrm>
          <a:off x="0" y="0"/>
          <a:ext cx="0" cy="0"/>
          <a:chOff x="0" y="0"/>
          <a:chExt cx="0" cy="0"/>
        </a:xfrm>
      </p:grpSpPr>
      <p:sp>
        <p:nvSpPr>
          <p:cNvPr id="4" name="Text Placeholder 3"/>
          <p:cNvSpPr>
            <a:spLocks noGrp="1"/>
          </p:cNvSpPr>
          <p:nvPr>
            <p:ph type="body" sz="quarter" idx="13" hasCustomPrompt="1"/>
          </p:nvPr>
        </p:nvSpPr>
        <p:spPr>
          <a:xfrm>
            <a:off x="9072565" y="6372919"/>
            <a:ext cx="3840162" cy="180000"/>
          </a:xfrm>
          <a:noFill/>
        </p:spPr>
        <p:txBody>
          <a:bodyPr lIns="0" tIns="0" rIns="0" bIns="0" anchor="ctr">
            <a:noAutofit/>
          </a:bodyPr>
          <a:lstStyle>
            <a:lvl1pPr marL="0" indent="0" algn="r">
              <a:buFontTx/>
              <a:buNone/>
              <a:defRPr sz="800"/>
            </a:lvl1pPr>
            <a:lvl2pPr marL="525902" indent="0">
              <a:buFontTx/>
              <a:buNone/>
              <a:defRPr/>
            </a:lvl2pPr>
            <a:lvl3pPr marL="1051804" indent="0">
              <a:buFontTx/>
              <a:buNone/>
              <a:defRPr/>
            </a:lvl3pPr>
            <a:lvl4pPr marL="1577706" indent="0">
              <a:buFontTx/>
              <a:buNone/>
              <a:defRPr/>
            </a:lvl4pPr>
            <a:lvl5pPr marL="2103606" indent="0">
              <a:buFontTx/>
              <a:buNone/>
              <a:defRPr/>
            </a:lvl5pPr>
          </a:lstStyle>
          <a:p>
            <a:pPr lvl="0"/>
            <a:r>
              <a:rPr lang="en-US" dirty="0"/>
              <a:t>Click to add source</a:t>
            </a:r>
          </a:p>
        </p:txBody>
      </p:sp>
      <p:sp>
        <p:nvSpPr>
          <p:cNvPr id="5" name="Text Placeholder 3"/>
          <p:cNvSpPr>
            <a:spLocks noGrp="1"/>
          </p:cNvSpPr>
          <p:nvPr>
            <p:ph type="body" sz="quarter" idx="14" hasCustomPrompt="1"/>
          </p:nvPr>
        </p:nvSpPr>
        <p:spPr>
          <a:xfrm>
            <a:off x="566646" y="6372919"/>
            <a:ext cx="8055071" cy="180000"/>
          </a:xfrm>
          <a:noFill/>
        </p:spPr>
        <p:txBody>
          <a:bodyPr lIns="0" tIns="0" rIns="0" bIns="0" anchor="ctr">
            <a:noAutofit/>
          </a:bodyPr>
          <a:lstStyle>
            <a:lvl1pPr marL="0" indent="0" algn="l">
              <a:buFontTx/>
              <a:buNone/>
              <a:defRPr sz="800"/>
            </a:lvl1pPr>
            <a:lvl2pPr marL="525902" indent="0">
              <a:buFontTx/>
              <a:buNone/>
              <a:defRPr/>
            </a:lvl2pPr>
            <a:lvl3pPr marL="1051804" indent="0">
              <a:buFontTx/>
              <a:buNone/>
              <a:defRPr/>
            </a:lvl3pPr>
            <a:lvl4pPr marL="1577706" indent="0">
              <a:buFontTx/>
              <a:buNone/>
              <a:defRPr/>
            </a:lvl4pPr>
            <a:lvl5pPr marL="2103606" indent="0">
              <a:buFontTx/>
              <a:buNone/>
              <a:defRPr/>
            </a:lvl5pPr>
          </a:lstStyle>
          <a:p>
            <a:pPr lvl="0"/>
            <a:r>
              <a:rPr lang="en-US" dirty="0"/>
              <a:t>Click to add base</a:t>
            </a:r>
          </a:p>
        </p:txBody>
      </p:sp>
    </p:spTree>
    <p:extLst>
      <p:ext uri="{BB962C8B-B14F-4D97-AF65-F5344CB8AC3E}">
        <p14:creationId xmlns:p14="http://schemas.microsoft.com/office/powerpoint/2010/main" val="1450832922"/>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Fly 2 - Image Left">
    <p:bg>
      <p:bgPr>
        <a:solidFill>
          <a:schemeClr val="bg2"/>
        </a:solidFill>
        <a:effectLst/>
      </p:bgPr>
    </p:bg>
    <p:spTree>
      <p:nvGrpSpPr>
        <p:cNvPr id="1" name=""/>
        <p:cNvGrpSpPr/>
        <p:nvPr/>
      </p:nvGrpSpPr>
      <p:grpSpPr>
        <a:xfrm>
          <a:off x="0" y="0"/>
          <a:ext cx="0" cy="0"/>
          <a:chOff x="0" y="0"/>
          <a:chExt cx="0" cy="0"/>
        </a:xfrm>
      </p:grpSpPr>
      <p:sp>
        <p:nvSpPr>
          <p:cNvPr id="13" name="Rectangle 6"/>
          <p:cNvSpPr/>
          <p:nvPr userDrawn="1"/>
        </p:nvSpPr>
        <p:spPr bwMode="gray">
          <a:xfrm>
            <a:off x="0" y="5"/>
            <a:ext cx="13439775" cy="7561263"/>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8" name="Picture Placeholder 7"/>
          <p:cNvSpPr>
            <a:spLocks noGrp="1"/>
          </p:cNvSpPr>
          <p:nvPr>
            <p:ph type="pic" sz="quarter" idx="11" hasCustomPrompt="1"/>
          </p:nvPr>
        </p:nvSpPr>
        <p:spPr>
          <a:xfrm>
            <a:off x="181227" y="179389"/>
            <a:ext cx="6454775" cy="7198552"/>
          </a:xfrm>
          <a:solidFill>
            <a:schemeClr val="tx1">
              <a:lumMod val="10000"/>
              <a:lumOff val="90000"/>
            </a:schemeClr>
          </a:solidFill>
        </p:spPr>
        <p:txBody>
          <a:bodyPr>
            <a:normAutofit/>
          </a:bodyPr>
          <a:lstStyle>
            <a:lvl1pPr marL="0" indent="0">
              <a:buNone/>
              <a:defRPr sz="2800" baseline="0"/>
            </a:lvl1pPr>
          </a:lstStyle>
          <a:p>
            <a:r>
              <a:rPr lang="en-GB" dirty="0"/>
              <a:t>A picture can be inserted here, it can be left blank or it can be filled in another colour</a:t>
            </a:r>
          </a:p>
        </p:txBody>
      </p:sp>
      <p:sp>
        <p:nvSpPr>
          <p:cNvPr id="4" name="Rectangle 3"/>
          <p:cNvSpPr/>
          <p:nvPr userDrawn="1"/>
        </p:nvSpPr>
        <p:spPr bwMode="gray">
          <a:xfrm>
            <a:off x="6633146" y="108225"/>
            <a:ext cx="180001" cy="7281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5638" tIns="82819" rIns="165638" bIns="82819" numCol="1" spcCol="0" rtlCol="0" fromWordArt="0" anchor="ctr" anchorCtr="0" forceAA="0" compatLnSpc="1">
            <a:prstTxWarp prst="textNoShape">
              <a:avLst/>
            </a:prstTxWarp>
            <a:noAutofit/>
          </a:bodyPr>
          <a:lstStyle/>
          <a:p>
            <a:pPr algn="ctr">
              <a:lnSpc>
                <a:spcPct val="110000"/>
              </a:lnSpc>
              <a:spcBef>
                <a:spcPts val="2760"/>
              </a:spcBef>
              <a:buClr>
                <a:schemeClr val="bg2"/>
              </a:buClr>
            </a:pPr>
            <a:endParaRPr lang="en-GB" sz="3200" dirty="0">
              <a:solidFill>
                <a:schemeClr val="bg1"/>
              </a:solidFill>
              <a:latin typeface="Segoe UI Light" panose="020B0502040204020203" pitchFamily="34" charset="0"/>
            </a:endParaRPr>
          </a:p>
        </p:txBody>
      </p:sp>
      <p:sp>
        <p:nvSpPr>
          <p:cNvPr id="14" name="Title 1"/>
          <p:cNvSpPr>
            <a:spLocks noGrp="1"/>
          </p:cNvSpPr>
          <p:nvPr>
            <p:ph type="ctrTitle" hasCustomPrompt="1"/>
          </p:nvPr>
        </p:nvSpPr>
        <p:spPr bwMode="gray">
          <a:xfrm>
            <a:off x="7125972" y="2486040"/>
            <a:ext cx="2539572" cy="553998"/>
          </a:xfrm>
          <a:solidFill>
            <a:schemeClr val="accent3"/>
          </a:solidFill>
        </p:spPr>
        <p:txBody>
          <a:bodyPr wrap="none" lIns="82819" tIns="0" rIns="82819" bIns="0" rtlCol="0" anchor="ctr">
            <a:spAutoFit/>
          </a:bodyPr>
          <a:lstStyle>
            <a:lvl1pPr algn="l">
              <a:defRPr lang="en-GB" b="0" baseline="0" dirty="0"/>
            </a:lvl1pPr>
          </a:lstStyle>
          <a:p>
            <a:pPr marL="0" lvl="0" indent="0" algn="l">
              <a:spcBef>
                <a:spcPct val="20000"/>
              </a:spcBef>
              <a:buFont typeface="Arial" panose="020B0604020202020204" pitchFamily="34" charset="0"/>
            </a:pPr>
            <a:r>
              <a:rPr lang="en-US" dirty="0"/>
              <a:t>Fly style 2</a:t>
            </a:r>
            <a:endParaRPr lang="en-GB" dirty="0"/>
          </a:p>
        </p:txBody>
      </p:sp>
      <p:sp>
        <p:nvSpPr>
          <p:cNvPr id="15" name="Text Placeholder 5"/>
          <p:cNvSpPr>
            <a:spLocks noGrp="1"/>
          </p:cNvSpPr>
          <p:nvPr>
            <p:ph type="body" sz="quarter" idx="12" hasCustomPrompt="1"/>
          </p:nvPr>
        </p:nvSpPr>
        <p:spPr>
          <a:xfrm>
            <a:off x="7125970" y="3204573"/>
            <a:ext cx="3468056" cy="430887"/>
          </a:xfrm>
          <a:solidFill>
            <a:schemeClr val="tx1"/>
          </a:solidFill>
        </p:spPr>
        <p:txBody>
          <a:bodyPr wrap="none" lIns="72000" tIns="0" bIns="0">
            <a:spAutoFit/>
          </a:bodyPr>
          <a:lstStyle>
            <a:lvl1pPr marL="0" indent="0">
              <a:lnSpc>
                <a:spcPct val="100000"/>
              </a:lnSpc>
              <a:spcBef>
                <a:spcPts val="600"/>
              </a:spcBef>
              <a:spcAft>
                <a:spcPts val="0"/>
              </a:spcAft>
              <a:buNone/>
              <a:defRPr sz="2800" b="1">
                <a:solidFill>
                  <a:schemeClr val="bg1"/>
                </a:solidFill>
                <a:latin typeface="+mj-lt"/>
              </a:defRPr>
            </a:lvl1pPr>
            <a:lvl2pPr marL="525902" indent="0">
              <a:buNone/>
              <a:defRPr/>
            </a:lvl2pPr>
            <a:lvl3pPr marL="1051804" indent="0">
              <a:buNone/>
              <a:defRPr/>
            </a:lvl3pPr>
            <a:lvl4pPr marL="1577706" indent="0">
              <a:buNone/>
              <a:defRPr/>
            </a:lvl4pPr>
            <a:lvl5pPr marL="2103606" indent="0">
              <a:buNone/>
              <a:defRPr/>
            </a:lvl5pPr>
          </a:lstStyle>
          <a:p>
            <a:pPr lvl="0"/>
            <a:r>
              <a:rPr lang="en-US" dirty="0"/>
              <a:t>Click to edit subtitle</a:t>
            </a:r>
          </a:p>
        </p:txBody>
      </p:sp>
      <p:sp>
        <p:nvSpPr>
          <p:cNvPr id="18" name="Text Placeholder 8"/>
          <p:cNvSpPr>
            <a:spLocks noGrp="1"/>
          </p:cNvSpPr>
          <p:nvPr>
            <p:ph type="body" sz="quarter" idx="13"/>
          </p:nvPr>
        </p:nvSpPr>
        <p:spPr>
          <a:xfrm>
            <a:off x="7126377" y="3924647"/>
            <a:ext cx="5762625" cy="2087216"/>
          </a:xfrm>
        </p:spPr>
        <p:txBody>
          <a:bodyPr lIns="0" tIns="0" rIns="0" bIns="0">
            <a:noAutofit/>
          </a:bodyPr>
          <a:lstStyle>
            <a:lvl1pPr marL="0" indent="0">
              <a:buNone/>
              <a:defRPr sz="2000">
                <a:solidFill>
                  <a:schemeClr val="tx1"/>
                </a:solidFill>
              </a:defRPr>
            </a:lvl1pPr>
            <a:lvl2pPr marL="525902" indent="0">
              <a:buNone/>
              <a:defRPr sz="2000">
                <a:solidFill>
                  <a:schemeClr val="bg1"/>
                </a:solidFill>
              </a:defRPr>
            </a:lvl2pPr>
            <a:lvl3pPr marL="1051804" indent="0">
              <a:buNone/>
              <a:defRPr sz="1800">
                <a:solidFill>
                  <a:schemeClr val="bg1"/>
                </a:solidFill>
              </a:defRPr>
            </a:lvl3pPr>
            <a:lvl4pPr marL="1577706" indent="0">
              <a:buNone/>
              <a:defRPr sz="1800">
                <a:solidFill>
                  <a:schemeClr val="bg1"/>
                </a:solidFill>
              </a:defRPr>
            </a:lvl4pPr>
            <a:lvl5pPr marL="2103606" indent="0">
              <a:buNone/>
              <a:defRPr sz="1800">
                <a:solidFill>
                  <a:schemeClr val="bg1"/>
                </a:solidFill>
              </a:defRPr>
            </a:lvl5pPr>
          </a:lstStyle>
          <a:p>
            <a:pPr lvl="0"/>
            <a:r>
              <a:rPr lang="en-US" dirty="0"/>
              <a:t>Edit Master text styles</a:t>
            </a:r>
          </a:p>
        </p:txBody>
      </p:sp>
      <p:sp>
        <p:nvSpPr>
          <p:cNvPr id="11" name="TextBox 10"/>
          <p:cNvSpPr txBox="1"/>
          <p:nvPr userDrawn="1"/>
        </p:nvSpPr>
        <p:spPr>
          <a:xfrm>
            <a:off x="12856690" y="7399656"/>
            <a:ext cx="426079" cy="140423"/>
          </a:xfrm>
          <a:prstGeom prst="rect">
            <a:avLst/>
          </a:prstGeom>
          <a:noFill/>
        </p:spPr>
        <p:txBody>
          <a:bodyPr wrap="square" lIns="0" tIns="0" rIns="0" bIns="0" rtlCol="0">
            <a:spAutoFit/>
          </a:bodyPr>
          <a:lstStyle/>
          <a:p>
            <a:pPr algn="r">
              <a:lnSpc>
                <a:spcPct val="110000"/>
              </a:lnSpc>
              <a:spcBef>
                <a:spcPts val="2760"/>
              </a:spcBef>
              <a:buClr>
                <a:schemeClr val="bg2"/>
              </a:buClr>
            </a:pPr>
            <a:fld id="{08492756-E806-4604-9C5F-A6997CE6540C}" type="slidenum">
              <a:rPr lang="en-GB" sz="900" smtClean="0">
                <a:solidFill>
                  <a:schemeClr val="tx1"/>
                </a:solidFill>
                <a:latin typeface="Segoe UI Light" panose="020B0502040204020203" pitchFamily="34" charset="0"/>
              </a:rPr>
              <a:pPr algn="r">
                <a:lnSpc>
                  <a:spcPct val="110000"/>
                </a:lnSpc>
                <a:spcBef>
                  <a:spcPts val="2760"/>
                </a:spcBef>
                <a:buClr>
                  <a:schemeClr val="bg2"/>
                </a:buClr>
              </a:pPr>
              <a:t>‹#›</a:t>
            </a:fld>
            <a:endParaRPr lang="en-GB" sz="900" dirty="0">
              <a:solidFill>
                <a:schemeClr val="tx1"/>
              </a:solidFill>
              <a:latin typeface="Segoe UI Light" panose="020B0502040204020203" pitchFamily="34" charset="0"/>
            </a:endParaRPr>
          </a:p>
        </p:txBody>
      </p:sp>
      <p:pic>
        <p:nvPicPr>
          <p:cNvPr id="17" name="Picture 1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9678" y="6650560"/>
            <a:ext cx="491577" cy="396000"/>
          </a:xfrm>
          <a:prstGeom prst="rect">
            <a:avLst/>
          </a:prstGeom>
        </p:spPr>
      </p:pic>
      <p:pic>
        <p:nvPicPr>
          <p:cNvPr id="19"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63086"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userDrawn="1"/>
        </p:nvSpPr>
        <p:spPr bwMode="gray">
          <a:xfrm>
            <a:off x="539678" y="7380294"/>
            <a:ext cx="4896000" cy="180975"/>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Ipsos</a:t>
            </a:r>
            <a:r>
              <a:rPr lang="en-GB" sz="700" baseline="0" dirty="0">
                <a:solidFill>
                  <a:schemeClr val="tx1"/>
                </a:solidFill>
                <a:latin typeface="Segoe UI Light" panose="020B0502040204020203" pitchFamily="34" charset="0"/>
              </a:rPr>
              <a:t> Report </a:t>
            </a:r>
            <a:r>
              <a:rPr lang="en-GB" sz="700" dirty="0">
                <a:solidFill>
                  <a:schemeClr val="tx1"/>
                </a:solidFill>
                <a:latin typeface="Segoe UI Light" panose="020B0502040204020203" pitchFamily="34" charset="0"/>
              </a:rPr>
              <a:t>|</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September 2017</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Market report Germany  </a:t>
            </a:r>
          </a:p>
        </p:txBody>
      </p:sp>
    </p:spTree>
    <p:extLst>
      <p:ext uri="{BB962C8B-B14F-4D97-AF65-F5344CB8AC3E}">
        <p14:creationId xmlns:p14="http://schemas.microsoft.com/office/powerpoint/2010/main" val="2801356300"/>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Statemen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black">
          <a:xfrm>
            <a:off x="1897915" y="3255877"/>
            <a:ext cx="9643953" cy="1049518"/>
          </a:xfrm>
          <a:noFill/>
        </p:spPr>
        <p:txBody>
          <a:bodyPr wrap="none" anchor="ctr"/>
          <a:lstStyle>
            <a:lvl1pPr algn="ctr">
              <a:lnSpc>
                <a:spcPct val="110000"/>
              </a:lnSpc>
              <a:defRPr sz="6200">
                <a:solidFill>
                  <a:schemeClr val="tx1"/>
                </a:solidFill>
              </a:defRPr>
            </a:lvl1pPr>
          </a:lstStyle>
          <a:p>
            <a:r>
              <a:rPr lang="en-US" dirty="0"/>
              <a:t>Click to add statement</a:t>
            </a:r>
            <a:endParaRPr lang="en-GB" dirty="0"/>
          </a:p>
        </p:txBody>
      </p:sp>
      <p:sp>
        <p:nvSpPr>
          <p:cNvPr id="9" name="Rectangle 6"/>
          <p:cNvSpPr/>
          <p:nvPr userDrawn="1"/>
        </p:nvSpPr>
        <p:spPr bwMode="gray">
          <a:xfrm>
            <a:off x="0" y="5"/>
            <a:ext cx="13439775" cy="7561263"/>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13" name="TextBox 12"/>
          <p:cNvSpPr txBox="1"/>
          <p:nvPr userDrawn="1"/>
        </p:nvSpPr>
        <p:spPr>
          <a:xfrm>
            <a:off x="12856690" y="7399656"/>
            <a:ext cx="426079" cy="140423"/>
          </a:xfrm>
          <a:prstGeom prst="rect">
            <a:avLst/>
          </a:prstGeom>
          <a:noFill/>
        </p:spPr>
        <p:txBody>
          <a:bodyPr wrap="square" lIns="0" tIns="0" rIns="0" bIns="0" rtlCol="0">
            <a:spAutoFit/>
          </a:bodyPr>
          <a:lstStyle/>
          <a:p>
            <a:pPr algn="r">
              <a:lnSpc>
                <a:spcPct val="110000"/>
              </a:lnSpc>
              <a:spcBef>
                <a:spcPts val="2760"/>
              </a:spcBef>
              <a:buClr>
                <a:schemeClr val="bg2"/>
              </a:buClr>
            </a:pPr>
            <a:fld id="{08492756-E806-4604-9C5F-A6997CE6540C}" type="slidenum">
              <a:rPr lang="en-GB" sz="900" smtClean="0">
                <a:solidFill>
                  <a:schemeClr val="tx1"/>
                </a:solidFill>
                <a:latin typeface="Segoe UI Light" panose="020B0502040204020203" pitchFamily="34" charset="0"/>
              </a:rPr>
              <a:pPr algn="r">
                <a:lnSpc>
                  <a:spcPct val="110000"/>
                </a:lnSpc>
                <a:spcBef>
                  <a:spcPts val="2760"/>
                </a:spcBef>
                <a:buClr>
                  <a:schemeClr val="bg2"/>
                </a:buClr>
              </a:pPr>
              <a:t>‹#›</a:t>
            </a:fld>
            <a:endParaRPr lang="en-GB" sz="900" dirty="0">
              <a:solidFill>
                <a:schemeClr val="tx1"/>
              </a:solidFill>
              <a:latin typeface="Segoe UI Light" panose="020B0502040204020203" pitchFamily="34" charset="0"/>
            </a:endParaRPr>
          </a:p>
        </p:txBody>
      </p:sp>
      <p:pic>
        <p:nvPicPr>
          <p:cNvPr id="10" name="Picture 9"/>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9678" y="6650560"/>
            <a:ext cx="491577" cy="396000"/>
          </a:xfrm>
          <a:prstGeom prst="rect">
            <a:avLst/>
          </a:prstGeom>
        </p:spPr>
      </p:pic>
      <p:pic>
        <p:nvPicPr>
          <p:cNvPr id="11"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63086"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userDrawn="1"/>
        </p:nvSpPr>
        <p:spPr bwMode="gray">
          <a:xfrm>
            <a:off x="539678" y="7380294"/>
            <a:ext cx="4896000" cy="180975"/>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Ipsos</a:t>
            </a:r>
            <a:r>
              <a:rPr lang="en-GB" sz="700" baseline="0" dirty="0">
                <a:solidFill>
                  <a:schemeClr val="tx1"/>
                </a:solidFill>
                <a:latin typeface="Segoe UI Light" panose="020B0502040204020203" pitchFamily="34" charset="0"/>
              </a:rPr>
              <a:t> Report </a:t>
            </a:r>
            <a:r>
              <a:rPr lang="en-GB" sz="700" dirty="0">
                <a:solidFill>
                  <a:schemeClr val="tx1"/>
                </a:solidFill>
                <a:latin typeface="Segoe UI Light" panose="020B0502040204020203" pitchFamily="34" charset="0"/>
              </a:rPr>
              <a:t>|</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September 2017</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Market report Germany  </a:t>
            </a:r>
          </a:p>
        </p:txBody>
      </p:sp>
    </p:spTree>
    <p:extLst>
      <p:ext uri="{BB962C8B-B14F-4D97-AF65-F5344CB8AC3E}">
        <p14:creationId xmlns:p14="http://schemas.microsoft.com/office/powerpoint/2010/main" val="609880233"/>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Media fill">
    <p:bg>
      <p:bgPr>
        <a:solidFill>
          <a:schemeClr val="bg1"/>
        </a:solidFill>
        <a:effectLst/>
      </p:bgPr>
    </p:bg>
    <p:spTree>
      <p:nvGrpSpPr>
        <p:cNvPr id="1" name=""/>
        <p:cNvGrpSpPr/>
        <p:nvPr/>
      </p:nvGrpSpPr>
      <p:grpSpPr>
        <a:xfrm>
          <a:off x="0" y="0"/>
          <a:ext cx="0" cy="0"/>
          <a:chOff x="0" y="0"/>
          <a:chExt cx="0" cy="0"/>
        </a:xfrm>
      </p:grpSpPr>
      <p:sp>
        <p:nvSpPr>
          <p:cNvPr id="69" name="Text Placeholder 68"/>
          <p:cNvSpPr>
            <a:spLocks noGrp="1"/>
          </p:cNvSpPr>
          <p:nvPr>
            <p:ph type="body" sz="quarter" idx="10" hasCustomPrompt="1"/>
          </p:nvPr>
        </p:nvSpPr>
        <p:spPr bwMode="gray">
          <a:xfrm>
            <a:off x="556671" y="4500711"/>
            <a:ext cx="6153433" cy="1377348"/>
          </a:xfrm>
        </p:spPr>
        <p:txBody>
          <a:bodyPr wrap="square" lIns="82819" tIns="41410" rIns="82819" bIns="41410">
            <a:normAutofit/>
          </a:bodyPr>
          <a:lstStyle>
            <a:lvl1pPr marL="0" indent="0">
              <a:spcBef>
                <a:spcPts val="1380"/>
              </a:spcBef>
              <a:buNone/>
              <a:defRPr sz="1900">
                <a:solidFill>
                  <a:schemeClr val="bg1"/>
                </a:solidFill>
              </a:defRPr>
            </a:lvl1pPr>
            <a:lvl2pPr marL="525902" indent="0">
              <a:buNone/>
              <a:defRPr>
                <a:solidFill>
                  <a:schemeClr val="bg1"/>
                </a:solidFill>
              </a:defRPr>
            </a:lvl2pPr>
            <a:lvl3pPr marL="1051802" indent="0">
              <a:buNone/>
              <a:defRPr>
                <a:solidFill>
                  <a:schemeClr val="bg1"/>
                </a:solidFill>
              </a:defRPr>
            </a:lvl3pPr>
            <a:lvl4pPr marL="1577704" indent="0">
              <a:buNone/>
              <a:defRPr>
                <a:solidFill>
                  <a:schemeClr val="bg1"/>
                </a:solidFill>
              </a:defRPr>
            </a:lvl4pPr>
            <a:lvl5pPr marL="2103606" indent="0">
              <a:buNone/>
              <a:defRPr>
                <a:solidFill>
                  <a:schemeClr val="bg1"/>
                </a:solidFill>
              </a:defRPr>
            </a:lvl5pPr>
          </a:lstStyle>
          <a:p>
            <a:pPr lvl="0"/>
            <a:r>
              <a:rPr lang="en-US" dirty="0"/>
              <a:t>Click to add text</a:t>
            </a:r>
            <a:endParaRPr lang="en-GB" dirty="0"/>
          </a:p>
        </p:txBody>
      </p:sp>
      <p:sp>
        <p:nvSpPr>
          <p:cNvPr id="9" name="Subtitle 2"/>
          <p:cNvSpPr>
            <a:spLocks noGrp="1"/>
          </p:cNvSpPr>
          <p:nvPr>
            <p:ph type="subTitle" idx="1" hasCustomPrompt="1"/>
          </p:nvPr>
        </p:nvSpPr>
        <p:spPr bwMode="gray">
          <a:xfrm>
            <a:off x="556816" y="3852639"/>
            <a:ext cx="3562609" cy="519646"/>
          </a:xfrm>
          <a:solidFill>
            <a:schemeClr val="accent2"/>
          </a:solidFill>
        </p:spPr>
        <p:txBody>
          <a:bodyPr wrap="none" lIns="82819" tIns="41410" rIns="82819" bIns="41410" rtlCol="0" anchor="t">
            <a:spAutoFit/>
          </a:bodyPr>
          <a:lstStyle>
            <a:lvl1pPr marL="0" indent="0">
              <a:lnSpc>
                <a:spcPts val="3360"/>
              </a:lnSpc>
              <a:spcAft>
                <a:spcPts val="0"/>
              </a:spcAft>
              <a:buNone/>
              <a:defRPr lang="en-GB" sz="2800" b="1" dirty="0" smtClean="0">
                <a:solidFill>
                  <a:schemeClr val="bg1"/>
                </a:solidFill>
                <a:latin typeface="+mj-lt"/>
              </a:defRPr>
            </a:lvl1pPr>
          </a:lstStyle>
          <a:p>
            <a:pPr lvl="0">
              <a:spcBef>
                <a:spcPct val="0"/>
              </a:spcBef>
            </a:pPr>
            <a:r>
              <a:rPr lang="en-US" dirty="0"/>
              <a:t>Click to edit subtitle</a:t>
            </a:r>
            <a:endParaRPr lang="en-GB" dirty="0"/>
          </a:p>
        </p:txBody>
      </p:sp>
      <p:sp>
        <p:nvSpPr>
          <p:cNvPr id="10" name="Title 1"/>
          <p:cNvSpPr>
            <a:spLocks noGrp="1"/>
          </p:cNvSpPr>
          <p:nvPr>
            <p:ph type="ctrTitle" hasCustomPrompt="1"/>
          </p:nvPr>
        </p:nvSpPr>
        <p:spPr bwMode="gray">
          <a:xfrm>
            <a:off x="556808" y="3109446"/>
            <a:ext cx="5158109" cy="671191"/>
          </a:xfrm>
          <a:solidFill>
            <a:schemeClr val="accent3"/>
          </a:solidFill>
        </p:spPr>
        <p:txBody>
          <a:bodyPr tIns="144000" bIns="0" anchor="ctr"/>
          <a:lstStyle>
            <a:lvl1pPr algn="l">
              <a:defRPr sz="5000">
                <a:latin typeface="+mj-lt"/>
              </a:defRPr>
            </a:lvl1pPr>
          </a:lstStyle>
          <a:p>
            <a:r>
              <a:rPr lang="en-US" dirty="0"/>
              <a:t>Click to edit title</a:t>
            </a:r>
            <a:endParaRPr lang="en-GB" dirty="0"/>
          </a:p>
        </p:txBody>
      </p:sp>
      <p:pic>
        <p:nvPicPr>
          <p:cNvPr id="19" name="Picture 18"/>
          <p:cNvPicPr>
            <a:picLocks noChangeAspect="1"/>
          </p:cNvPicPr>
          <p:nvPr userDrawn="1"/>
        </p:nvPicPr>
        <p:blipFill rotWithShape="1">
          <a:blip r:embed="rId2" cstate="email">
            <a:extLst>
              <a:ext uri="{28A0092B-C50C-407E-A947-70E740481C1C}">
                <a14:useLocalDpi xmlns:a14="http://schemas.microsoft.com/office/drawing/2010/main"/>
              </a:ext>
            </a:extLst>
          </a:blip>
          <a:srcRect t="17784" b="38176"/>
          <a:stretch/>
        </p:blipFill>
        <p:spPr>
          <a:xfrm>
            <a:off x="485998" y="6961909"/>
            <a:ext cx="981216" cy="305696"/>
          </a:xfrm>
          <a:prstGeom prst="rect">
            <a:avLst/>
          </a:prstGeom>
        </p:spPr>
      </p:pic>
      <p:sp>
        <p:nvSpPr>
          <p:cNvPr id="3" name="Media Placeholder 2"/>
          <p:cNvSpPr>
            <a:spLocks noGrp="1"/>
          </p:cNvSpPr>
          <p:nvPr>
            <p:ph type="media" sz="quarter" idx="12" hasCustomPrompt="1"/>
          </p:nvPr>
        </p:nvSpPr>
        <p:spPr>
          <a:xfrm>
            <a:off x="169690" y="180631"/>
            <a:ext cx="13100400" cy="7200000"/>
          </a:xfrm>
          <a:solidFill>
            <a:schemeClr val="bg2"/>
          </a:solidFill>
        </p:spPr>
        <p:txBody>
          <a:bodyPr>
            <a:normAutofit/>
          </a:bodyPr>
          <a:lstStyle>
            <a:lvl1pPr marL="0" indent="0" algn="ctr">
              <a:buNone/>
              <a:defRPr sz="1600">
                <a:solidFill>
                  <a:schemeClr val="tx1"/>
                </a:solidFill>
              </a:defRPr>
            </a:lvl1pPr>
          </a:lstStyle>
          <a:p>
            <a:r>
              <a:rPr lang="en-GB" dirty="0"/>
              <a:t>Insert media here – this will keep your chosen media within a frame</a:t>
            </a:r>
          </a:p>
        </p:txBody>
      </p:sp>
      <p:sp>
        <p:nvSpPr>
          <p:cNvPr id="15" name="TextBox 14"/>
          <p:cNvSpPr txBox="1"/>
          <p:nvPr userDrawn="1"/>
        </p:nvSpPr>
        <p:spPr>
          <a:xfrm>
            <a:off x="12856690" y="7399656"/>
            <a:ext cx="426079" cy="140423"/>
          </a:xfrm>
          <a:prstGeom prst="rect">
            <a:avLst/>
          </a:prstGeom>
          <a:noFill/>
        </p:spPr>
        <p:txBody>
          <a:bodyPr wrap="square" lIns="0" tIns="0" rIns="0" bIns="0" rtlCol="0">
            <a:spAutoFit/>
          </a:bodyPr>
          <a:lstStyle/>
          <a:p>
            <a:pPr algn="r">
              <a:lnSpc>
                <a:spcPct val="110000"/>
              </a:lnSpc>
              <a:spcBef>
                <a:spcPts val="2760"/>
              </a:spcBef>
              <a:buClr>
                <a:schemeClr val="bg2"/>
              </a:buClr>
            </a:pPr>
            <a:fld id="{08492756-E806-4604-9C5F-A6997CE6540C}" type="slidenum">
              <a:rPr lang="en-GB" sz="900" smtClean="0">
                <a:solidFill>
                  <a:schemeClr val="tx1"/>
                </a:solidFill>
                <a:latin typeface="Segoe UI Light" panose="020B0502040204020203" pitchFamily="34" charset="0"/>
              </a:rPr>
              <a:pPr algn="r">
                <a:lnSpc>
                  <a:spcPct val="110000"/>
                </a:lnSpc>
                <a:spcBef>
                  <a:spcPts val="2760"/>
                </a:spcBef>
                <a:buClr>
                  <a:schemeClr val="bg2"/>
                </a:buClr>
              </a:pPr>
              <a:t>‹#›</a:t>
            </a:fld>
            <a:endParaRPr lang="en-GB" sz="900" dirty="0">
              <a:solidFill>
                <a:schemeClr val="tx1"/>
              </a:solidFill>
              <a:latin typeface="Segoe UI Light" panose="020B0502040204020203" pitchFamily="34" charset="0"/>
            </a:endParaRPr>
          </a:p>
        </p:txBody>
      </p:sp>
      <p:pic>
        <p:nvPicPr>
          <p:cNvPr id="13" name="Picture 12"/>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539678" y="6650560"/>
            <a:ext cx="491577" cy="396000"/>
          </a:xfrm>
          <a:prstGeom prst="rect">
            <a:avLst/>
          </a:prstGeom>
        </p:spPr>
      </p:pic>
      <p:pic>
        <p:nvPicPr>
          <p:cNvPr id="14" name="Picture 2" descr="C:\Users\Graphics Dude Ltd\Graphics Dude Ltd\Work\PC - IM - 150415A (template pt2)\Graphics\Tags\MarketingElectronic-Col.png"/>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1063086"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userDrawn="1"/>
        </p:nvSpPr>
        <p:spPr bwMode="gray">
          <a:xfrm>
            <a:off x="539678" y="7380294"/>
            <a:ext cx="4896000" cy="180975"/>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Ipsos</a:t>
            </a:r>
            <a:r>
              <a:rPr lang="en-GB" sz="700" baseline="0" dirty="0">
                <a:solidFill>
                  <a:schemeClr val="tx1"/>
                </a:solidFill>
                <a:latin typeface="Segoe UI Light" panose="020B0502040204020203" pitchFamily="34" charset="0"/>
              </a:rPr>
              <a:t> Report </a:t>
            </a:r>
            <a:r>
              <a:rPr lang="en-GB" sz="700" dirty="0">
                <a:solidFill>
                  <a:schemeClr val="tx1"/>
                </a:solidFill>
                <a:latin typeface="Segoe UI Light" panose="020B0502040204020203" pitchFamily="34" charset="0"/>
              </a:rPr>
              <a:t>|</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September 2017</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Market report Germany  </a:t>
            </a:r>
          </a:p>
        </p:txBody>
      </p:sp>
    </p:spTree>
    <p:extLst>
      <p:ext uri="{BB962C8B-B14F-4D97-AF65-F5344CB8AC3E}">
        <p14:creationId xmlns:p14="http://schemas.microsoft.com/office/powerpoint/2010/main" val="3609217966"/>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Presentation - half page  media fill">
    <p:bg>
      <p:bgPr>
        <a:solidFill>
          <a:schemeClr val="bg2"/>
        </a:solidFill>
        <a:effectLst/>
      </p:bgPr>
    </p:bg>
    <p:spTree>
      <p:nvGrpSpPr>
        <p:cNvPr id="1" name=""/>
        <p:cNvGrpSpPr/>
        <p:nvPr/>
      </p:nvGrpSpPr>
      <p:grpSpPr>
        <a:xfrm>
          <a:off x="0" y="0"/>
          <a:ext cx="0" cy="0"/>
          <a:chOff x="0" y="0"/>
          <a:chExt cx="0" cy="0"/>
        </a:xfrm>
      </p:grpSpPr>
      <p:sp>
        <p:nvSpPr>
          <p:cNvPr id="13" name="Rectangle 6"/>
          <p:cNvSpPr/>
          <p:nvPr userDrawn="1"/>
        </p:nvSpPr>
        <p:spPr bwMode="gray">
          <a:xfrm>
            <a:off x="0" y="5"/>
            <a:ext cx="13439775" cy="7561263"/>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4" name="Rectangle 3"/>
          <p:cNvSpPr/>
          <p:nvPr userDrawn="1"/>
        </p:nvSpPr>
        <p:spPr bwMode="gray">
          <a:xfrm>
            <a:off x="6633146" y="108225"/>
            <a:ext cx="180001" cy="7281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5638" tIns="82819" rIns="165638" bIns="82819" numCol="1" spcCol="0" rtlCol="0" fromWordArt="0" anchor="ctr" anchorCtr="0" forceAA="0" compatLnSpc="1">
            <a:prstTxWarp prst="textNoShape">
              <a:avLst/>
            </a:prstTxWarp>
            <a:noAutofit/>
          </a:bodyPr>
          <a:lstStyle/>
          <a:p>
            <a:pPr algn="ctr">
              <a:lnSpc>
                <a:spcPct val="110000"/>
              </a:lnSpc>
              <a:spcBef>
                <a:spcPts val="2760"/>
              </a:spcBef>
              <a:buClr>
                <a:schemeClr val="bg2"/>
              </a:buClr>
            </a:pPr>
            <a:endParaRPr lang="en-GB" sz="3200" dirty="0">
              <a:solidFill>
                <a:schemeClr val="bg1"/>
              </a:solidFill>
              <a:latin typeface="Segoe UI Light" panose="020B0502040204020203" pitchFamily="34" charset="0"/>
            </a:endParaRPr>
          </a:p>
        </p:txBody>
      </p:sp>
      <p:sp>
        <p:nvSpPr>
          <p:cNvPr id="15" name="Content Placeholder 6"/>
          <p:cNvSpPr>
            <a:spLocks noGrp="1"/>
          </p:cNvSpPr>
          <p:nvPr>
            <p:ph sz="quarter" idx="12"/>
          </p:nvPr>
        </p:nvSpPr>
        <p:spPr>
          <a:xfrm>
            <a:off x="7083586" y="2464609"/>
            <a:ext cx="5973007" cy="3980318"/>
          </a:xfrm>
        </p:spPr>
        <p:txBody>
          <a:bodyPr lIns="0" rIns="0">
            <a:normAutofit/>
          </a:bodyPr>
          <a:lstStyle>
            <a:lvl1pPr>
              <a:spcBef>
                <a:spcPts val="600"/>
              </a:spcBef>
              <a:spcAft>
                <a:spcPts val="600"/>
              </a:spcAft>
              <a:buClr>
                <a:schemeClr val="bg1"/>
              </a:buClr>
              <a:defRPr sz="2400">
                <a:solidFill>
                  <a:schemeClr val="bg1"/>
                </a:solidFill>
              </a:defRPr>
            </a:lvl1pPr>
            <a:lvl2pPr>
              <a:spcBef>
                <a:spcPts val="600"/>
              </a:spcBef>
              <a:spcAft>
                <a:spcPts val="600"/>
              </a:spcAft>
              <a:buClr>
                <a:schemeClr val="bg1"/>
              </a:buClr>
              <a:defRPr sz="2000">
                <a:solidFill>
                  <a:schemeClr val="bg1"/>
                </a:solidFill>
              </a:defRPr>
            </a:lvl2pPr>
            <a:lvl3pPr>
              <a:spcBef>
                <a:spcPts val="600"/>
              </a:spcBef>
              <a:spcAft>
                <a:spcPts val="600"/>
              </a:spcAft>
              <a:buClr>
                <a:schemeClr val="bg1"/>
              </a:buClr>
              <a:defRPr sz="1800">
                <a:solidFill>
                  <a:schemeClr val="bg1"/>
                </a:solidFill>
              </a:defRPr>
            </a:lvl3pPr>
            <a:lvl4pPr>
              <a:spcBef>
                <a:spcPts val="600"/>
              </a:spcBef>
              <a:spcAft>
                <a:spcPts val="600"/>
              </a:spcAft>
              <a:buClr>
                <a:schemeClr val="bg1"/>
              </a:buClr>
              <a:defRPr sz="1800">
                <a:solidFill>
                  <a:schemeClr val="bg1"/>
                </a:solidFill>
              </a:defRPr>
            </a:lvl4pPr>
            <a:lvl5pPr>
              <a:spcBef>
                <a:spcPts val="600"/>
              </a:spcBef>
              <a:spcAft>
                <a:spcPts val="600"/>
              </a:spcAft>
              <a:buClr>
                <a:schemeClr val="bg1"/>
              </a:buClr>
              <a:defRPr sz="18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8" name="Title 1"/>
          <p:cNvSpPr>
            <a:spLocks noGrp="1"/>
          </p:cNvSpPr>
          <p:nvPr>
            <p:ph type="ctrTitle" hasCustomPrompt="1"/>
          </p:nvPr>
        </p:nvSpPr>
        <p:spPr bwMode="gray">
          <a:xfrm>
            <a:off x="7117355" y="955190"/>
            <a:ext cx="4279087" cy="553998"/>
          </a:xfrm>
          <a:solidFill>
            <a:schemeClr val="accent3"/>
          </a:solidFill>
        </p:spPr>
        <p:txBody>
          <a:bodyPr wrap="none" lIns="82819" tIns="0" rIns="82819" bIns="0" rtlCol="0" anchor="ctr">
            <a:spAutoFit/>
          </a:bodyPr>
          <a:lstStyle>
            <a:lvl1pPr>
              <a:defRPr lang="en-GB" b="0" dirty="0"/>
            </a:lvl1pPr>
          </a:lstStyle>
          <a:p>
            <a:pPr marL="0" lvl="0" indent="0" algn="l">
              <a:spcBef>
                <a:spcPct val="20000"/>
              </a:spcBef>
              <a:buFont typeface="Arial" panose="020B0604020202020204" pitchFamily="34" charset="0"/>
            </a:pPr>
            <a:r>
              <a:rPr lang="en-US" dirty="0"/>
              <a:t>Click to edit title</a:t>
            </a:r>
            <a:endParaRPr lang="en-GB" dirty="0"/>
          </a:p>
        </p:txBody>
      </p:sp>
      <p:sp>
        <p:nvSpPr>
          <p:cNvPr id="19" name="Text Placeholder 5"/>
          <p:cNvSpPr>
            <a:spLocks noGrp="1"/>
          </p:cNvSpPr>
          <p:nvPr>
            <p:ph type="body" sz="quarter" idx="13" hasCustomPrompt="1"/>
          </p:nvPr>
        </p:nvSpPr>
        <p:spPr>
          <a:xfrm>
            <a:off x="7117351" y="1673723"/>
            <a:ext cx="3055242" cy="406265"/>
          </a:xfrm>
          <a:solidFill>
            <a:schemeClr val="tx2"/>
          </a:solidFill>
        </p:spPr>
        <p:txBody>
          <a:bodyPr vert="horz" wrap="none" lIns="72000" tIns="0" rIns="72000" bIns="0" rtlCol="0" anchor="ctr">
            <a:spAutoFit/>
          </a:bodyPr>
          <a:lstStyle>
            <a:lvl1pPr>
              <a:buFontTx/>
              <a:buNone/>
              <a:defRPr lang="en-US" sz="2400" b="1" dirty="0" smtClean="0">
                <a:solidFill>
                  <a:schemeClr val="bg1"/>
                </a:solidFill>
              </a:defRPr>
            </a:lvl1pPr>
          </a:lstStyle>
          <a:p>
            <a:pPr marL="0" lvl="0" indent="0" defTabSz="914400">
              <a:spcBef>
                <a:spcPts val="300"/>
              </a:spcBef>
              <a:spcAft>
                <a:spcPts val="300"/>
              </a:spcAft>
              <a:buFontTx/>
              <a:buNone/>
            </a:pPr>
            <a:r>
              <a:rPr lang="en-US" dirty="0"/>
              <a:t>Click to edit subtitle</a:t>
            </a:r>
          </a:p>
        </p:txBody>
      </p:sp>
      <p:sp>
        <p:nvSpPr>
          <p:cNvPr id="3" name="Media Placeholder 2"/>
          <p:cNvSpPr>
            <a:spLocks noGrp="1"/>
          </p:cNvSpPr>
          <p:nvPr>
            <p:ph type="media" sz="quarter" idx="14"/>
          </p:nvPr>
        </p:nvSpPr>
        <p:spPr>
          <a:xfrm>
            <a:off x="179389" y="181480"/>
            <a:ext cx="6451200" cy="7196461"/>
          </a:xfrm>
        </p:spPr>
        <p:txBody>
          <a:bodyPr/>
          <a:lstStyle>
            <a:lvl1pPr marL="0" indent="0" algn="ctr">
              <a:buNone/>
              <a:defRPr>
                <a:solidFill>
                  <a:schemeClr val="tx1"/>
                </a:solidFill>
              </a:defRPr>
            </a:lvl1pPr>
          </a:lstStyle>
          <a:p>
            <a:r>
              <a:rPr lang="en-US" dirty="0"/>
              <a:t>Click icon to add media</a:t>
            </a:r>
            <a:endParaRPr lang="en-GB" dirty="0"/>
          </a:p>
        </p:txBody>
      </p:sp>
      <p:sp>
        <p:nvSpPr>
          <p:cNvPr id="17" name="TextBox 16"/>
          <p:cNvSpPr txBox="1"/>
          <p:nvPr userDrawn="1"/>
        </p:nvSpPr>
        <p:spPr>
          <a:xfrm>
            <a:off x="12856690" y="7399656"/>
            <a:ext cx="426079" cy="140423"/>
          </a:xfrm>
          <a:prstGeom prst="rect">
            <a:avLst/>
          </a:prstGeom>
          <a:noFill/>
        </p:spPr>
        <p:txBody>
          <a:bodyPr wrap="square" lIns="0" tIns="0" rIns="0" bIns="0" rtlCol="0">
            <a:spAutoFit/>
          </a:bodyPr>
          <a:lstStyle/>
          <a:p>
            <a:pPr algn="r">
              <a:lnSpc>
                <a:spcPct val="110000"/>
              </a:lnSpc>
              <a:spcBef>
                <a:spcPts val="2760"/>
              </a:spcBef>
              <a:buClr>
                <a:schemeClr val="bg2"/>
              </a:buClr>
            </a:pPr>
            <a:fld id="{08492756-E806-4604-9C5F-A6997CE6540C}" type="slidenum">
              <a:rPr lang="en-GB" sz="900" smtClean="0">
                <a:solidFill>
                  <a:schemeClr val="tx1"/>
                </a:solidFill>
                <a:latin typeface="Segoe UI Light" panose="020B0502040204020203" pitchFamily="34" charset="0"/>
              </a:rPr>
              <a:pPr algn="r">
                <a:lnSpc>
                  <a:spcPct val="110000"/>
                </a:lnSpc>
                <a:spcBef>
                  <a:spcPts val="2760"/>
                </a:spcBef>
                <a:buClr>
                  <a:schemeClr val="bg2"/>
                </a:buClr>
              </a:pPr>
              <a:t>‹#›</a:t>
            </a:fld>
            <a:endParaRPr lang="en-GB" sz="900" dirty="0">
              <a:solidFill>
                <a:schemeClr val="tx1"/>
              </a:solidFill>
              <a:latin typeface="Segoe UI Light" panose="020B0502040204020203" pitchFamily="34" charset="0"/>
            </a:endParaRPr>
          </a:p>
        </p:txBody>
      </p:sp>
      <p:pic>
        <p:nvPicPr>
          <p:cNvPr id="20" name="Picture 19"/>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9678" y="6650560"/>
            <a:ext cx="491577" cy="396000"/>
          </a:xfrm>
          <a:prstGeom prst="rect">
            <a:avLst/>
          </a:prstGeom>
        </p:spPr>
      </p:pic>
      <p:pic>
        <p:nvPicPr>
          <p:cNvPr id="21"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63086"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userDrawn="1"/>
        </p:nvSpPr>
        <p:spPr bwMode="gray">
          <a:xfrm>
            <a:off x="539678" y="7380294"/>
            <a:ext cx="4896000" cy="180975"/>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Ipsos</a:t>
            </a:r>
            <a:r>
              <a:rPr lang="en-GB" sz="700" baseline="0" dirty="0">
                <a:solidFill>
                  <a:schemeClr val="tx1"/>
                </a:solidFill>
                <a:latin typeface="Segoe UI Light" panose="020B0502040204020203" pitchFamily="34" charset="0"/>
              </a:rPr>
              <a:t> Report </a:t>
            </a:r>
            <a:r>
              <a:rPr lang="en-GB" sz="700" dirty="0">
                <a:solidFill>
                  <a:schemeClr val="tx1"/>
                </a:solidFill>
                <a:latin typeface="Segoe UI Light" panose="020B0502040204020203" pitchFamily="34" charset="0"/>
              </a:rPr>
              <a:t>|</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September 2017</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Market report Germany  </a:t>
            </a:r>
          </a:p>
        </p:txBody>
      </p:sp>
    </p:spTree>
    <p:extLst>
      <p:ext uri="{BB962C8B-B14F-4D97-AF65-F5344CB8AC3E}">
        <p14:creationId xmlns:p14="http://schemas.microsoft.com/office/powerpoint/2010/main" val="1359809212"/>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1_Presentation - Statement">
    <p:bg>
      <p:bgPr>
        <a:solidFill>
          <a:schemeClr val="bg2"/>
        </a:solidFill>
        <a:effectLst/>
      </p:bgPr>
    </p:bg>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173834" y="173831"/>
            <a:ext cx="13092112" cy="7213600"/>
          </a:xfrm>
          <a:solidFill>
            <a:schemeClr val="bg1">
              <a:lumMod val="85000"/>
            </a:schemeClr>
          </a:solidFill>
        </p:spPr>
        <p:txBody>
          <a:bodyPr/>
          <a:lstStyle>
            <a:lvl1pPr marL="0" indent="0" algn="ctr">
              <a:buNone/>
              <a:defRPr sz="1600" baseline="0"/>
            </a:lvl1pPr>
          </a:lstStyle>
          <a:p>
            <a:r>
              <a:rPr lang="en-GB" dirty="0"/>
              <a:t>Insert image by clicking the picture icon and selecting file.  Image may then be cropped as desired</a:t>
            </a:r>
          </a:p>
        </p:txBody>
      </p:sp>
      <p:sp>
        <p:nvSpPr>
          <p:cNvPr id="2" name="Title 1"/>
          <p:cNvSpPr>
            <a:spLocks noGrp="1"/>
          </p:cNvSpPr>
          <p:nvPr>
            <p:ph type="title" hasCustomPrompt="1"/>
          </p:nvPr>
        </p:nvSpPr>
        <p:spPr bwMode="gray">
          <a:xfrm>
            <a:off x="556817" y="1188343"/>
            <a:ext cx="8064896" cy="1564531"/>
          </a:xfrm>
          <a:noFill/>
        </p:spPr>
        <p:txBody>
          <a:bodyPr wrap="square" anchor="t"/>
          <a:lstStyle>
            <a:lvl1pPr algn="l">
              <a:lnSpc>
                <a:spcPts val="6100"/>
              </a:lnSpc>
              <a:defRPr sz="5400">
                <a:solidFill>
                  <a:schemeClr val="tx1"/>
                </a:solidFill>
              </a:defRPr>
            </a:lvl1pPr>
          </a:lstStyle>
          <a:p>
            <a:r>
              <a:rPr lang="en-US" dirty="0"/>
              <a:t>Statement or with </a:t>
            </a:r>
            <a:br>
              <a:rPr lang="en-US" dirty="0"/>
            </a:br>
            <a:r>
              <a:rPr lang="en-US" dirty="0"/>
              <a:t>quote with image</a:t>
            </a:r>
            <a:endParaRPr lang="en-GB" dirty="0"/>
          </a:p>
        </p:txBody>
      </p:sp>
      <p:sp>
        <p:nvSpPr>
          <p:cNvPr id="9" name="Rectangle 6"/>
          <p:cNvSpPr/>
          <p:nvPr userDrawn="1"/>
        </p:nvSpPr>
        <p:spPr bwMode="gray">
          <a:xfrm>
            <a:off x="0" y="5"/>
            <a:ext cx="13439775" cy="7561263"/>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14" name="TextBox 13"/>
          <p:cNvSpPr txBox="1"/>
          <p:nvPr userDrawn="1"/>
        </p:nvSpPr>
        <p:spPr>
          <a:xfrm>
            <a:off x="12856690" y="7399656"/>
            <a:ext cx="426079" cy="140423"/>
          </a:xfrm>
          <a:prstGeom prst="rect">
            <a:avLst/>
          </a:prstGeom>
          <a:noFill/>
        </p:spPr>
        <p:txBody>
          <a:bodyPr wrap="square" lIns="0" tIns="0" rIns="0" bIns="0" rtlCol="0">
            <a:spAutoFit/>
          </a:bodyPr>
          <a:lstStyle/>
          <a:p>
            <a:pPr algn="r">
              <a:lnSpc>
                <a:spcPct val="110000"/>
              </a:lnSpc>
              <a:spcBef>
                <a:spcPts val="2760"/>
              </a:spcBef>
              <a:buClr>
                <a:schemeClr val="bg2"/>
              </a:buClr>
            </a:pPr>
            <a:fld id="{08492756-E806-4604-9C5F-A6997CE6540C}" type="slidenum">
              <a:rPr lang="en-GB" sz="900" smtClean="0">
                <a:solidFill>
                  <a:schemeClr val="tx1"/>
                </a:solidFill>
                <a:latin typeface="Segoe UI Light" panose="020B0502040204020203" pitchFamily="34" charset="0"/>
              </a:rPr>
              <a:pPr algn="r">
                <a:lnSpc>
                  <a:spcPct val="110000"/>
                </a:lnSpc>
                <a:spcBef>
                  <a:spcPts val="2760"/>
                </a:spcBef>
                <a:buClr>
                  <a:schemeClr val="bg2"/>
                </a:buClr>
              </a:pPr>
              <a:t>‹#›</a:t>
            </a:fld>
            <a:endParaRPr lang="en-GB" sz="900" dirty="0">
              <a:solidFill>
                <a:schemeClr val="tx1"/>
              </a:solidFill>
              <a:latin typeface="Segoe UI Light" panose="020B0502040204020203" pitchFamily="34" charset="0"/>
            </a:endParaRPr>
          </a:p>
        </p:txBody>
      </p:sp>
      <p:pic>
        <p:nvPicPr>
          <p:cNvPr id="11" name="Picture 10"/>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9678" y="6650560"/>
            <a:ext cx="491577" cy="396000"/>
          </a:xfrm>
          <a:prstGeom prst="rect">
            <a:avLst/>
          </a:prstGeom>
        </p:spPr>
      </p:pic>
      <p:pic>
        <p:nvPicPr>
          <p:cNvPr id="12"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63086"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userDrawn="1"/>
        </p:nvSpPr>
        <p:spPr bwMode="gray">
          <a:xfrm>
            <a:off x="539678" y="7380294"/>
            <a:ext cx="4896000" cy="180975"/>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Ipsos</a:t>
            </a:r>
            <a:r>
              <a:rPr lang="en-GB" sz="700" baseline="0" dirty="0">
                <a:solidFill>
                  <a:schemeClr val="tx1"/>
                </a:solidFill>
                <a:latin typeface="Segoe UI Light" panose="020B0502040204020203" pitchFamily="34" charset="0"/>
              </a:rPr>
              <a:t> Report </a:t>
            </a:r>
            <a:r>
              <a:rPr lang="en-GB" sz="700" dirty="0">
                <a:solidFill>
                  <a:schemeClr val="tx1"/>
                </a:solidFill>
                <a:latin typeface="Segoe UI Light" panose="020B0502040204020203" pitchFamily="34" charset="0"/>
              </a:rPr>
              <a:t>|</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September 2017</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Market report Germany  </a:t>
            </a:r>
          </a:p>
        </p:txBody>
      </p:sp>
    </p:spTree>
    <p:extLst>
      <p:ext uri="{BB962C8B-B14F-4D97-AF65-F5344CB8AC3E}">
        <p14:creationId xmlns:p14="http://schemas.microsoft.com/office/powerpoint/2010/main" val="3362662920"/>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Statement with 3 x images">
    <p:bg>
      <p:bgPr>
        <a:solidFill>
          <a:schemeClr val="bg2"/>
        </a:solidFill>
        <a:effectLst/>
      </p:bgPr>
    </p:bg>
    <p:spTree>
      <p:nvGrpSpPr>
        <p:cNvPr id="1" name=""/>
        <p:cNvGrpSpPr/>
        <p:nvPr/>
      </p:nvGrpSpPr>
      <p:grpSpPr>
        <a:xfrm>
          <a:off x="0" y="0"/>
          <a:ext cx="0" cy="0"/>
          <a:chOff x="0" y="0"/>
          <a:chExt cx="0" cy="0"/>
        </a:xfrm>
      </p:grpSpPr>
      <p:sp>
        <p:nvSpPr>
          <p:cNvPr id="13" name="Rectangle 12"/>
          <p:cNvSpPr/>
          <p:nvPr userDrawn="1"/>
        </p:nvSpPr>
        <p:spPr bwMode="gray">
          <a:xfrm>
            <a:off x="3" y="4013853"/>
            <a:ext cx="13439774" cy="35474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5638" tIns="82819" rIns="165638" bIns="82819" numCol="1" spcCol="0" rtlCol="0" fromWordArt="0" anchor="ctr" anchorCtr="0" forceAA="0" compatLnSpc="1">
            <a:prstTxWarp prst="textNoShape">
              <a:avLst/>
            </a:prstTxWarp>
            <a:noAutofit/>
          </a:bodyPr>
          <a:lstStyle/>
          <a:p>
            <a:pPr algn="ctr">
              <a:lnSpc>
                <a:spcPct val="110000"/>
              </a:lnSpc>
              <a:spcBef>
                <a:spcPts val="2760"/>
              </a:spcBef>
              <a:buClr>
                <a:schemeClr val="bg2"/>
              </a:buClr>
            </a:pPr>
            <a:endParaRPr lang="en-GB" sz="3200" dirty="0">
              <a:solidFill>
                <a:schemeClr val="bg1"/>
              </a:solidFill>
              <a:latin typeface="Segoe UI Light" panose="020B0502040204020203" pitchFamily="34" charset="0"/>
            </a:endParaRPr>
          </a:p>
        </p:txBody>
      </p:sp>
      <p:sp>
        <p:nvSpPr>
          <p:cNvPr id="2" name="Title 1"/>
          <p:cNvSpPr>
            <a:spLocks noGrp="1"/>
          </p:cNvSpPr>
          <p:nvPr>
            <p:ph type="title" hasCustomPrompt="1"/>
          </p:nvPr>
        </p:nvSpPr>
        <p:spPr bwMode="gray">
          <a:xfrm>
            <a:off x="837933" y="1969144"/>
            <a:ext cx="11763919" cy="782265"/>
          </a:xfrm>
          <a:noFill/>
        </p:spPr>
        <p:txBody>
          <a:bodyPr wrap="square" anchor="ctr"/>
          <a:lstStyle>
            <a:lvl1pPr>
              <a:lnSpc>
                <a:spcPts val="6100"/>
              </a:lnSpc>
              <a:defRPr sz="6200">
                <a:solidFill>
                  <a:schemeClr val="tx1"/>
                </a:solidFill>
              </a:defRPr>
            </a:lvl1pPr>
          </a:lstStyle>
          <a:p>
            <a:r>
              <a:rPr lang="en-US" dirty="0"/>
              <a:t>Click to add statement</a:t>
            </a:r>
            <a:endParaRPr lang="en-GB" dirty="0"/>
          </a:p>
        </p:txBody>
      </p:sp>
      <p:sp>
        <p:nvSpPr>
          <p:cNvPr id="22" name="Picture Placeholder 21"/>
          <p:cNvSpPr>
            <a:spLocks noGrp="1"/>
          </p:cNvSpPr>
          <p:nvPr>
            <p:ph type="pic" sz="quarter" idx="10" hasCustomPrompt="1"/>
          </p:nvPr>
        </p:nvSpPr>
        <p:spPr>
          <a:xfrm>
            <a:off x="194868" y="4218438"/>
            <a:ext cx="4212000" cy="3149417"/>
          </a:xfrm>
          <a:solidFill>
            <a:schemeClr val="bg2"/>
          </a:solidFill>
        </p:spPr>
        <p:txBody>
          <a:bodyPr/>
          <a:lstStyle>
            <a:lvl1pPr marL="0" indent="0">
              <a:buNone/>
              <a:defRPr sz="1800"/>
            </a:lvl1pPr>
          </a:lstStyle>
          <a:p>
            <a:r>
              <a:rPr lang="en-GB" dirty="0"/>
              <a:t>Click to insert image</a:t>
            </a:r>
          </a:p>
        </p:txBody>
      </p:sp>
      <p:sp>
        <p:nvSpPr>
          <p:cNvPr id="28" name="Picture Placeholder 21"/>
          <p:cNvSpPr>
            <a:spLocks noGrp="1"/>
          </p:cNvSpPr>
          <p:nvPr>
            <p:ph type="pic" sz="quarter" idx="11" hasCustomPrompt="1"/>
          </p:nvPr>
        </p:nvSpPr>
        <p:spPr>
          <a:xfrm>
            <a:off x="4618579" y="4218438"/>
            <a:ext cx="4212000" cy="3149417"/>
          </a:xfrm>
          <a:solidFill>
            <a:schemeClr val="bg2"/>
          </a:solidFill>
        </p:spPr>
        <p:txBody>
          <a:bodyPr/>
          <a:lstStyle>
            <a:lvl1pPr marL="0" indent="0">
              <a:buNone/>
              <a:defRPr sz="1800" baseline="0"/>
            </a:lvl1pPr>
          </a:lstStyle>
          <a:p>
            <a:r>
              <a:rPr lang="en-GB" dirty="0"/>
              <a:t>Click to insert image</a:t>
            </a:r>
          </a:p>
        </p:txBody>
      </p:sp>
      <p:sp>
        <p:nvSpPr>
          <p:cNvPr id="29" name="Picture Placeholder 21"/>
          <p:cNvSpPr>
            <a:spLocks noGrp="1"/>
          </p:cNvSpPr>
          <p:nvPr>
            <p:ph type="pic" sz="quarter" idx="12" hasCustomPrompt="1"/>
          </p:nvPr>
        </p:nvSpPr>
        <p:spPr>
          <a:xfrm>
            <a:off x="9042289" y="4218438"/>
            <a:ext cx="4212000" cy="3149417"/>
          </a:xfrm>
          <a:solidFill>
            <a:schemeClr val="bg2"/>
          </a:solidFill>
        </p:spPr>
        <p:txBody>
          <a:bodyPr/>
          <a:lstStyle>
            <a:lvl1pPr marL="0" indent="0">
              <a:buNone/>
              <a:defRPr sz="1800"/>
            </a:lvl1pPr>
          </a:lstStyle>
          <a:p>
            <a:r>
              <a:rPr lang="en-GB" dirty="0"/>
              <a:t>Click to insert image</a:t>
            </a:r>
          </a:p>
        </p:txBody>
      </p:sp>
      <p:sp>
        <p:nvSpPr>
          <p:cNvPr id="17" name="Rectangle 6"/>
          <p:cNvSpPr/>
          <p:nvPr userDrawn="1"/>
        </p:nvSpPr>
        <p:spPr bwMode="gray">
          <a:xfrm>
            <a:off x="0" y="5"/>
            <a:ext cx="13439775" cy="7561263"/>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16" name="TextBox 15"/>
          <p:cNvSpPr txBox="1"/>
          <p:nvPr userDrawn="1"/>
        </p:nvSpPr>
        <p:spPr>
          <a:xfrm>
            <a:off x="12856690" y="7399656"/>
            <a:ext cx="426079" cy="140423"/>
          </a:xfrm>
          <a:prstGeom prst="rect">
            <a:avLst/>
          </a:prstGeom>
          <a:noFill/>
        </p:spPr>
        <p:txBody>
          <a:bodyPr wrap="square" lIns="0" tIns="0" rIns="0" bIns="0" rtlCol="0">
            <a:spAutoFit/>
          </a:bodyPr>
          <a:lstStyle/>
          <a:p>
            <a:pPr algn="r">
              <a:lnSpc>
                <a:spcPct val="110000"/>
              </a:lnSpc>
              <a:spcBef>
                <a:spcPts val="2760"/>
              </a:spcBef>
              <a:buClr>
                <a:schemeClr val="bg2"/>
              </a:buClr>
            </a:pPr>
            <a:fld id="{08492756-E806-4604-9C5F-A6997CE6540C}" type="slidenum">
              <a:rPr lang="en-GB" sz="900" smtClean="0">
                <a:solidFill>
                  <a:schemeClr val="tx1"/>
                </a:solidFill>
                <a:latin typeface="Segoe UI Light" panose="020B0502040204020203" pitchFamily="34" charset="0"/>
              </a:rPr>
              <a:pPr algn="r">
                <a:lnSpc>
                  <a:spcPct val="110000"/>
                </a:lnSpc>
                <a:spcBef>
                  <a:spcPts val="2760"/>
                </a:spcBef>
                <a:buClr>
                  <a:schemeClr val="bg2"/>
                </a:buClr>
              </a:pPr>
              <a:t>‹#›</a:t>
            </a:fld>
            <a:endParaRPr lang="en-GB" sz="900" dirty="0">
              <a:solidFill>
                <a:schemeClr val="tx1"/>
              </a:solidFill>
              <a:latin typeface="Segoe UI Light" panose="020B0502040204020203" pitchFamily="34" charset="0"/>
            </a:endParaRPr>
          </a:p>
        </p:txBody>
      </p:sp>
      <p:pic>
        <p:nvPicPr>
          <p:cNvPr id="14" name="Picture 13"/>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9678" y="6650560"/>
            <a:ext cx="491577" cy="396000"/>
          </a:xfrm>
          <a:prstGeom prst="rect">
            <a:avLst/>
          </a:prstGeom>
        </p:spPr>
      </p:pic>
      <p:pic>
        <p:nvPicPr>
          <p:cNvPr id="15"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63086"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userDrawn="1"/>
        </p:nvSpPr>
        <p:spPr bwMode="gray">
          <a:xfrm>
            <a:off x="539678" y="7380294"/>
            <a:ext cx="4896000" cy="180975"/>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Ipsos</a:t>
            </a:r>
            <a:r>
              <a:rPr lang="en-GB" sz="700" baseline="0" dirty="0">
                <a:solidFill>
                  <a:schemeClr val="tx1"/>
                </a:solidFill>
                <a:latin typeface="Segoe UI Light" panose="020B0502040204020203" pitchFamily="34" charset="0"/>
              </a:rPr>
              <a:t> Report </a:t>
            </a:r>
            <a:r>
              <a:rPr lang="en-GB" sz="700" dirty="0">
                <a:solidFill>
                  <a:schemeClr val="tx1"/>
                </a:solidFill>
                <a:latin typeface="Segoe UI Light" panose="020B0502040204020203" pitchFamily="34" charset="0"/>
              </a:rPr>
              <a:t>|</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September 2017</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Market report Germany  </a:t>
            </a:r>
          </a:p>
        </p:txBody>
      </p:sp>
    </p:spTree>
    <p:extLst>
      <p:ext uri="{BB962C8B-B14F-4D97-AF65-F5344CB8AC3E}">
        <p14:creationId xmlns:p14="http://schemas.microsoft.com/office/powerpoint/2010/main" val="1604523867"/>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Statement with 2 x images">
    <p:bg>
      <p:bgPr>
        <a:solidFill>
          <a:schemeClr val="bg2"/>
        </a:solidFill>
        <a:effectLst/>
      </p:bgPr>
    </p:bg>
    <p:spTree>
      <p:nvGrpSpPr>
        <p:cNvPr id="1" name=""/>
        <p:cNvGrpSpPr/>
        <p:nvPr/>
      </p:nvGrpSpPr>
      <p:grpSpPr>
        <a:xfrm>
          <a:off x="0" y="0"/>
          <a:ext cx="0" cy="0"/>
          <a:chOff x="0" y="0"/>
          <a:chExt cx="0" cy="0"/>
        </a:xfrm>
      </p:grpSpPr>
      <p:sp>
        <p:nvSpPr>
          <p:cNvPr id="11" name="Rectangle 10"/>
          <p:cNvSpPr/>
          <p:nvPr userDrawn="1"/>
        </p:nvSpPr>
        <p:spPr bwMode="gray">
          <a:xfrm>
            <a:off x="1" y="4043802"/>
            <a:ext cx="13371615" cy="35174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5638" tIns="82819" rIns="165638" bIns="82819" numCol="1" spcCol="0" rtlCol="0" fromWordArt="0" anchor="ctr" anchorCtr="0" forceAA="0" compatLnSpc="1">
            <a:prstTxWarp prst="textNoShape">
              <a:avLst/>
            </a:prstTxWarp>
            <a:noAutofit/>
          </a:bodyPr>
          <a:lstStyle/>
          <a:p>
            <a:pPr algn="ctr">
              <a:lnSpc>
                <a:spcPct val="110000"/>
              </a:lnSpc>
              <a:spcBef>
                <a:spcPts val="2760"/>
              </a:spcBef>
              <a:buClr>
                <a:schemeClr val="bg2"/>
              </a:buClr>
            </a:pPr>
            <a:endParaRPr lang="en-GB" sz="3200" dirty="0">
              <a:solidFill>
                <a:schemeClr val="bg1"/>
              </a:solidFill>
              <a:latin typeface="Segoe UI Light" panose="020B0502040204020203" pitchFamily="34" charset="0"/>
            </a:endParaRPr>
          </a:p>
        </p:txBody>
      </p:sp>
      <p:sp>
        <p:nvSpPr>
          <p:cNvPr id="2" name="Title 1"/>
          <p:cNvSpPr>
            <a:spLocks noGrp="1"/>
          </p:cNvSpPr>
          <p:nvPr>
            <p:ph type="title" hasCustomPrompt="1"/>
          </p:nvPr>
        </p:nvSpPr>
        <p:spPr bwMode="gray">
          <a:xfrm>
            <a:off x="837933" y="1883221"/>
            <a:ext cx="11763919" cy="954107"/>
          </a:xfrm>
          <a:noFill/>
        </p:spPr>
        <p:txBody>
          <a:bodyPr wrap="square" anchor="ctr"/>
          <a:lstStyle>
            <a:lvl1pPr>
              <a:defRPr sz="6200">
                <a:solidFill>
                  <a:schemeClr val="tx1"/>
                </a:solidFill>
              </a:defRPr>
            </a:lvl1pPr>
          </a:lstStyle>
          <a:p>
            <a:r>
              <a:rPr lang="en-US" dirty="0"/>
              <a:t>Click to add statement</a:t>
            </a:r>
            <a:endParaRPr lang="en-GB" dirty="0"/>
          </a:p>
        </p:txBody>
      </p:sp>
      <p:sp>
        <p:nvSpPr>
          <p:cNvPr id="29" name="Picture Placeholder 21"/>
          <p:cNvSpPr>
            <a:spLocks noGrp="1"/>
          </p:cNvSpPr>
          <p:nvPr>
            <p:ph type="pic" sz="quarter" idx="12" hasCustomPrompt="1"/>
          </p:nvPr>
        </p:nvSpPr>
        <p:spPr>
          <a:xfrm>
            <a:off x="6809889" y="4223796"/>
            <a:ext cx="6442518" cy="3150000"/>
          </a:xfrm>
          <a:solidFill>
            <a:schemeClr val="bg2"/>
          </a:solidFill>
        </p:spPr>
        <p:txBody>
          <a:bodyPr/>
          <a:lstStyle>
            <a:lvl1pPr marL="0" indent="0">
              <a:buNone/>
              <a:defRPr sz="1600" baseline="0"/>
            </a:lvl1pPr>
          </a:lstStyle>
          <a:p>
            <a:r>
              <a:rPr lang="en-GB" dirty="0"/>
              <a:t>Click to insert image</a:t>
            </a:r>
          </a:p>
        </p:txBody>
      </p:sp>
      <p:sp>
        <p:nvSpPr>
          <p:cNvPr id="13" name="Picture Placeholder 21"/>
          <p:cNvSpPr>
            <a:spLocks noGrp="1"/>
          </p:cNvSpPr>
          <p:nvPr>
            <p:ph type="pic" sz="quarter" idx="13" hasCustomPrompt="1"/>
          </p:nvPr>
        </p:nvSpPr>
        <p:spPr>
          <a:xfrm>
            <a:off x="183261" y="4223796"/>
            <a:ext cx="6443171" cy="3150000"/>
          </a:xfrm>
          <a:solidFill>
            <a:schemeClr val="bg2"/>
          </a:solidFill>
        </p:spPr>
        <p:txBody>
          <a:bodyPr/>
          <a:lstStyle>
            <a:lvl1pPr marL="0" indent="0">
              <a:buNone/>
              <a:defRPr sz="1600"/>
            </a:lvl1pPr>
          </a:lstStyle>
          <a:p>
            <a:r>
              <a:rPr lang="en-GB" dirty="0"/>
              <a:t>Click to insert image</a:t>
            </a:r>
          </a:p>
        </p:txBody>
      </p:sp>
      <p:sp>
        <p:nvSpPr>
          <p:cNvPr id="16" name="Rectangle 6"/>
          <p:cNvSpPr/>
          <p:nvPr userDrawn="1"/>
        </p:nvSpPr>
        <p:spPr bwMode="gray">
          <a:xfrm>
            <a:off x="0" y="5"/>
            <a:ext cx="13439775" cy="7561263"/>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18" name="TextBox 17"/>
          <p:cNvSpPr txBox="1"/>
          <p:nvPr userDrawn="1"/>
        </p:nvSpPr>
        <p:spPr>
          <a:xfrm>
            <a:off x="12856690" y="7399656"/>
            <a:ext cx="426079" cy="140423"/>
          </a:xfrm>
          <a:prstGeom prst="rect">
            <a:avLst/>
          </a:prstGeom>
          <a:noFill/>
        </p:spPr>
        <p:txBody>
          <a:bodyPr wrap="square" lIns="0" tIns="0" rIns="0" bIns="0" rtlCol="0">
            <a:spAutoFit/>
          </a:bodyPr>
          <a:lstStyle/>
          <a:p>
            <a:pPr algn="r">
              <a:lnSpc>
                <a:spcPct val="110000"/>
              </a:lnSpc>
              <a:spcBef>
                <a:spcPts val="2760"/>
              </a:spcBef>
              <a:buClr>
                <a:schemeClr val="bg2"/>
              </a:buClr>
            </a:pPr>
            <a:fld id="{08492756-E806-4604-9C5F-A6997CE6540C}" type="slidenum">
              <a:rPr lang="en-GB" sz="900" smtClean="0">
                <a:solidFill>
                  <a:schemeClr val="tx1"/>
                </a:solidFill>
                <a:latin typeface="Segoe UI Light" panose="020B0502040204020203" pitchFamily="34" charset="0"/>
              </a:rPr>
              <a:pPr algn="r">
                <a:lnSpc>
                  <a:spcPct val="110000"/>
                </a:lnSpc>
                <a:spcBef>
                  <a:spcPts val="2760"/>
                </a:spcBef>
                <a:buClr>
                  <a:schemeClr val="bg2"/>
                </a:buClr>
              </a:pPr>
              <a:t>‹#›</a:t>
            </a:fld>
            <a:endParaRPr lang="en-GB" sz="900" dirty="0">
              <a:solidFill>
                <a:schemeClr val="tx1"/>
              </a:solidFill>
              <a:latin typeface="Segoe UI Light" panose="020B0502040204020203" pitchFamily="34" charset="0"/>
            </a:endParaRPr>
          </a:p>
        </p:txBody>
      </p:sp>
      <p:pic>
        <p:nvPicPr>
          <p:cNvPr id="12" name="Picture 1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9678" y="6650560"/>
            <a:ext cx="491577" cy="396000"/>
          </a:xfrm>
          <a:prstGeom prst="rect">
            <a:avLst/>
          </a:prstGeom>
        </p:spPr>
      </p:pic>
      <p:pic>
        <p:nvPicPr>
          <p:cNvPr id="15"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63086"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userDrawn="1"/>
        </p:nvSpPr>
        <p:spPr bwMode="gray">
          <a:xfrm>
            <a:off x="539678" y="7380294"/>
            <a:ext cx="4896000" cy="180975"/>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Ipsos</a:t>
            </a:r>
            <a:r>
              <a:rPr lang="en-GB" sz="700" baseline="0" dirty="0">
                <a:solidFill>
                  <a:schemeClr val="tx1"/>
                </a:solidFill>
                <a:latin typeface="Segoe UI Light" panose="020B0502040204020203" pitchFamily="34" charset="0"/>
              </a:rPr>
              <a:t> Report </a:t>
            </a:r>
            <a:r>
              <a:rPr lang="en-GB" sz="700" dirty="0">
                <a:solidFill>
                  <a:schemeClr val="tx1"/>
                </a:solidFill>
                <a:latin typeface="Segoe UI Light" panose="020B0502040204020203" pitchFamily="34" charset="0"/>
              </a:rPr>
              <a:t>|</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September 2017</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Market report Germany  </a:t>
            </a:r>
          </a:p>
        </p:txBody>
      </p:sp>
    </p:spTree>
    <p:extLst>
      <p:ext uri="{BB962C8B-B14F-4D97-AF65-F5344CB8AC3E}">
        <p14:creationId xmlns:p14="http://schemas.microsoft.com/office/powerpoint/2010/main" val="1259010062"/>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Statement with bottom image x 1">
    <p:bg>
      <p:bgPr>
        <a:solidFill>
          <a:schemeClr val="bg2"/>
        </a:solidFill>
        <a:effectLst/>
      </p:bgPr>
    </p:bg>
    <p:spTree>
      <p:nvGrpSpPr>
        <p:cNvPr id="1" name=""/>
        <p:cNvGrpSpPr/>
        <p:nvPr/>
      </p:nvGrpSpPr>
      <p:grpSpPr>
        <a:xfrm>
          <a:off x="0" y="0"/>
          <a:ext cx="0" cy="0"/>
          <a:chOff x="0" y="0"/>
          <a:chExt cx="0" cy="0"/>
        </a:xfrm>
      </p:grpSpPr>
      <p:sp>
        <p:nvSpPr>
          <p:cNvPr id="11" name="Rectangle 10"/>
          <p:cNvSpPr/>
          <p:nvPr userDrawn="1"/>
        </p:nvSpPr>
        <p:spPr bwMode="gray">
          <a:xfrm>
            <a:off x="95155" y="4105787"/>
            <a:ext cx="13185261" cy="32745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5638" tIns="82819" rIns="165638" bIns="82819" numCol="1" spcCol="0" rtlCol="0" fromWordArt="0" anchor="ctr" anchorCtr="0" forceAA="0" compatLnSpc="1">
            <a:prstTxWarp prst="textNoShape">
              <a:avLst/>
            </a:prstTxWarp>
            <a:noAutofit/>
          </a:bodyPr>
          <a:lstStyle/>
          <a:p>
            <a:pPr algn="ctr">
              <a:lnSpc>
                <a:spcPct val="110000"/>
              </a:lnSpc>
              <a:spcBef>
                <a:spcPts val="2760"/>
              </a:spcBef>
              <a:buClr>
                <a:schemeClr val="bg2"/>
              </a:buClr>
            </a:pPr>
            <a:endParaRPr lang="en-GB" sz="3200" dirty="0">
              <a:solidFill>
                <a:schemeClr val="bg1"/>
              </a:solidFill>
              <a:latin typeface="Segoe UI Light" panose="020B0502040204020203" pitchFamily="34" charset="0"/>
            </a:endParaRPr>
          </a:p>
        </p:txBody>
      </p:sp>
      <p:sp>
        <p:nvSpPr>
          <p:cNvPr id="2" name="Title 1"/>
          <p:cNvSpPr>
            <a:spLocks noGrp="1"/>
          </p:cNvSpPr>
          <p:nvPr>
            <p:ph type="title" hasCustomPrompt="1"/>
          </p:nvPr>
        </p:nvSpPr>
        <p:spPr bwMode="gray">
          <a:xfrm>
            <a:off x="837933" y="1883221"/>
            <a:ext cx="11763919" cy="954107"/>
          </a:xfrm>
          <a:noFill/>
        </p:spPr>
        <p:txBody>
          <a:bodyPr wrap="square" anchor="ctr"/>
          <a:lstStyle>
            <a:lvl1pPr>
              <a:defRPr sz="6200">
                <a:solidFill>
                  <a:schemeClr val="tx1"/>
                </a:solidFill>
              </a:defRPr>
            </a:lvl1pPr>
          </a:lstStyle>
          <a:p>
            <a:r>
              <a:rPr lang="en-US" dirty="0"/>
              <a:t>Click to add statement</a:t>
            </a:r>
            <a:endParaRPr lang="en-GB" dirty="0"/>
          </a:p>
        </p:txBody>
      </p:sp>
      <p:sp>
        <p:nvSpPr>
          <p:cNvPr id="22" name="Picture Placeholder 21"/>
          <p:cNvSpPr>
            <a:spLocks noGrp="1"/>
          </p:cNvSpPr>
          <p:nvPr>
            <p:ph type="pic" sz="quarter" idx="10" hasCustomPrompt="1"/>
          </p:nvPr>
        </p:nvSpPr>
        <p:spPr>
          <a:xfrm>
            <a:off x="179392" y="4284664"/>
            <a:ext cx="13073473" cy="3101788"/>
          </a:xfrm>
          <a:solidFill>
            <a:schemeClr val="bg1">
              <a:lumMod val="85000"/>
            </a:schemeClr>
          </a:solidFill>
        </p:spPr>
        <p:txBody>
          <a:bodyPr/>
          <a:lstStyle>
            <a:lvl1pPr marL="0" indent="0">
              <a:buNone/>
              <a:defRPr sz="1600" baseline="0"/>
            </a:lvl1pPr>
          </a:lstStyle>
          <a:p>
            <a:r>
              <a:rPr lang="en-GB" dirty="0"/>
              <a:t>Click to insert image</a:t>
            </a:r>
          </a:p>
        </p:txBody>
      </p:sp>
      <p:sp>
        <p:nvSpPr>
          <p:cNvPr id="10" name="Rectangle 6"/>
          <p:cNvSpPr/>
          <p:nvPr userDrawn="1"/>
        </p:nvSpPr>
        <p:spPr bwMode="gray">
          <a:xfrm>
            <a:off x="0" y="5"/>
            <a:ext cx="13439775" cy="7561263"/>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16" name="TextBox 15"/>
          <p:cNvSpPr txBox="1"/>
          <p:nvPr userDrawn="1"/>
        </p:nvSpPr>
        <p:spPr>
          <a:xfrm>
            <a:off x="12856690" y="7399656"/>
            <a:ext cx="426079" cy="140423"/>
          </a:xfrm>
          <a:prstGeom prst="rect">
            <a:avLst/>
          </a:prstGeom>
          <a:noFill/>
        </p:spPr>
        <p:txBody>
          <a:bodyPr wrap="square" lIns="0" tIns="0" rIns="0" bIns="0" rtlCol="0">
            <a:spAutoFit/>
          </a:bodyPr>
          <a:lstStyle/>
          <a:p>
            <a:pPr algn="r">
              <a:lnSpc>
                <a:spcPct val="110000"/>
              </a:lnSpc>
              <a:spcBef>
                <a:spcPts val="2760"/>
              </a:spcBef>
              <a:buClr>
                <a:schemeClr val="bg2"/>
              </a:buClr>
            </a:pPr>
            <a:fld id="{08492756-E806-4604-9C5F-A6997CE6540C}" type="slidenum">
              <a:rPr lang="en-GB" sz="900" smtClean="0">
                <a:solidFill>
                  <a:schemeClr val="tx1"/>
                </a:solidFill>
                <a:latin typeface="Segoe UI Light" panose="020B0502040204020203" pitchFamily="34" charset="0"/>
              </a:rPr>
              <a:pPr algn="r">
                <a:lnSpc>
                  <a:spcPct val="110000"/>
                </a:lnSpc>
                <a:spcBef>
                  <a:spcPts val="2760"/>
                </a:spcBef>
                <a:buClr>
                  <a:schemeClr val="bg2"/>
                </a:buClr>
              </a:pPr>
              <a:t>‹#›</a:t>
            </a:fld>
            <a:endParaRPr lang="en-GB" sz="900" dirty="0">
              <a:solidFill>
                <a:schemeClr val="tx1"/>
              </a:solidFill>
              <a:latin typeface="Segoe UI Light" panose="020B0502040204020203" pitchFamily="34" charset="0"/>
            </a:endParaRPr>
          </a:p>
        </p:txBody>
      </p:sp>
      <p:pic>
        <p:nvPicPr>
          <p:cNvPr id="15" name="Picture 14"/>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9678" y="6650560"/>
            <a:ext cx="491577" cy="396000"/>
          </a:xfrm>
          <a:prstGeom prst="rect">
            <a:avLst/>
          </a:prstGeom>
        </p:spPr>
      </p:pic>
      <p:pic>
        <p:nvPicPr>
          <p:cNvPr id="17"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63086"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userDrawn="1"/>
        </p:nvSpPr>
        <p:spPr bwMode="gray">
          <a:xfrm>
            <a:off x="539678" y="7380294"/>
            <a:ext cx="4896000" cy="180975"/>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Ipsos</a:t>
            </a:r>
            <a:r>
              <a:rPr lang="en-GB" sz="700" baseline="0" dirty="0">
                <a:solidFill>
                  <a:schemeClr val="tx1"/>
                </a:solidFill>
                <a:latin typeface="Segoe UI Light" panose="020B0502040204020203" pitchFamily="34" charset="0"/>
              </a:rPr>
              <a:t> Report </a:t>
            </a:r>
            <a:r>
              <a:rPr lang="en-GB" sz="700" dirty="0">
                <a:solidFill>
                  <a:schemeClr val="tx1"/>
                </a:solidFill>
                <a:latin typeface="Segoe UI Light" panose="020B0502040204020203" pitchFamily="34" charset="0"/>
              </a:rPr>
              <a:t>|</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September 2017</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Market report Germany  </a:t>
            </a:r>
          </a:p>
        </p:txBody>
      </p:sp>
    </p:spTree>
    <p:extLst>
      <p:ext uri="{BB962C8B-B14F-4D97-AF65-F5344CB8AC3E}">
        <p14:creationId xmlns:p14="http://schemas.microsoft.com/office/powerpoint/2010/main" val="1486173551"/>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Back Cover">
    <p:bg>
      <p:bgPr>
        <a:solidFill>
          <a:schemeClr val="bg2"/>
        </a:solidFill>
        <a:effectLst/>
      </p:bgPr>
    </p:bg>
    <p:spTree>
      <p:nvGrpSpPr>
        <p:cNvPr id="1" name=""/>
        <p:cNvGrpSpPr/>
        <p:nvPr/>
      </p:nvGrpSpPr>
      <p:grpSpPr>
        <a:xfrm>
          <a:off x="0" y="0"/>
          <a:ext cx="0" cy="0"/>
          <a:chOff x="0" y="0"/>
          <a:chExt cx="0" cy="0"/>
        </a:xfrm>
      </p:grpSpPr>
      <p:sp>
        <p:nvSpPr>
          <p:cNvPr id="69" name="Text Placeholder 68"/>
          <p:cNvSpPr>
            <a:spLocks noGrp="1"/>
          </p:cNvSpPr>
          <p:nvPr>
            <p:ph type="body" sz="quarter" idx="10" hasCustomPrompt="1"/>
          </p:nvPr>
        </p:nvSpPr>
        <p:spPr bwMode="gray">
          <a:xfrm>
            <a:off x="556669" y="3128920"/>
            <a:ext cx="5939757" cy="1937983"/>
          </a:xfrm>
        </p:spPr>
        <p:txBody>
          <a:bodyPr wrap="square" lIns="82819" tIns="41410" rIns="82819" bIns="41410">
            <a:spAutoFit/>
          </a:bodyPr>
          <a:lstStyle>
            <a:lvl1pPr marL="0" indent="0">
              <a:spcBef>
                <a:spcPts val="0"/>
              </a:spcBef>
              <a:buNone/>
              <a:tabLst>
                <a:tab pos="314080" algn="l"/>
              </a:tabLst>
              <a:defRPr sz="2100" baseline="0">
                <a:solidFill>
                  <a:schemeClr val="tx1"/>
                </a:solidFill>
                <a:latin typeface="+mn-lt"/>
              </a:defRPr>
            </a:lvl1pPr>
            <a:lvl2pPr marL="525902" indent="0">
              <a:buNone/>
              <a:defRPr>
                <a:solidFill>
                  <a:schemeClr val="bg1"/>
                </a:solidFill>
              </a:defRPr>
            </a:lvl2pPr>
            <a:lvl3pPr marL="1051802" indent="0">
              <a:buNone/>
              <a:defRPr>
                <a:solidFill>
                  <a:schemeClr val="bg1"/>
                </a:solidFill>
              </a:defRPr>
            </a:lvl3pPr>
            <a:lvl4pPr marL="1577704" indent="0">
              <a:buNone/>
              <a:defRPr>
                <a:solidFill>
                  <a:schemeClr val="bg1"/>
                </a:solidFill>
              </a:defRPr>
            </a:lvl4pPr>
            <a:lvl5pPr marL="2103606" indent="0">
              <a:buNone/>
              <a:defRPr>
                <a:solidFill>
                  <a:schemeClr val="bg1"/>
                </a:solidFill>
              </a:defRPr>
            </a:lvl5pPr>
          </a:lstStyle>
          <a:p>
            <a:pPr lvl="0"/>
            <a:r>
              <a:rPr lang="en-US" dirty="0" err="1"/>
              <a:t>Firstname</a:t>
            </a:r>
            <a:r>
              <a:rPr lang="en-US" dirty="0"/>
              <a:t> </a:t>
            </a:r>
            <a:r>
              <a:rPr lang="en-US" dirty="0" err="1"/>
              <a:t>Lastname</a:t>
            </a:r>
            <a:endParaRPr lang="en-US" dirty="0"/>
          </a:p>
          <a:p>
            <a:pPr lvl="0"/>
            <a:r>
              <a:rPr lang="en-US" dirty="0"/>
              <a:t>Job title</a:t>
            </a:r>
          </a:p>
          <a:p>
            <a:pPr lvl="0"/>
            <a:r>
              <a:rPr lang="en-US" dirty="0"/>
              <a:t>	020 #### ####</a:t>
            </a:r>
            <a:br>
              <a:rPr lang="en-US" dirty="0"/>
            </a:br>
            <a:r>
              <a:rPr lang="en-US" dirty="0"/>
              <a:t>	##### ######	firstname.lastname@ipsos.com</a:t>
            </a:r>
            <a:endParaRPr lang="en-GB" dirty="0"/>
          </a:p>
        </p:txBody>
      </p:sp>
      <p:sp>
        <p:nvSpPr>
          <p:cNvPr id="159" name="Freeform 7"/>
          <p:cNvSpPr>
            <a:spLocks noChangeAspect="1" noEditPoints="1"/>
          </p:cNvSpPr>
          <p:nvPr userDrawn="1"/>
        </p:nvSpPr>
        <p:spPr bwMode="auto">
          <a:xfrm>
            <a:off x="646035" y="4764299"/>
            <a:ext cx="228093" cy="180000"/>
          </a:xfrm>
          <a:custGeom>
            <a:avLst/>
            <a:gdLst/>
            <a:ahLst/>
            <a:cxnLst>
              <a:cxn ang="0">
                <a:pos x="0" y="169"/>
              </a:cxn>
              <a:cxn ang="0">
                <a:pos x="0" y="76"/>
              </a:cxn>
              <a:cxn ang="0">
                <a:pos x="65" y="125"/>
              </a:cxn>
              <a:cxn ang="0">
                <a:pos x="0" y="169"/>
              </a:cxn>
              <a:cxn ang="0">
                <a:pos x="182" y="179"/>
              </a:cxn>
              <a:cxn ang="0">
                <a:pos x="176" y="182"/>
              </a:cxn>
              <a:cxn ang="0">
                <a:pos x="7" y="182"/>
              </a:cxn>
              <a:cxn ang="0">
                <a:pos x="2" y="179"/>
              </a:cxn>
              <a:cxn ang="0">
                <a:pos x="73" y="131"/>
              </a:cxn>
              <a:cxn ang="0">
                <a:pos x="110" y="131"/>
              </a:cxn>
              <a:cxn ang="0">
                <a:pos x="182" y="179"/>
              </a:cxn>
              <a:cxn ang="0">
                <a:pos x="183" y="76"/>
              </a:cxn>
              <a:cxn ang="0">
                <a:pos x="183" y="169"/>
              </a:cxn>
              <a:cxn ang="0">
                <a:pos x="118" y="125"/>
              </a:cxn>
              <a:cxn ang="0">
                <a:pos x="183" y="76"/>
              </a:cxn>
              <a:cxn ang="0">
                <a:pos x="48" y="65"/>
              </a:cxn>
              <a:cxn ang="0">
                <a:pos x="135" y="65"/>
              </a:cxn>
              <a:cxn ang="0">
                <a:pos x="135" y="72"/>
              </a:cxn>
              <a:cxn ang="0">
                <a:pos x="48" y="72"/>
              </a:cxn>
              <a:cxn ang="0">
                <a:pos x="48" y="65"/>
              </a:cxn>
              <a:cxn ang="0">
                <a:pos x="48" y="78"/>
              </a:cxn>
              <a:cxn ang="0">
                <a:pos x="135" y="78"/>
              </a:cxn>
              <a:cxn ang="0">
                <a:pos x="135" y="85"/>
              </a:cxn>
              <a:cxn ang="0">
                <a:pos x="48" y="85"/>
              </a:cxn>
              <a:cxn ang="0">
                <a:pos x="48" y="78"/>
              </a:cxn>
              <a:cxn ang="0">
                <a:pos x="48" y="91"/>
              </a:cxn>
              <a:cxn ang="0">
                <a:pos x="92" y="91"/>
              </a:cxn>
              <a:cxn ang="0">
                <a:pos x="92" y="98"/>
              </a:cxn>
              <a:cxn ang="0">
                <a:pos x="48" y="98"/>
              </a:cxn>
              <a:cxn ang="0">
                <a:pos x="48" y="91"/>
              </a:cxn>
              <a:cxn ang="0">
                <a:pos x="182" y="65"/>
              </a:cxn>
              <a:cxn ang="0">
                <a:pos x="182" y="65"/>
              </a:cxn>
              <a:cxn ang="0">
                <a:pos x="148" y="91"/>
              </a:cxn>
              <a:cxn ang="0">
                <a:pos x="148" y="54"/>
              </a:cxn>
              <a:cxn ang="0">
                <a:pos x="35" y="54"/>
              </a:cxn>
              <a:cxn ang="0">
                <a:pos x="35" y="91"/>
              </a:cxn>
              <a:cxn ang="0">
                <a:pos x="1" y="65"/>
              </a:cxn>
              <a:cxn ang="0">
                <a:pos x="1" y="65"/>
              </a:cxn>
              <a:cxn ang="0">
                <a:pos x="78" y="8"/>
              </a:cxn>
              <a:cxn ang="0">
                <a:pos x="105" y="8"/>
              </a:cxn>
              <a:cxn ang="0">
                <a:pos x="182" y="65"/>
              </a:cxn>
            </a:cxnLst>
            <a:rect l="0" t="0" r="r" b="b"/>
            <a:pathLst>
              <a:path w="183" h="182">
                <a:moveTo>
                  <a:pt x="0" y="169"/>
                </a:moveTo>
                <a:cubicBezTo>
                  <a:pt x="0" y="76"/>
                  <a:pt x="0" y="76"/>
                  <a:pt x="0" y="76"/>
                </a:cubicBezTo>
                <a:cubicBezTo>
                  <a:pt x="65" y="125"/>
                  <a:pt x="65" y="125"/>
                  <a:pt x="65" y="125"/>
                </a:cubicBezTo>
                <a:cubicBezTo>
                  <a:pt x="0" y="169"/>
                  <a:pt x="0" y="169"/>
                  <a:pt x="0" y="169"/>
                </a:cubicBezTo>
                <a:close/>
                <a:moveTo>
                  <a:pt x="182" y="179"/>
                </a:moveTo>
                <a:cubicBezTo>
                  <a:pt x="180" y="181"/>
                  <a:pt x="178" y="182"/>
                  <a:pt x="176" y="182"/>
                </a:cubicBezTo>
                <a:cubicBezTo>
                  <a:pt x="7" y="182"/>
                  <a:pt x="7" y="182"/>
                  <a:pt x="7" y="182"/>
                </a:cubicBezTo>
                <a:cubicBezTo>
                  <a:pt x="5" y="182"/>
                  <a:pt x="3" y="181"/>
                  <a:pt x="2" y="179"/>
                </a:cubicBezTo>
                <a:cubicBezTo>
                  <a:pt x="73" y="131"/>
                  <a:pt x="73" y="131"/>
                  <a:pt x="73" y="131"/>
                </a:cubicBezTo>
                <a:cubicBezTo>
                  <a:pt x="110" y="131"/>
                  <a:pt x="110" y="131"/>
                  <a:pt x="110" y="131"/>
                </a:cubicBezTo>
                <a:cubicBezTo>
                  <a:pt x="182" y="179"/>
                  <a:pt x="182" y="179"/>
                  <a:pt x="182" y="179"/>
                </a:cubicBezTo>
                <a:close/>
                <a:moveTo>
                  <a:pt x="183" y="76"/>
                </a:moveTo>
                <a:cubicBezTo>
                  <a:pt x="183" y="169"/>
                  <a:pt x="183" y="169"/>
                  <a:pt x="183" y="169"/>
                </a:cubicBezTo>
                <a:cubicBezTo>
                  <a:pt x="118" y="125"/>
                  <a:pt x="118" y="125"/>
                  <a:pt x="118" y="125"/>
                </a:cubicBezTo>
                <a:cubicBezTo>
                  <a:pt x="183" y="76"/>
                  <a:pt x="183" y="76"/>
                  <a:pt x="183" y="76"/>
                </a:cubicBezTo>
                <a:close/>
                <a:moveTo>
                  <a:pt x="48" y="65"/>
                </a:moveTo>
                <a:cubicBezTo>
                  <a:pt x="135" y="65"/>
                  <a:pt x="135" y="65"/>
                  <a:pt x="135" y="65"/>
                </a:cubicBezTo>
                <a:cubicBezTo>
                  <a:pt x="135" y="72"/>
                  <a:pt x="135" y="72"/>
                  <a:pt x="135" y="72"/>
                </a:cubicBezTo>
                <a:cubicBezTo>
                  <a:pt x="48" y="72"/>
                  <a:pt x="48" y="72"/>
                  <a:pt x="48" y="72"/>
                </a:cubicBezTo>
                <a:cubicBezTo>
                  <a:pt x="48" y="65"/>
                  <a:pt x="48" y="65"/>
                  <a:pt x="48" y="65"/>
                </a:cubicBezTo>
                <a:close/>
                <a:moveTo>
                  <a:pt x="48" y="78"/>
                </a:moveTo>
                <a:cubicBezTo>
                  <a:pt x="135" y="78"/>
                  <a:pt x="135" y="78"/>
                  <a:pt x="135" y="78"/>
                </a:cubicBezTo>
                <a:cubicBezTo>
                  <a:pt x="135" y="85"/>
                  <a:pt x="135" y="85"/>
                  <a:pt x="135" y="85"/>
                </a:cubicBezTo>
                <a:cubicBezTo>
                  <a:pt x="48" y="85"/>
                  <a:pt x="48" y="85"/>
                  <a:pt x="48" y="85"/>
                </a:cubicBezTo>
                <a:cubicBezTo>
                  <a:pt x="48" y="78"/>
                  <a:pt x="48" y="78"/>
                  <a:pt x="48" y="78"/>
                </a:cubicBezTo>
                <a:close/>
                <a:moveTo>
                  <a:pt x="48" y="91"/>
                </a:moveTo>
                <a:cubicBezTo>
                  <a:pt x="92" y="91"/>
                  <a:pt x="92" y="91"/>
                  <a:pt x="92" y="91"/>
                </a:cubicBezTo>
                <a:cubicBezTo>
                  <a:pt x="92" y="98"/>
                  <a:pt x="92" y="98"/>
                  <a:pt x="92" y="98"/>
                </a:cubicBezTo>
                <a:cubicBezTo>
                  <a:pt x="48" y="98"/>
                  <a:pt x="48" y="98"/>
                  <a:pt x="48" y="98"/>
                </a:cubicBezTo>
                <a:cubicBezTo>
                  <a:pt x="48" y="91"/>
                  <a:pt x="48" y="91"/>
                  <a:pt x="48" y="91"/>
                </a:cubicBezTo>
                <a:close/>
                <a:moveTo>
                  <a:pt x="182" y="65"/>
                </a:moveTo>
                <a:cubicBezTo>
                  <a:pt x="182" y="65"/>
                  <a:pt x="182" y="65"/>
                  <a:pt x="182" y="65"/>
                </a:cubicBezTo>
                <a:cubicBezTo>
                  <a:pt x="148" y="91"/>
                  <a:pt x="148" y="91"/>
                  <a:pt x="148" y="91"/>
                </a:cubicBezTo>
                <a:cubicBezTo>
                  <a:pt x="148" y="54"/>
                  <a:pt x="148" y="54"/>
                  <a:pt x="148" y="54"/>
                </a:cubicBezTo>
                <a:cubicBezTo>
                  <a:pt x="35" y="54"/>
                  <a:pt x="35" y="54"/>
                  <a:pt x="35" y="54"/>
                </a:cubicBezTo>
                <a:cubicBezTo>
                  <a:pt x="35" y="91"/>
                  <a:pt x="35" y="91"/>
                  <a:pt x="35" y="91"/>
                </a:cubicBezTo>
                <a:cubicBezTo>
                  <a:pt x="1" y="65"/>
                  <a:pt x="1" y="65"/>
                  <a:pt x="1" y="65"/>
                </a:cubicBezTo>
                <a:cubicBezTo>
                  <a:pt x="1" y="65"/>
                  <a:pt x="1" y="65"/>
                  <a:pt x="1" y="65"/>
                </a:cubicBezTo>
                <a:cubicBezTo>
                  <a:pt x="27" y="46"/>
                  <a:pt x="52" y="27"/>
                  <a:pt x="78" y="8"/>
                </a:cubicBezTo>
                <a:cubicBezTo>
                  <a:pt x="89" y="0"/>
                  <a:pt x="95" y="0"/>
                  <a:pt x="105" y="8"/>
                </a:cubicBezTo>
                <a:cubicBezTo>
                  <a:pt x="131" y="27"/>
                  <a:pt x="157" y="46"/>
                  <a:pt x="182" y="65"/>
                </a:cubicBezTo>
                <a:close/>
              </a:path>
            </a:pathLst>
          </a:custGeom>
          <a:solidFill>
            <a:schemeClr val="accent3"/>
          </a:solidFill>
          <a:ln w="9525">
            <a:noFill/>
            <a:round/>
            <a:headEnd/>
            <a:tailEnd/>
          </a:ln>
        </p:spPr>
        <p:txBody>
          <a:bodyPr vert="horz" wrap="square" lIns="105180" tIns="52589" rIns="105180" bIns="52589" numCol="1" anchor="t" anchorCtr="0" compatLnSpc="1">
            <a:prstTxWarp prst="textNoShape">
              <a:avLst/>
            </a:prstTxWarp>
          </a:bodyPr>
          <a:lstStyle/>
          <a:p>
            <a:endParaRPr lang="en-GB" dirty="0">
              <a:latin typeface="+mn-lt"/>
            </a:endParaRPr>
          </a:p>
        </p:txBody>
      </p:sp>
      <p:sp>
        <p:nvSpPr>
          <p:cNvPr id="160" name="Freeform 11"/>
          <p:cNvSpPr>
            <a:spLocks noChangeAspect="1" noEditPoints="1"/>
          </p:cNvSpPr>
          <p:nvPr userDrawn="1"/>
        </p:nvSpPr>
        <p:spPr bwMode="auto">
          <a:xfrm>
            <a:off x="702554" y="4415065"/>
            <a:ext cx="115054" cy="180000"/>
          </a:xfrm>
          <a:custGeom>
            <a:avLst/>
            <a:gdLst/>
            <a:ahLst/>
            <a:cxnLst>
              <a:cxn ang="0">
                <a:pos x="0" y="235"/>
              </a:cxn>
              <a:cxn ang="0">
                <a:pos x="10" y="233"/>
              </a:cxn>
              <a:cxn ang="0">
                <a:pos x="7" y="166"/>
              </a:cxn>
              <a:cxn ang="0">
                <a:pos x="0" y="112"/>
              </a:cxn>
              <a:cxn ang="0">
                <a:pos x="10" y="110"/>
              </a:cxn>
              <a:cxn ang="0">
                <a:pos x="96" y="7"/>
              </a:cxn>
              <a:cxn ang="0">
                <a:pos x="396" y="7"/>
              </a:cxn>
              <a:cxn ang="0">
                <a:pos x="488" y="0"/>
              </a:cxn>
              <a:cxn ang="0">
                <a:pos x="493" y="7"/>
              </a:cxn>
              <a:cxn ang="0">
                <a:pos x="591" y="95"/>
              </a:cxn>
              <a:cxn ang="0">
                <a:pos x="506" y="1162"/>
              </a:cxn>
              <a:cxn ang="0">
                <a:pos x="10" y="1075"/>
              </a:cxn>
              <a:cxn ang="0">
                <a:pos x="7" y="378"/>
              </a:cxn>
              <a:cxn ang="0">
                <a:pos x="0" y="339"/>
              </a:cxn>
              <a:cxn ang="0">
                <a:pos x="10" y="336"/>
              </a:cxn>
              <a:cxn ang="0">
                <a:pos x="7" y="276"/>
              </a:cxn>
              <a:cxn ang="0">
                <a:pos x="249" y="1061"/>
              </a:cxn>
              <a:cxn ang="0">
                <a:pos x="303" y="1115"/>
              </a:cxn>
              <a:cxn ang="0">
                <a:pos x="303" y="1115"/>
              </a:cxn>
              <a:cxn ang="0">
                <a:pos x="358" y="1061"/>
              </a:cxn>
              <a:cxn ang="0">
                <a:pos x="303" y="1007"/>
              </a:cxn>
              <a:cxn ang="0">
                <a:pos x="303" y="1007"/>
              </a:cxn>
              <a:cxn ang="0">
                <a:pos x="187" y="108"/>
              </a:cxn>
              <a:cxn ang="0">
                <a:pos x="202" y="124"/>
              </a:cxn>
              <a:cxn ang="0">
                <a:pos x="202" y="124"/>
              </a:cxn>
              <a:cxn ang="0">
                <a:pos x="218" y="108"/>
              </a:cxn>
              <a:cxn ang="0">
                <a:pos x="202" y="93"/>
              </a:cxn>
              <a:cxn ang="0">
                <a:pos x="202" y="93"/>
              </a:cxn>
              <a:cxn ang="0">
                <a:pos x="261" y="93"/>
              </a:cxn>
              <a:cxn ang="0">
                <a:pos x="249" y="109"/>
              </a:cxn>
              <a:cxn ang="0">
                <a:pos x="346" y="124"/>
              </a:cxn>
              <a:cxn ang="0">
                <a:pos x="358" y="109"/>
              </a:cxn>
              <a:cxn ang="0">
                <a:pos x="261" y="93"/>
              </a:cxn>
              <a:cxn ang="0">
                <a:pos x="46" y="960"/>
              </a:cxn>
              <a:cxn ang="0">
                <a:pos x="560" y="201"/>
              </a:cxn>
            </a:cxnLst>
            <a:rect l="0" t="0" r="r" b="b"/>
            <a:pathLst>
              <a:path w="591" h="1162">
                <a:moveTo>
                  <a:pt x="0" y="274"/>
                </a:moveTo>
                <a:cubicBezTo>
                  <a:pt x="0" y="235"/>
                  <a:pt x="0" y="235"/>
                  <a:pt x="0" y="235"/>
                </a:cubicBezTo>
                <a:cubicBezTo>
                  <a:pt x="0" y="234"/>
                  <a:pt x="3" y="233"/>
                  <a:pt x="7" y="233"/>
                </a:cubicBezTo>
                <a:cubicBezTo>
                  <a:pt x="10" y="233"/>
                  <a:pt x="10" y="233"/>
                  <a:pt x="10" y="233"/>
                </a:cubicBezTo>
                <a:cubicBezTo>
                  <a:pt x="10" y="166"/>
                  <a:pt x="10" y="166"/>
                  <a:pt x="10" y="166"/>
                </a:cubicBezTo>
                <a:cubicBezTo>
                  <a:pt x="7" y="166"/>
                  <a:pt x="7" y="166"/>
                  <a:pt x="7" y="166"/>
                </a:cubicBezTo>
                <a:cubicBezTo>
                  <a:pt x="3" y="166"/>
                  <a:pt x="0" y="164"/>
                  <a:pt x="0" y="163"/>
                </a:cubicBezTo>
                <a:cubicBezTo>
                  <a:pt x="0" y="112"/>
                  <a:pt x="0" y="112"/>
                  <a:pt x="0" y="112"/>
                </a:cubicBezTo>
                <a:cubicBezTo>
                  <a:pt x="0" y="111"/>
                  <a:pt x="3" y="110"/>
                  <a:pt x="7" y="110"/>
                </a:cubicBezTo>
                <a:cubicBezTo>
                  <a:pt x="10" y="110"/>
                  <a:pt x="10" y="110"/>
                  <a:pt x="10" y="110"/>
                </a:cubicBezTo>
                <a:cubicBezTo>
                  <a:pt x="10" y="95"/>
                  <a:pt x="10" y="95"/>
                  <a:pt x="10" y="95"/>
                </a:cubicBezTo>
                <a:cubicBezTo>
                  <a:pt x="10" y="46"/>
                  <a:pt x="49" y="7"/>
                  <a:pt x="96" y="7"/>
                </a:cubicBezTo>
                <a:cubicBezTo>
                  <a:pt x="396" y="7"/>
                  <a:pt x="396" y="7"/>
                  <a:pt x="396" y="7"/>
                </a:cubicBezTo>
                <a:cubicBezTo>
                  <a:pt x="396" y="7"/>
                  <a:pt x="396" y="7"/>
                  <a:pt x="396" y="7"/>
                </a:cubicBezTo>
                <a:cubicBezTo>
                  <a:pt x="396" y="3"/>
                  <a:pt x="399" y="0"/>
                  <a:pt x="401" y="0"/>
                </a:cubicBezTo>
                <a:cubicBezTo>
                  <a:pt x="488" y="0"/>
                  <a:pt x="488" y="0"/>
                  <a:pt x="488" y="0"/>
                </a:cubicBezTo>
                <a:cubicBezTo>
                  <a:pt x="491" y="0"/>
                  <a:pt x="493" y="3"/>
                  <a:pt x="493" y="7"/>
                </a:cubicBezTo>
                <a:cubicBezTo>
                  <a:pt x="493" y="7"/>
                  <a:pt x="493" y="7"/>
                  <a:pt x="493" y="7"/>
                </a:cubicBezTo>
                <a:cubicBezTo>
                  <a:pt x="506" y="7"/>
                  <a:pt x="506" y="7"/>
                  <a:pt x="506" y="7"/>
                </a:cubicBezTo>
                <a:cubicBezTo>
                  <a:pt x="553" y="7"/>
                  <a:pt x="591" y="46"/>
                  <a:pt x="591" y="95"/>
                </a:cubicBezTo>
                <a:cubicBezTo>
                  <a:pt x="591" y="1075"/>
                  <a:pt x="591" y="1075"/>
                  <a:pt x="591" y="1075"/>
                </a:cubicBezTo>
                <a:cubicBezTo>
                  <a:pt x="591" y="1123"/>
                  <a:pt x="553" y="1162"/>
                  <a:pt x="506" y="1162"/>
                </a:cubicBezTo>
                <a:cubicBezTo>
                  <a:pt x="96" y="1162"/>
                  <a:pt x="96" y="1162"/>
                  <a:pt x="96" y="1162"/>
                </a:cubicBezTo>
                <a:cubicBezTo>
                  <a:pt x="49" y="1162"/>
                  <a:pt x="10" y="1123"/>
                  <a:pt x="10" y="1075"/>
                </a:cubicBezTo>
                <a:cubicBezTo>
                  <a:pt x="10" y="378"/>
                  <a:pt x="10" y="378"/>
                  <a:pt x="10" y="378"/>
                </a:cubicBezTo>
                <a:cubicBezTo>
                  <a:pt x="7" y="378"/>
                  <a:pt x="7" y="378"/>
                  <a:pt x="7" y="378"/>
                </a:cubicBezTo>
                <a:cubicBezTo>
                  <a:pt x="3" y="378"/>
                  <a:pt x="0" y="377"/>
                  <a:pt x="0" y="376"/>
                </a:cubicBezTo>
                <a:cubicBezTo>
                  <a:pt x="0" y="339"/>
                  <a:pt x="0" y="339"/>
                  <a:pt x="0" y="339"/>
                </a:cubicBezTo>
                <a:cubicBezTo>
                  <a:pt x="0" y="337"/>
                  <a:pt x="3" y="336"/>
                  <a:pt x="7" y="336"/>
                </a:cubicBezTo>
                <a:cubicBezTo>
                  <a:pt x="10" y="336"/>
                  <a:pt x="10" y="336"/>
                  <a:pt x="10" y="336"/>
                </a:cubicBezTo>
                <a:cubicBezTo>
                  <a:pt x="10" y="276"/>
                  <a:pt x="10" y="276"/>
                  <a:pt x="10" y="276"/>
                </a:cubicBezTo>
                <a:cubicBezTo>
                  <a:pt x="7" y="276"/>
                  <a:pt x="7" y="276"/>
                  <a:pt x="7" y="276"/>
                </a:cubicBezTo>
                <a:cubicBezTo>
                  <a:pt x="3" y="276"/>
                  <a:pt x="0" y="275"/>
                  <a:pt x="0" y="274"/>
                </a:cubicBezTo>
                <a:close/>
                <a:moveTo>
                  <a:pt x="249" y="1061"/>
                </a:moveTo>
                <a:cubicBezTo>
                  <a:pt x="249" y="1061"/>
                  <a:pt x="249" y="1061"/>
                  <a:pt x="249" y="1061"/>
                </a:cubicBezTo>
                <a:cubicBezTo>
                  <a:pt x="249" y="1091"/>
                  <a:pt x="274" y="1115"/>
                  <a:pt x="303" y="1115"/>
                </a:cubicBezTo>
                <a:cubicBezTo>
                  <a:pt x="303" y="1115"/>
                  <a:pt x="303" y="1115"/>
                  <a:pt x="303" y="1115"/>
                </a:cubicBezTo>
                <a:cubicBezTo>
                  <a:pt x="303" y="1115"/>
                  <a:pt x="303" y="1115"/>
                  <a:pt x="303" y="1115"/>
                </a:cubicBezTo>
                <a:cubicBezTo>
                  <a:pt x="333" y="1115"/>
                  <a:pt x="358" y="1091"/>
                  <a:pt x="358" y="1061"/>
                </a:cubicBezTo>
                <a:cubicBezTo>
                  <a:pt x="358" y="1061"/>
                  <a:pt x="358" y="1061"/>
                  <a:pt x="358" y="1061"/>
                </a:cubicBezTo>
                <a:cubicBezTo>
                  <a:pt x="358" y="1061"/>
                  <a:pt x="358" y="1061"/>
                  <a:pt x="358" y="1061"/>
                </a:cubicBezTo>
                <a:cubicBezTo>
                  <a:pt x="358" y="1032"/>
                  <a:pt x="333" y="1007"/>
                  <a:pt x="303" y="1007"/>
                </a:cubicBezTo>
                <a:cubicBezTo>
                  <a:pt x="303" y="1007"/>
                  <a:pt x="303" y="1007"/>
                  <a:pt x="303" y="1007"/>
                </a:cubicBezTo>
                <a:cubicBezTo>
                  <a:pt x="303" y="1007"/>
                  <a:pt x="303" y="1007"/>
                  <a:pt x="303" y="1007"/>
                </a:cubicBezTo>
                <a:cubicBezTo>
                  <a:pt x="274" y="1007"/>
                  <a:pt x="249" y="1032"/>
                  <a:pt x="249" y="1061"/>
                </a:cubicBezTo>
                <a:close/>
                <a:moveTo>
                  <a:pt x="187" y="108"/>
                </a:moveTo>
                <a:cubicBezTo>
                  <a:pt x="187" y="108"/>
                  <a:pt x="187" y="108"/>
                  <a:pt x="187" y="108"/>
                </a:cubicBezTo>
                <a:cubicBezTo>
                  <a:pt x="187" y="117"/>
                  <a:pt x="194" y="124"/>
                  <a:pt x="202" y="124"/>
                </a:cubicBezTo>
                <a:cubicBezTo>
                  <a:pt x="202" y="124"/>
                  <a:pt x="202" y="124"/>
                  <a:pt x="202" y="124"/>
                </a:cubicBezTo>
                <a:cubicBezTo>
                  <a:pt x="202" y="124"/>
                  <a:pt x="202" y="124"/>
                  <a:pt x="202" y="124"/>
                </a:cubicBezTo>
                <a:cubicBezTo>
                  <a:pt x="211" y="124"/>
                  <a:pt x="218" y="117"/>
                  <a:pt x="218" y="108"/>
                </a:cubicBezTo>
                <a:cubicBezTo>
                  <a:pt x="218" y="108"/>
                  <a:pt x="218" y="108"/>
                  <a:pt x="218" y="108"/>
                </a:cubicBezTo>
                <a:cubicBezTo>
                  <a:pt x="218" y="108"/>
                  <a:pt x="218" y="108"/>
                  <a:pt x="218" y="108"/>
                </a:cubicBezTo>
                <a:cubicBezTo>
                  <a:pt x="218" y="101"/>
                  <a:pt x="211" y="93"/>
                  <a:pt x="202" y="93"/>
                </a:cubicBezTo>
                <a:cubicBezTo>
                  <a:pt x="202" y="93"/>
                  <a:pt x="202" y="93"/>
                  <a:pt x="202" y="93"/>
                </a:cubicBezTo>
                <a:cubicBezTo>
                  <a:pt x="202" y="93"/>
                  <a:pt x="202" y="93"/>
                  <a:pt x="202" y="93"/>
                </a:cubicBezTo>
                <a:cubicBezTo>
                  <a:pt x="194" y="93"/>
                  <a:pt x="187" y="101"/>
                  <a:pt x="187" y="108"/>
                </a:cubicBezTo>
                <a:close/>
                <a:moveTo>
                  <a:pt x="261" y="93"/>
                </a:moveTo>
                <a:cubicBezTo>
                  <a:pt x="254" y="93"/>
                  <a:pt x="249" y="100"/>
                  <a:pt x="249" y="109"/>
                </a:cubicBezTo>
                <a:cubicBezTo>
                  <a:pt x="249" y="109"/>
                  <a:pt x="249" y="109"/>
                  <a:pt x="249" y="109"/>
                </a:cubicBezTo>
                <a:cubicBezTo>
                  <a:pt x="249" y="118"/>
                  <a:pt x="254" y="124"/>
                  <a:pt x="261" y="124"/>
                </a:cubicBezTo>
                <a:cubicBezTo>
                  <a:pt x="346" y="124"/>
                  <a:pt x="346" y="124"/>
                  <a:pt x="346" y="124"/>
                </a:cubicBezTo>
                <a:cubicBezTo>
                  <a:pt x="352" y="124"/>
                  <a:pt x="358" y="118"/>
                  <a:pt x="358" y="109"/>
                </a:cubicBezTo>
                <a:cubicBezTo>
                  <a:pt x="358" y="109"/>
                  <a:pt x="358" y="109"/>
                  <a:pt x="358" y="109"/>
                </a:cubicBezTo>
                <a:cubicBezTo>
                  <a:pt x="358" y="100"/>
                  <a:pt x="352" y="93"/>
                  <a:pt x="346" y="93"/>
                </a:cubicBezTo>
                <a:cubicBezTo>
                  <a:pt x="261" y="93"/>
                  <a:pt x="261" y="93"/>
                  <a:pt x="261" y="93"/>
                </a:cubicBezTo>
                <a:close/>
                <a:moveTo>
                  <a:pt x="46" y="201"/>
                </a:moveTo>
                <a:cubicBezTo>
                  <a:pt x="46" y="960"/>
                  <a:pt x="46" y="960"/>
                  <a:pt x="46" y="960"/>
                </a:cubicBezTo>
                <a:cubicBezTo>
                  <a:pt x="560" y="960"/>
                  <a:pt x="560" y="960"/>
                  <a:pt x="560" y="960"/>
                </a:cubicBezTo>
                <a:cubicBezTo>
                  <a:pt x="560" y="201"/>
                  <a:pt x="560" y="201"/>
                  <a:pt x="560" y="201"/>
                </a:cubicBezTo>
                <a:cubicBezTo>
                  <a:pt x="46" y="201"/>
                  <a:pt x="46" y="201"/>
                  <a:pt x="46" y="201"/>
                </a:cubicBezTo>
                <a:close/>
              </a:path>
            </a:pathLst>
          </a:custGeom>
          <a:solidFill>
            <a:schemeClr val="accent3"/>
          </a:solidFill>
          <a:ln w="9525">
            <a:noFill/>
            <a:round/>
            <a:headEnd/>
            <a:tailEnd/>
          </a:ln>
        </p:spPr>
        <p:txBody>
          <a:bodyPr vert="horz" wrap="square" lIns="105180" tIns="52589" rIns="105180" bIns="52589" numCol="1" anchor="t" anchorCtr="0" compatLnSpc="1">
            <a:prstTxWarp prst="textNoShape">
              <a:avLst/>
            </a:prstTxWarp>
          </a:bodyPr>
          <a:lstStyle/>
          <a:p>
            <a:endParaRPr lang="en-GB" dirty="0">
              <a:latin typeface="+mn-lt"/>
            </a:endParaRPr>
          </a:p>
        </p:txBody>
      </p:sp>
      <p:grpSp>
        <p:nvGrpSpPr>
          <p:cNvPr id="28" name="Group 27"/>
          <p:cNvGrpSpPr>
            <a:grpSpLocks noChangeAspect="1"/>
          </p:cNvGrpSpPr>
          <p:nvPr userDrawn="1"/>
        </p:nvGrpSpPr>
        <p:grpSpPr>
          <a:xfrm>
            <a:off x="646963" y="4089538"/>
            <a:ext cx="226229" cy="135137"/>
            <a:chOff x="5081588" y="3579813"/>
            <a:chExt cx="528637" cy="396876"/>
          </a:xfrm>
          <a:solidFill>
            <a:schemeClr val="accent3"/>
          </a:solidFill>
        </p:grpSpPr>
        <p:sp>
          <p:nvSpPr>
            <p:cNvPr id="25" name="Freeform 6"/>
            <p:cNvSpPr>
              <a:spLocks/>
            </p:cNvSpPr>
            <p:nvPr userDrawn="1"/>
          </p:nvSpPr>
          <p:spPr bwMode="auto">
            <a:xfrm>
              <a:off x="5081588" y="3579813"/>
              <a:ext cx="528637" cy="179388"/>
            </a:xfrm>
            <a:custGeom>
              <a:avLst/>
              <a:gdLst>
                <a:gd name="T0" fmla="*/ 70 w 141"/>
                <a:gd name="T1" fmla="*/ 0 h 48"/>
                <a:gd name="T2" fmla="*/ 0 w 141"/>
                <a:gd name="T3" fmla="*/ 23 h 48"/>
                <a:gd name="T4" fmla="*/ 8 w 141"/>
                <a:gd name="T5" fmla="*/ 47 h 48"/>
                <a:gd name="T6" fmla="*/ 42 w 141"/>
                <a:gd name="T7" fmla="*/ 38 h 48"/>
                <a:gd name="T8" fmla="*/ 43 w 141"/>
                <a:gd name="T9" fmla="*/ 23 h 48"/>
                <a:gd name="T10" fmla="*/ 70 w 141"/>
                <a:gd name="T11" fmla="*/ 19 h 48"/>
                <a:gd name="T12" fmla="*/ 98 w 141"/>
                <a:gd name="T13" fmla="*/ 23 h 48"/>
                <a:gd name="T14" fmla="*/ 98 w 141"/>
                <a:gd name="T15" fmla="*/ 38 h 48"/>
                <a:gd name="T16" fmla="*/ 132 w 141"/>
                <a:gd name="T17" fmla="*/ 47 h 48"/>
                <a:gd name="T18" fmla="*/ 141 w 141"/>
                <a:gd name="T19" fmla="*/ 23 h 48"/>
                <a:gd name="T20" fmla="*/ 70 w 141"/>
                <a:gd name="T2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1" h="48">
                  <a:moveTo>
                    <a:pt x="70" y="0"/>
                  </a:moveTo>
                  <a:cubicBezTo>
                    <a:pt x="29" y="1"/>
                    <a:pt x="9" y="13"/>
                    <a:pt x="0" y="23"/>
                  </a:cubicBezTo>
                  <a:cubicBezTo>
                    <a:pt x="2" y="34"/>
                    <a:pt x="5" y="42"/>
                    <a:pt x="8" y="47"/>
                  </a:cubicBezTo>
                  <a:cubicBezTo>
                    <a:pt x="19" y="48"/>
                    <a:pt x="33" y="44"/>
                    <a:pt x="42" y="38"/>
                  </a:cubicBezTo>
                  <a:cubicBezTo>
                    <a:pt x="43" y="35"/>
                    <a:pt x="43" y="26"/>
                    <a:pt x="43" y="23"/>
                  </a:cubicBezTo>
                  <a:cubicBezTo>
                    <a:pt x="49" y="20"/>
                    <a:pt x="61" y="19"/>
                    <a:pt x="70" y="19"/>
                  </a:cubicBezTo>
                  <a:cubicBezTo>
                    <a:pt x="80" y="19"/>
                    <a:pt x="92" y="20"/>
                    <a:pt x="98" y="23"/>
                  </a:cubicBezTo>
                  <a:cubicBezTo>
                    <a:pt x="97" y="26"/>
                    <a:pt x="97" y="35"/>
                    <a:pt x="98" y="38"/>
                  </a:cubicBezTo>
                  <a:cubicBezTo>
                    <a:pt x="107" y="44"/>
                    <a:pt x="121" y="48"/>
                    <a:pt x="132" y="47"/>
                  </a:cubicBezTo>
                  <a:cubicBezTo>
                    <a:pt x="136" y="42"/>
                    <a:pt x="138" y="34"/>
                    <a:pt x="141" y="23"/>
                  </a:cubicBezTo>
                  <a:cubicBezTo>
                    <a:pt x="132" y="13"/>
                    <a:pt x="112" y="1"/>
                    <a:pt x="7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latin typeface="+mn-lt"/>
              </a:endParaRPr>
            </a:p>
          </p:txBody>
        </p:sp>
        <p:sp>
          <p:nvSpPr>
            <p:cNvPr id="26" name="Freeform 7"/>
            <p:cNvSpPr>
              <a:spLocks noEditPoints="1"/>
            </p:cNvSpPr>
            <p:nvPr userDrawn="1"/>
          </p:nvSpPr>
          <p:spPr bwMode="auto">
            <a:xfrm>
              <a:off x="5149850" y="3676651"/>
              <a:ext cx="393700" cy="300038"/>
            </a:xfrm>
            <a:custGeom>
              <a:avLst/>
              <a:gdLst>
                <a:gd name="T0" fmla="*/ 75 w 105"/>
                <a:gd name="T1" fmla="*/ 10 h 80"/>
                <a:gd name="T2" fmla="*/ 75 w 105"/>
                <a:gd name="T3" fmla="*/ 0 h 80"/>
                <a:gd name="T4" fmla="*/ 62 w 105"/>
                <a:gd name="T5" fmla="*/ 0 h 80"/>
                <a:gd name="T6" fmla="*/ 62 w 105"/>
                <a:gd name="T7" fmla="*/ 9 h 80"/>
                <a:gd name="T8" fmla="*/ 42 w 105"/>
                <a:gd name="T9" fmla="*/ 9 h 80"/>
                <a:gd name="T10" fmla="*/ 42 w 105"/>
                <a:gd name="T11" fmla="*/ 0 h 80"/>
                <a:gd name="T12" fmla="*/ 30 w 105"/>
                <a:gd name="T13" fmla="*/ 0 h 80"/>
                <a:gd name="T14" fmla="*/ 30 w 105"/>
                <a:gd name="T15" fmla="*/ 10 h 80"/>
                <a:gd name="T16" fmla="*/ 0 w 105"/>
                <a:gd name="T17" fmla="*/ 45 h 80"/>
                <a:gd name="T18" fmla="*/ 0 w 105"/>
                <a:gd name="T19" fmla="*/ 68 h 80"/>
                <a:gd name="T20" fmla="*/ 52 w 105"/>
                <a:gd name="T21" fmla="*/ 80 h 80"/>
                <a:gd name="T22" fmla="*/ 52 w 105"/>
                <a:gd name="T23" fmla="*/ 80 h 80"/>
                <a:gd name="T24" fmla="*/ 52 w 105"/>
                <a:gd name="T25" fmla="*/ 80 h 80"/>
                <a:gd name="T26" fmla="*/ 52 w 105"/>
                <a:gd name="T27" fmla="*/ 80 h 80"/>
                <a:gd name="T28" fmla="*/ 53 w 105"/>
                <a:gd name="T29" fmla="*/ 80 h 80"/>
                <a:gd name="T30" fmla="*/ 104 w 105"/>
                <a:gd name="T31" fmla="*/ 68 h 80"/>
                <a:gd name="T32" fmla="*/ 105 w 105"/>
                <a:gd name="T33" fmla="*/ 45 h 80"/>
                <a:gd name="T34" fmla="*/ 75 w 105"/>
                <a:gd name="T35" fmla="*/ 10 h 80"/>
                <a:gd name="T36" fmla="*/ 52 w 105"/>
                <a:gd name="T37" fmla="*/ 63 h 80"/>
                <a:gd name="T38" fmla="*/ 32 w 105"/>
                <a:gd name="T39" fmla="*/ 43 h 80"/>
                <a:gd name="T40" fmla="*/ 52 w 105"/>
                <a:gd name="T41" fmla="*/ 23 h 80"/>
                <a:gd name="T42" fmla="*/ 72 w 105"/>
                <a:gd name="T43" fmla="*/ 43 h 80"/>
                <a:gd name="T44" fmla="*/ 52 w 105"/>
                <a:gd name="T45" fmla="*/ 6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5" h="80">
                  <a:moveTo>
                    <a:pt x="75" y="10"/>
                  </a:moveTo>
                  <a:cubicBezTo>
                    <a:pt x="75" y="0"/>
                    <a:pt x="75" y="0"/>
                    <a:pt x="75" y="0"/>
                  </a:cubicBezTo>
                  <a:cubicBezTo>
                    <a:pt x="62" y="0"/>
                    <a:pt x="62" y="0"/>
                    <a:pt x="62" y="0"/>
                  </a:cubicBezTo>
                  <a:cubicBezTo>
                    <a:pt x="62" y="9"/>
                    <a:pt x="62" y="9"/>
                    <a:pt x="62" y="9"/>
                  </a:cubicBezTo>
                  <a:cubicBezTo>
                    <a:pt x="42" y="9"/>
                    <a:pt x="42" y="9"/>
                    <a:pt x="42" y="9"/>
                  </a:cubicBezTo>
                  <a:cubicBezTo>
                    <a:pt x="42" y="0"/>
                    <a:pt x="42" y="0"/>
                    <a:pt x="42" y="0"/>
                  </a:cubicBezTo>
                  <a:cubicBezTo>
                    <a:pt x="30" y="0"/>
                    <a:pt x="30" y="0"/>
                    <a:pt x="30" y="0"/>
                  </a:cubicBezTo>
                  <a:cubicBezTo>
                    <a:pt x="30" y="10"/>
                    <a:pt x="30" y="10"/>
                    <a:pt x="30" y="10"/>
                  </a:cubicBezTo>
                  <a:cubicBezTo>
                    <a:pt x="0" y="45"/>
                    <a:pt x="0" y="45"/>
                    <a:pt x="0" y="45"/>
                  </a:cubicBezTo>
                  <a:cubicBezTo>
                    <a:pt x="0" y="68"/>
                    <a:pt x="0" y="68"/>
                    <a:pt x="0" y="68"/>
                  </a:cubicBezTo>
                  <a:cubicBezTo>
                    <a:pt x="0" y="68"/>
                    <a:pt x="20" y="80"/>
                    <a:pt x="52" y="80"/>
                  </a:cubicBezTo>
                  <a:cubicBezTo>
                    <a:pt x="52" y="80"/>
                    <a:pt x="52" y="80"/>
                    <a:pt x="52" y="80"/>
                  </a:cubicBezTo>
                  <a:cubicBezTo>
                    <a:pt x="52" y="80"/>
                    <a:pt x="52" y="80"/>
                    <a:pt x="52" y="80"/>
                  </a:cubicBezTo>
                  <a:cubicBezTo>
                    <a:pt x="52" y="80"/>
                    <a:pt x="52" y="80"/>
                    <a:pt x="52" y="80"/>
                  </a:cubicBezTo>
                  <a:cubicBezTo>
                    <a:pt x="52" y="80"/>
                    <a:pt x="52" y="80"/>
                    <a:pt x="53" y="80"/>
                  </a:cubicBezTo>
                  <a:cubicBezTo>
                    <a:pt x="84" y="80"/>
                    <a:pt x="104" y="68"/>
                    <a:pt x="104" y="68"/>
                  </a:cubicBezTo>
                  <a:cubicBezTo>
                    <a:pt x="105" y="45"/>
                    <a:pt x="105" y="45"/>
                    <a:pt x="105" y="45"/>
                  </a:cubicBezTo>
                  <a:lnTo>
                    <a:pt x="75" y="10"/>
                  </a:lnTo>
                  <a:close/>
                  <a:moveTo>
                    <a:pt x="52" y="63"/>
                  </a:moveTo>
                  <a:cubicBezTo>
                    <a:pt x="41" y="63"/>
                    <a:pt x="32" y="54"/>
                    <a:pt x="32" y="43"/>
                  </a:cubicBezTo>
                  <a:cubicBezTo>
                    <a:pt x="32" y="32"/>
                    <a:pt x="41" y="23"/>
                    <a:pt x="52" y="23"/>
                  </a:cubicBezTo>
                  <a:cubicBezTo>
                    <a:pt x="63" y="23"/>
                    <a:pt x="72" y="32"/>
                    <a:pt x="72" y="43"/>
                  </a:cubicBezTo>
                  <a:cubicBezTo>
                    <a:pt x="72" y="54"/>
                    <a:pt x="63" y="63"/>
                    <a:pt x="52" y="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latin typeface="+mn-lt"/>
              </a:endParaRPr>
            </a:p>
          </p:txBody>
        </p:sp>
      </p:grpSp>
      <p:sp>
        <p:nvSpPr>
          <p:cNvPr id="161" name="Text Placeholder 68"/>
          <p:cNvSpPr>
            <a:spLocks noGrp="1"/>
          </p:cNvSpPr>
          <p:nvPr>
            <p:ph type="body" sz="quarter" idx="11" hasCustomPrompt="1"/>
          </p:nvPr>
        </p:nvSpPr>
        <p:spPr bwMode="gray">
          <a:xfrm>
            <a:off x="6933380" y="3128920"/>
            <a:ext cx="5939757" cy="1937983"/>
          </a:xfrm>
        </p:spPr>
        <p:txBody>
          <a:bodyPr wrap="square" lIns="82819" tIns="41410" rIns="82819" bIns="41410">
            <a:spAutoFit/>
          </a:bodyPr>
          <a:lstStyle>
            <a:lvl1pPr marL="0" indent="0">
              <a:spcBef>
                <a:spcPts val="0"/>
              </a:spcBef>
              <a:buNone/>
              <a:tabLst>
                <a:tab pos="314080" algn="l"/>
              </a:tabLst>
              <a:defRPr sz="2100" baseline="0">
                <a:solidFill>
                  <a:schemeClr val="tx1"/>
                </a:solidFill>
                <a:latin typeface="+mn-lt"/>
              </a:defRPr>
            </a:lvl1pPr>
            <a:lvl2pPr marL="525902" indent="0">
              <a:buNone/>
              <a:defRPr>
                <a:solidFill>
                  <a:schemeClr val="bg1"/>
                </a:solidFill>
              </a:defRPr>
            </a:lvl2pPr>
            <a:lvl3pPr marL="1051802" indent="0">
              <a:buNone/>
              <a:defRPr>
                <a:solidFill>
                  <a:schemeClr val="bg1"/>
                </a:solidFill>
              </a:defRPr>
            </a:lvl3pPr>
            <a:lvl4pPr marL="1577704" indent="0">
              <a:buNone/>
              <a:defRPr>
                <a:solidFill>
                  <a:schemeClr val="bg1"/>
                </a:solidFill>
              </a:defRPr>
            </a:lvl4pPr>
            <a:lvl5pPr marL="2103606" indent="0">
              <a:buNone/>
              <a:defRPr>
                <a:solidFill>
                  <a:schemeClr val="bg1"/>
                </a:solidFill>
              </a:defRPr>
            </a:lvl5pPr>
          </a:lstStyle>
          <a:p>
            <a:pPr lvl="0"/>
            <a:r>
              <a:rPr lang="en-US" dirty="0" err="1"/>
              <a:t>Firstname</a:t>
            </a:r>
            <a:r>
              <a:rPr lang="en-US" dirty="0"/>
              <a:t> </a:t>
            </a:r>
            <a:r>
              <a:rPr lang="en-US" dirty="0" err="1"/>
              <a:t>Lastname</a:t>
            </a:r>
            <a:endParaRPr lang="en-US" dirty="0"/>
          </a:p>
          <a:p>
            <a:pPr lvl="0"/>
            <a:r>
              <a:rPr lang="en-US" dirty="0"/>
              <a:t>Job title</a:t>
            </a:r>
          </a:p>
          <a:p>
            <a:pPr lvl="0"/>
            <a:r>
              <a:rPr lang="en-US" dirty="0"/>
              <a:t>	020 #### ####</a:t>
            </a:r>
            <a:br>
              <a:rPr lang="en-US" dirty="0"/>
            </a:br>
            <a:r>
              <a:rPr lang="en-US" dirty="0"/>
              <a:t>	##### ######	firstname.lastname@ipsos.com</a:t>
            </a:r>
            <a:endParaRPr lang="en-GB" dirty="0"/>
          </a:p>
        </p:txBody>
      </p:sp>
      <p:sp>
        <p:nvSpPr>
          <p:cNvPr id="162" name="Freeform 7"/>
          <p:cNvSpPr>
            <a:spLocks noChangeAspect="1" noEditPoints="1"/>
          </p:cNvSpPr>
          <p:nvPr userDrawn="1"/>
        </p:nvSpPr>
        <p:spPr bwMode="auto">
          <a:xfrm>
            <a:off x="7022746" y="4764299"/>
            <a:ext cx="228093" cy="180000"/>
          </a:xfrm>
          <a:custGeom>
            <a:avLst/>
            <a:gdLst/>
            <a:ahLst/>
            <a:cxnLst>
              <a:cxn ang="0">
                <a:pos x="0" y="169"/>
              </a:cxn>
              <a:cxn ang="0">
                <a:pos x="0" y="76"/>
              </a:cxn>
              <a:cxn ang="0">
                <a:pos x="65" y="125"/>
              </a:cxn>
              <a:cxn ang="0">
                <a:pos x="0" y="169"/>
              </a:cxn>
              <a:cxn ang="0">
                <a:pos x="182" y="179"/>
              </a:cxn>
              <a:cxn ang="0">
                <a:pos x="176" y="182"/>
              </a:cxn>
              <a:cxn ang="0">
                <a:pos x="7" y="182"/>
              </a:cxn>
              <a:cxn ang="0">
                <a:pos x="2" y="179"/>
              </a:cxn>
              <a:cxn ang="0">
                <a:pos x="73" y="131"/>
              </a:cxn>
              <a:cxn ang="0">
                <a:pos x="110" y="131"/>
              </a:cxn>
              <a:cxn ang="0">
                <a:pos x="182" y="179"/>
              </a:cxn>
              <a:cxn ang="0">
                <a:pos x="183" y="76"/>
              </a:cxn>
              <a:cxn ang="0">
                <a:pos x="183" y="169"/>
              </a:cxn>
              <a:cxn ang="0">
                <a:pos x="118" y="125"/>
              </a:cxn>
              <a:cxn ang="0">
                <a:pos x="183" y="76"/>
              </a:cxn>
              <a:cxn ang="0">
                <a:pos x="48" y="65"/>
              </a:cxn>
              <a:cxn ang="0">
                <a:pos x="135" y="65"/>
              </a:cxn>
              <a:cxn ang="0">
                <a:pos x="135" y="72"/>
              </a:cxn>
              <a:cxn ang="0">
                <a:pos x="48" y="72"/>
              </a:cxn>
              <a:cxn ang="0">
                <a:pos x="48" y="65"/>
              </a:cxn>
              <a:cxn ang="0">
                <a:pos x="48" y="78"/>
              </a:cxn>
              <a:cxn ang="0">
                <a:pos x="135" y="78"/>
              </a:cxn>
              <a:cxn ang="0">
                <a:pos x="135" y="85"/>
              </a:cxn>
              <a:cxn ang="0">
                <a:pos x="48" y="85"/>
              </a:cxn>
              <a:cxn ang="0">
                <a:pos x="48" y="78"/>
              </a:cxn>
              <a:cxn ang="0">
                <a:pos x="48" y="91"/>
              </a:cxn>
              <a:cxn ang="0">
                <a:pos x="92" y="91"/>
              </a:cxn>
              <a:cxn ang="0">
                <a:pos x="92" y="98"/>
              </a:cxn>
              <a:cxn ang="0">
                <a:pos x="48" y="98"/>
              </a:cxn>
              <a:cxn ang="0">
                <a:pos x="48" y="91"/>
              </a:cxn>
              <a:cxn ang="0">
                <a:pos x="182" y="65"/>
              </a:cxn>
              <a:cxn ang="0">
                <a:pos x="182" y="65"/>
              </a:cxn>
              <a:cxn ang="0">
                <a:pos x="148" y="91"/>
              </a:cxn>
              <a:cxn ang="0">
                <a:pos x="148" y="54"/>
              </a:cxn>
              <a:cxn ang="0">
                <a:pos x="35" y="54"/>
              </a:cxn>
              <a:cxn ang="0">
                <a:pos x="35" y="91"/>
              </a:cxn>
              <a:cxn ang="0">
                <a:pos x="1" y="65"/>
              </a:cxn>
              <a:cxn ang="0">
                <a:pos x="1" y="65"/>
              </a:cxn>
              <a:cxn ang="0">
                <a:pos x="78" y="8"/>
              </a:cxn>
              <a:cxn ang="0">
                <a:pos x="105" y="8"/>
              </a:cxn>
              <a:cxn ang="0">
                <a:pos x="182" y="65"/>
              </a:cxn>
            </a:cxnLst>
            <a:rect l="0" t="0" r="r" b="b"/>
            <a:pathLst>
              <a:path w="183" h="182">
                <a:moveTo>
                  <a:pt x="0" y="169"/>
                </a:moveTo>
                <a:cubicBezTo>
                  <a:pt x="0" y="76"/>
                  <a:pt x="0" y="76"/>
                  <a:pt x="0" y="76"/>
                </a:cubicBezTo>
                <a:cubicBezTo>
                  <a:pt x="65" y="125"/>
                  <a:pt x="65" y="125"/>
                  <a:pt x="65" y="125"/>
                </a:cubicBezTo>
                <a:cubicBezTo>
                  <a:pt x="0" y="169"/>
                  <a:pt x="0" y="169"/>
                  <a:pt x="0" y="169"/>
                </a:cubicBezTo>
                <a:close/>
                <a:moveTo>
                  <a:pt x="182" y="179"/>
                </a:moveTo>
                <a:cubicBezTo>
                  <a:pt x="180" y="181"/>
                  <a:pt x="178" y="182"/>
                  <a:pt x="176" y="182"/>
                </a:cubicBezTo>
                <a:cubicBezTo>
                  <a:pt x="7" y="182"/>
                  <a:pt x="7" y="182"/>
                  <a:pt x="7" y="182"/>
                </a:cubicBezTo>
                <a:cubicBezTo>
                  <a:pt x="5" y="182"/>
                  <a:pt x="3" y="181"/>
                  <a:pt x="2" y="179"/>
                </a:cubicBezTo>
                <a:cubicBezTo>
                  <a:pt x="73" y="131"/>
                  <a:pt x="73" y="131"/>
                  <a:pt x="73" y="131"/>
                </a:cubicBezTo>
                <a:cubicBezTo>
                  <a:pt x="110" y="131"/>
                  <a:pt x="110" y="131"/>
                  <a:pt x="110" y="131"/>
                </a:cubicBezTo>
                <a:cubicBezTo>
                  <a:pt x="182" y="179"/>
                  <a:pt x="182" y="179"/>
                  <a:pt x="182" y="179"/>
                </a:cubicBezTo>
                <a:close/>
                <a:moveTo>
                  <a:pt x="183" y="76"/>
                </a:moveTo>
                <a:cubicBezTo>
                  <a:pt x="183" y="169"/>
                  <a:pt x="183" y="169"/>
                  <a:pt x="183" y="169"/>
                </a:cubicBezTo>
                <a:cubicBezTo>
                  <a:pt x="118" y="125"/>
                  <a:pt x="118" y="125"/>
                  <a:pt x="118" y="125"/>
                </a:cubicBezTo>
                <a:cubicBezTo>
                  <a:pt x="183" y="76"/>
                  <a:pt x="183" y="76"/>
                  <a:pt x="183" y="76"/>
                </a:cubicBezTo>
                <a:close/>
                <a:moveTo>
                  <a:pt x="48" y="65"/>
                </a:moveTo>
                <a:cubicBezTo>
                  <a:pt x="135" y="65"/>
                  <a:pt x="135" y="65"/>
                  <a:pt x="135" y="65"/>
                </a:cubicBezTo>
                <a:cubicBezTo>
                  <a:pt x="135" y="72"/>
                  <a:pt x="135" y="72"/>
                  <a:pt x="135" y="72"/>
                </a:cubicBezTo>
                <a:cubicBezTo>
                  <a:pt x="48" y="72"/>
                  <a:pt x="48" y="72"/>
                  <a:pt x="48" y="72"/>
                </a:cubicBezTo>
                <a:cubicBezTo>
                  <a:pt x="48" y="65"/>
                  <a:pt x="48" y="65"/>
                  <a:pt x="48" y="65"/>
                </a:cubicBezTo>
                <a:close/>
                <a:moveTo>
                  <a:pt x="48" y="78"/>
                </a:moveTo>
                <a:cubicBezTo>
                  <a:pt x="135" y="78"/>
                  <a:pt x="135" y="78"/>
                  <a:pt x="135" y="78"/>
                </a:cubicBezTo>
                <a:cubicBezTo>
                  <a:pt x="135" y="85"/>
                  <a:pt x="135" y="85"/>
                  <a:pt x="135" y="85"/>
                </a:cubicBezTo>
                <a:cubicBezTo>
                  <a:pt x="48" y="85"/>
                  <a:pt x="48" y="85"/>
                  <a:pt x="48" y="85"/>
                </a:cubicBezTo>
                <a:cubicBezTo>
                  <a:pt x="48" y="78"/>
                  <a:pt x="48" y="78"/>
                  <a:pt x="48" y="78"/>
                </a:cubicBezTo>
                <a:close/>
                <a:moveTo>
                  <a:pt x="48" y="91"/>
                </a:moveTo>
                <a:cubicBezTo>
                  <a:pt x="92" y="91"/>
                  <a:pt x="92" y="91"/>
                  <a:pt x="92" y="91"/>
                </a:cubicBezTo>
                <a:cubicBezTo>
                  <a:pt x="92" y="98"/>
                  <a:pt x="92" y="98"/>
                  <a:pt x="92" y="98"/>
                </a:cubicBezTo>
                <a:cubicBezTo>
                  <a:pt x="48" y="98"/>
                  <a:pt x="48" y="98"/>
                  <a:pt x="48" y="98"/>
                </a:cubicBezTo>
                <a:cubicBezTo>
                  <a:pt x="48" y="91"/>
                  <a:pt x="48" y="91"/>
                  <a:pt x="48" y="91"/>
                </a:cubicBezTo>
                <a:close/>
                <a:moveTo>
                  <a:pt x="182" y="65"/>
                </a:moveTo>
                <a:cubicBezTo>
                  <a:pt x="182" y="65"/>
                  <a:pt x="182" y="65"/>
                  <a:pt x="182" y="65"/>
                </a:cubicBezTo>
                <a:cubicBezTo>
                  <a:pt x="148" y="91"/>
                  <a:pt x="148" y="91"/>
                  <a:pt x="148" y="91"/>
                </a:cubicBezTo>
                <a:cubicBezTo>
                  <a:pt x="148" y="54"/>
                  <a:pt x="148" y="54"/>
                  <a:pt x="148" y="54"/>
                </a:cubicBezTo>
                <a:cubicBezTo>
                  <a:pt x="35" y="54"/>
                  <a:pt x="35" y="54"/>
                  <a:pt x="35" y="54"/>
                </a:cubicBezTo>
                <a:cubicBezTo>
                  <a:pt x="35" y="91"/>
                  <a:pt x="35" y="91"/>
                  <a:pt x="35" y="91"/>
                </a:cubicBezTo>
                <a:cubicBezTo>
                  <a:pt x="1" y="65"/>
                  <a:pt x="1" y="65"/>
                  <a:pt x="1" y="65"/>
                </a:cubicBezTo>
                <a:cubicBezTo>
                  <a:pt x="1" y="65"/>
                  <a:pt x="1" y="65"/>
                  <a:pt x="1" y="65"/>
                </a:cubicBezTo>
                <a:cubicBezTo>
                  <a:pt x="27" y="46"/>
                  <a:pt x="52" y="27"/>
                  <a:pt x="78" y="8"/>
                </a:cubicBezTo>
                <a:cubicBezTo>
                  <a:pt x="89" y="0"/>
                  <a:pt x="95" y="0"/>
                  <a:pt x="105" y="8"/>
                </a:cubicBezTo>
                <a:cubicBezTo>
                  <a:pt x="131" y="27"/>
                  <a:pt x="157" y="46"/>
                  <a:pt x="182" y="65"/>
                </a:cubicBezTo>
                <a:close/>
              </a:path>
            </a:pathLst>
          </a:custGeom>
          <a:solidFill>
            <a:schemeClr val="accent3"/>
          </a:solidFill>
          <a:ln w="9525">
            <a:noFill/>
            <a:round/>
            <a:headEnd/>
            <a:tailEnd/>
          </a:ln>
        </p:spPr>
        <p:txBody>
          <a:bodyPr vert="horz" wrap="square" lIns="105180" tIns="52589" rIns="105180" bIns="52589" numCol="1" anchor="t" anchorCtr="0" compatLnSpc="1">
            <a:prstTxWarp prst="textNoShape">
              <a:avLst/>
            </a:prstTxWarp>
          </a:bodyPr>
          <a:lstStyle/>
          <a:p>
            <a:endParaRPr lang="en-GB" dirty="0">
              <a:latin typeface="+mn-lt"/>
            </a:endParaRPr>
          </a:p>
        </p:txBody>
      </p:sp>
      <p:sp>
        <p:nvSpPr>
          <p:cNvPr id="163" name="Freeform 11"/>
          <p:cNvSpPr>
            <a:spLocks noChangeAspect="1" noEditPoints="1"/>
          </p:cNvSpPr>
          <p:nvPr userDrawn="1"/>
        </p:nvSpPr>
        <p:spPr bwMode="auto">
          <a:xfrm>
            <a:off x="7079263" y="4415065"/>
            <a:ext cx="115054" cy="180000"/>
          </a:xfrm>
          <a:custGeom>
            <a:avLst/>
            <a:gdLst/>
            <a:ahLst/>
            <a:cxnLst>
              <a:cxn ang="0">
                <a:pos x="0" y="235"/>
              </a:cxn>
              <a:cxn ang="0">
                <a:pos x="10" y="233"/>
              </a:cxn>
              <a:cxn ang="0">
                <a:pos x="7" y="166"/>
              </a:cxn>
              <a:cxn ang="0">
                <a:pos x="0" y="112"/>
              </a:cxn>
              <a:cxn ang="0">
                <a:pos x="10" y="110"/>
              </a:cxn>
              <a:cxn ang="0">
                <a:pos x="96" y="7"/>
              </a:cxn>
              <a:cxn ang="0">
                <a:pos x="396" y="7"/>
              </a:cxn>
              <a:cxn ang="0">
                <a:pos x="488" y="0"/>
              </a:cxn>
              <a:cxn ang="0">
                <a:pos x="493" y="7"/>
              </a:cxn>
              <a:cxn ang="0">
                <a:pos x="591" y="95"/>
              </a:cxn>
              <a:cxn ang="0">
                <a:pos x="506" y="1162"/>
              </a:cxn>
              <a:cxn ang="0">
                <a:pos x="10" y="1075"/>
              </a:cxn>
              <a:cxn ang="0">
                <a:pos x="7" y="378"/>
              </a:cxn>
              <a:cxn ang="0">
                <a:pos x="0" y="339"/>
              </a:cxn>
              <a:cxn ang="0">
                <a:pos x="10" y="336"/>
              </a:cxn>
              <a:cxn ang="0">
                <a:pos x="7" y="276"/>
              </a:cxn>
              <a:cxn ang="0">
                <a:pos x="249" y="1061"/>
              </a:cxn>
              <a:cxn ang="0">
                <a:pos x="303" y="1115"/>
              </a:cxn>
              <a:cxn ang="0">
                <a:pos x="303" y="1115"/>
              </a:cxn>
              <a:cxn ang="0">
                <a:pos x="358" y="1061"/>
              </a:cxn>
              <a:cxn ang="0">
                <a:pos x="303" y="1007"/>
              </a:cxn>
              <a:cxn ang="0">
                <a:pos x="303" y="1007"/>
              </a:cxn>
              <a:cxn ang="0">
                <a:pos x="187" y="108"/>
              </a:cxn>
              <a:cxn ang="0">
                <a:pos x="202" y="124"/>
              </a:cxn>
              <a:cxn ang="0">
                <a:pos x="202" y="124"/>
              </a:cxn>
              <a:cxn ang="0">
                <a:pos x="218" y="108"/>
              </a:cxn>
              <a:cxn ang="0">
                <a:pos x="202" y="93"/>
              </a:cxn>
              <a:cxn ang="0">
                <a:pos x="202" y="93"/>
              </a:cxn>
              <a:cxn ang="0">
                <a:pos x="261" y="93"/>
              </a:cxn>
              <a:cxn ang="0">
                <a:pos x="249" y="109"/>
              </a:cxn>
              <a:cxn ang="0">
                <a:pos x="346" y="124"/>
              </a:cxn>
              <a:cxn ang="0">
                <a:pos x="358" y="109"/>
              </a:cxn>
              <a:cxn ang="0">
                <a:pos x="261" y="93"/>
              </a:cxn>
              <a:cxn ang="0">
                <a:pos x="46" y="960"/>
              </a:cxn>
              <a:cxn ang="0">
                <a:pos x="560" y="201"/>
              </a:cxn>
            </a:cxnLst>
            <a:rect l="0" t="0" r="r" b="b"/>
            <a:pathLst>
              <a:path w="591" h="1162">
                <a:moveTo>
                  <a:pt x="0" y="274"/>
                </a:moveTo>
                <a:cubicBezTo>
                  <a:pt x="0" y="235"/>
                  <a:pt x="0" y="235"/>
                  <a:pt x="0" y="235"/>
                </a:cubicBezTo>
                <a:cubicBezTo>
                  <a:pt x="0" y="234"/>
                  <a:pt x="3" y="233"/>
                  <a:pt x="7" y="233"/>
                </a:cubicBezTo>
                <a:cubicBezTo>
                  <a:pt x="10" y="233"/>
                  <a:pt x="10" y="233"/>
                  <a:pt x="10" y="233"/>
                </a:cubicBezTo>
                <a:cubicBezTo>
                  <a:pt x="10" y="166"/>
                  <a:pt x="10" y="166"/>
                  <a:pt x="10" y="166"/>
                </a:cubicBezTo>
                <a:cubicBezTo>
                  <a:pt x="7" y="166"/>
                  <a:pt x="7" y="166"/>
                  <a:pt x="7" y="166"/>
                </a:cubicBezTo>
                <a:cubicBezTo>
                  <a:pt x="3" y="166"/>
                  <a:pt x="0" y="164"/>
                  <a:pt x="0" y="163"/>
                </a:cubicBezTo>
                <a:cubicBezTo>
                  <a:pt x="0" y="112"/>
                  <a:pt x="0" y="112"/>
                  <a:pt x="0" y="112"/>
                </a:cubicBezTo>
                <a:cubicBezTo>
                  <a:pt x="0" y="111"/>
                  <a:pt x="3" y="110"/>
                  <a:pt x="7" y="110"/>
                </a:cubicBezTo>
                <a:cubicBezTo>
                  <a:pt x="10" y="110"/>
                  <a:pt x="10" y="110"/>
                  <a:pt x="10" y="110"/>
                </a:cubicBezTo>
                <a:cubicBezTo>
                  <a:pt x="10" y="95"/>
                  <a:pt x="10" y="95"/>
                  <a:pt x="10" y="95"/>
                </a:cubicBezTo>
                <a:cubicBezTo>
                  <a:pt x="10" y="46"/>
                  <a:pt x="49" y="7"/>
                  <a:pt x="96" y="7"/>
                </a:cubicBezTo>
                <a:cubicBezTo>
                  <a:pt x="396" y="7"/>
                  <a:pt x="396" y="7"/>
                  <a:pt x="396" y="7"/>
                </a:cubicBezTo>
                <a:cubicBezTo>
                  <a:pt x="396" y="7"/>
                  <a:pt x="396" y="7"/>
                  <a:pt x="396" y="7"/>
                </a:cubicBezTo>
                <a:cubicBezTo>
                  <a:pt x="396" y="3"/>
                  <a:pt x="399" y="0"/>
                  <a:pt x="401" y="0"/>
                </a:cubicBezTo>
                <a:cubicBezTo>
                  <a:pt x="488" y="0"/>
                  <a:pt x="488" y="0"/>
                  <a:pt x="488" y="0"/>
                </a:cubicBezTo>
                <a:cubicBezTo>
                  <a:pt x="491" y="0"/>
                  <a:pt x="493" y="3"/>
                  <a:pt x="493" y="7"/>
                </a:cubicBezTo>
                <a:cubicBezTo>
                  <a:pt x="493" y="7"/>
                  <a:pt x="493" y="7"/>
                  <a:pt x="493" y="7"/>
                </a:cubicBezTo>
                <a:cubicBezTo>
                  <a:pt x="506" y="7"/>
                  <a:pt x="506" y="7"/>
                  <a:pt x="506" y="7"/>
                </a:cubicBezTo>
                <a:cubicBezTo>
                  <a:pt x="553" y="7"/>
                  <a:pt x="591" y="46"/>
                  <a:pt x="591" y="95"/>
                </a:cubicBezTo>
                <a:cubicBezTo>
                  <a:pt x="591" y="1075"/>
                  <a:pt x="591" y="1075"/>
                  <a:pt x="591" y="1075"/>
                </a:cubicBezTo>
                <a:cubicBezTo>
                  <a:pt x="591" y="1123"/>
                  <a:pt x="553" y="1162"/>
                  <a:pt x="506" y="1162"/>
                </a:cubicBezTo>
                <a:cubicBezTo>
                  <a:pt x="96" y="1162"/>
                  <a:pt x="96" y="1162"/>
                  <a:pt x="96" y="1162"/>
                </a:cubicBezTo>
                <a:cubicBezTo>
                  <a:pt x="49" y="1162"/>
                  <a:pt x="10" y="1123"/>
                  <a:pt x="10" y="1075"/>
                </a:cubicBezTo>
                <a:cubicBezTo>
                  <a:pt x="10" y="378"/>
                  <a:pt x="10" y="378"/>
                  <a:pt x="10" y="378"/>
                </a:cubicBezTo>
                <a:cubicBezTo>
                  <a:pt x="7" y="378"/>
                  <a:pt x="7" y="378"/>
                  <a:pt x="7" y="378"/>
                </a:cubicBezTo>
                <a:cubicBezTo>
                  <a:pt x="3" y="378"/>
                  <a:pt x="0" y="377"/>
                  <a:pt x="0" y="376"/>
                </a:cubicBezTo>
                <a:cubicBezTo>
                  <a:pt x="0" y="339"/>
                  <a:pt x="0" y="339"/>
                  <a:pt x="0" y="339"/>
                </a:cubicBezTo>
                <a:cubicBezTo>
                  <a:pt x="0" y="337"/>
                  <a:pt x="3" y="336"/>
                  <a:pt x="7" y="336"/>
                </a:cubicBezTo>
                <a:cubicBezTo>
                  <a:pt x="10" y="336"/>
                  <a:pt x="10" y="336"/>
                  <a:pt x="10" y="336"/>
                </a:cubicBezTo>
                <a:cubicBezTo>
                  <a:pt x="10" y="276"/>
                  <a:pt x="10" y="276"/>
                  <a:pt x="10" y="276"/>
                </a:cubicBezTo>
                <a:cubicBezTo>
                  <a:pt x="7" y="276"/>
                  <a:pt x="7" y="276"/>
                  <a:pt x="7" y="276"/>
                </a:cubicBezTo>
                <a:cubicBezTo>
                  <a:pt x="3" y="276"/>
                  <a:pt x="0" y="275"/>
                  <a:pt x="0" y="274"/>
                </a:cubicBezTo>
                <a:close/>
                <a:moveTo>
                  <a:pt x="249" y="1061"/>
                </a:moveTo>
                <a:cubicBezTo>
                  <a:pt x="249" y="1061"/>
                  <a:pt x="249" y="1061"/>
                  <a:pt x="249" y="1061"/>
                </a:cubicBezTo>
                <a:cubicBezTo>
                  <a:pt x="249" y="1091"/>
                  <a:pt x="274" y="1115"/>
                  <a:pt x="303" y="1115"/>
                </a:cubicBezTo>
                <a:cubicBezTo>
                  <a:pt x="303" y="1115"/>
                  <a:pt x="303" y="1115"/>
                  <a:pt x="303" y="1115"/>
                </a:cubicBezTo>
                <a:cubicBezTo>
                  <a:pt x="303" y="1115"/>
                  <a:pt x="303" y="1115"/>
                  <a:pt x="303" y="1115"/>
                </a:cubicBezTo>
                <a:cubicBezTo>
                  <a:pt x="333" y="1115"/>
                  <a:pt x="358" y="1091"/>
                  <a:pt x="358" y="1061"/>
                </a:cubicBezTo>
                <a:cubicBezTo>
                  <a:pt x="358" y="1061"/>
                  <a:pt x="358" y="1061"/>
                  <a:pt x="358" y="1061"/>
                </a:cubicBezTo>
                <a:cubicBezTo>
                  <a:pt x="358" y="1061"/>
                  <a:pt x="358" y="1061"/>
                  <a:pt x="358" y="1061"/>
                </a:cubicBezTo>
                <a:cubicBezTo>
                  <a:pt x="358" y="1032"/>
                  <a:pt x="333" y="1007"/>
                  <a:pt x="303" y="1007"/>
                </a:cubicBezTo>
                <a:cubicBezTo>
                  <a:pt x="303" y="1007"/>
                  <a:pt x="303" y="1007"/>
                  <a:pt x="303" y="1007"/>
                </a:cubicBezTo>
                <a:cubicBezTo>
                  <a:pt x="303" y="1007"/>
                  <a:pt x="303" y="1007"/>
                  <a:pt x="303" y="1007"/>
                </a:cubicBezTo>
                <a:cubicBezTo>
                  <a:pt x="274" y="1007"/>
                  <a:pt x="249" y="1032"/>
                  <a:pt x="249" y="1061"/>
                </a:cubicBezTo>
                <a:close/>
                <a:moveTo>
                  <a:pt x="187" y="108"/>
                </a:moveTo>
                <a:cubicBezTo>
                  <a:pt x="187" y="108"/>
                  <a:pt x="187" y="108"/>
                  <a:pt x="187" y="108"/>
                </a:cubicBezTo>
                <a:cubicBezTo>
                  <a:pt x="187" y="117"/>
                  <a:pt x="194" y="124"/>
                  <a:pt x="202" y="124"/>
                </a:cubicBezTo>
                <a:cubicBezTo>
                  <a:pt x="202" y="124"/>
                  <a:pt x="202" y="124"/>
                  <a:pt x="202" y="124"/>
                </a:cubicBezTo>
                <a:cubicBezTo>
                  <a:pt x="202" y="124"/>
                  <a:pt x="202" y="124"/>
                  <a:pt x="202" y="124"/>
                </a:cubicBezTo>
                <a:cubicBezTo>
                  <a:pt x="211" y="124"/>
                  <a:pt x="218" y="117"/>
                  <a:pt x="218" y="108"/>
                </a:cubicBezTo>
                <a:cubicBezTo>
                  <a:pt x="218" y="108"/>
                  <a:pt x="218" y="108"/>
                  <a:pt x="218" y="108"/>
                </a:cubicBezTo>
                <a:cubicBezTo>
                  <a:pt x="218" y="108"/>
                  <a:pt x="218" y="108"/>
                  <a:pt x="218" y="108"/>
                </a:cubicBezTo>
                <a:cubicBezTo>
                  <a:pt x="218" y="101"/>
                  <a:pt x="211" y="93"/>
                  <a:pt x="202" y="93"/>
                </a:cubicBezTo>
                <a:cubicBezTo>
                  <a:pt x="202" y="93"/>
                  <a:pt x="202" y="93"/>
                  <a:pt x="202" y="93"/>
                </a:cubicBezTo>
                <a:cubicBezTo>
                  <a:pt x="202" y="93"/>
                  <a:pt x="202" y="93"/>
                  <a:pt x="202" y="93"/>
                </a:cubicBezTo>
                <a:cubicBezTo>
                  <a:pt x="194" y="93"/>
                  <a:pt x="187" y="101"/>
                  <a:pt x="187" y="108"/>
                </a:cubicBezTo>
                <a:close/>
                <a:moveTo>
                  <a:pt x="261" y="93"/>
                </a:moveTo>
                <a:cubicBezTo>
                  <a:pt x="254" y="93"/>
                  <a:pt x="249" y="100"/>
                  <a:pt x="249" y="109"/>
                </a:cubicBezTo>
                <a:cubicBezTo>
                  <a:pt x="249" y="109"/>
                  <a:pt x="249" y="109"/>
                  <a:pt x="249" y="109"/>
                </a:cubicBezTo>
                <a:cubicBezTo>
                  <a:pt x="249" y="118"/>
                  <a:pt x="254" y="124"/>
                  <a:pt x="261" y="124"/>
                </a:cubicBezTo>
                <a:cubicBezTo>
                  <a:pt x="346" y="124"/>
                  <a:pt x="346" y="124"/>
                  <a:pt x="346" y="124"/>
                </a:cubicBezTo>
                <a:cubicBezTo>
                  <a:pt x="352" y="124"/>
                  <a:pt x="358" y="118"/>
                  <a:pt x="358" y="109"/>
                </a:cubicBezTo>
                <a:cubicBezTo>
                  <a:pt x="358" y="109"/>
                  <a:pt x="358" y="109"/>
                  <a:pt x="358" y="109"/>
                </a:cubicBezTo>
                <a:cubicBezTo>
                  <a:pt x="358" y="100"/>
                  <a:pt x="352" y="93"/>
                  <a:pt x="346" y="93"/>
                </a:cubicBezTo>
                <a:cubicBezTo>
                  <a:pt x="261" y="93"/>
                  <a:pt x="261" y="93"/>
                  <a:pt x="261" y="93"/>
                </a:cubicBezTo>
                <a:close/>
                <a:moveTo>
                  <a:pt x="46" y="201"/>
                </a:moveTo>
                <a:cubicBezTo>
                  <a:pt x="46" y="960"/>
                  <a:pt x="46" y="960"/>
                  <a:pt x="46" y="960"/>
                </a:cubicBezTo>
                <a:cubicBezTo>
                  <a:pt x="560" y="960"/>
                  <a:pt x="560" y="960"/>
                  <a:pt x="560" y="960"/>
                </a:cubicBezTo>
                <a:cubicBezTo>
                  <a:pt x="560" y="201"/>
                  <a:pt x="560" y="201"/>
                  <a:pt x="560" y="201"/>
                </a:cubicBezTo>
                <a:cubicBezTo>
                  <a:pt x="46" y="201"/>
                  <a:pt x="46" y="201"/>
                  <a:pt x="46" y="201"/>
                </a:cubicBezTo>
                <a:close/>
              </a:path>
            </a:pathLst>
          </a:custGeom>
          <a:solidFill>
            <a:schemeClr val="accent3"/>
          </a:solidFill>
          <a:ln w="9525">
            <a:noFill/>
            <a:round/>
            <a:headEnd/>
            <a:tailEnd/>
          </a:ln>
        </p:spPr>
        <p:txBody>
          <a:bodyPr vert="horz" wrap="square" lIns="105180" tIns="52589" rIns="105180" bIns="52589" numCol="1" anchor="t" anchorCtr="0" compatLnSpc="1">
            <a:prstTxWarp prst="textNoShape">
              <a:avLst/>
            </a:prstTxWarp>
          </a:bodyPr>
          <a:lstStyle/>
          <a:p>
            <a:endParaRPr lang="en-GB" dirty="0">
              <a:latin typeface="+mn-lt"/>
            </a:endParaRPr>
          </a:p>
        </p:txBody>
      </p:sp>
      <p:grpSp>
        <p:nvGrpSpPr>
          <p:cNvPr id="164" name="Group 163"/>
          <p:cNvGrpSpPr>
            <a:grpSpLocks noChangeAspect="1"/>
          </p:cNvGrpSpPr>
          <p:nvPr userDrawn="1"/>
        </p:nvGrpSpPr>
        <p:grpSpPr>
          <a:xfrm>
            <a:off x="7023672" y="4089538"/>
            <a:ext cx="226229" cy="135137"/>
            <a:chOff x="5081588" y="3579813"/>
            <a:chExt cx="528637" cy="396876"/>
          </a:xfrm>
          <a:solidFill>
            <a:schemeClr val="accent3"/>
          </a:solidFill>
        </p:grpSpPr>
        <p:sp>
          <p:nvSpPr>
            <p:cNvPr id="165" name="Freeform 6"/>
            <p:cNvSpPr>
              <a:spLocks/>
            </p:cNvSpPr>
            <p:nvPr userDrawn="1"/>
          </p:nvSpPr>
          <p:spPr bwMode="auto">
            <a:xfrm>
              <a:off x="5081588" y="3579813"/>
              <a:ext cx="528637" cy="179388"/>
            </a:xfrm>
            <a:custGeom>
              <a:avLst/>
              <a:gdLst>
                <a:gd name="T0" fmla="*/ 70 w 141"/>
                <a:gd name="T1" fmla="*/ 0 h 48"/>
                <a:gd name="T2" fmla="*/ 0 w 141"/>
                <a:gd name="T3" fmla="*/ 23 h 48"/>
                <a:gd name="T4" fmla="*/ 8 w 141"/>
                <a:gd name="T5" fmla="*/ 47 h 48"/>
                <a:gd name="T6" fmla="*/ 42 w 141"/>
                <a:gd name="T7" fmla="*/ 38 h 48"/>
                <a:gd name="T8" fmla="*/ 43 w 141"/>
                <a:gd name="T9" fmla="*/ 23 h 48"/>
                <a:gd name="T10" fmla="*/ 70 w 141"/>
                <a:gd name="T11" fmla="*/ 19 h 48"/>
                <a:gd name="T12" fmla="*/ 98 w 141"/>
                <a:gd name="T13" fmla="*/ 23 h 48"/>
                <a:gd name="T14" fmla="*/ 98 w 141"/>
                <a:gd name="T15" fmla="*/ 38 h 48"/>
                <a:gd name="T16" fmla="*/ 132 w 141"/>
                <a:gd name="T17" fmla="*/ 47 h 48"/>
                <a:gd name="T18" fmla="*/ 141 w 141"/>
                <a:gd name="T19" fmla="*/ 23 h 48"/>
                <a:gd name="T20" fmla="*/ 70 w 141"/>
                <a:gd name="T2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1" h="48">
                  <a:moveTo>
                    <a:pt x="70" y="0"/>
                  </a:moveTo>
                  <a:cubicBezTo>
                    <a:pt x="29" y="1"/>
                    <a:pt x="9" y="13"/>
                    <a:pt x="0" y="23"/>
                  </a:cubicBezTo>
                  <a:cubicBezTo>
                    <a:pt x="2" y="34"/>
                    <a:pt x="5" y="42"/>
                    <a:pt x="8" y="47"/>
                  </a:cubicBezTo>
                  <a:cubicBezTo>
                    <a:pt x="19" y="48"/>
                    <a:pt x="33" y="44"/>
                    <a:pt x="42" y="38"/>
                  </a:cubicBezTo>
                  <a:cubicBezTo>
                    <a:pt x="43" y="35"/>
                    <a:pt x="43" y="26"/>
                    <a:pt x="43" y="23"/>
                  </a:cubicBezTo>
                  <a:cubicBezTo>
                    <a:pt x="49" y="20"/>
                    <a:pt x="61" y="19"/>
                    <a:pt x="70" y="19"/>
                  </a:cubicBezTo>
                  <a:cubicBezTo>
                    <a:pt x="80" y="19"/>
                    <a:pt x="92" y="20"/>
                    <a:pt x="98" y="23"/>
                  </a:cubicBezTo>
                  <a:cubicBezTo>
                    <a:pt x="97" y="26"/>
                    <a:pt x="97" y="35"/>
                    <a:pt x="98" y="38"/>
                  </a:cubicBezTo>
                  <a:cubicBezTo>
                    <a:pt x="107" y="44"/>
                    <a:pt x="121" y="48"/>
                    <a:pt x="132" y="47"/>
                  </a:cubicBezTo>
                  <a:cubicBezTo>
                    <a:pt x="136" y="42"/>
                    <a:pt x="138" y="34"/>
                    <a:pt x="141" y="23"/>
                  </a:cubicBezTo>
                  <a:cubicBezTo>
                    <a:pt x="132" y="13"/>
                    <a:pt x="112" y="1"/>
                    <a:pt x="7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latin typeface="+mn-lt"/>
              </a:endParaRPr>
            </a:p>
          </p:txBody>
        </p:sp>
        <p:sp>
          <p:nvSpPr>
            <p:cNvPr id="166" name="Freeform 7"/>
            <p:cNvSpPr>
              <a:spLocks noEditPoints="1"/>
            </p:cNvSpPr>
            <p:nvPr userDrawn="1"/>
          </p:nvSpPr>
          <p:spPr bwMode="auto">
            <a:xfrm>
              <a:off x="5149850" y="3676651"/>
              <a:ext cx="393700" cy="300038"/>
            </a:xfrm>
            <a:custGeom>
              <a:avLst/>
              <a:gdLst>
                <a:gd name="T0" fmla="*/ 75 w 105"/>
                <a:gd name="T1" fmla="*/ 10 h 80"/>
                <a:gd name="T2" fmla="*/ 75 w 105"/>
                <a:gd name="T3" fmla="*/ 0 h 80"/>
                <a:gd name="T4" fmla="*/ 62 w 105"/>
                <a:gd name="T5" fmla="*/ 0 h 80"/>
                <a:gd name="T6" fmla="*/ 62 w 105"/>
                <a:gd name="T7" fmla="*/ 9 h 80"/>
                <a:gd name="T8" fmla="*/ 42 w 105"/>
                <a:gd name="T9" fmla="*/ 9 h 80"/>
                <a:gd name="T10" fmla="*/ 42 w 105"/>
                <a:gd name="T11" fmla="*/ 0 h 80"/>
                <a:gd name="T12" fmla="*/ 30 w 105"/>
                <a:gd name="T13" fmla="*/ 0 h 80"/>
                <a:gd name="T14" fmla="*/ 30 w 105"/>
                <a:gd name="T15" fmla="*/ 10 h 80"/>
                <a:gd name="T16" fmla="*/ 0 w 105"/>
                <a:gd name="T17" fmla="*/ 45 h 80"/>
                <a:gd name="T18" fmla="*/ 0 w 105"/>
                <a:gd name="T19" fmla="*/ 68 h 80"/>
                <a:gd name="T20" fmla="*/ 52 w 105"/>
                <a:gd name="T21" fmla="*/ 80 h 80"/>
                <a:gd name="T22" fmla="*/ 52 w 105"/>
                <a:gd name="T23" fmla="*/ 80 h 80"/>
                <a:gd name="T24" fmla="*/ 52 w 105"/>
                <a:gd name="T25" fmla="*/ 80 h 80"/>
                <a:gd name="T26" fmla="*/ 52 w 105"/>
                <a:gd name="T27" fmla="*/ 80 h 80"/>
                <a:gd name="T28" fmla="*/ 53 w 105"/>
                <a:gd name="T29" fmla="*/ 80 h 80"/>
                <a:gd name="T30" fmla="*/ 104 w 105"/>
                <a:gd name="T31" fmla="*/ 68 h 80"/>
                <a:gd name="T32" fmla="*/ 105 w 105"/>
                <a:gd name="T33" fmla="*/ 45 h 80"/>
                <a:gd name="T34" fmla="*/ 75 w 105"/>
                <a:gd name="T35" fmla="*/ 10 h 80"/>
                <a:gd name="T36" fmla="*/ 52 w 105"/>
                <a:gd name="T37" fmla="*/ 63 h 80"/>
                <a:gd name="T38" fmla="*/ 32 w 105"/>
                <a:gd name="T39" fmla="*/ 43 h 80"/>
                <a:gd name="T40" fmla="*/ 52 w 105"/>
                <a:gd name="T41" fmla="*/ 23 h 80"/>
                <a:gd name="T42" fmla="*/ 72 w 105"/>
                <a:gd name="T43" fmla="*/ 43 h 80"/>
                <a:gd name="T44" fmla="*/ 52 w 105"/>
                <a:gd name="T45" fmla="*/ 6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5" h="80">
                  <a:moveTo>
                    <a:pt x="75" y="10"/>
                  </a:moveTo>
                  <a:cubicBezTo>
                    <a:pt x="75" y="0"/>
                    <a:pt x="75" y="0"/>
                    <a:pt x="75" y="0"/>
                  </a:cubicBezTo>
                  <a:cubicBezTo>
                    <a:pt x="62" y="0"/>
                    <a:pt x="62" y="0"/>
                    <a:pt x="62" y="0"/>
                  </a:cubicBezTo>
                  <a:cubicBezTo>
                    <a:pt x="62" y="9"/>
                    <a:pt x="62" y="9"/>
                    <a:pt x="62" y="9"/>
                  </a:cubicBezTo>
                  <a:cubicBezTo>
                    <a:pt x="42" y="9"/>
                    <a:pt x="42" y="9"/>
                    <a:pt x="42" y="9"/>
                  </a:cubicBezTo>
                  <a:cubicBezTo>
                    <a:pt x="42" y="0"/>
                    <a:pt x="42" y="0"/>
                    <a:pt x="42" y="0"/>
                  </a:cubicBezTo>
                  <a:cubicBezTo>
                    <a:pt x="30" y="0"/>
                    <a:pt x="30" y="0"/>
                    <a:pt x="30" y="0"/>
                  </a:cubicBezTo>
                  <a:cubicBezTo>
                    <a:pt x="30" y="10"/>
                    <a:pt x="30" y="10"/>
                    <a:pt x="30" y="10"/>
                  </a:cubicBezTo>
                  <a:cubicBezTo>
                    <a:pt x="0" y="45"/>
                    <a:pt x="0" y="45"/>
                    <a:pt x="0" y="45"/>
                  </a:cubicBezTo>
                  <a:cubicBezTo>
                    <a:pt x="0" y="68"/>
                    <a:pt x="0" y="68"/>
                    <a:pt x="0" y="68"/>
                  </a:cubicBezTo>
                  <a:cubicBezTo>
                    <a:pt x="0" y="68"/>
                    <a:pt x="20" y="80"/>
                    <a:pt x="52" y="80"/>
                  </a:cubicBezTo>
                  <a:cubicBezTo>
                    <a:pt x="52" y="80"/>
                    <a:pt x="52" y="80"/>
                    <a:pt x="52" y="80"/>
                  </a:cubicBezTo>
                  <a:cubicBezTo>
                    <a:pt x="52" y="80"/>
                    <a:pt x="52" y="80"/>
                    <a:pt x="52" y="80"/>
                  </a:cubicBezTo>
                  <a:cubicBezTo>
                    <a:pt x="52" y="80"/>
                    <a:pt x="52" y="80"/>
                    <a:pt x="52" y="80"/>
                  </a:cubicBezTo>
                  <a:cubicBezTo>
                    <a:pt x="52" y="80"/>
                    <a:pt x="52" y="80"/>
                    <a:pt x="53" y="80"/>
                  </a:cubicBezTo>
                  <a:cubicBezTo>
                    <a:pt x="84" y="80"/>
                    <a:pt x="104" y="68"/>
                    <a:pt x="104" y="68"/>
                  </a:cubicBezTo>
                  <a:cubicBezTo>
                    <a:pt x="105" y="45"/>
                    <a:pt x="105" y="45"/>
                    <a:pt x="105" y="45"/>
                  </a:cubicBezTo>
                  <a:lnTo>
                    <a:pt x="75" y="10"/>
                  </a:lnTo>
                  <a:close/>
                  <a:moveTo>
                    <a:pt x="52" y="63"/>
                  </a:moveTo>
                  <a:cubicBezTo>
                    <a:pt x="41" y="63"/>
                    <a:pt x="32" y="54"/>
                    <a:pt x="32" y="43"/>
                  </a:cubicBezTo>
                  <a:cubicBezTo>
                    <a:pt x="32" y="32"/>
                    <a:pt x="41" y="23"/>
                    <a:pt x="52" y="23"/>
                  </a:cubicBezTo>
                  <a:cubicBezTo>
                    <a:pt x="63" y="23"/>
                    <a:pt x="72" y="32"/>
                    <a:pt x="72" y="43"/>
                  </a:cubicBezTo>
                  <a:cubicBezTo>
                    <a:pt x="72" y="54"/>
                    <a:pt x="63" y="63"/>
                    <a:pt x="52" y="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latin typeface="+mn-lt"/>
              </a:endParaRPr>
            </a:p>
          </p:txBody>
        </p:sp>
      </p:grpSp>
      <p:sp>
        <p:nvSpPr>
          <p:cNvPr id="29" name="TextBox 28">
            <a:hlinkClick r:id="rId2"/>
          </p:cNvPr>
          <p:cNvSpPr txBox="1"/>
          <p:nvPr userDrawn="1"/>
        </p:nvSpPr>
        <p:spPr>
          <a:xfrm>
            <a:off x="6933380" y="6773280"/>
            <a:ext cx="5939757" cy="357376"/>
          </a:xfrm>
          <a:prstGeom prst="rect">
            <a:avLst/>
          </a:prstGeom>
          <a:noFill/>
        </p:spPr>
        <p:txBody>
          <a:bodyPr wrap="square" lIns="82819" tIns="41410" rIns="82819" bIns="41410" rtlCol="0">
            <a:spAutoFit/>
          </a:bodyPr>
          <a:lstStyle/>
          <a:p>
            <a:pPr>
              <a:lnSpc>
                <a:spcPct val="110000"/>
              </a:lnSpc>
              <a:spcBef>
                <a:spcPts val="2760"/>
              </a:spcBef>
              <a:buClr>
                <a:schemeClr val="bg2"/>
              </a:buClr>
            </a:pPr>
            <a:r>
              <a:rPr lang="en-GB" sz="1600" b="1" dirty="0">
                <a:solidFill>
                  <a:schemeClr val="bg1"/>
                </a:solidFill>
                <a:latin typeface="+mj-lt"/>
                <a:ea typeface="Segoe UI" panose="020B0502040204020203" pitchFamily="34" charset="0"/>
                <a:cs typeface="Segoe UI" panose="020B0502040204020203" pitchFamily="34" charset="0"/>
              </a:rPr>
              <a:t>www.ipsos-mori.com/</a:t>
            </a:r>
          </a:p>
        </p:txBody>
      </p:sp>
      <p:sp>
        <p:nvSpPr>
          <p:cNvPr id="23" name="Rectangle 6"/>
          <p:cNvSpPr/>
          <p:nvPr userDrawn="1"/>
        </p:nvSpPr>
        <p:spPr bwMode="gray">
          <a:xfrm>
            <a:off x="0" y="5"/>
            <a:ext cx="13439775" cy="7561263"/>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22" name="TextBox 21"/>
          <p:cNvSpPr txBox="1"/>
          <p:nvPr userDrawn="1"/>
        </p:nvSpPr>
        <p:spPr>
          <a:xfrm>
            <a:off x="12856690" y="7399656"/>
            <a:ext cx="426079" cy="140423"/>
          </a:xfrm>
          <a:prstGeom prst="rect">
            <a:avLst/>
          </a:prstGeom>
          <a:noFill/>
        </p:spPr>
        <p:txBody>
          <a:bodyPr wrap="square" lIns="0" tIns="0" rIns="0" bIns="0" rtlCol="0">
            <a:spAutoFit/>
          </a:bodyPr>
          <a:lstStyle/>
          <a:p>
            <a:pPr algn="r">
              <a:lnSpc>
                <a:spcPct val="110000"/>
              </a:lnSpc>
              <a:spcBef>
                <a:spcPts val="2760"/>
              </a:spcBef>
              <a:buClr>
                <a:schemeClr val="bg2"/>
              </a:buClr>
            </a:pPr>
            <a:fld id="{08492756-E806-4604-9C5F-A6997CE6540C}" type="slidenum">
              <a:rPr lang="en-GB" sz="900" smtClean="0">
                <a:solidFill>
                  <a:schemeClr val="tx1"/>
                </a:solidFill>
                <a:latin typeface="Segoe UI Light" panose="020B0502040204020203" pitchFamily="34" charset="0"/>
              </a:rPr>
              <a:pPr algn="r">
                <a:lnSpc>
                  <a:spcPct val="110000"/>
                </a:lnSpc>
                <a:spcBef>
                  <a:spcPts val="2760"/>
                </a:spcBef>
                <a:buClr>
                  <a:schemeClr val="bg2"/>
                </a:buClr>
              </a:pPr>
              <a:t>‹#›</a:t>
            </a:fld>
            <a:endParaRPr lang="en-GB" sz="900" dirty="0">
              <a:solidFill>
                <a:schemeClr val="tx1"/>
              </a:solidFill>
              <a:latin typeface="Segoe UI Light" panose="020B0502040204020203" pitchFamily="34" charset="0"/>
            </a:endParaRPr>
          </a:p>
        </p:txBody>
      </p:sp>
      <p:pic>
        <p:nvPicPr>
          <p:cNvPr id="21" name="Picture 20"/>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539678" y="6650560"/>
            <a:ext cx="491577" cy="396000"/>
          </a:xfrm>
          <a:prstGeom prst="rect">
            <a:avLst/>
          </a:prstGeom>
        </p:spPr>
      </p:pic>
      <p:pic>
        <p:nvPicPr>
          <p:cNvPr id="24" name="Picture 2" descr="C:\Users\Graphics Dude Ltd\Graphics Dude Ltd\Work\PC - IM - 150415A (template pt2)\Graphics\Tags\MarketingElectronic-Col.png"/>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1063086"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userDrawn="1"/>
        </p:nvSpPr>
        <p:spPr bwMode="gray">
          <a:xfrm>
            <a:off x="539678" y="7380294"/>
            <a:ext cx="4896000" cy="180975"/>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Ipsos</a:t>
            </a:r>
            <a:r>
              <a:rPr lang="en-GB" sz="700" baseline="0" dirty="0">
                <a:solidFill>
                  <a:schemeClr val="tx1"/>
                </a:solidFill>
                <a:latin typeface="Segoe UI Light" panose="020B0502040204020203" pitchFamily="34" charset="0"/>
              </a:rPr>
              <a:t> Report </a:t>
            </a:r>
            <a:r>
              <a:rPr lang="en-GB" sz="700" dirty="0">
                <a:solidFill>
                  <a:schemeClr val="tx1"/>
                </a:solidFill>
                <a:latin typeface="Segoe UI Light" panose="020B0502040204020203" pitchFamily="34" charset="0"/>
              </a:rPr>
              <a:t>|</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September 2017</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Market report Germany  </a:t>
            </a:r>
          </a:p>
        </p:txBody>
      </p:sp>
    </p:spTree>
    <p:extLst>
      <p:ext uri="{BB962C8B-B14F-4D97-AF65-F5344CB8AC3E}">
        <p14:creationId xmlns:p14="http://schemas.microsoft.com/office/powerpoint/2010/main" val="4204501181"/>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userDrawn="1">
  <p:cSld name="2_16:9 Cover Colour">
    <p:bg>
      <p:bgPr>
        <a:solidFill>
          <a:schemeClr val="bg1"/>
        </a:solidFill>
        <a:effectLst/>
      </p:bgPr>
    </p:bg>
    <p:spTree>
      <p:nvGrpSpPr>
        <p:cNvPr id="1" name=""/>
        <p:cNvGrpSpPr/>
        <p:nvPr/>
      </p:nvGrpSpPr>
      <p:grpSpPr>
        <a:xfrm>
          <a:off x="0" y="0"/>
          <a:ext cx="0" cy="0"/>
          <a:chOff x="0" y="0"/>
          <a:chExt cx="0" cy="0"/>
        </a:xfrm>
      </p:grpSpPr>
      <p:sp>
        <p:nvSpPr>
          <p:cNvPr id="9" name="Rectangle 8"/>
          <p:cNvSpPr/>
          <p:nvPr userDrawn="1"/>
        </p:nvSpPr>
        <p:spPr bwMode="gray">
          <a:xfrm>
            <a:off x="179389" y="179390"/>
            <a:ext cx="13093699" cy="72008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3" tIns="71987" rIns="143973" bIns="71987" numCol="1" spcCol="0" rtlCol="0" fromWordArt="0" anchor="ctr" anchorCtr="0" forceAA="0" compatLnSpc="1">
            <a:prstTxWarp prst="textNoShape">
              <a:avLst/>
            </a:prstTxWarp>
            <a:noAutofit/>
          </a:bodyPr>
          <a:lstStyle/>
          <a:p>
            <a:pPr algn="ctr">
              <a:lnSpc>
                <a:spcPct val="110000"/>
              </a:lnSpc>
              <a:spcBef>
                <a:spcPts val="2399"/>
              </a:spcBef>
              <a:buClr>
                <a:schemeClr val="bg2"/>
              </a:buClr>
            </a:pPr>
            <a:endParaRPr lang="en-GB" sz="1999" dirty="0">
              <a:solidFill>
                <a:schemeClr val="bg1"/>
              </a:solidFill>
            </a:endParaRPr>
          </a:p>
        </p:txBody>
      </p:sp>
      <p:sp>
        <p:nvSpPr>
          <p:cNvPr id="12" name="TextBox 11"/>
          <p:cNvSpPr txBox="1"/>
          <p:nvPr userDrawn="1"/>
        </p:nvSpPr>
        <p:spPr>
          <a:xfrm>
            <a:off x="12556401" y="7409182"/>
            <a:ext cx="724013" cy="118494"/>
          </a:xfrm>
          <a:prstGeom prst="rect">
            <a:avLst/>
          </a:prstGeom>
          <a:noFill/>
        </p:spPr>
        <p:txBody>
          <a:bodyPr wrap="square" lIns="0" tIns="0" rIns="0" bIns="0" rtlCol="0">
            <a:spAutoFit/>
          </a:bodyPr>
          <a:lstStyle/>
          <a:p>
            <a:pPr algn="r">
              <a:lnSpc>
                <a:spcPct val="110000"/>
              </a:lnSpc>
              <a:spcBef>
                <a:spcPts val="2759"/>
              </a:spcBef>
              <a:buClr>
                <a:schemeClr val="bg2"/>
              </a:buClr>
            </a:pPr>
            <a:fld id="{08492756-E806-4604-9C5F-A6997CE6540C}" type="slidenum">
              <a:rPr lang="en-GB" sz="700" smtClean="0">
                <a:solidFill>
                  <a:schemeClr val="tx1"/>
                </a:solidFill>
                <a:latin typeface="Segoe UI Light" panose="020B0502040204020203" pitchFamily="34" charset="0"/>
              </a:rPr>
              <a:pPr algn="r">
                <a:lnSpc>
                  <a:spcPct val="110000"/>
                </a:lnSpc>
                <a:spcBef>
                  <a:spcPts val="2759"/>
                </a:spcBef>
                <a:buClr>
                  <a:schemeClr val="bg2"/>
                </a:buClr>
              </a:pPr>
              <a:t>‹#›</a:t>
            </a:fld>
            <a:endParaRPr lang="en-GB" sz="700" dirty="0">
              <a:solidFill>
                <a:schemeClr val="tx1"/>
              </a:solidFill>
              <a:latin typeface="Segoe UI Light" panose="020B0502040204020203" pitchFamily="34" charset="0"/>
            </a:endParaRPr>
          </a:p>
        </p:txBody>
      </p:sp>
      <p:pic>
        <p:nvPicPr>
          <p:cNvPr id="5" name="Picture 2" descr="C:\Users\Graphics Dude Ltd\Graphics Dude Ltd\Work\PC - IM - 150415A (template pt2)\Graphics\Tags\MarketingElectronic-Col.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77955" y="6907651"/>
            <a:ext cx="2364883" cy="32472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userDrawn="1"/>
        </p:nvSpPr>
        <p:spPr bwMode="gray">
          <a:xfrm>
            <a:off x="539678" y="7380294"/>
            <a:ext cx="4896000" cy="180975"/>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Ipsos</a:t>
            </a:r>
            <a:r>
              <a:rPr lang="en-GB" sz="700" baseline="0" dirty="0">
                <a:solidFill>
                  <a:schemeClr val="tx1"/>
                </a:solidFill>
                <a:latin typeface="Segoe UI Light" panose="020B0502040204020203" pitchFamily="34" charset="0"/>
              </a:rPr>
              <a:t> Report </a:t>
            </a:r>
            <a:r>
              <a:rPr lang="en-GB" sz="700" dirty="0">
                <a:solidFill>
                  <a:schemeClr val="tx1"/>
                </a:solidFill>
                <a:latin typeface="Segoe UI Light" panose="020B0502040204020203" pitchFamily="34" charset="0"/>
              </a:rPr>
              <a:t>|</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September 2017</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Market report SWEDEN  |</a:t>
            </a:r>
          </a:p>
        </p:txBody>
      </p:sp>
    </p:spTree>
    <p:extLst>
      <p:ext uri="{BB962C8B-B14F-4D97-AF65-F5344CB8AC3E}">
        <p14:creationId xmlns:p14="http://schemas.microsoft.com/office/powerpoint/2010/main" val="65588182"/>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Titles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3933" y="323067"/>
            <a:ext cx="8257997" cy="542906"/>
          </a:xfrm>
        </p:spPr>
        <p:txBody>
          <a:bodyPr/>
          <a:lstStyle>
            <a:lvl1pPr>
              <a:lnSpc>
                <a:spcPct val="100000"/>
              </a:lnSpc>
              <a:spcBef>
                <a:spcPts val="0"/>
              </a:spcBef>
              <a:defRPr sz="3528" baseline="0"/>
            </a:lvl1pPr>
          </a:lstStyle>
          <a:p>
            <a:r>
              <a:rPr lang="en-US" dirty="0"/>
              <a:t>Click to add emphasis part of title</a:t>
            </a:r>
          </a:p>
        </p:txBody>
      </p:sp>
    </p:spTree>
    <p:extLst>
      <p:ext uri="{BB962C8B-B14F-4D97-AF65-F5344CB8AC3E}">
        <p14:creationId xmlns:p14="http://schemas.microsoft.com/office/powerpoint/2010/main" val="54061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Presentation - Fly 3 - Tri Image">
    <p:bg>
      <p:bgPr>
        <a:solidFill>
          <a:schemeClr val="bg2"/>
        </a:solidFill>
        <a:effectLst/>
      </p:bgPr>
    </p:bg>
    <p:spTree>
      <p:nvGrpSpPr>
        <p:cNvPr id="1" name=""/>
        <p:cNvGrpSpPr/>
        <p:nvPr/>
      </p:nvGrpSpPr>
      <p:grpSpPr>
        <a:xfrm>
          <a:off x="0" y="0"/>
          <a:ext cx="0" cy="0"/>
          <a:chOff x="0" y="0"/>
          <a:chExt cx="0" cy="0"/>
        </a:xfrm>
      </p:grpSpPr>
      <p:sp>
        <p:nvSpPr>
          <p:cNvPr id="18" name="Rectangle 6"/>
          <p:cNvSpPr/>
          <p:nvPr userDrawn="1"/>
        </p:nvSpPr>
        <p:spPr bwMode="gray">
          <a:xfrm>
            <a:off x="0" y="5"/>
            <a:ext cx="13439775" cy="7561263"/>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5" name="Rectangle 4"/>
          <p:cNvSpPr/>
          <p:nvPr userDrawn="1"/>
        </p:nvSpPr>
        <p:spPr bwMode="gray">
          <a:xfrm>
            <a:off x="6731861" y="79403"/>
            <a:ext cx="6594655" cy="73344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5638" tIns="82819" rIns="165638" bIns="82819" numCol="1" spcCol="0" rtlCol="0" fromWordArt="0" anchor="ctr" anchorCtr="0" forceAA="0" compatLnSpc="1">
            <a:prstTxWarp prst="textNoShape">
              <a:avLst/>
            </a:prstTxWarp>
            <a:noAutofit/>
          </a:bodyPr>
          <a:lstStyle/>
          <a:p>
            <a:pPr algn="ctr">
              <a:lnSpc>
                <a:spcPct val="110000"/>
              </a:lnSpc>
              <a:spcBef>
                <a:spcPts val="2760"/>
              </a:spcBef>
              <a:buClr>
                <a:schemeClr val="bg2"/>
              </a:buClr>
            </a:pPr>
            <a:endParaRPr lang="en-GB" sz="3200" dirty="0">
              <a:solidFill>
                <a:schemeClr val="bg1"/>
              </a:solidFill>
              <a:latin typeface="Segoe UI Light" panose="020B0502040204020203" pitchFamily="34" charset="0"/>
            </a:endParaRPr>
          </a:p>
        </p:txBody>
      </p:sp>
      <p:sp>
        <p:nvSpPr>
          <p:cNvPr id="2" name="Title 1"/>
          <p:cNvSpPr>
            <a:spLocks noGrp="1"/>
          </p:cNvSpPr>
          <p:nvPr>
            <p:ph type="ctrTitle" hasCustomPrompt="1"/>
          </p:nvPr>
        </p:nvSpPr>
        <p:spPr bwMode="gray">
          <a:xfrm>
            <a:off x="540000" y="2626358"/>
            <a:ext cx="2539572" cy="553998"/>
          </a:xfrm>
          <a:solidFill>
            <a:schemeClr val="accent3"/>
          </a:solidFill>
        </p:spPr>
        <p:txBody>
          <a:bodyPr wrap="none" lIns="82819" tIns="0" rIns="82819" bIns="0" rtlCol="0" anchor="ctr">
            <a:spAutoFit/>
          </a:bodyPr>
          <a:lstStyle>
            <a:lvl1pPr marL="571500" indent="-571500">
              <a:buFontTx/>
              <a:buNone/>
              <a:defRPr lang="en-GB" b="0" dirty="0"/>
            </a:lvl1pPr>
          </a:lstStyle>
          <a:p>
            <a:pPr marL="0" lvl="0" indent="0" algn="l">
              <a:spcBef>
                <a:spcPct val="20000"/>
              </a:spcBef>
              <a:buFont typeface="Arial" panose="020B0604020202020204" pitchFamily="34" charset="0"/>
            </a:pPr>
            <a:r>
              <a:rPr lang="en-US" dirty="0"/>
              <a:t>Fly Style 3</a:t>
            </a:r>
            <a:endParaRPr lang="en-GB" dirty="0"/>
          </a:p>
        </p:txBody>
      </p:sp>
      <p:sp>
        <p:nvSpPr>
          <p:cNvPr id="69" name="Text Placeholder 68"/>
          <p:cNvSpPr>
            <a:spLocks noGrp="1"/>
          </p:cNvSpPr>
          <p:nvPr>
            <p:ph type="body" sz="quarter" idx="10" hasCustomPrompt="1"/>
          </p:nvPr>
        </p:nvSpPr>
        <p:spPr bwMode="gray">
          <a:xfrm>
            <a:off x="540000" y="3959925"/>
            <a:ext cx="5739731" cy="2682175"/>
          </a:xfrm>
        </p:spPr>
        <p:txBody>
          <a:bodyPr wrap="square" lIns="82819" tIns="41410" rIns="82819" bIns="41410">
            <a:normAutofit/>
          </a:bodyPr>
          <a:lstStyle>
            <a:lvl1pPr marL="0" indent="0">
              <a:spcBef>
                <a:spcPts val="1380"/>
              </a:spcBef>
              <a:buNone/>
              <a:defRPr sz="1900">
                <a:solidFill>
                  <a:schemeClr val="tx1"/>
                </a:solidFill>
              </a:defRPr>
            </a:lvl1pPr>
            <a:lvl2pPr marL="525902" indent="0">
              <a:buNone/>
              <a:defRPr>
                <a:solidFill>
                  <a:schemeClr val="bg1"/>
                </a:solidFill>
              </a:defRPr>
            </a:lvl2pPr>
            <a:lvl3pPr marL="1051802" indent="0">
              <a:buNone/>
              <a:defRPr>
                <a:solidFill>
                  <a:schemeClr val="bg1"/>
                </a:solidFill>
              </a:defRPr>
            </a:lvl3pPr>
            <a:lvl4pPr marL="1577704" indent="0">
              <a:buNone/>
              <a:defRPr>
                <a:solidFill>
                  <a:schemeClr val="bg1"/>
                </a:solidFill>
              </a:defRPr>
            </a:lvl4pPr>
            <a:lvl5pPr marL="2103606" indent="0">
              <a:buNone/>
              <a:defRPr>
                <a:solidFill>
                  <a:schemeClr val="bg1"/>
                </a:solidFill>
              </a:defRPr>
            </a:lvl5pPr>
          </a:lstStyle>
          <a:p>
            <a:pPr lvl="0"/>
            <a:r>
              <a:rPr lang="en-US" dirty="0"/>
              <a:t>Click to add text</a:t>
            </a:r>
            <a:endParaRPr lang="en-GB" dirty="0"/>
          </a:p>
        </p:txBody>
      </p:sp>
      <p:sp>
        <p:nvSpPr>
          <p:cNvPr id="19" name="Picture Placeholder 7"/>
          <p:cNvSpPr>
            <a:spLocks noGrp="1"/>
          </p:cNvSpPr>
          <p:nvPr>
            <p:ph type="pic" sz="quarter" idx="16" hasCustomPrompt="1"/>
          </p:nvPr>
        </p:nvSpPr>
        <p:spPr>
          <a:xfrm>
            <a:off x="9028678" y="181778"/>
            <a:ext cx="2016000" cy="7187426"/>
          </a:xfrm>
          <a:solidFill>
            <a:schemeClr val="bg1">
              <a:lumMod val="95000"/>
            </a:schemeClr>
          </a:solidFill>
        </p:spPr>
        <p:txBody>
          <a:bodyPr>
            <a:normAutofit/>
          </a:bodyPr>
          <a:lstStyle>
            <a:lvl1pPr marL="0" indent="0">
              <a:buNone/>
              <a:defRPr sz="2400" baseline="0"/>
            </a:lvl1pPr>
          </a:lstStyle>
          <a:p>
            <a:r>
              <a:rPr lang="en-GB" dirty="0"/>
              <a:t>A picture can be inserted here, it can be left blank or it can be filled in another colour</a:t>
            </a:r>
          </a:p>
        </p:txBody>
      </p:sp>
      <p:sp>
        <p:nvSpPr>
          <p:cNvPr id="20" name="Picture Placeholder 7"/>
          <p:cNvSpPr>
            <a:spLocks noGrp="1"/>
          </p:cNvSpPr>
          <p:nvPr>
            <p:ph type="pic" sz="quarter" idx="17" hasCustomPrompt="1"/>
          </p:nvPr>
        </p:nvSpPr>
        <p:spPr>
          <a:xfrm>
            <a:off x="11239802" y="181778"/>
            <a:ext cx="2016000" cy="7187426"/>
          </a:xfrm>
          <a:solidFill>
            <a:schemeClr val="bg1">
              <a:lumMod val="95000"/>
            </a:schemeClr>
          </a:solidFill>
        </p:spPr>
        <p:txBody>
          <a:bodyPr>
            <a:normAutofit/>
          </a:bodyPr>
          <a:lstStyle>
            <a:lvl1pPr marL="0" indent="0">
              <a:buNone/>
              <a:defRPr sz="2400" baseline="0"/>
            </a:lvl1pPr>
          </a:lstStyle>
          <a:p>
            <a:r>
              <a:rPr lang="en-GB" dirty="0"/>
              <a:t>A picture can be inserted here, it can be left blank or it can be filled in another colour</a:t>
            </a:r>
          </a:p>
        </p:txBody>
      </p:sp>
      <p:sp>
        <p:nvSpPr>
          <p:cNvPr id="21" name="Picture Placeholder 7"/>
          <p:cNvSpPr>
            <a:spLocks noGrp="1"/>
          </p:cNvSpPr>
          <p:nvPr>
            <p:ph type="pic" sz="quarter" idx="18" hasCustomPrompt="1"/>
          </p:nvPr>
        </p:nvSpPr>
        <p:spPr>
          <a:xfrm>
            <a:off x="6817556" y="181778"/>
            <a:ext cx="2016000" cy="7187426"/>
          </a:xfrm>
          <a:solidFill>
            <a:schemeClr val="bg1">
              <a:lumMod val="95000"/>
            </a:schemeClr>
          </a:solidFill>
        </p:spPr>
        <p:txBody>
          <a:bodyPr>
            <a:normAutofit/>
          </a:bodyPr>
          <a:lstStyle>
            <a:lvl1pPr marL="0" indent="0">
              <a:buNone/>
              <a:defRPr sz="2400" baseline="0"/>
            </a:lvl1pPr>
          </a:lstStyle>
          <a:p>
            <a:r>
              <a:rPr lang="en-GB" dirty="0"/>
              <a:t>A picture can be inserted here, it can be left blank or it can be filled in another colour</a:t>
            </a:r>
          </a:p>
        </p:txBody>
      </p:sp>
      <p:grpSp>
        <p:nvGrpSpPr>
          <p:cNvPr id="6" name="Group 5"/>
          <p:cNvGrpSpPr/>
          <p:nvPr userDrawn="1"/>
        </p:nvGrpSpPr>
        <p:grpSpPr>
          <a:xfrm>
            <a:off x="6629995" y="159260"/>
            <a:ext cx="4602244" cy="7311517"/>
            <a:chOff x="6629995" y="159259"/>
            <a:chExt cx="4602244" cy="7209945"/>
          </a:xfrm>
          <a:solidFill>
            <a:schemeClr val="bg1"/>
          </a:solidFill>
        </p:grpSpPr>
        <p:sp>
          <p:nvSpPr>
            <p:cNvPr id="4" name="Rectangle 3"/>
            <p:cNvSpPr/>
            <p:nvPr userDrawn="1"/>
          </p:nvSpPr>
          <p:spPr bwMode="gray">
            <a:xfrm>
              <a:off x="6629995" y="159259"/>
              <a:ext cx="180000" cy="72099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5638" tIns="82819" rIns="165638" bIns="82819" numCol="1" spcCol="0" rtlCol="0" fromWordArt="0" anchor="ctr" anchorCtr="0" forceAA="0" compatLnSpc="1">
              <a:prstTxWarp prst="textNoShape">
                <a:avLst/>
              </a:prstTxWarp>
              <a:noAutofit/>
            </a:bodyPr>
            <a:lstStyle/>
            <a:p>
              <a:pPr algn="ctr">
                <a:lnSpc>
                  <a:spcPct val="110000"/>
                </a:lnSpc>
                <a:spcBef>
                  <a:spcPts val="2760"/>
                </a:spcBef>
                <a:buClr>
                  <a:schemeClr val="bg2"/>
                </a:buClr>
              </a:pPr>
              <a:endParaRPr lang="en-GB" sz="3200" dirty="0">
                <a:solidFill>
                  <a:schemeClr val="bg1"/>
                </a:solidFill>
                <a:latin typeface="Segoe UI Light" panose="020B0502040204020203" pitchFamily="34" charset="0"/>
              </a:endParaRPr>
            </a:p>
          </p:txBody>
        </p:sp>
        <p:sp>
          <p:nvSpPr>
            <p:cNvPr id="29" name="Rectangle 28"/>
            <p:cNvSpPr/>
            <p:nvPr userDrawn="1"/>
          </p:nvSpPr>
          <p:spPr bwMode="gray">
            <a:xfrm>
              <a:off x="11052239" y="159259"/>
              <a:ext cx="180000" cy="72099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5638" tIns="82819" rIns="165638" bIns="82819" numCol="1" spcCol="0" rtlCol="0" fromWordArt="0" anchor="ctr" anchorCtr="0" forceAA="0" compatLnSpc="1">
              <a:prstTxWarp prst="textNoShape">
                <a:avLst/>
              </a:prstTxWarp>
              <a:noAutofit/>
            </a:bodyPr>
            <a:lstStyle/>
            <a:p>
              <a:pPr algn="ctr">
                <a:lnSpc>
                  <a:spcPct val="110000"/>
                </a:lnSpc>
                <a:spcBef>
                  <a:spcPts val="2760"/>
                </a:spcBef>
                <a:buClr>
                  <a:schemeClr val="bg2"/>
                </a:buClr>
              </a:pPr>
              <a:endParaRPr lang="en-GB" sz="3200" dirty="0">
                <a:solidFill>
                  <a:schemeClr val="bg1"/>
                </a:solidFill>
                <a:latin typeface="Segoe UI Light" panose="020B0502040204020203" pitchFamily="34" charset="0"/>
              </a:endParaRPr>
            </a:p>
          </p:txBody>
        </p:sp>
        <p:sp>
          <p:nvSpPr>
            <p:cNvPr id="32" name="Rectangle 31"/>
            <p:cNvSpPr/>
            <p:nvPr userDrawn="1"/>
          </p:nvSpPr>
          <p:spPr bwMode="gray">
            <a:xfrm>
              <a:off x="8841117" y="159259"/>
              <a:ext cx="180000" cy="72099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5638" tIns="82819" rIns="165638" bIns="82819" numCol="1" spcCol="0" rtlCol="0" fromWordArt="0" anchor="ctr" anchorCtr="0" forceAA="0" compatLnSpc="1">
              <a:prstTxWarp prst="textNoShape">
                <a:avLst/>
              </a:prstTxWarp>
              <a:noAutofit/>
            </a:bodyPr>
            <a:lstStyle/>
            <a:p>
              <a:pPr algn="ctr">
                <a:lnSpc>
                  <a:spcPct val="110000"/>
                </a:lnSpc>
                <a:spcBef>
                  <a:spcPts val="2760"/>
                </a:spcBef>
                <a:buClr>
                  <a:schemeClr val="bg2"/>
                </a:buClr>
              </a:pPr>
              <a:endParaRPr lang="en-GB" sz="3200" dirty="0">
                <a:solidFill>
                  <a:schemeClr val="bg1"/>
                </a:solidFill>
                <a:latin typeface="Segoe UI Light" panose="020B0502040204020203" pitchFamily="34" charset="0"/>
              </a:endParaRPr>
            </a:p>
          </p:txBody>
        </p:sp>
      </p:grpSp>
      <p:sp>
        <p:nvSpPr>
          <p:cNvPr id="27" name="Text Placeholder 5"/>
          <p:cNvSpPr>
            <a:spLocks noGrp="1"/>
          </p:cNvSpPr>
          <p:nvPr>
            <p:ph type="body" sz="quarter" idx="12" hasCustomPrompt="1"/>
          </p:nvPr>
        </p:nvSpPr>
        <p:spPr>
          <a:xfrm>
            <a:off x="540000" y="3313433"/>
            <a:ext cx="3468056" cy="430887"/>
          </a:xfrm>
          <a:solidFill>
            <a:schemeClr val="tx1"/>
          </a:solidFill>
        </p:spPr>
        <p:txBody>
          <a:bodyPr wrap="none" lIns="72000" tIns="0" bIns="0">
            <a:spAutoFit/>
          </a:bodyPr>
          <a:lstStyle>
            <a:lvl1pPr marL="0" indent="0">
              <a:lnSpc>
                <a:spcPct val="100000"/>
              </a:lnSpc>
              <a:spcBef>
                <a:spcPts val="600"/>
              </a:spcBef>
              <a:spcAft>
                <a:spcPts val="0"/>
              </a:spcAft>
              <a:buNone/>
              <a:defRPr sz="2800" b="1">
                <a:solidFill>
                  <a:schemeClr val="bg1"/>
                </a:solidFill>
                <a:latin typeface="+mj-lt"/>
              </a:defRPr>
            </a:lvl1pPr>
            <a:lvl2pPr marL="525902" indent="0">
              <a:buNone/>
              <a:defRPr/>
            </a:lvl2pPr>
            <a:lvl3pPr marL="1051804" indent="0">
              <a:buNone/>
              <a:defRPr/>
            </a:lvl3pPr>
            <a:lvl4pPr marL="1577706" indent="0">
              <a:buNone/>
              <a:defRPr/>
            </a:lvl4pPr>
            <a:lvl5pPr marL="2103606" indent="0">
              <a:buNone/>
              <a:defRPr/>
            </a:lvl5pPr>
          </a:lstStyle>
          <a:p>
            <a:pPr lvl="0"/>
            <a:r>
              <a:rPr lang="en-US" dirty="0"/>
              <a:t>Click to edit subtitle</a:t>
            </a:r>
          </a:p>
        </p:txBody>
      </p:sp>
      <p:sp>
        <p:nvSpPr>
          <p:cNvPr id="17" name="TextBox 16"/>
          <p:cNvSpPr txBox="1"/>
          <p:nvPr userDrawn="1"/>
        </p:nvSpPr>
        <p:spPr>
          <a:xfrm>
            <a:off x="12856690" y="7399656"/>
            <a:ext cx="426079" cy="140423"/>
          </a:xfrm>
          <a:prstGeom prst="rect">
            <a:avLst/>
          </a:prstGeom>
          <a:noFill/>
        </p:spPr>
        <p:txBody>
          <a:bodyPr wrap="square" lIns="0" tIns="0" rIns="0" bIns="0" rtlCol="0">
            <a:spAutoFit/>
          </a:bodyPr>
          <a:lstStyle/>
          <a:p>
            <a:pPr algn="r">
              <a:lnSpc>
                <a:spcPct val="110000"/>
              </a:lnSpc>
              <a:spcBef>
                <a:spcPts val="2760"/>
              </a:spcBef>
              <a:buClr>
                <a:schemeClr val="bg2"/>
              </a:buClr>
            </a:pPr>
            <a:fld id="{08492756-E806-4604-9C5F-A6997CE6540C}" type="slidenum">
              <a:rPr lang="en-GB" sz="900" smtClean="0">
                <a:solidFill>
                  <a:schemeClr val="tx1"/>
                </a:solidFill>
                <a:latin typeface="Segoe UI Light" panose="020B0502040204020203" pitchFamily="34" charset="0"/>
              </a:rPr>
              <a:pPr algn="r">
                <a:lnSpc>
                  <a:spcPct val="110000"/>
                </a:lnSpc>
                <a:spcBef>
                  <a:spcPts val="2760"/>
                </a:spcBef>
                <a:buClr>
                  <a:schemeClr val="bg2"/>
                </a:buClr>
              </a:pPr>
              <a:t>‹#›</a:t>
            </a:fld>
            <a:endParaRPr lang="en-GB" sz="900" dirty="0">
              <a:solidFill>
                <a:schemeClr val="tx1"/>
              </a:solidFill>
              <a:latin typeface="Segoe UI Light" panose="020B0502040204020203" pitchFamily="34" charset="0"/>
            </a:endParaRPr>
          </a:p>
        </p:txBody>
      </p:sp>
      <p:pic>
        <p:nvPicPr>
          <p:cNvPr id="26" name="Picture 2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9678" y="6650560"/>
            <a:ext cx="491577" cy="396000"/>
          </a:xfrm>
          <a:prstGeom prst="rect">
            <a:avLst/>
          </a:prstGeom>
        </p:spPr>
      </p:pic>
      <p:pic>
        <p:nvPicPr>
          <p:cNvPr id="28"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63086"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p:cNvSpPr txBox="1"/>
          <p:nvPr userDrawn="1"/>
        </p:nvSpPr>
        <p:spPr bwMode="gray">
          <a:xfrm>
            <a:off x="539678" y="7380294"/>
            <a:ext cx="4896000" cy="180975"/>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Ipsos</a:t>
            </a:r>
            <a:r>
              <a:rPr lang="en-GB" sz="700" baseline="0" dirty="0">
                <a:solidFill>
                  <a:schemeClr val="tx1"/>
                </a:solidFill>
                <a:latin typeface="Segoe UI Light" panose="020B0502040204020203" pitchFamily="34" charset="0"/>
              </a:rPr>
              <a:t> Report </a:t>
            </a:r>
            <a:r>
              <a:rPr lang="en-GB" sz="700" dirty="0">
                <a:solidFill>
                  <a:schemeClr val="tx1"/>
                </a:solidFill>
                <a:latin typeface="Segoe UI Light" panose="020B0502040204020203" pitchFamily="34" charset="0"/>
              </a:rPr>
              <a:t>|</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August 2017</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Global report  |</a:t>
            </a:r>
          </a:p>
        </p:txBody>
      </p:sp>
    </p:spTree>
    <p:extLst>
      <p:ext uri="{BB962C8B-B14F-4D97-AF65-F5344CB8AC3E}">
        <p14:creationId xmlns:p14="http://schemas.microsoft.com/office/powerpoint/2010/main" val="1031710724"/>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Fly 4 - Double Image">
    <p:bg>
      <p:bgPr>
        <a:solidFill>
          <a:schemeClr val="bg2"/>
        </a:solidFill>
        <a:effectLst/>
      </p:bgPr>
    </p:bg>
    <p:spTree>
      <p:nvGrpSpPr>
        <p:cNvPr id="1" name=""/>
        <p:cNvGrpSpPr/>
        <p:nvPr/>
      </p:nvGrpSpPr>
      <p:grpSpPr>
        <a:xfrm>
          <a:off x="0" y="0"/>
          <a:ext cx="0" cy="0"/>
          <a:chOff x="0" y="0"/>
          <a:chExt cx="0" cy="0"/>
        </a:xfrm>
      </p:grpSpPr>
      <p:sp>
        <p:nvSpPr>
          <p:cNvPr id="16" name="Rectangle 6"/>
          <p:cNvSpPr/>
          <p:nvPr userDrawn="1"/>
        </p:nvSpPr>
        <p:spPr bwMode="gray">
          <a:xfrm>
            <a:off x="0" y="5"/>
            <a:ext cx="13439775" cy="7561263"/>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5" name="Rectangle 4"/>
          <p:cNvSpPr/>
          <p:nvPr userDrawn="1"/>
        </p:nvSpPr>
        <p:spPr bwMode="gray">
          <a:xfrm>
            <a:off x="6731861" y="79403"/>
            <a:ext cx="6594655" cy="73344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5638" tIns="82819" rIns="165638" bIns="82819" numCol="1" spcCol="0" rtlCol="0" fromWordArt="0" anchor="ctr" anchorCtr="0" forceAA="0" compatLnSpc="1">
            <a:prstTxWarp prst="textNoShape">
              <a:avLst/>
            </a:prstTxWarp>
            <a:noAutofit/>
          </a:bodyPr>
          <a:lstStyle/>
          <a:p>
            <a:pPr algn="ctr">
              <a:lnSpc>
                <a:spcPct val="110000"/>
              </a:lnSpc>
              <a:spcBef>
                <a:spcPts val="2760"/>
              </a:spcBef>
              <a:buClr>
                <a:schemeClr val="bg2"/>
              </a:buClr>
            </a:pPr>
            <a:endParaRPr lang="en-GB" sz="3200" dirty="0">
              <a:solidFill>
                <a:schemeClr val="bg1"/>
              </a:solidFill>
              <a:latin typeface="Segoe UI Light" panose="020B0502040204020203" pitchFamily="34" charset="0"/>
            </a:endParaRPr>
          </a:p>
        </p:txBody>
      </p:sp>
      <p:sp>
        <p:nvSpPr>
          <p:cNvPr id="69" name="Text Placeholder 68"/>
          <p:cNvSpPr>
            <a:spLocks noGrp="1"/>
          </p:cNvSpPr>
          <p:nvPr>
            <p:ph type="body" sz="quarter" idx="10" hasCustomPrompt="1"/>
          </p:nvPr>
        </p:nvSpPr>
        <p:spPr bwMode="black">
          <a:xfrm>
            <a:off x="556812" y="3959925"/>
            <a:ext cx="5877987" cy="2682175"/>
          </a:xfrm>
        </p:spPr>
        <p:txBody>
          <a:bodyPr wrap="square" lIns="0" tIns="0" rIns="0" bIns="0">
            <a:noAutofit/>
          </a:bodyPr>
          <a:lstStyle>
            <a:lvl1pPr marL="0" indent="0">
              <a:spcBef>
                <a:spcPts val="1380"/>
              </a:spcBef>
              <a:buNone/>
              <a:defRPr sz="1900">
                <a:solidFill>
                  <a:schemeClr val="tx1"/>
                </a:solidFill>
              </a:defRPr>
            </a:lvl1pPr>
            <a:lvl2pPr marL="525902" indent="0">
              <a:buNone/>
              <a:defRPr>
                <a:solidFill>
                  <a:schemeClr val="bg1"/>
                </a:solidFill>
              </a:defRPr>
            </a:lvl2pPr>
            <a:lvl3pPr marL="1051802" indent="0">
              <a:buNone/>
              <a:defRPr>
                <a:solidFill>
                  <a:schemeClr val="bg1"/>
                </a:solidFill>
              </a:defRPr>
            </a:lvl3pPr>
            <a:lvl4pPr marL="1577704" indent="0">
              <a:buNone/>
              <a:defRPr>
                <a:solidFill>
                  <a:schemeClr val="bg1"/>
                </a:solidFill>
              </a:defRPr>
            </a:lvl4pPr>
            <a:lvl5pPr marL="2103606" indent="0">
              <a:buNone/>
              <a:defRPr>
                <a:solidFill>
                  <a:schemeClr val="bg1"/>
                </a:solidFill>
              </a:defRPr>
            </a:lvl5pPr>
          </a:lstStyle>
          <a:p>
            <a:pPr lvl="0"/>
            <a:r>
              <a:rPr lang="en-US" dirty="0"/>
              <a:t>Click to add text</a:t>
            </a:r>
            <a:endParaRPr lang="en-GB" dirty="0"/>
          </a:p>
        </p:txBody>
      </p:sp>
      <p:sp>
        <p:nvSpPr>
          <p:cNvPr id="4" name="Rectangle 3"/>
          <p:cNvSpPr/>
          <p:nvPr userDrawn="1"/>
        </p:nvSpPr>
        <p:spPr bwMode="gray">
          <a:xfrm>
            <a:off x="6629887" y="161215"/>
            <a:ext cx="180001" cy="7209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5638" tIns="82819" rIns="165638" bIns="82819" numCol="1" spcCol="0" rtlCol="0" fromWordArt="0" anchor="ctr" anchorCtr="0" forceAA="0" compatLnSpc="1">
            <a:prstTxWarp prst="textNoShape">
              <a:avLst/>
            </a:prstTxWarp>
            <a:noAutofit/>
          </a:bodyPr>
          <a:lstStyle/>
          <a:p>
            <a:pPr algn="ctr">
              <a:lnSpc>
                <a:spcPct val="110000"/>
              </a:lnSpc>
              <a:spcBef>
                <a:spcPts val="2760"/>
              </a:spcBef>
              <a:buClr>
                <a:schemeClr val="bg2"/>
              </a:buClr>
            </a:pPr>
            <a:endParaRPr lang="en-GB" sz="3200" dirty="0">
              <a:solidFill>
                <a:schemeClr val="bg1"/>
              </a:solidFill>
              <a:latin typeface="Segoe UI Light" panose="020B0502040204020203" pitchFamily="34" charset="0"/>
            </a:endParaRPr>
          </a:p>
        </p:txBody>
      </p:sp>
      <p:sp>
        <p:nvSpPr>
          <p:cNvPr id="28" name="Picture Placeholder 7"/>
          <p:cNvSpPr>
            <a:spLocks noGrp="1"/>
          </p:cNvSpPr>
          <p:nvPr>
            <p:ph type="pic" sz="quarter" idx="13" hasCustomPrompt="1"/>
          </p:nvPr>
        </p:nvSpPr>
        <p:spPr>
          <a:xfrm>
            <a:off x="6809888" y="3866361"/>
            <a:ext cx="6444256" cy="3511581"/>
          </a:xfrm>
          <a:solidFill>
            <a:schemeClr val="bg1">
              <a:lumMod val="95000"/>
            </a:schemeClr>
          </a:solidFill>
        </p:spPr>
        <p:txBody>
          <a:bodyPr>
            <a:normAutofit/>
          </a:bodyPr>
          <a:lstStyle>
            <a:lvl1pPr marL="0" indent="0">
              <a:buNone/>
              <a:defRPr sz="2800" baseline="0"/>
            </a:lvl1pPr>
          </a:lstStyle>
          <a:p>
            <a:r>
              <a:rPr lang="en-GB" dirty="0"/>
              <a:t>A picture can be inserted here, it can be left blank or it can be filled in another colour</a:t>
            </a:r>
          </a:p>
        </p:txBody>
      </p:sp>
      <p:sp>
        <p:nvSpPr>
          <p:cNvPr id="35" name="Picture Placeholder 7"/>
          <p:cNvSpPr>
            <a:spLocks noGrp="1"/>
          </p:cNvSpPr>
          <p:nvPr>
            <p:ph type="pic" sz="quarter" idx="14" hasCustomPrompt="1"/>
          </p:nvPr>
        </p:nvSpPr>
        <p:spPr>
          <a:xfrm>
            <a:off x="6809888" y="180234"/>
            <a:ext cx="6444256" cy="3530401"/>
          </a:xfrm>
          <a:solidFill>
            <a:schemeClr val="bg1">
              <a:lumMod val="95000"/>
            </a:schemeClr>
          </a:solidFill>
        </p:spPr>
        <p:txBody>
          <a:bodyPr>
            <a:normAutofit/>
          </a:bodyPr>
          <a:lstStyle>
            <a:lvl1pPr marL="0" indent="0">
              <a:buNone/>
              <a:defRPr sz="2800" baseline="0"/>
            </a:lvl1pPr>
          </a:lstStyle>
          <a:p>
            <a:r>
              <a:rPr lang="en-GB" dirty="0"/>
              <a:t>A picture can be inserted here, it can be left blank or it can be filled in another colour</a:t>
            </a:r>
          </a:p>
        </p:txBody>
      </p:sp>
      <p:sp>
        <p:nvSpPr>
          <p:cNvPr id="6" name="Rectangle 5"/>
          <p:cNvSpPr/>
          <p:nvPr userDrawn="1"/>
        </p:nvSpPr>
        <p:spPr bwMode="gray">
          <a:xfrm>
            <a:off x="6759693" y="3690631"/>
            <a:ext cx="6566822" cy="1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11651" tIns="105826" rIns="211651" bIns="105826" numCol="1" spcCol="0" rtlCol="0" fromWordArt="0" anchor="ctr" anchorCtr="0" forceAA="0" compatLnSpc="1">
            <a:prstTxWarp prst="textNoShape">
              <a:avLst/>
            </a:prstTxWarp>
            <a:noAutofit/>
          </a:bodyPr>
          <a:lstStyle/>
          <a:p>
            <a:pPr algn="ctr">
              <a:lnSpc>
                <a:spcPct val="110000"/>
              </a:lnSpc>
              <a:spcBef>
                <a:spcPts val="3528"/>
              </a:spcBef>
              <a:buClr>
                <a:schemeClr val="bg2"/>
              </a:buClr>
            </a:pPr>
            <a:endParaRPr lang="en-GB" sz="2900" dirty="0">
              <a:solidFill>
                <a:schemeClr val="bg1"/>
              </a:solidFill>
            </a:endParaRPr>
          </a:p>
        </p:txBody>
      </p:sp>
      <p:sp>
        <p:nvSpPr>
          <p:cNvPr id="17" name="Title 1"/>
          <p:cNvSpPr>
            <a:spLocks noGrp="1"/>
          </p:cNvSpPr>
          <p:nvPr>
            <p:ph type="ctrTitle" hasCustomPrompt="1"/>
          </p:nvPr>
        </p:nvSpPr>
        <p:spPr bwMode="gray">
          <a:xfrm>
            <a:off x="556812" y="2626358"/>
            <a:ext cx="2539572" cy="553998"/>
          </a:xfrm>
          <a:solidFill>
            <a:schemeClr val="accent3"/>
          </a:solidFill>
        </p:spPr>
        <p:txBody>
          <a:bodyPr wrap="none" lIns="82819" tIns="0" rIns="82819" bIns="0" rtlCol="0" anchor="ctr">
            <a:spAutoFit/>
          </a:bodyPr>
          <a:lstStyle>
            <a:lvl1pPr marL="571500" indent="-571500">
              <a:buFontTx/>
              <a:buNone/>
              <a:defRPr lang="en-GB" b="0" dirty="0"/>
            </a:lvl1pPr>
          </a:lstStyle>
          <a:p>
            <a:pPr marL="0" lvl="0" indent="0" algn="l">
              <a:spcBef>
                <a:spcPct val="20000"/>
              </a:spcBef>
              <a:buFont typeface="Arial" panose="020B0604020202020204" pitchFamily="34" charset="0"/>
            </a:pPr>
            <a:r>
              <a:rPr lang="en-US" dirty="0"/>
              <a:t>Fly style 4</a:t>
            </a:r>
            <a:endParaRPr lang="en-GB" dirty="0"/>
          </a:p>
        </p:txBody>
      </p:sp>
      <p:sp>
        <p:nvSpPr>
          <p:cNvPr id="18" name="Text Placeholder 5"/>
          <p:cNvSpPr>
            <a:spLocks noGrp="1"/>
          </p:cNvSpPr>
          <p:nvPr>
            <p:ph type="body" sz="quarter" idx="12" hasCustomPrompt="1"/>
          </p:nvPr>
        </p:nvSpPr>
        <p:spPr>
          <a:xfrm>
            <a:off x="556809" y="3313433"/>
            <a:ext cx="3468056" cy="430887"/>
          </a:xfrm>
          <a:solidFill>
            <a:schemeClr val="tx1"/>
          </a:solidFill>
        </p:spPr>
        <p:txBody>
          <a:bodyPr vert="horz" wrap="none" lIns="72000" tIns="0" rIns="0" bIns="0" rtlCol="0">
            <a:spAutoFit/>
          </a:bodyPr>
          <a:lstStyle>
            <a:lvl1pPr>
              <a:buFontTx/>
              <a:buNone/>
              <a:defRPr lang="en-US" sz="2800" b="1" dirty="0" smtClean="0">
                <a:solidFill>
                  <a:schemeClr val="bg1"/>
                </a:solidFill>
                <a:latin typeface="+mj-lt"/>
              </a:defRPr>
            </a:lvl1pPr>
          </a:lstStyle>
          <a:p>
            <a:pPr marL="0" lvl="0" indent="0">
              <a:lnSpc>
                <a:spcPct val="100000"/>
              </a:lnSpc>
              <a:spcBef>
                <a:spcPts val="600"/>
              </a:spcBef>
              <a:spcAft>
                <a:spcPts val="0"/>
              </a:spcAft>
              <a:buNone/>
            </a:pPr>
            <a:r>
              <a:rPr lang="en-US" dirty="0"/>
              <a:t>Click to edit subtitle</a:t>
            </a:r>
          </a:p>
        </p:txBody>
      </p:sp>
      <p:sp>
        <p:nvSpPr>
          <p:cNvPr id="15" name="TextBox 14"/>
          <p:cNvSpPr txBox="1"/>
          <p:nvPr userDrawn="1"/>
        </p:nvSpPr>
        <p:spPr>
          <a:xfrm>
            <a:off x="12856690" y="7399656"/>
            <a:ext cx="426079" cy="140423"/>
          </a:xfrm>
          <a:prstGeom prst="rect">
            <a:avLst/>
          </a:prstGeom>
          <a:noFill/>
        </p:spPr>
        <p:txBody>
          <a:bodyPr wrap="square" lIns="0" tIns="0" rIns="0" bIns="0" rtlCol="0">
            <a:spAutoFit/>
          </a:bodyPr>
          <a:lstStyle/>
          <a:p>
            <a:pPr algn="r">
              <a:lnSpc>
                <a:spcPct val="110000"/>
              </a:lnSpc>
              <a:spcBef>
                <a:spcPts val="2760"/>
              </a:spcBef>
              <a:buClr>
                <a:schemeClr val="bg2"/>
              </a:buClr>
            </a:pPr>
            <a:fld id="{08492756-E806-4604-9C5F-A6997CE6540C}" type="slidenum">
              <a:rPr lang="en-GB" sz="900" smtClean="0">
                <a:solidFill>
                  <a:schemeClr val="tx1"/>
                </a:solidFill>
                <a:latin typeface="Segoe UI Light" panose="020B0502040204020203" pitchFamily="34" charset="0"/>
              </a:rPr>
              <a:pPr algn="r">
                <a:lnSpc>
                  <a:spcPct val="110000"/>
                </a:lnSpc>
                <a:spcBef>
                  <a:spcPts val="2760"/>
                </a:spcBef>
                <a:buClr>
                  <a:schemeClr val="bg2"/>
                </a:buClr>
              </a:pPr>
              <a:t>‹#›</a:t>
            </a:fld>
            <a:endParaRPr lang="en-GB" sz="900" dirty="0">
              <a:solidFill>
                <a:schemeClr val="tx1"/>
              </a:solidFill>
              <a:latin typeface="Segoe UI Light" panose="020B0502040204020203" pitchFamily="34" charset="0"/>
            </a:endParaRPr>
          </a:p>
        </p:txBody>
      </p:sp>
      <p:pic>
        <p:nvPicPr>
          <p:cNvPr id="20" name="Picture 19"/>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9678" y="6650560"/>
            <a:ext cx="491577" cy="396000"/>
          </a:xfrm>
          <a:prstGeom prst="rect">
            <a:avLst/>
          </a:prstGeom>
        </p:spPr>
      </p:pic>
      <p:pic>
        <p:nvPicPr>
          <p:cNvPr id="21"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63086"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userDrawn="1"/>
        </p:nvSpPr>
        <p:spPr bwMode="gray">
          <a:xfrm>
            <a:off x="539678" y="7380294"/>
            <a:ext cx="4896000" cy="180975"/>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Ipsos</a:t>
            </a:r>
            <a:r>
              <a:rPr lang="en-GB" sz="700" baseline="0" dirty="0">
                <a:solidFill>
                  <a:schemeClr val="tx1"/>
                </a:solidFill>
                <a:latin typeface="Segoe UI Light" panose="020B0502040204020203" pitchFamily="34" charset="0"/>
              </a:rPr>
              <a:t> Report </a:t>
            </a:r>
            <a:r>
              <a:rPr lang="en-GB" sz="700" dirty="0">
                <a:solidFill>
                  <a:schemeClr val="tx1"/>
                </a:solidFill>
                <a:latin typeface="Segoe UI Light" panose="020B0502040204020203" pitchFamily="34" charset="0"/>
              </a:rPr>
              <a:t>|</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August 2017</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Global report  |</a:t>
            </a:r>
          </a:p>
        </p:txBody>
      </p:sp>
    </p:spTree>
    <p:extLst>
      <p:ext uri="{BB962C8B-B14F-4D97-AF65-F5344CB8AC3E}">
        <p14:creationId xmlns:p14="http://schemas.microsoft.com/office/powerpoint/2010/main" val="43922582"/>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Fly - v5">
    <p:bg>
      <p:bgPr>
        <a:solidFill>
          <a:schemeClr val="bg2"/>
        </a:solidFill>
        <a:effectLst/>
      </p:bgPr>
    </p:bg>
    <p:spTree>
      <p:nvGrpSpPr>
        <p:cNvPr id="1" name=""/>
        <p:cNvGrpSpPr/>
        <p:nvPr/>
      </p:nvGrpSpPr>
      <p:grpSpPr>
        <a:xfrm>
          <a:off x="0" y="0"/>
          <a:ext cx="0" cy="0"/>
          <a:chOff x="0" y="0"/>
          <a:chExt cx="0" cy="0"/>
        </a:xfrm>
      </p:grpSpPr>
      <p:sp>
        <p:nvSpPr>
          <p:cNvPr id="4" name="Rectangle 3"/>
          <p:cNvSpPr/>
          <p:nvPr userDrawn="1"/>
        </p:nvSpPr>
        <p:spPr bwMode="gray">
          <a:xfrm>
            <a:off x="179389" y="179387"/>
            <a:ext cx="13101024" cy="3601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5638" tIns="82819" rIns="165638" bIns="82819" numCol="1" spcCol="0" rtlCol="0" fromWordArt="0" anchor="ctr" anchorCtr="0" forceAA="0" compatLnSpc="1">
            <a:prstTxWarp prst="textNoShape">
              <a:avLst/>
            </a:prstTxWarp>
            <a:noAutofit/>
          </a:bodyPr>
          <a:lstStyle/>
          <a:p>
            <a:pPr algn="ctr">
              <a:lnSpc>
                <a:spcPct val="110000"/>
              </a:lnSpc>
              <a:spcBef>
                <a:spcPts val="2760"/>
              </a:spcBef>
              <a:buClr>
                <a:schemeClr val="bg2"/>
              </a:buClr>
            </a:pPr>
            <a:endParaRPr lang="en-GB" sz="3200" dirty="0">
              <a:solidFill>
                <a:schemeClr val="bg1"/>
              </a:solidFill>
              <a:latin typeface="Segoe UI Light" panose="020B0502040204020203" pitchFamily="34" charset="0"/>
            </a:endParaRPr>
          </a:p>
        </p:txBody>
      </p:sp>
      <p:sp>
        <p:nvSpPr>
          <p:cNvPr id="69" name="Text Placeholder 68"/>
          <p:cNvSpPr>
            <a:spLocks noGrp="1"/>
          </p:cNvSpPr>
          <p:nvPr>
            <p:ph type="body" sz="quarter" idx="10" hasCustomPrompt="1"/>
          </p:nvPr>
        </p:nvSpPr>
        <p:spPr bwMode="black">
          <a:xfrm>
            <a:off x="540000" y="5474337"/>
            <a:ext cx="12361600" cy="996223"/>
          </a:xfrm>
        </p:spPr>
        <p:txBody>
          <a:bodyPr wrap="square" lIns="82819" tIns="41410" rIns="82819" bIns="41410">
            <a:normAutofit/>
          </a:bodyPr>
          <a:lstStyle>
            <a:lvl1pPr marL="0" indent="0">
              <a:spcBef>
                <a:spcPts val="1380"/>
              </a:spcBef>
              <a:buNone/>
              <a:defRPr sz="1900">
                <a:solidFill>
                  <a:schemeClr val="tx1"/>
                </a:solidFill>
              </a:defRPr>
            </a:lvl1pPr>
            <a:lvl2pPr marL="525902" indent="0">
              <a:buNone/>
              <a:defRPr>
                <a:solidFill>
                  <a:schemeClr val="bg1"/>
                </a:solidFill>
              </a:defRPr>
            </a:lvl2pPr>
            <a:lvl3pPr marL="1051802" indent="0">
              <a:buNone/>
              <a:defRPr>
                <a:solidFill>
                  <a:schemeClr val="bg1"/>
                </a:solidFill>
              </a:defRPr>
            </a:lvl3pPr>
            <a:lvl4pPr marL="1577704" indent="0">
              <a:buNone/>
              <a:defRPr>
                <a:solidFill>
                  <a:schemeClr val="bg1"/>
                </a:solidFill>
              </a:defRPr>
            </a:lvl4pPr>
            <a:lvl5pPr marL="2103606" indent="0">
              <a:buNone/>
              <a:defRPr>
                <a:solidFill>
                  <a:schemeClr val="bg1"/>
                </a:solidFill>
              </a:defRPr>
            </a:lvl5pPr>
          </a:lstStyle>
          <a:p>
            <a:pPr lvl="0"/>
            <a:r>
              <a:rPr lang="en-US" dirty="0"/>
              <a:t>Click to add text</a:t>
            </a:r>
            <a:endParaRPr lang="en-GB" dirty="0"/>
          </a:p>
        </p:txBody>
      </p:sp>
      <p:sp>
        <p:nvSpPr>
          <p:cNvPr id="8" name="Picture Placeholder 7"/>
          <p:cNvSpPr>
            <a:spLocks noGrp="1"/>
          </p:cNvSpPr>
          <p:nvPr>
            <p:ph type="pic" sz="quarter" idx="11" hasCustomPrompt="1"/>
          </p:nvPr>
        </p:nvSpPr>
        <p:spPr>
          <a:xfrm>
            <a:off x="179391" y="179388"/>
            <a:ext cx="13079411" cy="3511243"/>
          </a:xfrm>
          <a:solidFill>
            <a:schemeClr val="bg1">
              <a:lumMod val="95000"/>
            </a:schemeClr>
          </a:solidFill>
        </p:spPr>
        <p:txBody>
          <a:bodyPr>
            <a:normAutofit/>
          </a:bodyPr>
          <a:lstStyle>
            <a:lvl1pPr marL="0" indent="0">
              <a:buNone/>
              <a:defRPr sz="1600" baseline="0"/>
            </a:lvl1pPr>
          </a:lstStyle>
          <a:p>
            <a:r>
              <a:rPr lang="en-GB" dirty="0"/>
              <a:t>Picture placeholder – insert image here</a:t>
            </a:r>
          </a:p>
        </p:txBody>
      </p:sp>
      <p:sp>
        <p:nvSpPr>
          <p:cNvPr id="11" name="Rectangle 6"/>
          <p:cNvSpPr/>
          <p:nvPr userDrawn="1"/>
        </p:nvSpPr>
        <p:spPr bwMode="gray">
          <a:xfrm>
            <a:off x="0" y="5"/>
            <a:ext cx="13439775" cy="7561263"/>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19" name="Title 1"/>
          <p:cNvSpPr>
            <a:spLocks noGrp="1"/>
          </p:cNvSpPr>
          <p:nvPr>
            <p:ph type="ctrTitle" hasCustomPrompt="1"/>
          </p:nvPr>
        </p:nvSpPr>
        <p:spPr bwMode="gray">
          <a:xfrm>
            <a:off x="540000" y="4116797"/>
            <a:ext cx="4279087" cy="553998"/>
          </a:xfrm>
          <a:solidFill>
            <a:schemeClr val="accent3"/>
          </a:solidFill>
        </p:spPr>
        <p:txBody>
          <a:bodyPr wrap="none" lIns="82819" tIns="0" rIns="82819" bIns="0" rtlCol="0" anchor="ctr">
            <a:spAutoFit/>
          </a:bodyPr>
          <a:lstStyle>
            <a:lvl1pPr>
              <a:buFontTx/>
              <a:buNone/>
              <a:defRPr lang="en-GB" b="0" dirty="0"/>
            </a:lvl1pPr>
          </a:lstStyle>
          <a:p>
            <a:pPr marL="0" lvl="0" indent="0" algn="l">
              <a:spcBef>
                <a:spcPct val="20000"/>
              </a:spcBef>
              <a:buFont typeface="Arial" panose="020B0604020202020204" pitchFamily="34" charset="0"/>
            </a:pPr>
            <a:r>
              <a:rPr lang="en-US" dirty="0"/>
              <a:t>Click to edit title</a:t>
            </a:r>
            <a:endParaRPr lang="en-GB" dirty="0"/>
          </a:p>
        </p:txBody>
      </p:sp>
      <p:sp>
        <p:nvSpPr>
          <p:cNvPr id="20" name="Text Placeholder 5"/>
          <p:cNvSpPr>
            <a:spLocks noGrp="1"/>
          </p:cNvSpPr>
          <p:nvPr>
            <p:ph type="body" sz="quarter" idx="12" hasCustomPrompt="1"/>
          </p:nvPr>
        </p:nvSpPr>
        <p:spPr>
          <a:xfrm>
            <a:off x="540000" y="4803872"/>
            <a:ext cx="3468056" cy="430887"/>
          </a:xfrm>
          <a:solidFill>
            <a:schemeClr val="tx1"/>
          </a:solidFill>
        </p:spPr>
        <p:txBody>
          <a:bodyPr vert="horz" wrap="none" lIns="72000" tIns="0" rIns="0" bIns="0" rtlCol="0">
            <a:spAutoFit/>
          </a:bodyPr>
          <a:lstStyle>
            <a:lvl1pPr>
              <a:defRPr lang="en-US" sz="2800" b="1" dirty="0" smtClean="0">
                <a:solidFill>
                  <a:schemeClr val="bg1"/>
                </a:solidFill>
                <a:latin typeface="+mj-lt"/>
              </a:defRPr>
            </a:lvl1pPr>
          </a:lstStyle>
          <a:p>
            <a:pPr marL="0" lvl="0" indent="0">
              <a:lnSpc>
                <a:spcPct val="100000"/>
              </a:lnSpc>
              <a:spcBef>
                <a:spcPts val="600"/>
              </a:spcBef>
              <a:spcAft>
                <a:spcPts val="0"/>
              </a:spcAft>
              <a:buNone/>
            </a:pPr>
            <a:r>
              <a:rPr lang="en-US" dirty="0"/>
              <a:t>Click to edit subtitle</a:t>
            </a:r>
          </a:p>
        </p:txBody>
      </p:sp>
      <p:sp>
        <p:nvSpPr>
          <p:cNvPr id="18" name="Rectangle 17"/>
          <p:cNvSpPr/>
          <p:nvPr userDrawn="1"/>
        </p:nvSpPr>
        <p:spPr bwMode="gray">
          <a:xfrm>
            <a:off x="0" y="3690631"/>
            <a:ext cx="13344623" cy="1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17" name="TextBox 16"/>
          <p:cNvSpPr txBox="1"/>
          <p:nvPr userDrawn="1"/>
        </p:nvSpPr>
        <p:spPr>
          <a:xfrm>
            <a:off x="12856690" y="7399656"/>
            <a:ext cx="426079" cy="140423"/>
          </a:xfrm>
          <a:prstGeom prst="rect">
            <a:avLst/>
          </a:prstGeom>
          <a:noFill/>
        </p:spPr>
        <p:txBody>
          <a:bodyPr wrap="square" lIns="0" tIns="0" rIns="0" bIns="0" rtlCol="0">
            <a:spAutoFit/>
          </a:bodyPr>
          <a:lstStyle/>
          <a:p>
            <a:pPr algn="r">
              <a:lnSpc>
                <a:spcPct val="110000"/>
              </a:lnSpc>
              <a:spcBef>
                <a:spcPts val="2760"/>
              </a:spcBef>
              <a:buClr>
                <a:schemeClr val="bg2"/>
              </a:buClr>
            </a:pPr>
            <a:fld id="{08492756-E806-4604-9C5F-A6997CE6540C}" type="slidenum">
              <a:rPr lang="en-GB" sz="900" smtClean="0">
                <a:solidFill>
                  <a:schemeClr val="tx1"/>
                </a:solidFill>
                <a:latin typeface="Segoe UI Light" panose="020B0502040204020203" pitchFamily="34" charset="0"/>
              </a:rPr>
              <a:pPr algn="r">
                <a:lnSpc>
                  <a:spcPct val="110000"/>
                </a:lnSpc>
                <a:spcBef>
                  <a:spcPts val="2760"/>
                </a:spcBef>
                <a:buClr>
                  <a:schemeClr val="bg2"/>
                </a:buClr>
              </a:pPr>
              <a:t>‹#›</a:t>
            </a:fld>
            <a:endParaRPr lang="en-GB" sz="900" dirty="0">
              <a:solidFill>
                <a:schemeClr val="tx1"/>
              </a:solidFill>
              <a:latin typeface="Segoe UI Light" panose="020B0502040204020203" pitchFamily="34" charset="0"/>
            </a:endParaRPr>
          </a:p>
        </p:txBody>
      </p:sp>
      <p:pic>
        <p:nvPicPr>
          <p:cNvPr id="14" name="Picture 13"/>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9678" y="6650560"/>
            <a:ext cx="491577" cy="396000"/>
          </a:xfrm>
          <a:prstGeom prst="rect">
            <a:avLst/>
          </a:prstGeom>
        </p:spPr>
      </p:pic>
      <p:pic>
        <p:nvPicPr>
          <p:cNvPr id="15"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63086"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userDrawn="1"/>
        </p:nvSpPr>
        <p:spPr bwMode="gray">
          <a:xfrm>
            <a:off x="539678" y="7380294"/>
            <a:ext cx="4896000" cy="180975"/>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Ipsos</a:t>
            </a:r>
            <a:r>
              <a:rPr lang="en-GB" sz="700" baseline="0" dirty="0">
                <a:solidFill>
                  <a:schemeClr val="tx1"/>
                </a:solidFill>
                <a:latin typeface="Segoe UI Light" panose="020B0502040204020203" pitchFamily="34" charset="0"/>
              </a:rPr>
              <a:t> Report </a:t>
            </a:r>
            <a:r>
              <a:rPr lang="en-GB" sz="700" dirty="0">
                <a:solidFill>
                  <a:schemeClr val="tx1"/>
                </a:solidFill>
                <a:latin typeface="Segoe UI Light" panose="020B0502040204020203" pitchFamily="34" charset="0"/>
              </a:rPr>
              <a:t>|</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September 2017</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Market report SWEDEN  |</a:t>
            </a:r>
          </a:p>
        </p:txBody>
      </p:sp>
    </p:spTree>
    <p:extLst>
      <p:ext uri="{BB962C8B-B14F-4D97-AF65-F5344CB8AC3E}">
        <p14:creationId xmlns:p14="http://schemas.microsoft.com/office/powerpoint/2010/main" val="623476994"/>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tatement with image background">
    <p:bg>
      <p:bgPr>
        <a:solidFill>
          <a:schemeClr val="bg2"/>
        </a:solidFill>
        <a:effectLst/>
      </p:bgPr>
    </p:bg>
    <p:spTree>
      <p:nvGrpSpPr>
        <p:cNvPr id="1" name=""/>
        <p:cNvGrpSpPr/>
        <p:nvPr/>
      </p:nvGrpSpPr>
      <p:grpSpPr>
        <a:xfrm>
          <a:off x="0" y="0"/>
          <a:ext cx="0" cy="0"/>
          <a:chOff x="0" y="0"/>
          <a:chExt cx="0" cy="0"/>
        </a:xfrm>
      </p:grpSpPr>
      <p:sp>
        <p:nvSpPr>
          <p:cNvPr id="9" name="Rectangle 6"/>
          <p:cNvSpPr/>
          <p:nvPr userDrawn="1"/>
        </p:nvSpPr>
        <p:spPr bwMode="gray">
          <a:xfrm>
            <a:off x="0" y="5"/>
            <a:ext cx="13439775" cy="7561263"/>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5" name="Picture Placeholder 4"/>
          <p:cNvSpPr>
            <a:spLocks noGrp="1" noChangeAspect="1"/>
          </p:cNvSpPr>
          <p:nvPr>
            <p:ph type="pic" sz="quarter" idx="11" hasCustomPrompt="1"/>
          </p:nvPr>
        </p:nvSpPr>
        <p:spPr>
          <a:xfrm>
            <a:off x="179388" y="179388"/>
            <a:ext cx="13093700" cy="7200900"/>
          </a:xfrm>
        </p:spPr>
        <p:txBody>
          <a:bodyPr/>
          <a:lstStyle>
            <a:lvl1pPr marL="0" indent="0">
              <a:buNone/>
              <a:defRPr sz="1600" baseline="0">
                <a:solidFill>
                  <a:schemeClr val="tx1"/>
                </a:solidFill>
              </a:defRPr>
            </a:lvl1pPr>
          </a:lstStyle>
          <a:p>
            <a:r>
              <a:rPr lang="en-GB" dirty="0"/>
              <a:t>Click icon to place image (or select frame and copy/paste image into it)</a:t>
            </a:r>
          </a:p>
        </p:txBody>
      </p:sp>
      <p:sp>
        <p:nvSpPr>
          <p:cNvPr id="13" name="Text Placeholder 5"/>
          <p:cNvSpPr>
            <a:spLocks noGrp="1"/>
          </p:cNvSpPr>
          <p:nvPr>
            <p:ph type="body" sz="quarter" idx="13" hasCustomPrompt="1"/>
          </p:nvPr>
        </p:nvSpPr>
        <p:spPr>
          <a:xfrm>
            <a:off x="561826" y="2412479"/>
            <a:ext cx="3914451" cy="677108"/>
          </a:xfrm>
          <a:solidFill>
            <a:schemeClr val="accent3"/>
          </a:solidFill>
        </p:spPr>
        <p:txBody>
          <a:bodyPr wrap="none" lIns="72000" tIns="0" rIns="72000" bIns="0" rtlCol="0" anchor="ctr">
            <a:spAutoFit/>
          </a:bodyPr>
          <a:lstStyle>
            <a:lvl1pPr marL="0" indent="0" algn="l">
              <a:lnSpc>
                <a:spcPct val="100000"/>
              </a:lnSpc>
              <a:buFontTx/>
              <a:buNone/>
              <a:defRPr lang="en-US" sz="4400" b="0" dirty="0" smtClean="0">
                <a:solidFill>
                  <a:schemeClr val="bg1"/>
                </a:solidFill>
                <a:latin typeface="+mj-lt"/>
              </a:defRPr>
            </a:lvl1pPr>
            <a:lvl2pPr>
              <a:defRPr lang="en-US" dirty="0" smtClean="0"/>
            </a:lvl2pPr>
            <a:lvl3pPr>
              <a:defRPr lang="en-US" dirty="0" smtClean="0"/>
            </a:lvl3pPr>
            <a:lvl4pPr>
              <a:defRPr lang="en-US" dirty="0" smtClean="0"/>
            </a:lvl4pPr>
            <a:lvl5pPr>
              <a:defRPr lang="en-GB" dirty="0"/>
            </a:lvl5pPr>
          </a:lstStyle>
          <a:p>
            <a:pPr lvl="0">
              <a:spcBef>
                <a:spcPct val="0"/>
              </a:spcBef>
              <a:buNone/>
            </a:pPr>
            <a:r>
              <a:rPr lang="en-US" dirty="0"/>
              <a:t>Sentence line 2</a:t>
            </a:r>
          </a:p>
        </p:txBody>
      </p:sp>
      <p:sp>
        <p:nvSpPr>
          <p:cNvPr id="14" name="Text Placeholder 8"/>
          <p:cNvSpPr>
            <a:spLocks noGrp="1"/>
          </p:cNvSpPr>
          <p:nvPr>
            <p:ph type="body" sz="quarter" idx="14" hasCustomPrompt="1"/>
          </p:nvPr>
        </p:nvSpPr>
        <p:spPr>
          <a:xfrm>
            <a:off x="562545" y="3147997"/>
            <a:ext cx="3914451" cy="677108"/>
          </a:xfrm>
          <a:solidFill>
            <a:schemeClr val="accent3"/>
          </a:solidFill>
        </p:spPr>
        <p:txBody>
          <a:bodyPr vert="horz" wrap="none" lIns="72000" tIns="0" rIns="72000" bIns="0" rtlCol="0" anchor="ctr">
            <a:spAutoFit/>
          </a:bodyPr>
          <a:lstStyle>
            <a:lvl1pPr marL="0" indent="0" algn="l">
              <a:lnSpc>
                <a:spcPct val="100000"/>
              </a:lnSpc>
              <a:buFontTx/>
              <a:buNone/>
              <a:defRPr lang="en-US" sz="4400" b="0" dirty="0" smtClean="0">
                <a:solidFill>
                  <a:schemeClr val="bg1"/>
                </a:solidFill>
                <a:latin typeface="+mj-lt"/>
              </a:defRPr>
            </a:lvl1pPr>
          </a:lstStyle>
          <a:p>
            <a:pPr lvl="0">
              <a:spcBef>
                <a:spcPct val="0"/>
              </a:spcBef>
              <a:buNone/>
            </a:pPr>
            <a:r>
              <a:rPr lang="en-US" dirty="0"/>
              <a:t>Sentence line 3</a:t>
            </a:r>
          </a:p>
        </p:txBody>
      </p:sp>
      <p:sp>
        <p:nvSpPr>
          <p:cNvPr id="17" name="Text Placeholder 13"/>
          <p:cNvSpPr>
            <a:spLocks noGrp="1"/>
          </p:cNvSpPr>
          <p:nvPr>
            <p:ph type="body" sz="quarter" idx="15" hasCustomPrompt="1"/>
          </p:nvPr>
        </p:nvSpPr>
        <p:spPr>
          <a:xfrm>
            <a:off x="563264" y="3883812"/>
            <a:ext cx="3914451" cy="677108"/>
          </a:xfrm>
          <a:solidFill>
            <a:schemeClr val="accent3"/>
          </a:solidFill>
        </p:spPr>
        <p:txBody>
          <a:bodyPr vert="horz" wrap="none" lIns="72000" tIns="0" rIns="72000" bIns="0" rtlCol="0" anchor="ctr">
            <a:spAutoFit/>
          </a:bodyPr>
          <a:lstStyle>
            <a:lvl1pPr marL="0" indent="0" algn="l">
              <a:lnSpc>
                <a:spcPct val="100000"/>
              </a:lnSpc>
              <a:buFontTx/>
              <a:buNone/>
              <a:defRPr lang="en-US" sz="4400" b="0" baseline="0" smtClean="0">
                <a:solidFill>
                  <a:schemeClr val="bg1"/>
                </a:solidFill>
                <a:latin typeface="+mj-lt"/>
              </a:defRPr>
            </a:lvl1pPr>
            <a:lvl2pPr>
              <a:defRPr lang="en-US" smtClean="0"/>
            </a:lvl2pPr>
            <a:lvl3pPr>
              <a:defRPr lang="en-US" smtClean="0"/>
            </a:lvl3pPr>
            <a:lvl4pPr>
              <a:defRPr lang="en-US" smtClean="0"/>
            </a:lvl4pPr>
            <a:lvl5pPr>
              <a:defRPr lang="en-GB"/>
            </a:lvl5pPr>
          </a:lstStyle>
          <a:p>
            <a:pPr lvl="0">
              <a:spcBef>
                <a:spcPct val="0"/>
              </a:spcBef>
              <a:buNone/>
            </a:pPr>
            <a:r>
              <a:rPr lang="en-US" dirty="0"/>
              <a:t>Sentence line 4</a:t>
            </a:r>
          </a:p>
        </p:txBody>
      </p:sp>
      <p:sp>
        <p:nvSpPr>
          <p:cNvPr id="18" name="Text Placeholder 5"/>
          <p:cNvSpPr>
            <a:spLocks noGrp="1"/>
          </p:cNvSpPr>
          <p:nvPr>
            <p:ph type="body" sz="quarter" idx="16" hasCustomPrompt="1"/>
          </p:nvPr>
        </p:nvSpPr>
        <p:spPr>
          <a:xfrm>
            <a:off x="561107" y="1683339"/>
            <a:ext cx="3914451" cy="677108"/>
          </a:xfrm>
          <a:solidFill>
            <a:schemeClr val="accent3"/>
          </a:solidFill>
        </p:spPr>
        <p:txBody>
          <a:bodyPr wrap="none" lIns="72000" tIns="0" rIns="72000" bIns="0" rtlCol="0" anchor="ctr">
            <a:spAutoFit/>
          </a:bodyPr>
          <a:lstStyle>
            <a:lvl1pPr marL="0" indent="0" algn="l">
              <a:lnSpc>
                <a:spcPct val="100000"/>
              </a:lnSpc>
              <a:buFontTx/>
              <a:buNone/>
              <a:defRPr lang="en-US" sz="4400" b="0" dirty="0" smtClean="0">
                <a:solidFill>
                  <a:schemeClr val="bg1"/>
                </a:solidFill>
                <a:latin typeface="+mj-lt"/>
              </a:defRPr>
            </a:lvl1pPr>
            <a:lvl2pPr>
              <a:defRPr lang="en-US" dirty="0" smtClean="0"/>
            </a:lvl2pPr>
            <a:lvl3pPr>
              <a:defRPr lang="en-US" dirty="0" smtClean="0"/>
            </a:lvl3pPr>
            <a:lvl4pPr>
              <a:defRPr lang="en-US" dirty="0" smtClean="0"/>
            </a:lvl4pPr>
            <a:lvl5pPr>
              <a:defRPr lang="en-GB" dirty="0"/>
            </a:lvl5pPr>
          </a:lstStyle>
          <a:p>
            <a:pPr lvl="0">
              <a:spcBef>
                <a:spcPct val="0"/>
              </a:spcBef>
              <a:buNone/>
            </a:pPr>
            <a:r>
              <a:rPr lang="en-US" dirty="0"/>
              <a:t>Sentence line 1</a:t>
            </a:r>
          </a:p>
        </p:txBody>
      </p:sp>
      <p:sp>
        <p:nvSpPr>
          <p:cNvPr id="22" name="TextBox 21"/>
          <p:cNvSpPr txBox="1"/>
          <p:nvPr userDrawn="1"/>
        </p:nvSpPr>
        <p:spPr>
          <a:xfrm>
            <a:off x="12856690" y="7399656"/>
            <a:ext cx="426079" cy="140423"/>
          </a:xfrm>
          <a:prstGeom prst="rect">
            <a:avLst/>
          </a:prstGeom>
          <a:noFill/>
        </p:spPr>
        <p:txBody>
          <a:bodyPr wrap="square" lIns="0" tIns="0" rIns="0" bIns="0" rtlCol="0">
            <a:spAutoFit/>
          </a:bodyPr>
          <a:lstStyle/>
          <a:p>
            <a:pPr algn="r">
              <a:lnSpc>
                <a:spcPct val="110000"/>
              </a:lnSpc>
              <a:spcBef>
                <a:spcPts val="2760"/>
              </a:spcBef>
              <a:buClr>
                <a:schemeClr val="bg2"/>
              </a:buClr>
            </a:pPr>
            <a:fld id="{08492756-E806-4604-9C5F-A6997CE6540C}" type="slidenum">
              <a:rPr lang="en-GB" sz="900" smtClean="0">
                <a:solidFill>
                  <a:schemeClr val="tx1"/>
                </a:solidFill>
                <a:latin typeface="Segoe UI Light" panose="020B0502040204020203" pitchFamily="34" charset="0"/>
              </a:rPr>
              <a:pPr algn="r">
                <a:lnSpc>
                  <a:spcPct val="110000"/>
                </a:lnSpc>
                <a:spcBef>
                  <a:spcPts val="2760"/>
                </a:spcBef>
                <a:buClr>
                  <a:schemeClr val="bg2"/>
                </a:buClr>
              </a:pPr>
              <a:t>‹#›</a:t>
            </a:fld>
            <a:endParaRPr lang="en-GB" sz="900" dirty="0">
              <a:solidFill>
                <a:schemeClr val="tx1"/>
              </a:solidFill>
              <a:latin typeface="Segoe UI Light" panose="020B0502040204020203" pitchFamily="34" charset="0"/>
            </a:endParaRPr>
          </a:p>
        </p:txBody>
      </p:sp>
      <p:pic>
        <p:nvPicPr>
          <p:cNvPr id="15" name="Picture 14"/>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9678" y="6650560"/>
            <a:ext cx="491577" cy="396000"/>
          </a:xfrm>
          <a:prstGeom prst="rect">
            <a:avLst/>
          </a:prstGeom>
        </p:spPr>
      </p:pic>
      <p:pic>
        <p:nvPicPr>
          <p:cNvPr id="16"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63086"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userDrawn="1"/>
        </p:nvSpPr>
        <p:spPr bwMode="gray">
          <a:xfrm>
            <a:off x="539678" y="7380294"/>
            <a:ext cx="4896000" cy="180975"/>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Ipsos</a:t>
            </a:r>
            <a:r>
              <a:rPr lang="en-GB" sz="700" baseline="0" dirty="0">
                <a:solidFill>
                  <a:schemeClr val="tx1"/>
                </a:solidFill>
                <a:latin typeface="Segoe UI Light" panose="020B0502040204020203" pitchFamily="34" charset="0"/>
              </a:rPr>
              <a:t> Report </a:t>
            </a:r>
            <a:r>
              <a:rPr lang="en-GB" sz="700" dirty="0">
                <a:solidFill>
                  <a:schemeClr val="tx1"/>
                </a:solidFill>
                <a:latin typeface="Segoe UI Light" panose="020B0502040204020203" pitchFamily="34" charset="0"/>
              </a:rPr>
              <a:t>|</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September 2017</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Market report SWEDEN  |</a:t>
            </a:r>
          </a:p>
        </p:txBody>
      </p:sp>
    </p:spTree>
    <p:extLst>
      <p:ext uri="{BB962C8B-B14F-4D97-AF65-F5344CB8AC3E}">
        <p14:creationId xmlns:p14="http://schemas.microsoft.com/office/powerpoint/2010/main" val="3741856089"/>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tatement with colour fill">
    <p:bg>
      <p:bgPr>
        <a:solidFill>
          <a:schemeClr val="bg2"/>
        </a:solidFill>
        <a:effectLst/>
      </p:bgPr>
    </p:bg>
    <p:spTree>
      <p:nvGrpSpPr>
        <p:cNvPr id="1" name=""/>
        <p:cNvGrpSpPr/>
        <p:nvPr/>
      </p:nvGrpSpPr>
      <p:grpSpPr>
        <a:xfrm>
          <a:off x="0" y="0"/>
          <a:ext cx="0" cy="0"/>
          <a:chOff x="0" y="0"/>
          <a:chExt cx="0" cy="0"/>
        </a:xfrm>
      </p:grpSpPr>
      <p:sp>
        <p:nvSpPr>
          <p:cNvPr id="9" name="Rectangle 6"/>
          <p:cNvSpPr/>
          <p:nvPr userDrawn="1"/>
        </p:nvSpPr>
        <p:spPr bwMode="gray">
          <a:xfrm>
            <a:off x="0" y="5"/>
            <a:ext cx="13439775" cy="7561263"/>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20" name="TextBox 19"/>
          <p:cNvSpPr txBox="1"/>
          <p:nvPr userDrawn="1"/>
        </p:nvSpPr>
        <p:spPr>
          <a:xfrm>
            <a:off x="12856690" y="7399656"/>
            <a:ext cx="426079" cy="140423"/>
          </a:xfrm>
          <a:prstGeom prst="rect">
            <a:avLst/>
          </a:prstGeom>
          <a:noFill/>
        </p:spPr>
        <p:txBody>
          <a:bodyPr wrap="square" lIns="0" tIns="0" rIns="0" bIns="0" rtlCol="0">
            <a:spAutoFit/>
          </a:bodyPr>
          <a:lstStyle/>
          <a:p>
            <a:pPr algn="r">
              <a:lnSpc>
                <a:spcPct val="110000"/>
              </a:lnSpc>
              <a:spcBef>
                <a:spcPts val="2760"/>
              </a:spcBef>
              <a:buClr>
                <a:schemeClr val="bg2"/>
              </a:buClr>
            </a:pPr>
            <a:fld id="{08492756-E806-4604-9C5F-A6997CE6540C}" type="slidenum">
              <a:rPr lang="en-GB" sz="900" smtClean="0">
                <a:solidFill>
                  <a:schemeClr val="tx1"/>
                </a:solidFill>
                <a:latin typeface="Segoe UI Light" panose="020B0502040204020203" pitchFamily="34" charset="0"/>
              </a:rPr>
              <a:pPr algn="r">
                <a:lnSpc>
                  <a:spcPct val="110000"/>
                </a:lnSpc>
                <a:spcBef>
                  <a:spcPts val="2760"/>
                </a:spcBef>
                <a:buClr>
                  <a:schemeClr val="bg2"/>
                </a:buClr>
              </a:pPr>
              <a:t>‹#›</a:t>
            </a:fld>
            <a:endParaRPr lang="en-GB" sz="900" dirty="0">
              <a:solidFill>
                <a:schemeClr val="tx1"/>
              </a:solidFill>
              <a:latin typeface="Segoe UI Light" panose="020B0502040204020203" pitchFamily="34" charset="0"/>
            </a:endParaRPr>
          </a:p>
        </p:txBody>
      </p:sp>
      <p:sp>
        <p:nvSpPr>
          <p:cNvPr id="12" name="Text Placeholder 5"/>
          <p:cNvSpPr>
            <a:spLocks noGrp="1"/>
          </p:cNvSpPr>
          <p:nvPr>
            <p:ph type="body" sz="quarter" idx="13" hasCustomPrompt="1"/>
          </p:nvPr>
        </p:nvSpPr>
        <p:spPr>
          <a:xfrm>
            <a:off x="561826" y="2412479"/>
            <a:ext cx="3914451" cy="677108"/>
          </a:xfrm>
          <a:solidFill>
            <a:schemeClr val="accent3"/>
          </a:solidFill>
        </p:spPr>
        <p:txBody>
          <a:bodyPr wrap="none" lIns="72000" tIns="0" rIns="72000" bIns="0" rtlCol="0" anchor="ctr">
            <a:spAutoFit/>
          </a:bodyPr>
          <a:lstStyle>
            <a:lvl1pPr marL="571500" indent="-571500" algn="l">
              <a:lnSpc>
                <a:spcPct val="100000"/>
              </a:lnSpc>
              <a:buFont typeface="Wingdings" panose="05000000000000000000" pitchFamily="2" charset="2"/>
              <a:buChar char="§"/>
              <a:defRPr lang="en-US" sz="4400" b="0" dirty="0" smtClean="0">
                <a:solidFill>
                  <a:schemeClr val="bg1"/>
                </a:solidFill>
                <a:latin typeface="+mj-lt"/>
              </a:defRPr>
            </a:lvl1pPr>
            <a:lvl2pPr>
              <a:defRPr lang="en-US" dirty="0" smtClean="0"/>
            </a:lvl2pPr>
            <a:lvl3pPr>
              <a:defRPr lang="en-US" dirty="0" smtClean="0"/>
            </a:lvl3pPr>
            <a:lvl4pPr>
              <a:defRPr lang="en-US" dirty="0" smtClean="0"/>
            </a:lvl4pPr>
            <a:lvl5pPr>
              <a:defRPr lang="en-GB" dirty="0"/>
            </a:lvl5pPr>
          </a:lstStyle>
          <a:p>
            <a:pPr lvl="0">
              <a:spcBef>
                <a:spcPct val="0"/>
              </a:spcBef>
              <a:buNone/>
            </a:pPr>
            <a:r>
              <a:rPr lang="en-US" dirty="0"/>
              <a:t>Sentence line 2</a:t>
            </a:r>
          </a:p>
        </p:txBody>
      </p:sp>
      <p:sp>
        <p:nvSpPr>
          <p:cNvPr id="13" name="Text Placeholder 8"/>
          <p:cNvSpPr>
            <a:spLocks noGrp="1"/>
          </p:cNvSpPr>
          <p:nvPr>
            <p:ph type="body" sz="quarter" idx="14" hasCustomPrompt="1"/>
          </p:nvPr>
        </p:nvSpPr>
        <p:spPr>
          <a:xfrm>
            <a:off x="562545" y="3147997"/>
            <a:ext cx="3914451" cy="677108"/>
          </a:xfrm>
          <a:solidFill>
            <a:schemeClr val="accent3"/>
          </a:solidFill>
        </p:spPr>
        <p:txBody>
          <a:bodyPr vert="horz" wrap="none" lIns="72000" tIns="0" rIns="72000" bIns="0" rtlCol="0" anchor="ctr">
            <a:spAutoFit/>
          </a:bodyPr>
          <a:lstStyle>
            <a:lvl1pPr marL="571500" indent="-571500" algn="l">
              <a:lnSpc>
                <a:spcPct val="100000"/>
              </a:lnSpc>
              <a:buFont typeface="Wingdings" panose="05000000000000000000" pitchFamily="2" charset="2"/>
              <a:buChar char="§"/>
              <a:defRPr lang="en-US" sz="4400" b="0" dirty="0" smtClean="0">
                <a:solidFill>
                  <a:schemeClr val="bg1"/>
                </a:solidFill>
                <a:latin typeface="+mj-lt"/>
              </a:defRPr>
            </a:lvl1pPr>
          </a:lstStyle>
          <a:p>
            <a:pPr lvl="0">
              <a:spcBef>
                <a:spcPct val="0"/>
              </a:spcBef>
              <a:buNone/>
            </a:pPr>
            <a:r>
              <a:rPr lang="en-US" dirty="0"/>
              <a:t>Sentence line 3</a:t>
            </a:r>
          </a:p>
        </p:txBody>
      </p:sp>
      <p:sp>
        <p:nvSpPr>
          <p:cNvPr id="14" name="Text Placeholder 13"/>
          <p:cNvSpPr>
            <a:spLocks noGrp="1"/>
          </p:cNvSpPr>
          <p:nvPr>
            <p:ph type="body" sz="quarter" idx="15" hasCustomPrompt="1"/>
          </p:nvPr>
        </p:nvSpPr>
        <p:spPr>
          <a:xfrm>
            <a:off x="563264" y="3883812"/>
            <a:ext cx="3914451" cy="677108"/>
          </a:xfrm>
          <a:solidFill>
            <a:schemeClr val="accent3"/>
          </a:solidFill>
        </p:spPr>
        <p:txBody>
          <a:bodyPr vert="horz" wrap="none" lIns="72000" tIns="0" rIns="72000" bIns="0" rtlCol="0" anchor="ctr">
            <a:spAutoFit/>
          </a:bodyPr>
          <a:lstStyle>
            <a:lvl1pPr marL="571500" indent="-571500" algn="l">
              <a:lnSpc>
                <a:spcPct val="100000"/>
              </a:lnSpc>
              <a:buFont typeface="Wingdings" panose="05000000000000000000" pitchFamily="2" charset="2"/>
              <a:buChar char="§"/>
              <a:defRPr lang="en-US" sz="4400" b="0" baseline="0" smtClean="0">
                <a:solidFill>
                  <a:schemeClr val="bg1"/>
                </a:solidFill>
                <a:latin typeface="+mj-lt"/>
              </a:defRPr>
            </a:lvl1pPr>
            <a:lvl2pPr>
              <a:defRPr lang="en-US" smtClean="0"/>
            </a:lvl2pPr>
            <a:lvl3pPr>
              <a:defRPr lang="en-US" smtClean="0"/>
            </a:lvl3pPr>
            <a:lvl4pPr>
              <a:defRPr lang="en-US" smtClean="0"/>
            </a:lvl4pPr>
            <a:lvl5pPr>
              <a:defRPr lang="en-GB"/>
            </a:lvl5pPr>
          </a:lstStyle>
          <a:p>
            <a:pPr lvl="0">
              <a:spcBef>
                <a:spcPct val="0"/>
              </a:spcBef>
              <a:buNone/>
            </a:pPr>
            <a:r>
              <a:rPr lang="en-US" dirty="0"/>
              <a:t>Sentence line 4</a:t>
            </a:r>
          </a:p>
        </p:txBody>
      </p:sp>
      <p:sp>
        <p:nvSpPr>
          <p:cNvPr id="19" name="Text Placeholder 5"/>
          <p:cNvSpPr>
            <a:spLocks noGrp="1"/>
          </p:cNvSpPr>
          <p:nvPr>
            <p:ph type="body" sz="quarter" idx="16" hasCustomPrompt="1"/>
          </p:nvPr>
        </p:nvSpPr>
        <p:spPr>
          <a:xfrm>
            <a:off x="561107" y="1683339"/>
            <a:ext cx="3914451" cy="677108"/>
          </a:xfrm>
          <a:solidFill>
            <a:schemeClr val="accent3"/>
          </a:solidFill>
        </p:spPr>
        <p:txBody>
          <a:bodyPr wrap="none" lIns="72000" tIns="0" rIns="72000" bIns="0" rtlCol="0" anchor="ctr">
            <a:spAutoFit/>
          </a:bodyPr>
          <a:lstStyle>
            <a:lvl1pPr marL="571500" indent="-571500" algn="l">
              <a:lnSpc>
                <a:spcPct val="100000"/>
              </a:lnSpc>
              <a:buFont typeface="Wingdings" panose="05000000000000000000" pitchFamily="2" charset="2"/>
              <a:buChar char="§"/>
              <a:defRPr lang="en-US" sz="4400" b="0" dirty="0" smtClean="0">
                <a:solidFill>
                  <a:schemeClr val="bg1"/>
                </a:solidFill>
                <a:latin typeface="+mj-lt"/>
              </a:defRPr>
            </a:lvl1pPr>
            <a:lvl2pPr>
              <a:defRPr lang="en-US" dirty="0" smtClean="0"/>
            </a:lvl2pPr>
            <a:lvl3pPr>
              <a:defRPr lang="en-US" dirty="0" smtClean="0"/>
            </a:lvl3pPr>
            <a:lvl4pPr>
              <a:defRPr lang="en-US" dirty="0" smtClean="0"/>
            </a:lvl4pPr>
            <a:lvl5pPr>
              <a:defRPr lang="en-GB" dirty="0"/>
            </a:lvl5pPr>
          </a:lstStyle>
          <a:p>
            <a:pPr lvl="0">
              <a:spcBef>
                <a:spcPct val="0"/>
              </a:spcBef>
              <a:buNone/>
            </a:pPr>
            <a:r>
              <a:rPr lang="en-US" dirty="0"/>
              <a:t>Sentence line 1</a:t>
            </a:r>
          </a:p>
        </p:txBody>
      </p:sp>
      <p:pic>
        <p:nvPicPr>
          <p:cNvPr id="11" name="Picture 10"/>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9678" y="6650560"/>
            <a:ext cx="491577" cy="396000"/>
          </a:xfrm>
          <a:prstGeom prst="rect">
            <a:avLst/>
          </a:prstGeom>
        </p:spPr>
      </p:pic>
      <p:pic>
        <p:nvPicPr>
          <p:cNvPr id="15"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63086"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userDrawn="1"/>
        </p:nvSpPr>
        <p:spPr bwMode="gray">
          <a:xfrm>
            <a:off x="539678" y="7380294"/>
            <a:ext cx="4896000" cy="180975"/>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Ipsos</a:t>
            </a:r>
            <a:r>
              <a:rPr lang="en-GB" sz="700" baseline="0" dirty="0">
                <a:solidFill>
                  <a:schemeClr val="tx1"/>
                </a:solidFill>
                <a:latin typeface="Segoe UI Light" panose="020B0502040204020203" pitchFamily="34" charset="0"/>
              </a:rPr>
              <a:t> Report </a:t>
            </a:r>
            <a:r>
              <a:rPr lang="en-GB" sz="700" dirty="0">
                <a:solidFill>
                  <a:schemeClr val="tx1"/>
                </a:solidFill>
                <a:latin typeface="Segoe UI Light" panose="020B0502040204020203" pitchFamily="34" charset="0"/>
              </a:rPr>
              <a:t>|</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August 2017</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Global report  |</a:t>
            </a:r>
          </a:p>
        </p:txBody>
      </p:sp>
    </p:spTree>
    <p:extLst>
      <p:ext uri="{BB962C8B-B14F-4D97-AF65-F5344CB8AC3E}">
        <p14:creationId xmlns:p14="http://schemas.microsoft.com/office/powerpoint/2010/main" val="730214738"/>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 name="Rectangle 4"/>
          <p:cNvSpPr/>
          <p:nvPr/>
        </p:nvSpPr>
        <p:spPr bwMode="gray">
          <a:xfrm>
            <a:off x="177007" y="181355"/>
            <a:ext cx="13085761" cy="71985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5638" tIns="82819" rIns="165638" bIns="82819" numCol="1" spcCol="0" rtlCol="0" fromWordArt="0" anchor="ctr" anchorCtr="0" forceAA="0" compatLnSpc="1">
            <a:prstTxWarp prst="textNoShape">
              <a:avLst/>
            </a:prstTxWarp>
            <a:noAutofit/>
          </a:bodyPr>
          <a:lstStyle/>
          <a:p>
            <a:pPr algn="ctr">
              <a:lnSpc>
                <a:spcPct val="110000"/>
              </a:lnSpc>
              <a:spcBef>
                <a:spcPts val="2760"/>
              </a:spcBef>
              <a:buClr>
                <a:schemeClr val="bg2"/>
              </a:buClr>
            </a:pPr>
            <a:endParaRPr lang="en-GB" sz="3200" dirty="0">
              <a:solidFill>
                <a:schemeClr val="bg1"/>
              </a:solidFill>
              <a:latin typeface="Segoe UI Light" panose="020B0502040204020203" pitchFamily="34" charset="0"/>
            </a:endParaRPr>
          </a:p>
        </p:txBody>
      </p:sp>
      <p:sp>
        <p:nvSpPr>
          <p:cNvPr id="2" name="Title Placeholder 1"/>
          <p:cNvSpPr>
            <a:spLocks noGrp="1"/>
          </p:cNvSpPr>
          <p:nvPr>
            <p:ph type="title"/>
          </p:nvPr>
        </p:nvSpPr>
        <p:spPr bwMode="gray">
          <a:xfrm>
            <a:off x="540000" y="540000"/>
            <a:ext cx="4279087" cy="553998"/>
          </a:xfrm>
          <a:prstGeom prst="rect">
            <a:avLst/>
          </a:prstGeom>
          <a:solidFill>
            <a:schemeClr val="accent3"/>
          </a:solidFill>
        </p:spPr>
        <p:txBody>
          <a:bodyPr wrap="none" lIns="82819" tIns="0" rIns="82819" bIns="0" rtlCol="0" anchor="ctr">
            <a:spAutoFit/>
          </a:bodyPr>
          <a:lstStyle/>
          <a:p>
            <a:pPr marL="0" lvl="0" indent="0" algn="l">
              <a:spcBef>
                <a:spcPct val="20000"/>
              </a:spcBef>
              <a:buFont typeface="Arial" panose="020B0604020202020204" pitchFamily="34" charset="0"/>
            </a:pPr>
            <a:r>
              <a:rPr lang="en-US" dirty="0"/>
              <a:t>Click to edit title</a:t>
            </a:r>
            <a:endParaRPr lang="en-GB" dirty="0"/>
          </a:p>
        </p:txBody>
      </p:sp>
      <p:sp>
        <p:nvSpPr>
          <p:cNvPr id="3" name="Text Placeholder 2"/>
          <p:cNvSpPr>
            <a:spLocks noGrp="1"/>
          </p:cNvSpPr>
          <p:nvPr>
            <p:ph type="body" idx="1"/>
          </p:nvPr>
        </p:nvSpPr>
        <p:spPr bwMode="gray">
          <a:xfrm>
            <a:off x="550198" y="1741244"/>
            <a:ext cx="12306492" cy="4631675"/>
          </a:xfrm>
          <a:prstGeom prst="rect">
            <a:avLst/>
          </a:prstGeom>
        </p:spPr>
        <p:txBody>
          <a:bodyPr vert="horz" lIns="0" tIns="41410" rIns="0" bIns="41410" rtlCol="0">
            <a:no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0" name="Picture 9"/>
          <p:cNvPicPr>
            <a:picLocks noChangeAspect="1"/>
          </p:cNvPicPr>
          <p:nvPr userDrawn="1"/>
        </p:nvPicPr>
        <p:blipFill rotWithShape="1">
          <a:blip r:embed="rId51" cstate="email">
            <a:extLst>
              <a:ext uri="{28A0092B-C50C-407E-A947-70E740481C1C}">
                <a14:useLocalDpi xmlns:a14="http://schemas.microsoft.com/office/drawing/2010/main"/>
              </a:ext>
            </a:extLst>
          </a:blip>
          <a:srcRect/>
          <a:stretch/>
        </p:blipFill>
        <p:spPr>
          <a:xfrm>
            <a:off x="539678" y="6650560"/>
            <a:ext cx="491577" cy="396000"/>
          </a:xfrm>
          <a:prstGeom prst="rect">
            <a:avLst/>
          </a:prstGeom>
        </p:spPr>
      </p:pic>
      <p:sp>
        <p:nvSpPr>
          <p:cNvPr id="12" name="TextBox 11"/>
          <p:cNvSpPr txBox="1"/>
          <p:nvPr userDrawn="1"/>
        </p:nvSpPr>
        <p:spPr bwMode="gray">
          <a:xfrm>
            <a:off x="539678" y="7380294"/>
            <a:ext cx="4896000" cy="180975"/>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Ipsos</a:t>
            </a:r>
            <a:r>
              <a:rPr lang="en-GB" sz="700" baseline="0" dirty="0">
                <a:solidFill>
                  <a:schemeClr val="tx1"/>
                </a:solidFill>
                <a:latin typeface="Segoe UI Light" panose="020B0502040204020203" pitchFamily="34" charset="0"/>
              </a:rPr>
              <a:t> Report </a:t>
            </a:r>
            <a:r>
              <a:rPr lang="en-GB" sz="700" dirty="0">
                <a:solidFill>
                  <a:schemeClr val="tx1"/>
                </a:solidFill>
                <a:latin typeface="Segoe UI Light" panose="020B0502040204020203" pitchFamily="34" charset="0"/>
              </a:rPr>
              <a:t>|</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September 2017</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Market report SWEDEN  |</a:t>
            </a:r>
          </a:p>
        </p:txBody>
      </p:sp>
    </p:spTree>
    <p:extLst>
      <p:ext uri="{BB962C8B-B14F-4D97-AF65-F5344CB8AC3E}">
        <p14:creationId xmlns:p14="http://schemas.microsoft.com/office/powerpoint/2010/main" val="3137976078"/>
      </p:ext>
    </p:extLst>
  </p:cSld>
  <p:clrMap bg1="lt1" tx1="dk1" bg2="lt2" tx2="dk2" accent1="accent1" accent2="accent2" accent3="accent3" accent4="accent4" accent5="accent5" accent6="accent6" hlink="hlink" folHlink="folHlink"/>
  <p:sldLayoutIdLst>
    <p:sldLayoutId id="2147483876" r:id="rId1"/>
    <p:sldLayoutId id="2147483649" r:id="rId2"/>
    <p:sldLayoutId id="2147483670" r:id="rId3"/>
    <p:sldLayoutId id="2147483904" r:id="rId4"/>
    <p:sldLayoutId id="2147483874" r:id="rId5"/>
    <p:sldLayoutId id="2147483875" r:id="rId6"/>
    <p:sldLayoutId id="2147483883" r:id="rId7"/>
    <p:sldLayoutId id="2147483671" r:id="rId8"/>
    <p:sldLayoutId id="2147483672" r:id="rId9"/>
    <p:sldLayoutId id="2147483867" r:id="rId10"/>
    <p:sldLayoutId id="2147483882" r:id="rId11"/>
    <p:sldLayoutId id="2147483650" r:id="rId12"/>
    <p:sldLayoutId id="2147483673" r:id="rId13"/>
    <p:sldLayoutId id="2147483659" r:id="rId14"/>
    <p:sldLayoutId id="2147483924" r:id="rId15"/>
    <p:sldLayoutId id="2147483674" r:id="rId16"/>
    <p:sldLayoutId id="2147483896" r:id="rId17"/>
    <p:sldLayoutId id="2147483662" r:id="rId18"/>
    <p:sldLayoutId id="2147483675" r:id="rId19"/>
    <p:sldLayoutId id="2147483660" r:id="rId20"/>
    <p:sldLayoutId id="2147483676" r:id="rId21"/>
    <p:sldLayoutId id="2147483663" r:id="rId22"/>
    <p:sldLayoutId id="2147483678" r:id="rId23"/>
    <p:sldLayoutId id="2147483664" r:id="rId24"/>
    <p:sldLayoutId id="2147483677" r:id="rId25"/>
    <p:sldLayoutId id="2147483665" r:id="rId26"/>
    <p:sldLayoutId id="2147483679" r:id="rId27"/>
    <p:sldLayoutId id="2147483666" r:id="rId28"/>
    <p:sldLayoutId id="2147483680" r:id="rId29"/>
    <p:sldLayoutId id="2147483775" r:id="rId30"/>
    <p:sldLayoutId id="2147483776" r:id="rId31"/>
    <p:sldLayoutId id="2147483777" r:id="rId32"/>
    <p:sldLayoutId id="2147483778" r:id="rId33"/>
    <p:sldLayoutId id="2147483667" r:id="rId34"/>
    <p:sldLayoutId id="2147483681" r:id="rId35"/>
    <p:sldLayoutId id="2147483668" r:id="rId36"/>
    <p:sldLayoutId id="2147483682" r:id="rId37"/>
    <p:sldLayoutId id="2147483669" r:id="rId38"/>
    <p:sldLayoutId id="2147483683" r:id="rId39"/>
    <p:sldLayoutId id="2147483713" r:id="rId40"/>
    <p:sldLayoutId id="2147483916" r:id="rId41"/>
    <p:sldLayoutId id="2147483917" r:id="rId42"/>
    <p:sldLayoutId id="2147483915" r:id="rId43"/>
    <p:sldLayoutId id="2147483884" r:id="rId44"/>
    <p:sldLayoutId id="2147483888" r:id="rId45"/>
    <p:sldLayoutId id="2147483889" r:id="rId46"/>
    <p:sldLayoutId id="2147483860" r:id="rId47"/>
    <p:sldLayoutId id="2147483926" r:id="rId48"/>
    <p:sldLayoutId id="2147484100" r:id="rId49"/>
  </p:sldLayoutIdLst>
  <p:transition>
    <p:fade/>
  </p:transition>
  <p:hf sldNum="0" hdr="0" dt="0"/>
  <p:txStyles>
    <p:titleStyle>
      <a:lvl1pPr algn="l" defTabSz="1051802" rtl="0" eaLnBrk="1" latinLnBrk="0" hangingPunct="1">
        <a:lnSpc>
          <a:spcPct val="100000"/>
        </a:lnSpc>
        <a:spcBef>
          <a:spcPts val="0"/>
        </a:spcBef>
        <a:buNone/>
        <a:defRPr lang="en-GB" sz="3600" b="0" kern="1200" cap="all" baseline="0" smtClean="0">
          <a:solidFill>
            <a:schemeClr val="bg1"/>
          </a:solidFill>
          <a:latin typeface="+mj-lt"/>
          <a:ea typeface="+mn-ea"/>
          <a:cs typeface="+mn-cs"/>
        </a:defRPr>
      </a:lvl1pPr>
    </p:titleStyle>
    <p:bodyStyle>
      <a:lvl1pPr marL="314080" indent="-314080" algn="l" defTabSz="1051802" rtl="0" eaLnBrk="1" latinLnBrk="0" hangingPunct="1">
        <a:lnSpc>
          <a:spcPct val="110000"/>
        </a:lnSpc>
        <a:spcBef>
          <a:spcPts val="300"/>
        </a:spcBef>
        <a:spcAft>
          <a:spcPts val="300"/>
        </a:spcAft>
        <a:buClr>
          <a:schemeClr val="tx1"/>
        </a:buClr>
        <a:buFont typeface="Wingdings" panose="05000000000000000000" pitchFamily="2" charset="2"/>
        <a:buChar char="§"/>
        <a:defRPr sz="2200" kern="1200">
          <a:solidFill>
            <a:schemeClr val="tx1"/>
          </a:solidFill>
          <a:latin typeface="+mn-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51802" rtl="0" eaLnBrk="1" latinLnBrk="0" hangingPunct="1">
        <a:defRPr sz="2100" kern="1200">
          <a:solidFill>
            <a:schemeClr val="tx1"/>
          </a:solidFill>
          <a:latin typeface="+mn-lt"/>
          <a:ea typeface="+mn-ea"/>
          <a:cs typeface="+mn-cs"/>
        </a:defRPr>
      </a:lvl1pPr>
      <a:lvl2pPr marL="525902" algn="l" defTabSz="1051802" rtl="0" eaLnBrk="1" latinLnBrk="0" hangingPunct="1">
        <a:defRPr sz="2100" kern="1200">
          <a:solidFill>
            <a:schemeClr val="tx1"/>
          </a:solidFill>
          <a:latin typeface="+mn-lt"/>
          <a:ea typeface="+mn-ea"/>
          <a:cs typeface="+mn-cs"/>
        </a:defRPr>
      </a:lvl2pPr>
      <a:lvl3pPr marL="1051802" algn="l" defTabSz="1051802" rtl="0" eaLnBrk="1" latinLnBrk="0" hangingPunct="1">
        <a:defRPr sz="2100" kern="1200">
          <a:solidFill>
            <a:schemeClr val="tx1"/>
          </a:solidFill>
          <a:latin typeface="+mn-lt"/>
          <a:ea typeface="+mn-ea"/>
          <a:cs typeface="+mn-cs"/>
        </a:defRPr>
      </a:lvl3pPr>
      <a:lvl4pPr marL="1577704" algn="l" defTabSz="1051802" rtl="0" eaLnBrk="1" latinLnBrk="0" hangingPunct="1">
        <a:defRPr sz="2100" kern="1200">
          <a:solidFill>
            <a:schemeClr val="tx1"/>
          </a:solidFill>
          <a:latin typeface="+mn-lt"/>
          <a:ea typeface="+mn-ea"/>
          <a:cs typeface="+mn-cs"/>
        </a:defRPr>
      </a:lvl4pPr>
      <a:lvl5pPr marL="2103606" algn="l" defTabSz="1051802" rtl="0" eaLnBrk="1" latinLnBrk="0" hangingPunct="1">
        <a:defRPr sz="2100" kern="1200">
          <a:solidFill>
            <a:schemeClr val="tx1"/>
          </a:solidFill>
          <a:latin typeface="+mn-lt"/>
          <a:ea typeface="+mn-ea"/>
          <a:cs typeface="+mn-cs"/>
        </a:defRPr>
      </a:lvl5pPr>
      <a:lvl6pPr marL="2629507" algn="l" defTabSz="1051802" rtl="0" eaLnBrk="1" latinLnBrk="0" hangingPunct="1">
        <a:defRPr sz="2100" kern="1200">
          <a:solidFill>
            <a:schemeClr val="tx1"/>
          </a:solidFill>
          <a:latin typeface="+mn-lt"/>
          <a:ea typeface="+mn-ea"/>
          <a:cs typeface="+mn-cs"/>
        </a:defRPr>
      </a:lvl6pPr>
      <a:lvl7pPr marL="3155408" algn="l" defTabSz="1051802" rtl="0" eaLnBrk="1" latinLnBrk="0" hangingPunct="1">
        <a:defRPr sz="2100" kern="1200">
          <a:solidFill>
            <a:schemeClr val="tx1"/>
          </a:solidFill>
          <a:latin typeface="+mn-lt"/>
          <a:ea typeface="+mn-ea"/>
          <a:cs typeface="+mn-cs"/>
        </a:defRPr>
      </a:lvl7pPr>
      <a:lvl8pPr marL="3681310" algn="l" defTabSz="1051802" rtl="0" eaLnBrk="1" latinLnBrk="0" hangingPunct="1">
        <a:defRPr sz="2100" kern="1200">
          <a:solidFill>
            <a:schemeClr val="tx1"/>
          </a:solidFill>
          <a:latin typeface="+mn-lt"/>
          <a:ea typeface="+mn-ea"/>
          <a:cs typeface="+mn-cs"/>
        </a:defRPr>
      </a:lvl8pPr>
      <a:lvl9pPr marL="4207211" algn="l" defTabSz="1051802"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3" Type="http://schemas.openxmlformats.org/officeDocument/2006/relationships/chart" Target="../charts/chart192.xml"/><Relationship Id="rId2" Type="http://schemas.openxmlformats.org/officeDocument/2006/relationships/chart" Target="../charts/chart191.xml"/><Relationship Id="rId1" Type="http://schemas.openxmlformats.org/officeDocument/2006/relationships/slideLayout" Target="../slideLayouts/slideLayout14.xml"/><Relationship Id="rId6" Type="http://schemas.openxmlformats.org/officeDocument/2006/relationships/image" Target="../media/image53.png"/><Relationship Id="rId5" Type="http://schemas.openxmlformats.org/officeDocument/2006/relationships/chart" Target="../charts/chart194.xml"/><Relationship Id="rId4" Type="http://schemas.openxmlformats.org/officeDocument/2006/relationships/chart" Target="../charts/chart193.xml"/></Relationships>
</file>

<file path=ppt/slides/_rels/slide10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1.jpe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2.xml"/></Relationships>
</file>

<file path=ppt/slides/_rels/slide10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1.jpe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5.xml.rels><?xml version="1.0" encoding="UTF-8" standalone="yes"?>
<Relationships xmlns="http://schemas.openxmlformats.org/package/2006/relationships"><Relationship Id="rId2" Type="http://schemas.openxmlformats.org/officeDocument/2006/relationships/image" Target="../media/image116.jpg"/><Relationship Id="rId1" Type="http://schemas.openxmlformats.org/officeDocument/2006/relationships/slideLayout" Target="../slideLayouts/slideLayout1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07.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4.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9.xml.rels><?xml version="1.0" encoding="UTF-8" standalone="yes"?>
<Relationships xmlns="http://schemas.openxmlformats.org/package/2006/relationships"><Relationship Id="rId2" Type="http://schemas.openxmlformats.org/officeDocument/2006/relationships/chart" Target="../charts/chart195.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49.xml"/><Relationship Id="rId7" Type="http://schemas.openxmlformats.org/officeDocument/2006/relationships/image" Target="../media/image28.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11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chart" Target="../charts/chart196.xml"/><Relationship Id="rId1" Type="http://schemas.openxmlformats.org/officeDocument/2006/relationships/slideLayout" Target="../slideLayouts/slideLayout14.xml"/><Relationship Id="rId4" Type="http://schemas.microsoft.com/office/2007/relationships/hdphoto" Target="../media/hdphoto9.wdp"/></Relationships>
</file>

<file path=ppt/slides/_rels/slide111.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14.xml"/></Relationships>
</file>

<file path=ppt/slides/_rels/slide112.xml.rels><?xml version="1.0" encoding="UTF-8" standalone="yes"?>
<Relationships xmlns="http://schemas.openxmlformats.org/package/2006/relationships"><Relationship Id="rId3" Type="http://schemas.openxmlformats.org/officeDocument/2006/relationships/image" Target="../media/image120.jpeg"/><Relationship Id="rId7" Type="http://schemas.openxmlformats.org/officeDocument/2006/relationships/image" Target="../media/image124.pn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123.jpeg"/><Relationship Id="rId5" Type="http://schemas.openxmlformats.org/officeDocument/2006/relationships/image" Target="../media/image122.jpeg"/><Relationship Id="rId4" Type="http://schemas.openxmlformats.org/officeDocument/2006/relationships/image" Target="../media/image121.jpeg"/></Relationships>
</file>

<file path=ppt/slides/_rels/slide113.xml.rels><?xml version="1.0" encoding="UTF-8" standalone="yes"?>
<Relationships xmlns="http://schemas.openxmlformats.org/package/2006/relationships"><Relationship Id="rId3" Type="http://schemas.openxmlformats.org/officeDocument/2006/relationships/chart" Target="../charts/chart197.xml"/><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14.xml.rels><?xml version="1.0" encoding="UTF-8" standalone="yes"?>
<Relationships xmlns="http://schemas.openxmlformats.org/package/2006/relationships"><Relationship Id="rId8" Type="http://schemas.openxmlformats.org/officeDocument/2006/relationships/image" Target="../media/image131.jpeg"/><Relationship Id="rId13" Type="http://schemas.openxmlformats.org/officeDocument/2006/relationships/image" Target="../media/image136.jpeg"/><Relationship Id="rId18" Type="http://schemas.openxmlformats.org/officeDocument/2006/relationships/image" Target="../media/image141.jpeg"/><Relationship Id="rId3" Type="http://schemas.openxmlformats.org/officeDocument/2006/relationships/image" Target="../media/image126.jpeg"/><Relationship Id="rId21" Type="http://schemas.openxmlformats.org/officeDocument/2006/relationships/image" Target="../media/image144.jpeg"/><Relationship Id="rId7" Type="http://schemas.openxmlformats.org/officeDocument/2006/relationships/image" Target="../media/image130.jpeg"/><Relationship Id="rId12" Type="http://schemas.openxmlformats.org/officeDocument/2006/relationships/image" Target="../media/image135.jpeg"/><Relationship Id="rId17" Type="http://schemas.openxmlformats.org/officeDocument/2006/relationships/image" Target="../media/image140.jpeg"/><Relationship Id="rId2" Type="http://schemas.openxmlformats.org/officeDocument/2006/relationships/image" Target="../media/image125.jpeg"/><Relationship Id="rId16" Type="http://schemas.openxmlformats.org/officeDocument/2006/relationships/image" Target="../media/image139.jpeg"/><Relationship Id="rId20" Type="http://schemas.openxmlformats.org/officeDocument/2006/relationships/image" Target="../media/image143.jpeg"/><Relationship Id="rId1" Type="http://schemas.openxmlformats.org/officeDocument/2006/relationships/slideLayout" Target="../slideLayouts/slideLayout14.xml"/><Relationship Id="rId6" Type="http://schemas.openxmlformats.org/officeDocument/2006/relationships/image" Target="../media/image129.jpeg"/><Relationship Id="rId11" Type="http://schemas.openxmlformats.org/officeDocument/2006/relationships/image" Target="../media/image134.jpeg"/><Relationship Id="rId5" Type="http://schemas.openxmlformats.org/officeDocument/2006/relationships/image" Target="../media/image128.jpeg"/><Relationship Id="rId15" Type="http://schemas.openxmlformats.org/officeDocument/2006/relationships/image" Target="../media/image138.jpeg"/><Relationship Id="rId10" Type="http://schemas.openxmlformats.org/officeDocument/2006/relationships/image" Target="../media/image133.jpeg"/><Relationship Id="rId19" Type="http://schemas.openxmlformats.org/officeDocument/2006/relationships/image" Target="../media/image142.jpeg"/><Relationship Id="rId4" Type="http://schemas.openxmlformats.org/officeDocument/2006/relationships/image" Target="../media/image127.jpeg"/><Relationship Id="rId9" Type="http://schemas.openxmlformats.org/officeDocument/2006/relationships/image" Target="../media/image132.jpeg"/><Relationship Id="rId14" Type="http://schemas.openxmlformats.org/officeDocument/2006/relationships/image" Target="../media/image137.jpeg"/></Relationships>
</file>

<file path=ppt/slides/_rels/slide115.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46.jpeg"/><Relationship Id="rId1" Type="http://schemas.openxmlformats.org/officeDocument/2006/relationships/slideLayout" Target="../slideLayouts/slideLayout14.xml"/></Relationships>
</file>

<file path=ppt/slides/_rels/slide1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chart" Target="../charts/chart198.xml"/><Relationship Id="rId1" Type="http://schemas.openxmlformats.org/officeDocument/2006/relationships/slideLayout" Target="../slideLayouts/slideLayout14.xml"/></Relationships>
</file>

<file path=ppt/slides/_rels/slide118.xml.rels><?xml version="1.0" encoding="UTF-8" standalone="yes"?>
<Relationships xmlns="http://schemas.openxmlformats.org/package/2006/relationships"><Relationship Id="rId8" Type="http://schemas.openxmlformats.org/officeDocument/2006/relationships/image" Target="../media/image53.png"/><Relationship Id="rId3" Type="http://schemas.microsoft.com/office/2007/relationships/hdphoto" Target="../media/hdphoto8.wdp"/><Relationship Id="rId7" Type="http://schemas.microsoft.com/office/2007/relationships/hdphoto" Target="../media/hdphoto2.wdp"/><Relationship Id="rId2" Type="http://schemas.openxmlformats.org/officeDocument/2006/relationships/image" Target="../media/image75.png"/><Relationship Id="rId1" Type="http://schemas.openxmlformats.org/officeDocument/2006/relationships/slideLayout" Target="../slideLayouts/slideLayout12.xml"/><Relationship Id="rId6" Type="http://schemas.openxmlformats.org/officeDocument/2006/relationships/image" Target="../media/image59.png"/><Relationship Id="rId5" Type="http://schemas.microsoft.com/office/2007/relationships/hdphoto" Target="../media/hdphoto10.wdp"/><Relationship Id="rId4" Type="http://schemas.openxmlformats.org/officeDocument/2006/relationships/image" Target="../media/image147.png"/></Relationships>
</file>

<file path=ppt/slides/_rels/slide119.xml.rels><?xml version="1.0" encoding="UTF-8" standalone="yes"?>
<Relationships xmlns="http://schemas.openxmlformats.org/package/2006/relationships"><Relationship Id="rId3" Type="http://schemas.openxmlformats.org/officeDocument/2006/relationships/image" Target="../media/image149.jpeg"/><Relationship Id="rId7" Type="http://schemas.openxmlformats.org/officeDocument/2006/relationships/image" Target="../media/image151.jpeg"/><Relationship Id="rId2" Type="http://schemas.openxmlformats.org/officeDocument/2006/relationships/image" Target="../media/image148.jpeg"/><Relationship Id="rId1" Type="http://schemas.openxmlformats.org/officeDocument/2006/relationships/slideLayout" Target="../slideLayouts/slideLayout14.xml"/><Relationship Id="rId6" Type="http://schemas.openxmlformats.org/officeDocument/2006/relationships/image" Target="../media/image150.png"/><Relationship Id="rId5" Type="http://schemas.openxmlformats.org/officeDocument/2006/relationships/image" Target="../media/image2.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5.png"/><Relationship Id="rId1" Type="http://schemas.openxmlformats.org/officeDocument/2006/relationships/slideLayout" Target="../slideLayouts/slideLayout49.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8" Type="http://schemas.openxmlformats.org/officeDocument/2006/relationships/image" Target="../media/image40.jpeg"/><Relationship Id="rId13" Type="http://schemas.openxmlformats.org/officeDocument/2006/relationships/image" Target="../media/image45.jpeg"/><Relationship Id="rId3" Type="http://schemas.openxmlformats.org/officeDocument/2006/relationships/image" Target="../media/image35.jpeg"/><Relationship Id="rId7" Type="http://schemas.openxmlformats.org/officeDocument/2006/relationships/image" Target="../media/image39.jpeg"/><Relationship Id="rId12" Type="http://schemas.openxmlformats.org/officeDocument/2006/relationships/image" Target="../media/image44.jpeg"/><Relationship Id="rId2" Type="http://schemas.openxmlformats.org/officeDocument/2006/relationships/image" Target="../media/image34.jpeg"/><Relationship Id="rId16" Type="http://schemas.openxmlformats.org/officeDocument/2006/relationships/image" Target="../media/image48.jpeg"/><Relationship Id="rId1" Type="http://schemas.openxmlformats.org/officeDocument/2006/relationships/slideLayout" Target="../slideLayouts/slideLayout49.xml"/><Relationship Id="rId6" Type="http://schemas.openxmlformats.org/officeDocument/2006/relationships/image" Target="../media/image38.jpeg"/><Relationship Id="rId11" Type="http://schemas.openxmlformats.org/officeDocument/2006/relationships/image" Target="../media/image43.jpeg"/><Relationship Id="rId5" Type="http://schemas.openxmlformats.org/officeDocument/2006/relationships/image" Target="../media/image37.jpeg"/><Relationship Id="rId15" Type="http://schemas.openxmlformats.org/officeDocument/2006/relationships/image" Target="../media/image47.jpeg"/><Relationship Id="rId10" Type="http://schemas.openxmlformats.org/officeDocument/2006/relationships/image" Target="../media/image42.jpeg"/><Relationship Id="rId4" Type="http://schemas.openxmlformats.org/officeDocument/2006/relationships/image" Target="../media/image36.jpeg"/><Relationship Id="rId9" Type="http://schemas.openxmlformats.org/officeDocument/2006/relationships/image" Target="../media/image41.jpeg"/><Relationship Id="rId14" Type="http://schemas.openxmlformats.org/officeDocument/2006/relationships/image" Target="../media/image46.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9.jpg"/><Relationship Id="rId1" Type="http://schemas.openxmlformats.org/officeDocument/2006/relationships/slideLayout" Target="../slideLayouts/slideLayout49.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11.xml"/><Relationship Id="rId6" Type="http://schemas.openxmlformats.org/officeDocument/2006/relationships/image" Target="../media/image2.png"/><Relationship Id="rId5" Type="http://schemas.openxmlformats.org/officeDocument/2006/relationships/image" Target="../media/image1.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g"/><Relationship Id="rId1" Type="http://schemas.openxmlformats.org/officeDocument/2006/relationships/slideLayout" Target="../slideLayouts/slideLayout8.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xml"/><Relationship Id="rId1" Type="http://schemas.openxmlformats.org/officeDocument/2006/relationships/slideLayout" Target="../slideLayouts/slideLayout14.xml"/><Relationship Id="rId5" Type="http://schemas.openxmlformats.org/officeDocument/2006/relationships/image" Target="../media/image53.png"/><Relationship Id="rId4" Type="http://schemas.openxmlformats.org/officeDocument/2006/relationships/chart" Target="../charts/chart3.xml"/></Relationships>
</file>

<file path=ppt/slides/_rels/slide2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54.jpeg"/><Relationship Id="rId1" Type="http://schemas.openxmlformats.org/officeDocument/2006/relationships/slideLayout" Target="../slideLayouts/slideLayout14.xml"/><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55.jpg"/><Relationship Id="rId1" Type="http://schemas.openxmlformats.org/officeDocument/2006/relationships/slideLayout" Target="../slideLayouts/slideLayout14.xml"/><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56.jpeg"/><Relationship Id="rId1" Type="http://schemas.openxmlformats.org/officeDocument/2006/relationships/slideLayout" Target="../slideLayouts/slideLayout14.xml"/><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59.png"/><Relationship Id="rId7" Type="http://schemas.openxmlformats.org/officeDocument/2006/relationships/image" Target="../media/image61.png"/><Relationship Id="rId2" Type="http://schemas.openxmlformats.org/officeDocument/2006/relationships/image" Target="../media/image58.png"/><Relationship Id="rId1" Type="http://schemas.openxmlformats.org/officeDocument/2006/relationships/slideLayout" Target="../slideLayouts/slideLayout14.xml"/><Relationship Id="rId6" Type="http://schemas.microsoft.com/office/2007/relationships/hdphoto" Target="../media/hdphoto3.wdp"/><Relationship Id="rId11" Type="http://schemas.openxmlformats.org/officeDocument/2006/relationships/image" Target="../media/image53.png"/><Relationship Id="rId5" Type="http://schemas.openxmlformats.org/officeDocument/2006/relationships/image" Target="../media/image60.png"/><Relationship Id="rId10" Type="http://schemas.microsoft.com/office/2007/relationships/hdphoto" Target="../media/hdphoto5.wdp"/><Relationship Id="rId4" Type="http://schemas.microsoft.com/office/2007/relationships/hdphoto" Target="../media/hdphoto2.wdp"/><Relationship Id="rId9" Type="http://schemas.openxmlformats.org/officeDocument/2006/relationships/image" Target="../media/image62.png"/></Relationships>
</file>

<file path=ppt/slides/_rels/slide26.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14.xml"/><Relationship Id="rId6" Type="http://schemas.openxmlformats.org/officeDocument/2006/relationships/image" Target="../media/image53.png"/><Relationship Id="rId5" Type="http://schemas.openxmlformats.org/officeDocument/2006/relationships/chart" Target="../charts/chart10.xml"/><Relationship Id="rId4" Type="http://schemas.openxmlformats.org/officeDocument/2006/relationships/chart" Target="../charts/chart9.xml"/></Relationships>
</file>

<file path=ppt/slides/_rels/slide27.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14.xml"/><Relationship Id="rId6" Type="http://schemas.openxmlformats.org/officeDocument/2006/relationships/image" Target="../media/image53.png"/><Relationship Id="rId5" Type="http://schemas.openxmlformats.org/officeDocument/2006/relationships/chart" Target="../charts/chart14.xml"/><Relationship Id="rId4" Type="http://schemas.openxmlformats.org/officeDocument/2006/relationships/chart" Target="../charts/chart13.xml"/></Relationships>
</file>

<file path=ppt/slides/_rels/slide2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chart" Target="../charts/chart15.xml"/><Relationship Id="rId1" Type="http://schemas.openxmlformats.org/officeDocument/2006/relationships/slideLayout" Target="../slideLayouts/slideLayout11.xml"/><Relationship Id="rId4" Type="http://schemas.openxmlformats.org/officeDocument/2006/relationships/chart" Target="../charts/chart16.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65.png"/><Relationship Id="rId7" Type="http://schemas.openxmlformats.org/officeDocument/2006/relationships/image" Target="../media/image69.gif"/><Relationship Id="rId2" Type="http://schemas.openxmlformats.org/officeDocument/2006/relationships/image" Target="../media/image64.png"/><Relationship Id="rId1" Type="http://schemas.openxmlformats.org/officeDocument/2006/relationships/slideLayout" Target="../slideLayouts/slideLayout11.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3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1.xml"/><Relationship Id="rId5" Type="http://schemas.openxmlformats.org/officeDocument/2006/relationships/chart" Target="../charts/chart17.xml"/><Relationship Id="rId4" Type="http://schemas.openxmlformats.org/officeDocument/2006/relationships/image" Target="../media/image53.png"/></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chart" Target="../charts/chart18.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2.jp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76.png"/><Relationship Id="rId18" Type="http://schemas.microsoft.com/office/2007/relationships/hdphoto" Target="../media/hdphoto3.wdp"/><Relationship Id="rId3" Type="http://schemas.openxmlformats.org/officeDocument/2006/relationships/image" Target="../media/image59.png"/><Relationship Id="rId7" Type="http://schemas.openxmlformats.org/officeDocument/2006/relationships/image" Target="../media/image74.png"/><Relationship Id="rId12" Type="http://schemas.microsoft.com/office/2007/relationships/hdphoto" Target="../media/hdphoto4.wdp"/><Relationship Id="rId17" Type="http://schemas.openxmlformats.org/officeDocument/2006/relationships/image" Target="../media/image60.png"/><Relationship Id="rId2" Type="http://schemas.openxmlformats.org/officeDocument/2006/relationships/image" Target="../media/image8.jpg"/><Relationship Id="rId16" Type="http://schemas.microsoft.com/office/2007/relationships/hdphoto" Target="../media/hdphoto10.wdp"/><Relationship Id="rId20" Type="http://schemas.microsoft.com/office/2007/relationships/hdphoto" Target="../media/hdphoto11.wdp"/><Relationship Id="rId1" Type="http://schemas.openxmlformats.org/officeDocument/2006/relationships/slideLayout" Target="../slideLayouts/slideLayout34.xml"/><Relationship Id="rId6" Type="http://schemas.microsoft.com/office/2007/relationships/hdphoto" Target="../media/hdphoto6.wdp"/><Relationship Id="rId11" Type="http://schemas.openxmlformats.org/officeDocument/2006/relationships/image" Target="../media/image61.png"/><Relationship Id="rId5" Type="http://schemas.openxmlformats.org/officeDocument/2006/relationships/image" Target="../media/image73.png"/><Relationship Id="rId15" Type="http://schemas.openxmlformats.org/officeDocument/2006/relationships/image" Target="../media/image77.png"/><Relationship Id="rId10" Type="http://schemas.microsoft.com/office/2007/relationships/hdphoto" Target="../media/hdphoto8.wdp"/><Relationship Id="rId19" Type="http://schemas.openxmlformats.org/officeDocument/2006/relationships/image" Target="../media/image78.png"/><Relationship Id="rId4" Type="http://schemas.microsoft.com/office/2007/relationships/hdphoto" Target="../media/hdphoto2.wdp"/><Relationship Id="rId9" Type="http://schemas.openxmlformats.org/officeDocument/2006/relationships/image" Target="../media/image75.png"/><Relationship Id="rId14" Type="http://schemas.microsoft.com/office/2007/relationships/hdphoto" Target="../media/hdphoto9.wdp"/></Relationships>
</file>

<file path=ppt/slides/_rels/slide3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4.xml"/></Relationships>
</file>

<file path=ppt/slides/_rels/slide37.xml.rels><?xml version="1.0" encoding="UTF-8" standalone="yes"?>
<Relationships xmlns="http://schemas.openxmlformats.org/package/2006/relationships"><Relationship Id="rId2" Type="http://schemas.openxmlformats.org/officeDocument/2006/relationships/chart" Target="../charts/chart19.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9.png"/><Relationship Id="rId1" Type="http://schemas.openxmlformats.org/officeDocument/2006/relationships/slideLayout" Target="../slideLayouts/slideLayout34.xml"/><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38.xml"/></Relationships>
</file>

<file path=ppt/slides/_rels/slide42.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image" Target="../media/image81.jpg"/><Relationship Id="rId1" Type="http://schemas.openxmlformats.org/officeDocument/2006/relationships/slideLayout" Target="../slideLayouts/slideLayout48.xml"/><Relationship Id="rId4" Type="http://schemas.openxmlformats.org/officeDocument/2006/relationships/image" Target="../media/image53.png"/></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82.jpeg"/><Relationship Id="rId1" Type="http://schemas.openxmlformats.org/officeDocument/2006/relationships/slideLayout" Target="../slideLayouts/slideLayout48.xml"/></Relationships>
</file>

<file path=ppt/slides/_rels/slide44.xml.rels><?xml version="1.0" encoding="UTF-8" standalone="yes"?>
<Relationships xmlns="http://schemas.openxmlformats.org/package/2006/relationships"><Relationship Id="rId3" Type="http://schemas.openxmlformats.org/officeDocument/2006/relationships/chart" Target="../charts/chart21.xml"/><Relationship Id="rId7" Type="http://schemas.openxmlformats.org/officeDocument/2006/relationships/image" Target="../media/image53.pn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chart" Target="../charts/chart24.xml"/><Relationship Id="rId5" Type="http://schemas.openxmlformats.org/officeDocument/2006/relationships/chart" Target="../charts/chart23.xml"/><Relationship Id="rId4" Type="http://schemas.openxmlformats.org/officeDocument/2006/relationships/chart" Target="../charts/chart22.xml"/></Relationships>
</file>

<file path=ppt/slides/_rels/slide45.xml.rels><?xml version="1.0" encoding="UTF-8" standalone="yes"?>
<Relationships xmlns="http://schemas.openxmlformats.org/package/2006/relationships"><Relationship Id="rId8" Type="http://schemas.openxmlformats.org/officeDocument/2006/relationships/chart" Target="../charts/chart29.xml"/><Relationship Id="rId13" Type="http://schemas.openxmlformats.org/officeDocument/2006/relationships/image" Target="../media/image53.png"/><Relationship Id="rId3" Type="http://schemas.openxmlformats.org/officeDocument/2006/relationships/chart" Target="../charts/chart26.xml"/><Relationship Id="rId7" Type="http://schemas.openxmlformats.org/officeDocument/2006/relationships/chart" Target="../charts/chart28.xml"/><Relationship Id="rId12" Type="http://schemas.openxmlformats.org/officeDocument/2006/relationships/chart" Target="../charts/chart31.xml"/><Relationship Id="rId2" Type="http://schemas.openxmlformats.org/officeDocument/2006/relationships/chart" Target="../charts/chart25.xml"/><Relationship Id="rId1" Type="http://schemas.openxmlformats.org/officeDocument/2006/relationships/slideLayout" Target="../slideLayouts/slideLayout12.xml"/><Relationship Id="rId6" Type="http://schemas.openxmlformats.org/officeDocument/2006/relationships/image" Target="../media/image84.jpeg"/><Relationship Id="rId11" Type="http://schemas.openxmlformats.org/officeDocument/2006/relationships/chart" Target="../charts/chart30.xml"/><Relationship Id="rId5" Type="http://schemas.openxmlformats.org/officeDocument/2006/relationships/image" Target="../media/image83.jpeg"/><Relationship Id="rId10" Type="http://schemas.openxmlformats.org/officeDocument/2006/relationships/image" Target="../media/image86.jpeg"/><Relationship Id="rId4" Type="http://schemas.openxmlformats.org/officeDocument/2006/relationships/chart" Target="../charts/chart27.xml"/><Relationship Id="rId9" Type="http://schemas.openxmlformats.org/officeDocument/2006/relationships/image" Target="../media/image85.jpeg"/></Relationships>
</file>

<file path=ppt/slides/_rels/slide46.xml.rels><?xml version="1.0" encoding="UTF-8" standalone="yes"?>
<Relationships xmlns="http://schemas.openxmlformats.org/package/2006/relationships"><Relationship Id="rId8" Type="http://schemas.openxmlformats.org/officeDocument/2006/relationships/chart" Target="../charts/chart34.xml"/><Relationship Id="rId13" Type="http://schemas.openxmlformats.org/officeDocument/2006/relationships/chart" Target="../charts/chart38.xml"/><Relationship Id="rId3" Type="http://schemas.openxmlformats.org/officeDocument/2006/relationships/chart" Target="../charts/chart33.xml"/><Relationship Id="rId7" Type="http://schemas.microsoft.com/office/2007/relationships/hdphoto" Target="../media/hdphoto13.wdp"/><Relationship Id="rId12" Type="http://schemas.openxmlformats.org/officeDocument/2006/relationships/image" Target="../media/image53.png"/><Relationship Id="rId2" Type="http://schemas.openxmlformats.org/officeDocument/2006/relationships/chart" Target="../charts/chart32.xml"/><Relationship Id="rId1" Type="http://schemas.openxmlformats.org/officeDocument/2006/relationships/slideLayout" Target="../slideLayouts/slideLayout12.xml"/><Relationship Id="rId6" Type="http://schemas.openxmlformats.org/officeDocument/2006/relationships/image" Target="../media/image88.png"/><Relationship Id="rId11" Type="http://schemas.openxmlformats.org/officeDocument/2006/relationships/chart" Target="../charts/chart37.xml"/><Relationship Id="rId5" Type="http://schemas.microsoft.com/office/2007/relationships/hdphoto" Target="../media/hdphoto12.wdp"/><Relationship Id="rId10" Type="http://schemas.openxmlformats.org/officeDocument/2006/relationships/chart" Target="../charts/chart36.xml"/><Relationship Id="rId4" Type="http://schemas.openxmlformats.org/officeDocument/2006/relationships/image" Target="../media/image87.png"/><Relationship Id="rId9" Type="http://schemas.openxmlformats.org/officeDocument/2006/relationships/chart" Target="../charts/chart35.xml"/></Relationships>
</file>

<file path=ppt/slides/_rels/slide47.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38.xml"/></Relationships>
</file>

<file path=ppt/slides/_rels/slide48.xml.rels><?xml version="1.0" encoding="UTF-8" standalone="yes"?>
<Relationships xmlns="http://schemas.openxmlformats.org/package/2006/relationships"><Relationship Id="rId3" Type="http://schemas.openxmlformats.org/officeDocument/2006/relationships/chart" Target="../charts/chart39.xml"/><Relationship Id="rId2" Type="http://schemas.openxmlformats.org/officeDocument/2006/relationships/image" Target="../media/image90.jpeg"/><Relationship Id="rId1" Type="http://schemas.openxmlformats.org/officeDocument/2006/relationships/slideLayout" Target="../slideLayouts/slideLayout48.xml"/><Relationship Id="rId4" Type="http://schemas.openxmlformats.org/officeDocument/2006/relationships/image" Target="../media/image53.png"/></Relationships>
</file>

<file path=ppt/slides/_rels/slide4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91.jpeg"/><Relationship Id="rId1" Type="http://schemas.openxmlformats.org/officeDocument/2006/relationships/slideLayout" Target="../slideLayouts/slideLayout48.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chart" Target="../charts/chart40.xml"/><Relationship Id="rId7" Type="http://schemas.openxmlformats.org/officeDocument/2006/relationships/image" Target="../media/image53.png"/><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chart" Target="../charts/chart43.xml"/><Relationship Id="rId5" Type="http://schemas.openxmlformats.org/officeDocument/2006/relationships/chart" Target="../charts/chart42.xml"/><Relationship Id="rId4" Type="http://schemas.openxmlformats.org/officeDocument/2006/relationships/chart" Target="../charts/chart41.xml"/></Relationships>
</file>

<file path=ppt/slides/_rels/slide51.xml.rels><?xml version="1.0" encoding="UTF-8" standalone="yes"?>
<Relationships xmlns="http://schemas.openxmlformats.org/package/2006/relationships"><Relationship Id="rId8" Type="http://schemas.openxmlformats.org/officeDocument/2006/relationships/chart" Target="../charts/chart46.xml"/><Relationship Id="rId13" Type="http://schemas.openxmlformats.org/officeDocument/2006/relationships/image" Target="../media/image53.png"/><Relationship Id="rId3" Type="http://schemas.openxmlformats.org/officeDocument/2006/relationships/image" Target="../media/image84.jpeg"/><Relationship Id="rId7" Type="http://schemas.openxmlformats.org/officeDocument/2006/relationships/chart" Target="../charts/chart45.xml"/><Relationship Id="rId12" Type="http://schemas.openxmlformats.org/officeDocument/2006/relationships/chart" Target="../charts/chart50.xml"/><Relationship Id="rId2" Type="http://schemas.openxmlformats.org/officeDocument/2006/relationships/image" Target="../media/image83.jpeg"/><Relationship Id="rId1" Type="http://schemas.openxmlformats.org/officeDocument/2006/relationships/slideLayout" Target="../slideLayouts/slideLayout12.xml"/><Relationship Id="rId6" Type="http://schemas.openxmlformats.org/officeDocument/2006/relationships/chart" Target="../charts/chart44.xml"/><Relationship Id="rId11" Type="http://schemas.openxmlformats.org/officeDocument/2006/relationships/chart" Target="../charts/chart49.xml"/><Relationship Id="rId5" Type="http://schemas.openxmlformats.org/officeDocument/2006/relationships/image" Target="../media/image86.jpeg"/><Relationship Id="rId10" Type="http://schemas.openxmlformats.org/officeDocument/2006/relationships/chart" Target="../charts/chart48.xml"/><Relationship Id="rId4" Type="http://schemas.openxmlformats.org/officeDocument/2006/relationships/image" Target="../media/image85.jpeg"/><Relationship Id="rId9" Type="http://schemas.openxmlformats.org/officeDocument/2006/relationships/chart" Target="../charts/chart47.xml"/></Relationships>
</file>

<file path=ppt/slides/_rels/slide52.xml.rels><?xml version="1.0" encoding="UTF-8" standalone="yes"?>
<Relationships xmlns="http://schemas.openxmlformats.org/package/2006/relationships"><Relationship Id="rId8" Type="http://schemas.openxmlformats.org/officeDocument/2006/relationships/chart" Target="../charts/chart53.xml"/><Relationship Id="rId13" Type="http://schemas.openxmlformats.org/officeDocument/2006/relationships/chart" Target="../charts/chart57.xml"/><Relationship Id="rId3" Type="http://schemas.microsoft.com/office/2007/relationships/hdphoto" Target="../media/hdphoto12.wdp"/><Relationship Id="rId7" Type="http://schemas.openxmlformats.org/officeDocument/2006/relationships/chart" Target="../charts/chart52.xml"/><Relationship Id="rId12" Type="http://schemas.openxmlformats.org/officeDocument/2006/relationships/image" Target="../media/image53.png"/><Relationship Id="rId2" Type="http://schemas.openxmlformats.org/officeDocument/2006/relationships/image" Target="../media/image87.png"/><Relationship Id="rId1" Type="http://schemas.openxmlformats.org/officeDocument/2006/relationships/slideLayout" Target="../slideLayouts/slideLayout12.xml"/><Relationship Id="rId6" Type="http://schemas.openxmlformats.org/officeDocument/2006/relationships/chart" Target="../charts/chart51.xml"/><Relationship Id="rId11" Type="http://schemas.openxmlformats.org/officeDocument/2006/relationships/chart" Target="../charts/chart56.xml"/><Relationship Id="rId5" Type="http://schemas.microsoft.com/office/2007/relationships/hdphoto" Target="../media/hdphoto13.wdp"/><Relationship Id="rId10" Type="http://schemas.openxmlformats.org/officeDocument/2006/relationships/chart" Target="../charts/chart55.xml"/><Relationship Id="rId4" Type="http://schemas.openxmlformats.org/officeDocument/2006/relationships/image" Target="../media/image88.png"/><Relationship Id="rId9" Type="http://schemas.openxmlformats.org/officeDocument/2006/relationships/chart" Target="../charts/chart54.xml"/></Relationships>
</file>

<file path=ppt/slides/_rels/slide53.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38.xml"/></Relationships>
</file>

<file path=ppt/slides/_rels/slide54.xml.rels><?xml version="1.0" encoding="UTF-8" standalone="yes"?>
<Relationships xmlns="http://schemas.openxmlformats.org/package/2006/relationships"><Relationship Id="rId3" Type="http://schemas.openxmlformats.org/officeDocument/2006/relationships/chart" Target="../charts/chart58.xml"/><Relationship Id="rId2" Type="http://schemas.openxmlformats.org/officeDocument/2006/relationships/image" Target="../media/image93.jpeg"/><Relationship Id="rId1" Type="http://schemas.openxmlformats.org/officeDocument/2006/relationships/slideLayout" Target="../slideLayouts/slideLayout48.xml"/><Relationship Id="rId4" Type="http://schemas.openxmlformats.org/officeDocument/2006/relationships/image" Target="../media/image53.png"/></Relationships>
</file>

<file path=ppt/slides/_rels/slide5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94.jpeg"/><Relationship Id="rId1" Type="http://schemas.openxmlformats.org/officeDocument/2006/relationships/slideLayout" Target="../slideLayouts/slideLayout48.xml"/></Relationships>
</file>

<file path=ppt/slides/_rels/slide56.xml.rels><?xml version="1.0" encoding="UTF-8" standalone="yes"?>
<Relationships xmlns="http://schemas.openxmlformats.org/package/2006/relationships"><Relationship Id="rId3" Type="http://schemas.openxmlformats.org/officeDocument/2006/relationships/chart" Target="../charts/chart59.xml"/><Relationship Id="rId7" Type="http://schemas.openxmlformats.org/officeDocument/2006/relationships/image" Target="../media/image53.png"/><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chart" Target="../charts/chart62.xml"/><Relationship Id="rId5" Type="http://schemas.openxmlformats.org/officeDocument/2006/relationships/chart" Target="../charts/chart61.xml"/><Relationship Id="rId4" Type="http://schemas.openxmlformats.org/officeDocument/2006/relationships/chart" Target="../charts/chart60.xml"/></Relationships>
</file>

<file path=ppt/slides/_rels/slide57.xml.rels><?xml version="1.0" encoding="UTF-8" standalone="yes"?>
<Relationships xmlns="http://schemas.openxmlformats.org/package/2006/relationships"><Relationship Id="rId8" Type="http://schemas.openxmlformats.org/officeDocument/2006/relationships/chart" Target="../charts/chart65.xml"/><Relationship Id="rId13" Type="http://schemas.openxmlformats.org/officeDocument/2006/relationships/image" Target="../media/image53.png"/><Relationship Id="rId3" Type="http://schemas.openxmlformats.org/officeDocument/2006/relationships/image" Target="../media/image84.jpeg"/><Relationship Id="rId7" Type="http://schemas.openxmlformats.org/officeDocument/2006/relationships/chart" Target="../charts/chart64.xml"/><Relationship Id="rId12" Type="http://schemas.openxmlformats.org/officeDocument/2006/relationships/chart" Target="../charts/chart69.xml"/><Relationship Id="rId2" Type="http://schemas.openxmlformats.org/officeDocument/2006/relationships/image" Target="../media/image83.jpeg"/><Relationship Id="rId1" Type="http://schemas.openxmlformats.org/officeDocument/2006/relationships/slideLayout" Target="../slideLayouts/slideLayout12.xml"/><Relationship Id="rId6" Type="http://schemas.openxmlformats.org/officeDocument/2006/relationships/chart" Target="../charts/chart63.xml"/><Relationship Id="rId11" Type="http://schemas.openxmlformats.org/officeDocument/2006/relationships/chart" Target="../charts/chart68.xml"/><Relationship Id="rId5" Type="http://schemas.openxmlformats.org/officeDocument/2006/relationships/image" Target="../media/image86.jpeg"/><Relationship Id="rId10" Type="http://schemas.openxmlformats.org/officeDocument/2006/relationships/chart" Target="../charts/chart67.xml"/><Relationship Id="rId4" Type="http://schemas.openxmlformats.org/officeDocument/2006/relationships/image" Target="../media/image85.jpeg"/><Relationship Id="rId9" Type="http://schemas.openxmlformats.org/officeDocument/2006/relationships/chart" Target="../charts/chart66.xml"/></Relationships>
</file>

<file path=ppt/slides/_rels/slide58.xml.rels><?xml version="1.0" encoding="UTF-8" standalone="yes"?>
<Relationships xmlns="http://schemas.openxmlformats.org/package/2006/relationships"><Relationship Id="rId8" Type="http://schemas.openxmlformats.org/officeDocument/2006/relationships/chart" Target="../charts/chart72.xml"/><Relationship Id="rId13" Type="http://schemas.openxmlformats.org/officeDocument/2006/relationships/chart" Target="../charts/chart76.xml"/><Relationship Id="rId3" Type="http://schemas.microsoft.com/office/2007/relationships/hdphoto" Target="../media/hdphoto12.wdp"/><Relationship Id="rId7" Type="http://schemas.openxmlformats.org/officeDocument/2006/relationships/chart" Target="../charts/chart71.xml"/><Relationship Id="rId12" Type="http://schemas.openxmlformats.org/officeDocument/2006/relationships/image" Target="../media/image53.png"/><Relationship Id="rId2" Type="http://schemas.openxmlformats.org/officeDocument/2006/relationships/image" Target="../media/image87.png"/><Relationship Id="rId1" Type="http://schemas.openxmlformats.org/officeDocument/2006/relationships/slideLayout" Target="../slideLayouts/slideLayout12.xml"/><Relationship Id="rId6" Type="http://schemas.openxmlformats.org/officeDocument/2006/relationships/chart" Target="../charts/chart70.xml"/><Relationship Id="rId11" Type="http://schemas.openxmlformats.org/officeDocument/2006/relationships/chart" Target="../charts/chart75.xml"/><Relationship Id="rId5" Type="http://schemas.microsoft.com/office/2007/relationships/hdphoto" Target="../media/hdphoto13.wdp"/><Relationship Id="rId10" Type="http://schemas.openxmlformats.org/officeDocument/2006/relationships/chart" Target="../charts/chart74.xml"/><Relationship Id="rId4" Type="http://schemas.openxmlformats.org/officeDocument/2006/relationships/image" Target="../media/image88.png"/><Relationship Id="rId9" Type="http://schemas.openxmlformats.org/officeDocument/2006/relationships/chart" Target="../charts/chart73.xml"/></Relationships>
</file>

<file path=ppt/slides/_rels/slide59.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38.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g"/><Relationship Id="rId1" Type="http://schemas.openxmlformats.org/officeDocument/2006/relationships/slideLayout" Target="../slideLayouts/slideLayout11.xml"/><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3" Type="http://schemas.openxmlformats.org/officeDocument/2006/relationships/chart" Target="../charts/chart77.xml"/><Relationship Id="rId2" Type="http://schemas.openxmlformats.org/officeDocument/2006/relationships/image" Target="../media/image96.jpeg"/><Relationship Id="rId1" Type="http://schemas.openxmlformats.org/officeDocument/2006/relationships/slideLayout" Target="../slideLayouts/slideLayout48.xml"/><Relationship Id="rId4" Type="http://schemas.openxmlformats.org/officeDocument/2006/relationships/image" Target="../media/image53.png"/></Relationships>
</file>

<file path=ppt/slides/_rels/slide6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97.jpeg"/><Relationship Id="rId1" Type="http://schemas.openxmlformats.org/officeDocument/2006/relationships/slideLayout" Target="../slideLayouts/slideLayout48.xml"/></Relationships>
</file>

<file path=ppt/slides/_rels/slide62.xml.rels><?xml version="1.0" encoding="UTF-8" standalone="yes"?>
<Relationships xmlns="http://schemas.openxmlformats.org/package/2006/relationships"><Relationship Id="rId3" Type="http://schemas.openxmlformats.org/officeDocument/2006/relationships/chart" Target="../charts/chart78.xml"/><Relationship Id="rId7" Type="http://schemas.openxmlformats.org/officeDocument/2006/relationships/image" Target="../media/image53.png"/><Relationship Id="rId2" Type="http://schemas.openxmlformats.org/officeDocument/2006/relationships/notesSlide" Target="../notesSlides/notesSlide6.xml"/><Relationship Id="rId1" Type="http://schemas.openxmlformats.org/officeDocument/2006/relationships/slideLayout" Target="../slideLayouts/slideLayout24.xml"/><Relationship Id="rId6" Type="http://schemas.openxmlformats.org/officeDocument/2006/relationships/chart" Target="../charts/chart81.xml"/><Relationship Id="rId5" Type="http://schemas.openxmlformats.org/officeDocument/2006/relationships/chart" Target="../charts/chart80.xml"/><Relationship Id="rId4" Type="http://schemas.openxmlformats.org/officeDocument/2006/relationships/chart" Target="../charts/chart79.xml"/></Relationships>
</file>

<file path=ppt/slides/_rels/slide63.xml.rels><?xml version="1.0" encoding="UTF-8" standalone="yes"?>
<Relationships xmlns="http://schemas.openxmlformats.org/package/2006/relationships"><Relationship Id="rId8" Type="http://schemas.openxmlformats.org/officeDocument/2006/relationships/chart" Target="../charts/chart84.xml"/><Relationship Id="rId13" Type="http://schemas.openxmlformats.org/officeDocument/2006/relationships/image" Target="../media/image53.png"/><Relationship Id="rId3" Type="http://schemas.openxmlformats.org/officeDocument/2006/relationships/image" Target="../media/image84.jpeg"/><Relationship Id="rId7" Type="http://schemas.openxmlformats.org/officeDocument/2006/relationships/chart" Target="../charts/chart83.xml"/><Relationship Id="rId12" Type="http://schemas.openxmlformats.org/officeDocument/2006/relationships/chart" Target="../charts/chart88.xml"/><Relationship Id="rId2" Type="http://schemas.openxmlformats.org/officeDocument/2006/relationships/image" Target="../media/image83.jpeg"/><Relationship Id="rId1" Type="http://schemas.openxmlformats.org/officeDocument/2006/relationships/slideLayout" Target="../slideLayouts/slideLayout12.xml"/><Relationship Id="rId6" Type="http://schemas.openxmlformats.org/officeDocument/2006/relationships/chart" Target="../charts/chart82.xml"/><Relationship Id="rId11" Type="http://schemas.openxmlformats.org/officeDocument/2006/relationships/chart" Target="../charts/chart87.xml"/><Relationship Id="rId5" Type="http://schemas.openxmlformats.org/officeDocument/2006/relationships/image" Target="../media/image86.jpeg"/><Relationship Id="rId10" Type="http://schemas.openxmlformats.org/officeDocument/2006/relationships/chart" Target="../charts/chart86.xml"/><Relationship Id="rId4" Type="http://schemas.openxmlformats.org/officeDocument/2006/relationships/image" Target="../media/image85.jpeg"/><Relationship Id="rId9" Type="http://schemas.openxmlformats.org/officeDocument/2006/relationships/chart" Target="../charts/chart85.xml"/></Relationships>
</file>

<file path=ppt/slides/_rels/slide64.xml.rels><?xml version="1.0" encoding="UTF-8" standalone="yes"?>
<Relationships xmlns="http://schemas.openxmlformats.org/package/2006/relationships"><Relationship Id="rId8" Type="http://schemas.openxmlformats.org/officeDocument/2006/relationships/chart" Target="../charts/chart91.xml"/><Relationship Id="rId13" Type="http://schemas.openxmlformats.org/officeDocument/2006/relationships/chart" Target="../charts/chart95.xml"/><Relationship Id="rId3" Type="http://schemas.microsoft.com/office/2007/relationships/hdphoto" Target="../media/hdphoto12.wdp"/><Relationship Id="rId7" Type="http://schemas.openxmlformats.org/officeDocument/2006/relationships/chart" Target="../charts/chart90.xml"/><Relationship Id="rId12" Type="http://schemas.openxmlformats.org/officeDocument/2006/relationships/image" Target="../media/image53.png"/><Relationship Id="rId2" Type="http://schemas.openxmlformats.org/officeDocument/2006/relationships/image" Target="../media/image87.png"/><Relationship Id="rId1" Type="http://schemas.openxmlformats.org/officeDocument/2006/relationships/slideLayout" Target="../slideLayouts/slideLayout12.xml"/><Relationship Id="rId6" Type="http://schemas.openxmlformats.org/officeDocument/2006/relationships/chart" Target="../charts/chart89.xml"/><Relationship Id="rId11" Type="http://schemas.openxmlformats.org/officeDocument/2006/relationships/chart" Target="../charts/chart94.xml"/><Relationship Id="rId5" Type="http://schemas.microsoft.com/office/2007/relationships/hdphoto" Target="../media/hdphoto13.wdp"/><Relationship Id="rId10" Type="http://schemas.openxmlformats.org/officeDocument/2006/relationships/chart" Target="../charts/chart93.xml"/><Relationship Id="rId4" Type="http://schemas.openxmlformats.org/officeDocument/2006/relationships/image" Target="../media/image88.png"/><Relationship Id="rId9" Type="http://schemas.openxmlformats.org/officeDocument/2006/relationships/chart" Target="../charts/chart92.xml"/></Relationships>
</file>

<file path=ppt/slides/_rels/slide65.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38.xml"/></Relationships>
</file>

<file path=ppt/slides/_rels/slide66.xml.rels><?xml version="1.0" encoding="UTF-8" standalone="yes"?>
<Relationships xmlns="http://schemas.openxmlformats.org/package/2006/relationships"><Relationship Id="rId3" Type="http://schemas.openxmlformats.org/officeDocument/2006/relationships/chart" Target="../charts/chart96.xml"/><Relationship Id="rId2" Type="http://schemas.openxmlformats.org/officeDocument/2006/relationships/image" Target="../media/image99.jpeg"/><Relationship Id="rId1" Type="http://schemas.openxmlformats.org/officeDocument/2006/relationships/slideLayout" Target="../slideLayouts/slideLayout48.xml"/><Relationship Id="rId4" Type="http://schemas.openxmlformats.org/officeDocument/2006/relationships/image" Target="../media/image53.png"/></Relationships>
</file>

<file path=ppt/slides/_rels/slide6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00.jpeg"/><Relationship Id="rId1" Type="http://schemas.openxmlformats.org/officeDocument/2006/relationships/slideLayout" Target="../slideLayouts/slideLayout48.xml"/></Relationships>
</file>

<file path=ppt/slides/_rels/slide68.xml.rels><?xml version="1.0" encoding="UTF-8" standalone="yes"?>
<Relationships xmlns="http://schemas.openxmlformats.org/package/2006/relationships"><Relationship Id="rId3" Type="http://schemas.openxmlformats.org/officeDocument/2006/relationships/chart" Target="../charts/chart97.xml"/><Relationship Id="rId7"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24.xml"/><Relationship Id="rId6" Type="http://schemas.openxmlformats.org/officeDocument/2006/relationships/chart" Target="../charts/chart100.xml"/><Relationship Id="rId5" Type="http://schemas.openxmlformats.org/officeDocument/2006/relationships/chart" Target="../charts/chart99.xml"/><Relationship Id="rId4" Type="http://schemas.openxmlformats.org/officeDocument/2006/relationships/chart" Target="../charts/chart98.xml"/></Relationships>
</file>

<file path=ppt/slides/_rels/slide69.xml.rels><?xml version="1.0" encoding="UTF-8" standalone="yes"?>
<Relationships xmlns="http://schemas.openxmlformats.org/package/2006/relationships"><Relationship Id="rId8" Type="http://schemas.openxmlformats.org/officeDocument/2006/relationships/chart" Target="../charts/chart103.xml"/><Relationship Id="rId13" Type="http://schemas.openxmlformats.org/officeDocument/2006/relationships/image" Target="../media/image53.png"/><Relationship Id="rId3" Type="http://schemas.openxmlformats.org/officeDocument/2006/relationships/image" Target="../media/image84.jpeg"/><Relationship Id="rId7" Type="http://schemas.openxmlformats.org/officeDocument/2006/relationships/chart" Target="../charts/chart102.xml"/><Relationship Id="rId12" Type="http://schemas.openxmlformats.org/officeDocument/2006/relationships/chart" Target="../charts/chart107.xml"/><Relationship Id="rId2" Type="http://schemas.openxmlformats.org/officeDocument/2006/relationships/image" Target="../media/image83.jpeg"/><Relationship Id="rId1" Type="http://schemas.openxmlformats.org/officeDocument/2006/relationships/slideLayout" Target="../slideLayouts/slideLayout12.xml"/><Relationship Id="rId6" Type="http://schemas.openxmlformats.org/officeDocument/2006/relationships/chart" Target="../charts/chart101.xml"/><Relationship Id="rId11" Type="http://schemas.openxmlformats.org/officeDocument/2006/relationships/chart" Target="../charts/chart106.xml"/><Relationship Id="rId5" Type="http://schemas.openxmlformats.org/officeDocument/2006/relationships/image" Target="../media/image86.jpeg"/><Relationship Id="rId10" Type="http://schemas.openxmlformats.org/officeDocument/2006/relationships/chart" Target="../charts/chart105.xml"/><Relationship Id="rId4" Type="http://schemas.openxmlformats.org/officeDocument/2006/relationships/image" Target="../media/image85.jpeg"/><Relationship Id="rId9" Type="http://schemas.openxmlformats.org/officeDocument/2006/relationships/chart" Target="../charts/chart10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8" Type="http://schemas.openxmlformats.org/officeDocument/2006/relationships/chart" Target="../charts/chart110.xml"/><Relationship Id="rId13" Type="http://schemas.openxmlformats.org/officeDocument/2006/relationships/chart" Target="../charts/chart114.xml"/><Relationship Id="rId3" Type="http://schemas.microsoft.com/office/2007/relationships/hdphoto" Target="../media/hdphoto12.wdp"/><Relationship Id="rId7" Type="http://schemas.openxmlformats.org/officeDocument/2006/relationships/chart" Target="../charts/chart109.xml"/><Relationship Id="rId12" Type="http://schemas.openxmlformats.org/officeDocument/2006/relationships/image" Target="../media/image53.png"/><Relationship Id="rId2" Type="http://schemas.openxmlformats.org/officeDocument/2006/relationships/image" Target="../media/image87.png"/><Relationship Id="rId1" Type="http://schemas.openxmlformats.org/officeDocument/2006/relationships/slideLayout" Target="../slideLayouts/slideLayout12.xml"/><Relationship Id="rId6" Type="http://schemas.openxmlformats.org/officeDocument/2006/relationships/chart" Target="../charts/chart108.xml"/><Relationship Id="rId11" Type="http://schemas.openxmlformats.org/officeDocument/2006/relationships/chart" Target="../charts/chart113.xml"/><Relationship Id="rId5" Type="http://schemas.microsoft.com/office/2007/relationships/hdphoto" Target="../media/hdphoto13.wdp"/><Relationship Id="rId10" Type="http://schemas.openxmlformats.org/officeDocument/2006/relationships/chart" Target="../charts/chart112.xml"/><Relationship Id="rId4" Type="http://schemas.openxmlformats.org/officeDocument/2006/relationships/image" Target="../media/image88.png"/><Relationship Id="rId9" Type="http://schemas.openxmlformats.org/officeDocument/2006/relationships/chart" Target="../charts/chart111.xml"/></Relationships>
</file>

<file path=ppt/slides/_rels/slide71.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38.xml"/></Relationships>
</file>

<file path=ppt/slides/_rels/slide72.xml.rels><?xml version="1.0" encoding="UTF-8" standalone="yes"?>
<Relationships xmlns="http://schemas.openxmlformats.org/package/2006/relationships"><Relationship Id="rId3" Type="http://schemas.openxmlformats.org/officeDocument/2006/relationships/chart" Target="../charts/chart115.xml"/><Relationship Id="rId2" Type="http://schemas.openxmlformats.org/officeDocument/2006/relationships/image" Target="../media/image102.jpeg"/><Relationship Id="rId1" Type="http://schemas.openxmlformats.org/officeDocument/2006/relationships/slideLayout" Target="../slideLayouts/slideLayout48.xml"/><Relationship Id="rId4" Type="http://schemas.openxmlformats.org/officeDocument/2006/relationships/image" Target="../media/image53.png"/></Relationships>
</file>

<file path=ppt/slides/_rels/slide7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03.jpeg"/><Relationship Id="rId1" Type="http://schemas.openxmlformats.org/officeDocument/2006/relationships/slideLayout" Target="../slideLayouts/slideLayout48.xml"/></Relationships>
</file>

<file path=ppt/slides/_rels/slide74.xml.rels><?xml version="1.0" encoding="UTF-8" standalone="yes"?>
<Relationships xmlns="http://schemas.openxmlformats.org/package/2006/relationships"><Relationship Id="rId3" Type="http://schemas.openxmlformats.org/officeDocument/2006/relationships/chart" Target="../charts/chart116.xml"/><Relationship Id="rId7" Type="http://schemas.openxmlformats.org/officeDocument/2006/relationships/image" Target="../media/image53.png"/><Relationship Id="rId2" Type="http://schemas.openxmlformats.org/officeDocument/2006/relationships/notesSlide" Target="../notesSlides/notesSlide8.xml"/><Relationship Id="rId1" Type="http://schemas.openxmlformats.org/officeDocument/2006/relationships/slideLayout" Target="../slideLayouts/slideLayout24.xml"/><Relationship Id="rId6" Type="http://schemas.openxmlformats.org/officeDocument/2006/relationships/chart" Target="../charts/chart119.xml"/><Relationship Id="rId5" Type="http://schemas.openxmlformats.org/officeDocument/2006/relationships/chart" Target="../charts/chart118.xml"/><Relationship Id="rId4" Type="http://schemas.openxmlformats.org/officeDocument/2006/relationships/chart" Target="../charts/chart117.xml"/></Relationships>
</file>

<file path=ppt/slides/_rels/slide75.xml.rels><?xml version="1.0" encoding="UTF-8" standalone="yes"?>
<Relationships xmlns="http://schemas.openxmlformats.org/package/2006/relationships"><Relationship Id="rId8" Type="http://schemas.openxmlformats.org/officeDocument/2006/relationships/chart" Target="../charts/chart122.xml"/><Relationship Id="rId13" Type="http://schemas.openxmlformats.org/officeDocument/2006/relationships/image" Target="../media/image53.png"/><Relationship Id="rId3" Type="http://schemas.openxmlformats.org/officeDocument/2006/relationships/image" Target="../media/image84.jpeg"/><Relationship Id="rId7" Type="http://schemas.openxmlformats.org/officeDocument/2006/relationships/chart" Target="../charts/chart121.xml"/><Relationship Id="rId12" Type="http://schemas.openxmlformats.org/officeDocument/2006/relationships/chart" Target="../charts/chart126.xml"/><Relationship Id="rId2" Type="http://schemas.openxmlformats.org/officeDocument/2006/relationships/image" Target="../media/image83.jpeg"/><Relationship Id="rId1" Type="http://schemas.openxmlformats.org/officeDocument/2006/relationships/slideLayout" Target="../slideLayouts/slideLayout12.xml"/><Relationship Id="rId6" Type="http://schemas.openxmlformats.org/officeDocument/2006/relationships/chart" Target="../charts/chart120.xml"/><Relationship Id="rId11" Type="http://schemas.openxmlformats.org/officeDocument/2006/relationships/chart" Target="../charts/chart125.xml"/><Relationship Id="rId5" Type="http://schemas.openxmlformats.org/officeDocument/2006/relationships/image" Target="../media/image86.jpeg"/><Relationship Id="rId10" Type="http://schemas.openxmlformats.org/officeDocument/2006/relationships/chart" Target="../charts/chart124.xml"/><Relationship Id="rId4" Type="http://schemas.openxmlformats.org/officeDocument/2006/relationships/image" Target="../media/image85.jpeg"/><Relationship Id="rId9" Type="http://schemas.openxmlformats.org/officeDocument/2006/relationships/chart" Target="../charts/chart123.xml"/></Relationships>
</file>

<file path=ppt/slides/_rels/slide76.xml.rels><?xml version="1.0" encoding="UTF-8" standalone="yes"?>
<Relationships xmlns="http://schemas.openxmlformats.org/package/2006/relationships"><Relationship Id="rId8" Type="http://schemas.openxmlformats.org/officeDocument/2006/relationships/chart" Target="../charts/chart129.xml"/><Relationship Id="rId13" Type="http://schemas.openxmlformats.org/officeDocument/2006/relationships/chart" Target="../charts/chart133.xml"/><Relationship Id="rId3" Type="http://schemas.microsoft.com/office/2007/relationships/hdphoto" Target="../media/hdphoto12.wdp"/><Relationship Id="rId7" Type="http://schemas.openxmlformats.org/officeDocument/2006/relationships/chart" Target="../charts/chart128.xml"/><Relationship Id="rId12" Type="http://schemas.openxmlformats.org/officeDocument/2006/relationships/image" Target="../media/image53.png"/><Relationship Id="rId2" Type="http://schemas.openxmlformats.org/officeDocument/2006/relationships/image" Target="../media/image87.png"/><Relationship Id="rId1" Type="http://schemas.openxmlformats.org/officeDocument/2006/relationships/slideLayout" Target="../slideLayouts/slideLayout12.xml"/><Relationship Id="rId6" Type="http://schemas.openxmlformats.org/officeDocument/2006/relationships/chart" Target="../charts/chart127.xml"/><Relationship Id="rId11" Type="http://schemas.openxmlformats.org/officeDocument/2006/relationships/chart" Target="../charts/chart132.xml"/><Relationship Id="rId5" Type="http://schemas.microsoft.com/office/2007/relationships/hdphoto" Target="../media/hdphoto13.wdp"/><Relationship Id="rId10" Type="http://schemas.openxmlformats.org/officeDocument/2006/relationships/chart" Target="../charts/chart131.xml"/><Relationship Id="rId4" Type="http://schemas.openxmlformats.org/officeDocument/2006/relationships/image" Target="../media/image88.png"/><Relationship Id="rId9" Type="http://schemas.openxmlformats.org/officeDocument/2006/relationships/chart" Target="../charts/chart130.xml"/></Relationships>
</file>

<file path=ppt/slides/_rels/slide7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38.xml"/></Relationships>
</file>

<file path=ppt/slides/_rels/slide78.xml.rels><?xml version="1.0" encoding="UTF-8" standalone="yes"?>
<Relationships xmlns="http://schemas.openxmlformats.org/package/2006/relationships"><Relationship Id="rId3" Type="http://schemas.openxmlformats.org/officeDocument/2006/relationships/chart" Target="../charts/chart134.xml"/><Relationship Id="rId2" Type="http://schemas.openxmlformats.org/officeDocument/2006/relationships/image" Target="../media/image104.jpeg"/><Relationship Id="rId1" Type="http://schemas.openxmlformats.org/officeDocument/2006/relationships/slideLayout" Target="../slideLayouts/slideLayout48.xml"/><Relationship Id="rId4" Type="http://schemas.openxmlformats.org/officeDocument/2006/relationships/image" Target="../media/image53.png"/></Relationships>
</file>

<file path=ppt/slides/_rels/slide7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05.jpeg"/><Relationship Id="rId1" Type="http://schemas.openxmlformats.org/officeDocument/2006/relationships/slideLayout" Target="../slideLayouts/slideLayout48.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80.xml.rels><?xml version="1.0" encoding="UTF-8" standalone="yes"?>
<Relationships xmlns="http://schemas.openxmlformats.org/package/2006/relationships"><Relationship Id="rId3" Type="http://schemas.openxmlformats.org/officeDocument/2006/relationships/chart" Target="../charts/chart135.xml"/><Relationship Id="rId7"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24.xml"/><Relationship Id="rId6" Type="http://schemas.openxmlformats.org/officeDocument/2006/relationships/chart" Target="../charts/chart138.xml"/><Relationship Id="rId5" Type="http://schemas.openxmlformats.org/officeDocument/2006/relationships/chart" Target="../charts/chart137.xml"/><Relationship Id="rId4" Type="http://schemas.openxmlformats.org/officeDocument/2006/relationships/chart" Target="../charts/chart136.xml"/></Relationships>
</file>

<file path=ppt/slides/_rels/slide81.xml.rels><?xml version="1.0" encoding="UTF-8" standalone="yes"?>
<Relationships xmlns="http://schemas.openxmlformats.org/package/2006/relationships"><Relationship Id="rId8" Type="http://schemas.openxmlformats.org/officeDocument/2006/relationships/chart" Target="../charts/chart141.xml"/><Relationship Id="rId13" Type="http://schemas.openxmlformats.org/officeDocument/2006/relationships/image" Target="../media/image53.png"/><Relationship Id="rId3" Type="http://schemas.openxmlformats.org/officeDocument/2006/relationships/image" Target="../media/image84.jpeg"/><Relationship Id="rId7" Type="http://schemas.openxmlformats.org/officeDocument/2006/relationships/chart" Target="../charts/chart140.xml"/><Relationship Id="rId12" Type="http://schemas.openxmlformats.org/officeDocument/2006/relationships/chart" Target="../charts/chart145.xml"/><Relationship Id="rId2" Type="http://schemas.openxmlformats.org/officeDocument/2006/relationships/image" Target="../media/image83.jpeg"/><Relationship Id="rId1" Type="http://schemas.openxmlformats.org/officeDocument/2006/relationships/slideLayout" Target="../slideLayouts/slideLayout12.xml"/><Relationship Id="rId6" Type="http://schemas.openxmlformats.org/officeDocument/2006/relationships/chart" Target="../charts/chart139.xml"/><Relationship Id="rId11" Type="http://schemas.openxmlformats.org/officeDocument/2006/relationships/chart" Target="../charts/chart144.xml"/><Relationship Id="rId5" Type="http://schemas.openxmlformats.org/officeDocument/2006/relationships/image" Target="../media/image86.jpeg"/><Relationship Id="rId10" Type="http://schemas.openxmlformats.org/officeDocument/2006/relationships/chart" Target="../charts/chart143.xml"/><Relationship Id="rId4" Type="http://schemas.openxmlformats.org/officeDocument/2006/relationships/image" Target="../media/image85.jpeg"/><Relationship Id="rId9" Type="http://schemas.openxmlformats.org/officeDocument/2006/relationships/chart" Target="../charts/chart142.xml"/></Relationships>
</file>

<file path=ppt/slides/_rels/slide82.xml.rels><?xml version="1.0" encoding="UTF-8" standalone="yes"?>
<Relationships xmlns="http://schemas.openxmlformats.org/package/2006/relationships"><Relationship Id="rId8" Type="http://schemas.openxmlformats.org/officeDocument/2006/relationships/chart" Target="../charts/chart148.xml"/><Relationship Id="rId13" Type="http://schemas.openxmlformats.org/officeDocument/2006/relationships/chart" Target="../charts/chart152.xml"/><Relationship Id="rId3" Type="http://schemas.microsoft.com/office/2007/relationships/hdphoto" Target="../media/hdphoto12.wdp"/><Relationship Id="rId7" Type="http://schemas.openxmlformats.org/officeDocument/2006/relationships/chart" Target="../charts/chart147.xml"/><Relationship Id="rId12" Type="http://schemas.openxmlformats.org/officeDocument/2006/relationships/image" Target="../media/image53.png"/><Relationship Id="rId2" Type="http://schemas.openxmlformats.org/officeDocument/2006/relationships/image" Target="../media/image87.png"/><Relationship Id="rId1" Type="http://schemas.openxmlformats.org/officeDocument/2006/relationships/slideLayout" Target="../slideLayouts/slideLayout12.xml"/><Relationship Id="rId6" Type="http://schemas.openxmlformats.org/officeDocument/2006/relationships/chart" Target="../charts/chart146.xml"/><Relationship Id="rId11" Type="http://schemas.openxmlformats.org/officeDocument/2006/relationships/chart" Target="../charts/chart151.xml"/><Relationship Id="rId5" Type="http://schemas.microsoft.com/office/2007/relationships/hdphoto" Target="../media/hdphoto13.wdp"/><Relationship Id="rId10" Type="http://schemas.openxmlformats.org/officeDocument/2006/relationships/chart" Target="../charts/chart150.xml"/><Relationship Id="rId4" Type="http://schemas.openxmlformats.org/officeDocument/2006/relationships/image" Target="../media/image88.png"/><Relationship Id="rId9" Type="http://schemas.openxmlformats.org/officeDocument/2006/relationships/chart" Target="../charts/chart149.xml"/></Relationships>
</file>

<file path=ppt/slides/_rels/slide83.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38.xml"/></Relationships>
</file>

<file path=ppt/slides/_rels/slide84.xml.rels><?xml version="1.0" encoding="UTF-8" standalone="yes"?>
<Relationships xmlns="http://schemas.openxmlformats.org/package/2006/relationships"><Relationship Id="rId3" Type="http://schemas.openxmlformats.org/officeDocument/2006/relationships/chart" Target="../charts/chart153.xml"/><Relationship Id="rId2" Type="http://schemas.openxmlformats.org/officeDocument/2006/relationships/image" Target="../media/image106.jpg"/><Relationship Id="rId1" Type="http://schemas.openxmlformats.org/officeDocument/2006/relationships/slideLayout" Target="../slideLayouts/slideLayout48.xml"/><Relationship Id="rId4" Type="http://schemas.openxmlformats.org/officeDocument/2006/relationships/image" Target="../media/image53.png"/></Relationships>
</file>

<file path=ppt/slides/_rels/slide85.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0.xml"/><Relationship Id="rId1" Type="http://schemas.openxmlformats.org/officeDocument/2006/relationships/slideLayout" Target="../slideLayouts/slideLayout48.xml"/><Relationship Id="rId4" Type="http://schemas.openxmlformats.org/officeDocument/2006/relationships/image" Target="../media/image53.png"/></Relationships>
</file>

<file path=ppt/slides/_rels/slide86.xml.rels><?xml version="1.0" encoding="UTF-8" standalone="yes"?>
<Relationships xmlns="http://schemas.openxmlformats.org/package/2006/relationships"><Relationship Id="rId3" Type="http://schemas.openxmlformats.org/officeDocument/2006/relationships/chart" Target="../charts/chart154.xml"/><Relationship Id="rId7"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24.xml"/><Relationship Id="rId6" Type="http://schemas.openxmlformats.org/officeDocument/2006/relationships/chart" Target="../charts/chart157.xml"/><Relationship Id="rId5" Type="http://schemas.openxmlformats.org/officeDocument/2006/relationships/chart" Target="../charts/chart156.xml"/><Relationship Id="rId4" Type="http://schemas.openxmlformats.org/officeDocument/2006/relationships/chart" Target="../charts/chart155.xml"/></Relationships>
</file>

<file path=ppt/slides/_rels/slide87.xml.rels><?xml version="1.0" encoding="UTF-8" standalone="yes"?>
<Relationships xmlns="http://schemas.openxmlformats.org/package/2006/relationships"><Relationship Id="rId8" Type="http://schemas.openxmlformats.org/officeDocument/2006/relationships/chart" Target="../charts/chart159.xml"/><Relationship Id="rId13" Type="http://schemas.openxmlformats.org/officeDocument/2006/relationships/chart" Target="../charts/chart164.xml"/><Relationship Id="rId3" Type="http://schemas.openxmlformats.org/officeDocument/2006/relationships/image" Target="../media/image83.jpeg"/><Relationship Id="rId7" Type="http://schemas.openxmlformats.org/officeDocument/2006/relationships/chart" Target="../charts/chart158.xml"/><Relationship Id="rId12" Type="http://schemas.openxmlformats.org/officeDocument/2006/relationships/chart" Target="../charts/chart163.xml"/><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86.jpeg"/><Relationship Id="rId11" Type="http://schemas.openxmlformats.org/officeDocument/2006/relationships/chart" Target="../charts/chart162.xml"/><Relationship Id="rId5" Type="http://schemas.openxmlformats.org/officeDocument/2006/relationships/image" Target="../media/image85.jpeg"/><Relationship Id="rId10" Type="http://schemas.openxmlformats.org/officeDocument/2006/relationships/chart" Target="../charts/chart161.xml"/><Relationship Id="rId4" Type="http://schemas.openxmlformats.org/officeDocument/2006/relationships/image" Target="../media/image84.jpeg"/><Relationship Id="rId9" Type="http://schemas.openxmlformats.org/officeDocument/2006/relationships/chart" Target="../charts/chart160.xml"/><Relationship Id="rId14" Type="http://schemas.openxmlformats.org/officeDocument/2006/relationships/image" Target="../media/image53.png"/></Relationships>
</file>

<file path=ppt/slides/_rels/slide88.xml.rels><?xml version="1.0" encoding="UTF-8" standalone="yes"?>
<Relationships xmlns="http://schemas.openxmlformats.org/package/2006/relationships"><Relationship Id="rId8" Type="http://schemas.openxmlformats.org/officeDocument/2006/relationships/chart" Target="../charts/chart167.xml"/><Relationship Id="rId13" Type="http://schemas.openxmlformats.org/officeDocument/2006/relationships/chart" Target="../charts/chart171.xml"/><Relationship Id="rId3" Type="http://schemas.microsoft.com/office/2007/relationships/hdphoto" Target="../media/hdphoto12.wdp"/><Relationship Id="rId7" Type="http://schemas.openxmlformats.org/officeDocument/2006/relationships/chart" Target="../charts/chart166.xml"/><Relationship Id="rId12" Type="http://schemas.openxmlformats.org/officeDocument/2006/relationships/image" Target="../media/image53.png"/><Relationship Id="rId2" Type="http://schemas.openxmlformats.org/officeDocument/2006/relationships/image" Target="../media/image87.png"/><Relationship Id="rId1" Type="http://schemas.openxmlformats.org/officeDocument/2006/relationships/slideLayout" Target="../slideLayouts/slideLayout12.xml"/><Relationship Id="rId6" Type="http://schemas.openxmlformats.org/officeDocument/2006/relationships/chart" Target="../charts/chart165.xml"/><Relationship Id="rId11" Type="http://schemas.openxmlformats.org/officeDocument/2006/relationships/chart" Target="../charts/chart170.xml"/><Relationship Id="rId5" Type="http://schemas.microsoft.com/office/2007/relationships/hdphoto" Target="../media/hdphoto13.wdp"/><Relationship Id="rId10" Type="http://schemas.openxmlformats.org/officeDocument/2006/relationships/chart" Target="../charts/chart169.xml"/><Relationship Id="rId4" Type="http://schemas.openxmlformats.org/officeDocument/2006/relationships/image" Target="../media/image88.png"/><Relationship Id="rId9" Type="http://schemas.openxmlformats.org/officeDocument/2006/relationships/chart" Target="../charts/chart168.xml"/></Relationships>
</file>

<file path=ppt/slides/_rels/slide89.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38.xml"/></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jpeg"/><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jpeg"/><Relationship Id="rId9" Type="http://schemas.openxmlformats.org/officeDocument/2006/relationships/image" Target="../media/image23.png"/></Relationships>
</file>

<file path=ppt/slides/_rels/slide90.xml.rels><?xml version="1.0" encoding="UTF-8" standalone="yes"?>
<Relationships xmlns="http://schemas.openxmlformats.org/package/2006/relationships"><Relationship Id="rId3" Type="http://schemas.openxmlformats.org/officeDocument/2006/relationships/chart" Target="../charts/chart172.xml"/><Relationship Id="rId2" Type="http://schemas.openxmlformats.org/officeDocument/2006/relationships/image" Target="../media/image109.jpeg"/><Relationship Id="rId1" Type="http://schemas.openxmlformats.org/officeDocument/2006/relationships/slideLayout" Target="../slideLayouts/slideLayout48.xml"/><Relationship Id="rId4" Type="http://schemas.openxmlformats.org/officeDocument/2006/relationships/image" Target="../media/image53.png"/></Relationships>
</file>

<file path=ppt/slides/_rels/slide9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10.jpeg"/><Relationship Id="rId1" Type="http://schemas.openxmlformats.org/officeDocument/2006/relationships/slideLayout" Target="../slideLayouts/slideLayout48.xml"/></Relationships>
</file>

<file path=ppt/slides/_rels/slide92.xml.rels><?xml version="1.0" encoding="UTF-8" standalone="yes"?>
<Relationships xmlns="http://schemas.openxmlformats.org/package/2006/relationships"><Relationship Id="rId3" Type="http://schemas.openxmlformats.org/officeDocument/2006/relationships/chart" Target="../charts/chart173.xml"/><Relationship Id="rId7"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24.xml"/><Relationship Id="rId6" Type="http://schemas.openxmlformats.org/officeDocument/2006/relationships/chart" Target="../charts/chart176.xml"/><Relationship Id="rId5" Type="http://schemas.openxmlformats.org/officeDocument/2006/relationships/chart" Target="../charts/chart175.xml"/><Relationship Id="rId4" Type="http://schemas.openxmlformats.org/officeDocument/2006/relationships/chart" Target="../charts/chart174.xml"/></Relationships>
</file>

<file path=ppt/slides/_rels/slide93.xml.rels><?xml version="1.0" encoding="UTF-8" standalone="yes"?>
<Relationships xmlns="http://schemas.openxmlformats.org/package/2006/relationships"><Relationship Id="rId8" Type="http://schemas.openxmlformats.org/officeDocument/2006/relationships/chart" Target="../charts/chart179.xml"/><Relationship Id="rId13" Type="http://schemas.openxmlformats.org/officeDocument/2006/relationships/image" Target="../media/image53.png"/><Relationship Id="rId3" Type="http://schemas.openxmlformats.org/officeDocument/2006/relationships/image" Target="../media/image84.jpeg"/><Relationship Id="rId7" Type="http://schemas.openxmlformats.org/officeDocument/2006/relationships/chart" Target="../charts/chart178.xml"/><Relationship Id="rId12" Type="http://schemas.openxmlformats.org/officeDocument/2006/relationships/chart" Target="../charts/chart183.xml"/><Relationship Id="rId2" Type="http://schemas.openxmlformats.org/officeDocument/2006/relationships/image" Target="../media/image83.jpeg"/><Relationship Id="rId1" Type="http://schemas.openxmlformats.org/officeDocument/2006/relationships/slideLayout" Target="../slideLayouts/slideLayout12.xml"/><Relationship Id="rId6" Type="http://schemas.openxmlformats.org/officeDocument/2006/relationships/chart" Target="../charts/chart177.xml"/><Relationship Id="rId11" Type="http://schemas.openxmlformats.org/officeDocument/2006/relationships/chart" Target="../charts/chart182.xml"/><Relationship Id="rId5" Type="http://schemas.openxmlformats.org/officeDocument/2006/relationships/image" Target="../media/image86.jpeg"/><Relationship Id="rId10" Type="http://schemas.openxmlformats.org/officeDocument/2006/relationships/chart" Target="../charts/chart181.xml"/><Relationship Id="rId4" Type="http://schemas.openxmlformats.org/officeDocument/2006/relationships/image" Target="../media/image85.jpeg"/><Relationship Id="rId9" Type="http://schemas.openxmlformats.org/officeDocument/2006/relationships/chart" Target="../charts/chart180.xml"/></Relationships>
</file>

<file path=ppt/slides/_rels/slide94.xml.rels><?xml version="1.0" encoding="UTF-8" standalone="yes"?>
<Relationships xmlns="http://schemas.openxmlformats.org/package/2006/relationships"><Relationship Id="rId8" Type="http://schemas.openxmlformats.org/officeDocument/2006/relationships/chart" Target="../charts/chart186.xml"/><Relationship Id="rId13" Type="http://schemas.openxmlformats.org/officeDocument/2006/relationships/chart" Target="../charts/chart190.xml"/><Relationship Id="rId3" Type="http://schemas.microsoft.com/office/2007/relationships/hdphoto" Target="../media/hdphoto12.wdp"/><Relationship Id="rId7" Type="http://schemas.openxmlformats.org/officeDocument/2006/relationships/chart" Target="../charts/chart185.xml"/><Relationship Id="rId12" Type="http://schemas.openxmlformats.org/officeDocument/2006/relationships/image" Target="../media/image53.png"/><Relationship Id="rId2" Type="http://schemas.openxmlformats.org/officeDocument/2006/relationships/image" Target="../media/image87.png"/><Relationship Id="rId1" Type="http://schemas.openxmlformats.org/officeDocument/2006/relationships/slideLayout" Target="../slideLayouts/slideLayout12.xml"/><Relationship Id="rId6" Type="http://schemas.openxmlformats.org/officeDocument/2006/relationships/chart" Target="../charts/chart184.xml"/><Relationship Id="rId11" Type="http://schemas.openxmlformats.org/officeDocument/2006/relationships/chart" Target="../charts/chart189.xml"/><Relationship Id="rId5" Type="http://schemas.microsoft.com/office/2007/relationships/hdphoto" Target="../media/hdphoto13.wdp"/><Relationship Id="rId10" Type="http://schemas.openxmlformats.org/officeDocument/2006/relationships/chart" Target="../charts/chart188.xml"/><Relationship Id="rId4" Type="http://schemas.openxmlformats.org/officeDocument/2006/relationships/image" Target="../media/image88.png"/><Relationship Id="rId9" Type="http://schemas.openxmlformats.org/officeDocument/2006/relationships/chart" Target="../charts/chart187.xml"/></Relationships>
</file>

<file path=ppt/slides/_rels/slide9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1.jpe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9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2.jpg"/><Relationship Id="rId1" Type="http://schemas.openxmlformats.org/officeDocument/2006/relationships/slideLayout" Target="../slideLayouts/slideLayout14.xml"/><Relationship Id="rId5" Type="http://schemas.openxmlformats.org/officeDocument/2006/relationships/image" Target="../media/image53.png"/><Relationship Id="rId4" Type="http://schemas.openxmlformats.org/officeDocument/2006/relationships/image" Target="../media/image2.png"/></Relationships>
</file>

<file path=ppt/slides/_rels/slide9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3.jpg"/><Relationship Id="rId1" Type="http://schemas.openxmlformats.org/officeDocument/2006/relationships/slideLayout" Target="../slideLayouts/slideLayout14.xml"/><Relationship Id="rId5" Type="http://schemas.openxmlformats.org/officeDocument/2006/relationships/image" Target="../media/image53.png"/><Relationship Id="rId4" Type="http://schemas.openxmlformats.org/officeDocument/2006/relationships/image" Target="../media/image2.png"/></Relationships>
</file>

<file path=ppt/slides/_rels/slide9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4.jpeg"/><Relationship Id="rId1" Type="http://schemas.openxmlformats.org/officeDocument/2006/relationships/slideLayout" Target="../slideLayouts/slideLayout14.xml"/><Relationship Id="rId5" Type="http://schemas.openxmlformats.org/officeDocument/2006/relationships/image" Target="../media/image53.png"/><Relationship Id="rId4" Type="http://schemas.openxmlformats.org/officeDocument/2006/relationships/image" Target="../media/image2.png"/></Relationships>
</file>

<file path=ppt/slides/_rels/slide9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5.jpg"/><Relationship Id="rId1" Type="http://schemas.openxmlformats.org/officeDocument/2006/relationships/slideLayout" Target="../slideLayouts/slideLayout14.xml"/><Relationship Id="rId5" Type="http://schemas.openxmlformats.org/officeDocument/2006/relationships/image" Target="../media/image5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7159" y="180230"/>
            <a:ext cx="13078173" cy="7185253"/>
          </a:xfrm>
          <a:prstGeom prst="rect">
            <a:avLst/>
          </a:prstGeom>
        </p:spPr>
      </p:pic>
      <p:pic>
        <p:nvPicPr>
          <p:cNvPr id="4" name="Picture 2" descr="Bilderesultat for country falg button sweden"/>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345051" y="342094"/>
            <a:ext cx="1789423" cy="1680065"/>
          </a:xfrm>
          <a:prstGeom prst="rect">
            <a:avLst/>
          </a:prstGeom>
          <a:noFill/>
          <a:extLst>
            <a:ext uri="{909E8E84-426E-40DD-AFC4-6F175D3DCCD1}">
              <a14:hiddenFill xmlns:a14="http://schemas.microsoft.com/office/drawing/2010/main">
                <a:solidFill>
                  <a:srgbClr val="FFFFFF"/>
                </a:solidFill>
              </a14:hiddenFill>
            </a:ext>
          </a:extLst>
        </p:spPr>
      </p:pic>
      <p:sp>
        <p:nvSpPr>
          <p:cNvPr id="5" name="Subtitle 4"/>
          <p:cNvSpPr>
            <a:spLocks noGrp="1"/>
          </p:cNvSpPr>
          <p:nvPr>
            <p:ph type="subTitle" idx="1"/>
          </p:nvPr>
        </p:nvSpPr>
        <p:spPr>
          <a:xfrm>
            <a:off x="540000" y="3872890"/>
            <a:ext cx="3889270" cy="491946"/>
          </a:xfrm>
          <a:solidFill>
            <a:schemeClr val="tx1"/>
          </a:solidFill>
        </p:spPr>
        <p:txBody>
          <a:bodyPr/>
          <a:lstStyle/>
          <a:p>
            <a:r>
              <a:rPr lang="en-GB" b="0" i="1" dirty="0">
                <a:solidFill>
                  <a:schemeClr val="bg1"/>
                </a:solidFill>
              </a:rPr>
              <a:t> for</a:t>
            </a:r>
            <a:r>
              <a:rPr lang="en-GB" dirty="0">
                <a:solidFill>
                  <a:schemeClr val="bg1"/>
                </a:solidFill>
              </a:rPr>
              <a:t> Innovation Norway</a:t>
            </a:r>
          </a:p>
        </p:txBody>
      </p:sp>
      <p:sp>
        <p:nvSpPr>
          <p:cNvPr id="10" name="Text Placeholder 9"/>
          <p:cNvSpPr>
            <a:spLocks noGrp="1"/>
          </p:cNvSpPr>
          <p:nvPr>
            <p:ph type="body" sz="quarter" idx="10"/>
          </p:nvPr>
        </p:nvSpPr>
        <p:spPr/>
        <p:txBody>
          <a:bodyPr/>
          <a:lstStyle/>
          <a:p>
            <a:r>
              <a:rPr lang="en-GB" i="1" dirty="0"/>
              <a:t>Written by </a:t>
            </a:r>
            <a:r>
              <a:rPr lang="en-GB" b="1" dirty="0"/>
              <a:t>Kjetil Strømseth and Steven Naert</a:t>
            </a:r>
            <a:br>
              <a:rPr lang="en-GB" b="1" dirty="0"/>
            </a:br>
            <a:r>
              <a:rPr lang="en-GB" dirty="0"/>
              <a:t>19</a:t>
            </a:r>
            <a:r>
              <a:rPr lang="en-GB" baseline="30000" dirty="0"/>
              <a:t>th</a:t>
            </a:r>
            <a:r>
              <a:rPr lang="en-GB" dirty="0"/>
              <a:t> October 2017</a:t>
            </a:r>
          </a:p>
        </p:txBody>
      </p:sp>
      <p:sp>
        <p:nvSpPr>
          <p:cNvPr id="17" name="Text Placeholder 16"/>
          <p:cNvSpPr>
            <a:spLocks noGrp="1"/>
          </p:cNvSpPr>
          <p:nvPr>
            <p:ph type="body" sz="quarter" idx="16"/>
          </p:nvPr>
        </p:nvSpPr>
        <p:spPr>
          <a:xfrm>
            <a:off x="540000" y="1735371"/>
            <a:ext cx="3192651" cy="677108"/>
          </a:xfrm>
        </p:spPr>
        <p:txBody>
          <a:bodyPr/>
          <a:lstStyle/>
          <a:p>
            <a:r>
              <a:rPr lang="en-GB" dirty="0"/>
              <a:t>activating</a:t>
            </a:r>
          </a:p>
        </p:txBody>
      </p:sp>
      <p:sp>
        <p:nvSpPr>
          <p:cNvPr id="8" name="Text Placeholder 16"/>
          <p:cNvSpPr>
            <a:spLocks noGrp="1"/>
          </p:cNvSpPr>
          <p:nvPr>
            <p:ph type="body" sz="quarter" idx="16"/>
          </p:nvPr>
        </p:nvSpPr>
        <p:spPr>
          <a:xfrm>
            <a:off x="535061" y="2464262"/>
            <a:ext cx="5849147" cy="677108"/>
          </a:xfrm>
        </p:spPr>
        <p:txBody>
          <a:bodyPr/>
          <a:lstStyle/>
          <a:p>
            <a:r>
              <a:rPr lang="en-GB" b="1" dirty="0"/>
              <a:t>The Norway</a:t>
            </a:r>
            <a:r>
              <a:rPr lang="en-GB" dirty="0"/>
              <a:t> brand</a:t>
            </a:r>
          </a:p>
        </p:txBody>
      </p:sp>
      <p:sp>
        <p:nvSpPr>
          <p:cNvPr id="7" name="Subtitle 4"/>
          <p:cNvSpPr txBox="1">
            <a:spLocks/>
          </p:cNvSpPr>
          <p:nvPr/>
        </p:nvSpPr>
        <p:spPr bwMode="gray">
          <a:xfrm>
            <a:off x="540000" y="3308485"/>
            <a:ext cx="10785197" cy="519646"/>
          </a:xfrm>
          <a:prstGeom prst="rect">
            <a:avLst/>
          </a:prstGeom>
          <a:solidFill>
            <a:schemeClr val="tx1"/>
          </a:solidFill>
        </p:spPr>
        <p:txBody>
          <a:bodyPr vert="horz" wrap="none" lIns="0" tIns="41410" rIns="0" bIns="41410" rtlCol="0" anchor="t">
            <a:spAutoFit/>
          </a:bodyPr>
          <a:lstStyle>
            <a:lvl1pPr marL="0" indent="0" algn="l" defTabSz="1051802" rtl="0" eaLnBrk="1" latinLnBrk="0" hangingPunct="1">
              <a:lnSpc>
                <a:spcPts val="3360"/>
              </a:lnSpc>
              <a:spcBef>
                <a:spcPts val="300"/>
              </a:spcBef>
              <a:spcAft>
                <a:spcPts val="0"/>
              </a:spcAft>
              <a:buClr>
                <a:schemeClr val="tx1"/>
              </a:buClr>
              <a:buFont typeface="Wingdings" panose="05000000000000000000" pitchFamily="2" charset="2"/>
              <a:buNone/>
              <a:defRPr lang="en-GB" sz="2800" b="1" kern="1200" dirty="0" smtClean="0">
                <a:solidFill>
                  <a:schemeClr val="tx1"/>
                </a:solidFill>
                <a:latin typeface="+mj-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r>
              <a:rPr lang="en-GB" dirty="0">
                <a:solidFill>
                  <a:schemeClr val="bg1"/>
                </a:solidFill>
              </a:rPr>
              <a:t> A report on holiday needs and segments in the Swedish market</a:t>
            </a:r>
          </a:p>
        </p:txBody>
      </p:sp>
      <p:pic>
        <p:nvPicPr>
          <p:cNvPr id="1026" name="Picture 2" descr="Bilderesultat for innovasjon norge logo"/>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35061" y="296598"/>
            <a:ext cx="2641369" cy="91291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39678" y="6650560"/>
            <a:ext cx="491577" cy="396000"/>
          </a:xfrm>
          <a:prstGeom prst="rect">
            <a:avLst/>
          </a:prstGeom>
        </p:spPr>
      </p:pic>
      <p:pic>
        <p:nvPicPr>
          <p:cNvPr id="13" name="Picture 2" descr="C:\Users\Graphics Dude Ltd\Graphics Dude Ltd\Work\PC - IM - 150415A (template pt2)\Graphics\Tags\MarketingElectronic-Col.png"/>
          <p:cNvPicPr>
            <a:picLocks noChangeAspect="1" noChangeArrowheads="1"/>
          </p:cNvPicPr>
          <p:nvPr/>
        </p:nvPicPr>
        <p:blipFill>
          <a:blip r:embed="rId7" cstate="email">
            <a:biLevel thresh="25000"/>
            <a:extLst>
              <a:ext uri="{28A0092B-C50C-407E-A947-70E740481C1C}">
                <a14:useLocalDpi xmlns:a14="http://schemas.microsoft.com/office/drawing/2010/main"/>
              </a:ext>
            </a:extLst>
          </a:blip>
          <a:srcRect/>
          <a:stretch>
            <a:fillRect/>
          </a:stretch>
        </p:blipFill>
        <p:spPr bwMode="auto">
          <a:xfrm>
            <a:off x="1063086"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4457320"/>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40000" y="540000"/>
            <a:ext cx="12301347" cy="553998"/>
          </a:xfrm>
        </p:spPr>
        <p:txBody>
          <a:bodyPr/>
          <a:lstStyle/>
          <a:p>
            <a:r>
              <a:rPr lang="en-US" dirty="0"/>
              <a:t>Building deep brand relationships with Censydiam</a:t>
            </a:r>
            <a:endParaRPr lang="nb-NO" dirty="0"/>
          </a:p>
        </p:txBody>
      </p:sp>
      <p:sp>
        <p:nvSpPr>
          <p:cNvPr id="4" name="Content Placeholder 3"/>
          <p:cNvSpPr>
            <a:spLocks noGrp="1"/>
          </p:cNvSpPr>
          <p:nvPr>
            <p:ph sz="quarter" idx="10"/>
          </p:nvPr>
        </p:nvSpPr>
        <p:spPr>
          <a:xfrm>
            <a:off x="6071815" y="1764407"/>
            <a:ext cx="6419549" cy="5184576"/>
          </a:xfrm>
        </p:spPr>
        <p:txBody>
          <a:bodyPr anchor="ctr"/>
          <a:lstStyle/>
          <a:p>
            <a:pPr marL="0" indent="0" defTabSz="1357788">
              <a:buNone/>
            </a:pPr>
            <a:r>
              <a:rPr lang="en-US" sz="2400" dirty="0">
                <a:solidFill>
                  <a:srgbClr val="636363"/>
                </a:solidFill>
                <a:latin typeface="Calibri"/>
              </a:rPr>
              <a:t>Censydiam offers a </a:t>
            </a:r>
            <a:r>
              <a:rPr lang="en-US" sz="2400" b="1" dirty="0">
                <a:solidFill>
                  <a:srgbClr val="636363"/>
                </a:solidFill>
                <a:latin typeface="Calibri"/>
              </a:rPr>
              <a:t>validated approach </a:t>
            </a:r>
            <a:r>
              <a:rPr lang="en-US" sz="2400" dirty="0">
                <a:solidFill>
                  <a:srgbClr val="636363"/>
                </a:solidFill>
                <a:latin typeface="Calibri"/>
              </a:rPr>
              <a:t>to understand the different roles brands can play in the category.    </a:t>
            </a:r>
          </a:p>
          <a:p>
            <a:pPr marL="0" indent="0" defTabSz="1357788">
              <a:buNone/>
            </a:pPr>
            <a:endParaRPr lang="en-US" sz="2400" dirty="0">
              <a:solidFill>
                <a:srgbClr val="636363"/>
              </a:solidFill>
              <a:latin typeface="Calibri"/>
            </a:endParaRPr>
          </a:p>
          <a:p>
            <a:pPr marL="0" indent="0" defTabSz="1357788">
              <a:buNone/>
            </a:pPr>
            <a:r>
              <a:rPr lang="en-US" sz="2400" dirty="0">
                <a:solidFill>
                  <a:srgbClr val="636363"/>
                </a:solidFill>
                <a:latin typeface="Calibri"/>
              </a:rPr>
              <a:t>Censydiam captures the </a:t>
            </a:r>
            <a:r>
              <a:rPr lang="en-US" sz="2400" b="1" dirty="0">
                <a:solidFill>
                  <a:srgbClr val="636363"/>
                </a:solidFill>
                <a:latin typeface="Calibri"/>
              </a:rPr>
              <a:t>needs &amp; motivations </a:t>
            </a:r>
            <a:r>
              <a:rPr lang="en-US" sz="2400" dirty="0">
                <a:solidFill>
                  <a:srgbClr val="636363"/>
                </a:solidFill>
                <a:latin typeface="Calibri"/>
              </a:rPr>
              <a:t>that drive relevance in the category, while acknowledging that these needs &amp; motivations can differ across various situations and occasions.</a:t>
            </a:r>
          </a:p>
          <a:p>
            <a:pPr marL="0" indent="0" defTabSz="1357788">
              <a:buNone/>
            </a:pPr>
            <a:endParaRPr lang="en-US" sz="2400" dirty="0">
              <a:solidFill>
                <a:srgbClr val="636363"/>
              </a:solidFill>
              <a:latin typeface="Calibri"/>
            </a:endParaRPr>
          </a:p>
          <a:p>
            <a:pPr marL="0" indent="0" defTabSz="1357788">
              <a:buNone/>
            </a:pPr>
            <a:r>
              <a:rPr lang="en-US" sz="2400" dirty="0">
                <a:solidFill>
                  <a:srgbClr val="636363"/>
                </a:solidFill>
                <a:latin typeface="Calibri"/>
              </a:rPr>
              <a:t>Brands can </a:t>
            </a:r>
            <a:r>
              <a:rPr lang="en-US" sz="2400" b="1" dirty="0">
                <a:solidFill>
                  <a:srgbClr val="636363"/>
                </a:solidFill>
                <a:latin typeface="Calibri"/>
              </a:rPr>
              <a:t>grow</a:t>
            </a:r>
            <a:r>
              <a:rPr lang="en-US" sz="2400" dirty="0">
                <a:solidFill>
                  <a:srgbClr val="636363"/>
                </a:solidFill>
                <a:latin typeface="Calibri"/>
              </a:rPr>
              <a:t> if they succeed in connecting themselves to more emotional &amp; functional needs.</a:t>
            </a:r>
          </a:p>
          <a:p>
            <a:pPr marL="0" indent="0">
              <a:buNone/>
            </a:pPr>
            <a:endParaRPr lang="nb-NO" dirty="0"/>
          </a:p>
        </p:txBody>
      </p:sp>
      <p:sp>
        <p:nvSpPr>
          <p:cNvPr id="5" name="Rectangle 4"/>
          <p:cNvSpPr/>
          <p:nvPr/>
        </p:nvSpPr>
        <p:spPr>
          <a:xfrm>
            <a:off x="1247279" y="1548383"/>
            <a:ext cx="4288802" cy="5184576"/>
          </a:xfrm>
          <a:prstGeom prst="rect">
            <a:avLst/>
          </a:prstGeom>
          <a:solidFill>
            <a:srgbClr val="F1BE48">
              <a:lumMod val="60000"/>
              <a:lumOff val="40000"/>
            </a:srgbClr>
          </a:solidFill>
          <a:ln w="25400" cap="flat" cmpd="sng" algn="ctr">
            <a:noFill/>
            <a:prstDash val="solid"/>
          </a:ln>
          <a:effectLst/>
        </p:spPr>
        <p:txBody>
          <a:bodyPr rtlCol="0" anchor="ctr"/>
          <a:lstStyle/>
          <a:p>
            <a:pPr marL="0" marR="0" lvl="0" indent="0" algn="ctr" defTabSz="1357788" eaLnBrk="1" fontAlgn="auto" latinLnBrk="0" hangingPunct="1">
              <a:lnSpc>
                <a:spcPct val="100000"/>
              </a:lnSpc>
              <a:spcBef>
                <a:spcPts val="0"/>
              </a:spcBef>
              <a:spcAft>
                <a:spcPts val="0"/>
              </a:spcAft>
              <a:buClrTx/>
              <a:buSzTx/>
              <a:buFontTx/>
              <a:buNone/>
              <a:tabLst/>
              <a:defRPr/>
            </a:pPr>
            <a:endParaRPr kumimoji="0" lang="nl-BE" sz="2646" b="0" i="0" u="none" strike="noStrike" kern="0" cap="none" spc="0" normalizeH="0" baseline="0" noProof="0">
              <a:ln>
                <a:noFill/>
              </a:ln>
              <a:solidFill>
                <a:srgbClr val="FFFFFF"/>
              </a:solidFill>
              <a:effectLst/>
              <a:uLnTx/>
              <a:uFillTx/>
              <a:latin typeface="Calibri"/>
              <a:ea typeface="+mn-ea"/>
              <a:cs typeface="+mn-cs"/>
            </a:endParaRPr>
          </a:p>
        </p:txBody>
      </p:sp>
      <p:sp>
        <p:nvSpPr>
          <p:cNvPr id="6" name="Rectangle 5"/>
          <p:cNvSpPr/>
          <p:nvPr/>
        </p:nvSpPr>
        <p:spPr bwMode="gray">
          <a:xfrm>
            <a:off x="1478490" y="1730136"/>
            <a:ext cx="3826384" cy="1384434"/>
          </a:xfrm>
          <a:prstGeom prst="rect">
            <a:avLst/>
          </a:prstGeom>
          <a:solidFill>
            <a:srgbClr val="E87722"/>
          </a:solidFill>
          <a:ln w="25400" cap="flat" cmpd="sng" algn="ctr">
            <a:noFill/>
            <a:prstDash val="solid"/>
          </a:ln>
          <a:effectLst/>
        </p:spPr>
        <p:txBody>
          <a:bodyPr rot="0" spcFirstLastPara="0" vertOverflow="overflow" horzOverflow="overflow" vert="horz" wrap="square" lIns="211650" tIns="105825" rIns="211650" bIns="105825" numCol="1" spcCol="0" rtlCol="0" fromWordArt="0" anchor="t" anchorCtr="0" forceAA="0" compatLnSpc="1">
            <a:prstTxWarp prst="textNoShape">
              <a:avLst/>
            </a:prstTxWarp>
            <a:noAutofit/>
          </a:bodyPr>
          <a:lstStyle/>
          <a:p>
            <a:pPr marL="0" marR="0" lvl="0" indent="0" algn="ctr" defTabSz="1357788" eaLnBrk="1" fontAlgn="auto" latinLnBrk="0" hangingPunct="1">
              <a:lnSpc>
                <a:spcPct val="100000"/>
              </a:lnSpc>
              <a:spcBef>
                <a:spcPts val="3528"/>
              </a:spcBef>
              <a:spcAft>
                <a:spcPts val="0"/>
              </a:spcAft>
              <a:buClr>
                <a:srgbClr val="888B8D"/>
              </a:buClr>
              <a:buSzTx/>
              <a:buFontTx/>
              <a:buNone/>
              <a:tabLst/>
              <a:defRPr/>
            </a:pPr>
            <a:r>
              <a:rPr kumimoji="0" lang="nl-BE" sz="2940" b="1" i="0" u="none" strike="noStrike" kern="0" cap="none" spc="0" normalizeH="0" baseline="0" noProof="0" dirty="0">
                <a:ln>
                  <a:noFill/>
                </a:ln>
                <a:solidFill>
                  <a:prstClr val="white"/>
                </a:solidFill>
                <a:effectLst/>
                <a:uLnTx/>
                <a:uFillTx/>
                <a:latin typeface="Calibri"/>
                <a:ea typeface="+mn-ea"/>
                <a:cs typeface="+mn-cs"/>
              </a:rPr>
              <a:t>BE RELEVANT</a:t>
            </a:r>
          </a:p>
        </p:txBody>
      </p:sp>
      <p:pic>
        <p:nvPicPr>
          <p:cNvPr id="7" name="Picture 6"/>
          <p:cNvPicPr>
            <a:picLocks noChangeAspect="1"/>
          </p:cNvPicPr>
          <p:nvPr/>
        </p:nvPicPr>
        <p:blipFill>
          <a:blip r:embed="rId2"/>
          <a:stretch>
            <a:fillRect/>
          </a:stretch>
        </p:blipFill>
        <p:spPr>
          <a:xfrm>
            <a:off x="2232409" y="3380537"/>
            <a:ext cx="2318542" cy="2201780"/>
          </a:xfrm>
          <a:prstGeom prst="rect">
            <a:avLst/>
          </a:prstGeom>
        </p:spPr>
      </p:pic>
      <p:sp>
        <p:nvSpPr>
          <p:cNvPr id="8" name="TextBox 7"/>
          <p:cNvSpPr txBox="1"/>
          <p:nvPr/>
        </p:nvSpPr>
        <p:spPr>
          <a:xfrm>
            <a:off x="1478490" y="5848285"/>
            <a:ext cx="3826384" cy="815608"/>
          </a:xfrm>
          <a:prstGeom prst="rect">
            <a:avLst/>
          </a:prstGeom>
          <a:noFill/>
        </p:spPr>
        <p:txBody>
          <a:bodyPr wrap="square" lIns="0" tIns="0" rIns="0" bIns="0" rtlCol="0">
            <a:spAutoFit/>
          </a:bodyPr>
          <a:lstStyle/>
          <a:p>
            <a:pPr algn="ctr" defTabSz="914179">
              <a:spcAft>
                <a:spcPts val="600"/>
              </a:spcAft>
              <a:buClr>
                <a:srgbClr val="888B8D"/>
              </a:buClr>
            </a:pPr>
            <a:r>
              <a:rPr lang="en-GB" sz="2400" b="1" kern="0" dirty="0">
                <a:solidFill>
                  <a:sysClr val="windowText" lastClr="000000"/>
                </a:solidFill>
                <a:ea typeface="Segoe UI" panose="020B0502040204020203" pitchFamily="34" charset="0"/>
                <a:cs typeface="Segoe UI" panose="020B0502040204020203" pitchFamily="34" charset="0"/>
              </a:rPr>
              <a:t>Censydiam </a:t>
            </a:r>
          </a:p>
          <a:p>
            <a:pPr algn="ctr" defTabSz="914179">
              <a:spcAft>
                <a:spcPts val="600"/>
              </a:spcAft>
              <a:buClr>
                <a:srgbClr val="888B8D"/>
              </a:buClr>
            </a:pPr>
            <a:r>
              <a:rPr lang="en-GB" sz="2400" b="1" kern="0" dirty="0">
                <a:solidFill>
                  <a:sysClr val="windowText" lastClr="000000"/>
                </a:solidFill>
                <a:ea typeface="Segoe UI" panose="020B0502040204020203" pitchFamily="34" charset="0"/>
                <a:cs typeface="Segoe UI" panose="020B0502040204020203" pitchFamily="34" charset="0"/>
              </a:rPr>
              <a:t>Motivational Framework </a:t>
            </a:r>
          </a:p>
        </p:txBody>
      </p:sp>
      <p:sp>
        <p:nvSpPr>
          <p:cNvPr id="9" name="Rectangle 8"/>
          <p:cNvSpPr/>
          <p:nvPr/>
        </p:nvSpPr>
        <p:spPr>
          <a:xfrm>
            <a:off x="1478490" y="2228711"/>
            <a:ext cx="3826384" cy="725711"/>
          </a:xfrm>
          <a:prstGeom prst="rect">
            <a:avLst/>
          </a:prstGeom>
        </p:spPr>
        <p:txBody>
          <a:bodyPr wrap="square">
            <a:spAutoFit/>
          </a:bodyPr>
          <a:lstStyle/>
          <a:p>
            <a:pPr algn="ctr" defTabSz="1357788">
              <a:spcBef>
                <a:spcPts val="3528"/>
              </a:spcBef>
              <a:buClr>
                <a:srgbClr val="888B8D"/>
              </a:buClr>
            </a:pPr>
            <a:r>
              <a:rPr lang="nl-BE" sz="2058" i="1" dirty="0">
                <a:solidFill>
                  <a:prstClr val="white"/>
                </a:solidFill>
                <a:latin typeface="Calibri"/>
              </a:rPr>
              <a:t>Associate your brand with relevant category roles</a:t>
            </a:r>
          </a:p>
        </p:txBody>
      </p:sp>
    </p:spTree>
    <p:extLst>
      <p:ext uri="{BB962C8B-B14F-4D97-AF65-F5344CB8AC3E}">
        <p14:creationId xmlns:p14="http://schemas.microsoft.com/office/powerpoint/2010/main" val="1955990915"/>
      </p:ext>
    </p:extLst>
  </p:cSld>
  <p:clrMapOvr>
    <a:masterClrMapping/>
  </p:clrMapOvr>
  <p:transition>
    <p:fade/>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Chart 21"/>
          <p:cNvGraphicFramePr/>
          <p:nvPr>
            <p:extLst>
              <p:ext uri="{D42A27DB-BD31-4B8C-83A1-F6EECF244321}">
                <p14:modId xmlns:p14="http://schemas.microsoft.com/office/powerpoint/2010/main" val="4163489621"/>
              </p:ext>
            </p:extLst>
          </p:nvPr>
        </p:nvGraphicFramePr>
        <p:xfrm>
          <a:off x="1102812" y="2168782"/>
          <a:ext cx="5335942" cy="1722688"/>
        </p:xfrm>
        <a:graphic>
          <a:graphicData uri="http://schemas.openxmlformats.org/drawingml/2006/chart">
            <c:chart xmlns:c="http://schemas.openxmlformats.org/drawingml/2006/chart" xmlns:r="http://schemas.openxmlformats.org/officeDocument/2006/relationships" r:id="rId2"/>
          </a:graphicData>
        </a:graphic>
      </p:graphicFrame>
      <p:sp>
        <p:nvSpPr>
          <p:cNvPr id="4" name="Title 3"/>
          <p:cNvSpPr>
            <a:spLocks noGrp="1"/>
          </p:cNvSpPr>
          <p:nvPr>
            <p:ph type="title"/>
          </p:nvPr>
        </p:nvSpPr>
        <p:spPr>
          <a:xfrm>
            <a:off x="526748" y="570778"/>
            <a:ext cx="10289194" cy="492443"/>
          </a:xfrm>
          <a:solidFill>
            <a:schemeClr val="accent3"/>
          </a:solidFill>
        </p:spPr>
        <p:txBody>
          <a:bodyPr/>
          <a:lstStyle/>
          <a:p>
            <a:r>
              <a:rPr lang="en-GB" sz="3200" dirty="0"/>
              <a:t>Top associations to Norway On all four facets</a:t>
            </a:r>
          </a:p>
        </p:txBody>
      </p:sp>
      <p:sp>
        <p:nvSpPr>
          <p:cNvPr id="7" name="TextBox 6"/>
          <p:cNvSpPr txBox="1"/>
          <p:nvPr/>
        </p:nvSpPr>
        <p:spPr>
          <a:xfrm>
            <a:off x="1463303" y="1839677"/>
            <a:ext cx="3943278" cy="383130"/>
          </a:xfrm>
          <a:prstGeom prst="rect">
            <a:avLst/>
          </a:prstGeom>
        </p:spPr>
        <p:txBody>
          <a:bodyPr vert="horz" wrap="square" lIns="0" tIns="0" rIns="0" bIns="0" rtlCol="0">
            <a:normAutofit/>
          </a:bodyPr>
          <a:lstStyle/>
          <a:p>
            <a:pPr lvl="0" algn="ctr" defTabSz="914400">
              <a:defRPr/>
            </a:pPr>
            <a:r>
              <a:rPr lang="en-US" sz="1800" b="1" kern="0" dirty="0">
                <a:solidFill>
                  <a:srgbClr val="C00000"/>
                </a:solidFill>
                <a:latin typeface="Segoe UI" panose="020B0502040204020203" pitchFamily="34" charset="0"/>
                <a:ea typeface="Segoe UI" panose="020B0502040204020203" pitchFamily="34" charset="0"/>
                <a:cs typeface="Segoe UI" panose="020B0502040204020203" pitchFamily="34" charset="0"/>
              </a:rPr>
              <a:t>EMOTIONAL </a:t>
            </a:r>
            <a:r>
              <a:rPr lang="en-US" sz="1800" b="1" kern="0" cap="all" dirty="0">
                <a:solidFill>
                  <a:srgbClr val="C00000"/>
                </a:solidFill>
                <a:latin typeface="Segoe UI" panose="020B0502040204020203" pitchFamily="34" charset="0"/>
                <a:ea typeface="Segoe UI" panose="020B0502040204020203" pitchFamily="34" charset="0"/>
                <a:cs typeface="Segoe UI" panose="020B0502040204020203" pitchFamily="34" charset="0"/>
              </a:rPr>
              <a:t>associations</a:t>
            </a:r>
            <a:endParaRPr kumimoji="0" lang="en-US" sz="1800" b="1" i="0" u="none" strike="noStrike" kern="0" cap="none" spc="0" normalizeH="0" baseline="0" noProof="0" dirty="0">
              <a:ln>
                <a:noFill/>
              </a:ln>
              <a:solidFill>
                <a:srgbClr val="C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cxnSp>
        <p:nvCxnSpPr>
          <p:cNvPr id="8" name="Straight Connector 7"/>
          <p:cNvCxnSpPr/>
          <p:nvPr/>
        </p:nvCxnSpPr>
        <p:spPr>
          <a:xfrm>
            <a:off x="1463303" y="2168782"/>
            <a:ext cx="3940134" cy="1400"/>
          </a:xfrm>
          <a:prstGeom prst="line">
            <a:avLst/>
          </a:prstGeom>
          <a:noFill/>
          <a:ln w="44450">
            <a:solidFill>
              <a:srgbClr val="C00000"/>
            </a:solidFill>
            <a:round/>
            <a:headEnd/>
            <a:tailEnd/>
          </a:ln>
          <a:effectLst/>
          <a:extLst>
            <a:ext uri="{909E8E84-426E-40DD-AFC4-6F175D3DCCD1}">
              <a14:hiddenFill xmlns:a14="http://schemas.microsoft.com/office/drawing/2010/main">
                <a:noFill/>
              </a14:hiddenFill>
            </a:ext>
          </a:extLst>
        </p:spPr>
      </p:cxnSp>
      <p:sp>
        <p:nvSpPr>
          <p:cNvPr id="19" name="TextBox 18"/>
          <p:cNvSpPr txBox="1"/>
          <p:nvPr/>
        </p:nvSpPr>
        <p:spPr>
          <a:xfrm>
            <a:off x="7583983" y="1839677"/>
            <a:ext cx="4299602" cy="303117"/>
          </a:xfrm>
          <a:prstGeom prst="rect">
            <a:avLst/>
          </a:prstGeom>
        </p:spPr>
        <p:txBody>
          <a:bodyPr vert="horz" wrap="square" lIns="0" tIns="0" rIns="0" bIns="0" rtlCol="0">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800" b="1" kern="0" dirty="0">
                <a:solidFill>
                  <a:srgbClr val="7030A0"/>
                </a:solidFill>
                <a:latin typeface="Segoe UI" panose="020B0502040204020203" pitchFamily="34" charset="0"/>
                <a:ea typeface="Segoe UI" panose="020B0502040204020203" pitchFamily="34" charset="0"/>
                <a:cs typeface="Segoe UI" panose="020B0502040204020203" pitchFamily="34" charset="0"/>
              </a:rPr>
              <a:t>DESTINATION CHARACTERISTICS</a:t>
            </a:r>
            <a:endParaRPr kumimoji="0" lang="en-US" sz="1800" b="1" i="0" u="none" strike="noStrike" kern="0" cap="none" spc="0" normalizeH="0" baseline="0" noProof="0" dirty="0">
              <a:ln>
                <a:noFill/>
              </a:ln>
              <a:solidFill>
                <a:srgbClr val="7030A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cxnSp>
        <p:nvCxnSpPr>
          <p:cNvPr id="20" name="Straight Connector 19"/>
          <p:cNvCxnSpPr/>
          <p:nvPr/>
        </p:nvCxnSpPr>
        <p:spPr>
          <a:xfrm flipV="1">
            <a:off x="7574792" y="2170182"/>
            <a:ext cx="4305649" cy="5400"/>
          </a:xfrm>
          <a:prstGeom prst="line">
            <a:avLst/>
          </a:prstGeom>
          <a:noFill/>
          <a:ln w="44450">
            <a:solidFill>
              <a:srgbClr val="7030A0"/>
            </a:solidFill>
            <a:round/>
            <a:headEnd/>
            <a:tailEnd/>
          </a:ln>
          <a:effectLst/>
          <a:extLst>
            <a:ext uri="{909E8E84-426E-40DD-AFC4-6F175D3DCCD1}">
              <a14:hiddenFill xmlns:a14="http://schemas.microsoft.com/office/drawing/2010/main">
                <a:noFill/>
              </a14:hiddenFill>
            </a:ext>
          </a:extLst>
        </p:spPr>
      </p:cxnSp>
      <p:graphicFrame>
        <p:nvGraphicFramePr>
          <p:cNvPr id="23" name="Chart 22"/>
          <p:cNvGraphicFramePr/>
          <p:nvPr>
            <p:extLst>
              <p:ext uri="{D42A27DB-BD31-4B8C-83A1-F6EECF244321}">
                <p14:modId xmlns:p14="http://schemas.microsoft.com/office/powerpoint/2010/main" val="963175263"/>
              </p:ext>
            </p:extLst>
          </p:nvPr>
        </p:nvGraphicFramePr>
        <p:xfrm>
          <a:off x="4703663" y="2175583"/>
          <a:ext cx="7962797" cy="1715888"/>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p:cNvSpPr txBox="1"/>
          <p:nvPr/>
        </p:nvSpPr>
        <p:spPr>
          <a:xfrm>
            <a:off x="1463303" y="4619933"/>
            <a:ext cx="3943278" cy="360040"/>
          </a:xfrm>
          <a:prstGeom prst="rect">
            <a:avLst/>
          </a:prstGeom>
        </p:spPr>
        <p:txBody>
          <a:bodyPr vert="horz" wrap="square" lIns="0" tIns="0" rIns="0" bIns="0" rtlCol="0">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800" b="1" kern="0" dirty="0">
                <a:solidFill>
                  <a:srgbClr val="00B0F0"/>
                </a:solidFill>
                <a:latin typeface="Segoe UI" panose="020B0502040204020203" pitchFamily="34" charset="0"/>
                <a:ea typeface="Segoe UI" panose="020B0502040204020203" pitchFamily="34" charset="0"/>
                <a:cs typeface="Segoe UI" panose="020B0502040204020203" pitchFamily="34" charset="0"/>
              </a:rPr>
              <a:t>BRAND PERSONALITY</a:t>
            </a:r>
            <a:endParaRPr kumimoji="0" lang="en-US" sz="1800" b="1" i="0" u="none" strike="noStrike" kern="0" cap="none" spc="0" normalizeH="0" baseline="0" noProof="0" dirty="0">
              <a:ln>
                <a:noFill/>
              </a:ln>
              <a:solidFill>
                <a:srgbClr val="00B0F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cxnSp>
        <p:nvCxnSpPr>
          <p:cNvPr id="25" name="Straight Connector 24"/>
          <p:cNvCxnSpPr/>
          <p:nvPr/>
        </p:nvCxnSpPr>
        <p:spPr>
          <a:xfrm>
            <a:off x="1463303" y="4917018"/>
            <a:ext cx="3940134" cy="1400"/>
          </a:xfrm>
          <a:prstGeom prst="line">
            <a:avLst/>
          </a:prstGeom>
          <a:noFill/>
          <a:ln w="44450">
            <a:solidFill>
              <a:srgbClr val="00B0F0"/>
            </a:solidFill>
            <a:round/>
            <a:headEnd/>
            <a:tailEnd/>
          </a:ln>
          <a:effectLst/>
          <a:extLst>
            <a:ext uri="{909E8E84-426E-40DD-AFC4-6F175D3DCCD1}">
              <a14:hiddenFill xmlns:a14="http://schemas.microsoft.com/office/drawing/2010/main">
                <a:noFill/>
              </a14:hiddenFill>
            </a:ext>
          </a:extLst>
        </p:spPr>
      </p:cxnSp>
      <p:graphicFrame>
        <p:nvGraphicFramePr>
          <p:cNvPr id="26" name="Chart 25"/>
          <p:cNvGraphicFramePr/>
          <p:nvPr>
            <p:extLst>
              <p:ext uri="{D42A27DB-BD31-4B8C-83A1-F6EECF244321}">
                <p14:modId xmlns:p14="http://schemas.microsoft.com/office/powerpoint/2010/main" val="2921929167"/>
              </p:ext>
            </p:extLst>
          </p:nvPr>
        </p:nvGraphicFramePr>
        <p:xfrm>
          <a:off x="959247" y="5008335"/>
          <a:ext cx="4248472" cy="2089167"/>
        </p:xfrm>
        <a:graphic>
          <a:graphicData uri="http://schemas.openxmlformats.org/drawingml/2006/chart">
            <c:chart xmlns:c="http://schemas.openxmlformats.org/drawingml/2006/chart" xmlns:r="http://schemas.openxmlformats.org/officeDocument/2006/relationships" r:id="rId4"/>
          </a:graphicData>
        </a:graphic>
      </p:graphicFrame>
      <p:sp>
        <p:nvSpPr>
          <p:cNvPr id="27" name="TextBox 26"/>
          <p:cNvSpPr txBox="1"/>
          <p:nvPr/>
        </p:nvSpPr>
        <p:spPr>
          <a:xfrm>
            <a:off x="7574792" y="4619933"/>
            <a:ext cx="3943278" cy="407254"/>
          </a:xfrm>
          <a:prstGeom prst="rect">
            <a:avLst/>
          </a:prstGeom>
        </p:spPr>
        <p:txBody>
          <a:bodyPr vert="horz" wrap="square" lIns="0" tIns="0" rIns="0" bIns="0" rtlCol="0">
            <a:normAutofit/>
          </a:bodyPr>
          <a:lstStyle/>
          <a:p>
            <a:pPr lvl="0" algn="ctr" defTabSz="914400">
              <a:defRPr/>
            </a:pPr>
            <a:r>
              <a:rPr lang="en-US" sz="1800" b="1" kern="0" dirty="0">
                <a:solidFill>
                  <a:srgbClr val="92D050"/>
                </a:solidFill>
                <a:latin typeface="Segoe UI" panose="020B0502040204020203" pitchFamily="34" charset="0"/>
                <a:ea typeface="Segoe UI" panose="020B0502040204020203" pitchFamily="34" charset="0"/>
                <a:cs typeface="Segoe UI" panose="020B0502040204020203" pitchFamily="34" charset="0"/>
              </a:rPr>
              <a:t>SOCIAL IDENTITY</a:t>
            </a:r>
            <a:endParaRPr kumimoji="0" lang="en-US" sz="1800" b="1" i="0" u="none" strike="noStrike" kern="0" cap="none" spc="0" normalizeH="0" baseline="0" noProof="0" dirty="0">
              <a:ln>
                <a:noFill/>
              </a:ln>
              <a:solidFill>
                <a:srgbClr val="92D05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cxnSp>
        <p:nvCxnSpPr>
          <p:cNvPr id="28" name="Straight Connector 27"/>
          <p:cNvCxnSpPr/>
          <p:nvPr/>
        </p:nvCxnSpPr>
        <p:spPr>
          <a:xfrm>
            <a:off x="7574792" y="4917018"/>
            <a:ext cx="3940134" cy="1400"/>
          </a:xfrm>
          <a:prstGeom prst="line">
            <a:avLst/>
          </a:prstGeom>
          <a:noFill/>
          <a:ln w="44450">
            <a:solidFill>
              <a:srgbClr val="92D050"/>
            </a:solidFill>
            <a:round/>
            <a:headEnd/>
            <a:tailEnd/>
          </a:ln>
          <a:effectLst/>
          <a:extLst>
            <a:ext uri="{909E8E84-426E-40DD-AFC4-6F175D3DCCD1}">
              <a14:hiddenFill xmlns:a14="http://schemas.microsoft.com/office/drawing/2010/main">
                <a:noFill/>
              </a14:hiddenFill>
            </a:ext>
          </a:extLst>
        </p:spPr>
      </p:cxnSp>
      <p:graphicFrame>
        <p:nvGraphicFramePr>
          <p:cNvPr id="29" name="Chart 28"/>
          <p:cNvGraphicFramePr/>
          <p:nvPr>
            <p:extLst>
              <p:ext uri="{D42A27DB-BD31-4B8C-83A1-F6EECF244321}">
                <p14:modId xmlns:p14="http://schemas.microsoft.com/office/powerpoint/2010/main" val="1271983182"/>
              </p:ext>
            </p:extLst>
          </p:nvPr>
        </p:nvGraphicFramePr>
        <p:xfrm>
          <a:off x="5746217" y="5008335"/>
          <a:ext cx="7962797" cy="2102900"/>
        </p:xfrm>
        <a:graphic>
          <a:graphicData uri="http://schemas.openxmlformats.org/drawingml/2006/chart">
            <c:chart xmlns:c="http://schemas.openxmlformats.org/drawingml/2006/chart" xmlns:r="http://schemas.openxmlformats.org/officeDocument/2006/relationships" r:id="rId5"/>
          </a:graphicData>
        </a:graphic>
      </p:graphicFrame>
      <p:pic>
        <p:nvPicPr>
          <p:cNvPr id="18" name="Picture 2" descr="Bilderesultat for country falg button sweden"/>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2696551" y="6876975"/>
            <a:ext cx="513334" cy="481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4507"/>
      </p:ext>
    </p:extLst>
  </p:cSld>
  <p:clrMapOvr>
    <a:masterClrMapping/>
  </p:clrMapOvr>
  <p:transition>
    <p:fade/>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0976" y="182049"/>
            <a:ext cx="13077824" cy="7199825"/>
          </a:xfrm>
          <a:prstGeom prst="rect">
            <a:avLst/>
          </a:prstGeom>
        </p:spPr>
      </p:pic>
      <p:sp>
        <p:nvSpPr>
          <p:cNvPr id="3" name="Content Placeholder 2"/>
          <p:cNvSpPr>
            <a:spLocks noGrp="1"/>
          </p:cNvSpPr>
          <p:nvPr>
            <p:ph sz="quarter" idx="10"/>
          </p:nvPr>
        </p:nvSpPr>
        <p:spPr>
          <a:xfrm>
            <a:off x="527199" y="3708623"/>
            <a:ext cx="12306492" cy="2257653"/>
          </a:xfrm>
        </p:spPr>
        <p:txBody>
          <a:bodyPr>
            <a:normAutofit/>
          </a:bodyPr>
          <a:lstStyle/>
          <a:p>
            <a:endParaRPr lang="en-GB" dirty="0"/>
          </a:p>
          <a:p>
            <a:endParaRPr lang="en-GB" dirty="0"/>
          </a:p>
        </p:txBody>
      </p:sp>
      <p:sp>
        <p:nvSpPr>
          <p:cNvPr id="12" name="TextBox 11"/>
          <p:cNvSpPr txBox="1"/>
          <p:nvPr/>
        </p:nvSpPr>
        <p:spPr>
          <a:xfrm>
            <a:off x="599207" y="659758"/>
            <a:ext cx="936104" cy="1320673"/>
          </a:xfrm>
          <a:prstGeom prst="rect">
            <a:avLst/>
          </a:prstGeom>
          <a:noFill/>
        </p:spPr>
        <p:txBody>
          <a:bodyPr wrap="square" lIns="72000" tIns="36000" rIns="72000" bIns="36000" rtlCol="0">
            <a:spAutoFit/>
          </a:bodyPr>
          <a:lstStyle/>
          <a:p>
            <a:pPr marL="0" marR="0" lvl="0" indent="0" defTabSz="914400" eaLnBrk="1" fontAlgn="auto" latinLnBrk="0" hangingPunct="1">
              <a:lnSpc>
                <a:spcPct val="110000"/>
              </a:lnSpc>
              <a:spcBef>
                <a:spcPts val="2400"/>
              </a:spcBef>
              <a:spcAft>
                <a:spcPts val="0"/>
              </a:spcAft>
              <a:buClr>
                <a:schemeClr val="bg2"/>
              </a:buClr>
              <a:buSzTx/>
              <a:buFontTx/>
              <a:buNone/>
              <a:tabLst/>
              <a:defRPr/>
            </a:pPr>
            <a:r>
              <a:rPr kumimoji="0" lang="en-GB" sz="8000" b="1" i="0" u="none" strike="noStrike" kern="0" cap="none" spc="0" normalizeH="0" baseline="0" noProof="0" dirty="0">
                <a:ln>
                  <a:noFill/>
                </a:ln>
                <a:solidFill>
                  <a:schemeClr val="bg1"/>
                </a:solidFill>
                <a:effectLst/>
                <a:uLnTx/>
                <a:uFillTx/>
              </a:rPr>
              <a:t>5</a:t>
            </a:r>
          </a:p>
        </p:txBody>
      </p:sp>
      <p:sp>
        <p:nvSpPr>
          <p:cNvPr id="15" name="Text Placeholder 3"/>
          <p:cNvSpPr txBox="1">
            <a:spLocks/>
          </p:cNvSpPr>
          <p:nvPr/>
        </p:nvSpPr>
        <p:spPr bwMode="gray">
          <a:xfrm>
            <a:off x="565547" y="3339589"/>
            <a:ext cx="3375842" cy="374398"/>
          </a:xfrm>
          <a:prstGeom prst="rect">
            <a:avLst/>
          </a:prstGeom>
          <a:solidFill>
            <a:schemeClr val="tx1"/>
          </a:solidFill>
        </p:spPr>
        <p:txBody>
          <a:bodyPr vert="horz" wrap="none" lIns="72000" tIns="0" rIns="72000" bIns="0" rtlCol="0" anchor="ctr">
            <a:spAutoFit/>
          </a:bodyPr>
          <a:lstStyle>
            <a:lvl1pPr marL="314080" indent="-314080" algn="l" defTabSz="1051802" rtl="0" eaLnBrk="1" latinLnBrk="0" hangingPunct="1">
              <a:lnSpc>
                <a:spcPct val="110000"/>
              </a:lnSpc>
              <a:spcBef>
                <a:spcPts val="300"/>
              </a:spcBef>
              <a:spcAft>
                <a:spcPts val="300"/>
              </a:spcAft>
              <a:buClr>
                <a:schemeClr val="tx1"/>
              </a:buClr>
              <a:buFontTx/>
              <a:buNone/>
              <a:defRPr lang="en-US" sz="2400" b="1" kern="1200" dirty="0" smtClean="0">
                <a:solidFill>
                  <a:schemeClr val="bg1"/>
                </a:solidFill>
                <a:latin typeface="+mn-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pPr>
              <a:defRPr/>
            </a:pPr>
            <a:r>
              <a:rPr lang="en-GB" dirty="0"/>
              <a:t>Visits and repeat visits</a:t>
            </a:r>
          </a:p>
        </p:txBody>
      </p:sp>
      <p:sp>
        <p:nvSpPr>
          <p:cNvPr id="16" name="Text Placeholder 3"/>
          <p:cNvSpPr txBox="1">
            <a:spLocks/>
          </p:cNvSpPr>
          <p:nvPr/>
        </p:nvSpPr>
        <p:spPr bwMode="gray">
          <a:xfrm>
            <a:off x="565547" y="3769956"/>
            <a:ext cx="3918106" cy="406265"/>
          </a:xfrm>
          <a:prstGeom prst="rect">
            <a:avLst/>
          </a:prstGeom>
          <a:solidFill>
            <a:schemeClr val="tx1"/>
          </a:solidFill>
        </p:spPr>
        <p:txBody>
          <a:bodyPr vert="horz" wrap="none" lIns="72000" tIns="0" rIns="72000" bIns="0" rtlCol="0" anchor="ctr">
            <a:spAutoFit/>
          </a:bodyPr>
          <a:lstStyle>
            <a:lvl1pPr marL="314080" indent="-314080" algn="l" defTabSz="1051802" rtl="0" eaLnBrk="1" latinLnBrk="0" hangingPunct="1">
              <a:lnSpc>
                <a:spcPct val="110000"/>
              </a:lnSpc>
              <a:spcBef>
                <a:spcPts val="300"/>
              </a:spcBef>
              <a:spcAft>
                <a:spcPts val="300"/>
              </a:spcAft>
              <a:buClr>
                <a:schemeClr val="tx1"/>
              </a:buClr>
              <a:buFontTx/>
              <a:buNone/>
              <a:defRPr lang="en-US" sz="2400" b="1" kern="1200" dirty="0" smtClean="0">
                <a:solidFill>
                  <a:schemeClr val="bg1"/>
                </a:solidFill>
                <a:latin typeface="+mn-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pPr marL="314080" marR="0" lvl="0" indent="-314080" algn="l" defTabSz="1051802" rtl="0" eaLnBrk="1" fontAlgn="auto" latinLnBrk="0" hangingPunct="1">
              <a:lnSpc>
                <a:spcPct val="110000"/>
              </a:lnSpc>
              <a:spcBef>
                <a:spcPts val="300"/>
              </a:spcBef>
              <a:spcAft>
                <a:spcPts val="300"/>
              </a:spcAft>
              <a:buClr>
                <a:schemeClr val="tx1"/>
              </a:buClr>
              <a:buSzTx/>
              <a:buFontTx/>
              <a:buNone/>
              <a:tabLst/>
              <a:defRPr/>
            </a:pPr>
            <a:r>
              <a:rPr kumimoji="0" lang="en-GB" sz="2400" b="1" i="0" u="none" strike="noStrike" kern="1200" cap="none" spc="0" normalizeH="0" baseline="0" noProof="0" dirty="0">
                <a:ln>
                  <a:noFill/>
                </a:ln>
                <a:solidFill>
                  <a:schemeClr val="bg1"/>
                </a:solidFill>
                <a:effectLst/>
                <a:uLnTx/>
                <a:uFillTx/>
                <a:latin typeface="+mn-lt"/>
                <a:ea typeface="+mn-ea"/>
                <a:cs typeface="+mn-cs"/>
              </a:rPr>
              <a:t>Strengths</a:t>
            </a:r>
            <a:r>
              <a:rPr kumimoji="0" lang="en-GB" sz="2400" b="1" i="0" u="none" strike="noStrike" kern="1200" cap="none" spc="0" normalizeH="0" noProof="0" dirty="0">
                <a:ln>
                  <a:noFill/>
                </a:ln>
                <a:solidFill>
                  <a:schemeClr val="bg1"/>
                </a:solidFill>
                <a:effectLst/>
                <a:uLnTx/>
                <a:uFillTx/>
                <a:latin typeface="+mn-lt"/>
                <a:ea typeface="+mn-ea"/>
                <a:cs typeface="+mn-cs"/>
              </a:rPr>
              <a:t> and weaknesses</a:t>
            </a:r>
            <a:endParaRPr kumimoji="0" lang="en-GB" sz="2400" b="1" i="0" u="none" strike="noStrike" kern="1200" cap="none" spc="0" normalizeH="0" baseline="0" noProof="0" dirty="0">
              <a:ln>
                <a:noFill/>
              </a:ln>
              <a:solidFill>
                <a:schemeClr val="bg1"/>
              </a:solidFill>
              <a:effectLst/>
              <a:uLnTx/>
              <a:uFillTx/>
              <a:latin typeface="+mn-lt"/>
              <a:ea typeface="+mn-ea"/>
              <a:cs typeface="+mn-cs"/>
            </a:endParaRPr>
          </a:p>
        </p:txBody>
      </p:sp>
      <p:sp>
        <p:nvSpPr>
          <p:cNvPr id="9" name="Title 1"/>
          <p:cNvSpPr txBox="1">
            <a:spLocks/>
          </p:cNvSpPr>
          <p:nvPr/>
        </p:nvSpPr>
        <p:spPr bwMode="gray">
          <a:xfrm>
            <a:off x="576208" y="1971162"/>
            <a:ext cx="4451777" cy="553998"/>
          </a:xfrm>
          <a:prstGeom prst="rect">
            <a:avLst/>
          </a:prstGeom>
          <a:solidFill>
            <a:schemeClr val="accent3"/>
          </a:solidFill>
        </p:spPr>
        <p:txBody>
          <a:bodyPr wrap="none" lIns="82819" tIns="0" rIns="82819" bIns="0" rtlCol="0" anchor="ctr">
            <a:norm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pPr marL="0" marR="0" lvl="0" indent="0" algn="l" defTabSz="1051802" rtl="0" eaLnBrk="1" fontAlgn="auto" latinLnBrk="0" hangingPunct="1">
              <a:lnSpc>
                <a:spcPct val="100000"/>
              </a:lnSpc>
              <a:spcBef>
                <a:spcPts val="0"/>
              </a:spcBef>
              <a:spcAft>
                <a:spcPts val="0"/>
              </a:spcAft>
              <a:buClr>
                <a:schemeClr val="bg1"/>
              </a:buClr>
              <a:buSzTx/>
              <a:buFontTx/>
              <a:buNone/>
              <a:tabLst/>
              <a:defRPr/>
            </a:pPr>
            <a:r>
              <a:rPr kumimoji="0" lang="en-GB" sz="3600" b="1" i="0" u="none" strike="noStrike" kern="1200" cap="all" spc="0" normalizeH="0" baseline="0" noProof="0" dirty="0">
                <a:ln>
                  <a:noFill/>
                </a:ln>
                <a:solidFill>
                  <a:schemeClr val="bg1"/>
                </a:solidFill>
                <a:effectLst/>
                <a:uLnTx/>
                <a:uFillTx/>
                <a:latin typeface="+mj-lt"/>
                <a:ea typeface="+mn-ea"/>
                <a:cs typeface="+mn-cs"/>
              </a:rPr>
              <a:t>The competitive</a:t>
            </a:r>
          </a:p>
        </p:txBody>
      </p:sp>
      <p:sp>
        <p:nvSpPr>
          <p:cNvPr id="10" name="Title 1"/>
          <p:cNvSpPr txBox="1">
            <a:spLocks/>
          </p:cNvSpPr>
          <p:nvPr/>
        </p:nvSpPr>
        <p:spPr bwMode="gray">
          <a:xfrm>
            <a:off x="566638" y="2639460"/>
            <a:ext cx="2912889" cy="553998"/>
          </a:xfrm>
          <a:prstGeom prst="rect">
            <a:avLst/>
          </a:prstGeom>
          <a:solidFill>
            <a:schemeClr val="accent3"/>
          </a:solidFill>
        </p:spPr>
        <p:txBody>
          <a:bodyPr wrap="none" lIns="82819" tIns="0" rIns="82819" bIns="0" rtlCol="0" anchor="ctr">
            <a:norm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pPr marL="0" marR="0" lvl="0" indent="0" algn="l" defTabSz="1051802" rtl="0" eaLnBrk="1" fontAlgn="auto" latinLnBrk="0" hangingPunct="1">
              <a:lnSpc>
                <a:spcPct val="100000"/>
              </a:lnSpc>
              <a:spcBef>
                <a:spcPts val="0"/>
              </a:spcBef>
              <a:spcAft>
                <a:spcPts val="0"/>
              </a:spcAft>
              <a:buClr>
                <a:schemeClr val="bg1"/>
              </a:buClr>
              <a:buSzTx/>
              <a:buFontTx/>
              <a:buNone/>
              <a:tabLst/>
              <a:defRPr/>
            </a:pPr>
            <a:r>
              <a:rPr kumimoji="0" lang="en-GB" sz="3600" b="1" i="0" u="none" strike="noStrike" kern="1200" cap="all" spc="0" normalizeH="0" baseline="0" noProof="0" dirty="0">
                <a:ln>
                  <a:noFill/>
                </a:ln>
                <a:solidFill>
                  <a:schemeClr val="bg1"/>
                </a:solidFill>
                <a:effectLst/>
                <a:uLnTx/>
                <a:uFillTx/>
                <a:latin typeface="+mj-lt"/>
                <a:ea typeface="+mn-ea"/>
                <a:cs typeface="+mn-cs"/>
              </a:rPr>
              <a:t>Landscape</a:t>
            </a:r>
          </a:p>
        </p:txBody>
      </p:sp>
      <p:pic>
        <p:nvPicPr>
          <p:cNvPr id="11" name="Picture 10"/>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39678" y="6650560"/>
            <a:ext cx="491577" cy="396000"/>
          </a:xfrm>
          <a:prstGeom prst="rect">
            <a:avLst/>
          </a:prstGeom>
        </p:spPr>
      </p:pic>
      <p:pic>
        <p:nvPicPr>
          <p:cNvPr id="13" name="Picture 2" descr="C:\Users\Graphics Dude Ltd\Graphics Dude Ltd\Work\PC - IM - 150415A (template pt2)\Graphics\Tags\MarketingElectronic-Col.png"/>
          <p:cNvPicPr>
            <a:picLocks noChangeAspect="1" noChangeArrowheads="1"/>
          </p:cNvPicPr>
          <p:nvPr/>
        </p:nvPicPr>
        <p:blipFill>
          <a:blip r:embed="rId4" cstate="email">
            <a:biLevel thresh="25000"/>
            <a:extLst>
              <a:ext uri="{28A0092B-C50C-407E-A947-70E740481C1C}">
                <a14:useLocalDpi xmlns:a14="http://schemas.microsoft.com/office/drawing/2010/main"/>
              </a:ext>
            </a:extLst>
          </a:blip>
          <a:srcRect/>
          <a:stretch>
            <a:fillRect/>
          </a:stretch>
        </p:blipFill>
        <p:spPr bwMode="auto">
          <a:xfrm>
            <a:off x="1063086"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7460290"/>
      </p:ext>
    </p:extLst>
  </p:cSld>
  <p:clrMapOvr>
    <a:masterClrMapping/>
  </p:clrMapOvr>
  <p:transition>
    <p:fade/>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540000" y="1188001"/>
            <a:ext cx="10240221" cy="406265"/>
          </a:xfrm>
        </p:spPr>
        <p:txBody>
          <a:bodyPr/>
          <a:lstStyle/>
          <a:p>
            <a:r>
              <a:rPr lang="en-US" dirty="0"/>
              <a:t>A clear fit to «Exploring the world of natural beauty» in most markets</a:t>
            </a:r>
          </a:p>
        </p:txBody>
      </p:sp>
      <p:sp>
        <p:nvSpPr>
          <p:cNvPr id="4" name="Title 3"/>
          <p:cNvSpPr>
            <a:spLocks noGrp="1"/>
          </p:cNvSpPr>
          <p:nvPr>
            <p:ph type="title"/>
          </p:nvPr>
        </p:nvSpPr>
        <p:spPr>
          <a:xfrm>
            <a:off x="540000" y="540000"/>
            <a:ext cx="9798610" cy="553998"/>
          </a:xfrm>
        </p:spPr>
        <p:txBody>
          <a:bodyPr/>
          <a:lstStyle/>
          <a:p>
            <a:r>
              <a:rPr lang="en-US" dirty="0"/>
              <a:t>Norway’s fit to segments in all markets</a:t>
            </a:r>
          </a:p>
        </p:txBody>
      </p:sp>
      <p:graphicFrame>
        <p:nvGraphicFramePr>
          <p:cNvPr id="6" name="Table 5"/>
          <p:cNvGraphicFramePr>
            <a:graphicFrameLocks noGrp="1"/>
          </p:cNvGraphicFramePr>
          <p:nvPr>
            <p:extLst>
              <p:ext uri="{D42A27DB-BD31-4B8C-83A1-F6EECF244321}">
                <p14:modId xmlns:p14="http://schemas.microsoft.com/office/powerpoint/2010/main" val="2337045071"/>
              </p:ext>
            </p:extLst>
          </p:nvPr>
        </p:nvGraphicFramePr>
        <p:xfrm>
          <a:off x="539996" y="1688268"/>
          <a:ext cx="12156554" cy="4395816"/>
        </p:xfrm>
        <a:graphic>
          <a:graphicData uri="http://schemas.openxmlformats.org/drawingml/2006/table">
            <a:tbl>
              <a:tblPr/>
              <a:tblGrid>
                <a:gridCol w="995315">
                  <a:extLst>
                    <a:ext uri="{9D8B030D-6E8A-4147-A177-3AD203B41FA5}">
                      <a16:colId xmlns:a16="http://schemas.microsoft.com/office/drawing/2014/main" val="447881253"/>
                    </a:ext>
                  </a:extLst>
                </a:gridCol>
                <a:gridCol w="1063991">
                  <a:extLst>
                    <a:ext uri="{9D8B030D-6E8A-4147-A177-3AD203B41FA5}">
                      <a16:colId xmlns:a16="http://schemas.microsoft.com/office/drawing/2014/main" val="1762953344"/>
                    </a:ext>
                  </a:extLst>
                </a:gridCol>
                <a:gridCol w="1262156">
                  <a:extLst>
                    <a:ext uri="{9D8B030D-6E8A-4147-A177-3AD203B41FA5}">
                      <a16:colId xmlns:a16="http://schemas.microsoft.com/office/drawing/2014/main" val="1583378905"/>
                    </a:ext>
                  </a:extLst>
                </a:gridCol>
                <a:gridCol w="1262156">
                  <a:extLst>
                    <a:ext uri="{9D8B030D-6E8A-4147-A177-3AD203B41FA5}">
                      <a16:colId xmlns:a16="http://schemas.microsoft.com/office/drawing/2014/main" val="3100364170"/>
                    </a:ext>
                  </a:extLst>
                </a:gridCol>
                <a:gridCol w="1262156">
                  <a:extLst>
                    <a:ext uri="{9D8B030D-6E8A-4147-A177-3AD203B41FA5}">
                      <a16:colId xmlns:a16="http://schemas.microsoft.com/office/drawing/2014/main" val="2071975663"/>
                    </a:ext>
                  </a:extLst>
                </a:gridCol>
                <a:gridCol w="1262156">
                  <a:extLst>
                    <a:ext uri="{9D8B030D-6E8A-4147-A177-3AD203B41FA5}">
                      <a16:colId xmlns:a16="http://schemas.microsoft.com/office/drawing/2014/main" val="1443445185"/>
                    </a:ext>
                  </a:extLst>
                </a:gridCol>
                <a:gridCol w="1262156">
                  <a:extLst>
                    <a:ext uri="{9D8B030D-6E8A-4147-A177-3AD203B41FA5}">
                      <a16:colId xmlns:a16="http://schemas.microsoft.com/office/drawing/2014/main" val="3976748635"/>
                    </a:ext>
                  </a:extLst>
                </a:gridCol>
                <a:gridCol w="1262156">
                  <a:extLst>
                    <a:ext uri="{9D8B030D-6E8A-4147-A177-3AD203B41FA5}">
                      <a16:colId xmlns:a16="http://schemas.microsoft.com/office/drawing/2014/main" val="3233936001"/>
                    </a:ext>
                  </a:extLst>
                </a:gridCol>
                <a:gridCol w="1262156">
                  <a:extLst>
                    <a:ext uri="{9D8B030D-6E8A-4147-A177-3AD203B41FA5}">
                      <a16:colId xmlns:a16="http://schemas.microsoft.com/office/drawing/2014/main" val="2893634482"/>
                    </a:ext>
                  </a:extLst>
                </a:gridCol>
                <a:gridCol w="1262156">
                  <a:extLst>
                    <a:ext uri="{9D8B030D-6E8A-4147-A177-3AD203B41FA5}">
                      <a16:colId xmlns:a16="http://schemas.microsoft.com/office/drawing/2014/main" val="837346475"/>
                    </a:ext>
                  </a:extLst>
                </a:gridCol>
              </a:tblGrid>
              <a:tr h="850519">
                <a:tc>
                  <a:txBody>
                    <a:bodyPr/>
                    <a:lstStyle/>
                    <a:p>
                      <a:pPr algn="ctr" fontAlgn="ctr"/>
                      <a:r>
                        <a:rPr lang="en-US" sz="1100" b="0" i="0" u="none" strike="noStrike" noProof="0" dirty="0">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noProof="0" dirty="0">
                          <a:solidFill>
                            <a:schemeClr val="bg1"/>
                          </a:solidFill>
                          <a:effectLst/>
                          <a:latin typeface="Calibri" panose="020F0502020204030204" pitchFamily="34" charset="0"/>
                        </a:rPr>
                        <a:t>Broadening My Cultural Horizon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US" sz="1600" b="0" i="0" u="none" strike="noStrike" noProof="0" dirty="0">
                          <a:solidFill>
                            <a:schemeClr val="bg1"/>
                          </a:solidFill>
                          <a:effectLst/>
                          <a:latin typeface="Calibri" panose="020F0502020204030204" pitchFamily="34" charset="0"/>
                        </a:rPr>
                        <a:t>Extravagant indulgence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ctr"/>
                      <a:r>
                        <a:rPr lang="en-US" sz="1600" b="0" i="0" u="none" strike="noStrike" noProof="0" dirty="0">
                          <a:solidFill>
                            <a:schemeClr val="bg1"/>
                          </a:solidFill>
                          <a:effectLst/>
                          <a:latin typeface="Calibri" panose="020F0502020204030204" pitchFamily="34" charset="0"/>
                        </a:rPr>
                        <a:t>Escape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US" sz="1600" b="0" i="0" u="none" strike="noStrike" noProof="0" dirty="0">
                          <a:solidFill>
                            <a:schemeClr val="bg1"/>
                          </a:solidFill>
                          <a:effectLst/>
                          <a:latin typeface="Calibri" panose="020F0502020204030204" pitchFamily="34" charset="0"/>
                        </a:rPr>
                        <a:t>Adventures in the World of Natural Beauty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US" sz="1600" b="0" i="0" u="none" strike="noStrike" noProof="0" dirty="0">
                          <a:solidFill>
                            <a:schemeClr val="bg1"/>
                          </a:solidFill>
                          <a:effectLst/>
                          <a:latin typeface="Calibri" panose="020F0502020204030204" pitchFamily="34" charset="0"/>
                        </a:rPr>
                        <a:t>Sharing &amp; Caring</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75000"/>
                      </a:schemeClr>
                    </a:solidFill>
                  </a:tcPr>
                </a:tc>
                <a:tc>
                  <a:txBody>
                    <a:bodyPr/>
                    <a:lstStyle/>
                    <a:p>
                      <a:pPr algn="ctr" fontAlgn="ctr"/>
                      <a:r>
                        <a:rPr lang="en-US" sz="1600" b="0" i="0" u="none" strike="noStrike" noProof="0" dirty="0">
                          <a:solidFill>
                            <a:schemeClr val="bg1"/>
                          </a:solidFill>
                          <a:effectLst/>
                          <a:latin typeface="Calibri" panose="020F0502020204030204" pitchFamily="34" charset="0"/>
                        </a:rPr>
                        <a:t>Control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1600" b="0" i="0" u="none" strike="noStrike" noProof="0" dirty="0">
                          <a:solidFill>
                            <a:schemeClr val="bg1"/>
                          </a:solidFill>
                          <a:effectLst/>
                          <a:latin typeface="Calibri" panose="020F0502020204030204" pitchFamily="34" charset="0"/>
                        </a:rPr>
                        <a:t>Energy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sz="1600" b="0" i="0" u="none" strike="noStrike" noProof="0" dirty="0">
                          <a:solidFill>
                            <a:srgbClr val="000000"/>
                          </a:solidFill>
                          <a:effectLst/>
                          <a:latin typeface="Calibri" panose="020F0502020204030204" pitchFamily="34" charset="0"/>
                        </a:rPr>
                        <a:t>Playful Liberation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US" sz="1600" b="0" i="0" u="none" strike="noStrike" noProof="0" dirty="0">
                          <a:solidFill>
                            <a:srgbClr val="000000"/>
                          </a:solidFill>
                          <a:effectLst/>
                          <a:latin typeface="Calibri" panose="020F0502020204030204" pitchFamily="34" charset="0"/>
                        </a:rPr>
                        <a:t>Social Immersion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601915256"/>
                  </a:ext>
                </a:extLst>
              </a:tr>
              <a:tr h="283507">
                <a:tc>
                  <a:txBody>
                    <a:bodyPr/>
                    <a:lstStyle/>
                    <a:p>
                      <a:pPr algn="l" fontAlgn="b"/>
                      <a:r>
                        <a:rPr lang="en-US" sz="1400" b="0" i="0" u="none" strike="noStrike" noProof="0" dirty="0">
                          <a:solidFill>
                            <a:srgbClr val="000000"/>
                          </a:solidFill>
                          <a:effectLst/>
                          <a:latin typeface="Calibri" panose="020F0502020204030204" pitchFamily="34" charset="0"/>
                        </a:rPr>
                        <a:t>UK</a:t>
                      </a:r>
                    </a:p>
                  </a:txBody>
                  <a:tcPr marL="72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noProof="0" dirty="0">
                          <a:solidFill>
                            <a:srgbClr val="000000"/>
                          </a:solidFill>
                          <a:effectLst/>
                          <a:latin typeface="Calibri" panose="020F0502020204030204" pitchFamily="34" charset="0"/>
                        </a:rPr>
                        <a:t>0.22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-0.19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0.23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0.51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en-US" sz="1400" b="0" i="0" u="none" strike="noStrike" noProof="0" dirty="0">
                          <a:solidFill>
                            <a:srgbClr val="000000"/>
                          </a:solidFill>
                          <a:effectLst/>
                          <a:latin typeface="Calibri" panose="020F0502020204030204" pitchFamily="34" charset="0"/>
                        </a:rPr>
                        <a:t>-0.35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1400" b="0" i="0" u="none" strike="noStrike" noProof="0" dirty="0">
                          <a:solidFill>
                            <a:srgbClr val="000000"/>
                          </a:solidFill>
                          <a:effectLst/>
                          <a:latin typeface="Calibri" panose="020F0502020204030204" pitchFamily="34" charset="0"/>
                        </a:rPr>
                        <a:t>-0.16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-0.07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-0.19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-0.06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2940204869"/>
                  </a:ext>
                </a:extLst>
              </a:tr>
              <a:tr h="283507">
                <a:tc>
                  <a:txBody>
                    <a:bodyPr/>
                    <a:lstStyle/>
                    <a:p>
                      <a:pPr algn="l" fontAlgn="b"/>
                      <a:r>
                        <a:rPr lang="en-US" sz="1400" b="0" i="0" u="none" strike="noStrike" noProof="0" dirty="0">
                          <a:solidFill>
                            <a:srgbClr val="000000"/>
                          </a:solidFill>
                          <a:effectLst/>
                          <a:latin typeface="Calibri" panose="020F0502020204030204" pitchFamily="34" charset="0"/>
                        </a:rPr>
                        <a:t>GERMANY</a:t>
                      </a:r>
                    </a:p>
                  </a:txBody>
                  <a:tcPr marL="72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noProof="0" dirty="0">
                          <a:solidFill>
                            <a:srgbClr val="000000"/>
                          </a:solidFill>
                          <a:effectLst/>
                          <a:latin typeface="Calibri" panose="020F0502020204030204" pitchFamily="34" charset="0"/>
                        </a:rPr>
                        <a:t>0.13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-0.09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0.24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0.51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en-US" sz="1400" b="0" i="0" u="none" strike="noStrike" noProof="0" dirty="0">
                          <a:solidFill>
                            <a:srgbClr val="000000"/>
                          </a:solidFill>
                          <a:effectLst/>
                          <a:latin typeface="Calibri" panose="020F0502020204030204" pitchFamily="34" charset="0"/>
                        </a:rPr>
                        <a:t>-0.39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1400" b="0" i="0" u="none" strike="noStrike" noProof="0" dirty="0">
                          <a:solidFill>
                            <a:srgbClr val="000000"/>
                          </a:solidFill>
                          <a:effectLst/>
                          <a:latin typeface="Calibri" panose="020F0502020204030204" pitchFamily="34" charset="0"/>
                        </a:rPr>
                        <a:t>-0.14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-0.02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-0.16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2744895812"/>
                  </a:ext>
                </a:extLst>
              </a:tr>
              <a:tr h="283507">
                <a:tc>
                  <a:txBody>
                    <a:bodyPr/>
                    <a:lstStyle/>
                    <a:p>
                      <a:pPr algn="l" fontAlgn="b"/>
                      <a:r>
                        <a:rPr lang="en-US" sz="1400" b="0" i="0" u="none" strike="noStrike" noProof="0" dirty="0">
                          <a:solidFill>
                            <a:srgbClr val="000000"/>
                          </a:solidFill>
                          <a:effectLst/>
                          <a:latin typeface="Calibri" panose="020F0502020204030204" pitchFamily="34" charset="0"/>
                        </a:rPr>
                        <a:t>USA</a:t>
                      </a:r>
                    </a:p>
                  </a:txBody>
                  <a:tcPr marL="72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noProof="0" dirty="0">
                          <a:solidFill>
                            <a:srgbClr val="000000"/>
                          </a:solidFill>
                          <a:effectLst/>
                          <a:latin typeface="Calibri" panose="020F0502020204030204" pitchFamily="34" charset="0"/>
                        </a:rPr>
                        <a:t>0.45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en-US" sz="1400" b="0" i="0" u="none" strike="noStrike" noProof="0" dirty="0">
                          <a:solidFill>
                            <a:srgbClr val="000000"/>
                          </a:solidFill>
                          <a:effectLst/>
                          <a:latin typeface="Calibri" panose="020F0502020204030204" pitchFamily="34" charset="0"/>
                        </a:rPr>
                        <a:t>-0.34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1400" b="0" i="0" u="none" strike="noStrike" noProof="0" dirty="0">
                          <a:solidFill>
                            <a:srgbClr val="000000"/>
                          </a:solidFill>
                          <a:effectLst/>
                          <a:latin typeface="Calibri" panose="020F0502020204030204" pitchFamily="34" charset="0"/>
                        </a:rPr>
                        <a:t>0.25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0.32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en-US" sz="1400" b="0" i="0" u="none" strike="noStrike" noProof="0" dirty="0">
                          <a:solidFill>
                            <a:srgbClr val="000000"/>
                          </a:solidFill>
                          <a:effectLst/>
                          <a:latin typeface="Calibri" panose="020F0502020204030204" pitchFamily="34" charset="0"/>
                        </a:rPr>
                        <a:t>-0.08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-0.26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-0.09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-0.31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1400" b="0" i="0" u="none" strike="noStrike" noProof="0" dirty="0">
                          <a:solidFill>
                            <a:srgbClr val="000000"/>
                          </a:solidFill>
                          <a:effectLst/>
                          <a:latin typeface="Calibri" panose="020F0502020204030204" pitchFamily="34" charset="0"/>
                        </a:rPr>
                        <a:t>0.21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3253801979"/>
                  </a:ext>
                </a:extLst>
              </a:tr>
              <a:tr h="283507">
                <a:tc>
                  <a:txBody>
                    <a:bodyPr/>
                    <a:lstStyle/>
                    <a:p>
                      <a:pPr algn="l" fontAlgn="b"/>
                      <a:r>
                        <a:rPr lang="en-US" sz="1400" b="0" i="0" u="none" strike="noStrike" noProof="0" dirty="0">
                          <a:solidFill>
                            <a:srgbClr val="000000"/>
                          </a:solidFill>
                          <a:effectLst/>
                          <a:latin typeface="Calibri" panose="020F0502020204030204" pitchFamily="34" charset="0"/>
                        </a:rPr>
                        <a:t>DENMARK</a:t>
                      </a:r>
                    </a:p>
                  </a:txBody>
                  <a:tcPr marL="72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noProof="0" dirty="0">
                          <a:solidFill>
                            <a:srgbClr val="000000"/>
                          </a:solidFill>
                          <a:effectLst/>
                          <a:latin typeface="Calibri" panose="020F0502020204030204" pitchFamily="34" charset="0"/>
                        </a:rPr>
                        <a:t>-0.27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0.29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-0.24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0.19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en-US" sz="1400" b="0" i="0" u="none" strike="noStrike" noProof="0" dirty="0">
                          <a:solidFill>
                            <a:srgbClr val="000000"/>
                          </a:solidFill>
                          <a:effectLst/>
                          <a:latin typeface="Calibri" panose="020F0502020204030204" pitchFamily="34" charset="0"/>
                        </a:rPr>
                        <a:t>0.05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0.02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-0.26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2153737391"/>
                  </a:ext>
                </a:extLst>
              </a:tr>
              <a:tr h="283507">
                <a:tc>
                  <a:txBody>
                    <a:bodyPr/>
                    <a:lstStyle/>
                    <a:p>
                      <a:pPr algn="l" fontAlgn="b"/>
                      <a:r>
                        <a:rPr lang="en-US" sz="1400" b="1" i="0" u="none" strike="noStrike" noProof="0" dirty="0">
                          <a:solidFill>
                            <a:srgbClr val="000000"/>
                          </a:solidFill>
                          <a:effectLst/>
                          <a:latin typeface="Calibri" panose="020F0502020204030204" pitchFamily="34" charset="0"/>
                        </a:rPr>
                        <a:t>SWEDEN</a:t>
                      </a:r>
                    </a:p>
                  </a:txBody>
                  <a:tcPr marL="72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noProof="0" dirty="0">
                          <a:solidFill>
                            <a:srgbClr val="000000"/>
                          </a:solidFill>
                          <a:effectLst/>
                          <a:latin typeface="Calibri" panose="020F0502020204030204" pitchFamily="34" charset="0"/>
                        </a:rPr>
                        <a:t>-0.25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1" i="0" u="none" strike="noStrike" noProof="0" dirty="0">
                          <a:solidFill>
                            <a:srgbClr val="000000"/>
                          </a:solidFill>
                          <a:effectLst/>
                          <a:latin typeface="Calibri" panose="020F0502020204030204" pitchFamily="34" charset="0"/>
                        </a:rPr>
                        <a:t>-0.15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1" i="0" u="none" strike="noStrike" noProof="0" dirty="0">
                          <a:solidFill>
                            <a:srgbClr val="000000"/>
                          </a:solidFill>
                          <a:effectLst/>
                          <a:latin typeface="Calibri" panose="020F0502020204030204" pitchFamily="34" charset="0"/>
                        </a:rPr>
                        <a:t>0.14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1" i="0" u="none" strike="noStrike" noProof="0" dirty="0">
                          <a:solidFill>
                            <a:srgbClr val="000000"/>
                          </a:solidFill>
                          <a:effectLst/>
                          <a:latin typeface="Calibri" panose="020F0502020204030204" pitchFamily="34" charset="0"/>
                        </a:rPr>
                        <a:t>-0.09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1" i="0" u="none" strike="noStrike" noProof="0" dirty="0">
                          <a:solidFill>
                            <a:srgbClr val="000000"/>
                          </a:solidFill>
                          <a:effectLst/>
                          <a:latin typeface="Calibri" panose="020F0502020204030204" pitchFamily="34" charset="0"/>
                        </a:rPr>
                        <a:t>0.01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1" i="0" u="none" strike="noStrike" noProof="0" dirty="0">
                          <a:solidFill>
                            <a:srgbClr val="000000"/>
                          </a:solidFill>
                          <a:effectLst/>
                          <a:latin typeface="Calibri" panose="020F0502020204030204" pitchFamily="34" charset="0"/>
                        </a:rPr>
                        <a:t>0.54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en-US" sz="1400" b="1" i="0" u="none" strike="noStrike" noProof="0" dirty="0">
                          <a:solidFill>
                            <a:srgbClr val="000000"/>
                          </a:solidFill>
                          <a:effectLst/>
                          <a:latin typeface="Calibri" panose="020F0502020204030204" pitchFamily="34" charset="0"/>
                        </a:rPr>
                        <a:t>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1" i="0" u="none" strike="noStrike" noProof="0" dirty="0">
                          <a:solidFill>
                            <a:srgbClr val="000000"/>
                          </a:solidFill>
                          <a:effectLst/>
                          <a:latin typeface="Calibri" panose="020F0502020204030204" pitchFamily="34" charset="0"/>
                        </a:rPr>
                        <a:t>0.04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1" i="0" u="none" strike="noStrike" noProof="0" dirty="0">
                          <a:solidFill>
                            <a:srgbClr val="000000"/>
                          </a:solidFill>
                          <a:effectLst/>
                          <a:latin typeface="Calibri" panose="020F0502020204030204" pitchFamily="34" charset="0"/>
                        </a:rPr>
                        <a:t>-0.28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185035508"/>
                  </a:ext>
                </a:extLst>
              </a:tr>
              <a:tr h="283507">
                <a:tc>
                  <a:txBody>
                    <a:bodyPr/>
                    <a:lstStyle/>
                    <a:p>
                      <a:pPr algn="l" fontAlgn="b"/>
                      <a:r>
                        <a:rPr lang="en-US" sz="1400" b="0" i="0" u="none" strike="noStrike" noProof="0" dirty="0">
                          <a:solidFill>
                            <a:srgbClr val="000000"/>
                          </a:solidFill>
                          <a:effectLst/>
                          <a:latin typeface="Calibri" panose="020F0502020204030204" pitchFamily="34" charset="0"/>
                        </a:rPr>
                        <a:t>CHINA</a:t>
                      </a:r>
                    </a:p>
                  </a:txBody>
                  <a:tcPr marL="72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noProof="0" dirty="0">
                          <a:solidFill>
                            <a:srgbClr val="000000"/>
                          </a:solidFill>
                          <a:effectLst/>
                          <a:latin typeface="Calibri" panose="020F0502020204030204" pitchFamily="34" charset="0"/>
                        </a:rPr>
                        <a:t>0.07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-0.03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0.35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en-US" sz="1400" b="0" i="0" u="none" strike="noStrike" noProof="0" dirty="0">
                          <a:solidFill>
                            <a:srgbClr val="000000"/>
                          </a:solidFill>
                          <a:effectLst/>
                          <a:latin typeface="Calibri" panose="020F0502020204030204" pitchFamily="34" charset="0"/>
                        </a:rPr>
                        <a:t>-0.27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-0.17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-0.05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0.06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-0.24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929595757"/>
                  </a:ext>
                </a:extLst>
              </a:tr>
              <a:tr h="283507">
                <a:tc>
                  <a:txBody>
                    <a:bodyPr/>
                    <a:lstStyle/>
                    <a:p>
                      <a:pPr algn="l" fontAlgn="b"/>
                      <a:r>
                        <a:rPr lang="en-US" sz="1400" b="0" i="0" u="none" strike="noStrike" noProof="0" dirty="0">
                          <a:solidFill>
                            <a:srgbClr val="000000"/>
                          </a:solidFill>
                          <a:effectLst/>
                          <a:latin typeface="Calibri" panose="020F0502020204030204" pitchFamily="34" charset="0"/>
                        </a:rPr>
                        <a:t>SPAIN</a:t>
                      </a:r>
                    </a:p>
                  </a:txBody>
                  <a:tcPr marL="72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noProof="0" dirty="0">
                          <a:solidFill>
                            <a:srgbClr val="000000"/>
                          </a:solidFill>
                          <a:effectLst/>
                          <a:latin typeface="Calibri" panose="020F0502020204030204" pitchFamily="34" charset="0"/>
                        </a:rPr>
                        <a:t>0.07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0.03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0.19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0.27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-0.32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1400" b="0" i="0" u="none" strike="noStrike" noProof="0" dirty="0">
                          <a:solidFill>
                            <a:srgbClr val="000000"/>
                          </a:solidFill>
                          <a:effectLst/>
                          <a:latin typeface="Calibri" panose="020F0502020204030204" pitchFamily="34" charset="0"/>
                        </a:rPr>
                        <a:t>0.12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-0.13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-0.03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-0.28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4194710017"/>
                  </a:ext>
                </a:extLst>
              </a:tr>
              <a:tr h="283507">
                <a:tc>
                  <a:txBody>
                    <a:bodyPr/>
                    <a:lstStyle/>
                    <a:p>
                      <a:pPr algn="l" fontAlgn="b"/>
                      <a:r>
                        <a:rPr lang="en-US" sz="1400" b="0" i="0" u="none" strike="noStrike" noProof="0" dirty="0">
                          <a:solidFill>
                            <a:srgbClr val="000000"/>
                          </a:solidFill>
                          <a:effectLst/>
                          <a:latin typeface="Calibri" panose="020F0502020204030204" pitchFamily="34" charset="0"/>
                        </a:rPr>
                        <a:t>ITALY</a:t>
                      </a:r>
                    </a:p>
                  </a:txBody>
                  <a:tcPr marL="72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noProof="0" dirty="0">
                          <a:solidFill>
                            <a:srgbClr val="000000"/>
                          </a:solidFill>
                          <a:effectLst/>
                          <a:latin typeface="Calibri" panose="020F0502020204030204" pitchFamily="34" charset="0"/>
                        </a:rPr>
                        <a:t>0.08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-0.03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0.21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0.37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en-US" sz="1400" b="0" i="0" u="none" strike="noStrike" noProof="0" dirty="0">
                          <a:solidFill>
                            <a:srgbClr val="000000"/>
                          </a:solidFill>
                          <a:effectLst/>
                          <a:latin typeface="Calibri" panose="020F0502020204030204" pitchFamily="34" charset="0"/>
                        </a:rPr>
                        <a:t>-0.38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1400" b="0" i="0" u="none" strike="noStrike" noProof="0" dirty="0">
                          <a:solidFill>
                            <a:srgbClr val="000000"/>
                          </a:solidFill>
                          <a:effectLst/>
                          <a:latin typeface="Calibri" panose="020F0502020204030204" pitchFamily="34" charset="0"/>
                        </a:rPr>
                        <a:t>-0.06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-0.05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-0.19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251048389"/>
                  </a:ext>
                </a:extLst>
              </a:tr>
              <a:tr h="283507">
                <a:tc>
                  <a:txBody>
                    <a:bodyPr/>
                    <a:lstStyle/>
                    <a:p>
                      <a:pPr algn="l" fontAlgn="b"/>
                      <a:r>
                        <a:rPr lang="en-US" sz="1400" b="0" i="0" u="none" strike="noStrike" noProof="0" dirty="0">
                          <a:solidFill>
                            <a:srgbClr val="000000"/>
                          </a:solidFill>
                          <a:effectLst/>
                          <a:latin typeface="Calibri" panose="020F0502020204030204" pitchFamily="34" charset="0"/>
                        </a:rPr>
                        <a:t>NETHER-LANDS</a:t>
                      </a:r>
                    </a:p>
                  </a:txBody>
                  <a:tcPr marL="72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noProof="0" dirty="0">
                          <a:solidFill>
                            <a:srgbClr val="000000"/>
                          </a:solidFill>
                          <a:effectLst/>
                          <a:latin typeface="Calibri" panose="020F0502020204030204" pitchFamily="34" charset="0"/>
                        </a:rPr>
                        <a:t>0.09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-0.17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0.28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0.43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en-US" sz="1400" b="0" i="0" u="none" strike="noStrike" noProof="0" dirty="0">
                          <a:solidFill>
                            <a:srgbClr val="000000"/>
                          </a:solidFill>
                          <a:effectLst/>
                          <a:latin typeface="Calibri" panose="020F0502020204030204" pitchFamily="34" charset="0"/>
                        </a:rPr>
                        <a:t>-0.25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-0.05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0.13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-0.19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311265465"/>
                  </a:ext>
                </a:extLst>
              </a:tr>
              <a:tr h="283507">
                <a:tc>
                  <a:txBody>
                    <a:bodyPr/>
                    <a:lstStyle/>
                    <a:p>
                      <a:pPr algn="l" fontAlgn="b"/>
                      <a:r>
                        <a:rPr lang="en-US" sz="1400" b="0" i="0" u="none" strike="noStrike" noProof="0" dirty="0">
                          <a:solidFill>
                            <a:srgbClr val="000000"/>
                          </a:solidFill>
                          <a:effectLst/>
                          <a:latin typeface="Calibri" panose="020F0502020204030204" pitchFamily="34" charset="0"/>
                        </a:rPr>
                        <a:t>FRANCE</a:t>
                      </a:r>
                    </a:p>
                  </a:txBody>
                  <a:tcPr marL="72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noProof="0" dirty="0">
                          <a:solidFill>
                            <a:srgbClr val="000000"/>
                          </a:solidFill>
                          <a:effectLst/>
                          <a:latin typeface="Calibri" panose="020F0502020204030204" pitchFamily="34" charset="0"/>
                        </a:rPr>
                        <a:t>0.06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0.26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0.36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en-US" sz="1400" b="0" i="0" u="none" strike="noStrike" noProof="0" dirty="0">
                          <a:solidFill>
                            <a:srgbClr val="000000"/>
                          </a:solidFill>
                          <a:effectLst/>
                          <a:latin typeface="Calibri" panose="020F0502020204030204" pitchFamily="34" charset="0"/>
                        </a:rPr>
                        <a:t>-0.36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1400" b="0" i="0" u="none" strike="noStrike" noProof="0" dirty="0">
                          <a:solidFill>
                            <a:srgbClr val="000000"/>
                          </a:solidFill>
                          <a:effectLst/>
                          <a:latin typeface="Calibri" panose="020F0502020204030204" pitchFamily="34" charset="0"/>
                        </a:rPr>
                        <a:t>0.03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-0.09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-0.06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-0.19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2466521918"/>
                  </a:ext>
                </a:extLst>
              </a:tr>
              <a:tr h="283507">
                <a:tc>
                  <a:txBody>
                    <a:bodyPr/>
                    <a:lstStyle/>
                    <a:p>
                      <a:pPr algn="l" fontAlgn="b"/>
                      <a:r>
                        <a:rPr lang="en-US" sz="1400" b="0" i="0" u="none" strike="noStrike" noProof="0" dirty="0">
                          <a:solidFill>
                            <a:srgbClr val="000000"/>
                          </a:solidFill>
                          <a:effectLst/>
                          <a:latin typeface="Calibri" panose="020F0502020204030204" pitchFamily="34" charset="0"/>
                        </a:rPr>
                        <a:t> </a:t>
                      </a:r>
                    </a:p>
                  </a:txBody>
                  <a:tcPr marL="72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noProof="0" dirty="0">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noProof="0" dirty="0">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noProof="0" dirty="0">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noProof="0" dirty="0">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noProof="0" dirty="0">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noProof="0" dirty="0">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noProof="0" dirty="0">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noProof="0" dirty="0">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noProof="0" dirty="0">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54883034"/>
                  </a:ext>
                </a:extLst>
              </a:tr>
              <a:tr h="283507">
                <a:tc>
                  <a:txBody>
                    <a:bodyPr/>
                    <a:lstStyle/>
                    <a:p>
                      <a:pPr algn="l" fontAlgn="b"/>
                      <a:r>
                        <a:rPr lang="en-US" sz="1400" b="0" i="0" u="none" strike="noStrike" noProof="0" dirty="0">
                          <a:solidFill>
                            <a:srgbClr val="000000"/>
                          </a:solidFill>
                          <a:effectLst/>
                          <a:latin typeface="Calibri" panose="020F0502020204030204" pitchFamily="34" charset="0"/>
                        </a:rPr>
                        <a:t>AVERAGE</a:t>
                      </a:r>
                    </a:p>
                  </a:txBody>
                  <a:tcPr marL="72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noProof="0" dirty="0">
                          <a:solidFill>
                            <a:srgbClr val="000000"/>
                          </a:solidFill>
                          <a:effectLst/>
                          <a:latin typeface="Calibri" panose="020F0502020204030204" pitchFamily="34" charset="0"/>
                        </a:rPr>
                        <a:t>0.06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-0.13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0.28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0.03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-0.03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-0.06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-0.16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70509196"/>
                  </a:ext>
                </a:extLst>
              </a:tr>
            </a:tbl>
          </a:graphicData>
        </a:graphic>
      </p:graphicFrame>
      <p:graphicFrame>
        <p:nvGraphicFramePr>
          <p:cNvPr id="7" name="Table 6"/>
          <p:cNvGraphicFramePr>
            <a:graphicFrameLocks noGrp="1"/>
          </p:cNvGraphicFramePr>
          <p:nvPr>
            <p:extLst/>
          </p:nvPr>
        </p:nvGraphicFramePr>
        <p:xfrm>
          <a:off x="11256391" y="6156895"/>
          <a:ext cx="1296144" cy="851535"/>
        </p:xfrm>
        <a:graphic>
          <a:graphicData uri="http://schemas.openxmlformats.org/drawingml/2006/table">
            <a:tbl>
              <a:tblPr/>
              <a:tblGrid>
                <a:gridCol w="1296144">
                  <a:extLst>
                    <a:ext uri="{9D8B030D-6E8A-4147-A177-3AD203B41FA5}">
                      <a16:colId xmlns:a16="http://schemas.microsoft.com/office/drawing/2014/main" val="20000"/>
                    </a:ext>
                  </a:extLst>
                </a:gridCol>
              </a:tblGrid>
              <a:tr h="190500">
                <a:tc>
                  <a:txBody>
                    <a:bodyPr/>
                    <a:lstStyle>
                      <a:lvl1pPr marL="0" algn="l" defTabSz="1051802" rtl="0" eaLnBrk="1" latinLnBrk="0" hangingPunct="1">
                        <a:defRPr sz="2100" kern="1200">
                          <a:solidFill>
                            <a:schemeClr val="tx1"/>
                          </a:solidFill>
                          <a:latin typeface="Calibri"/>
                        </a:defRPr>
                      </a:lvl1pPr>
                      <a:lvl2pPr marL="525902" algn="l" defTabSz="1051802" rtl="0" eaLnBrk="1" latinLnBrk="0" hangingPunct="1">
                        <a:defRPr sz="2100" kern="1200">
                          <a:solidFill>
                            <a:schemeClr val="tx1"/>
                          </a:solidFill>
                          <a:latin typeface="Calibri"/>
                        </a:defRPr>
                      </a:lvl2pPr>
                      <a:lvl3pPr marL="1051802" algn="l" defTabSz="1051802" rtl="0" eaLnBrk="1" latinLnBrk="0" hangingPunct="1">
                        <a:defRPr sz="2100" kern="1200">
                          <a:solidFill>
                            <a:schemeClr val="tx1"/>
                          </a:solidFill>
                          <a:latin typeface="Calibri"/>
                        </a:defRPr>
                      </a:lvl3pPr>
                      <a:lvl4pPr marL="1577704" algn="l" defTabSz="1051802" rtl="0" eaLnBrk="1" latinLnBrk="0" hangingPunct="1">
                        <a:defRPr sz="2100" kern="1200">
                          <a:solidFill>
                            <a:schemeClr val="tx1"/>
                          </a:solidFill>
                          <a:latin typeface="Calibri"/>
                        </a:defRPr>
                      </a:lvl4pPr>
                      <a:lvl5pPr marL="2103606" algn="l" defTabSz="1051802" rtl="0" eaLnBrk="1" latinLnBrk="0" hangingPunct="1">
                        <a:defRPr sz="2100" kern="1200">
                          <a:solidFill>
                            <a:schemeClr val="tx1"/>
                          </a:solidFill>
                          <a:latin typeface="Calibri"/>
                        </a:defRPr>
                      </a:lvl5pPr>
                      <a:lvl6pPr marL="2629507" algn="l" defTabSz="1051802" rtl="0" eaLnBrk="1" latinLnBrk="0" hangingPunct="1">
                        <a:defRPr sz="2100" kern="1200">
                          <a:solidFill>
                            <a:schemeClr val="tx1"/>
                          </a:solidFill>
                          <a:latin typeface="Calibri"/>
                        </a:defRPr>
                      </a:lvl6pPr>
                      <a:lvl7pPr marL="3155408" algn="l" defTabSz="1051802" rtl="0" eaLnBrk="1" latinLnBrk="0" hangingPunct="1">
                        <a:defRPr sz="2100" kern="1200">
                          <a:solidFill>
                            <a:schemeClr val="tx1"/>
                          </a:solidFill>
                          <a:latin typeface="Calibri"/>
                        </a:defRPr>
                      </a:lvl7pPr>
                      <a:lvl8pPr marL="3681310" algn="l" defTabSz="1051802" rtl="0" eaLnBrk="1" latinLnBrk="0" hangingPunct="1">
                        <a:defRPr sz="2100" kern="1200">
                          <a:solidFill>
                            <a:schemeClr val="tx1"/>
                          </a:solidFill>
                          <a:latin typeface="Calibri"/>
                        </a:defRPr>
                      </a:lvl8pPr>
                      <a:lvl9pPr marL="4207211" algn="l" defTabSz="1051802" rtl="0" eaLnBrk="1" latinLnBrk="0" hangingPunct="1">
                        <a:defRPr sz="2100" kern="1200">
                          <a:solidFill>
                            <a:schemeClr val="tx1"/>
                          </a:solidFill>
                          <a:latin typeface="Calibri"/>
                        </a:defRPr>
                      </a:lvl9pPr>
                    </a:lstStyle>
                    <a:p>
                      <a:pPr algn="l" fontAlgn="b"/>
                      <a:r>
                        <a:rPr lang="en-US" sz="1800" b="0" i="0" u="none" strike="noStrike" dirty="0">
                          <a:solidFill>
                            <a:srgbClr val="000000"/>
                          </a:solidFill>
                          <a:latin typeface="+mn-lt"/>
                        </a:rPr>
                        <a:t>Good</a:t>
                      </a:r>
                      <a:r>
                        <a:rPr lang="en-US" sz="1800" b="0" i="0" u="none" strike="noStrike" baseline="0" dirty="0">
                          <a:solidFill>
                            <a:srgbClr val="000000"/>
                          </a:solidFill>
                          <a:latin typeface="+mn-lt"/>
                        </a:rPr>
                        <a:t> fit</a:t>
                      </a:r>
                      <a:endParaRPr lang="en-US" sz="1800" b="0" i="0" u="none" strike="noStrike" dirty="0">
                        <a:solidFill>
                          <a:srgbClr val="000000"/>
                        </a:solidFill>
                        <a:latin typeface="+mn-lt"/>
                      </a:endParaRPr>
                    </a:p>
                  </a:txBody>
                  <a:tcPr marL="72000" marR="9525" marT="9525" marB="0" anchor="ctr">
                    <a:lnL>
                      <a:noFill/>
                    </a:lnL>
                    <a:lnR>
                      <a:noFill/>
                    </a:lnR>
                    <a:lnT>
                      <a:noFill/>
                    </a:lnT>
                    <a:lnB>
                      <a:noFill/>
                    </a:lnB>
                    <a:lnTlToBr w="12700" cmpd="sng">
                      <a:noFill/>
                      <a:prstDash val="solid"/>
                    </a:lnTlToBr>
                    <a:lnBlToTr w="12700" cmpd="sng">
                      <a:noFill/>
                      <a:prstDash val="solid"/>
                    </a:lnBlToTr>
                    <a:solidFill>
                      <a:srgbClr val="A9D08E"/>
                    </a:solidFill>
                  </a:tcPr>
                </a:tc>
                <a:extLst>
                  <a:ext uri="{0D108BD9-81ED-4DB2-BD59-A6C34878D82A}">
                    <a16:rowId xmlns:a16="http://schemas.microsoft.com/office/drawing/2014/main" val="10000"/>
                  </a:ext>
                </a:extLst>
              </a:tr>
              <a:tr h="190500">
                <a:tc>
                  <a:txBody>
                    <a:bodyPr/>
                    <a:lstStyle>
                      <a:lvl1pPr marL="0" algn="l" defTabSz="1051802" rtl="0" eaLnBrk="1" latinLnBrk="0" hangingPunct="1">
                        <a:defRPr sz="2100" kern="1200">
                          <a:solidFill>
                            <a:schemeClr val="tx1"/>
                          </a:solidFill>
                          <a:latin typeface="Calibri"/>
                        </a:defRPr>
                      </a:lvl1pPr>
                      <a:lvl2pPr marL="525902" algn="l" defTabSz="1051802" rtl="0" eaLnBrk="1" latinLnBrk="0" hangingPunct="1">
                        <a:defRPr sz="2100" kern="1200">
                          <a:solidFill>
                            <a:schemeClr val="tx1"/>
                          </a:solidFill>
                          <a:latin typeface="Calibri"/>
                        </a:defRPr>
                      </a:lvl2pPr>
                      <a:lvl3pPr marL="1051802" algn="l" defTabSz="1051802" rtl="0" eaLnBrk="1" latinLnBrk="0" hangingPunct="1">
                        <a:defRPr sz="2100" kern="1200">
                          <a:solidFill>
                            <a:schemeClr val="tx1"/>
                          </a:solidFill>
                          <a:latin typeface="Calibri"/>
                        </a:defRPr>
                      </a:lvl3pPr>
                      <a:lvl4pPr marL="1577704" algn="l" defTabSz="1051802" rtl="0" eaLnBrk="1" latinLnBrk="0" hangingPunct="1">
                        <a:defRPr sz="2100" kern="1200">
                          <a:solidFill>
                            <a:schemeClr val="tx1"/>
                          </a:solidFill>
                          <a:latin typeface="Calibri"/>
                        </a:defRPr>
                      </a:lvl4pPr>
                      <a:lvl5pPr marL="2103606" algn="l" defTabSz="1051802" rtl="0" eaLnBrk="1" latinLnBrk="0" hangingPunct="1">
                        <a:defRPr sz="2100" kern="1200">
                          <a:solidFill>
                            <a:schemeClr val="tx1"/>
                          </a:solidFill>
                          <a:latin typeface="Calibri"/>
                        </a:defRPr>
                      </a:lvl5pPr>
                      <a:lvl6pPr marL="2629507" algn="l" defTabSz="1051802" rtl="0" eaLnBrk="1" latinLnBrk="0" hangingPunct="1">
                        <a:defRPr sz="2100" kern="1200">
                          <a:solidFill>
                            <a:schemeClr val="tx1"/>
                          </a:solidFill>
                          <a:latin typeface="Calibri"/>
                        </a:defRPr>
                      </a:lvl6pPr>
                      <a:lvl7pPr marL="3155408" algn="l" defTabSz="1051802" rtl="0" eaLnBrk="1" latinLnBrk="0" hangingPunct="1">
                        <a:defRPr sz="2100" kern="1200">
                          <a:solidFill>
                            <a:schemeClr val="tx1"/>
                          </a:solidFill>
                          <a:latin typeface="Calibri"/>
                        </a:defRPr>
                      </a:lvl7pPr>
                      <a:lvl8pPr marL="3681310" algn="l" defTabSz="1051802" rtl="0" eaLnBrk="1" latinLnBrk="0" hangingPunct="1">
                        <a:defRPr sz="2100" kern="1200">
                          <a:solidFill>
                            <a:schemeClr val="tx1"/>
                          </a:solidFill>
                          <a:latin typeface="Calibri"/>
                        </a:defRPr>
                      </a:lvl8pPr>
                      <a:lvl9pPr marL="4207211" algn="l" defTabSz="1051802" rtl="0" eaLnBrk="1" latinLnBrk="0" hangingPunct="1">
                        <a:defRPr sz="2100" kern="1200">
                          <a:solidFill>
                            <a:schemeClr val="tx1"/>
                          </a:solidFill>
                          <a:latin typeface="Calibri"/>
                        </a:defRPr>
                      </a:lvl9pPr>
                    </a:lstStyle>
                    <a:p>
                      <a:pPr marL="0" marR="0" lvl="0" indent="0" algn="l" defTabSz="1051802" rtl="0" eaLnBrk="1" fontAlgn="b" latinLnBrk="0" hangingPunct="1">
                        <a:lnSpc>
                          <a:spcPct val="100000"/>
                        </a:lnSpc>
                        <a:spcBef>
                          <a:spcPts val="0"/>
                        </a:spcBef>
                        <a:spcAft>
                          <a:spcPts val="0"/>
                        </a:spcAft>
                        <a:buClrTx/>
                        <a:buSzTx/>
                        <a:buFontTx/>
                        <a:buNone/>
                        <a:tabLst/>
                        <a:defRPr/>
                      </a:pPr>
                      <a:r>
                        <a:rPr lang="en-US" sz="1800" b="0" i="0" u="none" strike="noStrike" dirty="0">
                          <a:solidFill>
                            <a:srgbClr val="000000"/>
                          </a:solidFill>
                          <a:latin typeface="+mn-lt"/>
                        </a:rPr>
                        <a:t>Neutral fit</a:t>
                      </a:r>
                    </a:p>
                  </a:txBody>
                  <a:tcPr marL="72000" marR="9525" marT="9525" marB="0" anchor="ctr">
                    <a:lnL>
                      <a:noFill/>
                    </a:lnL>
                    <a:lnR>
                      <a:noFill/>
                    </a:lnR>
                    <a:lnT>
                      <a:noFill/>
                    </a:lnT>
                    <a:lnB>
                      <a:noFill/>
                    </a:lnB>
                    <a:lnTlToBr w="12700" cmpd="sng">
                      <a:noFill/>
                      <a:prstDash val="solid"/>
                    </a:lnTlToBr>
                    <a:lnBlToTr w="12700" cmpd="sng">
                      <a:noFill/>
                      <a:prstDash val="solid"/>
                    </a:lnBlToTr>
                    <a:solidFill>
                      <a:srgbClr val="FFFFCC"/>
                    </a:solidFill>
                  </a:tcPr>
                </a:tc>
                <a:extLst>
                  <a:ext uri="{0D108BD9-81ED-4DB2-BD59-A6C34878D82A}">
                    <a16:rowId xmlns:a16="http://schemas.microsoft.com/office/drawing/2014/main" val="10002"/>
                  </a:ext>
                </a:extLst>
              </a:tr>
              <a:tr h="190500">
                <a:tc>
                  <a:txBody>
                    <a:bodyPr/>
                    <a:lstStyle>
                      <a:lvl1pPr marL="0" algn="l" defTabSz="1051802" rtl="0" eaLnBrk="1" latinLnBrk="0" hangingPunct="1">
                        <a:defRPr sz="2100" kern="1200">
                          <a:solidFill>
                            <a:schemeClr val="tx1"/>
                          </a:solidFill>
                          <a:latin typeface="Calibri"/>
                        </a:defRPr>
                      </a:lvl1pPr>
                      <a:lvl2pPr marL="525902" algn="l" defTabSz="1051802" rtl="0" eaLnBrk="1" latinLnBrk="0" hangingPunct="1">
                        <a:defRPr sz="2100" kern="1200">
                          <a:solidFill>
                            <a:schemeClr val="tx1"/>
                          </a:solidFill>
                          <a:latin typeface="Calibri"/>
                        </a:defRPr>
                      </a:lvl2pPr>
                      <a:lvl3pPr marL="1051802" algn="l" defTabSz="1051802" rtl="0" eaLnBrk="1" latinLnBrk="0" hangingPunct="1">
                        <a:defRPr sz="2100" kern="1200">
                          <a:solidFill>
                            <a:schemeClr val="tx1"/>
                          </a:solidFill>
                          <a:latin typeface="Calibri"/>
                        </a:defRPr>
                      </a:lvl3pPr>
                      <a:lvl4pPr marL="1577704" algn="l" defTabSz="1051802" rtl="0" eaLnBrk="1" latinLnBrk="0" hangingPunct="1">
                        <a:defRPr sz="2100" kern="1200">
                          <a:solidFill>
                            <a:schemeClr val="tx1"/>
                          </a:solidFill>
                          <a:latin typeface="Calibri"/>
                        </a:defRPr>
                      </a:lvl4pPr>
                      <a:lvl5pPr marL="2103606" algn="l" defTabSz="1051802" rtl="0" eaLnBrk="1" latinLnBrk="0" hangingPunct="1">
                        <a:defRPr sz="2100" kern="1200">
                          <a:solidFill>
                            <a:schemeClr val="tx1"/>
                          </a:solidFill>
                          <a:latin typeface="Calibri"/>
                        </a:defRPr>
                      </a:lvl5pPr>
                      <a:lvl6pPr marL="2629507" algn="l" defTabSz="1051802" rtl="0" eaLnBrk="1" latinLnBrk="0" hangingPunct="1">
                        <a:defRPr sz="2100" kern="1200">
                          <a:solidFill>
                            <a:schemeClr val="tx1"/>
                          </a:solidFill>
                          <a:latin typeface="Calibri"/>
                        </a:defRPr>
                      </a:lvl6pPr>
                      <a:lvl7pPr marL="3155408" algn="l" defTabSz="1051802" rtl="0" eaLnBrk="1" latinLnBrk="0" hangingPunct="1">
                        <a:defRPr sz="2100" kern="1200">
                          <a:solidFill>
                            <a:schemeClr val="tx1"/>
                          </a:solidFill>
                          <a:latin typeface="Calibri"/>
                        </a:defRPr>
                      </a:lvl7pPr>
                      <a:lvl8pPr marL="3681310" algn="l" defTabSz="1051802" rtl="0" eaLnBrk="1" latinLnBrk="0" hangingPunct="1">
                        <a:defRPr sz="2100" kern="1200">
                          <a:solidFill>
                            <a:schemeClr val="tx1"/>
                          </a:solidFill>
                          <a:latin typeface="Calibri"/>
                        </a:defRPr>
                      </a:lvl8pPr>
                      <a:lvl9pPr marL="4207211" algn="l" defTabSz="1051802" rtl="0" eaLnBrk="1" latinLnBrk="0" hangingPunct="1">
                        <a:defRPr sz="2100" kern="1200">
                          <a:solidFill>
                            <a:schemeClr val="tx1"/>
                          </a:solidFill>
                          <a:latin typeface="Calibri"/>
                        </a:defRPr>
                      </a:lvl9pPr>
                    </a:lstStyle>
                    <a:p>
                      <a:pPr algn="l" fontAlgn="b"/>
                      <a:r>
                        <a:rPr lang="en-US" sz="1800" b="0" i="0" u="none" strike="noStrike" dirty="0">
                          <a:solidFill>
                            <a:srgbClr val="000000"/>
                          </a:solidFill>
                          <a:latin typeface="+mn-lt"/>
                        </a:rPr>
                        <a:t>Bad fit</a:t>
                      </a:r>
                    </a:p>
                  </a:txBody>
                  <a:tcPr marL="72000" marR="9525" marT="9525" marB="0" anchor="b">
                    <a:lnL>
                      <a:noFill/>
                    </a:lnL>
                    <a:lnR>
                      <a:noFill/>
                    </a:lnR>
                    <a:lnT>
                      <a:noFill/>
                    </a:lnT>
                    <a:lnB>
                      <a:noFill/>
                    </a:lnB>
                    <a:lnTlToBr w="12700" cmpd="sng">
                      <a:noFill/>
                      <a:prstDash val="solid"/>
                    </a:lnTlToBr>
                    <a:lnBlToTr w="12700" cmpd="sng">
                      <a:noFill/>
                      <a:prstDash val="solid"/>
                    </a:lnBlToTr>
                    <a:solidFill>
                      <a:srgbClr val="F8CBAD"/>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255538894"/>
      </p:ext>
    </p:extLst>
  </p:cSld>
  <p:clrMapOvr>
    <a:masterClrMapping/>
  </p:clrMapOvr>
  <p:transition>
    <p:fade/>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BACCEDF2-7BB3-4D33-A8ED-5295DE90D8AA}"/>
              </a:ext>
            </a:extLst>
          </p:cNvPr>
          <p:cNvGraphicFramePr>
            <a:graphicFrameLocks noGrp="1"/>
          </p:cNvGraphicFramePr>
          <p:nvPr>
            <p:extLst>
              <p:ext uri="{D42A27DB-BD31-4B8C-83A1-F6EECF244321}">
                <p14:modId xmlns:p14="http://schemas.microsoft.com/office/powerpoint/2010/main" val="4074974986"/>
              </p:ext>
            </p:extLst>
          </p:nvPr>
        </p:nvGraphicFramePr>
        <p:xfrm>
          <a:off x="540000" y="1196270"/>
          <a:ext cx="11761714" cy="5320665"/>
        </p:xfrm>
        <a:graphic>
          <a:graphicData uri="http://schemas.openxmlformats.org/drawingml/2006/table">
            <a:tbl>
              <a:tblPr/>
              <a:tblGrid>
                <a:gridCol w="1881874">
                  <a:extLst>
                    <a:ext uri="{9D8B030D-6E8A-4147-A177-3AD203B41FA5}">
                      <a16:colId xmlns:a16="http://schemas.microsoft.com/office/drawing/2014/main" val="1913055190"/>
                    </a:ext>
                  </a:extLst>
                </a:gridCol>
                <a:gridCol w="1097760">
                  <a:extLst>
                    <a:ext uri="{9D8B030D-6E8A-4147-A177-3AD203B41FA5}">
                      <a16:colId xmlns:a16="http://schemas.microsoft.com/office/drawing/2014/main" val="1600180458"/>
                    </a:ext>
                  </a:extLst>
                </a:gridCol>
                <a:gridCol w="1097760">
                  <a:extLst>
                    <a:ext uri="{9D8B030D-6E8A-4147-A177-3AD203B41FA5}">
                      <a16:colId xmlns:a16="http://schemas.microsoft.com/office/drawing/2014/main" val="998906880"/>
                    </a:ext>
                  </a:extLst>
                </a:gridCol>
                <a:gridCol w="1097760">
                  <a:extLst>
                    <a:ext uri="{9D8B030D-6E8A-4147-A177-3AD203B41FA5}">
                      <a16:colId xmlns:a16="http://schemas.microsoft.com/office/drawing/2014/main" val="3612071444"/>
                    </a:ext>
                  </a:extLst>
                </a:gridCol>
                <a:gridCol w="1097760">
                  <a:extLst>
                    <a:ext uri="{9D8B030D-6E8A-4147-A177-3AD203B41FA5}">
                      <a16:colId xmlns:a16="http://schemas.microsoft.com/office/drawing/2014/main" val="2522731534"/>
                    </a:ext>
                  </a:extLst>
                </a:gridCol>
                <a:gridCol w="1097760">
                  <a:extLst>
                    <a:ext uri="{9D8B030D-6E8A-4147-A177-3AD203B41FA5}">
                      <a16:colId xmlns:a16="http://schemas.microsoft.com/office/drawing/2014/main" val="2577052363"/>
                    </a:ext>
                  </a:extLst>
                </a:gridCol>
                <a:gridCol w="1097760">
                  <a:extLst>
                    <a:ext uri="{9D8B030D-6E8A-4147-A177-3AD203B41FA5}">
                      <a16:colId xmlns:a16="http://schemas.microsoft.com/office/drawing/2014/main" val="2549729372"/>
                    </a:ext>
                  </a:extLst>
                </a:gridCol>
                <a:gridCol w="1097760">
                  <a:extLst>
                    <a:ext uri="{9D8B030D-6E8A-4147-A177-3AD203B41FA5}">
                      <a16:colId xmlns:a16="http://schemas.microsoft.com/office/drawing/2014/main" val="2895044386"/>
                    </a:ext>
                  </a:extLst>
                </a:gridCol>
                <a:gridCol w="1097760">
                  <a:extLst>
                    <a:ext uri="{9D8B030D-6E8A-4147-A177-3AD203B41FA5}">
                      <a16:colId xmlns:a16="http://schemas.microsoft.com/office/drawing/2014/main" val="1496969553"/>
                    </a:ext>
                  </a:extLst>
                </a:gridCol>
                <a:gridCol w="1097760">
                  <a:extLst>
                    <a:ext uri="{9D8B030D-6E8A-4147-A177-3AD203B41FA5}">
                      <a16:colId xmlns:a16="http://schemas.microsoft.com/office/drawing/2014/main" val="3548725550"/>
                    </a:ext>
                  </a:extLst>
                </a:gridCol>
              </a:tblGrid>
              <a:tr h="839607">
                <a:tc>
                  <a:txBody>
                    <a:bodyPr/>
                    <a:lstStyle/>
                    <a:p>
                      <a:pPr algn="ctr" rtl="0" fontAlgn="ctr"/>
                      <a:r>
                        <a:rPr lang="nb-NO" sz="1400" b="0" i="0" u="none" strike="noStrike" dirty="0">
                          <a:solidFill>
                            <a:srgbClr val="000000"/>
                          </a:solidFill>
                          <a:effectLst/>
                          <a:latin typeface="Calibri" panose="020F0502020204030204" pitchFamily="34" charset="0"/>
                        </a:rPr>
                        <a:t>Segments/ </a:t>
                      </a:r>
                      <a:r>
                        <a:rPr lang="nb-NO" sz="1400" b="0" i="0" u="none" strike="noStrike" dirty="0" err="1">
                          <a:solidFill>
                            <a:srgbClr val="000000"/>
                          </a:solidFill>
                          <a:effectLst/>
                          <a:latin typeface="Calibri" panose="020F0502020204030204" pitchFamily="34" charset="0"/>
                        </a:rPr>
                        <a:t>destinations</a:t>
                      </a:r>
                      <a:r>
                        <a:rPr lang="nb-NO" sz="1400" b="0" i="0" u="none" strike="noStrike" dirty="0">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nb-NO" sz="1400" b="0" i="0" u="none" strike="noStrike" dirty="0" err="1">
                          <a:solidFill>
                            <a:srgbClr val="000000"/>
                          </a:solidFill>
                          <a:effectLst/>
                          <a:latin typeface="Calibri" panose="020F0502020204030204" pitchFamily="34" charset="0"/>
                        </a:rPr>
                        <a:t>Playful</a:t>
                      </a:r>
                      <a:r>
                        <a:rPr lang="nb-NO" sz="1400" b="0" i="0" u="none" strike="noStrike" dirty="0">
                          <a:solidFill>
                            <a:srgbClr val="000000"/>
                          </a:solidFill>
                          <a:effectLst/>
                          <a:latin typeface="Calibri" panose="020F0502020204030204" pitchFamily="34" charset="0"/>
                        </a:rPr>
                        <a:t> Liberation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rtl="0" fontAlgn="ctr"/>
                      <a:r>
                        <a:rPr lang="nb-NO" sz="1400" b="0" i="0" u="none" strike="noStrike">
                          <a:solidFill>
                            <a:srgbClr val="000000"/>
                          </a:solidFill>
                          <a:effectLst/>
                          <a:latin typeface="Calibri" panose="020F0502020204030204" pitchFamily="34" charset="0"/>
                        </a:rPr>
                        <a:t>Social Immersion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nb-NO" sz="1400" b="0" i="0" u="none" strike="noStrike">
                          <a:solidFill>
                            <a:srgbClr val="FFFFFF"/>
                          </a:solidFill>
                          <a:effectLst/>
                          <a:latin typeface="Calibri" panose="020F0502020204030204" pitchFamily="34" charset="0"/>
                        </a:rPr>
                        <a:t>Sharing &amp; Caring</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E4507"/>
                    </a:solidFill>
                  </a:tcPr>
                </a:tc>
                <a:tc>
                  <a:txBody>
                    <a:bodyPr/>
                    <a:lstStyle/>
                    <a:p>
                      <a:pPr algn="ctr" rtl="0" fontAlgn="ctr"/>
                      <a:r>
                        <a:rPr lang="nb-NO" sz="1400" b="0" i="0" u="none" strike="noStrike">
                          <a:solidFill>
                            <a:srgbClr val="FFFFFF"/>
                          </a:solidFill>
                          <a:effectLst/>
                          <a:latin typeface="Calibri" panose="020F0502020204030204" pitchFamily="34" charset="0"/>
                        </a:rPr>
                        <a:t>Escape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rtl="0" fontAlgn="ctr"/>
                      <a:r>
                        <a:rPr lang="nb-NO" sz="1400" b="0" i="0" u="none" strike="noStrike">
                          <a:solidFill>
                            <a:srgbClr val="FFFFFF"/>
                          </a:solidFill>
                          <a:effectLst/>
                          <a:latin typeface="Calibri" panose="020F0502020204030204" pitchFamily="34" charset="0"/>
                        </a:rPr>
                        <a:t>Control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22223"/>
                    </a:solidFill>
                  </a:tcPr>
                </a:tc>
                <a:tc>
                  <a:txBody>
                    <a:bodyPr/>
                    <a:lstStyle/>
                    <a:p>
                      <a:pPr algn="ctr" rtl="0" fontAlgn="ctr"/>
                      <a:r>
                        <a:rPr lang="nb-NO" sz="1400" b="0" i="0" u="none" strike="noStrike">
                          <a:solidFill>
                            <a:srgbClr val="000000"/>
                          </a:solidFill>
                          <a:effectLst/>
                          <a:latin typeface="Calibri" panose="020F0502020204030204" pitchFamily="34" charset="0"/>
                        </a:rPr>
                        <a:t>Broadening My Cultural Horizon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ctr"/>
                      <a:r>
                        <a:rPr lang="en-US" sz="1400" b="0" i="0" u="none" strike="noStrike" dirty="0">
                          <a:solidFill>
                            <a:srgbClr val="FFFFFF"/>
                          </a:solidFill>
                          <a:effectLst/>
                          <a:latin typeface="Calibri" panose="020F0502020204030204" pitchFamily="34" charset="0"/>
                        </a:rPr>
                        <a:t>Adventures in the World of Natural Beauty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rtl="0" fontAlgn="ctr"/>
                      <a:r>
                        <a:rPr lang="nb-NO" sz="1400" b="0" i="0" u="none" strike="noStrike" dirty="0" err="1">
                          <a:solidFill>
                            <a:srgbClr val="FFFFFF"/>
                          </a:solidFill>
                          <a:effectLst/>
                          <a:latin typeface="Calibri" panose="020F0502020204030204" pitchFamily="34" charset="0"/>
                        </a:rPr>
                        <a:t>Extravagant</a:t>
                      </a:r>
                      <a:r>
                        <a:rPr lang="nb-NO" sz="1400" b="0" i="0" u="none" strike="noStrike" dirty="0">
                          <a:solidFill>
                            <a:srgbClr val="FFFFFF"/>
                          </a:solidFill>
                          <a:effectLst/>
                          <a:latin typeface="Calibri" panose="020F0502020204030204" pitchFamily="34" charset="0"/>
                        </a:rPr>
                        <a:t> </a:t>
                      </a:r>
                      <a:r>
                        <a:rPr lang="nb-NO" sz="1400" b="0" i="0" u="none" strike="noStrike" dirty="0" err="1">
                          <a:solidFill>
                            <a:srgbClr val="FFFFFF"/>
                          </a:solidFill>
                          <a:effectLst/>
                          <a:latin typeface="Calibri" panose="020F0502020204030204" pitchFamily="34" charset="0"/>
                        </a:rPr>
                        <a:t>indulgence</a:t>
                      </a:r>
                      <a:endParaRPr lang="nb-NO" sz="1400" b="0" i="0" u="none" strike="noStrike" dirty="0">
                        <a:solidFill>
                          <a:srgbClr val="FFFFFF"/>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rtl="0" fontAlgn="ctr"/>
                      <a:r>
                        <a:rPr lang="nb-NO" sz="1400" b="0" i="0" u="none" strike="noStrike">
                          <a:solidFill>
                            <a:srgbClr val="FFFFFF"/>
                          </a:solidFill>
                          <a:effectLst/>
                          <a:latin typeface="Calibri" panose="020F0502020204030204" pitchFamily="34" charset="0"/>
                        </a:rPr>
                        <a:t>Energy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349215375"/>
                  </a:ext>
                </a:extLst>
              </a:tr>
              <a:tr h="216852">
                <a:tc>
                  <a:txBody>
                    <a:bodyPr/>
                    <a:lstStyle/>
                    <a:p>
                      <a:pPr algn="l" fontAlgn="b"/>
                      <a:r>
                        <a:rPr lang="nb-NO" sz="1400" b="0" i="0" u="none" strike="noStrike" dirty="0" err="1">
                          <a:solidFill>
                            <a:srgbClr val="000000"/>
                          </a:solidFill>
                          <a:effectLst/>
                          <a:latin typeface="Calibri" panose="020F0502020204030204" pitchFamily="34" charset="0"/>
                        </a:rPr>
                        <a:t>Austria</a:t>
                      </a:r>
                      <a:endParaRPr lang="nb-NO" sz="1400" b="0" i="0" u="none" strike="noStrike" dirty="0">
                        <a:solidFill>
                          <a:srgbClr val="000000"/>
                        </a:solidFill>
                        <a:effectLst/>
                        <a:latin typeface="Calibri" panose="020F0502020204030204" pitchFamily="34" charset="0"/>
                      </a:endParaRPr>
                    </a:p>
                  </a:txBody>
                  <a:tcPr marL="72000"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400" b="0" i="0" u="none" strike="noStrike">
                          <a:solidFill>
                            <a:srgbClr val="000000"/>
                          </a:solidFill>
                          <a:effectLst/>
                          <a:latin typeface="Calibri" panose="020F0502020204030204" pitchFamily="34" charset="0"/>
                        </a:rPr>
                        <a:t>-0.12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650693998"/>
                  </a:ext>
                </a:extLst>
              </a:tr>
              <a:tr h="216852">
                <a:tc>
                  <a:txBody>
                    <a:bodyPr/>
                    <a:lstStyle/>
                    <a:p>
                      <a:pPr algn="l" fontAlgn="b"/>
                      <a:r>
                        <a:rPr lang="nb-NO" sz="1400" b="0" i="0" u="none" strike="noStrike" dirty="0">
                          <a:solidFill>
                            <a:srgbClr val="000000"/>
                          </a:solidFill>
                          <a:effectLst/>
                          <a:latin typeface="Calibri" panose="020F0502020204030204" pitchFamily="34" charset="0"/>
                        </a:rPr>
                        <a:t>Canada</a:t>
                      </a:r>
                    </a:p>
                  </a:txBody>
                  <a:tcPr marL="72000"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400" b="0" i="0" u="none" strike="noStrike">
                          <a:solidFill>
                            <a:srgbClr val="000000"/>
                          </a:solidFill>
                          <a:effectLst/>
                          <a:latin typeface="Calibri" panose="020F0502020204030204" pitchFamily="34" charset="0"/>
                        </a:rPr>
                        <a:t>0.02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-0.45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nb-NO" sz="1400" b="0" i="0" u="none" strike="noStrike">
                          <a:solidFill>
                            <a:srgbClr val="000000"/>
                          </a:solidFill>
                          <a:effectLst/>
                          <a:latin typeface="Calibri" panose="020F0502020204030204" pitchFamily="34" charset="0"/>
                        </a:rPr>
                        <a:t>-0.17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0.54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nb-NO" sz="1400" b="0" i="0" u="none" strike="noStrike">
                          <a:solidFill>
                            <a:srgbClr val="000000"/>
                          </a:solidFill>
                          <a:effectLst/>
                          <a:latin typeface="Calibri" panose="020F0502020204030204" pitchFamily="34" charset="0"/>
                        </a:rPr>
                        <a:t>-0.14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571797687"/>
                  </a:ext>
                </a:extLst>
              </a:tr>
              <a:tr h="216852">
                <a:tc>
                  <a:txBody>
                    <a:bodyPr/>
                    <a:lstStyle/>
                    <a:p>
                      <a:pPr algn="l" fontAlgn="b"/>
                      <a:r>
                        <a:rPr lang="nb-NO" sz="1400" b="0" i="0" u="none" strike="noStrike" dirty="0" err="1">
                          <a:solidFill>
                            <a:srgbClr val="000000"/>
                          </a:solidFill>
                          <a:effectLst/>
                          <a:latin typeface="Calibri" panose="020F0502020204030204" pitchFamily="34" charset="0"/>
                        </a:rPr>
                        <a:t>Croatia</a:t>
                      </a:r>
                      <a:endParaRPr lang="nb-NO" sz="1400" b="0" i="0" u="none" strike="noStrike" dirty="0">
                        <a:solidFill>
                          <a:srgbClr val="000000"/>
                        </a:solidFill>
                        <a:effectLst/>
                        <a:latin typeface="Calibri" panose="020F0502020204030204" pitchFamily="34" charset="0"/>
                      </a:endParaRPr>
                    </a:p>
                  </a:txBody>
                  <a:tcPr marL="72000"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400" b="0" i="0" u="none" strike="noStrike">
                          <a:solidFill>
                            <a:srgbClr val="000000"/>
                          </a:solidFill>
                          <a:effectLst/>
                          <a:latin typeface="Calibri" panose="020F0502020204030204" pitchFamily="34" charset="0"/>
                        </a:rPr>
                        <a:t>0.07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nb-NO" sz="1400" b="0" i="0" u="none" strike="noStrike">
                          <a:solidFill>
                            <a:srgbClr val="000000"/>
                          </a:solidFill>
                          <a:effectLst/>
                          <a:latin typeface="Calibri" panose="020F0502020204030204" pitchFamily="34" charset="0"/>
                        </a:rPr>
                        <a:t>0.55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nb-NO" sz="1400" b="0" i="0" u="none" strike="noStrike">
                          <a:solidFill>
                            <a:srgbClr val="000000"/>
                          </a:solidFill>
                          <a:effectLst/>
                          <a:latin typeface="Calibri" panose="020F0502020204030204" pitchFamily="34" charset="0"/>
                        </a:rPr>
                        <a:t>-0.33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nb-NO" sz="1400" b="0" i="0" u="none" strike="noStrike">
                          <a:solidFill>
                            <a:srgbClr val="000000"/>
                          </a:solidFill>
                          <a:effectLst/>
                          <a:latin typeface="Calibri" panose="020F0502020204030204" pitchFamily="34" charset="0"/>
                        </a:rPr>
                        <a:t>-0.18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-0.37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nb-NO" sz="1400" b="0" i="0" u="none" strike="noStrike">
                          <a:solidFill>
                            <a:srgbClr val="000000"/>
                          </a:solidFill>
                          <a:effectLst/>
                          <a:latin typeface="Calibri" panose="020F0502020204030204" pitchFamily="34" charset="0"/>
                        </a:rPr>
                        <a:t>0.26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3443049981"/>
                  </a:ext>
                </a:extLst>
              </a:tr>
              <a:tr h="216852">
                <a:tc>
                  <a:txBody>
                    <a:bodyPr/>
                    <a:lstStyle/>
                    <a:p>
                      <a:pPr algn="l" fontAlgn="b"/>
                      <a:r>
                        <a:rPr lang="nb-NO" sz="1400" b="0" i="0" u="none" strike="noStrike" dirty="0" err="1">
                          <a:solidFill>
                            <a:srgbClr val="000000"/>
                          </a:solidFill>
                          <a:effectLst/>
                          <a:latin typeface="Calibri" panose="020F0502020204030204" pitchFamily="34" charset="0"/>
                        </a:rPr>
                        <a:t>Czech</a:t>
                      </a:r>
                      <a:r>
                        <a:rPr lang="nb-NO" sz="1400" b="0" i="0" u="none" strike="noStrike" dirty="0">
                          <a:solidFill>
                            <a:srgbClr val="000000"/>
                          </a:solidFill>
                          <a:effectLst/>
                          <a:latin typeface="Calibri" panose="020F0502020204030204" pitchFamily="34" charset="0"/>
                        </a:rPr>
                        <a:t> Republic</a:t>
                      </a:r>
                    </a:p>
                  </a:txBody>
                  <a:tcPr marL="72000"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400" b="0" i="0" u="none" strike="noStrike">
                          <a:solidFill>
                            <a:srgbClr val="000000"/>
                          </a:solidFill>
                          <a:effectLst/>
                          <a:latin typeface="Calibri" panose="020F0502020204030204" pitchFamily="34" charset="0"/>
                        </a:rPr>
                        <a:t>0.13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-0.33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nb-NO" sz="1400" b="0" i="0" u="none" strike="noStrike">
                          <a:solidFill>
                            <a:srgbClr val="000000"/>
                          </a:solidFill>
                          <a:effectLst/>
                          <a:latin typeface="Calibri" panose="020F0502020204030204" pitchFamily="34" charset="0"/>
                        </a:rPr>
                        <a:t>-0.11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273952239"/>
                  </a:ext>
                </a:extLst>
              </a:tr>
              <a:tr h="216852">
                <a:tc>
                  <a:txBody>
                    <a:bodyPr/>
                    <a:lstStyle/>
                    <a:p>
                      <a:pPr algn="l" fontAlgn="b"/>
                      <a:r>
                        <a:rPr lang="nb-NO" sz="1400" b="0" i="0" u="none" strike="noStrike" dirty="0" err="1">
                          <a:solidFill>
                            <a:srgbClr val="000000"/>
                          </a:solidFill>
                          <a:effectLst/>
                          <a:latin typeface="Calibri" panose="020F0502020204030204" pitchFamily="34" charset="0"/>
                        </a:rPr>
                        <a:t>Denmark</a:t>
                      </a:r>
                      <a:endParaRPr lang="nb-NO" sz="1400" b="0" i="0" u="none" strike="noStrike" dirty="0">
                        <a:solidFill>
                          <a:srgbClr val="000000"/>
                        </a:solidFill>
                        <a:effectLst/>
                        <a:latin typeface="Calibri" panose="020F0502020204030204" pitchFamily="34" charset="0"/>
                      </a:endParaRPr>
                    </a:p>
                  </a:txBody>
                  <a:tcPr marL="72000"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400" b="0" i="0" u="none" strike="noStrike">
                          <a:solidFill>
                            <a:srgbClr val="000000"/>
                          </a:solidFill>
                          <a:effectLst/>
                          <a:latin typeface="Calibri" panose="020F0502020204030204" pitchFamily="34" charset="0"/>
                        </a:rPr>
                        <a:t>0.04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0.33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nb-NO" sz="1400" b="0" i="0" u="none" strike="noStrike">
                          <a:solidFill>
                            <a:srgbClr val="000000"/>
                          </a:solidFill>
                          <a:effectLst/>
                          <a:latin typeface="Calibri" panose="020F0502020204030204" pitchFamily="34" charset="0"/>
                        </a:rPr>
                        <a:t>-0.04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0.66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nb-NO" sz="1400" b="0" i="0" u="none" strike="noStrike">
                          <a:solidFill>
                            <a:srgbClr val="000000"/>
                          </a:solidFill>
                          <a:effectLst/>
                          <a:latin typeface="Calibri" panose="020F0502020204030204" pitchFamily="34" charset="0"/>
                        </a:rPr>
                        <a:t>-0.22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-0.54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nb-NO" sz="1400" b="0" i="0" u="none" strike="noStrike">
                          <a:solidFill>
                            <a:srgbClr val="000000"/>
                          </a:solidFill>
                          <a:effectLst/>
                          <a:latin typeface="Calibri" panose="020F0502020204030204" pitchFamily="34" charset="0"/>
                        </a:rPr>
                        <a:t>-0.12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2139456000"/>
                  </a:ext>
                </a:extLst>
              </a:tr>
              <a:tr h="216852">
                <a:tc>
                  <a:txBody>
                    <a:bodyPr/>
                    <a:lstStyle/>
                    <a:p>
                      <a:pPr algn="l" fontAlgn="b"/>
                      <a:r>
                        <a:rPr lang="nb-NO" sz="1400" b="0" i="0" u="none" strike="noStrike" dirty="0">
                          <a:solidFill>
                            <a:srgbClr val="000000"/>
                          </a:solidFill>
                          <a:effectLst/>
                          <a:latin typeface="Calibri" panose="020F0502020204030204" pitchFamily="34" charset="0"/>
                        </a:rPr>
                        <a:t>Finland</a:t>
                      </a:r>
                    </a:p>
                  </a:txBody>
                  <a:tcPr marL="72000"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400" b="0" i="0" u="none" strike="noStrike">
                          <a:solidFill>
                            <a:srgbClr val="000000"/>
                          </a:solidFill>
                          <a:effectLst/>
                          <a:latin typeface="Calibri" panose="020F0502020204030204" pitchFamily="34" charset="0"/>
                        </a:rPr>
                        <a:t>-0.03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0.72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nb-NO" sz="1400" b="0" i="0" u="none" strike="noStrike">
                          <a:solidFill>
                            <a:srgbClr val="000000"/>
                          </a:solidFill>
                          <a:effectLst/>
                          <a:latin typeface="Calibri" panose="020F0502020204030204" pitchFamily="34" charset="0"/>
                        </a:rPr>
                        <a:t>-0.20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-0.07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398666724"/>
                  </a:ext>
                </a:extLst>
              </a:tr>
              <a:tr h="216852">
                <a:tc>
                  <a:txBody>
                    <a:bodyPr/>
                    <a:lstStyle/>
                    <a:p>
                      <a:pPr algn="l" fontAlgn="b"/>
                      <a:r>
                        <a:rPr lang="nb-NO" sz="1400" b="0" i="0" u="none" strike="noStrike" dirty="0">
                          <a:solidFill>
                            <a:srgbClr val="000000"/>
                          </a:solidFill>
                          <a:effectLst/>
                          <a:latin typeface="Calibri" panose="020F0502020204030204" pitchFamily="34" charset="0"/>
                        </a:rPr>
                        <a:t>France</a:t>
                      </a:r>
                    </a:p>
                  </a:txBody>
                  <a:tcPr marL="72000"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400" b="0" i="0" u="none" strike="noStrike">
                          <a:solidFill>
                            <a:srgbClr val="000000"/>
                          </a:solidFill>
                          <a:effectLst/>
                          <a:latin typeface="Calibri" panose="020F0502020204030204" pitchFamily="34" charset="0"/>
                        </a:rPr>
                        <a:t>-0.01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-0.35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nb-NO" sz="1400" b="0" i="0" u="none" strike="noStrike">
                          <a:solidFill>
                            <a:srgbClr val="000000"/>
                          </a:solidFill>
                          <a:effectLst/>
                          <a:latin typeface="Calibri" panose="020F0502020204030204" pitchFamily="34" charset="0"/>
                        </a:rPr>
                        <a:t>0.35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nb-NO" sz="1400" b="0" i="0" u="none" strike="noStrike">
                          <a:solidFill>
                            <a:srgbClr val="000000"/>
                          </a:solidFill>
                          <a:effectLst/>
                          <a:latin typeface="Calibri" panose="020F0502020204030204" pitchFamily="34" charset="0"/>
                        </a:rPr>
                        <a:t>-0.04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2245217367"/>
                  </a:ext>
                </a:extLst>
              </a:tr>
              <a:tr h="216852">
                <a:tc>
                  <a:txBody>
                    <a:bodyPr/>
                    <a:lstStyle/>
                    <a:p>
                      <a:pPr algn="l" fontAlgn="b"/>
                      <a:r>
                        <a:rPr lang="nb-NO" sz="1400" b="0" i="0" u="none" strike="noStrike">
                          <a:solidFill>
                            <a:srgbClr val="000000"/>
                          </a:solidFill>
                          <a:effectLst/>
                          <a:latin typeface="Calibri" panose="020F0502020204030204" pitchFamily="34" charset="0"/>
                        </a:rPr>
                        <a:t>Germany</a:t>
                      </a:r>
                    </a:p>
                  </a:txBody>
                  <a:tcPr marL="72000"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400" b="0" i="0" u="none" strike="noStrike">
                          <a:solidFill>
                            <a:srgbClr val="000000"/>
                          </a:solidFill>
                          <a:effectLst/>
                          <a:latin typeface="Calibri" panose="020F0502020204030204" pitchFamily="34" charset="0"/>
                        </a:rPr>
                        <a:t>-0.05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-0.34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nb-NO" sz="1400" b="0" i="0" u="none" strike="noStrike">
                          <a:solidFill>
                            <a:srgbClr val="000000"/>
                          </a:solidFill>
                          <a:effectLst/>
                          <a:latin typeface="Calibri" panose="020F0502020204030204" pitchFamily="34" charset="0"/>
                        </a:rPr>
                        <a:t>0.74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nb-NO" sz="1400" b="0" i="0" u="none" strike="noStrike">
                          <a:solidFill>
                            <a:srgbClr val="000000"/>
                          </a:solidFill>
                          <a:effectLst/>
                          <a:latin typeface="Calibri" panose="020F0502020204030204" pitchFamily="34" charset="0"/>
                        </a:rPr>
                        <a:t>0.04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-0.46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nb-NO" sz="1400" b="0" i="0" u="none" strike="noStrike">
                          <a:solidFill>
                            <a:srgbClr val="000000"/>
                          </a:solidFill>
                          <a:effectLst/>
                          <a:latin typeface="Calibri" panose="020F0502020204030204" pitchFamily="34" charset="0"/>
                        </a:rPr>
                        <a:t>0.05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3116400635"/>
                  </a:ext>
                </a:extLst>
              </a:tr>
              <a:tr h="216852">
                <a:tc>
                  <a:txBody>
                    <a:bodyPr/>
                    <a:lstStyle/>
                    <a:p>
                      <a:pPr algn="l" fontAlgn="b"/>
                      <a:r>
                        <a:rPr lang="nb-NO" sz="1400" b="0" i="0" u="none" strike="noStrike">
                          <a:solidFill>
                            <a:srgbClr val="000000"/>
                          </a:solidFill>
                          <a:effectLst/>
                          <a:latin typeface="Calibri" panose="020F0502020204030204" pitchFamily="34" charset="0"/>
                        </a:rPr>
                        <a:t>Iceland</a:t>
                      </a:r>
                    </a:p>
                  </a:txBody>
                  <a:tcPr marL="72000"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400" b="0" i="0" u="none" strike="noStrike">
                          <a:solidFill>
                            <a:srgbClr val="000000"/>
                          </a:solidFill>
                          <a:effectLst/>
                          <a:latin typeface="Calibri" panose="020F0502020204030204" pitchFamily="34" charset="0"/>
                        </a:rPr>
                        <a:t>-0.06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-0.45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nb-NO" sz="1400" b="0" i="0" u="none" strike="noStrike">
                          <a:solidFill>
                            <a:srgbClr val="000000"/>
                          </a:solidFill>
                          <a:effectLst/>
                          <a:latin typeface="Calibri" panose="020F0502020204030204" pitchFamily="34" charset="0"/>
                        </a:rPr>
                        <a:t>0.16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0.71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nb-NO" sz="1400" b="0" i="0" u="none" strike="noStrike">
                          <a:solidFill>
                            <a:srgbClr val="000000"/>
                          </a:solidFill>
                          <a:effectLst/>
                          <a:latin typeface="Calibri" panose="020F0502020204030204" pitchFamily="34" charset="0"/>
                        </a:rPr>
                        <a:t>-0.16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456321377"/>
                  </a:ext>
                </a:extLst>
              </a:tr>
              <a:tr h="216852">
                <a:tc>
                  <a:txBody>
                    <a:bodyPr/>
                    <a:lstStyle/>
                    <a:p>
                      <a:pPr algn="l" fontAlgn="b"/>
                      <a:r>
                        <a:rPr lang="nb-NO" sz="1400" b="0" i="0" u="none" strike="noStrike" dirty="0" err="1">
                          <a:solidFill>
                            <a:srgbClr val="000000"/>
                          </a:solidFill>
                          <a:effectLst/>
                          <a:latin typeface="Calibri" panose="020F0502020204030204" pitchFamily="34" charset="0"/>
                        </a:rPr>
                        <a:t>Italy</a:t>
                      </a:r>
                      <a:endParaRPr lang="nb-NO" sz="1400" b="0" i="0" u="none" strike="noStrike" dirty="0">
                        <a:solidFill>
                          <a:srgbClr val="000000"/>
                        </a:solidFill>
                        <a:effectLst/>
                        <a:latin typeface="Calibri" panose="020F0502020204030204" pitchFamily="34" charset="0"/>
                      </a:endParaRPr>
                    </a:p>
                  </a:txBody>
                  <a:tcPr marL="72000"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400" b="0" i="0" u="none" strike="noStrike">
                          <a:solidFill>
                            <a:srgbClr val="000000"/>
                          </a:solidFill>
                          <a:effectLst/>
                          <a:latin typeface="Calibri" panose="020F0502020204030204" pitchFamily="34" charset="0"/>
                        </a:rPr>
                        <a:t>0.07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-0.37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nb-NO" sz="1400" b="0" i="0" u="none" strike="noStrike">
                          <a:solidFill>
                            <a:srgbClr val="000000"/>
                          </a:solidFill>
                          <a:effectLst/>
                          <a:latin typeface="Calibri" panose="020F0502020204030204" pitchFamily="34" charset="0"/>
                        </a:rPr>
                        <a:t>0.16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2446451285"/>
                  </a:ext>
                </a:extLst>
              </a:tr>
              <a:tr h="216852">
                <a:tc>
                  <a:txBody>
                    <a:bodyPr/>
                    <a:lstStyle/>
                    <a:p>
                      <a:pPr algn="l" fontAlgn="b"/>
                      <a:r>
                        <a:rPr lang="nb-NO" sz="1400" b="0" i="0" u="none" strike="noStrike" dirty="0" err="1">
                          <a:solidFill>
                            <a:srgbClr val="000000"/>
                          </a:solidFill>
                          <a:effectLst/>
                          <a:latin typeface="Calibri" panose="020F0502020204030204" pitchFamily="34" charset="0"/>
                        </a:rPr>
                        <a:t>Netherlands</a:t>
                      </a:r>
                      <a:endParaRPr lang="nb-NO" sz="1400" b="0" i="0" u="none" strike="noStrike" dirty="0">
                        <a:solidFill>
                          <a:srgbClr val="000000"/>
                        </a:solidFill>
                        <a:effectLst/>
                        <a:latin typeface="Calibri" panose="020F0502020204030204" pitchFamily="34" charset="0"/>
                      </a:endParaRPr>
                    </a:p>
                  </a:txBody>
                  <a:tcPr marL="72000"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400" b="0" i="0" u="none" strike="noStrike">
                          <a:solidFill>
                            <a:srgbClr val="000000"/>
                          </a:solidFill>
                          <a:effectLst/>
                          <a:latin typeface="Calibri" panose="020F0502020204030204" pitchFamily="34" charset="0"/>
                        </a:rPr>
                        <a:t>0.03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-0.35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nb-NO" sz="1400" b="0" i="0" u="none" strike="noStrike">
                          <a:solidFill>
                            <a:srgbClr val="000000"/>
                          </a:solidFill>
                          <a:effectLst/>
                          <a:latin typeface="Calibri" panose="020F0502020204030204" pitchFamily="34" charset="0"/>
                        </a:rPr>
                        <a:t>0.29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-0.07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464644110"/>
                  </a:ext>
                </a:extLst>
              </a:tr>
              <a:tr h="216852">
                <a:tc>
                  <a:txBody>
                    <a:bodyPr/>
                    <a:lstStyle/>
                    <a:p>
                      <a:pPr algn="l" fontAlgn="b"/>
                      <a:r>
                        <a:rPr lang="nb-NO" sz="1400" b="0" i="0" u="none" strike="noStrike" dirty="0">
                          <a:solidFill>
                            <a:srgbClr val="000000"/>
                          </a:solidFill>
                          <a:effectLst/>
                          <a:latin typeface="Calibri" panose="020F0502020204030204" pitchFamily="34" charset="0"/>
                        </a:rPr>
                        <a:t>New Zealand</a:t>
                      </a:r>
                    </a:p>
                  </a:txBody>
                  <a:tcPr marL="72000"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400" b="0" i="0" u="none" strike="noStrike">
                          <a:solidFill>
                            <a:srgbClr val="000000"/>
                          </a:solidFill>
                          <a:effectLst/>
                          <a:latin typeface="Calibri" panose="020F0502020204030204" pitchFamily="34" charset="0"/>
                        </a:rPr>
                        <a:t>0.06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-0.53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nb-NO" sz="1400" b="0" i="0" u="none" strike="noStrike">
                          <a:solidFill>
                            <a:srgbClr val="000000"/>
                          </a:solidFill>
                          <a:effectLst/>
                          <a:latin typeface="Calibri" panose="020F0502020204030204" pitchFamily="34" charset="0"/>
                        </a:rPr>
                        <a:t>-0.01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-0.33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nb-NO" sz="1400" b="0" i="0" u="none" strike="noStrike">
                          <a:solidFill>
                            <a:srgbClr val="000000"/>
                          </a:solidFill>
                          <a:effectLst/>
                          <a:latin typeface="Calibri" panose="020F0502020204030204" pitchFamily="34" charset="0"/>
                        </a:rPr>
                        <a:t>-0.03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0.75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nb-NO" sz="1400" b="0" i="0" u="none" strike="noStrike">
                          <a:solidFill>
                            <a:srgbClr val="000000"/>
                          </a:solidFill>
                          <a:effectLst/>
                          <a:latin typeface="Calibri" panose="020F0502020204030204" pitchFamily="34" charset="0"/>
                        </a:rPr>
                        <a:t>0.04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2766296164"/>
                  </a:ext>
                </a:extLst>
              </a:tr>
              <a:tr h="216852">
                <a:tc>
                  <a:txBody>
                    <a:bodyPr/>
                    <a:lstStyle/>
                    <a:p>
                      <a:pPr algn="l" fontAlgn="b"/>
                      <a:r>
                        <a:rPr lang="nb-NO" sz="1400" b="1" i="0" u="none" strike="noStrike" dirty="0">
                          <a:solidFill>
                            <a:srgbClr val="000000"/>
                          </a:solidFill>
                          <a:effectLst/>
                          <a:latin typeface="Calibri" panose="020F0502020204030204" pitchFamily="34" charset="0"/>
                        </a:rPr>
                        <a:t>Norway</a:t>
                      </a:r>
                    </a:p>
                  </a:txBody>
                  <a:tcPr marL="72000"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400" b="1" i="0" u="none" strike="noStrike" dirty="0">
                          <a:solidFill>
                            <a:srgbClr val="000000"/>
                          </a:solidFill>
                          <a:effectLst/>
                          <a:latin typeface="Calibri" panose="020F0502020204030204" pitchFamily="34" charset="0"/>
                        </a:rPr>
                        <a:t>0.04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1" i="0" u="none" strike="noStrike" dirty="0">
                          <a:solidFill>
                            <a:srgbClr val="000000"/>
                          </a:solidFill>
                          <a:effectLst/>
                          <a:latin typeface="Calibri" panose="020F0502020204030204" pitchFamily="34" charset="0"/>
                        </a:rPr>
                        <a:t>-0.28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1" i="0" u="none" strike="noStrike" dirty="0">
                          <a:solidFill>
                            <a:srgbClr val="000000"/>
                          </a:solidFill>
                          <a:effectLst/>
                          <a:latin typeface="Calibri" panose="020F0502020204030204" pitchFamily="34" charset="0"/>
                        </a:rPr>
                        <a:t>0.01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1" i="0" u="none" strike="noStrike" dirty="0">
                          <a:solidFill>
                            <a:srgbClr val="000000"/>
                          </a:solidFill>
                          <a:effectLst/>
                          <a:latin typeface="Calibri" panose="020F0502020204030204" pitchFamily="34" charset="0"/>
                        </a:rPr>
                        <a:t>0.14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1" i="0" u="none" strike="noStrike" dirty="0">
                          <a:solidFill>
                            <a:srgbClr val="000000"/>
                          </a:solidFill>
                          <a:effectLst/>
                          <a:latin typeface="Calibri" panose="020F0502020204030204" pitchFamily="34" charset="0"/>
                        </a:rPr>
                        <a:t>0.54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nb-NO" sz="1400" b="1" i="0" u="none" strike="noStrike" dirty="0">
                          <a:solidFill>
                            <a:srgbClr val="000000"/>
                          </a:solidFill>
                          <a:effectLst/>
                          <a:latin typeface="Calibri" panose="020F0502020204030204" pitchFamily="34" charset="0"/>
                        </a:rPr>
                        <a:t>-0.25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1" i="0" u="none" strike="noStrike" dirty="0">
                          <a:solidFill>
                            <a:srgbClr val="000000"/>
                          </a:solidFill>
                          <a:effectLst/>
                          <a:latin typeface="Calibri" panose="020F0502020204030204" pitchFamily="34" charset="0"/>
                        </a:rPr>
                        <a:t>-0.09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1" i="0" u="none" strike="noStrike">
                          <a:solidFill>
                            <a:srgbClr val="000000"/>
                          </a:solidFill>
                          <a:effectLst/>
                          <a:latin typeface="Calibri" panose="020F0502020204030204" pitchFamily="34" charset="0"/>
                        </a:rPr>
                        <a:t>-0.15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1" i="0" u="none" strike="noStrike" dirty="0">
                          <a:solidFill>
                            <a:srgbClr val="000000"/>
                          </a:solidFill>
                          <a:effectLst/>
                          <a:latin typeface="Calibri" panose="020F0502020204030204" pitchFamily="34" charset="0"/>
                        </a:rPr>
                        <a:t>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3583098817"/>
                  </a:ext>
                </a:extLst>
              </a:tr>
              <a:tr h="216852">
                <a:tc>
                  <a:txBody>
                    <a:bodyPr/>
                    <a:lstStyle/>
                    <a:p>
                      <a:pPr algn="l" fontAlgn="b"/>
                      <a:r>
                        <a:rPr lang="nb-NO" sz="1400" b="0" i="0" u="none" strike="noStrike" dirty="0">
                          <a:solidFill>
                            <a:srgbClr val="000000"/>
                          </a:solidFill>
                          <a:effectLst/>
                          <a:latin typeface="Calibri" panose="020F0502020204030204" pitchFamily="34" charset="0"/>
                        </a:rPr>
                        <a:t>Portugal</a:t>
                      </a:r>
                    </a:p>
                  </a:txBody>
                  <a:tcPr marL="72000"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400" b="0" i="0" u="none" strike="noStrike">
                          <a:solidFill>
                            <a:srgbClr val="000000"/>
                          </a:solidFill>
                          <a:effectLst/>
                          <a:latin typeface="Calibri" panose="020F0502020204030204" pitchFamily="34" charset="0"/>
                        </a:rPr>
                        <a:t>0.17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nb-NO" sz="1400" b="0" i="0" u="none" strike="noStrike">
                          <a:solidFill>
                            <a:srgbClr val="000000"/>
                          </a:solidFill>
                          <a:effectLst/>
                          <a:latin typeface="Calibri" panose="020F0502020204030204" pitchFamily="34" charset="0"/>
                        </a:rPr>
                        <a:t>0.31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nb-NO" sz="1400" b="0" i="0" u="none" strike="noStrike">
                          <a:solidFill>
                            <a:srgbClr val="000000"/>
                          </a:solidFill>
                          <a:effectLst/>
                          <a:latin typeface="Calibri" panose="020F0502020204030204" pitchFamily="34" charset="0"/>
                        </a:rPr>
                        <a:t>-0.08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-0.07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dirty="0">
                          <a:solidFill>
                            <a:srgbClr val="000000"/>
                          </a:solidFill>
                          <a:effectLst/>
                          <a:latin typeface="Calibri" panose="020F0502020204030204" pitchFamily="34" charset="0"/>
                        </a:rPr>
                        <a:t>-0.27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dirty="0">
                          <a:solidFill>
                            <a:srgbClr val="000000"/>
                          </a:solidFill>
                          <a:effectLst/>
                          <a:latin typeface="Calibri" panose="020F0502020204030204" pitchFamily="34" charset="0"/>
                        </a:rPr>
                        <a:t>-0.24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dirty="0">
                          <a:solidFill>
                            <a:srgbClr val="000000"/>
                          </a:solidFill>
                          <a:effectLst/>
                          <a:latin typeface="Calibri" panose="020F0502020204030204" pitchFamily="34" charset="0"/>
                        </a:rPr>
                        <a:t>0.07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3492173739"/>
                  </a:ext>
                </a:extLst>
              </a:tr>
              <a:tr h="216852">
                <a:tc>
                  <a:txBody>
                    <a:bodyPr/>
                    <a:lstStyle/>
                    <a:p>
                      <a:pPr algn="l" fontAlgn="b"/>
                      <a:r>
                        <a:rPr lang="nb-NO" sz="1400" b="0" i="0" u="none" strike="noStrike" dirty="0">
                          <a:solidFill>
                            <a:srgbClr val="000000"/>
                          </a:solidFill>
                          <a:effectLst/>
                          <a:latin typeface="Calibri" panose="020F0502020204030204" pitchFamily="34" charset="0"/>
                        </a:rPr>
                        <a:t>Scotland</a:t>
                      </a:r>
                    </a:p>
                  </a:txBody>
                  <a:tcPr marL="72000"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400" b="0" i="0" u="none" strike="noStrike">
                          <a:solidFill>
                            <a:srgbClr val="000000"/>
                          </a:solidFill>
                          <a:effectLst/>
                          <a:latin typeface="Calibri" panose="020F0502020204030204" pitchFamily="34" charset="0"/>
                        </a:rPr>
                        <a:t>-0.18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-0.35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nb-NO" sz="1400" b="0" i="0" u="none" strike="noStrike">
                          <a:solidFill>
                            <a:srgbClr val="000000"/>
                          </a:solidFill>
                          <a:effectLst/>
                          <a:latin typeface="Calibri" panose="020F0502020204030204" pitchFamily="34" charset="0"/>
                        </a:rPr>
                        <a:t>0.34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nb-NO" sz="1400" b="0" i="0" u="none" strike="noStrike">
                          <a:solidFill>
                            <a:srgbClr val="000000"/>
                          </a:solidFill>
                          <a:effectLst/>
                          <a:latin typeface="Calibri" panose="020F0502020204030204" pitchFamily="34" charset="0"/>
                        </a:rPr>
                        <a:t>0.49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nb-NO" sz="1400" b="0" i="0" u="none" strike="noStrike">
                          <a:solidFill>
                            <a:srgbClr val="000000"/>
                          </a:solidFill>
                          <a:effectLst/>
                          <a:latin typeface="Calibri" panose="020F0502020204030204" pitchFamily="34" charset="0"/>
                        </a:rPr>
                        <a:t>-0.45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nb-NO" sz="1400" b="0" i="0" u="none" strike="noStrike">
                          <a:solidFill>
                            <a:srgbClr val="000000"/>
                          </a:solidFill>
                          <a:effectLst/>
                          <a:latin typeface="Calibri" panose="020F0502020204030204" pitchFamily="34" charset="0"/>
                        </a:rPr>
                        <a:t>0.03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3066350040"/>
                  </a:ext>
                </a:extLst>
              </a:tr>
              <a:tr h="216852">
                <a:tc>
                  <a:txBody>
                    <a:bodyPr/>
                    <a:lstStyle/>
                    <a:p>
                      <a:pPr algn="l" fontAlgn="b"/>
                      <a:r>
                        <a:rPr lang="nb-NO" sz="1400" b="0" i="0" u="none" strike="noStrike" dirty="0">
                          <a:solidFill>
                            <a:srgbClr val="000000"/>
                          </a:solidFill>
                          <a:effectLst/>
                          <a:latin typeface="Calibri" panose="020F0502020204030204" pitchFamily="34" charset="0"/>
                        </a:rPr>
                        <a:t>South </a:t>
                      </a:r>
                      <a:r>
                        <a:rPr lang="nb-NO" sz="1400" b="0" i="0" u="none" strike="noStrike" dirty="0" err="1">
                          <a:solidFill>
                            <a:srgbClr val="000000"/>
                          </a:solidFill>
                          <a:effectLst/>
                          <a:latin typeface="Calibri" panose="020F0502020204030204" pitchFamily="34" charset="0"/>
                        </a:rPr>
                        <a:t>Africa</a:t>
                      </a:r>
                      <a:endParaRPr lang="nb-NO" sz="1400" b="0" i="0" u="none" strike="noStrike" dirty="0">
                        <a:solidFill>
                          <a:srgbClr val="000000"/>
                        </a:solidFill>
                        <a:effectLst/>
                        <a:latin typeface="Calibri" panose="020F0502020204030204" pitchFamily="34" charset="0"/>
                      </a:endParaRPr>
                    </a:p>
                  </a:txBody>
                  <a:tcPr marL="72000"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400" b="0" i="0" u="none" strike="noStrike">
                          <a:solidFill>
                            <a:srgbClr val="000000"/>
                          </a:solidFill>
                          <a:effectLst/>
                          <a:latin typeface="Calibri" panose="020F0502020204030204" pitchFamily="34" charset="0"/>
                        </a:rPr>
                        <a:t>-0.19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nb-NO" sz="1400" b="0" i="0" u="none" strike="noStrike">
                          <a:solidFill>
                            <a:srgbClr val="000000"/>
                          </a:solidFill>
                          <a:effectLst/>
                          <a:latin typeface="Calibri" panose="020F0502020204030204" pitchFamily="34" charset="0"/>
                        </a:rPr>
                        <a:t>0.04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0.60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nb-NO" sz="1400" b="0" i="0" u="none" strike="noStrike">
                          <a:solidFill>
                            <a:srgbClr val="000000"/>
                          </a:solidFill>
                          <a:effectLst/>
                          <a:latin typeface="Calibri" panose="020F0502020204030204" pitchFamily="34" charset="0"/>
                        </a:rPr>
                        <a:t>-0.02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2353042095"/>
                  </a:ext>
                </a:extLst>
              </a:tr>
              <a:tr h="216852">
                <a:tc>
                  <a:txBody>
                    <a:bodyPr/>
                    <a:lstStyle/>
                    <a:p>
                      <a:pPr algn="l" fontAlgn="b"/>
                      <a:r>
                        <a:rPr lang="nb-NO" sz="1400" b="0" i="0" u="none" strike="noStrike" dirty="0">
                          <a:solidFill>
                            <a:srgbClr val="000000"/>
                          </a:solidFill>
                          <a:effectLst/>
                          <a:latin typeface="Calibri" panose="020F0502020204030204" pitchFamily="34" charset="0"/>
                        </a:rPr>
                        <a:t>Spain</a:t>
                      </a:r>
                    </a:p>
                  </a:txBody>
                  <a:tcPr marL="72000"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400" b="0" i="0" u="none" strike="noStrike">
                          <a:solidFill>
                            <a:srgbClr val="000000"/>
                          </a:solidFill>
                          <a:effectLst/>
                          <a:latin typeface="Calibri" panose="020F0502020204030204" pitchFamily="34" charset="0"/>
                        </a:rPr>
                        <a:t>0.25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nb-NO" sz="1400" b="0" i="0" u="none" strike="noStrike">
                          <a:solidFill>
                            <a:srgbClr val="000000"/>
                          </a:solidFill>
                          <a:effectLst/>
                          <a:latin typeface="Calibri" panose="020F0502020204030204" pitchFamily="34" charset="0"/>
                        </a:rPr>
                        <a:t>0.19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-0.35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nb-NO" sz="1400" b="0" i="0" u="none" strike="noStrike">
                          <a:solidFill>
                            <a:srgbClr val="000000"/>
                          </a:solidFill>
                          <a:effectLst/>
                          <a:latin typeface="Calibri" panose="020F0502020204030204" pitchFamily="34" charset="0"/>
                        </a:rPr>
                        <a:t>-0.65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5050"/>
                    </a:solidFill>
                  </a:tcPr>
                </a:tc>
                <a:tc>
                  <a:txBody>
                    <a:bodyPr/>
                    <a:lstStyle/>
                    <a:p>
                      <a:pPr algn="ctr" fontAlgn="b"/>
                      <a:r>
                        <a:rPr lang="nb-NO" sz="1400" b="0" i="0" u="none" strike="noStrike">
                          <a:solidFill>
                            <a:srgbClr val="000000"/>
                          </a:solidFill>
                          <a:effectLst/>
                          <a:latin typeface="Calibri" panose="020F0502020204030204" pitchFamily="34" charset="0"/>
                        </a:rPr>
                        <a:t>-0.05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2341978996"/>
                  </a:ext>
                </a:extLst>
              </a:tr>
              <a:tr h="216852">
                <a:tc>
                  <a:txBody>
                    <a:bodyPr/>
                    <a:lstStyle/>
                    <a:p>
                      <a:pPr algn="l" fontAlgn="b"/>
                      <a:r>
                        <a:rPr lang="nb-NO" sz="1400" b="0" i="0" u="none" strike="noStrike" dirty="0" err="1">
                          <a:solidFill>
                            <a:srgbClr val="000000"/>
                          </a:solidFill>
                          <a:effectLst/>
                          <a:latin typeface="Calibri" panose="020F0502020204030204" pitchFamily="34" charset="0"/>
                        </a:rPr>
                        <a:t>Switzerland</a:t>
                      </a:r>
                      <a:endParaRPr lang="nb-NO" sz="1400" b="0" i="0" u="none" strike="noStrike" dirty="0">
                        <a:solidFill>
                          <a:srgbClr val="000000"/>
                        </a:solidFill>
                        <a:effectLst/>
                        <a:latin typeface="Calibri" panose="020F0502020204030204" pitchFamily="34" charset="0"/>
                      </a:endParaRPr>
                    </a:p>
                  </a:txBody>
                  <a:tcPr marL="72000"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400" b="0" i="0" u="none" strike="noStrike">
                          <a:solidFill>
                            <a:srgbClr val="000000"/>
                          </a:solidFill>
                          <a:effectLst/>
                          <a:latin typeface="Calibri" panose="020F0502020204030204" pitchFamily="34" charset="0"/>
                        </a:rPr>
                        <a:t>-0.10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-0.33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nb-NO" sz="1400" b="0" i="0" u="none" strike="noStrike">
                          <a:solidFill>
                            <a:srgbClr val="000000"/>
                          </a:solidFill>
                          <a:effectLst/>
                          <a:latin typeface="Calibri" panose="020F0502020204030204" pitchFamily="34" charset="0"/>
                        </a:rPr>
                        <a:t>-0.15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422250143"/>
                  </a:ext>
                </a:extLst>
              </a:tr>
              <a:tr h="216852">
                <a:tc>
                  <a:txBody>
                    <a:bodyPr/>
                    <a:lstStyle/>
                    <a:p>
                      <a:pPr algn="l" fontAlgn="b"/>
                      <a:r>
                        <a:rPr lang="nb-NO" sz="1400" b="0" i="0" u="none" strike="noStrike" dirty="0">
                          <a:solidFill>
                            <a:srgbClr val="000000"/>
                          </a:solidFill>
                          <a:effectLst/>
                          <a:latin typeface="Calibri" panose="020F0502020204030204" pitchFamily="34" charset="0"/>
                        </a:rPr>
                        <a:t>Thailand</a:t>
                      </a:r>
                    </a:p>
                  </a:txBody>
                  <a:tcPr marL="72000"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400" b="0" i="0" u="none" strike="noStrike">
                          <a:solidFill>
                            <a:srgbClr val="000000"/>
                          </a:solidFill>
                          <a:effectLst/>
                          <a:latin typeface="Calibri" panose="020F0502020204030204" pitchFamily="34" charset="0"/>
                        </a:rPr>
                        <a:t>0.20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0.45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nb-NO" sz="1400" b="0" i="0" u="none" strike="noStrike">
                          <a:solidFill>
                            <a:srgbClr val="000000"/>
                          </a:solidFill>
                          <a:effectLst/>
                          <a:latin typeface="Calibri" panose="020F0502020204030204" pitchFamily="34" charset="0"/>
                        </a:rPr>
                        <a:t>0.46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nb-NO" sz="1400" b="0" i="0" u="none" strike="noStrike">
                          <a:solidFill>
                            <a:srgbClr val="000000"/>
                          </a:solidFill>
                          <a:effectLst/>
                          <a:latin typeface="Calibri" panose="020F0502020204030204" pitchFamily="34" charset="0"/>
                        </a:rPr>
                        <a:t>-0.16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-0.42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nb-NO" sz="1400" b="0" i="0" u="none" strike="noStrike">
                          <a:solidFill>
                            <a:srgbClr val="000000"/>
                          </a:solidFill>
                          <a:effectLst/>
                          <a:latin typeface="Calibri" panose="020F0502020204030204" pitchFamily="34" charset="0"/>
                        </a:rPr>
                        <a:t>-0.34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nb-NO" sz="1400" b="0" i="0" u="none" strike="noStrike">
                          <a:solidFill>
                            <a:srgbClr val="000000"/>
                          </a:solidFill>
                          <a:effectLst/>
                          <a:latin typeface="Calibri" panose="020F0502020204030204" pitchFamily="34" charset="0"/>
                        </a:rPr>
                        <a:t>0.05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060451911"/>
                  </a:ext>
                </a:extLst>
              </a:tr>
              <a:tr h="216852">
                <a:tc>
                  <a:txBody>
                    <a:bodyPr/>
                    <a:lstStyle/>
                    <a:p>
                      <a:pPr algn="l" fontAlgn="b"/>
                      <a:r>
                        <a:rPr lang="nb-NO" sz="1400" b="0" i="0" u="none" strike="noStrike" dirty="0">
                          <a:solidFill>
                            <a:srgbClr val="000000"/>
                          </a:solidFill>
                          <a:effectLst/>
                          <a:latin typeface="Calibri" panose="020F0502020204030204" pitchFamily="34" charset="0"/>
                        </a:rPr>
                        <a:t>USA</a:t>
                      </a:r>
                    </a:p>
                  </a:txBody>
                  <a:tcPr marL="72000"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400" b="0" i="0" u="none" strike="noStrike">
                          <a:solidFill>
                            <a:srgbClr val="000000"/>
                          </a:solidFill>
                          <a:effectLst/>
                          <a:latin typeface="Calibri" panose="020F0502020204030204" pitchFamily="34" charset="0"/>
                        </a:rPr>
                        <a:t>0.17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-0.43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nb-NO" sz="1400" b="0" i="0" u="none" strike="noStrike">
                          <a:solidFill>
                            <a:srgbClr val="000000"/>
                          </a:solidFill>
                          <a:effectLst/>
                          <a:latin typeface="Calibri" panose="020F0502020204030204" pitchFamily="34" charset="0"/>
                        </a:rPr>
                        <a:t>0.15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0.41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nb-NO" sz="1400" b="0" i="0" u="none" strike="noStrike" dirty="0">
                          <a:solidFill>
                            <a:srgbClr val="000000"/>
                          </a:solidFill>
                          <a:effectLst/>
                          <a:latin typeface="Calibri" panose="020F0502020204030204" pitchFamily="34" charset="0"/>
                        </a:rPr>
                        <a:t>0.23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3168536940"/>
                  </a:ext>
                </a:extLst>
              </a:tr>
            </a:tbl>
          </a:graphicData>
        </a:graphic>
      </p:graphicFrame>
      <p:sp>
        <p:nvSpPr>
          <p:cNvPr id="3" name="Title 2"/>
          <p:cNvSpPr>
            <a:spLocks noGrp="1"/>
          </p:cNvSpPr>
          <p:nvPr>
            <p:ph type="title"/>
          </p:nvPr>
        </p:nvSpPr>
        <p:spPr>
          <a:xfrm>
            <a:off x="540000" y="540546"/>
            <a:ext cx="11761712" cy="553998"/>
          </a:xfrm>
        </p:spPr>
        <p:txBody>
          <a:bodyPr/>
          <a:lstStyle/>
          <a:p>
            <a:r>
              <a:rPr lang="en-US" dirty="0"/>
              <a:t>Overview Destinations fit in the Swedish market</a:t>
            </a:r>
          </a:p>
        </p:txBody>
      </p:sp>
      <p:graphicFrame>
        <p:nvGraphicFramePr>
          <p:cNvPr id="8" name="Table 7"/>
          <p:cNvGraphicFramePr>
            <a:graphicFrameLocks noGrp="1"/>
          </p:cNvGraphicFramePr>
          <p:nvPr>
            <p:extLst>
              <p:ext uri="{D42A27DB-BD31-4B8C-83A1-F6EECF244321}">
                <p14:modId xmlns:p14="http://schemas.microsoft.com/office/powerpoint/2010/main" val="606253254"/>
              </p:ext>
            </p:extLst>
          </p:nvPr>
        </p:nvGraphicFramePr>
        <p:xfrm>
          <a:off x="11010192" y="6548928"/>
          <a:ext cx="1296144" cy="760095"/>
        </p:xfrm>
        <a:graphic>
          <a:graphicData uri="http://schemas.openxmlformats.org/drawingml/2006/table">
            <a:tbl>
              <a:tblPr/>
              <a:tblGrid>
                <a:gridCol w="1296144">
                  <a:extLst>
                    <a:ext uri="{9D8B030D-6E8A-4147-A177-3AD203B41FA5}">
                      <a16:colId xmlns:a16="http://schemas.microsoft.com/office/drawing/2014/main" val="20000"/>
                    </a:ext>
                  </a:extLst>
                </a:gridCol>
              </a:tblGrid>
              <a:tr h="190500">
                <a:tc>
                  <a:txBody>
                    <a:bodyPr/>
                    <a:lstStyle>
                      <a:lvl1pPr marL="0" algn="l" defTabSz="1051802" rtl="0" eaLnBrk="1" latinLnBrk="0" hangingPunct="1">
                        <a:defRPr sz="2100" kern="1200">
                          <a:solidFill>
                            <a:schemeClr val="tx1"/>
                          </a:solidFill>
                          <a:latin typeface="Calibri"/>
                        </a:defRPr>
                      </a:lvl1pPr>
                      <a:lvl2pPr marL="525902" algn="l" defTabSz="1051802" rtl="0" eaLnBrk="1" latinLnBrk="0" hangingPunct="1">
                        <a:defRPr sz="2100" kern="1200">
                          <a:solidFill>
                            <a:schemeClr val="tx1"/>
                          </a:solidFill>
                          <a:latin typeface="Calibri"/>
                        </a:defRPr>
                      </a:lvl2pPr>
                      <a:lvl3pPr marL="1051802" algn="l" defTabSz="1051802" rtl="0" eaLnBrk="1" latinLnBrk="0" hangingPunct="1">
                        <a:defRPr sz="2100" kern="1200">
                          <a:solidFill>
                            <a:schemeClr val="tx1"/>
                          </a:solidFill>
                          <a:latin typeface="Calibri"/>
                        </a:defRPr>
                      </a:lvl3pPr>
                      <a:lvl4pPr marL="1577704" algn="l" defTabSz="1051802" rtl="0" eaLnBrk="1" latinLnBrk="0" hangingPunct="1">
                        <a:defRPr sz="2100" kern="1200">
                          <a:solidFill>
                            <a:schemeClr val="tx1"/>
                          </a:solidFill>
                          <a:latin typeface="Calibri"/>
                        </a:defRPr>
                      </a:lvl4pPr>
                      <a:lvl5pPr marL="2103606" algn="l" defTabSz="1051802" rtl="0" eaLnBrk="1" latinLnBrk="0" hangingPunct="1">
                        <a:defRPr sz="2100" kern="1200">
                          <a:solidFill>
                            <a:schemeClr val="tx1"/>
                          </a:solidFill>
                          <a:latin typeface="Calibri"/>
                        </a:defRPr>
                      </a:lvl5pPr>
                      <a:lvl6pPr marL="2629507" algn="l" defTabSz="1051802" rtl="0" eaLnBrk="1" latinLnBrk="0" hangingPunct="1">
                        <a:defRPr sz="2100" kern="1200">
                          <a:solidFill>
                            <a:schemeClr val="tx1"/>
                          </a:solidFill>
                          <a:latin typeface="Calibri"/>
                        </a:defRPr>
                      </a:lvl6pPr>
                      <a:lvl7pPr marL="3155408" algn="l" defTabSz="1051802" rtl="0" eaLnBrk="1" latinLnBrk="0" hangingPunct="1">
                        <a:defRPr sz="2100" kern="1200">
                          <a:solidFill>
                            <a:schemeClr val="tx1"/>
                          </a:solidFill>
                          <a:latin typeface="Calibri"/>
                        </a:defRPr>
                      </a:lvl7pPr>
                      <a:lvl8pPr marL="3681310" algn="l" defTabSz="1051802" rtl="0" eaLnBrk="1" latinLnBrk="0" hangingPunct="1">
                        <a:defRPr sz="2100" kern="1200">
                          <a:solidFill>
                            <a:schemeClr val="tx1"/>
                          </a:solidFill>
                          <a:latin typeface="Calibri"/>
                        </a:defRPr>
                      </a:lvl8pPr>
                      <a:lvl9pPr marL="4207211" algn="l" defTabSz="1051802" rtl="0" eaLnBrk="1" latinLnBrk="0" hangingPunct="1">
                        <a:defRPr sz="2100" kern="1200">
                          <a:solidFill>
                            <a:schemeClr val="tx1"/>
                          </a:solidFill>
                          <a:latin typeface="Calibri"/>
                        </a:defRPr>
                      </a:lvl9pPr>
                    </a:lstStyle>
                    <a:p>
                      <a:pPr algn="l" fontAlgn="b"/>
                      <a:r>
                        <a:rPr lang="en-US" sz="1600" b="0" i="0" u="none" strike="noStrike" dirty="0">
                          <a:solidFill>
                            <a:srgbClr val="000000"/>
                          </a:solidFill>
                          <a:latin typeface="+mn-lt"/>
                        </a:rPr>
                        <a:t>Good</a:t>
                      </a:r>
                      <a:r>
                        <a:rPr lang="en-US" sz="1600" b="0" i="0" u="none" strike="noStrike" baseline="0" dirty="0">
                          <a:solidFill>
                            <a:srgbClr val="000000"/>
                          </a:solidFill>
                          <a:latin typeface="+mn-lt"/>
                        </a:rPr>
                        <a:t> fit</a:t>
                      </a:r>
                      <a:endParaRPr lang="en-US" sz="1600" b="0" i="0" u="none" strike="noStrike" dirty="0">
                        <a:solidFill>
                          <a:srgbClr val="000000"/>
                        </a:solidFill>
                        <a:latin typeface="+mn-lt"/>
                      </a:endParaRPr>
                    </a:p>
                  </a:txBody>
                  <a:tcPr marL="72000" marR="9525" marT="9525" marB="0" anchor="ctr">
                    <a:lnL>
                      <a:noFill/>
                    </a:lnL>
                    <a:lnR>
                      <a:noFill/>
                    </a:lnR>
                    <a:lnT>
                      <a:noFill/>
                    </a:lnT>
                    <a:lnB>
                      <a:noFill/>
                    </a:lnB>
                    <a:lnTlToBr w="12700" cmpd="sng">
                      <a:noFill/>
                      <a:prstDash val="solid"/>
                    </a:lnTlToBr>
                    <a:lnBlToTr w="12700" cmpd="sng">
                      <a:noFill/>
                      <a:prstDash val="solid"/>
                    </a:lnBlToTr>
                    <a:solidFill>
                      <a:srgbClr val="A9D08E"/>
                    </a:solidFill>
                  </a:tcPr>
                </a:tc>
                <a:extLst>
                  <a:ext uri="{0D108BD9-81ED-4DB2-BD59-A6C34878D82A}">
                    <a16:rowId xmlns:a16="http://schemas.microsoft.com/office/drawing/2014/main" val="10000"/>
                  </a:ext>
                </a:extLst>
              </a:tr>
              <a:tr h="190500">
                <a:tc>
                  <a:txBody>
                    <a:bodyPr/>
                    <a:lstStyle>
                      <a:lvl1pPr marL="0" algn="l" defTabSz="1051802" rtl="0" eaLnBrk="1" latinLnBrk="0" hangingPunct="1">
                        <a:defRPr sz="2100" kern="1200">
                          <a:solidFill>
                            <a:schemeClr val="tx1"/>
                          </a:solidFill>
                          <a:latin typeface="Calibri"/>
                        </a:defRPr>
                      </a:lvl1pPr>
                      <a:lvl2pPr marL="525902" algn="l" defTabSz="1051802" rtl="0" eaLnBrk="1" latinLnBrk="0" hangingPunct="1">
                        <a:defRPr sz="2100" kern="1200">
                          <a:solidFill>
                            <a:schemeClr val="tx1"/>
                          </a:solidFill>
                          <a:latin typeface="Calibri"/>
                        </a:defRPr>
                      </a:lvl2pPr>
                      <a:lvl3pPr marL="1051802" algn="l" defTabSz="1051802" rtl="0" eaLnBrk="1" latinLnBrk="0" hangingPunct="1">
                        <a:defRPr sz="2100" kern="1200">
                          <a:solidFill>
                            <a:schemeClr val="tx1"/>
                          </a:solidFill>
                          <a:latin typeface="Calibri"/>
                        </a:defRPr>
                      </a:lvl3pPr>
                      <a:lvl4pPr marL="1577704" algn="l" defTabSz="1051802" rtl="0" eaLnBrk="1" latinLnBrk="0" hangingPunct="1">
                        <a:defRPr sz="2100" kern="1200">
                          <a:solidFill>
                            <a:schemeClr val="tx1"/>
                          </a:solidFill>
                          <a:latin typeface="Calibri"/>
                        </a:defRPr>
                      </a:lvl4pPr>
                      <a:lvl5pPr marL="2103606" algn="l" defTabSz="1051802" rtl="0" eaLnBrk="1" latinLnBrk="0" hangingPunct="1">
                        <a:defRPr sz="2100" kern="1200">
                          <a:solidFill>
                            <a:schemeClr val="tx1"/>
                          </a:solidFill>
                          <a:latin typeface="Calibri"/>
                        </a:defRPr>
                      </a:lvl5pPr>
                      <a:lvl6pPr marL="2629507" algn="l" defTabSz="1051802" rtl="0" eaLnBrk="1" latinLnBrk="0" hangingPunct="1">
                        <a:defRPr sz="2100" kern="1200">
                          <a:solidFill>
                            <a:schemeClr val="tx1"/>
                          </a:solidFill>
                          <a:latin typeface="Calibri"/>
                        </a:defRPr>
                      </a:lvl6pPr>
                      <a:lvl7pPr marL="3155408" algn="l" defTabSz="1051802" rtl="0" eaLnBrk="1" latinLnBrk="0" hangingPunct="1">
                        <a:defRPr sz="2100" kern="1200">
                          <a:solidFill>
                            <a:schemeClr val="tx1"/>
                          </a:solidFill>
                          <a:latin typeface="Calibri"/>
                        </a:defRPr>
                      </a:lvl7pPr>
                      <a:lvl8pPr marL="3681310" algn="l" defTabSz="1051802" rtl="0" eaLnBrk="1" latinLnBrk="0" hangingPunct="1">
                        <a:defRPr sz="2100" kern="1200">
                          <a:solidFill>
                            <a:schemeClr val="tx1"/>
                          </a:solidFill>
                          <a:latin typeface="Calibri"/>
                        </a:defRPr>
                      </a:lvl8pPr>
                      <a:lvl9pPr marL="4207211" algn="l" defTabSz="1051802" rtl="0" eaLnBrk="1" latinLnBrk="0" hangingPunct="1">
                        <a:defRPr sz="2100" kern="1200">
                          <a:solidFill>
                            <a:schemeClr val="tx1"/>
                          </a:solidFill>
                          <a:latin typeface="Calibri"/>
                        </a:defRPr>
                      </a:lvl9pPr>
                    </a:lstStyle>
                    <a:p>
                      <a:pPr marL="0" marR="0" lvl="0" indent="0" algn="l" defTabSz="1051802" rtl="0" eaLnBrk="1" fontAlgn="b" latinLnBrk="0" hangingPunct="1">
                        <a:lnSpc>
                          <a:spcPct val="100000"/>
                        </a:lnSpc>
                        <a:spcBef>
                          <a:spcPts val="0"/>
                        </a:spcBef>
                        <a:spcAft>
                          <a:spcPts val="0"/>
                        </a:spcAft>
                        <a:buClrTx/>
                        <a:buSzTx/>
                        <a:buFontTx/>
                        <a:buNone/>
                        <a:tabLst/>
                        <a:defRPr/>
                      </a:pPr>
                      <a:r>
                        <a:rPr lang="en-US" sz="1600" b="0" i="0" u="none" strike="noStrike" dirty="0">
                          <a:solidFill>
                            <a:srgbClr val="000000"/>
                          </a:solidFill>
                          <a:latin typeface="+mn-lt"/>
                        </a:rPr>
                        <a:t>Neutral fit</a:t>
                      </a:r>
                    </a:p>
                  </a:txBody>
                  <a:tcPr marL="72000" marR="9525" marT="9525" marB="0" anchor="ctr">
                    <a:lnL>
                      <a:noFill/>
                    </a:lnL>
                    <a:lnR>
                      <a:noFill/>
                    </a:lnR>
                    <a:lnT>
                      <a:noFill/>
                    </a:lnT>
                    <a:lnB>
                      <a:noFill/>
                    </a:lnB>
                    <a:lnTlToBr w="12700" cmpd="sng">
                      <a:noFill/>
                      <a:prstDash val="solid"/>
                    </a:lnTlToBr>
                    <a:lnBlToTr w="12700" cmpd="sng">
                      <a:noFill/>
                      <a:prstDash val="solid"/>
                    </a:lnBlToTr>
                    <a:solidFill>
                      <a:srgbClr val="FFFFCC"/>
                    </a:solidFill>
                  </a:tcPr>
                </a:tc>
                <a:extLst>
                  <a:ext uri="{0D108BD9-81ED-4DB2-BD59-A6C34878D82A}">
                    <a16:rowId xmlns:a16="http://schemas.microsoft.com/office/drawing/2014/main" val="10002"/>
                  </a:ext>
                </a:extLst>
              </a:tr>
              <a:tr h="190500">
                <a:tc>
                  <a:txBody>
                    <a:bodyPr/>
                    <a:lstStyle>
                      <a:lvl1pPr marL="0" algn="l" defTabSz="1051802" rtl="0" eaLnBrk="1" latinLnBrk="0" hangingPunct="1">
                        <a:defRPr sz="2100" kern="1200">
                          <a:solidFill>
                            <a:schemeClr val="tx1"/>
                          </a:solidFill>
                          <a:latin typeface="Calibri"/>
                        </a:defRPr>
                      </a:lvl1pPr>
                      <a:lvl2pPr marL="525902" algn="l" defTabSz="1051802" rtl="0" eaLnBrk="1" latinLnBrk="0" hangingPunct="1">
                        <a:defRPr sz="2100" kern="1200">
                          <a:solidFill>
                            <a:schemeClr val="tx1"/>
                          </a:solidFill>
                          <a:latin typeface="Calibri"/>
                        </a:defRPr>
                      </a:lvl2pPr>
                      <a:lvl3pPr marL="1051802" algn="l" defTabSz="1051802" rtl="0" eaLnBrk="1" latinLnBrk="0" hangingPunct="1">
                        <a:defRPr sz="2100" kern="1200">
                          <a:solidFill>
                            <a:schemeClr val="tx1"/>
                          </a:solidFill>
                          <a:latin typeface="Calibri"/>
                        </a:defRPr>
                      </a:lvl3pPr>
                      <a:lvl4pPr marL="1577704" algn="l" defTabSz="1051802" rtl="0" eaLnBrk="1" latinLnBrk="0" hangingPunct="1">
                        <a:defRPr sz="2100" kern="1200">
                          <a:solidFill>
                            <a:schemeClr val="tx1"/>
                          </a:solidFill>
                          <a:latin typeface="Calibri"/>
                        </a:defRPr>
                      </a:lvl4pPr>
                      <a:lvl5pPr marL="2103606" algn="l" defTabSz="1051802" rtl="0" eaLnBrk="1" latinLnBrk="0" hangingPunct="1">
                        <a:defRPr sz="2100" kern="1200">
                          <a:solidFill>
                            <a:schemeClr val="tx1"/>
                          </a:solidFill>
                          <a:latin typeface="Calibri"/>
                        </a:defRPr>
                      </a:lvl5pPr>
                      <a:lvl6pPr marL="2629507" algn="l" defTabSz="1051802" rtl="0" eaLnBrk="1" latinLnBrk="0" hangingPunct="1">
                        <a:defRPr sz="2100" kern="1200">
                          <a:solidFill>
                            <a:schemeClr val="tx1"/>
                          </a:solidFill>
                          <a:latin typeface="Calibri"/>
                        </a:defRPr>
                      </a:lvl6pPr>
                      <a:lvl7pPr marL="3155408" algn="l" defTabSz="1051802" rtl="0" eaLnBrk="1" latinLnBrk="0" hangingPunct="1">
                        <a:defRPr sz="2100" kern="1200">
                          <a:solidFill>
                            <a:schemeClr val="tx1"/>
                          </a:solidFill>
                          <a:latin typeface="Calibri"/>
                        </a:defRPr>
                      </a:lvl7pPr>
                      <a:lvl8pPr marL="3681310" algn="l" defTabSz="1051802" rtl="0" eaLnBrk="1" latinLnBrk="0" hangingPunct="1">
                        <a:defRPr sz="2100" kern="1200">
                          <a:solidFill>
                            <a:schemeClr val="tx1"/>
                          </a:solidFill>
                          <a:latin typeface="Calibri"/>
                        </a:defRPr>
                      </a:lvl8pPr>
                      <a:lvl9pPr marL="4207211" algn="l" defTabSz="1051802" rtl="0" eaLnBrk="1" latinLnBrk="0" hangingPunct="1">
                        <a:defRPr sz="2100" kern="1200">
                          <a:solidFill>
                            <a:schemeClr val="tx1"/>
                          </a:solidFill>
                          <a:latin typeface="Calibri"/>
                        </a:defRPr>
                      </a:lvl9pPr>
                    </a:lstStyle>
                    <a:p>
                      <a:pPr algn="l" fontAlgn="b"/>
                      <a:r>
                        <a:rPr lang="en-US" sz="1600" b="0" i="0" u="none" strike="noStrike" dirty="0">
                          <a:solidFill>
                            <a:srgbClr val="000000"/>
                          </a:solidFill>
                          <a:latin typeface="+mn-lt"/>
                        </a:rPr>
                        <a:t>Bad fit</a:t>
                      </a:r>
                    </a:p>
                  </a:txBody>
                  <a:tcPr marL="72000" marR="9525" marT="9525" marB="0" anchor="b">
                    <a:lnL>
                      <a:noFill/>
                    </a:lnL>
                    <a:lnR>
                      <a:noFill/>
                    </a:lnR>
                    <a:lnT>
                      <a:noFill/>
                    </a:lnT>
                    <a:lnB>
                      <a:noFill/>
                    </a:lnB>
                    <a:lnTlToBr w="12700" cmpd="sng">
                      <a:noFill/>
                      <a:prstDash val="solid"/>
                    </a:lnTlToBr>
                    <a:lnBlToTr w="12700" cmpd="sng">
                      <a:noFill/>
                      <a:prstDash val="solid"/>
                    </a:lnBlToTr>
                    <a:solidFill>
                      <a:srgbClr val="F8CBAD"/>
                    </a:solidFill>
                  </a:tcPr>
                </a:tc>
                <a:extLst>
                  <a:ext uri="{0D108BD9-81ED-4DB2-BD59-A6C34878D82A}">
                    <a16:rowId xmlns:a16="http://schemas.microsoft.com/office/drawing/2014/main" val="10004"/>
                  </a:ext>
                </a:extLst>
              </a:tr>
            </a:tbl>
          </a:graphicData>
        </a:graphic>
      </p:graphicFrame>
      <p:pic>
        <p:nvPicPr>
          <p:cNvPr id="5" name="Picture 2" descr="Bilderesultat for country falg button sweden">
            <a:extLst>
              <a:ext uri="{FF2B5EF4-FFF2-40B4-BE49-F238E27FC236}">
                <a16:creationId xmlns:a16="http://schemas.microsoft.com/office/drawing/2014/main" id="{8E2B959A-CD1D-485B-88EA-6D91A6A23BB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2696551" y="6876975"/>
            <a:ext cx="513334" cy="481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6859974"/>
      </p:ext>
    </p:extLst>
  </p:cSld>
  <p:clrMapOvr>
    <a:masterClrMapping/>
  </p:clrMapOvr>
  <p:transition>
    <p:fade/>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7159" y="182049"/>
            <a:ext cx="13099390" cy="7199825"/>
          </a:xfrm>
          <a:prstGeom prst="rect">
            <a:avLst/>
          </a:prstGeom>
        </p:spPr>
      </p:pic>
      <p:sp>
        <p:nvSpPr>
          <p:cNvPr id="3" name="Content Placeholder 2"/>
          <p:cNvSpPr>
            <a:spLocks noGrp="1"/>
          </p:cNvSpPr>
          <p:nvPr>
            <p:ph sz="quarter" idx="10"/>
          </p:nvPr>
        </p:nvSpPr>
        <p:spPr>
          <a:xfrm>
            <a:off x="527199" y="3708623"/>
            <a:ext cx="12306492" cy="2257653"/>
          </a:xfrm>
        </p:spPr>
        <p:txBody>
          <a:bodyPr>
            <a:normAutofit/>
          </a:bodyPr>
          <a:lstStyle/>
          <a:p>
            <a:endParaRPr lang="en-GB" dirty="0"/>
          </a:p>
          <a:p>
            <a:endParaRPr lang="en-GB" dirty="0"/>
          </a:p>
        </p:txBody>
      </p:sp>
      <p:sp>
        <p:nvSpPr>
          <p:cNvPr id="12" name="TextBox 11"/>
          <p:cNvSpPr txBox="1"/>
          <p:nvPr/>
        </p:nvSpPr>
        <p:spPr>
          <a:xfrm>
            <a:off x="599207" y="659758"/>
            <a:ext cx="936104" cy="1320673"/>
          </a:xfrm>
          <a:prstGeom prst="rect">
            <a:avLst/>
          </a:prstGeom>
          <a:noFill/>
        </p:spPr>
        <p:txBody>
          <a:bodyPr wrap="square" lIns="72000" tIns="36000" rIns="72000" bIns="36000" rtlCol="0">
            <a:spAutoFit/>
          </a:bodyPr>
          <a:lstStyle/>
          <a:p>
            <a:pPr marL="0" marR="0" lvl="0" indent="0" algn="l" defTabSz="914400" rtl="0" eaLnBrk="1" fontAlgn="auto" latinLnBrk="0" hangingPunct="1">
              <a:lnSpc>
                <a:spcPct val="110000"/>
              </a:lnSpc>
              <a:spcBef>
                <a:spcPts val="2400"/>
              </a:spcBef>
              <a:spcAft>
                <a:spcPts val="0"/>
              </a:spcAft>
              <a:buClr>
                <a:srgbClr val="D2D3D2"/>
              </a:buClr>
              <a:buSzTx/>
              <a:buFontTx/>
              <a:buNone/>
              <a:tabLst/>
              <a:defRPr/>
            </a:pPr>
            <a:r>
              <a:rPr kumimoji="0" lang="en-GB" sz="8000" b="1" i="0" u="none" strike="noStrike" kern="0" cap="none" spc="0" normalizeH="0" baseline="0" noProof="0" dirty="0">
                <a:ln>
                  <a:noFill/>
                </a:ln>
                <a:solidFill>
                  <a:prstClr val="white"/>
                </a:solidFill>
                <a:effectLst/>
                <a:uLnTx/>
                <a:uFillTx/>
                <a:latin typeface="Segoe UI"/>
                <a:ea typeface="+mn-ea"/>
                <a:cs typeface="+mn-cs"/>
              </a:rPr>
              <a:t>6</a:t>
            </a:r>
          </a:p>
        </p:txBody>
      </p:sp>
      <p:sp>
        <p:nvSpPr>
          <p:cNvPr id="15" name="Text Placeholder 3"/>
          <p:cNvSpPr txBox="1">
            <a:spLocks/>
          </p:cNvSpPr>
          <p:nvPr/>
        </p:nvSpPr>
        <p:spPr bwMode="gray">
          <a:xfrm>
            <a:off x="565547" y="2709047"/>
            <a:ext cx="2739065" cy="374398"/>
          </a:xfrm>
          <a:prstGeom prst="rect">
            <a:avLst/>
          </a:prstGeom>
          <a:solidFill>
            <a:schemeClr val="tx1"/>
          </a:solidFill>
        </p:spPr>
        <p:txBody>
          <a:bodyPr vert="horz" wrap="none" lIns="72000" tIns="0" rIns="72000" bIns="0" rtlCol="0" anchor="ctr">
            <a:spAutoFit/>
          </a:bodyPr>
          <a:lstStyle>
            <a:lvl1pPr marL="314080" indent="-314080" algn="l" defTabSz="1051802" rtl="0" eaLnBrk="1" latinLnBrk="0" hangingPunct="1">
              <a:lnSpc>
                <a:spcPct val="110000"/>
              </a:lnSpc>
              <a:spcBef>
                <a:spcPts val="300"/>
              </a:spcBef>
              <a:spcAft>
                <a:spcPts val="300"/>
              </a:spcAft>
              <a:buClr>
                <a:schemeClr val="tx1"/>
              </a:buClr>
              <a:buFontTx/>
              <a:buNone/>
              <a:defRPr lang="en-US" sz="2400" b="1" kern="1200" dirty="0" smtClean="0">
                <a:solidFill>
                  <a:schemeClr val="bg1"/>
                </a:solidFill>
                <a:latin typeface="+mn-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pPr marL="314080" marR="0" lvl="0" indent="-314080" algn="l" defTabSz="1051802" rtl="0" eaLnBrk="1" fontAlgn="auto" latinLnBrk="0" hangingPunct="1">
              <a:lnSpc>
                <a:spcPct val="110000"/>
              </a:lnSpc>
              <a:spcBef>
                <a:spcPts val="300"/>
              </a:spcBef>
              <a:spcAft>
                <a:spcPts val="300"/>
              </a:spcAft>
              <a:buClr>
                <a:srgbClr val="222223"/>
              </a:buClr>
              <a:buSzTx/>
              <a:buFontTx/>
              <a:buNone/>
              <a:tabLst/>
              <a:defRPr/>
            </a:pPr>
            <a:r>
              <a:rPr kumimoji="0" lang="en-GB" sz="2400" b="1" i="0" u="none" strike="noStrike" kern="1200" cap="none" spc="0" normalizeH="0" baseline="0" noProof="0" dirty="0">
                <a:ln>
                  <a:noFill/>
                </a:ln>
                <a:solidFill>
                  <a:prstClr val="white"/>
                </a:solidFill>
                <a:effectLst/>
                <a:uLnTx/>
                <a:uFillTx/>
                <a:latin typeface="Segoe UI"/>
                <a:ea typeface="+mn-ea"/>
                <a:cs typeface="+mn-cs"/>
              </a:rPr>
              <a:t>Brand positioning</a:t>
            </a:r>
          </a:p>
        </p:txBody>
      </p:sp>
      <p:sp>
        <p:nvSpPr>
          <p:cNvPr id="9" name="Title 1"/>
          <p:cNvSpPr txBox="1">
            <a:spLocks/>
          </p:cNvSpPr>
          <p:nvPr/>
        </p:nvSpPr>
        <p:spPr bwMode="gray">
          <a:xfrm>
            <a:off x="576208" y="1971162"/>
            <a:ext cx="6719743" cy="553998"/>
          </a:xfrm>
          <a:prstGeom prst="rect">
            <a:avLst/>
          </a:prstGeom>
          <a:solidFill>
            <a:schemeClr val="accent3"/>
          </a:solidFill>
        </p:spPr>
        <p:txBody>
          <a:bodyPr wrap="none" lIns="82819" tIns="0" rIns="82819" bIns="0" rtlCol="0" anchor="ctr">
            <a:norm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pPr marL="0" marR="0" lvl="0" indent="0" algn="l" defTabSz="1051802" rtl="0" eaLnBrk="1" fontAlgn="auto" latinLnBrk="0" hangingPunct="1">
              <a:lnSpc>
                <a:spcPct val="100000"/>
              </a:lnSpc>
              <a:spcBef>
                <a:spcPts val="0"/>
              </a:spcBef>
              <a:spcAft>
                <a:spcPts val="0"/>
              </a:spcAft>
              <a:buClr>
                <a:prstClr val="white"/>
              </a:buClr>
              <a:buSzTx/>
              <a:buFontTx/>
              <a:buNone/>
              <a:tabLst/>
              <a:defRPr/>
            </a:pPr>
            <a:r>
              <a:rPr kumimoji="0" lang="en-GB" sz="3600" b="1" i="0" u="none" strike="noStrike" kern="1200" cap="all" spc="0" normalizeH="0" baseline="0" noProof="0" dirty="0">
                <a:ln>
                  <a:noFill/>
                </a:ln>
                <a:solidFill>
                  <a:prstClr val="white"/>
                </a:solidFill>
                <a:effectLst/>
                <a:uLnTx/>
                <a:uFillTx/>
                <a:latin typeface="Segoe UI"/>
                <a:ea typeface="+mn-ea"/>
                <a:cs typeface="+mn-cs"/>
              </a:rPr>
              <a:t>Global recommendations</a:t>
            </a:r>
          </a:p>
        </p:txBody>
      </p:sp>
      <p:pic>
        <p:nvPicPr>
          <p:cNvPr id="11" name="Picture 10"/>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39678" y="6650560"/>
            <a:ext cx="491577" cy="396000"/>
          </a:xfrm>
          <a:prstGeom prst="rect">
            <a:avLst/>
          </a:prstGeom>
        </p:spPr>
      </p:pic>
      <p:pic>
        <p:nvPicPr>
          <p:cNvPr id="13" name="Picture 2" descr="C:\Users\Graphics Dude Ltd\Graphics Dude Ltd\Work\PC - IM - 150415A (template pt2)\Graphics\Tags\MarketingElectronic-Col.png"/>
          <p:cNvPicPr>
            <a:picLocks noChangeAspect="1" noChangeArrowheads="1"/>
          </p:cNvPicPr>
          <p:nvPr/>
        </p:nvPicPr>
        <p:blipFill>
          <a:blip r:embed="rId4" cstate="email">
            <a:biLevel thresh="25000"/>
            <a:extLst>
              <a:ext uri="{28A0092B-C50C-407E-A947-70E740481C1C}">
                <a14:useLocalDpi xmlns:a14="http://schemas.microsoft.com/office/drawing/2010/main"/>
              </a:ext>
            </a:extLst>
          </a:blip>
          <a:srcRect/>
          <a:stretch>
            <a:fillRect/>
          </a:stretch>
        </p:blipFill>
        <p:spPr bwMode="auto">
          <a:xfrm>
            <a:off x="1063086"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9947738"/>
      </p:ext>
    </p:extLst>
  </p:cSld>
  <p:clrMapOvr>
    <a:masterClrMapping/>
  </p:clrMapOvr>
  <p:transition>
    <p:fade/>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7159" y="187720"/>
            <a:ext cx="13105456" cy="7185822"/>
          </a:xfrm>
          <a:prstGeom prst="rect">
            <a:avLst/>
          </a:prstGeom>
        </p:spPr>
      </p:pic>
      <p:sp>
        <p:nvSpPr>
          <p:cNvPr id="2" name="Content Placeholder 1"/>
          <p:cNvSpPr>
            <a:spLocks noGrp="1"/>
          </p:cNvSpPr>
          <p:nvPr>
            <p:ph sz="quarter" idx="10"/>
          </p:nvPr>
        </p:nvSpPr>
        <p:spPr>
          <a:xfrm>
            <a:off x="3047479" y="4212679"/>
            <a:ext cx="9996311" cy="2833717"/>
          </a:xfrm>
          <a:solidFill>
            <a:srgbClr val="7F7F7F">
              <a:alpha val="50196"/>
            </a:srgbClr>
          </a:solidFill>
        </p:spPr>
        <p:txBody>
          <a:bodyPr/>
          <a:lstStyle/>
          <a:p>
            <a:pPr marL="0" indent="0" algn="ctr">
              <a:buNone/>
            </a:pPr>
            <a:r>
              <a:rPr lang="en-US" sz="4000" dirty="0">
                <a:solidFill>
                  <a:schemeClr val="bg1"/>
                </a:solidFill>
                <a:effectLst>
                  <a:outerShdw blurRad="38100" dist="38100" dir="2700000" algn="tl">
                    <a:srgbClr val="000000">
                      <a:alpha val="43137"/>
                    </a:srgbClr>
                  </a:outerShdw>
                </a:effectLst>
              </a:rPr>
              <a:t>The strategy to make Norway occupy a unique and credible position, relative to competing destinations, in the mind of the tourist. </a:t>
            </a:r>
            <a:endParaRPr lang="nb-NO" sz="4000" dirty="0">
              <a:solidFill>
                <a:schemeClr val="bg1"/>
              </a:solidFill>
              <a:effectLst>
                <a:outerShdw blurRad="38100" dist="38100" dir="2700000" algn="tl">
                  <a:srgbClr val="000000">
                    <a:alpha val="43137"/>
                  </a:srgbClr>
                </a:outerShdw>
              </a:effectLst>
            </a:endParaRPr>
          </a:p>
        </p:txBody>
      </p:sp>
      <p:sp>
        <p:nvSpPr>
          <p:cNvPr id="3" name="Title 2"/>
          <p:cNvSpPr>
            <a:spLocks noGrp="1"/>
          </p:cNvSpPr>
          <p:nvPr>
            <p:ph type="title"/>
          </p:nvPr>
        </p:nvSpPr>
        <p:spPr>
          <a:xfrm>
            <a:off x="540000" y="540000"/>
            <a:ext cx="4169441" cy="553998"/>
          </a:xfrm>
        </p:spPr>
        <p:txBody>
          <a:bodyPr/>
          <a:lstStyle/>
          <a:p>
            <a:r>
              <a:rPr lang="en-US" dirty="0"/>
              <a:t>The task at hand</a:t>
            </a:r>
          </a:p>
        </p:txBody>
      </p:sp>
    </p:spTree>
    <p:extLst>
      <p:ext uri="{BB962C8B-B14F-4D97-AF65-F5344CB8AC3E}">
        <p14:creationId xmlns:p14="http://schemas.microsoft.com/office/powerpoint/2010/main" val="1359369549"/>
      </p:ext>
    </p:extLst>
  </p:cSld>
  <p:clrMapOvr>
    <a:masterClrMapping/>
  </p:clrMapOvr>
  <p:transition>
    <p:fade/>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
          <p:cNvSpPr txBox="1">
            <a:spLocks/>
          </p:cNvSpPr>
          <p:nvPr/>
        </p:nvSpPr>
        <p:spPr bwMode="gray">
          <a:xfrm>
            <a:off x="286748" y="325562"/>
            <a:ext cx="5353019" cy="553998"/>
          </a:xfrm>
          <a:prstGeom prst="rect">
            <a:avLst/>
          </a:prstGeom>
          <a:solidFill>
            <a:srgbClr val="D35C09"/>
          </a:solidFill>
        </p:spPr>
        <p:txBody>
          <a:bodyPr wrap="square" lIns="121727" tIns="0" rIns="121727" bIns="0" rtlCol="0" anchor="ctr">
            <a:spAutoFit/>
          </a:bodyPr>
          <a:lstStyle>
            <a:lvl1pPr algn="l" defTabSz="715436" rtl="0" eaLnBrk="1" latinLnBrk="0" hangingPunct="1">
              <a:lnSpc>
                <a:spcPct val="100000"/>
              </a:lnSpc>
              <a:spcBef>
                <a:spcPts val="0"/>
              </a:spcBef>
              <a:buNone/>
              <a:defRPr lang="en-GB" sz="2449" b="0" kern="1200" cap="all" baseline="0" smtClean="0">
                <a:solidFill>
                  <a:schemeClr val="bg1"/>
                </a:solidFill>
                <a:latin typeface="+mj-lt"/>
                <a:ea typeface="+mn-ea"/>
                <a:cs typeface="+mn-cs"/>
              </a:defRPr>
            </a:lvl1pPr>
          </a:lstStyle>
          <a:p>
            <a:pPr marL="0" marR="0" lvl="0" indent="0" algn="l" defTabSz="1051548" rtl="0" eaLnBrk="1" fontAlgn="auto" latinLnBrk="0" hangingPunct="1">
              <a:lnSpc>
                <a:spcPct val="100000"/>
              </a:lnSpc>
              <a:spcBef>
                <a:spcPts val="0"/>
              </a:spcBef>
              <a:spcAft>
                <a:spcPts val="0"/>
              </a:spcAft>
              <a:buClrTx/>
              <a:buSzTx/>
              <a:buFontTx/>
              <a:buNone/>
              <a:tabLst/>
              <a:defRPr/>
            </a:pPr>
            <a:r>
              <a:rPr kumimoji="0" lang="en-US" sz="3600" b="1" i="0" u="none" strike="noStrike" kern="1200" cap="all" spc="0" normalizeH="0" baseline="0" noProof="0" dirty="0">
                <a:ln>
                  <a:noFill/>
                </a:ln>
                <a:solidFill>
                  <a:srgbClr val="FFFFFF"/>
                </a:solidFill>
                <a:effectLst/>
                <a:uLnTx/>
                <a:uFillTx/>
                <a:latin typeface="Segoe UI"/>
                <a:ea typeface="+mn-ea"/>
                <a:cs typeface="+mn-cs"/>
              </a:rPr>
              <a:t>In CONCLUSION …</a:t>
            </a:r>
          </a:p>
        </p:txBody>
      </p:sp>
      <p:sp>
        <p:nvSpPr>
          <p:cNvPr id="26" name="Rounded Rectangle 25"/>
          <p:cNvSpPr/>
          <p:nvPr/>
        </p:nvSpPr>
        <p:spPr>
          <a:xfrm>
            <a:off x="1700257" y="1332360"/>
            <a:ext cx="9916174" cy="1029820"/>
          </a:xfrm>
          <a:prstGeom prst="roundRect">
            <a:avLst>
              <a:gd name="adj" fmla="val 8077"/>
            </a:avLst>
          </a:prstGeom>
          <a:solidFill>
            <a:srgbClr val="FFFFFF"/>
          </a:solidFill>
          <a:ln w="28575" cap="flat" cmpd="sng" algn="ctr">
            <a:solidFill>
              <a:srgbClr val="000000"/>
            </a:solidFill>
            <a:prstDash val="solid"/>
          </a:ln>
          <a:effectLst/>
        </p:spPr>
        <p:txBody>
          <a:bodyPr lIns="105825" tIns="105825" rIns="105825" bIns="105825" rtlCol="0" anchor="ctr"/>
          <a:lstStyle/>
          <a:p>
            <a:pPr marL="0" marR="0" lvl="0" indent="0" algn="ctr" defTabSz="1343985" rtl="0" eaLnBrk="1" fontAlgn="auto" latinLnBrk="0" hangingPunct="1">
              <a:lnSpc>
                <a:spcPct val="100000"/>
              </a:lnSpc>
              <a:spcBef>
                <a:spcPts val="0"/>
              </a:spcBef>
              <a:spcAft>
                <a:spcPts val="0"/>
              </a:spcAft>
              <a:buClrTx/>
              <a:buSzTx/>
              <a:buFontTx/>
              <a:buNone/>
              <a:tabLst/>
              <a:defRPr/>
            </a:pPr>
            <a:r>
              <a:rPr kumimoji="0" lang="en-US" sz="3200" b="1" i="0" u="none" strike="noStrike" kern="0" cap="small" spc="0" normalizeH="0" baseline="0" noProof="0" dirty="0">
                <a:ln>
                  <a:noFill/>
                </a:ln>
                <a:solidFill>
                  <a:srgbClr val="000000"/>
                </a:solidFill>
                <a:effectLst/>
                <a:uLnTx/>
                <a:uFillTx/>
                <a:latin typeface="Segoe UI"/>
                <a:ea typeface="STHupo" pitchFamily="2" charset="-122"/>
                <a:cs typeface="+mn-cs"/>
              </a:rPr>
              <a:t>Norway needs to diversify it's relevance </a:t>
            </a:r>
          </a:p>
          <a:p>
            <a:pPr marL="0" marR="0" lvl="0" indent="0" algn="ctr" defTabSz="1343985" rtl="0" eaLnBrk="1" fontAlgn="auto" latinLnBrk="0" hangingPunct="1">
              <a:lnSpc>
                <a:spcPct val="100000"/>
              </a:lnSpc>
              <a:spcBef>
                <a:spcPts val="0"/>
              </a:spcBef>
              <a:spcAft>
                <a:spcPts val="0"/>
              </a:spcAft>
              <a:buClrTx/>
              <a:buSzTx/>
              <a:buFontTx/>
              <a:buNone/>
              <a:tabLst/>
              <a:defRPr/>
            </a:pPr>
            <a:r>
              <a:rPr kumimoji="0" lang="en-US" sz="3200" b="1" i="0" u="none" strike="noStrike" kern="0" cap="small" spc="0" normalizeH="0" baseline="0" noProof="0" dirty="0">
                <a:ln>
                  <a:noFill/>
                </a:ln>
                <a:solidFill>
                  <a:srgbClr val="000000"/>
                </a:solidFill>
                <a:effectLst/>
                <a:uLnTx/>
                <a:uFillTx/>
                <a:latin typeface="Segoe UI"/>
                <a:ea typeface="STHupo" pitchFamily="2" charset="-122"/>
                <a:cs typeface="+mn-cs"/>
              </a:rPr>
              <a:t>as a holiday destination</a:t>
            </a:r>
            <a:endParaRPr kumimoji="0" lang="da-DK" sz="3200" b="1" i="0" u="none" strike="noStrike" kern="0" cap="small" spc="0" normalizeH="0" baseline="0" noProof="0" dirty="0">
              <a:ln>
                <a:noFill/>
              </a:ln>
              <a:solidFill>
                <a:srgbClr val="000000"/>
              </a:solidFill>
              <a:effectLst/>
              <a:uLnTx/>
              <a:uFillTx/>
              <a:latin typeface="Segoe UI"/>
              <a:ea typeface="STHupo" pitchFamily="2" charset="-122"/>
              <a:cs typeface="+mn-cs"/>
            </a:endParaRPr>
          </a:p>
        </p:txBody>
      </p:sp>
      <p:sp>
        <p:nvSpPr>
          <p:cNvPr id="27" name="Rounded Rectangle 26"/>
          <p:cNvSpPr/>
          <p:nvPr/>
        </p:nvSpPr>
        <p:spPr>
          <a:xfrm>
            <a:off x="229532" y="2997202"/>
            <a:ext cx="2952000" cy="3709262"/>
          </a:xfrm>
          <a:prstGeom prst="roundRect">
            <a:avLst>
              <a:gd name="adj" fmla="val 6945"/>
            </a:avLst>
          </a:prstGeom>
          <a:noFill/>
          <a:ln w="31750" cap="flat" cmpd="sng" algn="ctr">
            <a:solidFill>
              <a:srgbClr val="D35C09"/>
            </a:solidFill>
            <a:prstDash val="solid"/>
          </a:ln>
          <a:effectLst/>
        </p:spPr>
        <p:txBody>
          <a:bodyPr wrap="square" lIns="105825" tIns="1851938" rIns="52913" bIns="105825" rtlCol="0" anchor="t"/>
          <a:lstStyle/>
          <a:p>
            <a:pPr marL="251997" marR="0" lvl="0" indent="-251997" algn="l" defTabSz="1343985" rtl="0" eaLnBrk="1" fontAlgn="auto" latinLnBrk="0" hangingPunct="1">
              <a:lnSpc>
                <a:spcPct val="100000"/>
              </a:lnSpc>
              <a:spcBef>
                <a:spcPts val="0"/>
              </a:spcBef>
              <a:spcAft>
                <a:spcPts val="882"/>
              </a:spcAft>
              <a:buClrTx/>
              <a:buSzTx/>
              <a:buFont typeface="Arial" panose="020B0604020202020204" pitchFamily="34" charset="0"/>
              <a:buChar char="•"/>
              <a:tabLst/>
              <a:defRPr/>
            </a:pPr>
            <a:r>
              <a:rPr kumimoji="0" lang="en-US" sz="1764" b="0" i="0" u="none" strike="noStrike" kern="0" cap="none" spc="0" normalizeH="0" baseline="0" noProof="0" dirty="0">
                <a:ln>
                  <a:noFill/>
                </a:ln>
                <a:solidFill>
                  <a:srgbClr val="000000"/>
                </a:solidFill>
                <a:effectLst/>
                <a:uLnTx/>
                <a:uFillTx/>
                <a:latin typeface="Segoe UI"/>
                <a:ea typeface="STHupo" pitchFamily="2" charset="-122"/>
                <a:cs typeface="+mn-cs"/>
              </a:rPr>
              <a:t>We have 9 decent size segments today</a:t>
            </a:r>
          </a:p>
          <a:p>
            <a:pPr marL="251997" marR="0" lvl="0" indent="-251997" algn="l" defTabSz="1343985" rtl="0" eaLnBrk="1" fontAlgn="auto" latinLnBrk="0" hangingPunct="1">
              <a:lnSpc>
                <a:spcPct val="100000"/>
              </a:lnSpc>
              <a:spcBef>
                <a:spcPts val="0"/>
              </a:spcBef>
              <a:spcAft>
                <a:spcPts val="882"/>
              </a:spcAft>
              <a:buClrTx/>
              <a:buSzTx/>
              <a:buFont typeface="Arial" panose="020B0604020202020204" pitchFamily="34" charset="0"/>
              <a:buChar char="•"/>
              <a:tabLst/>
              <a:defRPr/>
            </a:pPr>
            <a:r>
              <a:rPr kumimoji="0" lang="en-US" sz="1764" b="0" i="0" u="none" strike="noStrike" kern="0" cap="none" spc="0" normalizeH="0" baseline="0" noProof="0" dirty="0">
                <a:ln>
                  <a:noFill/>
                </a:ln>
                <a:solidFill>
                  <a:srgbClr val="000000"/>
                </a:solidFill>
                <a:effectLst/>
                <a:uLnTx/>
                <a:uFillTx/>
                <a:latin typeface="Segoe UI"/>
                <a:ea typeface="STHupo" pitchFamily="2" charset="-122"/>
                <a:cs typeface="+mn-cs"/>
              </a:rPr>
              <a:t>There are important differences by market</a:t>
            </a:r>
            <a:endParaRPr kumimoji="0" lang="da-DK" sz="1764" b="0" i="0" u="none" strike="noStrike" kern="0" cap="none" spc="0" normalizeH="0" baseline="0" noProof="0" dirty="0">
              <a:ln>
                <a:noFill/>
              </a:ln>
              <a:solidFill>
                <a:srgbClr val="000000"/>
              </a:solidFill>
              <a:effectLst/>
              <a:uLnTx/>
              <a:uFillTx/>
              <a:latin typeface="Segoe UI"/>
              <a:ea typeface="STHupo" pitchFamily="2" charset="-122"/>
              <a:cs typeface="+mn-cs"/>
            </a:endParaRPr>
          </a:p>
        </p:txBody>
      </p:sp>
      <p:sp>
        <p:nvSpPr>
          <p:cNvPr id="28" name="Rectangle 27"/>
          <p:cNvSpPr/>
          <p:nvPr/>
        </p:nvSpPr>
        <p:spPr>
          <a:xfrm>
            <a:off x="167503" y="3470432"/>
            <a:ext cx="3096000" cy="1224000"/>
          </a:xfrm>
          <a:prstGeom prst="rect">
            <a:avLst/>
          </a:prstGeom>
          <a:solidFill>
            <a:srgbClr val="FFFFFF"/>
          </a:solidFill>
          <a:ln w="19050" cap="flat" cmpd="sng" algn="ctr">
            <a:solidFill>
              <a:srgbClr val="000000"/>
            </a:solidFill>
            <a:prstDash val="solid"/>
          </a:ln>
          <a:effectLst>
            <a:outerShdw blurRad="63500" sx="102000" sy="102000" algn="ctr" rotWithShape="0">
              <a:prstClr val="black">
                <a:alpha val="40000"/>
              </a:prstClr>
            </a:outerShdw>
          </a:effectLst>
        </p:spPr>
        <p:txBody>
          <a:bodyPr rtlCol="0" anchor="ctr"/>
          <a:lstStyle/>
          <a:p>
            <a:pPr marL="0" marR="0" lvl="0" indent="0" algn="ctr" defTabSz="1343985" rtl="0" eaLnBrk="1" fontAlgn="auto" latinLnBrk="0" hangingPunct="1">
              <a:lnSpc>
                <a:spcPts val="1911"/>
              </a:lnSpc>
              <a:spcBef>
                <a:spcPts val="0"/>
              </a:spcBef>
              <a:spcAft>
                <a:spcPts val="0"/>
              </a:spcAft>
              <a:buClrTx/>
              <a:buSzTx/>
              <a:buFontTx/>
              <a:buNone/>
              <a:tabLst/>
              <a:defRPr/>
            </a:pPr>
            <a:r>
              <a:rPr kumimoji="0" lang="en-US" sz="2058" b="1" i="0" u="none" strike="noStrike" kern="0" cap="small" spc="0" normalizeH="0" baseline="0" noProof="0" dirty="0">
                <a:ln>
                  <a:noFill/>
                </a:ln>
                <a:solidFill>
                  <a:srgbClr val="000000"/>
                </a:solidFill>
                <a:effectLst/>
                <a:uLnTx/>
                <a:uFillTx/>
                <a:latin typeface="Segoe UI"/>
                <a:ea typeface="STHupo" pitchFamily="2" charset="-122"/>
                <a:cs typeface="+mn-cs"/>
              </a:rPr>
              <a:t>We see a further fragmentation of needs in the holiday segmentation</a:t>
            </a:r>
            <a:endParaRPr kumimoji="0" lang="da-DK" sz="2058" b="1" i="0" u="none" strike="noStrike" kern="0" cap="small" spc="0" normalizeH="0" baseline="0" noProof="0" dirty="0">
              <a:ln>
                <a:noFill/>
              </a:ln>
              <a:solidFill>
                <a:srgbClr val="000000"/>
              </a:solidFill>
              <a:effectLst/>
              <a:uLnTx/>
              <a:uFillTx/>
              <a:latin typeface="Segoe UI"/>
              <a:ea typeface="STHupo" pitchFamily="2" charset="-122"/>
              <a:cs typeface="+mn-cs"/>
            </a:endParaRPr>
          </a:p>
        </p:txBody>
      </p:sp>
      <p:cxnSp>
        <p:nvCxnSpPr>
          <p:cNvPr id="29" name="Straight Connector 28"/>
          <p:cNvCxnSpPr>
            <a:stCxn id="27" idx="0"/>
            <a:endCxn id="26" idx="2"/>
          </p:cNvCxnSpPr>
          <p:nvPr/>
        </p:nvCxnSpPr>
        <p:spPr>
          <a:xfrm flipV="1">
            <a:off x="1705532" y="2362180"/>
            <a:ext cx="4952812" cy="635022"/>
          </a:xfrm>
          <a:prstGeom prst="line">
            <a:avLst/>
          </a:prstGeom>
          <a:noFill/>
          <a:ln w="9525" cap="flat" cmpd="sng" algn="ctr">
            <a:solidFill>
              <a:srgbClr val="000000"/>
            </a:solidFill>
            <a:prstDash val="solid"/>
            <a:headEnd type="oval" w="med" len="med"/>
            <a:tailEnd type="oval" w="lg" len="lg"/>
          </a:ln>
          <a:effectLst/>
        </p:spPr>
      </p:cxnSp>
      <p:cxnSp>
        <p:nvCxnSpPr>
          <p:cNvPr id="30" name="Straight Connector 29"/>
          <p:cNvCxnSpPr>
            <a:stCxn id="54" idx="0"/>
            <a:endCxn id="26" idx="2"/>
          </p:cNvCxnSpPr>
          <p:nvPr/>
        </p:nvCxnSpPr>
        <p:spPr>
          <a:xfrm flipV="1">
            <a:off x="5027527" y="2362180"/>
            <a:ext cx="1630817" cy="635020"/>
          </a:xfrm>
          <a:prstGeom prst="line">
            <a:avLst/>
          </a:prstGeom>
          <a:noFill/>
          <a:ln w="9525" cap="flat" cmpd="sng" algn="ctr">
            <a:solidFill>
              <a:srgbClr val="000000"/>
            </a:solidFill>
            <a:prstDash val="solid"/>
            <a:headEnd type="oval" w="med" len="med"/>
            <a:tailEnd type="oval" w="lg" len="lg"/>
          </a:ln>
          <a:effectLst/>
        </p:spPr>
      </p:cxnSp>
      <p:cxnSp>
        <p:nvCxnSpPr>
          <p:cNvPr id="53" name="Straight Connector 52"/>
          <p:cNvCxnSpPr>
            <a:stCxn id="57" idx="0"/>
            <a:endCxn id="26" idx="2"/>
          </p:cNvCxnSpPr>
          <p:nvPr/>
        </p:nvCxnSpPr>
        <p:spPr>
          <a:xfrm flipH="1" flipV="1">
            <a:off x="6658344" y="2362180"/>
            <a:ext cx="1681551" cy="661517"/>
          </a:xfrm>
          <a:prstGeom prst="line">
            <a:avLst/>
          </a:prstGeom>
          <a:noFill/>
          <a:ln w="9525" cap="flat" cmpd="sng" algn="ctr">
            <a:solidFill>
              <a:srgbClr val="000000"/>
            </a:solidFill>
            <a:prstDash val="solid"/>
            <a:headEnd type="oval" w="med" len="med"/>
            <a:tailEnd type="oval" w="lg" len="lg"/>
          </a:ln>
          <a:effectLst/>
        </p:spPr>
      </p:cxnSp>
      <p:sp>
        <p:nvSpPr>
          <p:cNvPr id="54" name="Rounded Rectangle 53"/>
          <p:cNvSpPr/>
          <p:nvPr/>
        </p:nvSpPr>
        <p:spPr>
          <a:xfrm>
            <a:off x="3551527" y="2997200"/>
            <a:ext cx="2952000" cy="3709262"/>
          </a:xfrm>
          <a:prstGeom prst="roundRect">
            <a:avLst>
              <a:gd name="adj" fmla="val 6945"/>
            </a:avLst>
          </a:prstGeom>
          <a:noFill/>
          <a:ln w="31750" cap="flat" cmpd="sng" algn="ctr">
            <a:solidFill>
              <a:srgbClr val="D35C09"/>
            </a:solidFill>
            <a:prstDash val="solid"/>
          </a:ln>
          <a:effectLst/>
        </p:spPr>
        <p:txBody>
          <a:bodyPr wrap="square" lIns="105825" tIns="1851938" rIns="52913" bIns="105825" rtlCol="0" anchor="t"/>
          <a:lstStyle/>
          <a:p>
            <a:pPr marL="125999" marR="0" lvl="0" indent="-125999" algn="l" defTabSz="1343985" rtl="0" eaLnBrk="1" fontAlgn="auto" latinLnBrk="0" hangingPunct="1">
              <a:lnSpc>
                <a:spcPct val="100000"/>
              </a:lnSpc>
              <a:spcBef>
                <a:spcPts val="0"/>
              </a:spcBef>
              <a:spcAft>
                <a:spcPts val="882"/>
              </a:spcAft>
              <a:buClrTx/>
              <a:buSzTx/>
              <a:buFont typeface="Arial" panose="020B0604020202020204" pitchFamily="34" charset="0"/>
              <a:buChar char="•"/>
              <a:tabLst/>
              <a:defRPr/>
            </a:pPr>
            <a:r>
              <a:rPr kumimoji="0" lang="da-DK" sz="1764" b="0" i="0" u="none" strike="noStrike" kern="0" cap="none" spc="0" normalizeH="0" baseline="0" noProof="0" dirty="0">
                <a:ln>
                  <a:noFill/>
                </a:ln>
                <a:solidFill>
                  <a:srgbClr val="000000"/>
                </a:solidFill>
                <a:effectLst/>
                <a:uLnTx/>
                <a:uFillTx/>
                <a:latin typeface="Segoe UI"/>
                <a:ea typeface="STHupo" pitchFamily="2" charset="-122"/>
                <a:cs typeface="+mn-cs"/>
              </a:rPr>
              <a:t>Highly relevant for one segment</a:t>
            </a:r>
          </a:p>
          <a:p>
            <a:pPr marL="125999" marR="0" lvl="0" indent="-125999" algn="l" defTabSz="1343985" rtl="0" eaLnBrk="1" fontAlgn="auto" latinLnBrk="0" hangingPunct="1">
              <a:lnSpc>
                <a:spcPct val="100000"/>
              </a:lnSpc>
              <a:spcBef>
                <a:spcPts val="0"/>
              </a:spcBef>
              <a:spcAft>
                <a:spcPts val="882"/>
              </a:spcAft>
              <a:buClrTx/>
              <a:buSzTx/>
              <a:buFont typeface="Arial" panose="020B0604020202020204" pitchFamily="34" charset="0"/>
              <a:buChar char="•"/>
              <a:tabLst/>
              <a:defRPr/>
            </a:pPr>
            <a:r>
              <a:rPr kumimoji="0" lang="da-DK" sz="1764" b="0" i="0" u="none" strike="noStrike" kern="0" cap="none" spc="0" normalizeH="0" baseline="0" noProof="0" dirty="0">
                <a:ln>
                  <a:noFill/>
                </a:ln>
                <a:solidFill>
                  <a:srgbClr val="000000"/>
                </a:solidFill>
                <a:effectLst/>
                <a:uLnTx/>
                <a:uFillTx/>
                <a:latin typeface="Segoe UI"/>
                <a:ea typeface="STHupo" pitchFamily="2" charset="-122"/>
                <a:cs typeface="+mn-cs"/>
              </a:rPr>
              <a:t>Relevance for aditional 5 segments</a:t>
            </a:r>
            <a:endParaRPr kumimoji="0" lang="da-DK" sz="1323" b="0" i="0" u="none" strike="noStrike" kern="0" cap="none" spc="0" normalizeH="0" baseline="0" noProof="0" dirty="0">
              <a:ln>
                <a:noFill/>
              </a:ln>
              <a:solidFill>
                <a:srgbClr val="000000"/>
              </a:solidFill>
              <a:effectLst/>
              <a:uLnTx/>
              <a:uFillTx/>
              <a:latin typeface="Segoe UI"/>
              <a:ea typeface="STHupo" pitchFamily="2" charset="-122"/>
              <a:cs typeface="+mn-cs"/>
            </a:endParaRPr>
          </a:p>
        </p:txBody>
      </p:sp>
      <p:sp>
        <p:nvSpPr>
          <p:cNvPr id="55" name="Rectangle 54"/>
          <p:cNvSpPr/>
          <p:nvPr/>
        </p:nvSpPr>
        <p:spPr>
          <a:xfrm>
            <a:off x="3479527" y="3470432"/>
            <a:ext cx="3096000" cy="1224000"/>
          </a:xfrm>
          <a:prstGeom prst="rect">
            <a:avLst/>
          </a:prstGeom>
          <a:solidFill>
            <a:srgbClr val="FFFFFF"/>
          </a:solidFill>
          <a:ln w="19050" cap="flat" cmpd="sng" algn="ctr">
            <a:solidFill>
              <a:srgbClr val="000000"/>
            </a:solidFill>
            <a:prstDash val="solid"/>
          </a:ln>
          <a:effectLst>
            <a:outerShdw blurRad="63500" sx="102000" sy="102000" algn="ctr" rotWithShape="0">
              <a:prstClr val="black">
                <a:alpha val="40000"/>
              </a:prstClr>
            </a:outerShdw>
          </a:effectLst>
        </p:spPr>
        <p:txBody>
          <a:bodyPr rtlCol="0" anchor="ctr"/>
          <a:lstStyle/>
          <a:p>
            <a:pPr marL="0" marR="0" lvl="0" indent="0" algn="ctr" defTabSz="1343985" rtl="0" eaLnBrk="1" fontAlgn="auto" latinLnBrk="0" hangingPunct="1">
              <a:lnSpc>
                <a:spcPts val="1911"/>
              </a:lnSpc>
              <a:spcBef>
                <a:spcPts val="0"/>
              </a:spcBef>
              <a:spcAft>
                <a:spcPts val="0"/>
              </a:spcAft>
              <a:buClrTx/>
              <a:buSzTx/>
              <a:buFontTx/>
              <a:buNone/>
              <a:tabLst/>
              <a:defRPr/>
            </a:pPr>
            <a:r>
              <a:rPr kumimoji="0" lang="en-US" sz="2058" b="1" i="0" u="none" strike="noStrike" kern="0" cap="small" spc="0" normalizeH="0" baseline="0" noProof="0" dirty="0">
                <a:ln>
                  <a:noFill/>
                </a:ln>
                <a:solidFill>
                  <a:srgbClr val="000000"/>
                </a:solidFill>
                <a:effectLst/>
                <a:uLnTx/>
                <a:uFillTx/>
                <a:latin typeface="Segoe UI"/>
                <a:ea typeface="STHupo" pitchFamily="2" charset="-122"/>
                <a:cs typeface="+mn-cs"/>
              </a:rPr>
              <a:t>Norway connects reasonably well with multiple needs</a:t>
            </a:r>
            <a:endParaRPr kumimoji="0" lang="da-DK" sz="2058" b="1" i="0" u="none" strike="noStrike" kern="0" cap="small" spc="0" normalizeH="0" baseline="0" noProof="0" dirty="0">
              <a:ln>
                <a:noFill/>
              </a:ln>
              <a:solidFill>
                <a:srgbClr val="000000"/>
              </a:solidFill>
              <a:effectLst/>
              <a:uLnTx/>
              <a:uFillTx/>
              <a:latin typeface="Segoe UI"/>
              <a:ea typeface="STHupo" pitchFamily="2" charset="-122"/>
              <a:cs typeface="+mn-cs"/>
            </a:endParaRPr>
          </a:p>
        </p:txBody>
      </p:sp>
      <p:sp>
        <p:nvSpPr>
          <p:cNvPr id="56" name="Oval 55"/>
          <p:cNvSpPr>
            <a:spLocks/>
          </p:cNvSpPr>
          <p:nvPr/>
        </p:nvSpPr>
        <p:spPr>
          <a:xfrm>
            <a:off x="4630683" y="2626903"/>
            <a:ext cx="793688" cy="793688"/>
          </a:xfrm>
          <a:prstGeom prst="ellipse">
            <a:avLst/>
          </a:prstGeom>
          <a:solidFill>
            <a:srgbClr val="FFFFFF"/>
          </a:solidFill>
          <a:ln w="9525" cap="flat" cmpd="sng" algn="ctr">
            <a:solidFill>
              <a:srgbClr val="000000"/>
            </a:solidFill>
            <a:prstDash val="solid"/>
          </a:ln>
          <a:effectLst>
            <a:innerShdw blurRad="63500">
              <a:prstClr val="black"/>
            </a:innerShdw>
          </a:effectLst>
        </p:spPr>
        <p:txBody>
          <a:bodyPr lIns="0" tIns="0" rIns="0" bIns="0" rtlCol="0" anchor="ctr"/>
          <a:lstStyle/>
          <a:p>
            <a:pPr marL="0" marR="0" lvl="0" indent="0" algn="ctr" defTabSz="1343985" rtl="0" eaLnBrk="1" fontAlgn="auto" latinLnBrk="0" hangingPunct="1">
              <a:lnSpc>
                <a:spcPct val="100000"/>
              </a:lnSpc>
              <a:spcBef>
                <a:spcPts val="0"/>
              </a:spcBef>
              <a:spcAft>
                <a:spcPts val="0"/>
              </a:spcAft>
              <a:buClrTx/>
              <a:buSzTx/>
              <a:buFontTx/>
              <a:buNone/>
              <a:tabLst/>
              <a:defRPr/>
            </a:pPr>
            <a:r>
              <a:rPr kumimoji="0" lang="en-GB" sz="3528" b="1" i="0" u="none" strike="noStrike" kern="0" cap="none" spc="0" normalizeH="0" baseline="0" noProof="0" dirty="0">
                <a:ln>
                  <a:noFill/>
                </a:ln>
                <a:solidFill>
                  <a:srgbClr val="000000"/>
                </a:solidFill>
                <a:effectLst/>
                <a:uLnTx/>
                <a:uFillTx/>
                <a:latin typeface="Segoe UI"/>
                <a:ea typeface="Verdana" pitchFamily="34" charset="0"/>
                <a:cs typeface="Verdana" pitchFamily="34" charset="0"/>
              </a:rPr>
              <a:t>2</a:t>
            </a:r>
          </a:p>
        </p:txBody>
      </p:sp>
      <p:sp>
        <p:nvSpPr>
          <p:cNvPr id="57" name="Rounded Rectangle 56"/>
          <p:cNvSpPr/>
          <p:nvPr/>
        </p:nvSpPr>
        <p:spPr>
          <a:xfrm>
            <a:off x="6863895" y="3023697"/>
            <a:ext cx="2952000" cy="3709262"/>
          </a:xfrm>
          <a:prstGeom prst="roundRect">
            <a:avLst>
              <a:gd name="adj" fmla="val 6945"/>
            </a:avLst>
          </a:prstGeom>
          <a:noFill/>
          <a:ln w="31750" cap="flat" cmpd="sng" algn="ctr">
            <a:solidFill>
              <a:srgbClr val="D35C09"/>
            </a:solidFill>
            <a:prstDash val="solid"/>
          </a:ln>
          <a:effectLst/>
        </p:spPr>
        <p:txBody>
          <a:bodyPr wrap="square" lIns="105825" tIns="1851938" rIns="52913" bIns="105825" rtlCol="0" anchor="t"/>
          <a:lstStyle/>
          <a:p>
            <a:pPr marL="251997" marR="0" lvl="0" indent="-251997" algn="l" defTabSz="1343985" rtl="0" eaLnBrk="1" fontAlgn="auto" latinLnBrk="0" hangingPunct="1">
              <a:lnSpc>
                <a:spcPct val="100000"/>
              </a:lnSpc>
              <a:spcBef>
                <a:spcPts val="0"/>
              </a:spcBef>
              <a:spcAft>
                <a:spcPts val="882"/>
              </a:spcAft>
              <a:buClrTx/>
              <a:buSzTx/>
              <a:buFont typeface="Arial" panose="020B0604020202020204" pitchFamily="34" charset="0"/>
              <a:buChar char="•"/>
              <a:tabLst/>
              <a:defRPr/>
            </a:pPr>
            <a:r>
              <a:rPr kumimoji="0" lang="en-US" sz="1764" b="0" i="0" u="none" strike="noStrike" kern="0" cap="none" spc="0" normalizeH="0" baseline="0" noProof="0" dirty="0">
                <a:ln>
                  <a:noFill/>
                </a:ln>
                <a:solidFill>
                  <a:srgbClr val="000000"/>
                </a:solidFill>
                <a:effectLst/>
                <a:uLnTx/>
                <a:uFillTx/>
                <a:latin typeface="Segoe UI"/>
                <a:ea typeface="STHupo" pitchFamily="2" charset="-122"/>
                <a:cs typeface="+mn-cs"/>
              </a:rPr>
              <a:t>Competitive destinations too are playing on multiple needs</a:t>
            </a:r>
          </a:p>
          <a:p>
            <a:pPr marL="251997" marR="0" lvl="0" indent="-251997" algn="l" defTabSz="1343985" rtl="0" eaLnBrk="1" fontAlgn="auto" latinLnBrk="0" hangingPunct="1">
              <a:lnSpc>
                <a:spcPct val="100000"/>
              </a:lnSpc>
              <a:spcBef>
                <a:spcPts val="0"/>
              </a:spcBef>
              <a:spcAft>
                <a:spcPts val="882"/>
              </a:spcAft>
              <a:buClrTx/>
              <a:buSzTx/>
              <a:buFont typeface="Arial" panose="020B0604020202020204" pitchFamily="34" charset="0"/>
              <a:buChar char="•"/>
              <a:tabLst/>
              <a:defRPr/>
            </a:pPr>
            <a:r>
              <a:rPr kumimoji="0" lang="en-US" sz="1764" b="0" i="0" u="none" strike="noStrike" kern="0" cap="none" spc="0" normalizeH="0" baseline="0" noProof="0" dirty="0">
                <a:ln>
                  <a:noFill/>
                </a:ln>
                <a:solidFill>
                  <a:srgbClr val="000000"/>
                </a:solidFill>
                <a:effectLst/>
                <a:uLnTx/>
                <a:uFillTx/>
                <a:latin typeface="Segoe UI"/>
                <a:ea typeface="STHupo" pitchFamily="2" charset="-122"/>
                <a:cs typeface="+mn-cs"/>
              </a:rPr>
              <a:t>Nature is a highly competitive area</a:t>
            </a:r>
            <a:endParaRPr kumimoji="0" lang="da-DK" sz="1764" b="0" i="0" u="none" strike="noStrike" kern="0" cap="none" spc="0" normalizeH="0" baseline="0" noProof="0" dirty="0">
              <a:ln>
                <a:noFill/>
              </a:ln>
              <a:solidFill>
                <a:srgbClr val="000000"/>
              </a:solidFill>
              <a:effectLst/>
              <a:uLnTx/>
              <a:uFillTx/>
              <a:latin typeface="Segoe UI"/>
              <a:ea typeface="STHupo" pitchFamily="2" charset="-122"/>
              <a:cs typeface="+mn-cs"/>
            </a:endParaRPr>
          </a:p>
        </p:txBody>
      </p:sp>
      <p:sp>
        <p:nvSpPr>
          <p:cNvPr id="58" name="Rectangle 57"/>
          <p:cNvSpPr/>
          <p:nvPr/>
        </p:nvSpPr>
        <p:spPr>
          <a:xfrm>
            <a:off x="6791895" y="3470432"/>
            <a:ext cx="3096000" cy="1224000"/>
          </a:xfrm>
          <a:prstGeom prst="rect">
            <a:avLst/>
          </a:prstGeom>
          <a:solidFill>
            <a:srgbClr val="FFFFFF"/>
          </a:solidFill>
          <a:ln w="19050" cap="flat" cmpd="sng" algn="ctr">
            <a:solidFill>
              <a:srgbClr val="000000"/>
            </a:solidFill>
            <a:prstDash val="solid"/>
          </a:ln>
          <a:effectLst>
            <a:outerShdw blurRad="63500" sx="102000" sy="102000" algn="ctr" rotWithShape="0">
              <a:prstClr val="black">
                <a:alpha val="40000"/>
              </a:prstClr>
            </a:outerShdw>
          </a:effectLst>
        </p:spPr>
        <p:txBody>
          <a:bodyPr rtlCol="0" anchor="ctr"/>
          <a:lstStyle/>
          <a:p>
            <a:pPr marL="0" marR="0" lvl="0" indent="0" algn="ctr" defTabSz="1343985" rtl="0" eaLnBrk="1" fontAlgn="auto" latinLnBrk="0" hangingPunct="1">
              <a:lnSpc>
                <a:spcPts val="1911"/>
              </a:lnSpc>
              <a:spcBef>
                <a:spcPts val="0"/>
              </a:spcBef>
              <a:spcAft>
                <a:spcPts val="0"/>
              </a:spcAft>
              <a:buClrTx/>
              <a:buSzTx/>
              <a:buFontTx/>
              <a:buNone/>
              <a:tabLst/>
              <a:defRPr/>
            </a:pPr>
            <a:r>
              <a:rPr kumimoji="0" lang="en-US" sz="2058" b="1" i="0" u="none" strike="noStrike" kern="0" cap="small" spc="0" normalizeH="0" baseline="0" noProof="0" dirty="0">
                <a:ln>
                  <a:noFill/>
                </a:ln>
                <a:solidFill>
                  <a:srgbClr val="000000"/>
                </a:solidFill>
                <a:effectLst/>
                <a:uLnTx/>
                <a:uFillTx/>
                <a:latin typeface="Segoe UI"/>
                <a:ea typeface="STHupo" pitchFamily="2" charset="-122"/>
                <a:cs typeface="+mn-cs"/>
              </a:rPr>
              <a:t>It's the only way to stay competitive</a:t>
            </a:r>
            <a:endParaRPr kumimoji="0" lang="nb-NO" sz="2058" b="1" i="0" u="none" strike="noStrike" kern="0" cap="small" spc="0" normalizeH="0" baseline="0" noProof="0" dirty="0">
              <a:ln>
                <a:noFill/>
              </a:ln>
              <a:solidFill>
                <a:srgbClr val="000000"/>
              </a:solidFill>
              <a:effectLst/>
              <a:uLnTx/>
              <a:uFillTx/>
              <a:latin typeface="Segoe UI"/>
              <a:ea typeface="STHupo" pitchFamily="2" charset="-122"/>
              <a:cs typeface="+mn-cs"/>
            </a:endParaRPr>
          </a:p>
        </p:txBody>
      </p:sp>
      <p:sp>
        <p:nvSpPr>
          <p:cNvPr id="60" name="Oval 59"/>
          <p:cNvSpPr>
            <a:spLocks/>
          </p:cNvSpPr>
          <p:nvPr/>
        </p:nvSpPr>
        <p:spPr>
          <a:xfrm>
            <a:off x="1313502" y="2626903"/>
            <a:ext cx="793688" cy="793688"/>
          </a:xfrm>
          <a:prstGeom prst="ellipse">
            <a:avLst/>
          </a:prstGeom>
          <a:solidFill>
            <a:srgbClr val="FFFFFF"/>
          </a:solidFill>
          <a:ln w="9525" cap="flat" cmpd="sng" algn="ctr">
            <a:solidFill>
              <a:srgbClr val="000000"/>
            </a:solidFill>
            <a:prstDash val="solid"/>
          </a:ln>
          <a:effectLst>
            <a:innerShdw blurRad="63500">
              <a:prstClr val="black"/>
            </a:innerShdw>
          </a:effectLst>
        </p:spPr>
        <p:txBody>
          <a:bodyPr lIns="0" tIns="0" rIns="0" bIns="0" rtlCol="0" anchor="ctr"/>
          <a:lstStyle/>
          <a:p>
            <a:pPr marL="0" marR="0" lvl="0" indent="0" algn="ctr" defTabSz="1343985" rtl="0" eaLnBrk="1" fontAlgn="auto" latinLnBrk="0" hangingPunct="1">
              <a:lnSpc>
                <a:spcPct val="100000"/>
              </a:lnSpc>
              <a:spcBef>
                <a:spcPts val="0"/>
              </a:spcBef>
              <a:spcAft>
                <a:spcPts val="0"/>
              </a:spcAft>
              <a:buClrTx/>
              <a:buSzTx/>
              <a:buFontTx/>
              <a:buNone/>
              <a:tabLst/>
              <a:defRPr/>
            </a:pPr>
            <a:r>
              <a:rPr kumimoji="0" lang="en-GB" sz="3528" b="1" i="0" u="none" strike="noStrike" kern="0" cap="none" spc="0" normalizeH="0" baseline="0" noProof="0" dirty="0">
                <a:ln>
                  <a:noFill/>
                </a:ln>
                <a:solidFill>
                  <a:srgbClr val="000000"/>
                </a:solidFill>
                <a:effectLst/>
                <a:uLnTx/>
                <a:uFillTx/>
                <a:latin typeface="Segoe UI"/>
                <a:ea typeface="Verdana" pitchFamily="34" charset="0"/>
                <a:cs typeface="Verdana" pitchFamily="34" charset="0"/>
              </a:rPr>
              <a:t>1</a:t>
            </a:r>
          </a:p>
        </p:txBody>
      </p:sp>
      <p:sp>
        <p:nvSpPr>
          <p:cNvPr id="24" name="Rounded Rectangle 56"/>
          <p:cNvSpPr/>
          <p:nvPr/>
        </p:nvSpPr>
        <p:spPr>
          <a:xfrm>
            <a:off x="10120512" y="3023697"/>
            <a:ext cx="2952000" cy="3709262"/>
          </a:xfrm>
          <a:prstGeom prst="roundRect">
            <a:avLst>
              <a:gd name="adj" fmla="val 6945"/>
            </a:avLst>
          </a:prstGeom>
          <a:noFill/>
          <a:ln w="31750" cap="flat" cmpd="sng" algn="ctr">
            <a:solidFill>
              <a:srgbClr val="D35C09"/>
            </a:solidFill>
            <a:prstDash val="solid"/>
          </a:ln>
          <a:effectLst/>
        </p:spPr>
        <p:txBody>
          <a:bodyPr wrap="square" lIns="105825" tIns="1851938" rIns="52913" bIns="105825" rtlCol="0" anchor="t"/>
          <a:lstStyle/>
          <a:p>
            <a:pPr marL="251997" marR="0" lvl="0" indent="-251997" algn="l" defTabSz="1343985" rtl="0" eaLnBrk="1" fontAlgn="auto" latinLnBrk="0" hangingPunct="1">
              <a:lnSpc>
                <a:spcPct val="100000"/>
              </a:lnSpc>
              <a:spcBef>
                <a:spcPts val="0"/>
              </a:spcBef>
              <a:spcAft>
                <a:spcPts val="882"/>
              </a:spcAft>
              <a:buClrTx/>
              <a:buSzTx/>
              <a:buFont typeface="Arial" panose="020B0604020202020204" pitchFamily="34" charset="0"/>
              <a:buChar char="•"/>
              <a:tabLst/>
              <a:defRPr/>
            </a:pPr>
            <a:r>
              <a:rPr kumimoji="0" lang="en-US" sz="1764" b="0" i="0" u="none" strike="noStrike" kern="0" cap="none" spc="0" normalizeH="0" baseline="0" noProof="0" dirty="0">
                <a:ln>
                  <a:noFill/>
                </a:ln>
                <a:solidFill>
                  <a:srgbClr val="000000"/>
                </a:solidFill>
                <a:effectLst/>
                <a:uLnTx/>
                <a:uFillTx/>
                <a:latin typeface="Segoe UI"/>
                <a:ea typeface="STHupo" pitchFamily="2" charset="-122"/>
                <a:cs typeface="+mn-cs"/>
              </a:rPr>
              <a:t>Norway is already associated with a wide variety of holiday needs &amp; activities</a:t>
            </a:r>
          </a:p>
          <a:p>
            <a:pPr marL="251997" marR="0" lvl="0" indent="-251997" algn="l" defTabSz="1343985" rtl="0" eaLnBrk="1" fontAlgn="auto" latinLnBrk="0" hangingPunct="1">
              <a:lnSpc>
                <a:spcPct val="100000"/>
              </a:lnSpc>
              <a:spcBef>
                <a:spcPts val="0"/>
              </a:spcBef>
              <a:spcAft>
                <a:spcPts val="882"/>
              </a:spcAft>
              <a:buClrTx/>
              <a:buSzTx/>
              <a:buFont typeface="Arial" panose="020B0604020202020204" pitchFamily="34" charset="0"/>
              <a:buChar char="•"/>
              <a:tabLst/>
              <a:defRPr/>
            </a:pPr>
            <a:r>
              <a:rPr kumimoji="0" lang="en-US" sz="1764" b="0" i="0" u="none" strike="noStrike" kern="0" cap="none" spc="0" normalizeH="0" baseline="0" noProof="0" dirty="0">
                <a:ln>
                  <a:noFill/>
                </a:ln>
                <a:solidFill>
                  <a:srgbClr val="000000"/>
                </a:solidFill>
                <a:effectLst/>
                <a:uLnTx/>
                <a:uFillTx/>
                <a:latin typeface="Segoe UI"/>
                <a:ea typeface="STHupo" pitchFamily="2" charset="-122"/>
                <a:cs typeface="+mn-cs"/>
              </a:rPr>
              <a:t>The whole of Norway, the whole year round</a:t>
            </a:r>
          </a:p>
          <a:p>
            <a:pPr marL="0" marR="0" lvl="0" indent="0" algn="l" defTabSz="1343985" rtl="0" eaLnBrk="1" fontAlgn="auto" latinLnBrk="0" hangingPunct="1">
              <a:lnSpc>
                <a:spcPct val="100000"/>
              </a:lnSpc>
              <a:spcBef>
                <a:spcPts val="0"/>
              </a:spcBef>
              <a:spcAft>
                <a:spcPts val="882"/>
              </a:spcAft>
              <a:buClrTx/>
              <a:buSzTx/>
              <a:buFontTx/>
              <a:buNone/>
              <a:tabLst/>
              <a:defRPr/>
            </a:pPr>
            <a:endParaRPr kumimoji="0" lang="en-US" sz="1764" b="0" i="0" u="none" strike="noStrike" kern="0" cap="none" spc="0" normalizeH="0" baseline="0" noProof="0" dirty="0">
              <a:ln>
                <a:noFill/>
              </a:ln>
              <a:solidFill>
                <a:srgbClr val="000000"/>
              </a:solidFill>
              <a:effectLst/>
              <a:uLnTx/>
              <a:uFillTx/>
              <a:latin typeface="Segoe UI"/>
              <a:ea typeface="STHupo" pitchFamily="2" charset="-122"/>
              <a:cs typeface="+mn-cs"/>
            </a:endParaRPr>
          </a:p>
        </p:txBody>
      </p:sp>
      <p:cxnSp>
        <p:nvCxnSpPr>
          <p:cNvPr id="33" name="Straight Connector 32"/>
          <p:cNvCxnSpPr>
            <a:stCxn id="24" idx="0"/>
            <a:endCxn id="26" idx="2"/>
          </p:cNvCxnSpPr>
          <p:nvPr/>
        </p:nvCxnSpPr>
        <p:spPr>
          <a:xfrm flipH="1" flipV="1">
            <a:off x="6658344" y="2362180"/>
            <a:ext cx="4938168" cy="661517"/>
          </a:xfrm>
          <a:prstGeom prst="line">
            <a:avLst/>
          </a:prstGeom>
          <a:noFill/>
          <a:ln w="9525" cap="flat" cmpd="sng" algn="ctr">
            <a:solidFill>
              <a:srgbClr val="000000"/>
            </a:solidFill>
            <a:prstDash val="solid"/>
            <a:headEnd type="oval" w="med" len="med"/>
            <a:tailEnd type="oval" w="lg" len="lg"/>
          </a:ln>
          <a:effectLst/>
        </p:spPr>
      </p:cxnSp>
      <p:sp>
        <p:nvSpPr>
          <p:cNvPr id="34" name="Rectangle 33"/>
          <p:cNvSpPr/>
          <p:nvPr/>
        </p:nvSpPr>
        <p:spPr>
          <a:xfrm>
            <a:off x="10075392" y="3470432"/>
            <a:ext cx="3096000" cy="1224000"/>
          </a:xfrm>
          <a:prstGeom prst="rect">
            <a:avLst/>
          </a:prstGeom>
          <a:solidFill>
            <a:srgbClr val="FFFFFF"/>
          </a:solidFill>
          <a:ln w="19050" cap="flat" cmpd="sng" algn="ctr">
            <a:solidFill>
              <a:srgbClr val="000000"/>
            </a:solidFill>
            <a:prstDash val="solid"/>
          </a:ln>
          <a:effectLst>
            <a:outerShdw blurRad="63500" sx="102000" sy="102000" algn="ctr" rotWithShape="0">
              <a:prstClr val="black">
                <a:alpha val="40000"/>
              </a:prstClr>
            </a:outerShdw>
          </a:effectLst>
        </p:spPr>
        <p:txBody>
          <a:bodyPr rtlCol="0" anchor="ctr"/>
          <a:lstStyle/>
          <a:p>
            <a:pPr marL="0" marR="0" lvl="0" indent="0" algn="ctr" defTabSz="1343985" rtl="0" eaLnBrk="1" fontAlgn="auto" latinLnBrk="0" hangingPunct="1">
              <a:lnSpc>
                <a:spcPts val="1911"/>
              </a:lnSpc>
              <a:spcBef>
                <a:spcPts val="0"/>
              </a:spcBef>
              <a:spcAft>
                <a:spcPts val="0"/>
              </a:spcAft>
              <a:buClrTx/>
              <a:buSzTx/>
              <a:buFontTx/>
              <a:buNone/>
              <a:tabLst/>
              <a:defRPr/>
            </a:pPr>
            <a:r>
              <a:rPr kumimoji="0" lang="en-US" sz="2058" b="1" i="0" u="none" strike="noStrike" kern="0" cap="small" spc="0" normalizeH="0" baseline="0" noProof="0" dirty="0">
                <a:ln>
                  <a:noFill/>
                </a:ln>
                <a:solidFill>
                  <a:srgbClr val="000000"/>
                </a:solidFill>
                <a:effectLst/>
                <a:uLnTx/>
                <a:uFillTx/>
                <a:latin typeface="Segoe UI"/>
                <a:ea typeface="STHupo" pitchFamily="2" charset="-122"/>
                <a:cs typeface="+mn-cs"/>
              </a:rPr>
              <a:t>Norway has a lot to offer</a:t>
            </a:r>
            <a:endParaRPr kumimoji="0" lang="nb-NO" sz="2058" b="1" i="0" u="none" strike="noStrike" kern="0" cap="small" spc="0" normalizeH="0" baseline="0" noProof="0" dirty="0">
              <a:ln>
                <a:noFill/>
              </a:ln>
              <a:solidFill>
                <a:srgbClr val="000000"/>
              </a:solidFill>
              <a:effectLst/>
              <a:uLnTx/>
              <a:uFillTx/>
              <a:latin typeface="Segoe UI"/>
              <a:ea typeface="STHupo" pitchFamily="2" charset="-122"/>
              <a:cs typeface="+mn-cs"/>
            </a:endParaRPr>
          </a:p>
        </p:txBody>
      </p:sp>
      <p:sp>
        <p:nvSpPr>
          <p:cNvPr id="35" name="Oval 34"/>
          <p:cNvSpPr>
            <a:spLocks/>
          </p:cNvSpPr>
          <p:nvPr/>
        </p:nvSpPr>
        <p:spPr>
          <a:xfrm>
            <a:off x="7937013" y="2626903"/>
            <a:ext cx="793688" cy="793688"/>
          </a:xfrm>
          <a:prstGeom prst="ellipse">
            <a:avLst/>
          </a:prstGeom>
          <a:solidFill>
            <a:srgbClr val="FFFFFF"/>
          </a:solidFill>
          <a:ln w="9525" cap="flat" cmpd="sng" algn="ctr">
            <a:solidFill>
              <a:srgbClr val="000000"/>
            </a:solidFill>
            <a:prstDash val="solid"/>
          </a:ln>
          <a:effectLst>
            <a:innerShdw blurRad="63500">
              <a:prstClr val="black"/>
            </a:innerShdw>
          </a:effectLst>
        </p:spPr>
        <p:txBody>
          <a:bodyPr lIns="0" tIns="0" rIns="0" bIns="0" rtlCol="0" anchor="ctr"/>
          <a:lstStyle/>
          <a:p>
            <a:pPr marL="0" marR="0" lvl="0" indent="0" algn="ctr" defTabSz="1343985" rtl="0" eaLnBrk="1" fontAlgn="auto" latinLnBrk="0" hangingPunct="1">
              <a:lnSpc>
                <a:spcPct val="100000"/>
              </a:lnSpc>
              <a:spcBef>
                <a:spcPts val="0"/>
              </a:spcBef>
              <a:spcAft>
                <a:spcPts val="0"/>
              </a:spcAft>
              <a:buClrTx/>
              <a:buSzTx/>
              <a:buFontTx/>
              <a:buNone/>
              <a:tabLst/>
              <a:defRPr/>
            </a:pPr>
            <a:r>
              <a:rPr kumimoji="0" lang="en-GB" sz="3528" b="1" i="0" u="none" strike="noStrike" kern="0" cap="none" spc="0" normalizeH="0" baseline="0" noProof="0" dirty="0">
                <a:ln>
                  <a:noFill/>
                </a:ln>
                <a:solidFill>
                  <a:srgbClr val="000000"/>
                </a:solidFill>
                <a:effectLst/>
                <a:uLnTx/>
                <a:uFillTx/>
                <a:latin typeface="Segoe UI"/>
                <a:ea typeface="Verdana" pitchFamily="34" charset="0"/>
                <a:cs typeface="Verdana" pitchFamily="34" charset="0"/>
              </a:rPr>
              <a:t>3</a:t>
            </a:r>
          </a:p>
        </p:txBody>
      </p:sp>
      <p:sp>
        <p:nvSpPr>
          <p:cNvPr id="36" name="Oval 35"/>
          <p:cNvSpPr>
            <a:spLocks/>
          </p:cNvSpPr>
          <p:nvPr/>
        </p:nvSpPr>
        <p:spPr>
          <a:xfrm>
            <a:off x="11199668" y="2626903"/>
            <a:ext cx="793688" cy="793688"/>
          </a:xfrm>
          <a:prstGeom prst="ellipse">
            <a:avLst/>
          </a:prstGeom>
          <a:solidFill>
            <a:srgbClr val="FFFFFF"/>
          </a:solidFill>
          <a:ln w="9525" cap="flat" cmpd="sng" algn="ctr">
            <a:solidFill>
              <a:srgbClr val="000000"/>
            </a:solidFill>
            <a:prstDash val="solid"/>
          </a:ln>
          <a:effectLst>
            <a:innerShdw blurRad="63500">
              <a:prstClr val="black"/>
            </a:innerShdw>
          </a:effectLst>
        </p:spPr>
        <p:txBody>
          <a:bodyPr lIns="0" tIns="0" rIns="0" bIns="0" rtlCol="0" anchor="ctr"/>
          <a:lstStyle/>
          <a:p>
            <a:pPr marL="0" marR="0" lvl="0" indent="0" algn="ctr" defTabSz="1343985" rtl="0" eaLnBrk="1" fontAlgn="auto" latinLnBrk="0" hangingPunct="1">
              <a:lnSpc>
                <a:spcPct val="100000"/>
              </a:lnSpc>
              <a:spcBef>
                <a:spcPts val="0"/>
              </a:spcBef>
              <a:spcAft>
                <a:spcPts val="0"/>
              </a:spcAft>
              <a:buClrTx/>
              <a:buSzTx/>
              <a:buFontTx/>
              <a:buNone/>
              <a:tabLst/>
              <a:defRPr/>
            </a:pPr>
            <a:r>
              <a:rPr kumimoji="0" lang="en-GB" sz="3528" b="1" i="0" u="none" strike="noStrike" kern="0" cap="none" spc="0" normalizeH="0" baseline="0" noProof="0" dirty="0">
                <a:ln>
                  <a:noFill/>
                </a:ln>
                <a:solidFill>
                  <a:srgbClr val="000000"/>
                </a:solidFill>
                <a:effectLst/>
                <a:uLnTx/>
                <a:uFillTx/>
                <a:latin typeface="Segoe UI"/>
                <a:ea typeface="Verdana" pitchFamily="34" charset="0"/>
                <a:cs typeface="Verdana" pitchFamily="34" charset="0"/>
              </a:rPr>
              <a:t>4</a:t>
            </a:r>
          </a:p>
        </p:txBody>
      </p:sp>
    </p:spTree>
    <p:extLst>
      <p:ext uri="{BB962C8B-B14F-4D97-AF65-F5344CB8AC3E}">
        <p14:creationId xmlns:p14="http://schemas.microsoft.com/office/powerpoint/2010/main" val="1127526066"/>
      </p:ext>
    </p:extLst>
  </p:cSld>
  <p:clrMapOvr>
    <a:masterClrMapping/>
  </p:clrMapOvr>
  <p:transition>
    <p:fade/>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540000" y="1203933"/>
            <a:ext cx="9273226" cy="374398"/>
          </a:xfrm>
        </p:spPr>
        <p:txBody>
          <a:bodyPr/>
          <a:lstStyle/>
          <a:p>
            <a:r>
              <a:rPr lang="en-US" dirty="0"/>
              <a:t>We have 9 decent size segments today (vs only 5 &gt;6% in 2011) </a:t>
            </a:r>
          </a:p>
        </p:txBody>
      </p:sp>
      <p:sp>
        <p:nvSpPr>
          <p:cNvPr id="4" name="Title 3"/>
          <p:cNvSpPr>
            <a:spLocks noGrp="1"/>
          </p:cNvSpPr>
          <p:nvPr>
            <p:ph type="title"/>
          </p:nvPr>
        </p:nvSpPr>
        <p:spPr>
          <a:xfrm>
            <a:off x="540000" y="540000"/>
            <a:ext cx="12058139" cy="553998"/>
          </a:xfrm>
        </p:spPr>
        <p:txBody>
          <a:bodyPr/>
          <a:lstStyle/>
          <a:p>
            <a:r>
              <a:rPr lang="en-US" dirty="0"/>
              <a:t>We see a further fragmentation of holiday needs</a:t>
            </a:r>
          </a:p>
        </p:txBody>
      </p:sp>
      <p:sp>
        <p:nvSpPr>
          <p:cNvPr id="6" name="Oval 5">
            <a:extLst>
              <a:ext uri="{FF2B5EF4-FFF2-40B4-BE49-F238E27FC236}">
                <a16:creationId xmlns:a16="http://schemas.microsoft.com/office/drawing/2014/main" id="{94654D3C-1684-4B66-9FB3-8C0FC4A1031F}"/>
              </a:ext>
            </a:extLst>
          </p:cNvPr>
          <p:cNvSpPr>
            <a:spLocks/>
          </p:cNvSpPr>
          <p:nvPr/>
        </p:nvSpPr>
        <p:spPr>
          <a:xfrm>
            <a:off x="12478927" y="178631"/>
            <a:ext cx="793688" cy="793688"/>
          </a:xfrm>
          <a:prstGeom prst="ellipse">
            <a:avLst/>
          </a:prstGeom>
          <a:solidFill>
            <a:srgbClr val="FFFFFF"/>
          </a:solidFill>
          <a:ln w="9525" cap="flat" cmpd="sng" algn="ctr">
            <a:solidFill>
              <a:srgbClr val="000000"/>
            </a:solidFill>
            <a:prstDash val="solid"/>
          </a:ln>
          <a:effectLst>
            <a:innerShdw blurRad="63500">
              <a:prstClr val="black"/>
            </a:innerShdw>
          </a:effectLst>
        </p:spPr>
        <p:txBody>
          <a:bodyPr lIns="0" tIns="0" rIns="0" bIns="0" rtlCol="0" anchor="ctr"/>
          <a:lstStyle/>
          <a:p>
            <a:pPr marL="0" marR="0" lvl="0" indent="0" algn="ctr" defTabSz="1343985" rtl="0" eaLnBrk="1" fontAlgn="auto" latinLnBrk="0" hangingPunct="1">
              <a:lnSpc>
                <a:spcPct val="100000"/>
              </a:lnSpc>
              <a:spcBef>
                <a:spcPts val="0"/>
              </a:spcBef>
              <a:spcAft>
                <a:spcPts val="0"/>
              </a:spcAft>
              <a:buClrTx/>
              <a:buSzTx/>
              <a:buFontTx/>
              <a:buNone/>
              <a:tabLst/>
              <a:defRPr/>
            </a:pPr>
            <a:r>
              <a:rPr kumimoji="0" lang="en-GB" sz="3528" b="1" i="0" u="none" strike="noStrike" kern="0" cap="none" spc="0" normalizeH="0" baseline="0" noProof="0" dirty="0">
                <a:ln>
                  <a:noFill/>
                </a:ln>
                <a:solidFill>
                  <a:srgbClr val="000000"/>
                </a:solidFill>
                <a:effectLst/>
                <a:uLnTx/>
                <a:uFillTx/>
                <a:latin typeface="Segoe UI"/>
                <a:ea typeface="Verdana" pitchFamily="34" charset="0"/>
                <a:cs typeface="Verdana" pitchFamily="34" charset="0"/>
              </a:rPr>
              <a:t>1</a:t>
            </a:r>
          </a:p>
        </p:txBody>
      </p:sp>
      <p:pic>
        <p:nvPicPr>
          <p:cNvPr id="7" name="Picture 6">
            <a:extLst>
              <a:ext uri="{FF2B5EF4-FFF2-40B4-BE49-F238E27FC236}">
                <a16:creationId xmlns:a16="http://schemas.microsoft.com/office/drawing/2014/main" id="{1AF779D6-4DF0-417B-A252-2B62E8E5DB6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08358" y="2340471"/>
            <a:ext cx="6721422" cy="3779848"/>
          </a:xfrm>
          <a:prstGeom prst="rect">
            <a:avLst/>
          </a:prstGeom>
        </p:spPr>
      </p:pic>
    </p:spTree>
    <p:extLst>
      <p:ext uri="{BB962C8B-B14F-4D97-AF65-F5344CB8AC3E}">
        <p14:creationId xmlns:p14="http://schemas.microsoft.com/office/powerpoint/2010/main" val="3930896090"/>
      </p:ext>
    </p:extLst>
  </p:cSld>
  <p:clrMapOvr>
    <a:masterClrMapping/>
  </p:clrMapOvr>
  <p:transition>
    <p:fade/>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540000" y="1203933"/>
            <a:ext cx="6841278" cy="374398"/>
          </a:xfrm>
        </p:spPr>
        <p:txBody>
          <a:bodyPr/>
          <a:lstStyle/>
          <a:p>
            <a:r>
              <a:rPr lang="en-US" dirty="0"/>
              <a:t>There are a lot of differences in size by market</a:t>
            </a:r>
          </a:p>
        </p:txBody>
      </p:sp>
      <p:sp>
        <p:nvSpPr>
          <p:cNvPr id="4" name="Title 3"/>
          <p:cNvSpPr>
            <a:spLocks noGrp="1"/>
          </p:cNvSpPr>
          <p:nvPr>
            <p:ph type="title"/>
          </p:nvPr>
        </p:nvSpPr>
        <p:spPr>
          <a:xfrm>
            <a:off x="540000" y="540000"/>
            <a:ext cx="12058139" cy="553998"/>
          </a:xfrm>
        </p:spPr>
        <p:txBody>
          <a:bodyPr/>
          <a:lstStyle/>
          <a:p>
            <a:r>
              <a:rPr lang="en-US" dirty="0"/>
              <a:t>We see a further fragmentation of holiday needs</a:t>
            </a:r>
          </a:p>
        </p:txBody>
      </p:sp>
      <p:grpSp>
        <p:nvGrpSpPr>
          <p:cNvPr id="163" name="Group 162"/>
          <p:cNvGrpSpPr/>
          <p:nvPr/>
        </p:nvGrpSpPr>
        <p:grpSpPr>
          <a:xfrm>
            <a:off x="239167" y="2268463"/>
            <a:ext cx="12817424" cy="4161539"/>
            <a:chOff x="239167" y="1875673"/>
            <a:chExt cx="13053670" cy="4554329"/>
          </a:xfrm>
        </p:grpSpPr>
        <p:grpSp>
          <p:nvGrpSpPr>
            <p:cNvPr id="21" name="Group 20"/>
            <p:cNvGrpSpPr/>
            <p:nvPr/>
          </p:nvGrpSpPr>
          <p:grpSpPr>
            <a:xfrm>
              <a:off x="239167" y="1875673"/>
              <a:ext cx="1090262" cy="4527684"/>
              <a:chOff x="9201446" y="2672033"/>
              <a:chExt cx="1190849" cy="5383063"/>
            </a:xfrm>
          </p:grpSpPr>
          <p:grpSp>
            <p:nvGrpSpPr>
              <p:cNvPr id="12" name="Group 11"/>
              <p:cNvGrpSpPr/>
              <p:nvPr/>
            </p:nvGrpSpPr>
            <p:grpSpPr>
              <a:xfrm>
                <a:off x="9201446" y="3852639"/>
                <a:ext cx="1190849" cy="1333533"/>
                <a:chOff x="9201446" y="3852639"/>
                <a:chExt cx="1512168" cy="3309234"/>
              </a:xfrm>
            </p:grpSpPr>
            <p:sp>
              <p:nvSpPr>
                <p:cNvPr id="8" name="Rectangle 7"/>
                <p:cNvSpPr/>
                <p:nvPr/>
              </p:nvSpPr>
              <p:spPr bwMode="gray">
                <a:xfrm>
                  <a:off x="9201446" y="385263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sp>
              <p:nvSpPr>
                <p:cNvPr id="9" name="Rectangle 8"/>
                <p:cNvSpPr/>
                <p:nvPr/>
              </p:nvSpPr>
              <p:spPr bwMode="gray">
                <a:xfrm>
                  <a:off x="9201446" y="5039204"/>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sp>
              <p:nvSpPr>
                <p:cNvPr id="10" name="Rectangle 9"/>
                <p:cNvSpPr/>
                <p:nvPr/>
              </p:nvSpPr>
              <p:spPr bwMode="gray">
                <a:xfrm>
                  <a:off x="9201446" y="622576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grpSp>
          <p:sp>
            <p:nvSpPr>
              <p:cNvPr id="11" name="Rectangle 10"/>
              <p:cNvSpPr/>
              <p:nvPr/>
            </p:nvSpPr>
            <p:spPr bwMode="gray">
              <a:xfrm>
                <a:off x="9201446" y="2672033"/>
                <a:ext cx="1190849" cy="9361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r>
                  <a:rPr kumimoji="0" lang="en-US" sz="1600" b="0" i="0" u="none" strike="noStrike" kern="1200" cap="none" spc="0" normalizeH="0" baseline="0" dirty="0">
                    <a:ln>
                      <a:noFill/>
                    </a:ln>
                    <a:solidFill>
                      <a:prstClr val="white"/>
                    </a:solidFill>
                    <a:effectLst/>
                    <a:uLnTx/>
                    <a:uFillTx/>
                    <a:latin typeface="Segoe UI"/>
                    <a:ea typeface="+mn-ea"/>
                    <a:cs typeface="+mn-cs"/>
                  </a:rPr>
                  <a:t>US</a:t>
                </a:r>
              </a:p>
            </p:txBody>
          </p:sp>
          <p:grpSp>
            <p:nvGrpSpPr>
              <p:cNvPr id="13" name="Group 12"/>
              <p:cNvGrpSpPr/>
              <p:nvPr/>
            </p:nvGrpSpPr>
            <p:grpSpPr>
              <a:xfrm>
                <a:off x="9201446" y="5287101"/>
                <a:ext cx="1190849" cy="1333533"/>
                <a:chOff x="9201446" y="3852639"/>
                <a:chExt cx="1512168" cy="3309234"/>
              </a:xfrm>
            </p:grpSpPr>
            <p:sp>
              <p:nvSpPr>
                <p:cNvPr id="14" name="Rectangle 13"/>
                <p:cNvSpPr/>
                <p:nvPr/>
              </p:nvSpPr>
              <p:spPr bwMode="gray">
                <a:xfrm>
                  <a:off x="9201446" y="385263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sp>
              <p:nvSpPr>
                <p:cNvPr id="15" name="Rectangle 14"/>
                <p:cNvSpPr/>
                <p:nvPr/>
              </p:nvSpPr>
              <p:spPr bwMode="gray">
                <a:xfrm>
                  <a:off x="9201446" y="5039204"/>
                  <a:ext cx="1512168" cy="936104"/>
                </a:xfrm>
                <a:prstGeom prst="rect">
                  <a:avLst/>
                </a:prstGeom>
                <a:solidFill>
                  <a:srgbClr val="20202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r>
                    <a:rPr kumimoji="0" lang="en-US" sz="1600" b="0" i="0" u="none" strike="noStrike" kern="1200" cap="none" spc="0" normalizeH="0" baseline="0" dirty="0">
                      <a:ln>
                        <a:noFill/>
                      </a:ln>
                      <a:solidFill>
                        <a:prstClr val="white"/>
                      </a:solidFill>
                      <a:effectLst/>
                      <a:uLnTx/>
                      <a:uFillTx/>
                      <a:latin typeface="Segoe UI"/>
                      <a:ea typeface="+mn-ea"/>
                      <a:cs typeface="+mn-cs"/>
                    </a:rPr>
                    <a:t>17%</a:t>
                  </a:r>
                </a:p>
              </p:txBody>
            </p:sp>
            <p:sp>
              <p:nvSpPr>
                <p:cNvPr id="16" name="Rectangle 15"/>
                <p:cNvSpPr/>
                <p:nvPr/>
              </p:nvSpPr>
              <p:spPr bwMode="gray">
                <a:xfrm>
                  <a:off x="9201446" y="622576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grpSp>
          <p:grpSp>
            <p:nvGrpSpPr>
              <p:cNvPr id="17" name="Group 16"/>
              <p:cNvGrpSpPr/>
              <p:nvPr/>
            </p:nvGrpSpPr>
            <p:grpSpPr>
              <a:xfrm>
                <a:off x="9201446" y="6721563"/>
                <a:ext cx="1190849" cy="1333533"/>
                <a:chOff x="9201446" y="3852639"/>
                <a:chExt cx="1512168" cy="3309234"/>
              </a:xfrm>
            </p:grpSpPr>
            <p:sp>
              <p:nvSpPr>
                <p:cNvPr id="18" name="Rectangle 17"/>
                <p:cNvSpPr/>
                <p:nvPr/>
              </p:nvSpPr>
              <p:spPr bwMode="gray">
                <a:xfrm>
                  <a:off x="9201446" y="3852639"/>
                  <a:ext cx="1512168" cy="93610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r>
                    <a:rPr kumimoji="0" lang="en-US" sz="1600" b="0" i="0" u="none" strike="noStrike" kern="1200" cap="none" spc="0" normalizeH="0" baseline="0" dirty="0">
                      <a:ln>
                        <a:noFill/>
                      </a:ln>
                      <a:solidFill>
                        <a:prstClr val="white"/>
                      </a:solidFill>
                      <a:effectLst/>
                      <a:uLnTx/>
                      <a:uFillTx/>
                      <a:latin typeface="Segoe UI"/>
                      <a:ea typeface="+mn-ea"/>
                      <a:cs typeface="+mn-cs"/>
                    </a:rPr>
                    <a:t>13%</a:t>
                  </a:r>
                </a:p>
              </p:txBody>
            </p:sp>
            <p:sp>
              <p:nvSpPr>
                <p:cNvPr id="19" name="Rectangle 18"/>
                <p:cNvSpPr/>
                <p:nvPr/>
              </p:nvSpPr>
              <p:spPr bwMode="gray">
                <a:xfrm>
                  <a:off x="9201446" y="5039204"/>
                  <a:ext cx="1512168" cy="936104"/>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r>
                    <a:rPr kumimoji="0" lang="en-US" sz="1600" b="0" i="0" u="none" strike="noStrike" kern="1200" cap="none" spc="0" normalizeH="0" baseline="0" dirty="0">
                      <a:ln>
                        <a:noFill/>
                      </a:ln>
                      <a:solidFill>
                        <a:prstClr val="white"/>
                      </a:solidFill>
                      <a:effectLst/>
                      <a:uLnTx/>
                      <a:uFillTx/>
                      <a:latin typeface="Segoe UI"/>
                      <a:ea typeface="+mn-ea"/>
                      <a:cs typeface="+mn-cs"/>
                    </a:rPr>
                    <a:t>24%</a:t>
                  </a:r>
                </a:p>
              </p:txBody>
            </p:sp>
            <p:sp>
              <p:nvSpPr>
                <p:cNvPr id="20" name="Rectangle 19"/>
                <p:cNvSpPr/>
                <p:nvPr/>
              </p:nvSpPr>
              <p:spPr bwMode="gray">
                <a:xfrm>
                  <a:off x="9201446" y="622576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grpSp>
        </p:grpSp>
        <p:grpSp>
          <p:nvGrpSpPr>
            <p:cNvPr id="22" name="Group 21"/>
            <p:cNvGrpSpPr/>
            <p:nvPr/>
          </p:nvGrpSpPr>
          <p:grpSpPr>
            <a:xfrm>
              <a:off x="1440933" y="1878868"/>
              <a:ext cx="1090262" cy="4527684"/>
              <a:chOff x="9201446" y="2672033"/>
              <a:chExt cx="1190849" cy="5383063"/>
            </a:xfrm>
          </p:grpSpPr>
          <p:grpSp>
            <p:nvGrpSpPr>
              <p:cNvPr id="23" name="Group 22"/>
              <p:cNvGrpSpPr/>
              <p:nvPr/>
            </p:nvGrpSpPr>
            <p:grpSpPr>
              <a:xfrm>
                <a:off x="9201446" y="3852639"/>
                <a:ext cx="1190849" cy="1333533"/>
                <a:chOff x="9201446" y="3852639"/>
                <a:chExt cx="1512168" cy="3309234"/>
              </a:xfrm>
            </p:grpSpPr>
            <p:sp>
              <p:nvSpPr>
                <p:cNvPr id="33" name="Rectangle 32"/>
                <p:cNvSpPr/>
                <p:nvPr/>
              </p:nvSpPr>
              <p:spPr bwMode="gray">
                <a:xfrm>
                  <a:off x="9201446" y="385263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sp>
              <p:nvSpPr>
                <p:cNvPr id="34" name="Rectangle 33"/>
                <p:cNvSpPr/>
                <p:nvPr/>
              </p:nvSpPr>
              <p:spPr bwMode="gray">
                <a:xfrm>
                  <a:off x="9201446" y="5039204"/>
                  <a:ext cx="1512168" cy="93610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r>
                    <a:rPr kumimoji="0" lang="en-US" sz="1600" b="0" i="0" u="none" strike="noStrike" kern="1200" cap="none" spc="0" normalizeH="0" baseline="0" dirty="0">
                      <a:ln>
                        <a:noFill/>
                      </a:ln>
                      <a:solidFill>
                        <a:prstClr val="white"/>
                      </a:solidFill>
                      <a:effectLst/>
                      <a:uLnTx/>
                      <a:uFillTx/>
                      <a:latin typeface="Segoe UI"/>
                      <a:ea typeface="+mn-ea"/>
                      <a:cs typeface="+mn-cs"/>
                    </a:rPr>
                    <a:t>13%</a:t>
                  </a:r>
                </a:p>
              </p:txBody>
            </p:sp>
            <p:sp>
              <p:nvSpPr>
                <p:cNvPr id="35" name="Rectangle 34"/>
                <p:cNvSpPr/>
                <p:nvPr/>
              </p:nvSpPr>
              <p:spPr bwMode="gray">
                <a:xfrm>
                  <a:off x="9201446" y="6225769"/>
                  <a:ext cx="1512168" cy="936104"/>
                </a:xfrm>
                <a:prstGeom prst="rect">
                  <a:avLst/>
                </a:prstGeom>
                <a:solidFill>
                  <a:srgbClr val="9E450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r>
                    <a:rPr kumimoji="0" lang="en-US" sz="1600" b="0" i="0" u="none" strike="noStrike" kern="1200" cap="none" spc="0" normalizeH="0" baseline="0" dirty="0">
                      <a:ln>
                        <a:noFill/>
                      </a:ln>
                      <a:solidFill>
                        <a:prstClr val="white"/>
                      </a:solidFill>
                      <a:effectLst/>
                      <a:uLnTx/>
                      <a:uFillTx/>
                      <a:latin typeface="Segoe UI"/>
                      <a:ea typeface="+mn-ea"/>
                      <a:cs typeface="+mn-cs"/>
                    </a:rPr>
                    <a:t>14%</a:t>
                  </a:r>
                </a:p>
              </p:txBody>
            </p:sp>
          </p:grpSp>
          <p:sp>
            <p:nvSpPr>
              <p:cNvPr id="24" name="Rectangle 23"/>
              <p:cNvSpPr/>
              <p:nvPr/>
            </p:nvSpPr>
            <p:spPr bwMode="gray">
              <a:xfrm>
                <a:off x="9201446" y="2672033"/>
                <a:ext cx="1190849" cy="9361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r>
                  <a:rPr kumimoji="0" lang="en-US" sz="1600" b="0" i="0" u="none" strike="noStrike" kern="1200" cap="none" spc="0" normalizeH="0" baseline="0" dirty="0">
                    <a:ln>
                      <a:noFill/>
                    </a:ln>
                    <a:solidFill>
                      <a:prstClr val="white"/>
                    </a:solidFill>
                    <a:effectLst/>
                    <a:uLnTx/>
                    <a:uFillTx/>
                    <a:latin typeface="Segoe UI"/>
                    <a:ea typeface="+mn-ea"/>
                    <a:cs typeface="+mn-cs"/>
                  </a:rPr>
                  <a:t>UK</a:t>
                </a:r>
              </a:p>
            </p:txBody>
          </p:sp>
          <p:grpSp>
            <p:nvGrpSpPr>
              <p:cNvPr id="25" name="Group 24"/>
              <p:cNvGrpSpPr/>
              <p:nvPr/>
            </p:nvGrpSpPr>
            <p:grpSpPr>
              <a:xfrm>
                <a:off x="9201446" y="5287101"/>
                <a:ext cx="1190849" cy="1333533"/>
                <a:chOff x="9201446" y="3852639"/>
                <a:chExt cx="1512168" cy="3309234"/>
              </a:xfrm>
            </p:grpSpPr>
            <p:sp>
              <p:nvSpPr>
                <p:cNvPr id="30" name="Rectangle 29"/>
                <p:cNvSpPr/>
                <p:nvPr/>
              </p:nvSpPr>
              <p:spPr bwMode="gray">
                <a:xfrm>
                  <a:off x="9201446" y="3852639"/>
                  <a:ext cx="1512168" cy="936104"/>
                </a:xfrm>
                <a:prstGeom prst="rect">
                  <a:avLst/>
                </a:prstGeom>
                <a:solidFill>
                  <a:srgbClr val="00AF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r>
                    <a:rPr kumimoji="0" lang="en-US" sz="1600" b="0" i="0" u="none" strike="noStrike" kern="1200" cap="none" spc="0" normalizeH="0" baseline="0" dirty="0">
                      <a:ln>
                        <a:noFill/>
                      </a:ln>
                      <a:solidFill>
                        <a:prstClr val="white"/>
                      </a:solidFill>
                      <a:effectLst/>
                      <a:uLnTx/>
                      <a:uFillTx/>
                      <a:latin typeface="Segoe UI"/>
                      <a:ea typeface="+mn-ea"/>
                      <a:cs typeface="+mn-cs"/>
                    </a:rPr>
                    <a:t>13%</a:t>
                  </a:r>
                </a:p>
              </p:txBody>
            </p:sp>
            <p:sp>
              <p:nvSpPr>
                <p:cNvPr id="31" name="Rectangle 30"/>
                <p:cNvSpPr/>
                <p:nvPr/>
              </p:nvSpPr>
              <p:spPr bwMode="gray">
                <a:xfrm>
                  <a:off x="9201446" y="5039204"/>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sp>
              <p:nvSpPr>
                <p:cNvPr id="32" name="Rectangle 31"/>
                <p:cNvSpPr/>
                <p:nvPr/>
              </p:nvSpPr>
              <p:spPr bwMode="gray">
                <a:xfrm>
                  <a:off x="9201446" y="622576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grpSp>
          <p:grpSp>
            <p:nvGrpSpPr>
              <p:cNvPr id="26" name="Group 25"/>
              <p:cNvGrpSpPr/>
              <p:nvPr/>
            </p:nvGrpSpPr>
            <p:grpSpPr>
              <a:xfrm>
                <a:off x="9201446" y="6721563"/>
                <a:ext cx="1190849" cy="1333533"/>
                <a:chOff x="9201446" y="3852639"/>
                <a:chExt cx="1512168" cy="3309234"/>
              </a:xfrm>
            </p:grpSpPr>
            <p:sp>
              <p:nvSpPr>
                <p:cNvPr id="27" name="Rectangle 26"/>
                <p:cNvSpPr/>
                <p:nvPr/>
              </p:nvSpPr>
              <p:spPr bwMode="gray">
                <a:xfrm>
                  <a:off x="9201446" y="385263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sp>
              <p:nvSpPr>
                <p:cNvPr id="28" name="Rectangle 27"/>
                <p:cNvSpPr/>
                <p:nvPr/>
              </p:nvSpPr>
              <p:spPr bwMode="gray">
                <a:xfrm>
                  <a:off x="9201446" y="5039204"/>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sp>
              <p:nvSpPr>
                <p:cNvPr id="29" name="Rectangle 28"/>
                <p:cNvSpPr/>
                <p:nvPr/>
              </p:nvSpPr>
              <p:spPr bwMode="gray">
                <a:xfrm>
                  <a:off x="9201446" y="622576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grpSp>
        </p:grpSp>
        <p:grpSp>
          <p:nvGrpSpPr>
            <p:cNvPr id="36" name="Group 35"/>
            <p:cNvGrpSpPr/>
            <p:nvPr/>
          </p:nvGrpSpPr>
          <p:grpSpPr>
            <a:xfrm>
              <a:off x="2639688" y="1895333"/>
              <a:ext cx="1090262" cy="4527684"/>
              <a:chOff x="9201446" y="2672033"/>
              <a:chExt cx="1190849" cy="5383063"/>
            </a:xfrm>
          </p:grpSpPr>
          <p:grpSp>
            <p:nvGrpSpPr>
              <p:cNvPr id="37" name="Group 36"/>
              <p:cNvGrpSpPr/>
              <p:nvPr/>
            </p:nvGrpSpPr>
            <p:grpSpPr>
              <a:xfrm>
                <a:off x="9201446" y="3852639"/>
                <a:ext cx="1190849" cy="1333533"/>
                <a:chOff x="9201446" y="3852639"/>
                <a:chExt cx="1512168" cy="3309234"/>
              </a:xfrm>
            </p:grpSpPr>
            <p:sp>
              <p:nvSpPr>
                <p:cNvPr id="47" name="Rectangle 46"/>
                <p:cNvSpPr/>
                <p:nvPr/>
              </p:nvSpPr>
              <p:spPr bwMode="gray">
                <a:xfrm>
                  <a:off x="9201446" y="385263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sp>
              <p:nvSpPr>
                <p:cNvPr id="48" name="Rectangle 47"/>
                <p:cNvSpPr/>
                <p:nvPr/>
              </p:nvSpPr>
              <p:spPr bwMode="gray">
                <a:xfrm>
                  <a:off x="9201446" y="5039204"/>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sp>
              <p:nvSpPr>
                <p:cNvPr id="49" name="Rectangle 48"/>
                <p:cNvSpPr/>
                <p:nvPr/>
              </p:nvSpPr>
              <p:spPr bwMode="gray">
                <a:xfrm>
                  <a:off x="9201446" y="622576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grpSp>
          <p:sp>
            <p:nvSpPr>
              <p:cNvPr id="38" name="Rectangle 37"/>
              <p:cNvSpPr/>
              <p:nvPr/>
            </p:nvSpPr>
            <p:spPr bwMode="gray">
              <a:xfrm>
                <a:off x="9201446" y="2672033"/>
                <a:ext cx="1190849" cy="9361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r>
                  <a:rPr kumimoji="0" lang="en-US" sz="1600" b="0" i="0" u="none" strike="noStrike" kern="1200" cap="none" spc="0" normalizeH="0" baseline="0" dirty="0">
                    <a:ln>
                      <a:noFill/>
                    </a:ln>
                    <a:solidFill>
                      <a:prstClr val="white"/>
                    </a:solidFill>
                    <a:effectLst/>
                    <a:uLnTx/>
                    <a:uFillTx/>
                    <a:latin typeface="Segoe UI"/>
                    <a:ea typeface="+mn-ea"/>
                    <a:cs typeface="+mn-cs"/>
                  </a:rPr>
                  <a:t>Denmark</a:t>
                </a:r>
              </a:p>
            </p:txBody>
          </p:sp>
          <p:grpSp>
            <p:nvGrpSpPr>
              <p:cNvPr id="39" name="Group 38"/>
              <p:cNvGrpSpPr/>
              <p:nvPr/>
            </p:nvGrpSpPr>
            <p:grpSpPr>
              <a:xfrm>
                <a:off x="9201446" y="5287101"/>
                <a:ext cx="1190849" cy="1333533"/>
                <a:chOff x="9201446" y="3852639"/>
                <a:chExt cx="1512168" cy="3309234"/>
              </a:xfrm>
            </p:grpSpPr>
            <p:sp>
              <p:nvSpPr>
                <p:cNvPr id="44" name="Rectangle 43"/>
                <p:cNvSpPr/>
                <p:nvPr/>
              </p:nvSpPr>
              <p:spPr bwMode="gray">
                <a:xfrm>
                  <a:off x="9201446" y="3852639"/>
                  <a:ext cx="1512168" cy="936104"/>
                </a:xfrm>
                <a:prstGeom prst="rect">
                  <a:avLst/>
                </a:prstGeom>
                <a:solidFill>
                  <a:srgbClr val="00AF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r>
                    <a:rPr kumimoji="0" lang="en-US" sz="1600" b="0" i="0" u="none" strike="noStrike" kern="1200" cap="none" spc="0" normalizeH="0" baseline="0" dirty="0">
                      <a:ln>
                        <a:noFill/>
                      </a:ln>
                      <a:solidFill>
                        <a:prstClr val="white"/>
                      </a:solidFill>
                      <a:effectLst/>
                      <a:uLnTx/>
                      <a:uFillTx/>
                      <a:latin typeface="Segoe UI"/>
                      <a:ea typeface="+mn-ea"/>
                      <a:cs typeface="+mn-cs"/>
                    </a:rPr>
                    <a:t>17%</a:t>
                  </a:r>
                </a:p>
              </p:txBody>
            </p:sp>
            <p:sp>
              <p:nvSpPr>
                <p:cNvPr id="45" name="Rectangle 44"/>
                <p:cNvSpPr/>
                <p:nvPr/>
              </p:nvSpPr>
              <p:spPr bwMode="gray">
                <a:xfrm>
                  <a:off x="9201446" y="5039204"/>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sp>
              <p:nvSpPr>
                <p:cNvPr id="46" name="Rectangle 45"/>
                <p:cNvSpPr/>
                <p:nvPr/>
              </p:nvSpPr>
              <p:spPr bwMode="gray">
                <a:xfrm>
                  <a:off x="9201446" y="6225769"/>
                  <a:ext cx="1512168" cy="936104"/>
                </a:xfrm>
                <a:prstGeom prst="rect">
                  <a:avLst/>
                </a:prstGeom>
                <a:solidFill>
                  <a:srgbClr val="91D04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r>
                    <a:rPr kumimoji="0" lang="en-US" sz="1600" b="0" i="0" u="none" strike="noStrike" kern="1200" cap="none" spc="0" normalizeH="0" baseline="0" dirty="0">
                      <a:ln>
                        <a:noFill/>
                      </a:ln>
                      <a:solidFill>
                        <a:prstClr val="white"/>
                      </a:solidFill>
                      <a:effectLst/>
                      <a:uLnTx/>
                      <a:uFillTx/>
                      <a:latin typeface="Segoe UI"/>
                      <a:ea typeface="+mn-ea"/>
                      <a:cs typeface="+mn-cs"/>
                    </a:rPr>
                    <a:t>13%</a:t>
                  </a:r>
                </a:p>
              </p:txBody>
            </p:sp>
          </p:grpSp>
          <p:grpSp>
            <p:nvGrpSpPr>
              <p:cNvPr id="40" name="Group 39"/>
              <p:cNvGrpSpPr/>
              <p:nvPr/>
            </p:nvGrpSpPr>
            <p:grpSpPr>
              <a:xfrm>
                <a:off x="9201446" y="6721563"/>
                <a:ext cx="1190849" cy="1333533"/>
                <a:chOff x="9201446" y="3852639"/>
                <a:chExt cx="1512168" cy="3309234"/>
              </a:xfrm>
            </p:grpSpPr>
            <p:sp>
              <p:nvSpPr>
                <p:cNvPr id="41" name="Rectangle 40"/>
                <p:cNvSpPr/>
                <p:nvPr/>
              </p:nvSpPr>
              <p:spPr bwMode="gray">
                <a:xfrm>
                  <a:off x="9201446" y="3852639"/>
                  <a:ext cx="1512168" cy="93610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r>
                    <a:rPr kumimoji="0" lang="en-US" sz="1600" b="0" i="0" u="none" strike="noStrike" kern="1200" cap="none" spc="0" normalizeH="0" baseline="0" dirty="0">
                      <a:ln>
                        <a:noFill/>
                      </a:ln>
                      <a:solidFill>
                        <a:prstClr val="white"/>
                      </a:solidFill>
                      <a:effectLst/>
                      <a:uLnTx/>
                      <a:uFillTx/>
                      <a:latin typeface="Segoe UI"/>
                      <a:ea typeface="+mn-ea"/>
                      <a:cs typeface="+mn-cs"/>
                    </a:rPr>
                    <a:t>18%</a:t>
                  </a:r>
                </a:p>
              </p:txBody>
            </p:sp>
            <p:sp>
              <p:nvSpPr>
                <p:cNvPr id="42" name="Rectangle 41"/>
                <p:cNvSpPr/>
                <p:nvPr/>
              </p:nvSpPr>
              <p:spPr bwMode="gray">
                <a:xfrm>
                  <a:off x="9201446" y="5039204"/>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sp>
              <p:nvSpPr>
                <p:cNvPr id="43" name="Rectangle 42"/>
                <p:cNvSpPr/>
                <p:nvPr/>
              </p:nvSpPr>
              <p:spPr bwMode="gray">
                <a:xfrm>
                  <a:off x="9201446" y="622576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grpSp>
        </p:grpSp>
        <p:grpSp>
          <p:nvGrpSpPr>
            <p:cNvPr id="50" name="Group 49"/>
            <p:cNvGrpSpPr/>
            <p:nvPr/>
          </p:nvGrpSpPr>
          <p:grpSpPr>
            <a:xfrm>
              <a:off x="3838443" y="1880894"/>
              <a:ext cx="1090262" cy="4527684"/>
              <a:chOff x="9201446" y="2672033"/>
              <a:chExt cx="1190849" cy="5383063"/>
            </a:xfrm>
          </p:grpSpPr>
          <p:grpSp>
            <p:nvGrpSpPr>
              <p:cNvPr id="51" name="Group 50"/>
              <p:cNvGrpSpPr/>
              <p:nvPr/>
            </p:nvGrpSpPr>
            <p:grpSpPr>
              <a:xfrm>
                <a:off x="9201446" y="3852639"/>
                <a:ext cx="1190849" cy="1333533"/>
                <a:chOff x="9201446" y="3852639"/>
                <a:chExt cx="1512168" cy="3309234"/>
              </a:xfrm>
            </p:grpSpPr>
            <p:sp>
              <p:nvSpPr>
                <p:cNvPr id="61" name="Rectangle 60"/>
                <p:cNvSpPr/>
                <p:nvPr/>
              </p:nvSpPr>
              <p:spPr bwMode="gray">
                <a:xfrm>
                  <a:off x="9201446" y="385263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sp>
              <p:nvSpPr>
                <p:cNvPr id="62" name="Rectangle 61"/>
                <p:cNvSpPr/>
                <p:nvPr/>
              </p:nvSpPr>
              <p:spPr bwMode="gray">
                <a:xfrm>
                  <a:off x="9201446" y="5039204"/>
                  <a:ext cx="1512168" cy="93610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r>
                    <a:rPr kumimoji="0" lang="en-US" sz="1600" b="0" i="0" u="none" strike="noStrike" kern="1200" cap="none" spc="0" normalizeH="0" baseline="0" dirty="0">
                      <a:ln>
                        <a:noFill/>
                      </a:ln>
                      <a:solidFill>
                        <a:prstClr val="white"/>
                      </a:solidFill>
                      <a:effectLst/>
                      <a:uLnTx/>
                      <a:uFillTx/>
                      <a:latin typeface="Segoe UI"/>
                      <a:ea typeface="+mn-ea"/>
                      <a:cs typeface="+mn-cs"/>
                    </a:rPr>
                    <a:t>12%</a:t>
                  </a:r>
                </a:p>
              </p:txBody>
            </p:sp>
            <p:sp>
              <p:nvSpPr>
                <p:cNvPr id="63" name="Rectangle 62"/>
                <p:cNvSpPr/>
                <p:nvPr/>
              </p:nvSpPr>
              <p:spPr bwMode="gray">
                <a:xfrm>
                  <a:off x="9201446" y="622576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grpSp>
          <p:sp>
            <p:nvSpPr>
              <p:cNvPr id="52" name="Rectangle 51"/>
              <p:cNvSpPr/>
              <p:nvPr/>
            </p:nvSpPr>
            <p:spPr bwMode="gray">
              <a:xfrm>
                <a:off x="9201446" y="2672033"/>
                <a:ext cx="1190849" cy="9361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r>
                  <a:rPr kumimoji="0" lang="en-US" sz="1600" b="0" i="0" u="none" strike="noStrike" kern="1200" cap="none" spc="0" normalizeH="0" baseline="0" dirty="0">
                    <a:ln>
                      <a:noFill/>
                    </a:ln>
                    <a:solidFill>
                      <a:prstClr val="white"/>
                    </a:solidFill>
                    <a:effectLst/>
                    <a:uLnTx/>
                    <a:uFillTx/>
                    <a:latin typeface="Segoe UI"/>
                    <a:ea typeface="+mn-ea"/>
                    <a:cs typeface="+mn-cs"/>
                  </a:rPr>
                  <a:t>Sweden</a:t>
                </a:r>
              </a:p>
            </p:txBody>
          </p:sp>
          <p:grpSp>
            <p:nvGrpSpPr>
              <p:cNvPr id="53" name="Group 52"/>
              <p:cNvGrpSpPr/>
              <p:nvPr/>
            </p:nvGrpSpPr>
            <p:grpSpPr>
              <a:xfrm>
                <a:off x="9201446" y="5287101"/>
                <a:ext cx="1190849" cy="1333533"/>
                <a:chOff x="9201446" y="3852639"/>
                <a:chExt cx="1512168" cy="3309234"/>
              </a:xfrm>
            </p:grpSpPr>
            <p:sp>
              <p:nvSpPr>
                <p:cNvPr id="58" name="Rectangle 57"/>
                <p:cNvSpPr/>
                <p:nvPr/>
              </p:nvSpPr>
              <p:spPr bwMode="gray">
                <a:xfrm>
                  <a:off x="9201446" y="385263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sp>
              <p:nvSpPr>
                <p:cNvPr id="59" name="Rectangle 58"/>
                <p:cNvSpPr/>
                <p:nvPr/>
              </p:nvSpPr>
              <p:spPr bwMode="gray">
                <a:xfrm>
                  <a:off x="9201446" y="5039204"/>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sp>
              <p:nvSpPr>
                <p:cNvPr id="60" name="Rectangle 59"/>
                <p:cNvSpPr/>
                <p:nvPr/>
              </p:nvSpPr>
              <p:spPr bwMode="gray">
                <a:xfrm>
                  <a:off x="9201446" y="6225769"/>
                  <a:ext cx="1512168" cy="936104"/>
                </a:xfrm>
                <a:prstGeom prst="rect">
                  <a:avLst/>
                </a:prstGeom>
                <a:solidFill>
                  <a:srgbClr val="91D04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r>
                    <a:rPr kumimoji="0" lang="en-US" sz="1600" b="0" i="0" u="none" strike="noStrike" kern="1200" cap="none" spc="0" normalizeH="0" baseline="0" dirty="0">
                      <a:ln>
                        <a:noFill/>
                      </a:ln>
                      <a:solidFill>
                        <a:prstClr val="white"/>
                      </a:solidFill>
                      <a:effectLst/>
                      <a:uLnTx/>
                      <a:uFillTx/>
                      <a:latin typeface="Segoe UI"/>
                      <a:ea typeface="+mn-ea"/>
                      <a:cs typeface="+mn-cs"/>
                    </a:rPr>
                    <a:t>14%</a:t>
                  </a:r>
                </a:p>
              </p:txBody>
            </p:sp>
          </p:grpSp>
          <p:grpSp>
            <p:nvGrpSpPr>
              <p:cNvPr id="54" name="Group 53"/>
              <p:cNvGrpSpPr/>
              <p:nvPr/>
            </p:nvGrpSpPr>
            <p:grpSpPr>
              <a:xfrm>
                <a:off x="9201446" y="6721563"/>
                <a:ext cx="1190849" cy="1333533"/>
                <a:chOff x="9201446" y="3852639"/>
                <a:chExt cx="1512168" cy="3309234"/>
              </a:xfrm>
            </p:grpSpPr>
            <p:sp>
              <p:nvSpPr>
                <p:cNvPr id="55" name="Rectangle 54"/>
                <p:cNvSpPr/>
                <p:nvPr/>
              </p:nvSpPr>
              <p:spPr bwMode="gray">
                <a:xfrm>
                  <a:off x="9201446" y="3852639"/>
                  <a:ext cx="1512168" cy="93610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r>
                    <a:rPr kumimoji="0" lang="en-US" sz="1600" b="0" i="0" u="none" strike="noStrike" kern="1200" cap="none" spc="0" normalizeH="0" baseline="0" dirty="0">
                      <a:ln>
                        <a:noFill/>
                      </a:ln>
                      <a:solidFill>
                        <a:prstClr val="white"/>
                      </a:solidFill>
                      <a:effectLst/>
                      <a:uLnTx/>
                      <a:uFillTx/>
                      <a:latin typeface="Segoe UI"/>
                      <a:ea typeface="+mn-ea"/>
                      <a:cs typeface="+mn-cs"/>
                    </a:rPr>
                    <a:t>18%</a:t>
                  </a:r>
                </a:p>
              </p:txBody>
            </p:sp>
            <p:sp>
              <p:nvSpPr>
                <p:cNvPr id="56" name="Rectangle 55"/>
                <p:cNvSpPr/>
                <p:nvPr/>
              </p:nvSpPr>
              <p:spPr bwMode="gray">
                <a:xfrm>
                  <a:off x="9201446" y="5039204"/>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sp>
              <p:nvSpPr>
                <p:cNvPr id="57" name="Rectangle 56"/>
                <p:cNvSpPr/>
                <p:nvPr/>
              </p:nvSpPr>
              <p:spPr bwMode="gray">
                <a:xfrm>
                  <a:off x="9201446" y="622576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grpSp>
        </p:grpSp>
        <p:grpSp>
          <p:nvGrpSpPr>
            <p:cNvPr id="64" name="Group 63"/>
            <p:cNvGrpSpPr/>
            <p:nvPr/>
          </p:nvGrpSpPr>
          <p:grpSpPr>
            <a:xfrm>
              <a:off x="5037198" y="1880894"/>
              <a:ext cx="1090262" cy="4527684"/>
              <a:chOff x="9201446" y="2672033"/>
              <a:chExt cx="1190849" cy="5383063"/>
            </a:xfrm>
          </p:grpSpPr>
          <p:grpSp>
            <p:nvGrpSpPr>
              <p:cNvPr id="65" name="Group 64"/>
              <p:cNvGrpSpPr/>
              <p:nvPr/>
            </p:nvGrpSpPr>
            <p:grpSpPr>
              <a:xfrm>
                <a:off x="9201446" y="3852639"/>
                <a:ext cx="1190849" cy="1333533"/>
                <a:chOff x="9201446" y="3852639"/>
                <a:chExt cx="1512168" cy="3309234"/>
              </a:xfrm>
            </p:grpSpPr>
            <p:sp>
              <p:nvSpPr>
                <p:cNvPr id="75" name="Rectangle 74"/>
                <p:cNvSpPr/>
                <p:nvPr/>
              </p:nvSpPr>
              <p:spPr bwMode="gray">
                <a:xfrm>
                  <a:off x="9201446" y="3852639"/>
                  <a:ext cx="1512168" cy="936104"/>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r>
                    <a:rPr kumimoji="0" lang="en-US" sz="1600" b="0" i="0" u="none" strike="noStrike" kern="1200" cap="none" spc="0" normalizeH="0" baseline="0" dirty="0">
                      <a:ln>
                        <a:noFill/>
                      </a:ln>
                      <a:solidFill>
                        <a:prstClr val="white"/>
                      </a:solidFill>
                      <a:effectLst/>
                      <a:uLnTx/>
                      <a:uFillTx/>
                      <a:latin typeface="Segoe UI"/>
                      <a:ea typeface="+mn-ea"/>
                      <a:cs typeface="+mn-cs"/>
                    </a:rPr>
                    <a:t>26%</a:t>
                  </a:r>
                </a:p>
              </p:txBody>
            </p:sp>
            <p:sp>
              <p:nvSpPr>
                <p:cNvPr id="76" name="Rectangle 75"/>
                <p:cNvSpPr/>
                <p:nvPr/>
              </p:nvSpPr>
              <p:spPr bwMode="gray">
                <a:xfrm>
                  <a:off x="9201446" y="5039204"/>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sp>
              <p:nvSpPr>
                <p:cNvPr id="77" name="Rectangle 76"/>
                <p:cNvSpPr/>
                <p:nvPr/>
              </p:nvSpPr>
              <p:spPr bwMode="gray">
                <a:xfrm>
                  <a:off x="9201446" y="622576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grpSp>
          <p:sp>
            <p:nvSpPr>
              <p:cNvPr id="66" name="Rectangle 65"/>
              <p:cNvSpPr/>
              <p:nvPr/>
            </p:nvSpPr>
            <p:spPr bwMode="gray">
              <a:xfrm>
                <a:off x="9201446" y="2672033"/>
                <a:ext cx="1190849" cy="9361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r>
                  <a:rPr kumimoji="0" lang="en-US" sz="1600" b="0" i="0" u="none" strike="noStrike" kern="1200" cap="none" spc="0" normalizeH="0" baseline="0" dirty="0">
                    <a:ln>
                      <a:noFill/>
                    </a:ln>
                    <a:solidFill>
                      <a:prstClr val="white"/>
                    </a:solidFill>
                    <a:effectLst/>
                    <a:uLnTx/>
                    <a:uFillTx/>
                    <a:latin typeface="Segoe UI"/>
                    <a:ea typeface="+mn-ea"/>
                    <a:cs typeface="+mn-cs"/>
                  </a:rPr>
                  <a:t>China</a:t>
                </a:r>
              </a:p>
            </p:txBody>
          </p:sp>
          <p:grpSp>
            <p:nvGrpSpPr>
              <p:cNvPr id="67" name="Group 66"/>
              <p:cNvGrpSpPr/>
              <p:nvPr/>
            </p:nvGrpSpPr>
            <p:grpSpPr>
              <a:xfrm>
                <a:off x="9201446" y="5287101"/>
                <a:ext cx="1190849" cy="1333533"/>
                <a:chOff x="9201446" y="3852639"/>
                <a:chExt cx="1512168" cy="3309234"/>
              </a:xfrm>
            </p:grpSpPr>
            <p:sp>
              <p:nvSpPr>
                <p:cNvPr id="72" name="Rectangle 71"/>
                <p:cNvSpPr/>
                <p:nvPr/>
              </p:nvSpPr>
              <p:spPr bwMode="gray">
                <a:xfrm>
                  <a:off x="9201446" y="385263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sp>
              <p:nvSpPr>
                <p:cNvPr id="73" name="Rectangle 72"/>
                <p:cNvSpPr/>
                <p:nvPr/>
              </p:nvSpPr>
              <p:spPr bwMode="gray">
                <a:xfrm>
                  <a:off x="9201446" y="5039204"/>
                  <a:ext cx="1512168" cy="936104"/>
                </a:xfrm>
                <a:prstGeom prst="rect">
                  <a:avLst/>
                </a:prstGeom>
                <a:solidFill>
                  <a:srgbClr val="20202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r>
                    <a:rPr kumimoji="0" lang="en-US" sz="1600" b="0" i="0" u="none" strike="noStrike" kern="1200" cap="none" spc="0" normalizeH="0" baseline="0" dirty="0">
                      <a:ln>
                        <a:noFill/>
                      </a:ln>
                      <a:solidFill>
                        <a:prstClr val="white"/>
                      </a:solidFill>
                      <a:effectLst/>
                      <a:uLnTx/>
                      <a:uFillTx/>
                      <a:latin typeface="Segoe UI"/>
                      <a:ea typeface="+mn-ea"/>
                      <a:cs typeface="+mn-cs"/>
                    </a:rPr>
                    <a:t>16%</a:t>
                  </a:r>
                </a:p>
              </p:txBody>
            </p:sp>
            <p:sp>
              <p:nvSpPr>
                <p:cNvPr id="74" name="Rectangle 73"/>
                <p:cNvSpPr/>
                <p:nvPr/>
              </p:nvSpPr>
              <p:spPr bwMode="gray">
                <a:xfrm>
                  <a:off x="9201446" y="622576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grpSp>
          <p:grpSp>
            <p:nvGrpSpPr>
              <p:cNvPr id="68" name="Group 67"/>
              <p:cNvGrpSpPr/>
              <p:nvPr/>
            </p:nvGrpSpPr>
            <p:grpSpPr>
              <a:xfrm>
                <a:off x="9201446" y="6721563"/>
                <a:ext cx="1190849" cy="1333533"/>
                <a:chOff x="9201446" y="3852639"/>
                <a:chExt cx="1512168" cy="3309234"/>
              </a:xfrm>
            </p:grpSpPr>
            <p:sp>
              <p:nvSpPr>
                <p:cNvPr id="69" name="Rectangle 68"/>
                <p:cNvSpPr/>
                <p:nvPr/>
              </p:nvSpPr>
              <p:spPr bwMode="gray">
                <a:xfrm>
                  <a:off x="9201446" y="385263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sp>
              <p:nvSpPr>
                <p:cNvPr id="70" name="Rectangle 69"/>
                <p:cNvSpPr/>
                <p:nvPr/>
              </p:nvSpPr>
              <p:spPr bwMode="gray">
                <a:xfrm>
                  <a:off x="9201446" y="5039204"/>
                  <a:ext cx="1512168" cy="936104"/>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r>
                    <a:rPr kumimoji="0" lang="en-US" sz="1600" b="0" i="0" u="none" strike="noStrike" kern="1200" cap="none" spc="0" normalizeH="0" baseline="0" dirty="0">
                      <a:ln>
                        <a:noFill/>
                      </a:ln>
                      <a:solidFill>
                        <a:prstClr val="white"/>
                      </a:solidFill>
                      <a:effectLst/>
                      <a:uLnTx/>
                      <a:uFillTx/>
                      <a:latin typeface="Segoe UI"/>
                      <a:ea typeface="+mn-ea"/>
                      <a:cs typeface="+mn-cs"/>
                    </a:rPr>
                    <a:t>23%</a:t>
                  </a:r>
                </a:p>
              </p:txBody>
            </p:sp>
            <p:sp>
              <p:nvSpPr>
                <p:cNvPr id="71" name="Rectangle 70"/>
                <p:cNvSpPr/>
                <p:nvPr/>
              </p:nvSpPr>
              <p:spPr bwMode="gray">
                <a:xfrm>
                  <a:off x="9201446" y="622576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grpSp>
        </p:grpSp>
        <p:grpSp>
          <p:nvGrpSpPr>
            <p:cNvPr id="78" name="Group 77"/>
            <p:cNvGrpSpPr/>
            <p:nvPr/>
          </p:nvGrpSpPr>
          <p:grpSpPr>
            <a:xfrm>
              <a:off x="6205789" y="1882658"/>
              <a:ext cx="1090262" cy="4527684"/>
              <a:chOff x="9201446" y="2672033"/>
              <a:chExt cx="1190849" cy="5383063"/>
            </a:xfrm>
          </p:grpSpPr>
          <p:grpSp>
            <p:nvGrpSpPr>
              <p:cNvPr id="79" name="Group 78"/>
              <p:cNvGrpSpPr/>
              <p:nvPr/>
            </p:nvGrpSpPr>
            <p:grpSpPr>
              <a:xfrm>
                <a:off x="9201446" y="3852639"/>
                <a:ext cx="1190849" cy="1333533"/>
                <a:chOff x="9201446" y="3852639"/>
                <a:chExt cx="1512168" cy="3309234"/>
              </a:xfrm>
            </p:grpSpPr>
            <p:sp>
              <p:nvSpPr>
                <p:cNvPr id="89" name="Rectangle 88"/>
                <p:cNvSpPr/>
                <p:nvPr/>
              </p:nvSpPr>
              <p:spPr bwMode="gray">
                <a:xfrm>
                  <a:off x="9201446" y="385263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sp>
              <p:nvSpPr>
                <p:cNvPr id="90" name="Rectangle 89"/>
                <p:cNvSpPr/>
                <p:nvPr/>
              </p:nvSpPr>
              <p:spPr bwMode="gray">
                <a:xfrm>
                  <a:off x="9201446" y="5039204"/>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sp>
              <p:nvSpPr>
                <p:cNvPr id="91" name="Rectangle 90"/>
                <p:cNvSpPr/>
                <p:nvPr/>
              </p:nvSpPr>
              <p:spPr bwMode="gray">
                <a:xfrm>
                  <a:off x="9201446" y="622576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grpSp>
          <p:sp>
            <p:nvSpPr>
              <p:cNvPr id="80" name="Rectangle 79"/>
              <p:cNvSpPr/>
              <p:nvPr/>
            </p:nvSpPr>
            <p:spPr bwMode="gray">
              <a:xfrm>
                <a:off x="9201446" y="2672033"/>
                <a:ext cx="1190849" cy="9361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r>
                  <a:rPr kumimoji="0" lang="en-US" sz="1600" b="0" i="0" u="none" strike="noStrike" kern="1200" cap="none" spc="0" normalizeH="0" baseline="0" dirty="0">
                    <a:ln>
                      <a:noFill/>
                    </a:ln>
                    <a:solidFill>
                      <a:prstClr val="white"/>
                    </a:solidFill>
                    <a:effectLst/>
                    <a:uLnTx/>
                    <a:uFillTx/>
                    <a:latin typeface="Segoe UI"/>
                    <a:ea typeface="+mn-ea"/>
                    <a:cs typeface="+mn-cs"/>
                  </a:rPr>
                  <a:t>Spain</a:t>
                </a:r>
              </a:p>
            </p:txBody>
          </p:sp>
          <p:grpSp>
            <p:nvGrpSpPr>
              <p:cNvPr id="81" name="Group 80"/>
              <p:cNvGrpSpPr/>
              <p:nvPr/>
            </p:nvGrpSpPr>
            <p:grpSpPr>
              <a:xfrm>
                <a:off x="9201446" y="5287101"/>
                <a:ext cx="1190849" cy="1333533"/>
                <a:chOff x="9201446" y="3852639"/>
                <a:chExt cx="1512168" cy="3309234"/>
              </a:xfrm>
            </p:grpSpPr>
            <p:sp>
              <p:nvSpPr>
                <p:cNvPr id="86" name="Rectangle 85"/>
                <p:cNvSpPr/>
                <p:nvPr/>
              </p:nvSpPr>
              <p:spPr bwMode="gray">
                <a:xfrm>
                  <a:off x="9201446" y="385263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sp>
              <p:nvSpPr>
                <p:cNvPr id="87" name="Rectangle 86"/>
                <p:cNvSpPr/>
                <p:nvPr/>
              </p:nvSpPr>
              <p:spPr bwMode="gray">
                <a:xfrm>
                  <a:off x="9201446" y="5039204"/>
                  <a:ext cx="1512168" cy="936104"/>
                </a:xfrm>
                <a:prstGeom prst="rect">
                  <a:avLst/>
                </a:prstGeom>
                <a:solidFill>
                  <a:srgbClr val="20202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r>
                    <a:rPr kumimoji="0" lang="en-US" sz="1600" b="0" i="0" u="none" strike="noStrike" kern="1200" cap="none" spc="0" normalizeH="0" baseline="0" dirty="0">
                      <a:ln>
                        <a:noFill/>
                      </a:ln>
                      <a:solidFill>
                        <a:prstClr val="white"/>
                      </a:solidFill>
                      <a:effectLst/>
                      <a:uLnTx/>
                      <a:uFillTx/>
                      <a:latin typeface="Segoe UI"/>
                      <a:ea typeface="+mn-ea"/>
                      <a:cs typeface="+mn-cs"/>
                    </a:rPr>
                    <a:t>15%</a:t>
                  </a:r>
                </a:p>
              </p:txBody>
            </p:sp>
            <p:sp>
              <p:nvSpPr>
                <p:cNvPr id="88" name="Rectangle 87"/>
                <p:cNvSpPr/>
                <p:nvPr/>
              </p:nvSpPr>
              <p:spPr bwMode="gray">
                <a:xfrm>
                  <a:off x="9201446" y="622576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grpSp>
          <p:grpSp>
            <p:nvGrpSpPr>
              <p:cNvPr id="82" name="Group 81"/>
              <p:cNvGrpSpPr/>
              <p:nvPr/>
            </p:nvGrpSpPr>
            <p:grpSpPr>
              <a:xfrm>
                <a:off x="9201446" y="6721563"/>
                <a:ext cx="1190849" cy="1333533"/>
                <a:chOff x="9201446" y="3852639"/>
                <a:chExt cx="1512168" cy="3309234"/>
              </a:xfrm>
            </p:grpSpPr>
            <p:sp>
              <p:nvSpPr>
                <p:cNvPr id="83" name="Rectangle 82"/>
                <p:cNvSpPr/>
                <p:nvPr/>
              </p:nvSpPr>
              <p:spPr bwMode="gray">
                <a:xfrm>
                  <a:off x="9201446" y="3852639"/>
                  <a:ext cx="1512168" cy="93610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r>
                    <a:rPr kumimoji="0" lang="en-US" sz="1600" b="0" i="0" u="none" strike="noStrike" kern="1200" cap="none" spc="0" normalizeH="0" baseline="0" dirty="0">
                      <a:ln>
                        <a:noFill/>
                      </a:ln>
                      <a:solidFill>
                        <a:prstClr val="white"/>
                      </a:solidFill>
                      <a:effectLst/>
                      <a:uLnTx/>
                      <a:uFillTx/>
                      <a:latin typeface="Segoe UI"/>
                      <a:ea typeface="+mn-ea"/>
                      <a:cs typeface="+mn-cs"/>
                    </a:rPr>
                    <a:t>14%</a:t>
                  </a:r>
                </a:p>
              </p:txBody>
            </p:sp>
            <p:sp>
              <p:nvSpPr>
                <p:cNvPr id="84" name="Rectangle 83"/>
                <p:cNvSpPr/>
                <p:nvPr/>
              </p:nvSpPr>
              <p:spPr bwMode="gray">
                <a:xfrm>
                  <a:off x="9201446" y="5039204"/>
                  <a:ext cx="1512168" cy="936104"/>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r>
                    <a:rPr kumimoji="0" lang="en-US" sz="1600" b="0" i="0" u="none" strike="noStrike" kern="1200" cap="none" spc="0" normalizeH="0" baseline="0" dirty="0">
                      <a:ln>
                        <a:noFill/>
                      </a:ln>
                      <a:solidFill>
                        <a:prstClr val="white"/>
                      </a:solidFill>
                      <a:effectLst/>
                      <a:uLnTx/>
                      <a:uFillTx/>
                      <a:latin typeface="Segoe UI"/>
                      <a:ea typeface="+mn-ea"/>
                      <a:cs typeface="+mn-cs"/>
                    </a:rPr>
                    <a:t>16%</a:t>
                  </a:r>
                </a:p>
              </p:txBody>
            </p:sp>
            <p:sp>
              <p:nvSpPr>
                <p:cNvPr id="85" name="Rectangle 84"/>
                <p:cNvSpPr/>
                <p:nvPr/>
              </p:nvSpPr>
              <p:spPr bwMode="gray">
                <a:xfrm>
                  <a:off x="9201446" y="622576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grpSp>
        </p:grpSp>
        <p:grpSp>
          <p:nvGrpSpPr>
            <p:cNvPr id="92" name="Group 91"/>
            <p:cNvGrpSpPr/>
            <p:nvPr/>
          </p:nvGrpSpPr>
          <p:grpSpPr>
            <a:xfrm>
              <a:off x="7407555" y="1885853"/>
              <a:ext cx="1090262" cy="4527684"/>
              <a:chOff x="9201446" y="2672033"/>
              <a:chExt cx="1190849" cy="5383063"/>
            </a:xfrm>
          </p:grpSpPr>
          <p:grpSp>
            <p:nvGrpSpPr>
              <p:cNvPr id="93" name="Group 92"/>
              <p:cNvGrpSpPr/>
              <p:nvPr/>
            </p:nvGrpSpPr>
            <p:grpSpPr>
              <a:xfrm>
                <a:off x="9201446" y="3852639"/>
                <a:ext cx="1190849" cy="1333533"/>
                <a:chOff x="9201446" y="3852639"/>
                <a:chExt cx="1512168" cy="3309234"/>
              </a:xfrm>
            </p:grpSpPr>
            <p:sp>
              <p:nvSpPr>
                <p:cNvPr id="103" name="Rectangle 102"/>
                <p:cNvSpPr/>
                <p:nvPr/>
              </p:nvSpPr>
              <p:spPr bwMode="gray">
                <a:xfrm>
                  <a:off x="9201446" y="3852639"/>
                  <a:ext cx="1512168" cy="936104"/>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r>
                    <a:rPr kumimoji="0" lang="en-US" sz="1600" b="0" i="0" u="none" strike="noStrike" kern="1200" cap="none" spc="0" normalizeH="0" baseline="0" dirty="0">
                      <a:ln>
                        <a:noFill/>
                      </a:ln>
                      <a:solidFill>
                        <a:prstClr val="white"/>
                      </a:solidFill>
                      <a:effectLst/>
                      <a:uLnTx/>
                      <a:uFillTx/>
                      <a:latin typeface="Segoe UI"/>
                      <a:ea typeface="+mn-ea"/>
                      <a:cs typeface="+mn-cs"/>
                    </a:rPr>
                    <a:t>19%</a:t>
                  </a:r>
                </a:p>
              </p:txBody>
            </p:sp>
            <p:sp>
              <p:nvSpPr>
                <p:cNvPr id="104" name="Rectangle 103"/>
                <p:cNvSpPr/>
                <p:nvPr/>
              </p:nvSpPr>
              <p:spPr bwMode="gray">
                <a:xfrm>
                  <a:off x="9201446" y="5039204"/>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sp>
              <p:nvSpPr>
                <p:cNvPr id="105" name="Rectangle 104"/>
                <p:cNvSpPr/>
                <p:nvPr/>
              </p:nvSpPr>
              <p:spPr bwMode="gray">
                <a:xfrm>
                  <a:off x="9201446" y="622576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grpSp>
          <p:sp>
            <p:nvSpPr>
              <p:cNvPr id="94" name="Rectangle 93"/>
              <p:cNvSpPr/>
              <p:nvPr/>
            </p:nvSpPr>
            <p:spPr bwMode="gray">
              <a:xfrm>
                <a:off x="9201446" y="2672033"/>
                <a:ext cx="1190849" cy="9361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r>
                  <a:rPr kumimoji="0" lang="en-US" sz="1600" b="0" i="0" u="none" strike="noStrike" kern="1200" cap="none" spc="0" normalizeH="0" baseline="0" dirty="0">
                    <a:ln>
                      <a:noFill/>
                    </a:ln>
                    <a:solidFill>
                      <a:prstClr val="white"/>
                    </a:solidFill>
                    <a:effectLst/>
                    <a:uLnTx/>
                    <a:uFillTx/>
                    <a:latin typeface="Segoe UI"/>
                    <a:ea typeface="+mn-ea"/>
                    <a:cs typeface="+mn-cs"/>
                  </a:rPr>
                  <a:t>Italy</a:t>
                </a:r>
              </a:p>
            </p:txBody>
          </p:sp>
          <p:grpSp>
            <p:nvGrpSpPr>
              <p:cNvPr id="95" name="Group 94"/>
              <p:cNvGrpSpPr/>
              <p:nvPr/>
            </p:nvGrpSpPr>
            <p:grpSpPr>
              <a:xfrm>
                <a:off x="9201446" y="5287101"/>
                <a:ext cx="1190849" cy="1333533"/>
                <a:chOff x="9201446" y="3852639"/>
                <a:chExt cx="1512168" cy="3309234"/>
              </a:xfrm>
            </p:grpSpPr>
            <p:sp>
              <p:nvSpPr>
                <p:cNvPr id="100" name="Rectangle 99"/>
                <p:cNvSpPr/>
                <p:nvPr/>
              </p:nvSpPr>
              <p:spPr bwMode="gray">
                <a:xfrm>
                  <a:off x="9201446" y="385263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sp>
              <p:nvSpPr>
                <p:cNvPr id="101" name="Rectangle 100"/>
                <p:cNvSpPr/>
                <p:nvPr/>
              </p:nvSpPr>
              <p:spPr bwMode="gray">
                <a:xfrm>
                  <a:off x="9201446" y="5039204"/>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sp>
              <p:nvSpPr>
                <p:cNvPr id="102" name="Rectangle 101"/>
                <p:cNvSpPr/>
                <p:nvPr/>
              </p:nvSpPr>
              <p:spPr bwMode="gray">
                <a:xfrm>
                  <a:off x="9201446" y="622576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grpSp>
          <p:grpSp>
            <p:nvGrpSpPr>
              <p:cNvPr id="96" name="Group 95"/>
              <p:cNvGrpSpPr/>
              <p:nvPr/>
            </p:nvGrpSpPr>
            <p:grpSpPr>
              <a:xfrm>
                <a:off x="9201446" y="6721563"/>
                <a:ext cx="1190849" cy="1333533"/>
                <a:chOff x="9201446" y="3852639"/>
                <a:chExt cx="1512168" cy="3309234"/>
              </a:xfrm>
            </p:grpSpPr>
            <p:sp>
              <p:nvSpPr>
                <p:cNvPr id="97" name="Rectangle 96"/>
                <p:cNvSpPr/>
                <p:nvPr/>
              </p:nvSpPr>
              <p:spPr bwMode="gray">
                <a:xfrm>
                  <a:off x="9201446" y="3852639"/>
                  <a:ext cx="1512168" cy="93610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r>
                    <a:rPr kumimoji="0" lang="en-US" sz="1600" b="0" i="0" u="none" strike="noStrike" kern="1200" cap="none" spc="0" normalizeH="0" baseline="0" dirty="0">
                      <a:ln>
                        <a:noFill/>
                      </a:ln>
                      <a:solidFill>
                        <a:prstClr val="white"/>
                      </a:solidFill>
                      <a:effectLst/>
                      <a:uLnTx/>
                      <a:uFillTx/>
                      <a:latin typeface="Segoe UI"/>
                      <a:ea typeface="+mn-ea"/>
                      <a:cs typeface="+mn-cs"/>
                    </a:rPr>
                    <a:t>14%</a:t>
                  </a:r>
                </a:p>
              </p:txBody>
            </p:sp>
            <p:sp>
              <p:nvSpPr>
                <p:cNvPr id="98" name="Rectangle 97"/>
                <p:cNvSpPr/>
                <p:nvPr/>
              </p:nvSpPr>
              <p:spPr bwMode="gray">
                <a:xfrm>
                  <a:off x="9201446" y="5039204"/>
                  <a:ext cx="1512168" cy="936104"/>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r>
                    <a:rPr kumimoji="0" lang="en-US" sz="1600" b="0" i="0" u="none" strike="noStrike" kern="1200" cap="none" spc="0" normalizeH="0" baseline="0" dirty="0">
                      <a:ln>
                        <a:noFill/>
                      </a:ln>
                      <a:solidFill>
                        <a:prstClr val="white"/>
                      </a:solidFill>
                      <a:effectLst/>
                      <a:uLnTx/>
                      <a:uFillTx/>
                      <a:latin typeface="Segoe UI"/>
                      <a:ea typeface="+mn-ea"/>
                      <a:cs typeface="+mn-cs"/>
                    </a:rPr>
                    <a:t>13%</a:t>
                  </a:r>
                </a:p>
              </p:txBody>
            </p:sp>
            <p:sp>
              <p:nvSpPr>
                <p:cNvPr id="99" name="Rectangle 98"/>
                <p:cNvSpPr/>
                <p:nvPr/>
              </p:nvSpPr>
              <p:spPr bwMode="gray">
                <a:xfrm>
                  <a:off x="9201446" y="622576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grpSp>
        </p:grpSp>
        <p:grpSp>
          <p:nvGrpSpPr>
            <p:cNvPr id="106" name="Group 105"/>
            <p:cNvGrpSpPr/>
            <p:nvPr/>
          </p:nvGrpSpPr>
          <p:grpSpPr>
            <a:xfrm>
              <a:off x="8606310" y="1902318"/>
              <a:ext cx="1090262" cy="4527684"/>
              <a:chOff x="9201446" y="2672033"/>
              <a:chExt cx="1190849" cy="5383063"/>
            </a:xfrm>
          </p:grpSpPr>
          <p:grpSp>
            <p:nvGrpSpPr>
              <p:cNvPr id="107" name="Group 106"/>
              <p:cNvGrpSpPr/>
              <p:nvPr/>
            </p:nvGrpSpPr>
            <p:grpSpPr>
              <a:xfrm>
                <a:off x="9201446" y="3852639"/>
                <a:ext cx="1190849" cy="1333533"/>
                <a:chOff x="9201446" y="3852639"/>
                <a:chExt cx="1512168" cy="3309234"/>
              </a:xfrm>
            </p:grpSpPr>
            <p:sp>
              <p:nvSpPr>
                <p:cNvPr id="117" name="Rectangle 116"/>
                <p:cNvSpPr/>
                <p:nvPr/>
              </p:nvSpPr>
              <p:spPr bwMode="gray">
                <a:xfrm>
                  <a:off x="9201446" y="385263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sp>
              <p:nvSpPr>
                <p:cNvPr id="118" name="Rectangle 117"/>
                <p:cNvSpPr/>
                <p:nvPr/>
              </p:nvSpPr>
              <p:spPr bwMode="gray">
                <a:xfrm>
                  <a:off x="9201446" y="5039204"/>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sp>
              <p:nvSpPr>
                <p:cNvPr id="119" name="Rectangle 118"/>
                <p:cNvSpPr/>
                <p:nvPr/>
              </p:nvSpPr>
              <p:spPr bwMode="gray">
                <a:xfrm>
                  <a:off x="9201446" y="6225769"/>
                  <a:ext cx="1512168" cy="936104"/>
                </a:xfrm>
                <a:prstGeom prst="rect">
                  <a:avLst/>
                </a:prstGeom>
                <a:solidFill>
                  <a:srgbClr val="9E450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r>
                    <a:rPr kumimoji="0" lang="en-US" sz="1600" b="0" i="0" u="none" strike="noStrike" kern="1200" cap="none" spc="0" normalizeH="0" baseline="0" dirty="0">
                      <a:ln>
                        <a:noFill/>
                      </a:ln>
                      <a:solidFill>
                        <a:prstClr val="white"/>
                      </a:solidFill>
                      <a:effectLst/>
                      <a:uLnTx/>
                      <a:uFillTx/>
                      <a:latin typeface="Segoe UI"/>
                      <a:ea typeface="+mn-ea"/>
                      <a:cs typeface="+mn-cs"/>
                    </a:rPr>
                    <a:t>19%</a:t>
                  </a:r>
                </a:p>
              </p:txBody>
            </p:sp>
          </p:grpSp>
          <p:sp>
            <p:nvSpPr>
              <p:cNvPr id="108" name="Rectangle 107"/>
              <p:cNvSpPr/>
              <p:nvPr/>
            </p:nvSpPr>
            <p:spPr bwMode="gray">
              <a:xfrm>
                <a:off x="9201446" y="2672033"/>
                <a:ext cx="1190849" cy="9361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72000" rIns="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r>
                  <a:rPr kumimoji="0" lang="en-US" sz="1600" b="0" i="0" u="none" strike="noStrike" kern="1200" cap="none" spc="0" normalizeH="0" baseline="0" dirty="0">
                    <a:ln>
                      <a:noFill/>
                    </a:ln>
                    <a:solidFill>
                      <a:prstClr val="white"/>
                    </a:solidFill>
                    <a:effectLst/>
                    <a:uLnTx/>
                    <a:uFillTx/>
                    <a:latin typeface="Segoe UI"/>
                    <a:ea typeface="+mn-ea"/>
                    <a:cs typeface="+mn-cs"/>
                  </a:rPr>
                  <a:t>Nether-lands</a:t>
                </a:r>
              </a:p>
            </p:txBody>
          </p:sp>
          <p:grpSp>
            <p:nvGrpSpPr>
              <p:cNvPr id="109" name="Group 108"/>
              <p:cNvGrpSpPr/>
              <p:nvPr/>
            </p:nvGrpSpPr>
            <p:grpSpPr>
              <a:xfrm>
                <a:off x="9201446" y="5287101"/>
                <a:ext cx="1190849" cy="1333533"/>
                <a:chOff x="9201446" y="3852639"/>
                <a:chExt cx="1512168" cy="3309234"/>
              </a:xfrm>
            </p:grpSpPr>
            <p:sp>
              <p:nvSpPr>
                <p:cNvPr id="114" name="Rectangle 113"/>
                <p:cNvSpPr/>
                <p:nvPr/>
              </p:nvSpPr>
              <p:spPr bwMode="gray">
                <a:xfrm>
                  <a:off x="9201446" y="3852639"/>
                  <a:ext cx="1512168" cy="936104"/>
                </a:xfrm>
                <a:prstGeom prst="rect">
                  <a:avLst/>
                </a:prstGeom>
                <a:solidFill>
                  <a:srgbClr val="00AF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r>
                    <a:rPr kumimoji="0" lang="en-US" sz="1600" b="0" i="0" u="none" strike="noStrike" kern="1200" cap="none" spc="0" normalizeH="0" baseline="0" dirty="0">
                      <a:ln>
                        <a:noFill/>
                      </a:ln>
                      <a:solidFill>
                        <a:prstClr val="white"/>
                      </a:solidFill>
                      <a:effectLst/>
                      <a:uLnTx/>
                      <a:uFillTx/>
                      <a:latin typeface="Segoe UI"/>
                      <a:ea typeface="+mn-ea"/>
                      <a:cs typeface="+mn-cs"/>
                    </a:rPr>
                    <a:t>12%</a:t>
                  </a:r>
                </a:p>
              </p:txBody>
            </p:sp>
            <p:sp>
              <p:nvSpPr>
                <p:cNvPr id="115" name="Rectangle 114"/>
                <p:cNvSpPr/>
                <p:nvPr/>
              </p:nvSpPr>
              <p:spPr bwMode="gray">
                <a:xfrm>
                  <a:off x="9201446" y="5039204"/>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sp>
              <p:nvSpPr>
                <p:cNvPr id="116" name="Rectangle 115"/>
                <p:cNvSpPr/>
                <p:nvPr/>
              </p:nvSpPr>
              <p:spPr bwMode="gray">
                <a:xfrm>
                  <a:off x="9201446" y="622576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grpSp>
          <p:grpSp>
            <p:nvGrpSpPr>
              <p:cNvPr id="110" name="Group 109"/>
              <p:cNvGrpSpPr/>
              <p:nvPr/>
            </p:nvGrpSpPr>
            <p:grpSpPr>
              <a:xfrm>
                <a:off x="9201446" y="6721563"/>
                <a:ext cx="1190849" cy="1333533"/>
                <a:chOff x="9201446" y="3852639"/>
                <a:chExt cx="1512168" cy="3309234"/>
              </a:xfrm>
            </p:grpSpPr>
            <p:sp>
              <p:nvSpPr>
                <p:cNvPr id="111" name="Rectangle 110"/>
                <p:cNvSpPr/>
                <p:nvPr/>
              </p:nvSpPr>
              <p:spPr bwMode="gray">
                <a:xfrm>
                  <a:off x="9201446" y="3852639"/>
                  <a:ext cx="1512168" cy="93610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r>
                    <a:rPr kumimoji="0" lang="en-US" sz="1600" b="0" i="0" u="none" strike="noStrike" kern="1200" cap="none" spc="0" normalizeH="0" baseline="0" dirty="0">
                      <a:ln>
                        <a:noFill/>
                      </a:ln>
                      <a:solidFill>
                        <a:prstClr val="white"/>
                      </a:solidFill>
                      <a:effectLst/>
                      <a:uLnTx/>
                      <a:uFillTx/>
                      <a:latin typeface="Segoe UI"/>
                      <a:ea typeface="+mn-ea"/>
                      <a:cs typeface="+mn-cs"/>
                    </a:rPr>
                    <a:t>22%</a:t>
                  </a:r>
                </a:p>
              </p:txBody>
            </p:sp>
            <p:sp>
              <p:nvSpPr>
                <p:cNvPr id="112" name="Rectangle 111"/>
                <p:cNvSpPr/>
                <p:nvPr/>
              </p:nvSpPr>
              <p:spPr bwMode="gray">
                <a:xfrm>
                  <a:off x="9201446" y="5039204"/>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sp>
              <p:nvSpPr>
                <p:cNvPr id="113" name="Rectangle 112"/>
                <p:cNvSpPr/>
                <p:nvPr/>
              </p:nvSpPr>
              <p:spPr bwMode="gray">
                <a:xfrm>
                  <a:off x="9201446" y="622576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grpSp>
        </p:grpSp>
        <p:grpSp>
          <p:nvGrpSpPr>
            <p:cNvPr id="120" name="Group 119"/>
            <p:cNvGrpSpPr/>
            <p:nvPr/>
          </p:nvGrpSpPr>
          <p:grpSpPr>
            <a:xfrm>
              <a:off x="9805065" y="1887879"/>
              <a:ext cx="1090262" cy="4527684"/>
              <a:chOff x="9201446" y="2672033"/>
              <a:chExt cx="1190849" cy="5383063"/>
            </a:xfrm>
          </p:grpSpPr>
          <p:grpSp>
            <p:nvGrpSpPr>
              <p:cNvPr id="121" name="Group 120"/>
              <p:cNvGrpSpPr/>
              <p:nvPr/>
            </p:nvGrpSpPr>
            <p:grpSpPr>
              <a:xfrm>
                <a:off x="9201446" y="3852639"/>
                <a:ext cx="1190849" cy="1333533"/>
                <a:chOff x="9201446" y="3852639"/>
                <a:chExt cx="1512168" cy="3309234"/>
              </a:xfrm>
            </p:grpSpPr>
            <p:sp>
              <p:nvSpPr>
                <p:cNvPr id="131" name="Rectangle 130"/>
                <p:cNvSpPr/>
                <p:nvPr/>
              </p:nvSpPr>
              <p:spPr bwMode="gray">
                <a:xfrm>
                  <a:off x="9201446" y="385263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sp>
              <p:nvSpPr>
                <p:cNvPr id="132" name="Rectangle 131"/>
                <p:cNvSpPr/>
                <p:nvPr/>
              </p:nvSpPr>
              <p:spPr bwMode="gray">
                <a:xfrm>
                  <a:off x="9201446" y="5039204"/>
                  <a:ext cx="1512168" cy="93610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r>
                    <a:rPr kumimoji="0" lang="en-US" sz="1600" b="0" i="0" u="none" strike="noStrike" kern="1200" cap="none" spc="0" normalizeH="0" baseline="0" dirty="0">
                      <a:ln>
                        <a:noFill/>
                      </a:ln>
                      <a:solidFill>
                        <a:prstClr val="white"/>
                      </a:solidFill>
                      <a:effectLst/>
                      <a:uLnTx/>
                      <a:uFillTx/>
                      <a:latin typeface="Segoe UI"/>
                      <a:ea typeface="+mn-ea"/>
                      <a:cs typeface="+mn-cs"/>
                    </a:rPr>
                    <a:t>13%</a:t>
                  </a:r>
                </a:p>
              </p:txBody>
            </p:sp>
            <p:sp>
              <p:nvSpPr>
                <p:cNvPr id="133" name="Rectangle 132"/>
                <p:cNvSpPr/>
                <p:nvPr/>
              </p:nvSpPr>
              <p:spPr bwMode="gray">
                <a:xfrm>
                  <a:off x="9201446" y="622576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grpSp>
          <p:sp>
            <p:nvSpPr>
              <p:cNvPr id="122" name="Rectangle 121"/>
              <p:cNvSpPr/>
              <p:nvPr/>
            </p:nvSpPr>
            <p:spPr bwMode="gray">
              <a:xfrm>
                <a:off x="9201446" y="2672033"/>
                <a:ext cx="1190849" cy="9361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r>
                  <a:rPr kumimoji="0" lang="en-US" sz="1600" b="0" i="0" u="none" strike="noStrike" kern="1200" cap="none" spc="0" normalizeH="0" baseline="0" dirty="0">
                    <a:ln>
                      <a:noFill/>
                    </a:ln>
                    <a:solidFill>
                      <a:prstClr val="white"/>
                    </a:solidFill>
                    <a:effectLst/>
                    <a:uLnTx/>
                    <a:uFillTx/>
                    <a:latin typeface="Segoe UI"/>
                    <a:ea typeface="+mn-ea"/>
                    <a:cs typeface="+mn-cs"/>
                  </a:rPr>
                  <a:t>France</a:t>
                </a:r>
              </a:p>
            </p:txBody>
          </p:sp>
          <p:grpSp>
            <p:nvGrpSpPr>
              <p:cNvPr id="123" name="Group 122"/>
              <p:cNvGrpSpPr/>
              <p:nvPr/>
            </p:nvGrpSpPr>
            <p:grpSpPr>
              <a:xfrm>
                <a:off x="9201446" y="5287101"/>
                <a:ext cx="1190849" cy="1333533"/>
                <a:chOff x="9201446" y="3852639"/>
                <a:chExt cx="1512168" cy="3309234"/>
              </a:xfrm>
            </p:grpSpPr>
            <p:sp>
              <p:nvSpPr>
                <p:cNvPr id="128" name="Rectangle 127"/>
                <p:cNvSpPr/>
                <p:nvPr/>
              </p:nvSpPr>
              <p:spPr bwMode="gray">
                <a:xfrm>
                  <a:off x="9201446" y="385263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sp>
              <p:nvSpPr>
                <p:cNvPr id="129" name="Rectangle 128"/>
                <p:cNvSpPr/>
                <p:nvPr/>
              </p:nvSpPr>
              <p:spPr bwMode="gray">
                <a:xfrm>
                  <a:off x="9201446" y="5039204"/>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sp>
              <p:nvSpPr>
                <p:cNvPr id="130" name="Rectangle 129"/>
                <p:cNvSpPr/>
                <p:nvPr/>
              </p:nvSpPr>
              <p:spPr bwMode="gray">
                <a:xfrm>
                  <a:off x="9201446" y="6225769"/>
                  <a:ext cx="1512168" cy="936104"/>
                </a:xfrm>
                <a:prstGeom prst="rect">
                  <a:avLst/>
                </a:prstGeom>
                <a:solidFill>
                  <a:srgbClr val="91D04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r>
                    <a:rPr kumimoji="0" lang="en-US" sz="1600" b="0" i="0" u="none" strike="noStrike" kern="1200" cap="none" spc="0" normalizeH="0" baseline="0" dirty="0">
                      <a:ln>
                        <a:noFill/>
                      </a:ln>
                      <a:solidFill>
                        <a:prstClr val="white"/>
                      </a:solidFill>
                      <a:effectLst/>
                      <a:uLnTx/>
                      <a:uFillTx/>
                      <a:latin typeface="Segoe UI"/>
                      <a:ea typeface="+mn-ea"/>
                      <a:cs typeface="+mn-cs"/>
                    </a:rPr>
                    <a:t>21%</a:t>
                  </a:r>
                </a:p>
              </p:txBody>
            </p:sp>
          </p:grpSp>
          <p:grpSp>
            <p:nvGrpSpPr>
              <p:cNvPr id="124" name="Group 123"/>
              <p:cNvGrpSpPr/>
              <p:nvPr/>
            </p:nvGrpSpPr>
            <p:grpSpPr>
              <a:xfrm>
                <a:off x="9201446" y="6721563"/>
                <a:ext cx="1190849" cy="1333533"/>
                <a:chOff x="9201446" y="3852639"/>
                <a:chExt cx="1512168" cy="3309234"/>
              </a:xfrm>
            </p:grpSpPr>
            <p:sp>
              <p:nvSpPr>
                <p:cNvPr id="125" name="Rectangle 124"/>
                <p:cNvSpPr/>
                <p:nvPr/>
              </p:nvSpPr>
              <p:spPr bwMode="gray">
                <a:xfrm>
                  <a:off x="9201446" y="3852639"/>
                  <a:ext cx="1512168" cy="93610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r>
                    <a:rPr kumimoji="0" lang="en-US" sz="1600" b="0" i="0" u="none" strike="noStrike" kern="1200" cap="none" spc="0" normalizeH="0" baseline="0" dirty="0">
                      <a:ln>
                        <a:noFill/>
                      </a:ln>
                      <a:solidFill>
                        <a:prstClr val="white"/>
                      </a:solidFill>
                      <a:effectLst/>
                      <a:uLnTx/>
                      <a:uFillTx/>
                      <a:latin typeface="Segoe UI"/>
                      <a:ea typeface="+mn-ea"/>
                      <a:cs typeface="+mn-cs"/>
                    </a:rPr>
                    <a:t>19%</a:t>
                  </a:r>
                </a:p>
              </p:txBody>
            </p:sp>
            <p:sp>
              <p:nvSpPr>
                <p:cNvPr id="126" name="Rectangle 125"/>
                <p:cNvSpPr/>
                <p:nvPr/>
              </p:nvSpPr>
              <p:spPr bwMode="gray">
                <a:xfrm>
                  <a:off x="9201446" y="5039204"/>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sp>
              <p:nvSpPr>
                <p:cNvPr id="127" name="Rectangle 126"/>
                <p:cNvSpPr/>
                <p:nvPr/>
              </p:nvSpPr>
              <p:spPr bwMode="gray">
                <a:xfrm>
                  <a:off x="9201446" y="622576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grpSp>
        </p:grpSp>
        <p:grpSp>
          <p:nvGrpSpPr>
            <p:cNvPr id="134" name="Group 133"/>
            <p:cNvGrpSpPr/>
            <p:nvPr/>
          </p:nvGrpSpPr>
          <p:grpSpPr>
            <a:xfrm>
              <a:off x="11003820" y="1887879"/>
              <a:ext cx="1090262" cy="4527684"/>
              <a:chOff x="9201446" y="2672033"/>
              <a:chExt cx="1190849" cy="5383063"/>
            </a:xfrm>
          </p:grpSpPr>
          <p:grpSp>
            <p:nvGrpSpPr>
              <p:cNvPr id="135" name="Group 134"/>
              <p:cNvGrpSpPr/>
              <p:nvPr/>
            </p:nvGrpSpPr>
            <p:grpSpPr>
              <a:xfrm>
                <a:off x="9201446" y="3852639"/>
                <a:ext cx="1190849" cy="1333533"/>
                <a:chOff x="9201446" y="3852639"/>
                <a:chExt cx="1512168" cy="3309234"/>
              </a:xfrm>
            </p:grpSpPr>
            <p:sp>
              <p:nvSpPr>
                <p:cNvPr id="145" name="Rectangle 144"/>
                <p:cNvSpPr/>
                <p:nvPr/>
              </p:nvSpPr>
              <p:spPr bwMode="gray">
                <a:xfrm>
                  <a:off x="9201446" y="385263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sp>
              <p:nvSpPr>
                <p:cNvPr id="146" name="Rectangle 145"/>
                <p:cNvSpPr/>
                <p:nvPr/>
              </p:nvSpPr>
              <p:spPr bwMode="gray">
                <a:xfrm>
                  <a:off x="9201446" y="5039204"/>
                  <a:ext cx="1512168" cy="93610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r>
                    <a:rPr kumimoji="0" lang="en-US" sz="1600" b="0" i="0" u="none" strike="noStrike" kern="1200" cap="none" spc="0" normalizeH="0" baseline="0" dirty="0">
                      <a:ln>
                        <a:noFill/>
                      </a:ln>
                      <a:solidFill>
                        <a:prstClr val="white"/>
                      </a:solidFill>
                      <a:effectLst/>
                      <a:uLnTx/>
                      <a:uFillTx/>
                      <a:latin typeface="Segoe UI"/>
                      <a:ea typeface="+mn-ea"/>
                      <a:cs typeface="+mn-cs"/>
                    </a:rPr>
                    <a:t>14%</a:t>
                  </a:r>
                </a:p>
              </p:txBody>
            </p:sp>
            <p:sp>
              <p:nvSpPr>
                <p:cNvPr id="147" name="Rectangle 146"/>
                <p:cNvSpPr/>
                <p:nvPr/>
              </p:nvSpPr>
              <p:spPr bwMode="gray">
                <a:xfrm>
                  <a:off x="9201446" y="622576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grpSp>
          <p:sp>
            <p:nvSpPr>
              <p:cNvPr id="136" name="Rectangle 135"/>
              <p:cNvSpPr/>
              <p:nvPr/>
            </p:nvSpPr>
            <p:spPr bwMode="gray">
              <a:xfrm>
                <a:off x="9201446" y="2672033"/>
                <a:ext cx="1190849" cy="9361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72000" rIns="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r>
                  <a:rPr kumimoji="0" lang="en-US" sz="1600" b="0" i="0" u="none" strike="noStrike" kern="1200" cap="none" spc="0" normalizeH="0" baseline="0" dirty="0">
                    <a:ln>
                      <a:noFill/>
                    </a:ln>
                    <a:solidFill>
                      <a:prstClr val="white"/>
                    </a:solidFill>
                    <a:effectLst/>
                    <a:uLnTx/>
                    <a:uFillTx/>
                    <a:latin typeface="Segoe UI"/>
                    <a:ea typeface="+mn-ea"/>
                    <a:cs typeface="+mn-cs"/>
                  </a:rPr>
                  <a:t>Germany</a:t>
                </a:r>
              </a:p>
            </p:txBody>
          </p:sp>
          <p:grpSp>
            <p:nvGrpSpPr>
              <p:cNvPr id="137" name="Group 136"/>
              <p:cNvGrpSpPr/>
              <p:nvPr/>
            </p:nvGrpSpPr>
            <p:grpSpPr>
              <a:xfrm>
                <a:off x="9201446" y="5287101"/>
                <a:ext cx="1190849" cy="1333533"/>
                <a:chOff x="9201446" y="3852639"/>
                <a:chExt cx="1512168" cy="3309234"/>
              </a:xfrm>
            </p:grpSpPr>
            <p:sp>
              <p:nvSpPr>
                <p:cNvPr id="142" name="Rectangle 141"/>
                <p:cNvSpPr/>
                <p:nvPr/>
              </p:nvSpPr>
              <p:spPr bwMode="gray">
                <a:xfrm>
                  <a:off x="9201446" y="3852639"/>
                  <a:ext cx="1512168" cy="936104"/>
                </a:xfrm>
                <a:prstGeom prst="rect">
                  <a:avLst/>
                </a:prstGeom>
                <a:solidFill>
                  <a:srgbClr val="00AF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r>
                    <a:rPr kumimoji="0" lang="en-US" sz="1600" b="0" i="0" u="none" strike="noStrike" kern="1200" cap="none" spc="0" normalizeH="0" baseline="0" dirty="0">
                      <a:ln>
                        <a:noFill/>
                      </a:ln>
                      <a:solidFill>
                        <a:prstClr val="white"/>
                      </a:solidFill>
                      <a:effectLst/>
                      <a:uLnTx/>
                      <a:uFillTx/>
                      <a:latin typeface="Segoe UI"/>
                      <a:ea typeface="+mn-ea"/>
                      <a:cs typeface="+mn-cs"/>
                    </a:rPr>
                    <a:t>21%</a:t>
                  </a:r>
                </a:p>
              </p:txBody>
            </p:sp>
            <p:sp>
              <p:nvSpPr>
                <p:cNvPr id="143" name="Rectangle 142"/>
                <p:cNvSpPr/>
                <p:nvPr/>
              </p:nvSpPr>
              <p:spPr bwMode="gray">
                <a:xfrm>
                  <a:off x="9201446" y="5039204"/>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sp>
              <p:nvSpPr>
                <p:cNvPr id="144" name="Rectangle 143"/>
                <p:cNvSpPr/>
                <p:nvPr/>
              </p:nvSpPr>
              <p:spPr bwMode="gray">
                <a:xfrm>
                  <a:off x="9201446" y="622576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grpSp>
          <p:grpSp>
            <p:nvGrpSpPr>
              <p:cNvPr id="138" name="Group 137"/>
              <p:cNvGrpSpPr/>
              <p:nvPr/>
            </p:nvGrpSpPr>
            <p:grpSpPr>
              <a:xfrm>
                <a:off x="9201446" y="6721563"/>
                <a:ext cx="1190849" cy="1333533"/>
                <a:chOff x="9201446" y="3852639"/>
                <a:chExt cx="1512168" cy="3309234"/>
              </a:xfrm>
            </p:grpSpPr>
            <p:sp>
              <p:nvSpPr>
                <p:cNvPr id="139" name="Rectangle 138"/>
                <p:cNvSpPr/>
                <p:nvPr/>
              </p:nvSpPr>
              <p:spPr bwMode="gray">
                <a:xfrm>
                  <a:off x="9201446" y="3852639"/>
                  <a:ext cx="1512168" cy="93610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r>
                    <a:rPr kumimoji="0" lang="en-US" sz="1600" b="0" i="0" u="none" strike="noStrike" kern="1200" cap="none" spc="0" normalizeH="0" baseline="0" dirty="0">
                      <a:ln>
                        <a:noFill/>
                      </a:ln>
                      <a:solidFill>
                        <a:prstClr val="white"/>
                      </a:solidFill>
                      <a:effectLst/>
                      <a:uLnTx/>
                      <a:uFillTx/>
                      <a:latin typeface="Segoe UI"/>
                      <a:ea typeface="+mn-ea"/>
                      <a:cs typeface="+mn-cs"/>
                    </a:rPr>
                    <a:t>14%</a:t>
                  </a:r>
                </a:p>
              </p:txBody>
            </p:sp>
            <p:sp>
              <p:nvSpPr>
                <p:cNvPr id="140" name="Rectangle 139"/>
                <p:cNvSpPr/>
                <p:nvPr/>
              </p:nvSpPr>
              <p:spPr bwMode="gray">
                <a:xfrm>
                  <a:off x="9201446" y="5039204"/>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sp>
              <p:nvSpPr>
                <p:cNvPr id="141" name="Rectangle 140"/>
                <p:cNvSpPr/>
                <p:nvPr/>
              </p:nvSpPr>
              <p:spPr bwMode="gray">
                <a:xfrm>
                  <a:off x="9201446" y="622576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grpSp>
        </p:grpSp>
        <p:grpSp>
          <p:nvGrpSpPr>
            <p:cNvPr id="149" name="Group 148"/>
            <p:cNvGrpSpPr/>
            <p:nvPr/>
          </p:nvGrpSpPr>
          <p:grpSpPr>
            <a:xfrm>
              <a:off x="12202575" y="1902318"/>
              <a:ext cx="1090262" cy="4527684"/>
              <a:chOff x="9201446" y="2672033"/>
              <a:chExt cx="1190849" cy="5383063"/>
            </a:xfrm>
          </p:grpSpPr>
          <p:grpSp>
            <p:nvGrpSpPr>
              <p:cNvPr id="150" name="Group 149"/>
              <p:cNvGrpSpPr/>
              <p:nvPr/>
            </p:nvGrpSpPr>
            <p:grpSpPr>
              <a:xfrm>
                <a:off x="9201446" y="3852639"/>
                <a:ext cx="1190849" cy="1333533"/>
                <a:chOff x="9201446" y="3852639"/>
                <a:chExt cx="1512168" cy="3309234"/>
              </a:xfrm>
            </p:grpSpPr>
            <p:sp>
              <p:nvSpPr>
                <p:cNvPr id="160" name="Rectangle 159"/>
                <p:cNvSpPr/>
                <p:nvPr/>
              </p:nvSpPr>
              <p:spPr bwMode="gray">
                <a:xfrm>
                  <a:off x="9201446" y="3852639"/>
                  <a:ext cx="1512168" cy="936104"/>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r>
                    <a:rPr lang="en-US" sz="1600" dirty="0">
                      <a:solidFill>
                        <a:prstClr val="white"/>
                      </a:solidFill>
                      <a:latin typeface="Segoe UI"/>
                    </a:rPr>
                    <a:t>9%</a:t>
                  </a: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sp>
              <p:nvSpPr>
                <p:cNvPr id="161" name="Rectangle 160"/>
                <p:cNvSpPr/>
                <p:nvPr/>
              </p:nvSpPr>
              <p:spPr bwMode="gray">
                <a:xfrm>
                  <a:off x="9201446" y="5039204"/>
                  <a:ext cx="1512168" cy="93610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r>
                    <a:rPr kumimoji="0" lang="en-US" sz="1600" b="0" i="0" u="none" strike="noStrike" kern="1200" cap="none" spc="0" normalizeH="0" baseline="0" dirty="0">
                      <a:ln>
                        <a:noFill/>
                      </a:ln>
                      <a:solidFill>
                        <a:prstClr val="white"/>
                      </a:solidFill>
                      <a:effectLst/>
                      <a:uLnTx/>
                      <a:uFillTx/>
                      <a:latin typeface="Segoe UI"/>
                      <a:ea typeface="+mn-ea"/>
                      <a:cs typeface="+mn-cs"/>
                    </a:rPr>
                    <a:t>11%</a:t>
                  </a:r>
                </a:p>
              </p:txBody>
            </p:sp>
            <p:sp>
              <p:nvSpPr>
                <p:cNvPr id="162" name="Rectangle 161"/>
                <p:cNvSpPr/>
                <p:nvPr/>
              </p:nvSpPr>
              <p:spPr bwMode="gray">
                <a:xfrm>
                  <a:off x="9201446" y="6225769"/>
                  <a:ext cx="1512168" cy="936104"/>
                </a:xfrm>
                <a:prstGeom prst="rect">
                  <a:avLst/>
                </a:prstGeom>
                <a:solidFill>
                  <a:srgbClr val="9E450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r>
                    <a:rPr kumimoji="0" lang="en-US" sz="1600" b="0" i="0" u="none" strike="noStrike" kern="1200" cap="none" spc="0" normalizeH="0" baseline="0" dirty="0">
                      <a:ln>
                        <a:noFill/>
                      </a:ln>
                      <a:solidFill>
                        <a:prstClr val="white"/>
                      </a:solidFill>
                      <a:effectLst/>
                      <a:uLnTx/>
                      <a:uFillTx/>
                      <a:latin typeface="Segoe UI"/>
                      <a:ea typeface="+mn-ea"/>
                      <a:cs typeface="+mn-cs"/>
                    </a:rPr>
                    <a:t>10%</a:t>
                  </a:r>
                </a:p>
              </p:txBody>
            </p:sp>
          </p:grpSp>
          <p:sp>
            <p:nvSpPr>
              <p:cNvPr id="151" name="Rectangle 150"/>
              <p:cNvSpPr/>
              <p:nvPr/>
            </p:nvSpPr>
            <p:spPr bwMode="gray">
              <a:xfrm>
                <a:off x="9201446" y="2672033"/>
                <a:ext cx="1190849" cy="9361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r>
                  <a:rPr kumimoji="0" lang="en-US" sz="1600" b="0" i="0" u="none" strike="noStrike" kern="1200" cap="none" spc="0" normalizeH="0" baseline="0" dirty="0">
                    <a:ln>
                      <a:noFill/>
                    </a:ln>
                    <a:solidFill>
                      <a:prstClr val="white"/>
                    </a:solidFill>
                    <a:effectLst/>
                    <a:uLnTx/>
                    <a:uFillTx/>
                    <a:latin typeface="Segoe UI"/>
                    <a:ea typeface="+mn-ea"/>
                    <a:cs typeface="+mn-cs"/>
                  </a:rPr>
                  <a:t>GLOBAL</a:t>
                </a:r>
              </a:p>
            </p:txBody>
          </p:sp>
          <p:grpSp>
            <p:nvGrpSpPr>
              <p:cNvPr id="152" name="Group 151"/>
              <p:cNvGrpSpPr/>
              <p:nvPr/>
            </p:nvGrpSpPr>
            <p:grpSpPr>
              <a:xfrm>
                <a:off x="9201446" y="5287101"/>
                <a:ext cx="1190849" cy="1333533"/>
                <a:chOff x="9201446" y="3852639"/>
                <a:chExt cx="1512168" cy="3309234"/>
              </a:xfrm>
            </p:grpSpPr>
            <p:sp>
              <p:nvSpPr>
                <p:cNvPr id="157" name="Rectangle 156"/>
                <p:cNvSpPr/>
                <p:nvPr/>
              </p:nvSpPr>
              <p:spPr bwMode="gray">
                <a:xfrm>
                  <a:off x="9201446" y="3852639"/>
                  <a:ext cx="1512168" cy="936104"/>
                </a:xfrm>
                <a:prstGeom prst="rect">
                  <a:avLst/>
                </a:prstGeom>
                <a:solidFill>
                  <a:srgbClr val="00AF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r>
                    <a:rPr kumimoji="0" lang="en-US" sz="1600" b="0" i="0" u="none" strike="noStrike" kern="1200" cap="none" spc="0" normalizeH="0" baseline="0" dirty="0">
                      <a:ln>
                        <a:noFill/>
                      </a:ln>
                      <a:solidFill>
                        <a:prstClr val="white"/>
                      </a:solidFill>
                      <a:effectLst/>
                      <a:uLnTx/>
                      <a:uFillTx/>
                      <a:latin typeface="Segoe UI"/>
                      <a:ea typeface="+mn-ea"/>
                      <a:cs typeface="+mn-cs"/>
                    </a:rPr>
                    <a:t>12%</a:t>
                  </a:r>
                </a:p>
              </p:txBody>
            </p:sp>
            <p:sp>
              <p:nvSpPr>
                <p:cNvPr id="158" name="Rectangle 157"/>
                <p:cNvSpPr/>
                <p:nvPr/>
              </p:nvSpPr>
              <p:spPr bwMode="gray">
                <a:xfrm>
                  <a:off x="9201446" y="5039204"/>
                  <a:ext cx="1512168" cy="936104"/>
                </a:xfrm>
                <a:prstGeom prst="rect">
                  <a:avLst/>
                </a:prstGeom>
                <a:solidFill>
                  <a:srgbClr val="20202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r>
                    <a:rPr kumimoji="0" lang="en-US" sz="1600" b="0" i="0" u="none" strike="noStrike" kern="1200" cap="none" spc="0" normalizeH="0" baseline="0" dirty="0">
                      <a:ln>
                        <a:noFill/>
                      </a:ln>
                      <a:solidFill>
                        <a:prstClr val="white"/>
                      </a:solidFill>
                      <a:effectLst/>
                      <a:uLnTx/>
                      <a:uFillTx/>
                      <a:latin typeface="Segoe UI"/>
                      <a:ea typeface="+mn-ea"/>
                      <a:cs typeface="+mn-cs"/>
                    </a:rPr>
                    <a:t>10%</a:t>
                  </a:r>
                </a:p>
              </p:txBody>
            </p:sp>
            <p:sp>
              <p:nvSpPr>
                <p:cNvPr id="159" name="Rectangle 158"/>
                <p:cNvSpPr/>
                <p:nvPr/>
              </p:nvSpPr>
              <p:spPr bwMode="gray">
                <a:xfrm>
                  <a:off x="9201446" y="6225769"/>
                  <a:ext cx="1512168" cy="936104"/>
                </a:xfrm>
                <a:prstGeom prst="rect">
                  <a:avLst/>
                </a:prstGeom>
                <a:solidFill>
                  <a:srgbClr val="91D04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r>
                    <a:rPr kumimoji="0" lang="en-US" sz="1600" b="0" i="0" u="none" strike="noStrike" kern="1200" cap="none" spc="0" normalizeH="0" baseline="0" dirty="0">
                      <a:ln>
                        <a:noFill/>
                      </a:ln>
                      <a:solidFill>
                        <a:prstClr val="white"/>
                      </a:solidFill>
                      <a:effectLst/>
                      <a:uLnTx/>
                      <a:uFillTx/>
                      <a:latin typeface="Segoe UI"/>
                      <a:ea typeface="+mn-ea"/>
                      <a:cs typeface="+mn-cs"/>
                    </a:rPr>
                    <a:t>12%</a:t>
                  </a:r>
                </a:p>
              </p:txBody>
            </p:sp>
          </p:grpSp>
          <p:grpSp>
            <p:nvGrpSpPr>
              <p:cNvPr id="153" name="Group 152"/>
              <p:cNvGrpSpPr/>
              <p:nvPr/>
            </p:nvGrpSpPr>
            <p:grpSpPr>
              <a:xfrm>
                <a:off x="9201446" y="6721563"/>
                <a:ext cx="1190849" cy="1333533"/>
                <a:chOff x="9201446" y="3852639"/>
                <a:chExt cx="1512168" cy="3309234"/>
              </a:xfrm>
            </p:grpSpPr>
            <p:sp>
              <p:nvSpPr>
                <p:cNvPr id="154" name="Rectangle 153"/>
                <p:cNvSpPr/>
                <p:nvPr/>
              </p:nvSpPr>
              <p:spPr bwMode="gray">
                <a:xfrm>
                  <a:off x="9201446" y="3852639"/>
                  <a:ext cx="1512168" cy="93610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r>
                    <a:rPr kumimoji="0" lang="en-US" sz="1600" b="0" i="0" u="none" strike="noStrike" kern="1200" cap="none" spc="0" normalizeH="0" baseline="0" dirty="0">
                      <a:ln>
                        <a:noFill/>
                      </a:ln>
                      <a:solidFill>
                        <a:prstClr val="white"/>
                      </a:solidFill>
                      <a:effectLst/>
                      <a:uLnTx/>
                      <a:uFillTx/>
                      <a:latin typeface="Segoe UI"/>
                      <a:ea typeface="+mn-ea"/>
                      <a:cs typeface="+mn-cs"/>
                    </a:rPr>
                    <a:t>15%</a:t>
                  </a:r>
                </a:p>
              </p:txBody>
            </p:sp>
            <p:sp>
              <p:nvSpPr>
                <p:cNvPr id="155" name="Rectangle 154"/>
                <p:cNvSpPr/>
                <p:nvPr/>
              </p:nvSpPr>
              <p:spPr bwMode="gray">
                <a:xfrm>
                  <a:off x="9201446" y="5039204"/>
                  <a:ext cx="1512168" cy="936104"/>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r>
                    <a:rPr kumimoji="0" lang="en-US" sz="1600" b="0" i="0" u="none" strike="noStrike" kern="1200" cap="none" spc="0" normalizeH="0" baseline="0" dirty="0">
                      <a:ln>
                        <a:noFill/>
                      </a:ln>
                      <a:solidFill>
                        <a:prstClr val="white"/>
                      </a:solidFill>
                      <a:effectLst/>
                      <a:uLnTx/>
                      <a:uFillTx/>
                      <a:latin typeface="Segoe UI"/>
                      <a:ea typeface="+mn-ea"/>
                      <a:cs typeface="+mn-cs"/>
                    </a:rPr>
                    <a:t>12%</a:t>
                  </a:r>
                </a:p>
              </p:txBody>
            </p:sp>
            <p:sp>
              <p:nvSpPr>
                <p:cNvPr id="156" name="Rectangle 155"/>
                <p:cNvSpPr/>
                <p:nvPr/>
              </p:nvSpPr>
              <p:spPr bwMode="gray">
                <a:xfrm>
                  <a:off x="9201446" y="6225769"/>
                  <a:ext cx="1512168" cy="93610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r>
                    <a:rPr kumimoji="0" lang="en-US" sz="1600" b="0" i="0" u="none" strike="noStrike" kern="1200" cap="none" spc="0" normalizeH="0" baseline="0" dirty="0">
                      <a:ln>
                        <a:noFill/>
                      </a:ln>
                      <a:solidFill>
                        <a:prstClr val="white"/>
                      </a:solidFill>
                      <a:effectLst/>
                      <a:uLnTx/>
                      <a:uFillTx/>
                      <a:latin typeface="Segoe UI"/>
                      <a:ea typeface="+mn-ea"/>
                      <a:cs typeface="+mn-cs"/>
                    </a:rPr>
                    <a:t>9%</a:t>
                  </a:r>
                </a:p>
              </p:txBody>
            </p:sp>
          </p:grpSp>
        </p:grpSp>
      </p:grpSp>
      <p:sp>
        <p:nvSpPr>
          <p:cNvPr id="164" name="TextBox 163"/>
          <p:cNvSpPr txBox="1"/>
          <p:nvPr/>
        </p:nvSpPr>
        <p:spPr>
          <a:xfrm>
            <a:off x="3899638" y="1671834"/>
            <a:ext cx="5466864" cy="478968"/>
          </a:xfrm>
          <a:prstGeom prst="rect">
            <a:avLst/>
          </a:prstGeom>
          <a:noFill/>
        </p:spPr>
        <p:txBody>
          <a:bodyPr wrap="square" lIns="72000" tIns="36000" rIns="72000" bIns="36000" rtlCol="0">
            <a:sp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r>
              <a:rPr kumimoji="0" lang="en-US" sz="2400" b="1" i="0" u="sng" strike="noStrike" kern="1200" cap="none" spc="0" normalizeH="0" baseline="0" dirty="0">
                <a:ln>
                  <a:noFill/>
                </a:ln>
                <a:solidFill>
                  <a:srgbClr val="222223"/>
                </a:solidFill>
                <a:effectLst/>
                <a:uLnTx/>
                <a:uFillTx/>
                <a:latin typeface="Segoe UI"/>
                <a:ea typeface="+mn-ea"/>
                <a:cs typeface="+mn-cs"/>
              </a:rPr>
              <a:t>TOP 3 (% overnight stays*)</a:t>
            </a:r>
          </a:p>
        </p:txBody>
      </p:sp>
      <p:sp>
        <p:nvSpPr>
          <p:cNvPr id="165" name="BaseLabel"/>
          <p:cNvSpPr txBox="1">
            <a:spLocks/>
          </p:cNvSpPr>
          <p:nvPr/>
        </p:nvSpPr>
        <p:spPr>
          <a:xfrm>
            <a:off x="7295951" y="6904359"/>
            <a:ext cx="5725015" cy="404664"/>
          </a:xfrm>
          <a:prstGeom prst="rect">
            <a:avLst/>
          </a:prstGeom>
        </p:spPr>
        <p:txBody>
          <a:bodyPr wrap="square" lIns="0" tIns="0" rIns="0" bIns="0" anchor="ctr" anchorCtr="0">
            <a:no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en-US" sz="1100" b="0" i="1" dirty="0">
                <a:solidFill>
                  <a:srgbClr val="1F497D"/>
                </a:solidFill>
                <a:latin typeface="+mn-lt"/>
              </a:rPr>
              <a:t>*  Share of overnight stays: The segment volume is derived from the number of overnight stays on each occasion. The figures on the slide shows the share of overnight stays on all holidays.</a:t>
            </a:r>
          </a:p>
        </p:txBody>
      </p:sp>
      <p:sp>
        <p:nvSpPr>
          <p:cNvPr id="166" name="Oval 165">
            <a:extLst>
              <a:ext uri="{FF2B5EF4-FFF2-40B4-BE49-F238E27FC236}">
                <a16:creationId xmlns:a16="http://schemas.microsoft.com/office/drawing/2014/main" id="{7AB16AA4-92A1-4565-B6E8-553EB8189E8E}"/>
              </a:ext>
            </a:extLst>
          </p:cNvPr>
          <p:cNvSpPr>
            <a:spLocks/>
          </p:cNvSpPr>
          <p:nvPr/>
        </p:nvSpPr>
        <p:spPr>
          <a:xfrm>
            <a:off x="12478927" y="178631"/>
            <a:ext cx="793688" cy="793688"/>
          </a:xfrm>
          <a:prstGeom prst="ellipse">
            <a:avLst/>
          </a:prstGeom>
          <a:solidFill>
            <a:srgbClr val="FFFFFF"/>
          </a:solidFill>
          <a:ln w="9525" cap="flat" cmpd="sng" algn="ctr">
            <a:solidFill>
              <a:srgbClr val="000000"/>
            </a:solidFill>
            <a:prstDash val="solid"/>
          </a:ln>
          <a:effectLst>
            <a:innerShdw blurRad="63500">
              <a:prstClr val="black"/>
            </a:innerShdw>
          </a:effectLst>
        </p:spPr>
        <p:txBody>
          <a:bodyPr lIns="0" tIns="0" rIns="0" bIns="0" rtlCol="0" anchor="ctr"/>
          <a:lstStyle/>
          <a:p>
            <a:pPr marL="0" marR="0" lvl="0" indent="0" algn="ctr" defTabSz="1343985" rtl="0" eaLnBrk="1" fontAlgn="auto" latinLnBrk="0" hangingPunct="1">
              <a:lnSpc>
                <a:spcPct val="100000"/>
              </a:lnSpc>
              <a:spcBef>
                <a:spcPts val="0"/>
              </a:spcBef>
              <a:spcAft>
                <a:spcPts val="0"/>
              </a:spcAft>
              <a:buClrTx/>
              <a:buSzTx/>
              <a:buFontTx/>
              <a:buNone/>
              <a:tabLst/>
              <a:defRPr/>
            </a:pPr>
            <a:r>
              <a:rPr kumimoji="0" lang="en-GB" sz="3528" b="1" i="0" u="none" strike="noStrike" kern="0" cap="none" spc="0" normalizeH="0" baseline="0" noProof="0" dirty="0">
                <a:ln>
                  <a:noFill/>
                </a:ln>
                <a:solidFill>
                  <a:srgbClr val="000000"/>
                </a:solidFill>
                <a:effectLst/>
                <a:uLnTx/>
                <a:uFillTx/>
                <a:latin typeface="Segoe UI"/>
                <a:ea typeface="Verdana" pitchFamily="34" charset="0"/>
                <a:cs typeface="Verdana" pitchFamily="34" charset="0"/>
              </a:rPr>
              <a:t>1</a:t>
            </a:r>
          </a:p>
        </p:txBody>
      </p:sp>
    </p:spTree>
    <p:extLst>
      <p:ext uri="{BB962C8B-B14F-4D97-AF65-F5344CB8AC3E}">
        <p14:creationId xmlns:p14="http://schemas.microsoft.com/office/powerpoint/2010/main" val="1420327812"/>
      </p:ext>
    </p:extLst>
  </p:cSld>
  <p:clrMapOvr>
    <a:masterClrMapping/>
  </p:clrMapOvr>
  <p:transition>
    <p:fade/>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540000" y="1188000"/>
            <a:ext cx="11226388" cy="406265"/>
          </a:xfrm>
        </p:spPr>
        <p:txBody>
          <a:bodyPr/>
          <a:lstStyle/>
          <a:p>
            <a:r>
              <a:rPr lang="en-US" dirty="0"/>
              <a:t>Highly relevant for one segment, decent relevance for additional 5 segments</a:t>
            </a:r>
          </a:p>
        </p:txBody>
      </p:sp>
      <p:sp>
        <p:nvSpPr>
          <p:cNvPr id="4" name="Title 3"/>
          <p:cNvSpPr>
            <a:spLocks noGrp="1"/>
          </p:cNvSpPr>
          <p:nvPr>
            <p:ph type="title"/>
          </p:nvPr>
        </p:nvSpPr>
        <p:spPr>
          <a:xfrm>
            <a:off x="540000" y="540000"/>
            <a:ext cx="10631659" cy="553998"/>
          </a:xfrm>
        </p:spPr>
        <p:txBody>
          <a:bodyPr/>
          <a:lstStyle/>
          <a:p>
            <a:r>
              <a:rPr lang="en-US" dirty="0"/>
              <a:t>Norway connects well with multiple needs</a:t>
            </a:r>
          </a:p>
        </p:txBody>
      </p:sp>
      <p:graphicFrame>
        <p:nvGraphicFramePr>
          <p:cNvPr id="5" name="Chart 4">
            <a:extLst>
              <a:ext uri="{FF2B5EF4-FFF2-40B4-BE49-F238E27FC236}">
                <a16:creationId xmlns:a16="http://schemas.microsoft.com/office/drawing/2014/main" id="{8D745554-AEE9-408E-8912-51BD1D9B5397}"/>
              </a:ext>
            </a:extLst>
          </p:cNvPr>
          <p:cNvGraphicFramePr>
            <a:graphicFrameLocks/>
          </p:cNvGraphicFramePr>
          <p:nvPr>
            <p:extLst/>
          </p:nvPr>
        </p:nvGraphicFramePr>
        <p:xfrm>
          <a:off x="959247" y="1980431"/>
          <a:ext cx="11665296" cy="4464496"/>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3695551" y="6864164"/>
            <a:ext cx="9289032" cy="377402"/>
          </a:xfrm>
          <a:prstGeom prst="rect">
            <a:avLst/>
          </a:prstGeom>
          <a:noFill/>
        </p:spPr>
        <p:txBody>
          <a:bodyPr wrap="square" lIns="72000" tIns="36000" rIns="72000" bIns="36000" rtlCol="0">
            <a:spAutoFit/>
          </a:bodyPr>
          <a:lstStyle/>
          <a:p>
            <a:pPr marL="0" marR="0" lvl="0" indent="0" algn="r" defTabSz="1051802" rtl="0" eaLnBrk="1" fontAlgn="auto" latinLnBrk="0" hangingPunct="1">
              <a:lnSpc>
                <a:spcPct val="110000"/>
              </a:lnSpc>
              <a:spcBef>
                <a:spcPts val="2400"/>
              </a:spcBef>
              <a:spcAft>
                <a:spcPts val="0"/>
              </a:spcAft>
              <a:buClr>
                <a:srgbClr val="D2D3D2"/>
              </a:buClr>
              <a:buSzTx/>
              <a:buFontTx/>
              <a:buNone/>
              <a:tabLst/>
              <a:defRPr/>
            </a:pPr>
            <a:r>
              <a:rPr kumimoji="0" lang="en-US" sz="1800" b="0" i="1" u="none" strike="noStrike" kern="1200" cap="none" spc="0" normalizeH="0" baseline="0" dirty="0">
                <a:ln>
                  <a:noFill/>
                </a:ln>
                <a:solidFill>
                  <a:srgbClr val="222223"/>
                </a:solidFill>
                <a:effectLst/>
                <a:uLnTx/>
                <a:uFillTx/>
                <a:latin typeface="Segoe UI"/>
                <a:ea typeface="+mn-ea"/>
                <a:cs typeface="+mn-cs"/>
              </a:rPr>
              <a:t>Fit with segments</a:t>
            </a:r>
          </a:p>
        </p:txBody>
      </p:sp>
      <p:sp>
        <p:nvSpPr>
          <p:cNvPr id="7" name="Oval 6">
            <a:extLst>
              <a:ext uri="{FF2B5EF4-FFF2-40B4-BE49-F238E27FC236}">
                <a16:creationId xmlns:a16="http://schemas.microsoft.com/office/drawing/2014/main" id="{17F63C0D-166F-48EC-A431-FE5B9DAA6645}"/>
              </a:ext>
            </a:extLst>
          </p:cNvPr>
          <p:cNvSpPr>
            <a:spLocks/>
          </p:cNvSpPr>
          <p:nvPr/>
        </p:nvSpPr>
        <p:spPr>
          <a:xfrm>
            <a:off x="12478927" y="180231"/>
            <a:ext cx="793688" cy="793688"/>
          </a:xfrm>
          <a:prstGeom prst="ellipse">
            <a:avLst/>
          </a:prstGeom>
          <a:solidFill>
            <a:srgbClr val="FFFFFF"/>
          </a:solidFill>
          <a:ln w="9525" cap="flat" cmpd="sng" algn="ctr">
            <a:solidFill>
              <a:srgbClr val="000000"/>
            </a:solidFill>
            <a:prstDash val="solid"/>
          </a:ln>
          <a:effectLst>
            <a:innerShdw blurRad="63500">
              <a:prstClr val="black"/>
            </a:innerShdw>
          </a:effectLst>
        </p:spPr>
        <p:txBody>
          <a:bodyPr lIns="0" tIns="0" rIns="0" bIns="0" rtlCol="0" anchor="ctr"/>
          <a:lstStyle/>
          <a:p>
            <a:pPr marL="0" marR="0" lvl="0" indent="0" algn="ctr" defTabSz="1343985" rtl="0" eaLnBrk="1" fontAlgn="auto" latinLnBrk="0" hangingPunct="1">
              <a:lnSpc>
                <a:spcPct val="100000"/>
              </a:lnSpc>
              <a:spcBef>
                <a:spcPts val="0"/>
              </a:spcBef>
              <a:spcAft>
                <a:spcPts val="0"/>
              </a:spcAft>
              <a:buClrTx/>
              <a:buSzTx/>
              <a:buFontTx/>
              <a:buNone/>
              <a:tabLst/>
              <a:defRPr/>
            </a:pPr>
            <a:r>
              <a:rPr kumimoji="0" lang="en-GB" sz="3528" b="1" i="0" u="none" strike="noStrike" kern="0" cap="none" spc="0" normalizeH="0" baseline="0" noProof="0" dirty="0">
                <a:ln>
                  <a:noFill/>
                </a:ln>
                <a:solidFill>
                  <a:srgbClr val="000000"/>
                </a:solidFill>
                <a:effectLst/>
                <a:uLnTx/>
                <a:uFillTx/>
                <a:latin typeface="Segoe UI"/>
                <a:ea typeface="Verdana" pitchFamily="34" charset="0"/>
                <a:cs typeface="Verdana" pitchFamily="34" charset="0"/>
              </a:rPr>
              <a:t>2</a:t>
            </a:r>
          </a:p>
        </p:txBody>
      </p:sp>
      <p:sp>
        <p:nvSpPr>
          <p:cNvPr id="8" name="TextBox 7">
            <a:extLst>
              <a:ext uri="{FF2B5EF4-FFF2-40B4-BE49-F238E27FC236}">
                <a16:creationId xmlns:a16="http://schemas.microsoft.com/office/drawing/2014/main" id="{686F92A8-729B-4227-90CC-93A1FB730473}"/>
              </a:ext>
            </a:extLst>
          </p:cNvPr>
          <p:cNvSpPr txBox="1"/>
          <p:nvPr/>
        </p:nvSpPr>
        <p:spPr>
          <a:xfrm>
            <a:off x="4808479" y="5609949"/>
            <a:ext cx="1368152" cy="1193010"/>
          </a:xfrm>
          <a:prstGeom prst="rect">
            <a:avLst/>
          </a:prstGeom>
          <a:solidFill>
            <a:schemeClr val="bg1"/>
          </a:solidFill>
        </p:spPr>
        <p:txBody>
          <a:bodyPr wrap="square" lIns="72000" tIns="36000" rIns="72000" bIns="36000" rtlCol="0">
            <a:spAutoFit/>
          </a:bodyPr>
          <a:lstStyle/>
          <a:p>
            <a:pPr algn="ctr">
              <a:lnSpc>
                <a:spcPct val="110000"/>
              </a:lnSpc>
              <a:spcBef>
                <a:spcPts val="2400"/>
              </a:spcBef>
              <a:buClr>
                <a:schemeClr val="bg2"/>
              </a:buClr>
            </a:pPr>
            <a:r>
              <a:rPr lang="nb-NO" sz="1200" dirty="0">
                <a:solidFill>
                  <a:schemeClr val="tx2">
                    <a:lumMod val="75000"/>
                  </a:schemeClr>
                </a:solidFill>
              </a:rPr>
              <a:t>ADVENTURES IN THE WORLD OF NATURAL BEAUTY</a:t>
            </a:r>
          </a:p>
          <a:p>
            <a:pPr algn="ctr">
              <a:lnSpc>
                <a:spcPct val="110000"/>
              </a:lnSpc>
              <a:spcBef>
                <a:spcPts val="2400"/>
              </a:spcBef>
              <a:buClr>
                <a:schemeClr val="bg2"/>
              </a:buClr>
            </a:pPr>
            <a:endParaRPr lang="nb-NO" sz="1200" dirty="0">
              <a:solidFill>
                <a:schemeClr val="tx2">
                  <a:lumMod val="75000"/>
                </a:schemeClr>
              </a:solidFill>
            </a:endParaRPr>
          </a:p>
        </p:txBody>
      </p:sp>
      <p:sp>
        <p:nvSpPr>
          <p:cNvPr id="9" name="TextBox 8">
            <a:extLst>
              <a:ext uri="{FF2B5EF4-FFF2-40B4-BE49-F238E27FC236}">
                <a16:creationId xmlns:a16="http://schemas.microsoft.com/office/drawing/2014/main" id="{43E80BFC-775E-4B5F-BE54-79489D9F5151}"/>
              </a:ext>
            </a:extLst>
          </p:cNvPr>
          <p:cNvSpPr txBox="1"/>
          <p:nvPr/>
        </p:nvSpPr>
        <p:spPr>
          <a:xfrm>
            <a:off x="2344860" y="5609949"/>
            <a:ext cx="1368152" cy="989877"/>
          </a:xfrm>
          <a:prstGeom prst="rect">
            <a:avLst/>
          </a:prstGeom>
          <a:solidFill>
            <a:schemeClr val="bg1"/>
          </a:solidFill>
        </p:spPr>
        <p:txBody>
          <a:bodyPr wrap="square" lIns="72000" tIns="36000" rIns="72000" bIns="36000" rtlCol="0">
            <a:spAutoFit/>
          </a:bodyPr>
          <a:lstStyle/>
          <a:p>
            <a:pPr algn="ctr">
              <a:lnSpc>
                <a:spcPct val="110000"/>
              </a:lnSpc>
              <a:spcBef>
                <a:spcPts val="2400"/>
              </a:spcBef>
              <a:buClr>
                <a:schemeClr val="bg2"/>
              </a:buClr>
            </a:pPr>
            <a:r>
              <a:rPr lang="nb-NO" sz="1200" dirty="0">
                <a:solidFill>
                  <a:schemeClr val="tx2">
                    <a:lumMod val="75000"/>
                  </a:schemeClr>
                </a:solidFill>
              </a:rPr>
              <a:t>EXTRAVAGANT </a:t>
            </a:r>
            <a:br>
              <a:rPr lang="nb-NO" sz="1200" dirty="0">
                <a:solidFill>
                  <a:schemeClr val="tx2">
                    <a:lumMod val="75000"/>
                  </a:schemeClr>
                </a:solidFill>
              </a:rPr>
            </a:br>
            <a:r>
              <a:rPr lang="nb-NO" sz="1200" dirty="0">
                <a:solidFill>
                  <a:schemeClr val="tx2">
                    <a:lumMod val="75000"/>
                  </a:schemeClr>
                </a:solidFill>
              </a:rPr>
              <a:t>INDULGENCE</a:t>
            </a:r>
          </a:p>
          <a:p>
            <a:pPr algn="ctr">
              <a:lnSpc>
                <a:spcPct val="110000"/>
              </a:lnSpc>
              <a:spcBef>
                <a:spcPts val="2400"/>
              </a:spcBef>
              <a:buClr>
                <a:schemeClr val="bg2"/>
              </a:buClr>
            </a:pPr>
            <a:endParaRPr lang="nb-NO" sz="1200" dirty="0">
              <a:solidFill>
                <a:schemeClr val="tx2">
                  <a:lumMod val="75000"/>
                </a:schemeClr>
              </a:solidFill>
            </a:endParaRPr>
          </a:p>
        </p:txBody>
      </p:sp>
    </p:spTree>
    <p:extLst>
      <p:ext uri="{BB962C8B-B14F-4D97-AF65-F5344CB8AC3E}">
        <p14:creationId xmlns:p14="http://schemas.microsoft.com/office/powerpoint/2010/main" val="2605162149"/>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43933" y="323067"/>
            <a:ext cx="5864328" cy="542906"/>
          </a:xfrm>
        </p:spPr>
        <p:txBody>
          <a:bodyPr/>
          <a:lstStyle/>
          <a:p>
            <a:r>
              <a:rPr lang="de-DE" dirty="0"/>
              <a:t>Censydiam in a nutshell</a:t>
            </a:r>
          </a:p>
        </p:txBody>
      </p:sp>
      <p:grpSp>
        <p:nvGrpSpPr>
          <p:cNvPr id="34" name="Group 33"/>
          <p:cNvGrpSpPr/>
          <p:nvPr/>
        </p:nvGrpSpPr>
        <p:grpSpPr>
          <a:xfrm>
            <a:off x="394679" y="1344395"/>
            <a:ext cx="4597016" cy="5819840"/>
            <a:chOff x="135080" y="768228"/>
            <a:chExt cx="3127665" cy="3959636"/>
          </a:xfrm>
        </p:grpSpPr>
        <p:sp>
          <p:nvSpPr>
            <p:cNvPr id="39" name="Rectangle 38"/>
            <p:cNvSpPr/>
            <p:nvPr/>
          </p:nvSpPr>
          <p:spPr>
            <a:xfrm>
              <a:off x="135080" y="768228"/>
              <a:ext cx="3044536" cy="3959636"/>
            </a:xfrm>
            <a:prstGeom prst="rect">
              <a:avLst/>
            </a:prstGeom>
            <a:solidFill>
              <a:schemeClr val="accent3">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343985"/>
              <a:endParaRPr lang="en-US" sz="2646" kern="0" dirty="0">
                <a:solidFill>
                  <a:schemeClr val="accent1"/>
                </a:solidFill>
              </a:endParaRPr>
            </a:p>
          </p:txBody>
        </p:sp>
        <p:grpSp>
          <p:nvGrpSpPr>
            <p:cNvPr id="44" name="Group 43"/>
            <p:cNvGrpSpPr/>
            <p:nvPr/>
          </p:nvGrpSpPr>
          <p:grpSpPr>
            <a:xfrm>
              <a:off x="355920" y="886640"/>
              <a:ext cx="2906825" cy="3718601"/>
              <a:chOff x="90953" y="1015244"/>
              <a:chExt cx="2906825" cy="3718601"/>
            </a:xfrm>
          </p:grpSpPr>
          <p:pic>
            <p:nvPicPr>
              <p:cNvPr id="45"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25769" y="1015244"/>
                <a:ext cx="1933224" cy="1835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14 Imagen" descr="freud.png"/>
              <p:cNvPicPr>
                <a:picLocks noChangeAspect="1"/>
              </p:cNvPicPr>
              <p:nvPr>
                <p:custDataLst>
                  <p:tags r:id="rId1"/>
                </p:custDataLst>
              </p:nvPr>
            </p:nvPicPr>
            <p:blipFill>
              <a:blip r:embed="rId5" cstate="email">
                <a:extLst>
                  <a:ext uri="{28A0092B-C50C-407E-A947-70E740481C1C}">
                    <a14:useLocalDpi xmlns:a14="http://schemas.microsoft.com/office/drawing/2010/main"/>
                  </a:ext>
                </a:extLst>
              </a:blip>
              <a:stretch>
                <a:fillRect/>
              </a:stretch>
            </p:blipFill>
            <p:spPr>
              <a:xfrm>
                <a:off x="90956" y="2974166"/>
                <a:ext cx="916425" cy="864000"/>
              </a:xfrm>
              <a:prstGeom prst="rect">
                <a:avLst/>
              </a:prstGeom>
            </p:spPr>
          </p:pic>
          <p:sp>
            <p:nvSpPr>
              <p:cNvPr id="52" name="Rectangle 51"/>
              <p:cNvSpPr/>
              <p:nvPr/>
            </p:nvSpPr>
            <p:spPr>
              <a:xfrm>
                <a:off x="896588" y="2974166"/>
                <a:ext cx="2101190" cy="616949"/>
              </a:xfrm>
              <a:prstGeom prst="rect">
                <a:avLst/>
              </a:prstGeom>
              <a:ln>
                <a:noFill/>
              </a:ln>
            </p:spPr>
            <p:txBody>
              <a:bodyPr wrap="square">
                <a:spAutoFit/>
              </a:bodyPr>
              <a:lstStyle/>
              <a:p>
                <a:pPr defTabSz="1343985"/>
                <a:r>
                  <a:rPr lang="en-US" sz="1764" kern="0" dirty="0">
                    <a:solidFill>
                      <a:prstClr val="black">
                        <a:lumMod val="85000"/>
                        <a:lumOff val="15000"/>
                      </a:prstClr>
                    </a:solidFill>
                    <a:latin typeface="+mj-lt"/>
                    <a:cs typeface="Arial" pitchFamily="34" charset="0"/>
                  </a:rPr>
                  <a:t>theories about the unconscious mind and the mechanisms of </a:t>
                </a:r>
                <a:r>
                  <a:rPr lang="en-US" sz="1764" b="1" kern="0" dirty="0">
                    <a:solidFill>
                      <a:srgbClr val="E46C0A"/>
                    </a:solidFill>
                    <a:latin typeface="+mj-lt"/>
                    <a:cs typeface="Arial" pitchFamily="34" charset="0"/>
                  </a:rPr>
                  <a:t>release</a:t>
                </a:r>
                <a:r>
                  <a:rPr lang="en-US" sz="1764" b="1" kern="0" dirty="0">
                    <a:solidFill>
                      <a:prstClr val="black">
                        <a:lumMod val="85000"/>
                        <a:lumOff val="15000"/>
                      </a:prstClr>
                    </a:solidFill>
                    <a:latin typeface="+mj-lt"/>
                    <a:cs typeface="Arial" pitchFamily="34" charset="0"/>
                  </a:rPr>
                  <a:t> </a:t>
                </a:r>
                <a:r>
                  <a:rPr lang="en-US" sz="1764" kern="0" dirty="0">
                    <a:solidFill>
                      <a:prstClr val="black">
                        <a:lumMod val="85000"/>
                        <a:lumOff val="15000"/>
                      </a:prstClr>
                    </a:solidFill>
                    <a:latin typeface="+mj-lt"/>
                    <a:cs typeface="Arial" pitchFamily="34" charset="0"/>
                  </a:rPr>
                  <a:t>and </a:t>
                </a:r>
                <a:r>
                  <a:rPr lang="en-US" sz="1764" b="1" kern="0" dirty="0">
                    <a:solidFill>
                      <a:srgbClr val="000000"/>
                    </a:solidFill>
                    <a:latin typeface="+mj-lt"/>
                    <a:cs typeface="Arial" pitchFamily="34" charset="0"/>
                  </a:rPr>
                  <a:t>repression</a:t>
                </a:r>
                <a:endParaRPr lang="en-US" sz="1764" kern="0" dirty="0">
                  <a:solidFill>
                    <a:sysClr val="windowText" lastClr="000000"/>
                  </a:solidFill>
                  <a:latin typeface="+mj-lt"/>
                </a:endParaRPr>
              </a:p>
            </p:txBody>
          </p:sp>
          <p:pic>
            <p:nvPicPr>
              <p:cNvPr id="53" name="17 Imagen" descr="adler.png"/>
              <p:cNvPicPr>
                <a:picLocks noChangeAspect="1"/>
              </p:cNvPicPr>
              <p:nvPr>
                <p:custDataLst>
                  <p:tags r:id="rId2"/>
                </p:custDataLst>
              </p:nvPr>
            </p:nvPicPr>
            <p:blipFill>
              <a:blip r:embed="rId6" cstate="email">
                <a:extLst>
                  <a:ext uri="{28A0092B-C50C-407E-A947-70E740481C1C}">
                    <a14:useLocalDpi xmlns:a14="http://schemas.microsoft.com/office/drawing/2010/main"/>
                  </a:ext>
                </a:extLst>
              </a:blip>
              <a:stretch>
                <a:fillRect/>
              </a:stretch>
            </p:blipFill>
            <p:spPr>
              <a:xfrm>
                <a:off x="90953" y="3869845"/>
                <a:ext cx="916428" cy="864000"/>
              </a:xfrm>
              <a:prstGeom prst="rect">
                <a:avLst/>
              </a:prstGeom>
            </p:spPr>
          </p:pic>
          <p:sp>
            <p:nvSpPr>
              <p:cNvPr id="54" name="Rectangle 53"/>
              <p:cNvSpPr/>
              <p:nvPr/>
            </p:nvSpPr>
            <p:spPr>
              <a:xfrm>
                <a:off x="896588" y="3869845"/>
                <a:ext cx="2101190" cy="801659"/>
              </a:xfrm>
              <a:prstGeom prst="rect">
                <a:avLst/>
              </a:prstGeom>
              <a:ln>
                <a:noFill/>
              </a:ln>
            </p:spPr>
            <p:txBody>
              <a:bodyPr wrap="square">
                <a:spAutoFit/>
              </a:bodyPr>
              <a:lstStyle/>
              <a:p>
                <a:pPr defTabSz="1343985" eaLnBrk="0" hangingPunct="0"/>
                <a:r>
                  <a:rPr lang="en-US" sz="1764" kern="0" dirty="0">
                    <a:solidFill>
                      <a:prstClr val="black">
                        <a:lumMod val="85000"/>
                        <a:lumOff val="15000"/>
                      </a:prstClr>
                    </a:solidFill>
                    <a:latin typeface="+mj-lt"/>
                    <a:cs typeface="Arial" pitchFamily="34" charset="0"/>
                  </a:rPr>
                  <a:t>The double mechanism for satisfaction:  a striving for </a:t>
                </a:r>
                <a:r>
                  <a:rPr lang="en-US" sz="1764" b="1" kern="0" dirty="0">
                    <a:solidFill>
                      <a:srgbClr val="7030A0"/>
                    </a:solidFill>
                    <a:latin typeface="+mj-lt"/>
                    <a:cs typeface="Arial" pitchFamily="34" charset="0"/>
                  </a:rPr>
                  <a:t>power</a:t>
                </a:r>
                <a:r>
                  <a:rPr lang="en-US" sz="1764" kern="0" dirty="0">
                    <a:solidFill>
                      <a:prstClr val="black">
                        <a:lumMod val="85000"/>
                        <a:lumOff val="15000"/>
                      </a:prstClr>
                    </a:solidFill>
                    <a:latin typeface="+mj-lt"/>
                    <a:cs typeface="Arial" pitchFamily="34" charset="0"/>
                  </a:rPr>
                  <a:t> &amp; superiority and for </a:t>
                </a:r>
                <a:r>
                  <a:rPr lang="en-US" sz="1764" b="1" kern="0" dirty="0">
                    <a:solidFill>
                      <a:schemeClr val="accent2">
                        <a:lumMod val="50000"/>
                      </a:schemeClr>
                    </a:solidFill>
                    <a:latin typeface="+mj-lt"/>
                    <a:cs typeface="Arial" pitchFamily="34" charset="0"/>
                  </a:rPr>
                  <a:t>belonging</a:t>
                </a:r>
                <a:r>
                  <a:rPr lang="en-US" sz="1764" kern="0" dirty="0">
                    <a:solidFill>
                      <a:prstClr val="black">
                        <a:lumMod val="85000"/>
                        <a:lumOff val="15000"/>
                      </a:prstClr>
                    </a:solidFill>
                    <a:latin typeface="+mj-lt"/>
                    <a:cs typeface="Arial" pitchFamily="34" charset="0"/>
                  </a:rPr>
                  <a:t> &amp; community</a:t>
                </a:r>
              </a:p>
            </p:txBody>
          </p:sp>
        </p:grpSp>
      </p:grpSp>
      <p:grpSp>
        <p:nvGrpSpPr>
          <p:cNvPr id="55" name="Group 54"/>
          <p:cNvGrpSpPr/>
          <p:nvPr/>
        </p:nvGrpSpPr>
        <p:grpSpPr>
          <a:xfrm>
            <a:off x="4931110" y="1345167"/>
            <a:ext cx="4001387" cy="5819840"/>
            <a:chOff x="6192983" y="768228"/>
            <a:chExt cx="2722418" cy="3959636"/>
          </a:xfrm>
        </p:grpSpPr>
        <p:sp>
          <p:nvSpPr>
            <p:cNvPr id="56" name="Rectangle 55"/>
            <p:cNvSpPr/>
            <p:nvPr/>
          </p:nvSpPr>
          <p:spPr>
            <a:xfrm>
              <a:off x="6192983" y="768228"/>
              <a:ext cx="2722418" cy="3959636"/>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343985"/>
              <a:endParaRPr lang="en-US" sz="2646" kern="0" dirty="0">
                <a:solidFill>
                  <a:schemeClr val="accent1"/>
                </a:solidFill>
              </a:endParaRPr>
            </a:p>
          </p:txBody>
        </p:sp>
        <p:sp>
          <p:nvSpPr>
            <p:cNvPr id="57" name="Rectangle 56"/>
            <p:cNvSpPr/>
            <p:nvPr/>
          </p:nvSpPr>
          <p:spPr>
            <a:xfrm>
              <a:off x="6373055" y="2753228"/>
              <a:ext cx="2428045" cy="1738032"/>
            </a:xfrm>
            <a:prstGeom prst="rect">
              <a:avLst/>
            </a:prstGeom>
            <a:ln>
              <a:noFill/>
            </a:ln>
          </p:spPr>
          <p:txBody>
            <a:bodyPr wrap="square">
              <a:spAutoFit/>
            </a:bodyPr>
            <a:lstStyle/>
            <a:p>
              <a:pPr defTabSz="1343985"/>
              <a:r>
                <a:rPr lang="en-US" sz="1600" kern="0" dirty="0">
                  <a:solidFill>
                    <a:prstClr val="black">
                      <a:lumMod val="85000"/>
                      <a:lumOff val="15000"/>
                    </a:prstClr>
                  </a:solidFill>
                  <a:latin typeface="+mj-lt"/>
                  <a:cs typeface="Arial" pitchFamily="34" charset="0"/>
                </a:rPr>
                <a:t>Each is deconstructed on key </a:t>
              </a:r>
              <a:r>
                <a:rPr lang="en-US" sz="1600" b="1" kern="0" dirty="0">
                  <a:solidFill>
                    <a:srgbClr val="FF0000"/>
                  </a:solidFill>
                  <a:latin typeface="+mj-lt"/>
                  <a:cs typeface="Arial" pitchFamily="34" charset="0"/>
                </a:rPr>
                <a:t>emotional</a:t>
              </a:r>
              <a:r>
                <a:rPr lang="en-US" sz="1600" kern="0" dirty="0">
                  <a:solidFill>
                    <a:prstClr val="black">
                      <a:lumMod val="85000"/>
                      <a:lumOff val="15000"/>
                    </a:prstClr>
                  </a:solidFill>
                  <a:latin typeface="+mj-lt"/>
                  <a:cs typeface="Arial" pitchFamily="34" charset="0"/>
                </a:rPr>
                <a:t> and </a:t>
              </a:r>
              <a:r>
                <a:rPr lang="en-US" sz="1600" b="1" kern="0" dirty="0">
                  <a:solidFill>
                    <a:srgbClr val="FF0000"/>
                  </a:solidFill>
                  <a:latin typeface="+mj-lt"/>
                  <a:cs typeface="Arial" pitchFamily="34" charset="0"/>
                </a:rPr>
                <a:t>functional</a:t>
              </a:r>
              <a:r>
                <a:rPr lang="en-US" sz="1600" kern="0" dirty="0">
                  <a:solidFill>
                    <a:prstClr val="black">
                      <a:lumMod val="85000"/>
                      <a:lumOff val="15000"/>
                    </a:prstClr>
                  </a:solidFill>
                  <a:latin typeface="+mj-lt"/>
                  <a:cs typeface="Arial" pitchFamily="34" charset="0"/>
                </a:rPr>
                <a:t> benefits, brands need deliver on in order to be relevant for consumers in various usage occasions/situations.</a:t>
              </a:r>
            </a:p>
            <a:p>
              <a:pPr defTabSz="1343985"/>
              <a:endParaRPr lang="en-US" sz="1600" kern="0" dirty="0">
                <a:solidFill>
                  <a:prstClr val="black">
                    <a:lumMod val="85000"/>
                    <a:lumOff val="15000"/>
                  </a:prstClr>
                </a:solidFill>
                <a:latin typeface="+mj-lt"/>
                <a:cs typeface="Arial" pitchFamily="34" charset="0"/>
              </a:endParaRPr>
            </a:p>
            <a:p>
              <a:pPr defTabSz="1343985"/>
              <a:r>
                <a:rPr lang="en-US" sz="1600" kern="0" dirty="0">
                  <a:solidFill>
                    <a:prstClr val="black">
                      <a:lumMod val="85000"/>
                      <a:lumOff val="15000"/>
                    </a:prstClr>
                  </a:solidFill>
                  <a:latin typeface="+mj-lt"/>
                  <a:cs typeface="Arial" pitchFamily="34" charset="0"/>
                </a:rPr>
                <a:t>These benefits help build rich </a:t>
              </a:r>
              <a:r>
                <a:rPr lang="en-US" sz="1600" b="1" i="1" kern="0" dirty="0">
                  <a:solidFill>
                    <a:srgbClr val="FF0000"/>
                  </a:solidFill>
                  <a:latin typeface="+mj-lt"/>
                  <a:cs typeface="Arial" pitchFamily="34" charset="0"/>
                </a:rPr>
                <a:t>networks</a:t>
              </a:r>
              <a:r>
                <a:rPr lang="en-US" sz="1600" kern="0" dirty="0">
                  <a:solidFill>
                    <a:prstClr val="black">
                      <a:lumMod val="85000"/>
                      <a:lumOff val="15000"/>
                    </a:prstClr>
                  </a:solidFill>
                  <a:latin typeface="+mj-lt"/>
                  <a:cs typeface="Arial" pitchFamily="34" charset="0"/>
                </a:rPr>
                <a:t> and allow consumers to </a:t>
              </a:r>
              <a:r>
                <a:rPr lang="en-US" sz="1600" b="1" i="1" kern="0" dirty="0">
                  <a:solidFill>
                    <a:srgbClr val="FF0000"/>
                  </a:solidFill>
                  <a:latin typeface="+mj-lt"/>
                  <a:cs typeface="Arial" pitchFamily="34" charset="0"/>
                </a:rPr>
                <a:t>easily</a:t>
              </a:r>
              <a:r>
                <a:rPr lang="en-US" sz="1600" kern="0" dirty="0">
                  <a:solidFill>
                    <a:prstClr val="black">
                      <a:lumMod val="85000"/>
                      <a:lumOff val="15000"/>
                    </a:prstClr>
                  </a:solidFill>
                  <a:latin typeface="+mj-lt"/>
                  <a:cs typeface="Arial" pitchFamily="34" charset="0"/>
                </a:rPr>
                <a:t> identify the </a:t>
              </a:r>
              <a:r>
                <a:rPr lang="en-US" sz="1600" b="1" i="1" kern="0" dirty="0">
                  <a:solidFill>
                    <a:srgbClr val="FF0000"/>
                  </a:solidFill>
                  <a:latin typeface="+mj-lt"/>
                  <a:cs typeface="Arial" pitchFamily="34" charset="0"/>
                </a:rPr>
                <a:t>best solutions </a:t>
              </a:r>
              <a:r>
                <a:rPr lang="en-US" sz="1600" kern="0" dirty="0">
                  <a:solidFill>
                    <a:prstClr val="black">
                      <a:lumMod val="85000"/>
                      <a:lumOff val="15000"/>
                    </a:prstClr>
                  </a:solidFill>
                  <a:latin typeface="+mj-lt"/>
                  <a:cs typeface="Arial" pitchFamily="34" charset="0"/>
                </a:rPr>
                <a:t>for their needs. </a:t>
              </a:r>
              <a:endParaRPr lang="en-US" sz="1600" kern="0" dirty="0">
                <a:solidFill>
                  <a:sysClr val="windowText" lastClr="000000"/>
                </a:solidFill>
                <a:latin typeface="+mj-lt"/>
              </a:endParaRPr>
            </a:p>
          </p:txBody>
        </p:sp>
      </p:grpSp>
      <p:pic>
        <p:nvPicPr>
          <p:cNvPr id="79" name="Picture 2"/>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5135711" y="1608455"/>
            <a:ext cx="3312368" cy="2613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22" name="Group 121"/>
          <p:cNvGrpSpPr/>
          <p:nvPr/>
        </p:nvGrpSpPr>
        <p:grpSpPr>
          <a:xfrm>
            <a:off x="9029166" y="1344395"/>
            <a:ext cx="4001387" cy="5819840"/>
            <a:chOff x="3325090" y="768228"/>
            <a:chExt cx="2722418" cy="3959636"/>
          </a:xfrm>
        </p:grpSpPr>
        <p:sp>
          <p:nvSpPr>
            <p:cNvPr id="123" name="Rectangle 122"/>
            <p:cNvSpPr/>
            <p:nvPr/>
          </p:nvSpPr>
          <p:spPr>
            <a:xfrm>
              <a:off x="3325090" y="768228"/>
              <a:ext cx="2722418" cy="3959636"/>
            </a:xfrm>
            <a:prstGeom prst="rect">
              <a:avLst/>
            </a:prstGeom>
            <a:solidFill>
              <a:srgbClr val="1B365D">
                <a:lumMod val="20000"/>
                <a:lumOff val="80000"/>
              </a:srgbClr>
            </a:solidFill>
            <a:ln w="9525" cap="flat" cmpd="sng" algn="ctr">
              <a:noFill/>
              <a:prstDash val="solid"/>
            </a:ln>
            <a:effectLst/>
          </p:spPr>
          <p:txBody>
            <a:bodyPr rtlCol="0" anchor="ctr"/>
            <a:lstStyle/>
            <a:p>
              <a:pPr marL="0" marR="0" lvl="0" indent="0" algn="ctr" defTabSz="1357788" eaLnBrk="1" fontAlgn="auto" latinLnBrk="0" hangingPunct="1">
                <a:lnSpc>
                  <a:spcPct val="100000"/>
                </a:lnSpc>
                <a:spcBef>
                  <a:spcPts val="0"/>
                </a:spcBef>
                <a:spcAft>
                  <a:spcPts val="0"/>
                </a:spcAft>
                <a:buClrTx/>
                <a:buSzTx/>
                <a:buFontTx/>
                <a:buNone/>
                <a:tabLst/>
                <a:defRPr/>
              </a:pPr>
              <a:endParaRPr kumimoji="0" lang="en-US" sz="2646" b="0" i="0" u="none" strike="noStrike" kern="0" cap="none" spc="0" normalizeH="0" baseline="0" noProof="0" dirty="0">
                <a:ln>
                  <a:noFill/>
                </a:ln>
                <a:solidFill>
                  <a:srgbClr val="E87722"/>
                </a:solidFill>
                <a:effectLst/>
                <a:uLnTx/>
                <a:uFillTx/>
                <a:latin typeface="Calibri"/>
                <a:ea typeface="+mn-ea"/>
                <a:cs typeface="+mn-cs"/>
              </a:endParaRPr>
            </a:p>
          </p:txBody>
        </p:sp>
        <p:grpSp>
          <p:nvGrpSpPr>
            <p:cNvPr id="124" name="Group 123"/>
            <p:cNvGrpSpPr/>
            <p:nvPr/>
          </p:nvGrpSpPr>
          <p:grpSpPr>
            <a:xfrm>
              <a:off x="3429088" y="837326"/>
              <a:ext cx="2566468" cy="740060"/>
              <a:chOff x="3429088" y="837326"/>
              <a:chExt cx="2566468" cy="740060"/>
            </a:xfrm>
          </p:grpSpPr>
          <p:grpSp>
            <p:nvGrpSpPr>
              <p:cNvPr id="137" name="Group 136"/>
              <p:cNvGrpSpPr/>
              <p:nvPr/>
            </p:nvGrpSpPr>
            <p:grpSpPr>
              <a:xfrm>
                <a:off x="3429088" y="1060046"/>
                <a:ext cx="324000" cy="324000"/>
                <a:chOff x="4502150" y="3287713"/>
                <a:chExt cx="509587" cy="485775"/>
              </a:xfrm>
              <a:solidFill>
                <a:srgbClr val="1B365D"/>
              </a:solidFill>
            </p:grpSpPr>
            <p:sp>
              <p:nvSpPr>
                <p:cNvPr id="139" name="Freeform 963"/>
                <p:cNvSpPr>
                  <a:spLocks/>
                </p:cNvSpPr>
                <p:nvPr/>
              </p:nvSpPr>
              <p:spPr bwMode="auto">
                <a:xfrm>
                  <a:off x="4502150" y="3287713"/>
                  <a:ext cx="303212" cy="485775"/>
                </a:xfrm>
                <a:custGeom>
                  <a:avLst/>
                  <a:gdLst>
                    <a:gd name="T0" fmla="*/ 55 w 68"/>
                    <a:gd name="T1" fmla="*/ 98 h 108"/>
                    <a:gd name="T2" fmla="*/ 54 w 68"/>
                    <a:gd name="T3" fmla="*/ 98 h 108"/>
                    <a:gd name="T4" fmla="*/ 54 w 68"/>
                    <a:gd name="T5" fmla="*/ 97 h 108"/>
                    <a:gd name="T6" fmla="*/ 54 w 68"/>
                    <a:gd name="T7" fmla="*/ 90 h 108"/>
                    <a:gd name="T8" fmla="*/ 68 w 68"/>
                    <a:gd name="T9" fmla="*/ 59 h 108"/>
                    <a:gd name="T10" fmla="*/ 49 w 68"/>
                    <a:gd name="T11" fmla="*/ 42 h 108"/>
                    <a:gd name="T12" fmla="*/ 44 w 68"/>
                    <a:gd name="T13" fmla="*/ 40 h 108"/>
                    <a:gd name="T14" fmla="*/ 49 w 68"/>
                    <a:gd name="T15" fmla="*/ 37 h 108"/>
                    <a:gd name="T16" fmla="*/ 59 w 68"/>
                    <a:gd name="T17" fmla="*/ 20 h 108"/>
                    <a:gd name="T18" fmla="*/ 37 w 68"/>
                    <a:gd name="T19" fmla="*/ 0 h 108"/>
                    <a:gd name="T20" fmla="*/ 15 w 68"/>
                    <a:gd name="T21" fmla="*/ 20 h 108"/>
                    <a:gd name="T22" fmla="*/ 25 w 68"/>
                    <a:gd name="T23" fmla="*/ 37 h 108"/>
                    <a:gd name="T24" fmla="*/ 30 w 68"/>
                    <a:gd name="T25" fmla="*/ 40 h 108"/>
                    <a:gd name="T26" fmla="*/ 24 w 68"/>
                    <a:gd name="T27" fmla="*/ 42 h 108"/>
                    <a:gd name="T28" fmla="*/ 0 w 68"/>
                    <a:gd name="T29" fmla="*/ 83 h 108"/>
                    <a:gd name="T30" fmla="*/ 0 w 68"/>
                    <a:gd name="T31" fmla="*/ 90 h 108"/>
                    <a:gd name="T32" fmla="*/ 37 w 68"/>
                    <a:gd name="T33" fmla="*/ 108 h 108"/>
                    <a:gd name="T34" fmla="*/ 59 w 68"/>
                    <a:gd name="T35" fmla="*/ 103 h 108"/>
                    <a:gd name="T36" fmla="*/ 55 w 68"/>
                    <a:gd name="T37" fmla="*/ 9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8" h="108">
                      <a:moveTo>
                        <a:pt x="55" y="98"/>
                      </a:moveTo>
                      <a:cubicBezTo>
                        <a:pt x="54" y="98"/>
                        <a:pt x="54" y="98"/>
                        <a:pt x="54" y="98"/>
                      </a:cubicBezTo>
                      <a:cubicBezTo>
                        <a:pt x="54" y="97"/>
                        <a:pt x="54" y="97"/>
                        <a:pt x="54" y="97"/>
                      </a:cubicBezTo>
                      <a:cubicBezTo>
                        <a:pt x="54" y="95"/>
                        <a:pt x="54" y="92"/>
                        <a:pt x="54" y="90"/>
                      </a:cubicBezTo>
                      <a:cubicBezTo>
                        <a:pt x="54" y="77"/>
                        <a:pt x="59" y="66"/>
                        <a:pt x="68" y="59"/>
                      </a:cubicBezTo>
                      <a:cubicBezTo>
                        <a:pt x="63" y="51"/>
                        <a:pt x="57" y="45"/>
                        <a:pt x="49" y="42"/>
                      </a:cubicBezTo>
                      <a:cubicBezTo>
                        <a:pt x="44" y="40"/>
                        <a:pt x="44" y="40"/>
                        <a:pt x="44" y="40"/>
                      </a:cubicBezTo>
                      <a:cubicBezTo>
                        <a:pt x="49" y="37"/>
                        <a:pt x="49" y="37"/>
                        <a:pt x="49" y="37"/>
                      </a:cubicBezTo>
                      <a:cubicBezTo>
                        <a:pt x="55" y="33"/>
                        <a:pt x="59" y="27"/>
                        <a:pt x="59" y="20"/>
                      </a:cubicBezTo>
                      <a:cubicBezTo>
                        <a:pt x="59" y="9"/>
                        <a:pt x="49" y="0"/>
                        <a:pt x="37" y="0"/>
                      </a:cubicBezTo>
                      <a:cubicBezTo>
                        <a:pt x="25" y="0"/>
                        <a:pt x="15" y="9"/>
                        <a:pt x="15" y="20"/>
                      </a:cubicBezTo>
                      <a:cubicBezTo>
                        <a:pt x="15" y="27"/>
                        <a:pt x="19" y="33"/>
                        <a:pt x="25" y="37"/>
                      </a:cubicBezTo>
                      <a:cubicBezTo>
                        <a:pt x="30" y="40"/>
                        <a:pt x="30" y="40"/>
                        <a:pt x="30" y="40"/>
                      </a:cubicBezTo>
                      <a:cubicBezTo>
                        <a:pt x="24" y="42"/>
                        <a:pt x="24" y="42"/>
                        <a:pt x="24" y="42"/>
                      </a:cubicBezTo>
                      <a:cubicBezTo>
                        <a:pt x="10" y="48"/>
                        <a:pt x="0" y="64"/>
                        <a:pt x="0" y="83"/>
                      </a:cubicBezTo>
                      <a:cubicBezTo>
                        <a:pt x="0" y="85"/>
                        <a:pt x="0" y="88"/>
                        <a:pt x="0" y="90"/>
                      </a:cubicBezTo>
                      <a:cubicBezTo>
                        <a:pt x="9" y="101"/>
                        <a:pt x="22" y="108"/>
                        <a:pt x="37" y="108"/>
                      </a:cubicBezTo>
                      <a:cubicBezTo>
                        <a:pt x="45" y="108"/>
                        <a:pt x="52" y="106"/>
                        <a:pt x="59" y="103"/>
                      </a:cubicBezTo>
                      <a:cubicBezTo>
                        <a:pt x="57" y="101"/>
                        <a:pt x="56" y="100"/>
                        <a:pt x="55" y="98"/>
                      </a:cubicBezTo>
                      <a:close/>
                    </a:path>
                  </a:pathLst>
                </a:custGeom>
                <a:solidFill>
                  <a:srgbClr val="1B36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4398" tIns="67199" rIns="134398" bIns="67199" numCol="1" anchor="t" anchorCtr="0" compatLnSpc="1">
                  <a:prstTxWarp prst="textNoShape">
                    <a:avLst/>
                  </a:prstTxWarp>
                </a:bodyPr>
                <a:lstStyle/>
                <a:p>
                  <a:pPr marL="0" marR="0" lvl="0" indent="0" defTabSz="1357788" eaLnBrk="1" fontAlgn="auto" latinLnBrk="0" hangingPunct="1">
                    <a:lnSpc>
                      <a:spcPct val="100000"/>
                    </a:lnSpc>
                    <a:spcBef>
                      <a:spcPts val="0"/>
                    </a:spcBef>
                    <a:spcAft>
                      <a:spcPts val="0"/>
                    </a:spcAft>
                    <a:buClrTx/>
                    <a:buSzTx/>
                    <a:buFontTx/>
                    <a:buNone/>
                    <a:tabLst/>
                    <a:defRPr/>
                  </a:pPr>
                  <a:endParaRPr kumimoji="0" lang="en-US" sz="1617" b="0" i="0" u="none" strike="noStrike" kern="0" cap="none" spc="0" normalizeH="0" baseline="0" noProof="0" dirty="0">
                    <a:ln>
                      <a:noFill/>
                    </a:ln>
                    <a:solidFill>
                      <a:srgbClr val="1B365D"/>
                    </a:solidFill>
                    <a:effectLst/>
                    <a:uLnTx/>
                    <a:uFillTx/>
                    <a:latin typeface="Calibri"/>
                  </a:endParaRPr>
                </a:p>
              </p:txBody>
            </p:sp>
            <p:sp>
              <p:nvSpPr>
                <p:cNvPr id="140" name="Freeform 964"/>
                <p:cNvSpPr>
                  <a:spLocks/>
                </p:cNvSpPr>
                <p:nvPr/>
              </p:nvSpPr>
              <p:spPr bwMode="auto">
                <a:xfrm>
                  <a:off x="4770437" y="3414713"/>
                  <a:ext cx="241300" cy="358775"/>
                </a:xfrm>
                <a:custGeom>
                  <a:avLst/>
                  <a:gdLst>
                    <a:gd name="T0" fmla="*/ 36 w 54"/>
                    <a:gd name="T1" fmla="*/ 32 h 80"/>
                    <a:gd name="T2" fmla="*/ 31 w 54"/>
                    <a:gd name="T3" fmla="*/ 30 h 80"/>
                    <a:gd name="T4" fmla="*/ 36 w 54"/>
                    <a:gd name="T5" fmla="*/ 27 h 80"/>
                    <a:gd name="T6" fmla="*/ 43 w 54"/>
                    <a:gd name="T7" fmla="*/ 14 h 80"/>
                    <a:gd name="T8" fmla="*/ 27 w 54"/>
                    <a:gd name="T9" fmla="*/ 0 h 80"/>
                    <a:gd name="T10" fmla="*/ 11 w 54"/>
                    <a:gd name="T11" fmla="*/ 14 h 80"/>
                    <a:gd name="T12" fmla="*/ 18 w 54"/>
                    <a:gd name="T13" fmla="*/ 27 h 80"/>
                    <a:gd name="T14" fmla="*/ 23 w 54"/>
                    <a:gd name="T15" fmla="*/ 30 h 80"/>
                    <a:gd name="T16" fmla="*/ 18 w 54"/>
                    <a:gd name="T17" fmla="*/ 32 h 80"/>
                    <a:gd name="T18" fmla="*/ 16 w 54"/>
                    <a:gd name="T19" fmla="*/ 33 h 80"/>
                    <a:gd name="T20" fmla="*/ 13 w 54"/>
                    <a:gd name="T21" fmla="*/ 35 h 80"/>
                    <a:gd name="T22" fmla="*/ 11 w 54"/>
                    <a:gd name="T23" fmla="*/ 36 h 80"/>
                    <a:gd name="T24" fmla="*/ 0 w 54"/>
                    <a:gd name="T25" fmla="*/ 62 h 80"/>
                    <a:gd name="T26" fmla="*/ 0 w 54"/>
                    <a:gd name="T27" fmla="*/ 67 h 80"/>
                    <a:gd name="T28" fmla="*/ 4 w 54"/>
                    <a:gd name="T29" fmla="*/ 71 h 80"/>
                    <a:gd name="T30" fmla="*/ 6 w 54"/>
                    <a:gd name="T31" fmla="*/ 73 h 80"/>
                    <a:gd name="T32" fmla="*/ 9 w 54"/>
                    <a:gd name="T33" fmla="*/ 75 h 80"/>
                    <a:gd name="T34" fmla="*/ 27 w 54"/>
                    <a:gd name="T35" fmla="*/ 80 h 80"/>
                    <a:gd name="T36" fmla="*/ 54 w 54"/>
                    <a:gd name="T37" fmla="*/ 67 h 80"/>
                    <a:gd name="T38" fmla="*/ 54 w 54"/>
                    <a:gd name="T39" fmla="*/ 62 h 80"/>
                    <a:gd name="T40" fmla="*/ 36 w 54"/>
                    <a:gd name="T41" fmla="*/ 3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4" h="80">
                      <a:moveTo>
                        <a:pt x="36" y="32"/>
                      </a:moveTo>
                      <a:cubicBezTo>
                        <a:pt x="31" y="30"/>
                        <a:pt x="31" y="30"/>
                        <a:pt x="31" y="30"/>
                      </a:cubicBezTo>
                      <a:cubicBezTo>
                        <a:pt x="36" y="27"/>
                        <a:pt x="36" y="27"/>
                        <a:pt x="36" y="27"/>
                      </a:cubicBezTo>
                      <a:cubicBezTo>
                        <a:pt x="40" y="24"/>
                        <a:pt x="43" y="19"/>
                        <a:pt x="43" y="14"/>
                      </a:cubicBezTo>
                      <a:cubicBezTo>
                        <a:pt x="43" y="7"/>
                        <a:pt x="36" y="0"/>
                        <a:pt x="27" y="0"/>
                      </a:cubicBezTo>
                      <a:cubicBezTo>
                        <a:pt x="18" y="0"/>
                        <a:pt x="11" y="7"/>
                        <a:pt x="11" y="14"/>
                      </a:cubicBezTo>
                      <a:cubicBezTo>
                        <a:pt x="11" y="19"/>
                        <a:pt x="14" y="24"/>
                        <a:pt x="18" y="27"/>
                      </a:cubicBezTo>
                      <a:cubicBezTo>
                        <a:pt x="23" y="30"/>
                        <a:pt x="23" y="30"/>
                        <a:pt x="23" y="30"/>
                      </a:cubicBezTo>
                      <a:cubicBezTo>
                        <a:pt x="18" y="32"/>
                        <a:pt x="18" y="32"/>
                        <a:pt x="18" y="32"/>
                      </a:cubicBezTo>
                      <a:cubicBezTo>
                        <a:pt x="17" y="32"/>
                        <a:pt x="16" y="33"/>
                        <a:pt x="16" y="33"/>
                      </a:cubicBezTo>
                      <a:cubicBezTo>
                        <a:pt x="15" y="33"/>
                        <a:pt x="14" y="34"/>
                        <a:pt x="13" y="35"/>
                      </a:cubicBezTo>
                      <a:cubicBezTo>
                        <a:pt x="12" y="35"/>
                        <a:pt x="11" y="36"/>
                        <a:pt x="11" y="36"/>
                      </a:cubicBezTo>
                      <a:cubicBezTo>
                        <a:pt x="4" y="42"/>
                        <a:pt x="0" y="51"/>
                        <a:pt x="0" y="62"/>
                      </a:cubicBezTo>
                      <a:cubicBezTo>
                        <a:pt x="0" y="64"/>
                        <a:pt x="0" y="65"/>
                        <a:pt x="0" y="67"/>
                      </a:cubicBezTo>
                      <a:cubicBezTo>
                        <a:pt x="1" y="69"/>
                        <a:pt x="3" y="70"/>
                        <a:pt x="4" y="71"/>
                      </a:cubicBezTo>
                      <a:cubicBezTo>
                        <a:pt x="5" y="72"/>
                        <a:pt x="6" y="73"/>
                        <a:pt x="6" y="73"/>
                      </a:cubicBezTo>
                      <a:cubicBezTo>
                        <a:pt x="7" y="74"/>
                        <a:pt x="8" y="75"/>
                        <a:pt x="9" y="75"/>
                      </a:cubicBezTo>
                      <a:cubicBezTo>
                        <a:pt x="14" y="78"/>
                        <a:pt x="21" y="80"/>
                        <a:pt x="27" y="80"/>
                      </a:cubicBezTo>
                      <a:cubicBezTo>
                        <a:pt x="38" y="80"/>
                        <a:pt x="47" y="75"/>
                        <a:pt x="54" y="67"/>
                      </a:cubicBezTo>
                      <a:cubicBezTo>
                        <a:pt x="54" y="65"/>
                        <a:pt x="54" y="64"/>
                        <a:pt x="54" y="62"/>
                      </a:cubicBezTo>
                      <a:cubicBezTo>
                        <a:pt x="54" y="48"/>
                        <a:pt x="47" y="36"/>
                        <a:pt x="36" y="32"/>
                      </a:cubicBezTo>
                      <a:close/>
                    </a:path>
                  </a:pathLst>
                </a:custGeom>
                <a:solidFill>
                  <a:srgbClr val="1B36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4398" tIns="67199" rIns="134398" bIns="67199" numCol="1" anchor="t" anchorCtr="0" compatLnSpc="1">
                  <a:prstTxWarp prst="textNoShape">
                    <a:avLst/>
                  </a:prstTxWarp>
                </a:bodyPr>
                <a:lstStyle/>
                <a:p>
                  <a:pPr marL="0" marR="0" lvl="0" indent="0" defTabSz="1357788" eaLnBrk="1" fontAlgn="auto" latinLnBrk="0" hangingPunct="1">
                    <a:lnSpc>
                      <a:spcPct val="100000"/>
                    </a:lnSpc>
                    <a:spcBef>
                      <a:spcPts val="0"/>
                    </a:spcBef>
                    <a:spcAft>
                      <a:spcPts val="0"/>
                    </a:spcAft>
                    <a:buClrTx/>
                    <a:buSzTx/>
                    <a:buFontTx/>
                    <a:buNone/>
                    <a:tabLst/>
                    <a:defRPr/>
                  </a:pPr>
                  <a:endParaRPr kumimoji="0" lang="en-US" sz="1617" b="0" i="0" u="none" strike="noStrike" kern="0" cap="none" spc="0" normalizeH="0" baseline="0" noProof="0" dirty="0">
                    <a:ln>
                      <a:noFill/>
                    </a:ln>
                    <a:solidFill>
                      <a:srgbClr val="1B365D"/>
                    </a:solidFill>
                    <a:effectLst/>
                    <a:uLnTx/>
                    <a:uFillTx/>
                    <a:latin typeface="Calibri"/>
                  </a:endParaRPr>
                </a:p>
              </p:txBody>
            </p:sp>
          </p:grpSp>
          <p:sp>
            <p:nvSpPr>
              <p:cNvPr id="138" name="Rectangle 137"/>
              <p:cNvSpPr/>
              <p:nvPr/>
            </p:nvSpPr>
            <p:spPr>
              <a:xfrm>
                <a:off x="3789142" y="837326"/>
                <a:ext cx="2206414" cy="740060"/>
              </a:xfrm>
              <a:prstGeom prst="rect">
                <a:avLst/>
              </a:prstGeom>
            </p:spPr>
            <p:txBody>
              <a:bodyPr wrap="square">
                <a:spAutoFit/>
              </a:bodyPr>
              <a:lstStyle/>
              <a:p>
                <a:pPr marL="0" marR="0" lvl="0" indent="0" defTabSz="1357788" eaLnBrk="1" fontAlgn="auto" latinLnBrk="0" hangingPunct="1">
                  <a:lnSpc>
                    <a:spcPct val="100000"/>
                  </a:lnSpc>
                  <a:spcBef>
                    <a:spcPts val="0"/>
                  </a:spcBef>
                  <a:spcAft>
                    <a:spcPts val="0"/>
                  </a:spcAft>
                  <a:buClrTx/>
                  <a:buSzTx/>
                  <a:buFontTx/>
                  <a:buNone/>
                  <a:tabLst/>
                  <a:defRPr/>
                </a:pPr>
                <a:r>
                  <a:rPr kumimoji="0" lang="en-GB" sz="1617" b="1" i="1" u="none" strike="noStrike" kern="0" cap="none" spc="0" normalizeH="0" baseline="0" noProof="0" dirty="0">
                    <a:ln>
                      <a:noFill/>
                    </a:ln>
                    <a:solidFill>
                      <a:srgbClr val="1B365D"/>
                    </a:solidFill>
                    <a:effectLst/>
                    <a:uLnTx/>
                    <a:uFillTx/>
                    <a:latin typeface="Calibri"/>
                    <a:cs typeface="Georgia"/>
                  </a:rPr>
                  <a:t>People first </a:t>
                </a:r>
              </a:p>
              <a:p>
                <a:pPr marL="0" marR="0" lvl="0" indent="0" defTabSz="1357788" eaLnBrk="1" fontAlgn="auto" latinLnBrk="0" hangingPunct="1">
                  <a:lnSpc>
                    <a:spcPct val="100000"/>
                  </a:lnSpc>
                  <a:spcBef>
                    <a:spcPts val="0"/>
                  </a:spcBef>
                  <a:spcAft>
                    <a:spcPts val="0"/>
                  </a:spcAft>
                  <a:buClrTx/>
                  <a:buSzTx/>
                  <a:buFontTx/>
                  <a:buNone/>
                  <a:tabLst/>
                  <a:defRPr/>
                </a:pPr>
                <a:r>
                  <a:rPr kumimoji="0" lang="en-GB" sz="1617" b="0" i="0" u="none" strike="noStrike" kern="0" cap="none" spc="0" normalizeH="0" baseline="0" noProof="0" dirty="0">
                    <a:ln>
                      <a:noFill/>
                    </a:ln>
                    <a:solidFill>
                      <a:srgbClr val="1B365D"/>
                    </a:solidFill>
                    <a:effectLst/>
                    <a:uLnTx/>
                    <a:uFillTx/>
                    <a:latin typeface="Calibri"/>
                    <a:cs typeface="Georgia"/>
                  </a:rPr>
                  <a:t>All decisions are made with fundamental consumer needs at the heart</a:t>
                </a:r>
              </a:p>
            </p:txBody>
          </p:sp>
        </p:grpSp>
        <p:grpSp>
          <p:nvGrpSpPr>
            <p:cNvPr id="125" name="Group 124"/>
            <p:cNvGrpSpPr/>
            <p:nvPr/>
          </p:nvGrpSpPr>
          <p:grpSpPr>
            <a:xfrm>
              <a:off x="3422241" y="1720805"/>
              <a:ext cx="2573315" cy="570751"/>
              <a:chOff x="3422241" y="1811890"/>
              <a:chExt cx="2573315" cy="570751"/>
            </a:xfrm>
          </p:grpSpPr>
          <p:sp>
            <p:nvSpPr>
              <p:cNvPr id="135" name="Freeform 1225"/>
              <p:cNvSpPr>
                <a:spLocks noEditPoints="1"/>
              </p:cNvSpPr>
              <p:nvPr/>
            </p:nvSpPr>
            <p:spPr bwMode="auto">
              <a:xfrm>
                <a:off x="3422241" y="1949972"/>
                <a:ext cx="324309" cy="324000"/>
              </a:xfrm>
              <a:custGeom>
                <a:avLst/>
                <a:gdLst>
                  <a:gd name="T0" fmla="*/ 96 w 191"/>
                  <a:gd name="T1" fmla="*/ 191 h 191"/>
                  <a:gd name="T2" fmla="*/ 96 w 191"/>
                  <a:gd name="T3" fmla="*/ 0 h 191"/>
                  <a:gd name="T4" fmla="*/ 50 w 191"/>
                  <a:gd name="T5" fmla="*/ 119 h 191"/>
                  <a:gd name="T6" fmla="*/ 49 w 191"/>
                  <a:gd name="T7" fmla="*/ 80 h 191"/>
                  <a:gd name="T8" fmla="*/ 18 w 191"/>
                  <a:gd name="T9" fmla="*/ 95 h 191"/>
                  <a:gd name="T10" fmla="*/ 50 w 191"/>
                  <a:gd name="T11" fmla="*/ 119 h 191"/>
                  <a:gd name="T12" fmla="*/ 52 w 191"/>
                  <a:gd name="T13" fmla="*/ 131 h 191"/>
                  <a:gd name="T14" fmla="*/ 41 w 191"/>
                  <a:gd name="T15" fmla="*/ 150 h 191"/>
                  <a:gd name="T16" fmla="*/ 25 w 191"/>
                  <a:gd name="T17" fmla="*/ 62 h 191"/>
                  <a:gd name="T18" fmla="*/ 67 w 191"/>
                  <a:gd name="T19" fmla="*/ 23 h 191"/>
                  <a:gd name="T20" fmla="*/ 25 w 191"/>
                  <a:gd name="T21" fmla="*/ 62 h 191"/>
                  <a:gd name="T22" fmla="*/ 90 w 191"/>
                  <a:gd name="T23" fmla="*/ 124 h 191"/>
                  <a:gd name="T24" fmla="*/ 59 w 191"/>
                  <a:gd name="T25" fmla="*/ 81 h 191"/>
                  <a:gd name="T26" fmla="*/ 60 w 191"/>
                  <a:gd name="T27" fmla="*/ 121 h 191"/>
                  <a:gd name="T28" fmla="*/ 90 w 191"/>
                  <a:gd name="T29" fmla="*/ 73 h 191"/>
                  <a:gd name="T30" fmla="*/ 89 w 191"/>
                  <a:gd name="T31" fmla="*/ 18 h 191"/>
                  <a:gd name="T32" fmla="*/ 90 w 191"/>
                  <a:gd name="T33" fmla="*/ 173 h 191"/>
                  <a:gd name="T34" fmla="*/ 63 w 191"/>
                  <a:gd name="T35" fmla="*/ 133 h 191"/>
                  <a:gd name="T36" fmla="*/ 90 w 191"/>
                  <a:gd name="T37" fmla="*/ 173 h 191"/>
                  <a:gd name="T38" fmla="*/ 101 w 191"/>
                  <a:gd name="T39" fmla="*/ 73 h 191"/>
                  <a:gd name="T40" fmla="*/ 109 w 191"/>
                  <a:gd name="T41" fmla="*/ 22 h 191"/>
                  <a:gd name="T42" fmla="*/ 131 w 191"/>
                  <a:gd name="T43" fmla="*/ 122 h 191"/>
                  <a:gd name="T44" fmla="*/ 132 w 191"/>
                  <a:gd name="T45" fmla="*/ 81 h 191"/>
                  <a:gd name="T46" fmla="*/ 101 w 191"/>
                  <a:gd name="T47" fmla="*/ 124 h 191"/>
                  <a:gd name="T48" fmla="*/ 128 w 191"/>
                  <a:gd name="T49" fmla="*/ 133 h 191"/>
                  <a:gd name="T50" fmla="*/ 101 w 191"/>
                  <a:gd name="T51" fmla="*/ 173 h 191"/>
                  <a:gd name="T52" fmla="*/ 124 w 191"/>
                  <a:gd name="T53" fmla="*/ 23 h 191"/>
                  <a:gd name="T54" fmla="*/ 166 w 191"/>
                  <a:gd name="T55" fmla="*/ 62 h 191"/>
                  <a:gd name="T56" fmla="*/ 168 w 191"/>
                  <a:gd name="T57" fmla="*/ 123 h 191"/>
                  <a:gd name="T58" fmla="*/ 125 w 191"/>
                  <a:gd name="T59" fmla="*/ 167 h 191"/>
                  <a:gd name="T60" fmla="*/ 168 w 191"/>
                  <a:gd name="T61" fmla="*/ 123 h 191"/>
                  <a:gd name="T62" fmla="*/ 142 w 191"/>
                  <a:gd name="T63" fmla="*/ 120 h 191"/>
                  <a:gd name="T64" fmla="*/ 170 w 191"/>
                  <a:gd name="T65" fmla="*/ 73 h 191"/>
                  <a:gd name="T66" fmla="*/ 143 w 191"/>
                  <a:gd name="T67" fmla="*/ 96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1" h="191">
                    <a:moveTo>
                      <a:pt x="191" y="95"/>
                    </a:moveTo>
                    <a:cubicBezTo>
                      <a:pt x="191" y="148"/>
                      <a:pt x="149" y="191"/>
                      <a:pt x="96" y="191"/>
                    </a:cubicBezTo>
                    <a:cubicBezTo>
                      <a:pt x="43" y="191"/>
                      <a:pt x="0" y="148"/>
                      <a:pt x="0" y="95"/>
                    </a:cubicBezTo>
                    <a:cubicBezTo>
                      <a:pt x="0" y="42"/>
                      <a:pt x="43" y="0"/>
                      <a:pt x="96" y="0"/>
                    </a:cubicBezTo>
                    <a:cubicBezTo>
                      <a:pt x="149" y="0"/>
                      <a:pt x="191" y="42"/>
                      <a:pt x="191" y="95"/>
                    </a:cubicBezTo>
                    <a:close/>
                    <a:moveTo>
                      <a:pt x="50" y="119"/>
                    </a:moveTo>
                    <a:cubicBezTo>
                      <a:pt x="48" y="112"/>
                      <a:pt x="48" y="104"/>
                      <a:pt x="48" y="96"/>
                    </a:cubicBezTo>
                    <a:cubicBezTo>
                      <a:pt x="48" y="90"/>
                      <a:pt x="48" y="85"/>
                      <a:pt x="49" y="80"/>
                    </a:cubicBezTo>
                    <a:cubicBezTo>
                      <a:pt x="35" y="77"/>
                      <a:pt x="27" y="75"/>
                      <a:pt x="21" y="72"/>
                    </a:cubicBezTo>
                    <a:cubicBezTo>
                      <a:pt x="19" y="79"/>
                      <a:pt x="18" y="87"/>
                      <a:pt x="18" y="95"/>
                    </a:cubicBezTo>
                    <a:cubicBezTo>
                      <a:pt x="18" y="99"/>
                      <a:pt x="18" y="103"/>
                      <a:pt x="18" y="106"/>
                    </a:cubicBezTo>
                    <a:cubicBezTo>
                      <a:pt x="22" y="110"/>
                      <a:pt x="32" y="116"/>
                      <a:pt x="50" y="119"/>
                    </a:cubicBezTo>
                    <a:close/>
                    <a:moveTo>
                      <a:pt x="66" y="167"/>
                    </a:moveTo>
                    <a:cubicBezTo>
                      <a:pt x="59" y="157"/>
                      <a:pt x="55" y="145"/>
                      <a:pt x="52" y="131"/>
                    </a:cubicBezTo>
                    <a:cubicBezTo>
                      <a:pt x="40" y="128"/>
                      <a:pt x="29" y="125"/>
                      <a:pt x="22" y="121"/>
                    </a:cubicBezTo>
                    <a:cubicBezTo>
                      <a:pt x="27" y="132"/>
                      <a:pt x="32" y="142"/>
                      <a:pt x="41" y="150"/>
                    </a:cubicBezTo>
                    <a:cubicBezTo>
                      <a:pt x="48" y="158"/>
                      <a:pt x="57" y="163"/>
                      <a:pt x="66" y="167"/>
                    </a:cubicBezTo>
                    <a:close/>
                    <a:moveTo>
                      <a:pt x="25" y="62"/>
                    </a:moveTo>
                    <a:cubicBezTo>
                      <a:pt x="28" y="64"/>
                      <a:pt x="32" y="65"/>
                      <a:pt x="50" y="69"/>
                    </a:cubicBezTo>
                    <a:cubicBezTo>
                      <a:pt x="53" y="51"/>
                      <a:pt x="59" y="35"/>
                      <a:pt x="67" y="23"/>
                    </a:cubicBezTo>
                    <a:cubicBezTo>
                      <a:pt x="57" y="28"/>
                      <a:pt x="49" y="32"/>
                      <a:pt x="41" y="41"/>
                    </a:cubicBezTo>
                    <a:cubicBezTo>
                      <a:pt x="34" y="47"/>
                      <a:pt x="29" y="54"/>
                      <a:pt x="25" y="62"/>
                    </a:cubicBezTo>
                    <a:close/>
                    <a:moveTo>
                      <a:pt x="60" y="121"/>
                    </a:moveTo>
                    <a:cubicBezTo>
                      <a:pt x="70" y="123"/>
                      <a:pt x="80" y="124"/>
                      <a:pt x="90" y="124"/>
                    </a:cubicBezTo>
                    <a:cubicBezTo>
                      <a:pt x="90" y="83"/>
                      <a:pt x="90" y="83"/>
                      <a:pt x="90" y="83"/>
                    </a:cubicBezTo>
                    <a:cubicBezTo>
                      <a:pt x="79" y="83"/>
                      <a:pt x="69" y="82"/>
                      <a:pt x="59" y="81"/>
                    </a:cubicBezTo>
                    <a:cubicBezTo>
                      <a:pt x="59" y="86"/>
                      <a:pt x="58" y="91"/>
                      <a:pt x="58" y="96"/>
                    </a:cubicBezTo>
                    <a:cubicBezTo>
                      <a:pt x="58" y="104"/>
                      <a:pt x="59" y="113"/>
                      <a:pt x="60" y="121"/>
                    </a:cubicBezTo>
                    <a:close/>
                    <a:moveTo>
                      <a:pt x="60" y="71"/>
                    </a:moveTo>
                    <a:cubicBezTo>
                      <a:pt x="70" y="72"/>
                      <a:pt x="80" y="72"/>
                      <a:pt x="90" y="73"/>
                    </a:cubicBezTo>
                    <a:cubicBezTo>
                      <a:pt x="90" y="18"/>
                      <a:pt x="90" y="18"/>
                      <a:pt x="90" y="18"/>
                    </a:cubicBezTo>
                    <a:cubicBezTo>
                      <a:pt x="90" y="18"/>
                      <a:pt x="90" y="18"/>
                      <a:pt x="89" y="18"/>
                    </a:cubicBezTo>
                    <a:cubicBezTo>
                      <a:pt x="76" y="23"/>
                      <a:pt x="65" y="44"/>
                      <a:pt x="60" y="71"/>
                    </a:cubicBezTo>
                    <a:close/>
                    <a:moveTo>
                      <a:pt x="90" y="173"/>
                    </a:moveTo>
                    <a:cubicBezTo>
                      <a:pt x="90" y="135"/>
                      <a:pt x="90" y="135"/>
                      <a:pt x="90" y="135"/>
                    </a:cubicBezTo>
                    <a:cubicBezTo>
                      <a:pt x="81" y="134"/>
                      <a:pt x="72" y="134"/>
                      <a:pt x="63" y="133"/>
                    </a:cubicBezTo>
                    <a:cubicBezTo>
                      <a:pt x="65" y="141"/>
                      <a:pt x="67" y="147"/>
                      <a:pt x="71" y="153"/>
                    </a:cubicBezTo>
                    <a:cubicBezTo>
                      <a:pt x="75" y="164"/>
                      <a:pt x="82" y="173"/>
                      <a:pt x="90" y="173"/>
                    </a:cubicBezTo>
                    <a:close/>
                    <a:moveTo>
                      <a:pt x="101" y="18"/>
                    </a:moveTo>
                    <a:cubicBezTo>
                      <a:pt x="101" y="73"/>
                      <a:pt x="101" y="73"/>
                      <a:pt x="101" y="73"/>
                    </a:cubicBezTo>
                    <a:cubicBezTo>
                      <a:pt x="111" y="72"/>
                      <a:pt x="121" y="72"/>
                      <a:pt x="131" y="71"/>
                    </a:cubicBezTo>
                    <a:cubicBezTo>
                      <a:pt x="127" y="50"/>
                      <a:pt x="119" y="31"/>
                      <a:pt x="109" y="22"/>
                    </a:cubicBezTo>
                    <a:cubicBezTo>
                      <a:pt x="106" y="20"/>
                      <a:pt x="103" y="18"/>
                      <a:pt x="101" y="18"/>
                    </a:cubicBezTo>
                    <a:close/>
                    <a:moveTo>
                      <a:pt x="131" y="122"/>
                    </a:moveTo>
                    <a:cubicBezTo>
                      <a:pt x="132" y="114"/>
                      <a:pt x="132" y="105"/>
                      <a:pt x="132" y="96"/>
                    </a:cubicBezTo>
                    <a:cubicBezTo>
                      <a:pt x="132" y="91"/>
                      <a:pt x="132" y="86"/>
                      <a:pt x="132" y="81"/>
                    </a:cubicBezTo>
                    <a:cubicBezTo>
                      <a:pt x="122" y="82"/>
                      <a:pt x="112" y="83"/>
                      <a:pt x="101" y="83"/>
                    </a:cubicBezTo>
                    <a:cubicBezTo>
                      <a:pt x="101" y="124"/>
                      <a:pt x="101" y="124"/>
                      <a:pt x="101" y="124"/>
                    </a:cubicBezTo>
                    <a:cubicBezTo>
                      <a:pt x="111" y="124"/>
                      <a:pt x="121" y="123"/>
                      <a:pt x="131" y="122"/>
                    </a:cubicBezTo>
                    <a:close/>
                    <a:moveTo>
                      <a:pt x="128" y="133"/>
                    </a:moveTo>
                    <a:cubicBezTo>
                      <a:pt x="119" y="134"/>
                      <a:pt x="110" y="134"/>
                      <a:pt x="101" y="135"/>
                    </a:cubicBezTo>
                    <a:cubicBezTo>
                      <a:pt x="101" y="173"/>
                      <a:pt x="101" y="173"/>
                      <a:pt x="101" y="173"/>
                    </a:cubicBezTo>
                    <a:cubicBezTo>
                      <a:pt x="116" y="173"/>
                      <a:pt x="124" y="146"/>
                      <a:pt x="128" y="133"/>
                    </a:cubicBezTo>
                    <a:close/>
                    <a:moveTo>
                      <a:pt x="124" y="23"/>
                    </a:moveTo>
                    <a:cubicBezTo>
                      <a:pt x="132" y="34"/>
                      <a:pt x="138" y="51"/>
                      <a:pt x="141" y="70"/>
                    </a:cubicBezTo>
                    <a:cubicBezTo>
                      <a:pt x="157" y="67"/>
                      <a:pt x="163" y="64"/>
                      <a:pt x="166" y="62"/>
                    </a:cubicBezTo>
                    <a:cubicBezTo>
                      <a:pt x="157" y="44"/>
                      <a:pt x="142" y="29"/>
                      <a:pt x="124" y="23"/>
                    </a:cubicBezTo>
                    <a:close/>
                    <a:moveTo>
                      <a:pt x="168" y="123"/>
                    </a:moveTo>
                    <a:cubicBezTo>
                      <a:pt x="160" y="126"/>
                      <a:pt x="150" y="129"/>
                      <a:pt x="140" y="131"/>
                    </a:cubicBezTo>
                    <a:cubicBezTo>
                      <a:pt x="136" y="146"/>
                      <a:pt x="132" y="157"/>
                      <a:pt x="125" y="167"/>
                    </a:cubicBezTo>
                    <a:cubicBezTo>
                      <a:pt x="134" y="163"/>
                      <a:pt x="143" y="158"/>
                      <a:pt x="150" y="150"/>
                    </a:cubicBezTo>
                    <a:cubicBezTo>
                      <a:pt x="159" y="142"/>
                      <a:pt x="164" y="133"/>
                      <a:pt x="168" y="123"/>
                    </a:cubicBezTo>
                    <a:close/>
                    <a:moveTo>
                      <a:pt x="143" y="96"/>
                    </a:moveTo>
                    <a:cubicBezTo>
                      <a:pt x="143" y="104"/>
                      <a:pt x="142" y="112"/>
                      <a:pt x="142" y="120"/>
                    </a:cubicBezTo>
                    <a:cubicBezTo>
                      <a:pt x="172" y="115"/>
                      <a:pt x="173" y="108"/>
                      <a:pt x="173" y="95"/>
                    </a:cubicBezTo>
                    <a:cubicBezTo>
                      <a:pt x="173" y="88"/>
                      <a:pt x="172" y="80"/>
                      <a:pt x="170" y="73"/>
                    </a:cubicBezTo>
                    <a:cubicBezTo>
                      <a:pt x="164" y="75"/>
                      <a:pt x="154" y="78"/>
                      <a:pt x="142" y="80"/>
                    </a:cubicBezTo>
                    <a:cubicBezTo>
                      <a:pt x="143" y="85"/>
                      <a:pt x="143" y="90"/>
                      <a:pt x="143" y="96"/>
                    </a:cubicBezTo>
                    <a:close/>
                  </a:path>
                </a:pathLst>
              </a:custGeom>
              <a:solidFill>
                <a:srgbClr val="1B365D"/>
              </a:solidFill>
              <a:ln>
                <a:noFill/>
              </a:ln>
              <a:extLst/>
            </p:spPr>
            <p:txBody>
              <a:bodyPr vert="horz" wrap="square" lIns="134398" tIns="67199" rIns="134398" bIns="67199" numCol="1" anchor="t" anchorCtr="0" compatLnSpc="1">
                <a:prstTxWarp prst="textNoShape">
                  <a:avLst/>
                </a:prstTxWarp>
              </a:bodyPr>
              <a:lstStyle/>
              <a:p>
                <a:pPr marL="0" marR="0" lvl="0" indent="0" defTabSz="1357788" eaLnBrk="1" fontAlgn="auto" latinLnBrk="0" hangingPunct="1">
                  <a:lnSpc>
                    <a:spcPct val="100000"/>
                  </a:lnSpc>
                  <a:spcBef>
                    <a:spcPts val="0"/>
                  </a:spcBef>
                  <a:spcAft>
                    <a:spcPts val="0"/>
                  </a:spcAft>
                  <a:buClrTx/>
                  <a:buSzTx/>
                  <a:buFontTx/>
                  <a:buNone/>
                  <a:tabLst/>
                  <a:defRPr/>
                </a:pPr>
                <a:endParaRPr kumimoji="0" lang="en-US" sz="1617" b="0" i="0" u="none" strike="noStrike" kern="0" cap="none" spc="0" normalizeH="0" baseline="0" noProof="0" dirty="0">
                  <a:ln>
                    <a:noFill/>
                  </a:ln>
                  <a:solidFill>
                    <a:srgbClr val="1B365D"/>
                  </a:solidFill>
                  <a:effectLst/>
                  <a:uLnTx/>
                  <a:uFillTx/>
                  <a:latin typeface="Calibri"/>
                </a:endParaRPr>
              </a:p>
            </p:txBody>
          </p:sp>
          <p:sp>
            <p:nvSpPr>
              <p:cNvPr id="136" name="Rectangle 135"/>
              <p:cNvSpPr/>
              <p:nvPr/>
            </p:nvSpPr>
            <p:spPr>
              <a:xfrm>
                <a:off x="3773738" y="1811890"/>
                <a:ext cx="2221818" cy="570751"/>
              </a:xfrm>
              <a:prstGeom prst="rect">
                <a:avLst/>
              </a:prstGeom>
            </p:spPr>
            <p:txBody>
              <a:bodyPr wrap="square">
                <a:spAutoFit/>
              </a:bodyPr>
              <a:lstStyle/>
              <a:p>
                <a:pPr marL="0" marR="0" lvl="0" indent="0" defTabSz="1357788" eaLnBrk="1" fontAlgn="auto" latinLnBrk="0" hangingPunct="1">
                  <a:lnSpc>
                    <a:spcPct val="100000"/>
                  </a:lnSpc>
                  <a:spcBef>
                    <a:spcPts val="0"/>
                  </a:spcBef>
                  <a:spcAft>
                    <a:spcPts val="0"/>
                  </a:spcAft>
                  <a:buClrTx/>
                  <a:buSzTx/>
                  <a:buFontTx/>
                  <a:buNone/>
                  <a:tabLst/>
                  <a:defRPr/>
                </a:pPr>
                <a:r>
                  <a:rPr kumimoji="0" lang="en-GB" sz="1617" b="1" i="1" u="none" strike="noStrike" kern="0" cap="none" spc="0" normalizeH="0" baseline="0" noProof="0" dirty="0">
                    <a:ln>
                      <a:noFill/>
                    </a:ln>
                    <a:solidFill>
                      <a:srgbClr val="1B365D"/>
                    </a:solidFill>
                    <a:effectLst/>
                    <a:uLnTx/>
                    <a:uFillTx/>
                    <a:latin typeface="Calibri"/>
                    <a:cs typeface="Georgia"/>
                  </a:rPr>
                  <a:t>Universal currency</a:t>
                </a:r>
              </a:p>
              <a:p>
                <a:pPr marL="0" marR="0" lvl="0" indent="0" defTabSz="1357788" eaLnBrk="1" fontAlgn="auto" latinLnBrk="0" hangingPunct="1">
                  <a:lnSpc>
                    <a:spcPct val="100000"/>
                  </a:lnSpc>
                  <a:spcBef>
                    <a:spcPts val="0"/>
                  </a:spcBef>
                  <a:spcAft>
                    <a:spcPts val="0"/>
                  </a:spcAft>
                  <a:buClrTx/>
                  <a:buSzTx/>
                  <a:buFontTx/>
                  <a:buNone/>
                  <a:tabLst/>
                  <a:defRPr/>
                </a:pPr>
                <a:r>
                  <a:rPr kumimoji="0" lang="en-GB" sz="1617" b="0" i="0" u="none" strike="noStrike" kern="0" cap="none" spc="0" normalizeH="0" baseline="0" noProof="0" dirty="0">
                    <a:ln>
                      <a:noFill/>
                    </a:ln>
                    <a:solidFill>
                      <a:srgbClr val="1B365D"/>
                    </a:solidFill>
                    <a:effectLst/>
                    <a:uLnTx/>
                    <a:uFillTx/>
                    <a:latin typeface="Calibri"/>
                    <a:cs typeface="Georgia"/>
                  </a:rPr>
                  <a:t>Comparison possible across markets</a:t>
                </a:r>
              </a:p>
              <a:p>
                <a:pPr marL="0" marR="0" lvl="0" indent="0" defTabSz="1357788" eaLnBrk="1" fontAlgn="auto" latinLnBrk="0" hangingPunct="1">
                  <a:lnSpc>
                    <a:spcPct val="100000"/>
                  </a:lnSpc>
                  <a:spcBef>
                    <a:spcPts val="0"/>
                  </a:spcBef>
                  <a:spcAft>
                    <a:spcPts val="0"/>
                  </a:spcAft>
                  <a:buClrTx/>
                  <a:buSzTx/>
                  <a:buFontTx/>
                  <a:buNone/>
                  <a:tabLst/>
                  <a:defRPr/>
                </a:pPr>
                <a:r>
                  <a:rPr lang="en-GB" sz="1617" kern="0" dirty="0">
                    <a:solidFill>
                      <a:srgbClr val="1B365D"/>
                    </a:solidFill>
                    <a:latin typeface="Calibri"/>
                    <a:cs typeface="Georgia"/>
                  </a:rPr>
                  <a:t>Common language</a:t>
                </a:r>
                <a:r>
                  <a:rPr kumimoji="0" lang="en-GB" sz="1617" b="0" i="0" u="none" strike="noStrike" kern="0" cap="none" spc="0" normalizeH="0" baseline="0" noProof="0" dirty="0">
                    <a:ln>
                      <a:noFill/>
                    </a:ln>
                    <a:solidFill>
                      <a:srgbClr val="1B365D"/>
                    </a:solidFill>
                    <a:effectLst/>
                    <a:uLnTx/>
                    <a:uFillTx/>
                    <a:latin typeface="Calibri"/>
                    <a:cs typeface="Georgia"/>
                  </a:rPr>
                  <a:t> </a:t>
                </a:r>
              </a:p>
            </p:txBody>
          </p:sp>
        </p:grpSp>
        <p:grpSp>
          <p:nvGrpSpPr>
            <p:cNvPr id="126" name="Group 125"/>
            <p:cNvGrpSpPr/>
            <p:nvPr/>
          </p:nvGrpSpPr>
          <p:grpSpPr>
            <a:xfrm>
              <a:off x="3422241" y="2435007"/>
              <a:ext cx="2579743" cy="570750"/>
              <a:chOff x="3422241" y="2671777"/>
              <a:chExt cx="2579743" cy="570750"/>
            </a:xfrm>
          </p:grpSpPr>
          <p:sp>
            <p:nvSpPr>
              <p:cNvPr id="133" name="Rectangle 132"/>
              <p:cNvSpPr/>
              <p:nvPr/>
            </p:nvSpPr>
            <p:spPr>
              <a:xfrm>
                <a:off x="3787869" y="2671777"/>
                <a:ext cx="2214115" cy="570750"/>
              </a:xfrm>
              <a:prstGeom prst="rect">
                <a:avLst/>
              </a:prstGeom>
            </p:spPr>
            <p:txBody>
              <a:bodyPr wrap="square">
                <a:spAutoFit/>
              </a:bodyPr>
              <a:lstStyle/>
              <a:p>
                <a:pPr marL="0" marR="0" lvl="0" indent="0" defTabSz="1357788" eaLnBrk="1" fontAlgn="auto" latinLnBrk="0" hangingPunct="1">
                  <a:lnSpc>
                    <a:spcPct val="100000"/>
                  </a:lnSpc>
                  <a:spcBef>
                    <a:spcPts val="0"/>
                  </a:spcBef>
                  <a:spcAft>
                    <a:spcPts val="0"/>
                  </a:spcAft>
                  <a:buClrTx/>
                  <a:buSzTx/>
                  <a:buFontTx/>
                  <a:buNone/>
                  <a:tabLst/>
                  <a:defRPr/>
                </a:pPr>
                <a:r>
                  <a:rPr kumimoji="0" lang="en-GB" sz="1617" b="1" i="1" u="none" strike="noStrike" kern="0" cap="none" spc="0" normalizeH="0" baseline="0" noProof="0" dirty="0">
                    <a:ln>
                      <a:noFill/>
                    </a:ln>
                    <a:solidFill>
                      <a:srgbClr val="1B365D"/>
                    </a:solidFill>
                    <a:effectLst/>
                    <a:uLnTx/>
                    <a:uFillTx/>
                    <a:latin typeface="Calibri"/>
                    <a:cs typeface="Georgia"/>
                  </a:rPr>
                  <a:t>Customizable</a:t>
                </a:r>
              </a:p>
              <a:p>
                <a:pPr marL="0" marR="0" lvl="0" indent="0" defTabSz="1357788" eaLnBrk="1" fontAlgn="auto" latinLnBrk="0" hangingPunct="1">
                  <a:lnSpc>
                    <a:spcPct val="100000"/>
                  </a:lnSpc>
                  <a:spcBef>
                    <a:spcPts val="0"/>
                  </a:spcBef>
                  <a:spcAft>
                    <a:spcPts val="0"/>
                  </a:spcAft>
                  <a:buClrTx/>
                  <a:buSzTx/>
                  <a:buFontTx/>
                  <a:buNone/>
                  <a:tabLst/>
                  <a:defRPr/>
                </a:pPr>
                <a:r>
                  <a:rPr kumimoji="0" lang="en-GB" sz="1617" b="0" i="0" u="none" strike="noStrike" kern="0" cap="none" spc="0" normalizeH="0" baseline="0" noProof="0" dirty="0">
                    <a:ln>
                      <a:noFill/>
                    </a:ln>
                    <a:solidFill>
                      <a:srgbClr val="1B365D"/>
                    </a:solidFill>
                    <a:effectLst/>
                    <a:uLnTx/>
                    <a:uFillTx/>
                    <a:latin typeface="Calibri"/>
                    <a:cs typeface="Georgia"/>
                  </a:rPr>
                  <a:t>Needs are tailored by context, category and markets.</a:t>
                </a:r>
              </a:p>
            </p:txBody>
          </p:sp>
          <p:pic>
            <p:nvPicPr>
              <p:cNvPr id="134" name="Picture 4" descr="http://www.fpweb.net/public/images/silos/why-us/control.pn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422241" y="2809859"/>
                <a:ext cx="324000" cy="324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7" name="Group 126"/>
            <p:cNvGrpSpPr/>
            <p:nvPr/>
          </p:nvGrpSpPr>
          <p:grpSpPr>
            <a:xfrm>
              <a:off x="3422241" y="3149209"/>
              <a:ext cx="2569463" cy="570750"/>
              <a:chOff x="3422241" y="3470521"/>
              <a:chExt cx="2569463" cy="570750"/>
            </a:xfrm>
          </p:grpSpPr>
          <p:pic>
            <p:nvPicPr>
              <p:cNvPr id="131" name="Picture 6" descr="http://www.uslacrosse.org/portals/1/images/icons/membership-validation-icon.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3422241" y="3608603"/>
                <a:ext cx="324000" cy="324000"/>
              </a:xfrm>
              <a:prstGeom prst="rect">
                <a:avLst/>
              </a:prstGeom>
              <a:noFill/>
              <a:extLst>
                <a:ext uri="{909E8E84-426E-40DD-AFC4-6F175D3DCCD1}">
                  <a14:hiddenFill xmlns:a14="http://schemas.microsoft.com/office/drawing/2010/main">
                    <a:solidFill>
                      <a:srgbClr val="FFFFFF"/>
                    </a:solidFill>
                  </a14:hiddenFill>
                </a:ext>
              </a:extLst>
            </p:spPr>
          </p:pic>
          <p:sp>
            <p:nvSpPr>
              <p:cNvPr id="132" name="Rectangle 131"/>
              <p:cNvSpPr/>
              <p:nvPr/>
            </p:nvSpPr>
            <p:spPr>
              <a:xfrm>
                <a:off x="3777589" y="3470521"/>
                <a:ext cx="2214115" cy="570750"/>
              </a:xfrm>
              <a:prstGeom prst="rect">
                <a:avLst/>
              </a:prstGeom>
            </p:spPr>
            <p:txBody>
              <a:bodyPr wrap="square">
                <a:spAutoFit/>
              </a:bodyPr>
              <a:lstStyle/>
              <a:p>
                <a:pPr marL="0" marR="0" lvl="0" indent="0" defTabSz="1357788" eaLnBrk="1" fontAlgn="auto" latinLnBrk="0" hangingPunct="1">
                  <a:lnSpc>
                    <a:spcPct val="100000"/>
                  </a:lnSpc>
                  <a:spcBef>
                    <a:spcPts val="0"/>
                  </a:spcBef>
                  <a:spcAft>
                    <a:spcPts val="0"/>
                  </a:spcAft>
                  <a:buClrTx/>
                  <a:buSzTx/>
                  <a:buFontTx/>
                  <a:buNone/>
                  <a:tabLst/>
                  <a:defRPr/>
                </a:pPr>
                <a:r>
                  <a:rPr kumimoji="0" lang="en-GB" sz="1617" b="1" i="1" u="none" strike="noStrike" kern="0" cap="none" spc="0" normalizeH="0" baseline="0" noProof="0" dirty="0">
                    <a:ln>
                      <a:noFill/>
                    </a:ln>
                    <a:solidFill>
                      <a:srgbClr val="1B365D"/>
                    </a:solidFill>
                    <a:effectLst/>
                    <a:uLnTx/>
                    <a:uFillTx/>
                    <a:latin typeface="Calibri"/>
                    <a:cs typeface="Georgia"/>
                  </a:rPr>
                  <a:t>Validated </a:t>
                </a:r>
              </a:p>
              <a:p>
                <a:pPr marL="0" marR="0" lvl="0" indent="0" defTabSz="1357788" eaLnBrk="1" fontAlgn="auto" latinLnBrk="0" hangingPunct="1">
                  <a:lnSpc>
                    <a:spcPct val="100000"/>
                  </a:lnSpc>
                  <a:spcBef>
                    <a:spcPts val="0"/>
                  </a:spcBef>
                  <a:spcAft>
                    <a:spcPts val="0"/>
                  </a:spcAft>
                  <a:buClrTx/>
                  <a:buSzTx/>
                  <a:buFontTx/>
                  <a:buNone/>
                  <a:tabLst/>
                  <a:defRPr/>
                </a:pPr>
                <a:r>
                  <a:rPr kumimoji="0" lang="en-GB" sz="1617" b="0" i="0" u="none" strike="noStrike" kern="0" cap="none" spc="0" normalizeH="0" baseline="0" noProof="0" dirty="0">
                    <a:ln>
                      <a:noFill/>
                    </a:ln>
                    <a:solidFill>
                      <a:srgbClr val="1B365D"/>
                    </a:solidFill>
                    <a:effectLst/>
                    <a:uLnTx/>
                    <a:uFillTx/>
                    <a:latin typeface="Calibri"/>
                    <a:cs typeface="Georgia"/>
                  </a:rPr>
                  <a:t>Over 30+ years experience across the globe &amp; scientific thesis</a:t>
                </a:r>
              </a:p>
            </p:txBody>
          </p:sp>
        </p:grpSp>
        <p:grpSp>
          <p:nvGrpSpPr>
            <p:cNvPr id="128" name="Group 127"/>
            <p:cNvGrpSpPr/>
            <p:nvPr/>
          </p:nvGrpSpPr>
          <p:grpSpPr>
            <a:xfrm>
              <a:off x="3449504" y="3863410"/>
              <a:ext cx="2542200" cy="570750"/>
              <a:chOff x="3449504" y="3863410"/>
              <a:chExt cx="2542200" cy="570750"/>
            </a:xfrm>
          </p:grpSpPr>
          <p:sp>
            <p:nvSpPr>
              <p:cNvPr id="129" name="Rectangle 128"/>
              <p:cNvSpPr/>
              <p:nvPr/>
            </p:nvSpPr>
            <p:spPr>
              <a:xfrm>
                <a:off x="3777589" y="3863410"/>
                <a:ext cx="2214115" cy="570750"/>
              </a:xfrm>
              <a:prstGeom prst="rect">
                <a:avLst/>
              </a:prstGeom>
            </p:spPr>
            <p:txBody>
              <a:bodyPr wrap="square">
                <a:spAutoFit/>
              </a:bodyPr>
              <a:lstStyle/>
              <a:p>
                <a:pPr marL="0" marR="0" lvl="0" indent="0" defTabSz="1357788" eaLnBrk="1" fontAlgn="auto" latinLnBrk="0" hangingPunct="1">
                  <a:lnSpc>
                    <a:spcPct val="100000"/>
                  </a:lnSpc>
                  <a:spcBef>
                    <a:spcPts val="0"/>
                  </a:spcBef>
                  <a:spcAft>
                    <a:spcPts val="0"/>
                  </a:spcAft>
                  <a:buClrTx/>
                  <a:buSzTx/>
                  <a:buFontTx/>
                  <a:buNone/>
                  <a:tabLst/>
                  <a:defRPr/>
                </a:pPr>
                <a:r>
                  <a:rPr kumimoji="0" lang="en-GB" sz="1617" b="1" i="1" u="none" strike="noStrike" kern="0" cap="none" spc="0" normalizeH="0" baseline="0" noProof="0" dirty="0">
                    <a:ln>
                      <a:noFill/>
                    </a:ln>
                    <a:solidFill>
                      <a:srgbClr val="1B365D"/>
                    </a:solidFill>
                    <a:effectLst/>
                    <a:uLnTx/>
                    <a:uFillTx/>
                    <a:latin typeface="Calibri"/>
                    <a:cs typeface="Georgia"/>
                  </a:rPr>
                  <a:t>Comparison </a:t>
                </a:r>
              </a:p>
              <a:p>
                <a:pPr marL="0" marR="0" lvl="0" indent="0" defTabSz="1357788" eaLnBrk="1" fontAlgn="auto" latinLnBrk="0" hangingPunct="1">
                  <a:lnSpc>
                    <a:spcPct val="100000"/>
                  </a:lnSpc>
                  <a:spcBef>
                    <a:spcPts val="0"/>
                  </a:spcBef>
                  <a:spcAft>
                    <a:spcPts val="0"/>
                  </a:spcAft>
                  <a:buClrTx/>
                  <a:buSzTx/>
                  <a:buFontTx/>
                  <a:buNone/>
                  <a:tabLst/>
                  <a:defRPr/>
                </a:pPr>
                <a:r>
                  <a:rPr kumimoji="0" lang="en-GB" sz="1617" b="0" i="0" u="none" strike="noStrike" kern="0" cap="none" spc="0" normalizeH="0" baseline="0" noProof="0" dirty="0">
                    <a:ln>
                      <a:noFill/>
                    </a:ln>
                    <a:solidFill>
                      <a:srgbClr val="1B365D"/>
                    </a:solidFill>
                    <a:effectLst/>
                    <a:uLnTx/>
                    <a:uFillTx/>
                    <a:latin typeface="Calibri"/>
                    <a:cs typeface="Georgia"/>
                  </a:rPr>
                  <a:t>Allows comparison over time and markets</a:t>
                </a:r>
              </a:p>
            </p:txBody>
          </p:sp>
          <p:pic>
            <p:nvPicPr>
              <p:cNvPr id="130" name="Picture 12" descr="https://iconalone.com/sites/default/files/styles/220x220/public/Weight%20scale.svg.png?itok=O-nZaPaZ"/>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449504" y="4001492"/>
                <a:ext cx="324000" cy="324000"/>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1809951032"/>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sz="quarter" idx="11"/>
            <p:extLst/>
          </p:nvPr>
        </p:nvGraphicFramePr>
        <p:xfrm>
          <a:off x="539750" y="2235200"/>
          <a:ext cx="12306300" cy="4227513"/>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 Placeholder 2"/>
          <p:cNvSpPr>
            <a:spLocks noGrp="1"/>
          </p:cNvSpPr>
          <p:nvPr>
            <p:ph type="body" sz="quarter" idx="14"/>
          </p:nvPr>
        </p:nvSpPr>
        <p:spPr>
          <a:xfrm>
            <a:off x="540000" y="1203933"/>
            <a:ext cx="5203842" cy="374398"/>
          </a:xfrm>
        </p:spPr>
        <p:txBody>
          <a:bodyPr/>
          <a:lstStyle/>
          <a:p>
            <a:r>
              <a:rPr lang="en-US" dirty="0"/>
              <a:t>Nature is a highly competitive area</a:t>
            </a:r>
          </a:p>
        </p:txBody>
      </p:sp>
      <p:sp>
        <p:nvSpPr>
          <p:cNvPr id="4" name="Title 3"/>
          <p:cNvSpPr>
            <a:spLocks noGrp="1"/>
          </p:cNvSpPr>
          <p:nvPr>
            <p:ph type="title"/>
          </p:nvPr>
        </p:nvSpPr>
        <p:spPr>
          <a:xfrm>
            <a:off x="540000" y="540000"/>
            <a:ext cx="11475031" cy="553998"/>
          </a:xfrm>
        </p:spPr>
        <p:txBody>
          <a:bodyPr/>
          <a:lstStyle/>
          <a:p>
            <a:r>
              <a:rPr lang="en-US" dirty="0"/>
              <a:t>Diversification is necessary to stay competitive</a:t>
            </a:r>
          </a:p>
        </p:txBody>
      </p:sp>
      <p:sp>
        <p:nvSpPr>
          <p:cNvPr id="10" name="TextBox 9"/>
          <p:cNvSpPr txBox="1"/>
          <p:nvPr/>
        </p:nvSpPr>
        <p:spPr>
          <a:xfrm>
            <a:off x="3695551" y="6864164"/>
            <a:ext cx="9289032" cy="377402"/>
          </a:xfrm>
          <a:prstGeom prst="rect">
            <a:avLst/>
          </a:prstGeom>
          <a:noFill/>
        </p:spPr>
        <p:txBody>
          <a:bodyPr wrap="square" lIns="72000" tIns="36000" rIns="72000" bIns="36000" rtlCol="0">
            <a:spAutoFit/>
          </a:bodyPr>
          <a:lstStyle/>
          <a:p>
            <a:pPr marL="0" marR="0" lvl="0" indent="0" algn="r" defTabSz="1051802" rtl="0" eaLnBrk="1" fontAlgn="auto" latinLnBrk="0" hangingPunct="1">
              <a:lnSpc>
                <a:spcPct val="110000"/>
              </a:lnSpc>
              <a:spcBef>
                <a:spcPts val="2400"/>
              </a:spcBef>
              <a:spcAft>
                <a:spcPts val="0"/>
              </a:spcAft>
              <a:buClr>
                <a:srgbClr val="D2D3D2"/>
              </a:buClr>
              <a:buSzTx/>
              <a:buFontTx/>
              <a:buNone/>
              <a:tabLst/>
              <a:defRPr/>
            </a:pPr>
            <a:r>
              <a:rPr kumimoji="0" lang="en-US" sz="1800" b="0" i="1" u="none" strike="noStrike" kern="1200" cap="none" spc="0" normalizeH="0" baseline="0" dirty="0">
                <a:ln>
                  <a:noFill/>
                </a:ln>
                <a:solidFill>
                  <a:srgbClr val="222223"/>
                </a:solidFill>
                <a:effectLst/>
                <a:uLnTx/>
                <a:uFillTx/>
                <a:latin typeface="Segoe UI"/>
                <a:ea typeface="+mn-ea"/>
                <a:cs typeface="+mn-cs"/>
              </a:rPr>
              <a:t>Fit with Adventures in the World of Natural Beauty</a:t>
            </a:r>
          </a:p>
        </p:txBody>
      </p:sp>
      <p:sp>
        <p:nvSpPr>
          <p:cNvPr id="11" name="Rectangle 10"/>
          <p:cNvSpPr/>
          <p:nvPr/>
        </p:nvSpPr>
        <p:spPr bwMode="gray">
          <a:xfrm>
            <a:off x="9456191" y="4140671"/>
            <a:ext cx="3134904" cy="2154770"/>
          </a:xfrm>
          <a:prstGeom prst="rect">
            <a:avLst/>
          </a:prstGeom>
          <a:blipFill>
            <a:blip r:embed="rId3" cstate="email">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tretch>
              <a:fillRect/>
            </a:stretch>
          </a:blip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lvl="0" algn="ctr">
              <a:lnSpc>
                <a:spcPct val="110000"/>
              </a:lnSpc>
              <a:spcBef>
                <a:spcPts val="2400"/>
              </a:spcBef>
              <a:buClr>
                <a:srgbClr val="D2D3D2"/>
              </a:buClr>
              <a:defRPr/>
            </a:pPr>
            <a:r>
              <a:rPr lang="en-US" sz="2800" cap="all" dirty="0">
                <a:solidFill>
                  <a:prstClr val="white"/>
                </a:solidFill>
                <a:effectLst>
                  <a:outerShdw blurRad="38100" dist="38100" dir="2700000" algn="tl">
                    <a:srgbClr val="000000">
                      <a:alpha val="43137"/>
                    </a:srgbClr>
                  </a:outerShdw>
                </a:effectLst>
              </a:rPr>
              <a:t>ADVENTURES IN </a:t>
            </a:r>
            <a:r>
              <a:rPr kumimoji="0" lang="en-US" sz="2800" b="0" i="0" u="none" strike="noStrike" kern="1200" cap="all" spc="0" normalizeH="0" baseline="0" noProof="0" dirty="0">
                <a:ln>
                  <a:noFill/>
                </a:ln>
                <a:solidFill>
                  <a:prstClr val="white"/>
                </a:solidFill>
                <a:effectLst>
                  <a:outerShdw blurRad="38100" dist="38100" dir="2700000" algn="tl">
                    <a:srgbClr val="000000">
                      <a:alpha val="43137"/>
                    </a:srgbClr>
                  </a:outerShdw>
                </a:effectLst>
                <a:uLnTx/>
                <a:uFillTx/>
                <a:latin typeface="Segoe UI"/>
                <a:ea typeface="+mn-ea"/>
                <a:cs typeface="+mn-cs"/>
              </a:rPr>
              <a:t>the world of natural beauty</a:t>
            </a:r>
            <a:endParaRPr kumimoji="0" lang="nb-NO" sz="2800" b="0" i="0" u="none" strike="noStrike" kern="1200" cap="all" spc="0" normalizeH="0" baseline="0" noProof="0" dirty="0">
              <a:ln>
                <a:noFill/>
              </a:ln>
              <a:solidFill>
                <a:prstClr val="white"/>
              </a:solidFill>
              <a:effectLst>
                <a:outerShdw blurRad="38100" dist="38100" dir="2700000" algn="tl">
                  <a:srgbClr val="000000">
                    <a:alpha val="43137"/>
                  </a:srgbClr>
                </a:outerShdw>
              </a:effectLst>
              <a:uLnTx/>
              <a:uFillTx/>
              <a:latin typeface="Segoe UI"/>
              <a:ea typeface="+mn-ea"/>
              <a:cs typeface="+mn-cs"/>
            </a:endParaRPr>
          </a:p>
        </p:txBody>
      </p:sp>
      <p:sp>
        <p:nvSpPr>
          <p:cNvPr id="8" name="Oval 7">
            <a:extLst>
              <a:ext uri="{FF2B5EF4-FFF2-40B4-BE49-F238E27FC236}">
                <a16:creationId xmlns:a16="http://schemas.microsoft.com/office/drawing/2014/main" id="{9C0CA530-CD00-41A2-8CC1-C4B571E1CB21}"/>
              </a:ext>
            </a:extLst>
          </p:cNvPr>
          <p:cNvSpPr>
            <a:spLocks/>
          </p:cNvSpPr>
          <p:nvPr/>
        </p:nvSpPr>
        <p:spPr>
          <a:xfrm>
            <a:off x="12480527" y="180231"/>
            <a:ext cx="793688" cy="793688"/>
          </a:xfrm>
          <a:prstGeom prst="ellipse">
            <a:avLst/>
          </a:prstGeom>
          <a:solidFill>
            <a:srgbClr val="FFFFFF"/>
          </a:solidFill>
          <a:ln w="9525" cap="flat" cmpd="sng" algn="ctr">
            <a:solidFill>
              <a:srgbClr val="000000"/>
            </a:solidFill>
            <a:prstDash val="solid"/>
          </a:ln>
          <a:effectLst>
            <a:innerShdw blurRad="63500">
              <a:prstClr val="black"/>
            </a:innerShdw>
          </a:effectLst>
        </p:spPr>
        <p:txBody>
          <a:bodyPr lIns="0" tIns="0" rIns="0" bIns="0" rtlCol="0" anchor="ctr"/>
          <a:lstStyle/>
          <a:p>
            <a:pPr marL="0" marR="0" lvl="0" indent="0" algn="ctr" defTabSz="1343985" rtl="0" eaLnBrk="1" fontAlgn="auto" latinLnBrk="0" hangingPunct="1">
              <a:lnSpc>
                <a:spcPct val="100000"/>
              </a:lnSpc>
              <a:spcBef>
                <a:spcPts val="0"/>
              </a:spcBef>
              <a:spcAft>
                <a:spcPts val="0"/>
              </a:spcAft>
              <a:buClrTx/>
              <a:buSzTx/>
              <a:buFontTx/>
              <a:buNone/>
              <a:tabLst/>
              <a:defRPr/>
            </a:pPr>
            <a:r>
              <a:rPr kumimoji="0" lang="en-GB" sz="3528" b="1" i="0" u="none" strike="noStrike" kern="0" cap="none" spc="0" normalizeH="0" baseline="0" noProof="0" dirty="0">
                <a:ln>
                  <a:noFill/>
                </a:ln>
                <a:solidFill>
                  <a:srgbClr val="000000"/>
                </a:solidFill>
                <a:effectLst/>
                <a:uLnTx/>
                <a:uFillTx/>
                <a:latin typeface="Segoe UI"/>
                <a:ea typeface="Verdana" pitchFamily="34" charset="0"/>
                <a:cs typeface="Verdana" pitchFamily="34" charset="0"/>
              </a:rPr>
              <a:t>3</a:t>
            </a:r>
          </a:p>
        </p:txBody>
      </p:sp>
    </p:spTree>
    <p:extLst>
      <p:ext uri="{BB962C8B-B14F-4D97-AF65-F5344CB8AC3E}">
        <p14:creationId xmlns:p14="http://schemas.microsoft.com/office/powerpoint/2010/main" val="1801657121"/>
      </p:ext>
    </p:extLst>
  </p:cSld>
  <p:clrMapOvr>
    <a:masterClrMapping/>
  </p:clrMapOvr>
  <p:transition>
    <p:fade/>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quarter" idx="11"/>
          </p:nvPr>
        </p:nvPicPr>
        <p:blipFill>
          <a:blip r:embed="rId2" cstate="email">
            <a:extLst>
              <a:ext uri="{28A0092B-C50C-407E-A947-70E740481C1C}">
                <a14:useLocalDpi xmlns:a14="http://schemas.microsoft.com/office/drawing/2010/main"/>
              </a:ext>
            </a:extLst>
          </a:blip>
          <a:stretch>
            <a:fillRect/>
          </a:stretch>
        </p:blipFill>
        <p:spPr>
          <a:xfrm>
            <a:off x="540000" y="1688267"/>
            <a:ext cx="8537770" cy="4227513"/>
          </a:xfrm>
          <a:prstGeom prst="rect">
            <a:avLst/>
          </a:prstGeom>
        </p:spPr>
      </p:pic>
      <p:sp>
        <p:nvSpPr>
          <p:cNvPr id="3" name="Text Placeholder 2"/>
          <p:cNvSpPr>
            <a:spLocks noGrp="1"/>
          </p:cNvSpPr>
          <p:nvPr>
            <p:ph type="body" sz="quarter" idx="14"/>
          </p:nvPr>
        </p:nvSpPr>
        <p:spPr>
          <a:xfrm>
            <a:off x="540000" y="1203933"/>
            <a:ext cx="8724037" cy="374398"/>
          </a:xfrm>
        </p:spPr>
        <p:txBody>
          <a:bodyPr/>
          <a:lstStyle/>
          <a:p>
            <a:r>
              <a:rPr lang="en-US" dirty="0"/>
              <a:t>Competitive destinations too are playing on multiple needs</a:t>
            </a:r>
          </a:p>
        </p:txBody>
      </p:sp>
      <p:sp>
        <p:nvSpPr>
          <p:cNvPr id="4" name="Title 3"/>
          <p:cNvSpPr>
            <a:spLocks noGrp="1"/>
          </p:cNvSpPr>
          <p:nvPr>
            <p:ph type="title"/>
          </p:nvPr>
        </p:nvSpPr>
        <p:spPr>
          <a:xfrm>
            <a:off x="540000" y="540000"/>
            <a:ext cx="11475031" cy="553998"/>
          </a:xfrm>
        </p:spPr>
        <p:txBody>
          <a:bodyPr/>
          <a:lstStyle/>
          <a:p>
            <a:r>
              <a:rPr lang="en-US" dirty="0"/>
              <a:t>Diversification is necessary to stay competitive</a:t>
            </a: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95751" y="3173919"/>
            <a:ext cx="7210598" cy="3573749"/>
          </a:xfrm>
          <a:prstGeom prst="rect">
            <a:avLst/>
          </a:prstGeom>
        </p:spPr>
      </p:pic>
      <p:sp>
        <p:nvSpPr>
          <p:cNvPr id="7" name="Oval 6">
            <a:extLst>
              <a:ext uri="{FF2B5EF4-FFF2-40B4-BE49-F238E27FC236}">
                <a16:creationId xmlns:a16="http://schemas.microsoft.com/office/drawing/2014/main" id="{E17C51F9-6C5D-4EA5-8755-E5AEA7E78FF0}"/>
              </a:ext>
            </a:extLst>
          </p:cNvPr>
          <p:cNvSpPr>
            <a:spLocks/>
          </p:cNvSpPr>
          <p:nvPr/>
        </p:nvSpPr>
        <p:spPr>
          <a:xfrm>
            <a:off x="12480527" y="180231"/>
            <a:ext cx="793688" cy="793688"/>
          </a:xfrm>
          <a:prstGeom prst="ellipse">
            <a:avLst/>
          </a:prstGeom>
          <a:solidFill>
            <a:srgbClr val="FFFFFF"/>
          </a:solidFill>
          <a:ln w="9525" cap="flat" cmpd="sng" algn="ctr">
            <a:solidFill>
              <a:srgbClr val="000000"/>
            </a:solidFill>
            <a:prstDash val="solid"/>
          </a:ln>
          <a:effectLst>
            <a:innerShdw blurRad="63500">
              <a:prstClr val="black"/>
            </a:innerShdw>
          </a:effectLst>
        </p:spPr>
        <p:txBody>
          <a:bodyPr lIns="0" tIns="0" rIns="0" bIns="0" rtlCol="0" anchor="ctr"/>
          <a:lstStyle/>
          <a:p>
            <a:pPr marL="0" marR="0" lvl="0" indent="0" algn="ctr" defTabSz="1343985" rtl="0" eaLnBrk="1" fontAlgn="auto" latinLnBrk="0" hangingPunct="1">
              <a:lnSpc>
                <a:spcPct val="100000"/>
              </a:lnSpc>
              <a:spcBef>
                <a:spcPts val="0"/>
              </a:spcBef>
              <a:spcAft>
                <a:spcPts val="0"/>
              </a:spcAft>
              <a:buClrTx/>
              <a:buSzTx/>
              <a:buFontTx/>
              <a:buNone/>
              <a:tabLst/>
              <a:defRPr/>
            </a:pPr>
            <a:r>
              <a:rPr kumimoji="0" lang="en-GB" sz="3528" b="1" i="0" u="none" strike="noStrike" kern="0" cap="none" spc="0" normalizeH="0" baseline="0" noProof="0" dirty="0">
                <a:ln>
                  <a:noFill/>
                </a:ln>
                <a:solidFill>
                  <a:srgbClr val="000000"/>
                </a:solidFill>
                <a:effectLst/>
                <a:uLnTx/>
                <a:uFillTx/>
                <a:latin typeface="Segoe UI"/>
                <a:ea typeface="Verdana" pitchFamily="34" charset="0"/>
                <a:cs typeface="Verdana" pitchFamily="34" charset="0"/>
              </a:rPr>
              <a:t>3</a:t>
            </a:r>
          </a:p>
        </p:txBody>
      </p:sp>
    </p:spTree>
    <p:extLst>
      <p:ext uri="{BB962C8B-B14F-4D97-AF65-F5344CB8AC3E}">
        <p14:creationId xmlns:p14="http://schemas.microsoft.com/office/powerpoint/2010/main" val="3571570936"/>
      </p:ext>
    </p:extLst>
  </p:cSld>
  <p:clrMapOvr>
    <a:masterClrMapping/>
  </p:clrMapOvr>
  <p:transition>
    <p:fade/>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540000" y="1203933"/>
            <a:ext cx="8724037" cy="374398"/>
          </a:xfrm>
        </p:spPr>
        <p:txBody>
          <a:bodyPr/>
          <a:lstStyle/>
          <a:p>
            <a:r>
              <a:rPr lang="en-US" dirty="0"/>
              <a:t>Competitive destinations too are playing on multiple needs</a:t>
            </a:r>
          </a:p>
        </p:txBody>
      </p:sp>
      <p:sp>
        <p:nvSpPr>
          <p:cNvPr id="4" name="Title 3"/>
          <p:cNvSpPr>
            <a:spLocks noGrp="1"/>
          </p:cNvSpPr>
          <p:nvPr>
            <p:ph type="title"/>
          </p:nvPr>
        </p:nvSpPr>
        <p:spPr>
          <a:xfrm>
            <a:off x="540000" y="540000"/>
            <a:ext cx="11475031" cy="553998"/>
          </a:xfrm>
        </p:spPr>
        <p:txBody>
          <a:bodyPr/>
          <a:lstStyle/>
          <a:p>
            <a:r>
              <a:rPr lang="en-US" dirty="0"/>
              <a:t>Diversification is necessary to stay competitive</a:t>
            </a:r>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36910" y="2063164"/>
            <a:ext cx="3900150" cy="2039165"/>
          </a:xfrm>
          <a:prstGeom prst="rect">
            <a:avLst/>
          </a:prstGeom>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5219" y="1994757"/>
            <a:ext cx="8090667" cy="2078760"/>
          </a:xfrm>
          <a:prstGeom prst="rect">
            <a:avLst/>
          </a:prstGeom>
        </p:spPr>
      </p:pic>
      <p:pic>
        <p:nvPicPr>
          <p:cNvPr id="9" name="Pictur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15231" y="4428703"/>
            <a:ext cx="7952083" cy="2091959"/>
          </a:xfrm>
          <a:prstGeom prst="rect">
            <a:avLst/>
          </a:prstGeom>
        </p:spPr>
      </p:pic>
      <p:pic>
        <p:nvPicPr>
          <p:cNvPr id="10" name="Picture 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734780" y="4399891"/>
            <a:ext cx="3900150" cy="2095013"/>
          </a:xfrm>
          <a:prstGeom prst="rect">
            <a:avLst/>
          </a:prstGeom>
        </p:spPr>
      </p:pic>
      <p:sp>
        <p:nvSpPr>
          <p:cNvPr id="11" name="AutoShape 2" descr="Image result for visit sweden logo"/>
          <p:cNvSpPr>
            <a:spLocks noChangeAspect="1" noChangeArrowheads="1"/>
          </p:cNvSpPr>
          <p:nvPr/>
        </p:nvSpPr>
        <p:spPr bwMode="auto">
          <a:xfrm>
            <a:off x="6742707" y="388665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051802" rtl="0" eaLnBrk="1" fontAlgn="auto" latinLnBrk="0" hangingPunct="1">
              <a:lnSpc>
                <a:spcPct val="100000"/>
              </a:lnSpc>
              <a:spcBef>
                <a:spcPts val="0"/>
              </a:spcBef>
              <a:spcAft>
                <a:spcPts val="0"/>
              </a:spcAft>
              <a:buClrTx/>
              <a:buSzTx/>
              <a:buFontTx/>
              <a:buNone/>
              <a:tabLst/>
              <a:defRPr/>
            </a:pPr>
            <a:endParaRPr kumimoji="0" lang="nl-BE" sz="2100" b="0" i="0" u="none" strike="noStrike" kern="1200" cap="none" spc="0" normalizeH="0" baseline="0" noProof="0">
              <a:ln>
                <a:noFill/>
              </a:ln>
              <a:solidFill>
                <a:srgbClr val="222223"/>
              </a:solidFill>
              <a:effectLst/>
              <a:uLnTx/>
              <a:uFillTx/>
              <a:latin typeface="Segoe UI"/>
              <a:ea typeface="+mn-ea"/>
              <a:cs typeface="+mn-cs"/>
            </a:endParaRPr>
          </a:p>
        </p:txBody>
      </p:sp>
      <p:pic>
        <p:nvPicPr>
          <p:cNvPr id="12" name="Picture 11"/>
          <p:cNvPicPr>
            <a:picLocks noChangeAspect="1"/>
          </p:cNvPicPr>
          <p:nvPr/>
        </p:nvPicPr>
        <p:blipFill>
          <a:blip r:embed="rId7"/>
          <a:stretch>
            <a:fillRect/>
          </a:stretch>
        </p:blipFill>
        <p:spPr>
          <a:xfrm>
            <a:off x="5832238" y="3721450"/>
            <a:ext cx="1936616" cy="1088132"/>
          </a:xfrm>
          <a:prstGeom prst="rect">
            <a:avLst/>
          </a:prstGeom>
        </p:spPr>
      </p:pic>
      <p:sp>
        <p:nvSpPr>
          <p:cNvPr id="13" name="Oval 12">
            <a:extLst>
              <a:ext uri="{FF2B5EF4-FFF2-40B4-BE49-F238E27FC236}">
                <a16:creationId xmlns:a16="http://schemas.microsoft.com/office/drawing/2014/main" id="{AD7CC56B-D5C3-452C-8EDC-A63E9478706A}"/>
              </a:ext>
            </a:extLst>
          </p:cNvPr>
          <p:cNvSpPr>
            <a:spLocks/>
          </p:cNvSpPr>
          <p:nvPr/>
        </p:nvSpPr>
        <p:spPr>
          <a:xfrm>
            <a:off x="12480527" y="180231"/>
            <a:ext cx="793688" cy="793688"/>
          </a:xfrm>
          <a:prstGeom prst="ellipse">
            <a:avLst/>
          </a:prstGeom>
          <a:solidFill>
            <a:srgbClr val="FFFFFF"/>
          </a:solidFill>
          <a:ln w="9525" cap="flat" cmpd="sng" algn="ctr">
            <a:solidFill>
              <a:srgbClr val="000000"/>
            </a:solidFill>
            <a:prstDash val="solid"/>
          </a:ln>
          <a:effectLst>
            <a:innerShdw blurRad="63500">
              <a:prstClr val="black"/>
            </a:innerShdw>
          </a:effectLst>
        </p:spPr>
        <p:txBody>
          <a:bodyPr lIns="0" tIns="0" rIns="0" bIns="0" rtlCol="0" anchor="ctr"/>
          <a:lstStyle/>
          <a:p>
            <a:pPr marL="0" marR="0" lvl="0" indent="0" algn="ctr" defTabSz="1343985" rtl="0" eaLnBrk="1" fontAlgn="auto" latinLnBrk="0" hangingPunct="1">
              <a:lnSpc>
                <a:spcPct val="100000"/>
              </a:lnSpc>
              <a:spcBef>
                <a:spcPts val="0"/>
              </a:spcBef>
              <a:spcAft>
                <a:spcPts val="0"/>
              </a:spcAft>
              <a:buClrTx/>
              <a:buSzTx/>
              <a:buFontTx/>
              <a:buNone/>
              <a:tabLst/>
              <a:defRPr/>
            </a:pPr>
            <a:r>
              <a:rPr kumimoji="0" lang="en-GB" sz="3528" b="1" i="0" u="none" strike="noStrike" kern="0" cap="none" spc="0" normalizeH="0" baseline="0" noProof="0" dirty="0">
                <a:ln>
                  <a:noFill/>
                </a:ln>
                <a:solidFill>
                  <a:srgbClr val="000000"/>
                </a:solidFill>
                <a:effectLst/>
                <a:uLnTx/>
                <a:uFillTx/>
                <a:latin typeface="Segoe UI"/>
                <a:ea typeface="Verdana" pitchFamily="34" charset="0"/>
                <a:cs typeface="Verdana" pitchFamily="34" charset="0"/>
              </a:rPr>
              <a:t>3</a:t>
            </a:r>
          </a:p>
        </p:txBody>
      </p:sp>
    </p:spTree>
    <p:extLst>
      <p:ext uri="{BB962C8B-B14F-4D97-AF65-F5344CB8AC3E}">
        <p14:creationId xmlns:p14="http://schemas.microsoft.com/office/powerpoint/2010/main" val="2368755577"/>
      </p:ext>
    </p:extLst>
  </p:cSld>
  <p:clrMapOvr>
    <a:masterClrMapping/>
  </p:clrMapOvr>
  <p:transition>
    <p:fade/>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540000" y="1203933"/>
            <a:ext cx="9158258" cy="374398"/>
          </a:xfrm>
        </p:spPr>
        <p:txBody>
          <a:bodyPr/>
          <a:lstStyle/>
          <a:p>
            <a:r>
              <a:rPr lang="en-US" dirty="0"/>
              <a:t>Norway is used for a wide variety of holiday needs &amp; activities</a:t>
            </a:r>
          </a:p>
        </p:txBody>
      </p:sp>
      <p:sp>
        <p:nvSpPr>
          <p:cNvPr id="4" name="Title 3"/>
          <p:cNvSpPr>
            <a:spLocks noGrp="1"/>
          </p:cNvSpPr>
          <p:nvPr>
            <p:ph type="title"/>
          </p:nvPr>
        </p:nvSpPr>
        <p:spPr>
          <a:xfrm>
            <a:off x="540000" y="540000"/>
            <a:ext cx="6519957" cy="553998"/>
          </a:xfrm>
        </p:spPr>
        <p:txBody>
          <a:bodyPr/>
          <a:lstStyle/>
          <a:p>
            <a:r>
              <a:rPr lang="en-US" dirty="0"/>
              <a:t>Norway has a lot to offer</a:t>
            </a:r>
          </a:p>
        </p:txBody>
      </p:sp>
      <p:graphicFrame>
        <p:nvGraphicFramePr>
          <p:cNvPr id="7" name="Chart 6"/>
          <p:cNvGraphicFramePr/>
          <p:nvPr>
            <p:extLst/>
          </p:nvPr>
        </p:nvGraphicFramePr>
        <p:xfrm>
          <a:off x="540000" y="1764407"/>
          <a:ext cx="12329046" cy="5290781"/>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64BDA42F-1AB3-4E15-8E7C-7EFA88539381}"/>
              </a:ext>
            </a:extLst>
          </p:cNvPr>
          <p:cNvSpPr txBox="1"/>
          <p:nvPr/>
        </p:nvSpPr>
        <p:spPr>
          <a:xfrm>
            <a:off x="11184383" y="7055188"/>
            <a:ext cx="1974305" cy="259870"/>
          </a:xfrm>
          <a:prstGeom prst="rect">
            <a:avLst/>
          </a:prstGeom>
          <a:noFill/>
        </p:spPr>
        <p:txBody>
          <a:bodyPr wrap="none" lIns="72000" tIns="36000" rIns="72000" bIns="36000" rtlCol="0">
            <a:spAutoFit/>
          </a:bodyPr>
          <a:lstStyle/>
          <a:p>
            <a:pPr>
              <a:lnSpc>
                <a:spcPct val="110000"/>
              </a:lnSpc>
              <a:spcBef>
                <a:spcPts val="2400"/>
              </a:spcBef>
              <a:buClr>
                <a:schemeClr val="bg2"/>
              </a:buClr>
            </a:pPr>
            <a:r>
              <a:rPr lang="en-US" sz="1200" b="1"/>
              <a:t>Base: holidays to Norway</a:t>
            </a:r>
          </a:p>
        </p:txBody>
      </p:sp>
      <p:sp>
        <p:nvSpPr>
          <p:cNvPr id="6" name="Oval 5">
            <a:extLst>
              <a:ext uri="{FF2B5EF4-FFF2-40B4-BE49-F238E27FC236}">
                <a16:creationId xmlns:a16="http://schemas.microsoft.com/office/drawing/2014/main" id="{B76C031D-1E48-4C35-B140-728006431B18}"/>
              </a:ext>
            </a:extLst>
          </p:cNvPr>
          <p:cNvSpPr>
            <a:spLocks/>
          </p:cNvSpPr>
          <p:nvPr/>
        </p:nvSpPr>
        <p:spPr>
          <a:xfrm>
            <a:off x="12478927" y="180231"/>
            <a:ext cx="793688" cy="793688"/>
          </a:xfrm>
          <a:prstGeom prst="ellipse">
            <a:avLst/>
          </a:prstGeom>
          <a:solidFill>
            <a:srgbClr val="FFFFFF"/>
          </a:solidFill>
          <a:ln w="9525" cap="flat" cmpd="sng" algn="ctr">
            <a:solidFill>
              <a:srgbClr val="000000"/>
            </a:solidFill>
            <a:prstDash val="solid"/>
          </a:ln>
          <a:effectLst>
            <a:innerShdw blurRad="63500">
              <a:prstClr val="black"/>
            </a:innerShdw>
          </a:effectLst>
        </p:spPr>
        <p:txBody>
          <a:bodyPr lIns="0" tIns="0" rIns="0" bIns="0" rtlCol="0" anchor="ctr"/>
          <a:lstStyle/>
          <a:p>
            <a:pPr marL="0" marR="0" lvl="0" indent="0" algn="ctr" defTabSz="1343985" rtl="0" eaLnBrk="1" fontAlgn="auto" latinLnBrk="0" hangingPunct="1">
              <a:lnSpc>
                <a:spcPct val="100000"/>
              </a:lnSpc>
              <a:spcBef>
                <a:spcPts val="0"/>
              </a:spcBef>
              <a:spcAft>
                <a:spcPts val="0"/>
              </a:spcAft>
              <a:buClrTx/>
              <a:buSzTx/>
              <a:buFontTx/>
              <a:buNone/>
              <a:tabLst/>
              <a:defRPr/>
            </a:pPr>
            <a:r>
              <a:rPr kumimoji="0" lang="en-GB" sz="3528" b="1" i="0" u="none" strike="noStrike" kern="0" cap="none" spc="0" normalizeH="0" baseline="0" noProof="0" dirty="0">
                <a:ln>
                  <a:noFill/>
                </a:ln>
                <a:solidFill>
                  <a:srgbClr val="000000"/>
                </a:solidFill>
                <a:effectLst/>
                <a:uLnTx/>
                <a:uFillTx/>
                <a:latin typeface="Segoe UI"/>
                <a:ea typeface="Verdana" pitchFamily="34" charset="0"/>
                <a:cs typeface="Verdana" pitchFamily="34" charset="0"/>
              </a:rPr>
              <a:t>4</a:t>
            </a:r>
          </a:p>
        </p:txBody>
      </p:sp>
    </p:spTree>
    <p:extLst>
      <p:ext uri="{BB962C8B-B14F-4D97-AF65-F5344CB8AC3E}">
        <p14:creationId xmlns:p14="http://schemas.microsoft.com/office/powerpoint/2010/main" val="766388839"/>
      </p:ext>
    </p:extLst>
  </p:cSld>
  <p:clrMapOvr>
    <a:masterClrMapping/>
  </p:clrMapOvr>
  <p:transition>
    <p:fade/>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528199" y="4904555"/>
            <a:ext cx="2506857" cy="1665002"/>
          </a:xfrm>
          <a:prstGeom prst="rect">
            <a:avLst/>
          </a:prstGeom>
        </p:spPr>
      </p:pic>
      <p:pic>
        <p:nvPicPr>
          <p:cNvPr id="39" name="Picture 3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805324" y="4795925"/>
            <a:ext cx="1277259" cy="1773632"/>
          </a:xfrm>
          <a:prstGeom prst="rect">
            <a:avLst/>
          </a:prstGeom>
        </p:spPr>
      </p:pic>
      <p:pic>
        <p:nvPicPr>
          <p:cNvPr id="13" name="Picture 1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27719" y="3261268"/>
            <a:ext cx="2571069" cy="1928302"/>
          </a:xfrm>
          <a:prstGeom prst="rect">
            <a:avLst/>
          </a:prstGeom>
        </p:spPr>
      </p:pic>
      <p:pic>
        <p:nvPicPr>
          <p:cNvPr id="41" name="Picture 4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512308" y="4782756"/>
            <a:ext cx="1192069" cy="1794801"/>
          </a:xfrm>
          <a:prstGeom prst="rect">
            <a:avLst/>
          </a:prstGeom>
        </p:spPr>
      </p:pic>
      <p:sp>
        <p:nvSpPr>
          <p:cNvPr id="3" name="Text Placeholder 2"/>
          <p:cNvSpPr>
            <a:spLocks noGrp="1"/>
          </p:cNvSpPr>
          <p:nvPr>
            <p:ph type="body" sz="quarter" idx="14"/>
          </p:nvPr>
        </p:nvSpPr>
        <p:spPr>
          <a:xfrm>
            <a:off x="540000" y="1203933"/>
            <a:ext cx="12443838" cy="374398"/>
          </a:xfrm>
        </p:spPr>
        <p:txBody>
          <a:bodyPr/>
          <a:lstStyle/>
          <a:p>
            <a:r>
              <a:rPr lang="en-US" dirty="0"/>
              <a:t>This fits with the ambition to promote “the whole of Norway, the whole year round” </a:t>
            </a:r>
          </a:p>
        </p:txBody>
      </p:sp>
      <p:sp>
        <p:nvSpPr>
          <p:cNvPr id="4" name="Title 3"/>
          <p:cNvSpPr>
            <a:spLocks noGrp="1"/>
          </p:cNvSpPr>
          <p:nvPr>
            <p:ph type="title"/>
          </p:nvPr>
        </p:nvSpPr>
        <p:spPr>
          <a:xfrm>
            <a:off x="540000" y="540000"/>
            <a:ext cx="6519957" cy="553998"/>
          </a:xfrm>
        </p:spPr>
        <p:txBody>
          <a:bodyPr/>
          <a:lstStyle/>
          <a:p>
            <a:r>
              <a:rPr lang="en-US" dirty="0"/>
              <a:t>Norway has a lot to offer</a:t>
            </a:r>
          </a:p>
        </p:txBody>
      </p:sp>
      <p:pic>
        <p:nvPicPr>
          <p:cNvPr id="7" name="Picture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984115" y="1848635"/>
            <a:ext cx="2007876" cy="1576307"/>
          </a:xfrm>
          <a:prstGeom prst="rect">
            <a:avLst/>
          </a:prstGeom>
        </p:spPr>
      </p:pic>
      <p:pic>
        <p:nvPicPr>
          <p:cNvPr id="9" name="Picture 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384635" y="3424943"/>
            <a:ext cx="2373316" cy="1576307"/>
          </a:xfrm>
          <a:prstGeom prst="rect">
            <a:avLst/>
          </a:prstGeom>
        </p:spPr>
      </p:pic>
      <p:pic>
        <p:nvPicPr>
          <p:cNvPr id="11" name="Picture 10"/>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424004" y="4984254"/>
            <a:ext cx="3341801" cy="1587140"/>
          </a:xfrm>
          <a:prstGeom prst="rect">
            <a:avLst/>
          </a:prstGeom>
        </p:spPr>
      </p:pic>
      <p:pic>
        <p:nvPicPr>
          <p:cNvPr id="19" name="Picture 18"/>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706740" y="1856632"/>
            <a:ext cx="2368305" cy="1576307"/>
          </a:xfrm>
          <a:prstGeom prst="rect">
            <a:avLst/>
          </a:prstGeom>
        </p:spPr>
      </p:pic>
      <p:pic>
        <p:nvPicPr>
          <p:cNvPr id="21" name="Picture 20"/>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0722572" y="3424941"/>
            <a:ext cx="2361765" cy="1576307"/>
          </a:xfrm>
          <a:prstGeom prst="rect">
            <a:avLst/>
          </a:prstGeom>
        </p:spPr>
      </p:pic>
      <p:pic>
        <p:nvPicPr>
          <p:cNvPr id="25" name="Picture 24"/>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4288496" y="4969371"/>
            <a:ext cx="2412279" cy="1608185"/>
          </a:xfrm>
          <a:prstGeom prst="rect">
            <a:avLst/>
          </a:prstGeom>
        </p:spPr>
      </p:pic>
      <p:pic>
        <p:nvPicPr>
          <p:cNvPr id="27" name="Picture 26"/>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6035722" y="3424943"/>
            <a:ext cx="2429864" cy="1576306"/>
          </a:xfrm>
          <a:prstGeom prst="rect">
            <a:avLst/>
          </a:prstGeom>
        </p:spPr>
      </p:pic>
      <p:pic>
        <p:nvPicPr>
          <p:cNvPr id="31" name="Picture 3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239167" y="5001250"/>
            <a:ext cx="2373316" cy="1576307"/>
          </a:xfrm>
          <a:prstGeom prst="rect">
            <a:avLst/>
          </a:prstGeom>
        </p:spPr>
      </p:pic>
      <p:pic>
        <p:nvPicPr>
          <p:cNvPr id="33" name="Picture 32"/>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8935840" y="1864629"/>
            <a:ext cx="2368805" cy="1576307"/>
          </a:xfrm>
          <a:prstGeom prst="rect">
            <a:avLst/>
          </a:prstGeom>
        </p:spPr>
      </p:pic>
      <p:pic>
        <p:nvPicPr>
          <p:cNvPr id="43" name="Picture 42"/>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248720" y="3424941"/>
            <a:ext cx="2677682" cy="1576307"/>
          </a:xfrm>
          <a:prstGeom prst="rect">
            <a:avLst/>
          </a:prstGeom>
        </p:spPr>
      </p:pic>
      <p:pic>
        <p:nvPicPr>
          <p:cNvPr id="45" name="Picture 44"/>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5253373" y="3424942"/>
            <a:ext cx="1048896" cy="1576307"/>
          </a:xfrm>
          <a:prstGeom prst="rect">
            <a:avLst/>
          </a:prstGeom>
        </p:spPr>
      </p:pic>
      <p:pic>
        <p:nvPicPr>
          <p:cNvPr id="49" name="Picture 48"/>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6988626" y="1864629"/>
            <a:ext cx="1970384" cy="1576307"/>
          </a:xfrm>
          <a:prstGeom prst="rect">
            <a:avLst/>
          </a:prstGeom>
        </p:spPr>
      </p:pic>
      <p:pic>
        <p:nvPicPr>
          <p:cNvPr id="51" name="Picture 50"/>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2619655" y="1848635"/>
            <a:ext cx="2364460" cy="1576306"/>
          </a:xfrm>
          <a:prstGeom prst="rect">
            <a:avLst/>
          </a:prstGeom>
        </p:spPr>
      </p:pic>
      <p:pic>
        <p:nvPicPr>
          <p:cNvPr id="53" name="Picture 52"/>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3925290" y="1840139"/>
            <a:ext cx="1055008" cy="1576306"/>
          </a:xfrm>
          <a:prstGeom prst="rect">
            <a:avLst/>
          </a:prstGeom>
        </p:spPr>
      </p:pic>
      <p:pic>
        <p:nvPicPr>
          <p:cNvPr id="55" name="Picture 54"/>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255052" y="1848635"/>
            <a:ext cx="2364603" cy="1576307"/>
          </a:xfrm>
          <a:prstGeom prst="rect">
            <a:avLst/>
          </a:prstGeom>
        </p:spPr>
      </p:pic>
      <p:pic>
        <p:nvPicPr>
          <p:cNvPr id="23" name="Picture 22"/>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6335426" y="5001251"/>
            <a:ext cx="2200566" cy="1576306"/>
          </a:xfrm>
          <a:prstGeom prst="rect">
            <a:avLst/>
          </a:prstGeom>
        </p:spPr>
      </p:pic>
      <p:sp>
        <p:nvSpPr>
          <p:cNvPr id="24" name="Oval 23">
            <a:extLst>
              <a:ext uri="{FF2B5EF4-FFF2-40B4-BE49-F238E27FC236}">
                <a16:creationId xmlns:a16="http://schemas.microsoft.com/office/drawing/2014/main" id="{0F53A5A8-5544-4A17-B1A3-325AC2B39F3D}"/>
              </a:ext>
            </a:extLst>
          </p:cNvPr>
          <p:cNvSpPr>
            <a:spLocks/>
          </p:cNvSpPr>
          <p:nvPr/>
        </p:nvSpPr>
        <p:spPr>
          <a:xfrm>
            <a:off x="12478927" y="180231"/>
            <a:ext cx="793688" cy="793688"/>
          </a:xfrm>
          <a:prstGeom prst="ellipse">
            <a:avLst/>
          </a:prstGeom>
          <a:solidFill>
            <a:srgbClr val="FFFFFF"/>
          </a:solidFill>
          <a:ln w="9525" cap="flat" cmpd="sng" algn="ctr">
            <a:solidFill>
              <a:srgbClr val="000000"/>
            </a:solidFill>
            <a:prstDash val="solid"/>
          </a:ln>
          <a:effectLst>
            <a:innerShdw blurRad="63500">
              <a:prstClr val="black"/>
            </a:innerShdw>
          </a:effectLst>
        </p:spPr>
        <p:txBody>
          <a:bodyPr lIns="0" tIns="0" rIns="0" bIns="0" rtlCol="0" anchor="ctr"/>
          <a:lstStyle/>
          <a:p>
            <a:pPr marL="0" marR="0" lvl="0" indent="0" algn="ctr" defTabSz="1343985" rtl="0" eaLnBrk="1" fontAlgn="auto" latinLnBrk="0" hangingPunct="1">
              <a:lnSpc>
                <a:spcPct val="100000"/>
              </a:lnSpc>
              <a:spcBef>
                <a:spcPts val="0"/>
              </a:spcBef>
              <a:spcAft>
                <a:spcPts val="0"/>
              </a:spcAft>
              <a:buClrTx/>
              <a:buSzTx/>
              <a:buFontTx/>
              <a:buNone/>
              <a:tabLst/>
              <a:defRPr/>
            </a:pPr>
            <a:r>
              <a:rPr kumimoji="0" lang="en-GB" sz="3528" b="1" i="0" u="none" strike="noStrike" kern="0" cap="none" spc="0" normalizeH="0" baseline="0" noProof="0" dirty="0">
                <a:ln>
                  <a:noFill/>
                </a:ln>
                <a:solidFill>
                  <a:srgbClr val="000000"/>
                </a:solidFill>
                <a:effectLst/>
                <a:uLnTx/>
                <a:uFillTx/>
                <a:latin typeface="Segoe UI"/>
                <a:ea typeface="Verdana" pitchFamily="34" charset="0"/>
                <a:cs typeface="Verdana" pitchFamily="34" charset="0"/>
              </a:rPr>
              <a:t>4</a:t>
            </a:r>
          </a:p>
        </p:txBody>
      </p:sp>
    </p:spTree>
    <p:extLst>
      <p:ext uri="{BB962C8B-B14F-4D97-AF65-F5344CB8AC3E}">
        <p14:creationId xmlns:p14="http://schemas.microsoft.com/office/powerpoint/2010/main" val="3838133227"/>
      </p:ext>
    </p:extLst>
  </p:cSld>
  <p:clrMapOvr>
    <a:masterClrMapping/>
  </p:clrMapOvr>
  <p:transition>
    <p:fade/>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p:cNvPicPr>
            <a:picLocks noGrp="1" noChangeAspect="1"/>
          </p:cNvPicPr>
          <p:nvPr>
            <p:ph type="pic" sz="quarter" idx="11"/>
          </p:nvPr>
        </p:nvPicPr>
        <p:blipFill>
          <a:blip r:embed="rId3" cstate="email">
            <a:extLst>
              <a:ext uri="{28A0092B-C50C-407E-A947-70E740481C1C}">
                <a14:useLocalDpi xmlns:a14="http://schemas.microsoft.com/office/drawing/2010/main"/>
              </a:ext>
            </a:extLst>
          </a:blip>
          <a:srcRect/>
          <a:stretch>
            <a:fillRect/>
          </a:stretch>
        </p:blipFill>
        <p:spPr/>
      </p:pic>
      <p:sp>
        <p:nvSpPr>
          <p:cNvPr id="5" name="Title 4"/>
          <p:cNvSpPr>
            <a:spLocks noGrp="1"/>
          </p:cNvSpPr>
          <p:nvPr>
            <p:ph type="ctrTitle"/>
          </p:nvPr>
        </p:nvSpPr>
        <p:spPr>
          <a:xfrm>
            <a:off x="540000" y="4116797"/>
            <a:ext cx="7513626" cy="553998"/>
          </a:xfrm>
        </p:spPr>
        <p:txBody>
          <a:bodyPr/>
          <a:lstStyle/>
          <a:p>
            <a:r>
              <a:rPr lang="en-US" dirty="0"/>
              <a:t>Recommendations for Sweden</a:t>
            </a:r>
          </a:p>
        </p:txBody>
      </p:sp>
      <p:sp>
        <p:nvSpPr>
          <p:cNvPr id="8" name="Text Placeholder 7"/>
          <p:cNvSpPr>
            <a:spLocks noGrp="1"/>
          </p:cNvSpPr>
          <p:nvPr>
            <p:ph type="body" sz="quarter" idx="12"/>
          </p:nvPr>
        </p:nvSpPr>
        <p:spPr>
          <a:xfrm>
            <a:off x="540000" y="4803872"/>
            <a:ext cx="4769951" cy="436786"/>
          </a:xfrm>
        </p:spPr>
        <p:txBody>
          <a:bodyPr/>
          <a:lstStyle/>
          <a:p>
            <a:pPr marL="0" indent="0">
              <a:buNone/>
            </a:pPr>
            <a:r>
              <a:rPr lang="en-US" dirty="0"/>
              <a:t>Where do we go from here?</a:t>
            </a:r>
          </a:p>
        </p:txBody>
      </p:sp>
    </p:spTree>
    <p:extLst>
      <p:ext uri="{BB962C8B-B14F-4D97-AF65-F5344CB8AC3E}">
        <p14:creationId xmlns:p14="http://schemas.microsoft.com/office/powerpoint/2010/main" val="277316597"/>
      </p:ext>
    </p:extLst>
  </p:cSld>
  <p:clrMapOvr>
    <a:masterClrMapping/>
  </p:clrMapOvr>
  <p:transition>
    <p:fade/>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p:cNvSpPr>
            <a:spLocks noGrp="1"/>
          </p:cNvSpPr>
          <p:nvPr>
            <p:ph type="body" sz="quarter" idx="14"/>
          </p:nvPr>
        </p:nvSpPr>
        <p:spPr>
          <a:xfrm>
            <a:off x="539999" y="1188000"/>
            <a:ext cx="7924652" cy="406265"/>
          </a:xfrm>
        </p:spPr>
        <p:txBody>
          <a:bodyPr/>
          <a:lstStyle/>
          <a:p>
            <a:r>
              <a:rPr lang="en-US" dirty="0"/>
              <a:t>Norway fails to meet some basic holiday expectations</a:t>
            </a:r>
            <a:endParaRPr lang="nb-NO" dirty="0"/>
          </a:p>
        </p:txBody>
      </p:sp>
      <p:sp>
        <p:nvSpPr>
          <p:cNvPr id="3" name="Title 2"/>
          <p:cNvSpPr>
            <a:spLocks noGrp="1"/>
          </p:cNvSpPr>
          <p:nvPr>
            <p:ph type="title"/>
          </p:nvPr>
        </p:nvSpPr>
        <p:spPr>
          <a:xfrm>
            <a:off x="540001" y="601557"/>
            <a:ext cx="12241138" cy="430887"/>
          </a:xfrm>
        </p:spPr>
        <p:txBody>
          <a:bodyPr/>
          <a:lstStyle/>
          <a:p>
            <a:r>
              <a:rPr lang="en-US" sz="2800" dirty="0"/>
              <a:t>Norway Needs to continue to work on Holiday basics in Sweden</a:t>
            </a:r>
          </a:p>
        </p:txBody>
      </p:sp>
      <p:sp>
        <p:nvSpPr>
          <p:cNvPr id="4" name="Rectangle 3"/>
          <p:cNvSpPr/>
          <p:nvPr/>
        </p:nvSpPr>
        <p:spPr bwMode="gray">
          <a:xfrm>
            <a:off x="1069400" y="2379510"/>
            <a:ext cx="2505351" cy="1511976"/>
          </a:xfrm>
          <a:prstGeom prst="rect">
            <a:avLst/>
          </a:prstGeom>
          <a:solidFill>
            <a:srgbClr val="C00000"/>
          </a:solidFill>
          <a:ln w="57150">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58738" tIns="79369" rIns="158738" bIns="79369" numCol="1" spcCol="0" rtlCol="0" fromWordArt="0" anchor="ctr" anchorCtr="0" forceAA="0" compatLnSpc="1">
            <a:prstTxWarp prst="textNoShape">
              <a:avLst/>
            </a:prstTxWarp>
            <a:noAutofit/>
          </a:bodyPr>
          <a:lstStyle/>
          <a:p>
            <a:pPr marL="0" marR="0" lvl="0" indent="0" algn="ctr" defTabSz="1007943" rtl="0" eaLnBrk="1" fontAlgn="auto" latinLnBrk="0" hangingPunct="1">
              <a:lnSpc>
                <a:spcPct val="110000"/>
              </a:lnSpc>
              <a:spcBef>
                <a:spcPts val="2646"/>
              </a:spcBef>
              <a:spcAft>
                <a:spcPts val="0"/>
              </a:spcAft>
              <a:buClr>
                <a:srgbClr val="D2D3D2"/>
              </a:buClr>
              <a:buSzTx/>
              <a:buFontTx/>
              <a:buNone/>
              <a:tabLst/>
              <a:defRPr/>
            </a:pPr>
            <a:r>
              <a:rPr kumimoji="0" lang="en-US" sz="2000" b="0" i="0" u="none" strike="noStrike" kern="1200" cap="none" spc="0" normalizeH="0" baseline="0" noProof="0" dirty="0">
                <a:ln>
                  <a:noFill/>
                </a:ln>
                <a:solidFill>
                  <a:prstClr val="white"/>
                </a:solidFill>
                <a:effectLst/>
                <a:uLnTx/>
                <a:uFillTx/>
                <a:ea typeface="+mn-ea"/>
                <a:cs typeface="+mn-cs"/>
              </a:rPr>
              <a:t>Good value for money.</a:t>
            </a:r>
          </a:p>
        </p:txBody>
      </p:sp>
      <p:sp>
        <p:nvSpPr>
          <p:cNvPr id="5" name="Rectangle 4"/>
          <p:cNvSpPr/>
          <p:nvPr/>
        </p:nvSpPr>
        <p:spPr bwMode="gray">
          <a:xfrm>
            <a:off x="3917978" y="2379510"/>
            <a:ext cx="2505351" cy="1511976"/>
          </a:xfrm>
          <a:prstGeom prst="rect">
            <a:avLst/>
          </a:prstGeom>
          <a:solidFill>
            <a:srgbClr val="C00000"/>
          </a:solidFill>
          <a:ln w="57150">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58738" tIns="79369" rIns="158738" bIns="79369" numCol="1" spcCol="0" rtlCol="0" fromWordArt="0" anchor="ctr" anchorCtr="0" forceAA="0" compatLnSpc="1">
            <a:prstTxWarp prst="textNoShape">
              <a:avLst/>
            </a:prstTxWarp>
            <a:noAutofit/>
          </a:bodyPr>
          <a:lstStyle/>
          <a:p>
            <a:pPr lvl="0" algn="ctr" defTabSz="1007943">
              <a:lnSpc>
                <a:spcPct val="110000"/>
              </a:lnSpc>
              <a:spcBef>
                <a:spcPts val="2646"/>
              </a:spcBef>
              <a:buClr>
                <a:srgbClr val="D2D3D2"/>
              </a:buClr>
              <a:defRPr/>
            </a:pPr>
            <a:r>
              <a:rPr kumimoji="0" lang="en-US" sz="2000" b="0" i="0" u="none" strike="noStrike" kern="1200" cap="none" spc="0" normalizeH="0" baseline="0" noProof="0" dirty="0">
                <a:ln>
                  <a:noFill/>
                </a:ln>
                <a:solidFill>
                  <a:prstClr val="white"/>
                </a:solidFill>
                <a:effectLst/>
                <a:uLnTx/>
                <a:uFillTx/>
                <a:ea typeface="+mn-ea"/>
                <a:cs typeface="+mn-cs"/>
              </a:rPr>
              <a:t>Interesting</a:t>
            </a:r>
            <a:r>
              <a:rPr lang="en-US" sz="2000" dirty="0">
                <a:solidFill>
                  <a:prstClr val="white"/>
                </a:solidFill>
              </a:rPr>
              <a:t> sights. Relaxed.</a:t>
            </a:r>
            <a:br>
              <a:rPr lang="en-US" sz="2000" dirty="0">
                <a:solidFill>
                  <a:prstClr val="white"/>
                </a:solidFill>
              </a:rPr>
            </a:br>
            <a:r>
              <a:rPr lang="en-US" sz="2000" dirty="0">
                <a:solidFill>
                  <a:prstClr val="white"/>
                </a:solidFill>
              </a:rPr>
              <a:t>Cozy.</a:t>
            </a:r>
            <a:endParaRPr kumimoji="0" lang="en-US" sz="2000" b="0" i="0" u="none" strike="noStrike" kern="1200" cap="none" spc="0" normalizeH="0" baseline="0" noProof="0" dirty="0">
              <a:ln>
                <a:noFill/>
              </a:ln>
              <a:solidFill>
                <a:prstClr val="white"/>
              </a:solidFill>
              <a:effectLst/>
              <a:uLnTx/>
              <a:uFillTx/>
              <a:ea typeface="+mn-ea"/>
              <a:cs typeface="+mn-cs"/>
            </a:endParaRPr>
          </a:p>
        </p:txBody>
      </p:sp>
      <p:sp>
        <p:nvSpPr>
          <p:cNvPr id="6" name="Rectangle 5"/>
          <p:cNvSpPr/>
          <p:nvPr/>
        </p:nvSpPr>
        <p:spPr bwMode="gray">
          <a:xfrm>
            <a:off x="3917977" y="4212871"/>
            <a:ext cx="2505351" cy="1511976"/>
          </a:xfrm>
          <a:prstGeom prst="rect">
            <a:avLst/>
          </a:prstGeom>
          <a:solidFill>
            <a:srgbClr val="C00000"/>
          </a:solidFill>
          <a:ln w="57150">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58738" tIns="79369" rIns="158738" bIns="79369" numCol="1" spcCol="0" rtlCol="0" fromWordArt="0" anchor="ctr" anchorCtr="0" forceAA="0" compatLnSpc="1">
            <a:prstTxWarp prst="textNoShape">
              <a:avLst/>
            </a:prstTxWarp>
            <a:noAutofit/>
          </a:bodyPr>
          <a:lstStyle/>
          <a:p>
            <a:pPr lvl="0" algn="ctr" defTabSz="1007943">
              <a:lnSpc>
                <a:spcPct val="110000"/>
              </a:lnSpc>
              <a:spcBef>
                <a:spcPts val="2646"/>
              </a:spcBef>
              <a:buClr>
                <a:srgbClr val="D2D3D2"/>
              </a:buClr>
              <a:defRPr/>
            </a:pPr>
            <a:r>
              <a:rPr lang="en-US" sz="2000" dirty="0">
                <a:solidFill>
                  <a:prstClr val="white"/>
                </a:solidFill>
              </a:rPr>
              <a:t>Discover new and interesting places. R</a:t>
            </a:r>
            <a:r>
              <a:rPr lang="en-US" sz="2000" dirty="0"/>
              <a:t>ich experiences.</a:t>
            </a:r>
            <a:br>
              <a:rPr lang="en-US" sz="2000" dirty="0">
                <a:solidFill>
                  <a:prstClr val="white"/>
                </a:solidFill>
              </a:rPr>
            </a:br>
            <a:r>
              <a:rPr lang="en-US" sz="2000" dirty="0">
                <a:solidFill>
                  <a:prstClr val="white"/>
                </a:solidFill>
              </a:rPr>
              <a:t>Explorative.</a:t>
            </a:r>
            <a:endParaRPr lang="en-US" sz="2000" dirty="0"/>
          </a:p>
        </p:txBody>
      </p:sp>
      <p:sp>
        <p:nvSpPr>
          <p:cNvPr id="7" name="Rectangle 6"/>
          <p:cNvSpPr/>
          <p:nvPr/>
        </p:nvSpPr>
        <p:spPr bwMode="gray">
          <a:xfrm>
            <a:off x="9615133" y="2386816"/>
            <a:ext cx="2505351" cy="1511976"/>
          </a:xfrm>
          <a:prstGeom prst="rect">
            <a:avLst/>
          </a:prstGeom>
          <a:solidFill>
            <a:schemeClr val="accent1"/>
          </a:solidFill>
          <a:ln w="57150">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58738" tIns="79369" rIns="158738" bIns="79369" numCol="1" spcCol="0" rtlCol="0" fromWordArt="0" anchor="ctr" anchorCtr="0" forceAA="0" compatLnSpc="1">
            <a:prstTxWarp prst="textNoShape">
              <a:avLst/>
            </a:prstTxWarp>
            <a:noAutofit/>
          </a:bodyPr>
          <a:lstStyle/>
          <a:p>
            <a:pPr lvl="0" algn="ctr" defTabSz="1007943">
              <a:lnSpc>
                <a:spcPct val="110000"/>
              </a:lnSpc>
              <a:spcBef>
                <a:spcPts val="2646"/>
              </a:spcBef>
              <a:buClr>
                <a:srgbClr val="D2D3D2"/>
              </a:buClr>
              <a:defRPr/>
            </a:pPr>
            <a:r>
              <a:rPr lang="en-US" sz="2205" dirty="0">
                <a:solidFill>
                  <a:prstClr val="white"/>
                </a:solidFill>
              </a:rPr>
              <a:t>Is easy to travel to. </a:t>
            </a:r>
            <a:endParaRPr kumimoji="0" lang="en-US" sz="2205" b="0" i="0" u="none" strike="noStrike" kern="1200" cap="none" spc="0" normalizeH="0" baseline="0" noProof="0" dirty="0">
              <a:ln>
                <a:noFill/>
              </a:ln>
              <a:solidFill>
                <a:prstClr val="white"/>
              </a:solidFill>
              <a:effectLst/>
              <a:uLnTx/>
              <a:uFillTx/>
              <a:latin typeface="Segoe UI"/>
              <a:ea typeface="+mn-ea"/>
              <a:cs typeface="+mn-cs"/>
            </a:endParaRPr>
          </a:p>
        </p:txBody>
      </p:sp>
      <p:sp>
        <p:nvSpPr>
          <p:cNvPr id="8" name="Rectangle 7"/>
          <p:cNvSpPr/>
          <p:nvPr/>
        </p:nvSpPr>
        <p:spPr bwMode="gray">
          <a:xfrm>
            <a:off x="1069400" y="4212871"/>
            <a:ext cx="2505351" cy="1511976"/>
          </a:xfrm>
          <a:prstGeom prst="rect">
            <a:avLst/>
          </a:prstGeom>
          <a:solidFill>
            <a:srgbClr val="C00000"/>
          </a:solidFill>
          <a:ln w="57150">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58738" tIns="79369" rIns="158738" bIns="79369" numCol="1" spcCol="0" rtlCol="0" fromWordArt="0" anchor="ctr" anchorCtr="0" forceAA="0" compatLnSpc="1">
            <a:prstTxWarp prst="textNoShape">
              <a:avLst/>
            </a:prstTxWarp>
            <a:noAutofit/>
          </a:bodyPr>
          <a:lstStyle/>
          <a:p>
            <a:pPr lvl="0" algn="ctr" defTabSz="1007943">
              <a:lnSpc>
                <a:spcPct val="110000"/>
              </a:lnSpc>
              <a:spcBef>
                <a:spcPts val="2646"/>
              </a:spcBef>
              <a:buClr>
                <a:srgbClr val="D2D3D2"/>
              </a:buClr>
              <a:defRPr/>
            </a:pPr>
            <a:r>
              <a:rPr lang="en-US" sz="2000" dirty="0">
                <a:solidFill>
                  <a:prstClr val="white"/>
                </a:solidFill>
              </a:rPr>
              <a:t>Share good times with others. Friendly people.</a:t>
            </a:r>
            <a:endParaRPr kumimoji="0" lang="en-US" sz="2000" b="0" i="0" u="none" strike="noStrike" kern="1200" cap="none" spc="0" normalizeH="0" baseline="0" noProof="0" dirty="0">
              <a:ln>
                <a:noFill/>
              </a:ln>
              <a:solidFill>
                <a:prstClr val="white"/>
              </a:solidFill>
              <a:effectLst/>
              <a:uLnTx/>
              <a:uFillTx/>
              <a:ea typeface="+mn-ea"/>
              <a:cs typeface="+mn-cs"/>
            </a:endParaRPr>
          </a:p>
        </p:txBody>
      </p:sp>
      <p:sp>
        <p:nvSpPr>
          <p:cNvPr id="10" name="Rectangle 9"/>
          <p:cNvSpPr/>
          <p:nvPr/>
        </p:nvSpPr>
        <p:spPr bwMode="gray">
          <a:xfrm>
            <a:off x="6766557" y="4212871"/>
            <a:ext cx="2505351" cy="1511976"/>
          </a:xfrm>
          <a:prstGeom prst="rect">
            <a:avLst/>
          </a:prstGeom>
          <a:solidFill>
            <a:schemeClr val="accent1"/>
          </a:solidFill>
          <a:ln w="57150">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58738" tIns="79369" rIns="158738" bIns="79369" numCol="1" spcCol="0" rtlCol="0" fromWordArt="0" anchor="ctr" anchorCtr="0" forceAA="0" compatLnSpc="1">
            <a:prstTxWarp prst="textNoShape">
              <a:avLst/>
            </a:prstTxWarp>
            <a:noAutofit/>
          </a:bodyPr>
          <a:lstStyle/>
          <a:p>
            <a:pPr lvl="0" algn="ctr" defTabSz="1007943">
              <a:lnSpc>
                <a:spcPct val="110000"/>
              </a:lnSpc>
              <a:spcBef>
                <a:spcPts val="2646"/>
              </a:spcBef>
              <a:buClr>
                <a:srgbClr val="D2D3D2"/>
              </a:buClr>
              <a:defRPr/>
            </a:pPr>
            <a:r>
              <a:rPr lang="en-US" sz="2205" dirty="0">
                <a:solidFill>
                  <a:prstClr val="white"/>
                </a:solidFill>
              </a:rPr>
              <a:t>Beautiful nature</a:t>
            </a:r>
            <a:endParaRPr lang="en-US" sz="2205" dirty="0">
              <a:solidFill>
                <a:prstClr val="white"/>
              </a:solidFill>
              <a:latin typeface="Segoe UI"/>
            </a:endParaRPr>
          </a:p>
        </p:txBody>
      </p:sp>
      <p:sp>
        <p:nvSpPr>
          <p:cNvPr id="11" name="Rectangle 10"/>
          <p:cNvSpPr/>
          <p:nvPr/>
        </p:nvSpPr>
        <p:spPr bwMode="gray">
          <a:xfrm>
            <a:off x="9615136" y="4205566"/>
            <a:ext cx="2505351" cy="1511976"/>
          </a:xfrm>
          <a:prstGeom prst="rect">
            <a:avLst/>
          </a:prstGeom>
          <a:solidFill>
            <a:schemeClr val="accent1"/>
          </a:solidFill>
          <a:ln w="57150">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58738" tIns="79369" rIns="158738" bIns="79369" numCol="1" spcCol="0" rtlCol="0" fromWordArt="0" anchor="ctr" anchorCtr="0" forceAA="0" compatLnSpc="1">
            <a:prstTxWarp prst="textNoShape">
              <a:avLst/>
            </a:prstTxWarp>
            <a:noAutofit/>
          </a:bodyPr>
          <a:lstStyle/>
          <a:p>
            <a:pPr marL="0" marR="0" lvl="0" indent="0" algn="ctr" defTabSz="1007943" rtl="0" eaLnBrk="1" fontAlgn="auto" latinLnBrk="0" hangingPunct="1">
              <a:lnSpc>
                <a:spcPct val="110000"/>
              </a:lnSpc>
              <a:spcBef>
                <a:spcPts val="2646"/>
              </a:spcBef>
              <a:spcAft>
                <a:spcPts val="0"/>
              </a:spcAft>
              <a:buClr>
                <a:srgbClr val="D2D3D2"/>
              </a:buClr>
              <a:buSzTx/>
              <a:buFontTx/>
              <a:buNone/>
              <a:tabLst/>
              <a:defRPr/>
            </a:pPr>
            <a:r>
              <a:rPr kumimoji="0" lang="en-US" sz="2205" b="0" i="0" u="none" strike="noStrike" kern="1200" cap="none" spc="0" normalizeH="0" baseline="0" noProof="0" dirty="0">
                <a:ln>
                  <a:noFill/>
                </a:ln>
                <a:solidFill>
                  <a:prstClr val="white"/>
                </a:solidFill>
                <a:effectLst/>
                <a:uLnTx/>
                <a:uFillTx/>
                <a:latin typeface="Segoe UI"/>
                <a:ea typeface="+mn-ea"/>
                <a:cs typeface="+mn-cs"/>
              </a:rPr>
              <a:t>People who like adventure.</a:t>
            </a:r>
          </a:p>
        </p:txBody>
      </p:sp>
      <p:pic>
        <p:nvPicPr>
          <p:cNvPr id="14" name="Picture 1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766555" y="2372205"/>
            <a:ext cx="2505353" cy="1519281"/>
          </a:xfrm>
          <a:prstGeom prst="rect">
            <a:avLst/>
          </a:prstGeom>
          <a:ln w="57150">
            <a:solidFill>
              <a:schemeClr val="bg1">
                <a:lumMod val="85000"/>
              </a:schemeClr>
            </a:solidFill>
          </a:ln>
          <a:effectLst>
            <a:outerShdw blurRad="50800" dist="38100" dir="2700000" algn="tl" rotWithShape="0">
              <a:prstClr val="black">
                <a:alpha val="40000"/>
              </a:prstClr>
            </a:outerShdw>
          </a:effectLst>
        </p:spPr>
      </p:pic>
      <p:sp>
        <p:nvSpPr>
          <p:cNvPr id="2" name="Rectangle 1"/>
          <p:cNvSpPr/>
          <p:nvPr/>
        </p:nvSpPr>
        <p:spPr bwMode="gray">
          <a:xfrm>
            <a:off x="887239" y="2196455"/>
            <a:ext cx="5760640" cy="3744416"/>
          </a:xfrm>
          <a:prstGeom prst="rect">
            <a:avLst/>
          </a:prstGeom>
          <a:noFill/>
          <a:ln>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l-BE" sz="2000" b="0" i="0" u="none" strike="noStrike" kern="1200" cap="none" spc="0" normalizeH="0" baseline="0" noProof="0" dirty="0">
              <a:ln>
                <a:noFill/>
              </a:ln>
              <a:solidFill>
                <a:prstClr val="white"/>
              </a:solidFill>
              <a:effectLst/>
              <a:uLnTx/>
              <a:uFillTx/>
              <a:latin typeface="Segoe UI"/>
              <a:ea typeface="+mn-ea"/>
              <a:cs typeface="+mn-cs"/>
            </a:endParaRPr>
          </a:p>
        </p:txBody>
      </p:sp>
      <p:pic>
        <p:nvPicPr>
          <p:cNvPr id="15" name="Picture 2" descr="Bilderesultat for country falg button sweden"/>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696551" y="6876975"/>
            <a:ext cx="513334" cy="481962"/>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CCBF06F4-E9DC-42C5-A9C1-6148F28BC79B}"/>
              </a:ext>
            </a:extLst>
          </p:cNvPr>
          <p:cNvSpPr/>
          <p:nvPr/>
        </p:nvSpPr>
        <p:spPr bwMode="gray">
          <a:xfrm>
            <a:off x="10660312" y="6546025"/>
            <a:ext cx="1460172" cy="474966"/>
          </a:xfrm>
          <a:prstGeom prst="rect">
            <a:avLst/>
          </a:prstGeom>
          <a:solidFill>
            <a:srgbClr val="C00000"/>
          </a:solidFill>
          <a:ln w="57150">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58738" tIns="79369" rIns="158738" bIns="79369" numCol="1" spcCol="0" rtlCol="0" fromWordArt="0" anchor="ctr" anchorCtr="0" forceAA="0" compatLnSpc="1">
            <a:prstTxWarp prst="textNoShape">
              <a:avLst/>
            </a:prstTxWarp>
            <a:noAutofit/>
          </a:bodyPr>
          <a:lstStyle/>
          <a:p>
            <a:pPr algn="ctr" defTabSz="1007943">
              <a:lnSpc>
                <a:spcPct val="110000"/>
              </a:lnSpc>
              <a:spcBef>
                <a:spcPts val="2646"/>
              </a:spcBef>
              <a:buClr>
                <a:srgbClr val="D2D3D2"/>
              </a:buClr>
            </a:pPr>
            <a:r>
              <a:rPr lang="en-US" sz="2205" dirty="0">
                <a:solidFill>
                  <a:prstClr val="white"/>
                </a:solidFill>
                <a:latin typeface="Segoe UI"/>
              </a:rPr>
              <a:t>Improve</a:t>
            </a:r>
          </a:p>
        </p:txBody>
      </p:sp>
      <p:sp>
        <p:nvSpPr>
          <p:cNvPr id="18" name="Rectangle 17">
            <a:extLst>
              <a:ext uri="{FF2B5EF4-FFF2-40B4-BE49-F238E27FC236}">
                <a16:creationId xmlns:a16="http://schemas.microsoft.com/office/drawing/2014/main" id="{0144D4A0-B59E-461A-A530-F64C11E92CEB}"/>
              </a:ext>
            </a:extLst>
          </p:cNvPr>
          <p:cNvSpPr/>
          <p:nvPr/>
        </p:nvSpPr>
        <p:spPr bwMode="gray">
          <a:xfrm>
            <a:off x="8967194" y="6541497"/>
            <a:ext cx="1460172" cy="474966"/>
          </a:xfrm>
          <a:prstGeom prst="rect">
            <a:avLst/>
          </a:prstGeom>
          <a:solidFill>
            <a:schemeClr val="accent1"/>
          </a:solidFill>
          <a:ln w="57150">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58738" tIns="79369" rIns="158738" bIns="79369" numCol="1" spcCol="0" rtlCol="0" fromWordArt="0" anchor="ctr" anchorCtr="0" forceAA="0" compatLnSpc="1">
            <a:prstTxWarp prst="textNoShape">
              <a:avLst/>
            </a:prstTxWarp>
            <a:noAutofit/>
          </a:bodyPr>
          <a:lstStyle/>
          <a:p>
            <a:pPr algn="ctr" defTabSz="1007943">
              <a:lnSpc>
                <a:spcPct val="110000"/>
              </a:lnSpc>
              <a:spcBef>
                <a:spcPts val="2646"/>
              </a:spcBef>
              <a:buClr>
                <a:srgbClr val="D2D3D2"/>
              </a:buClr>
            </a:pPr>
            <a:r>
              <a:rPr lang="en-US" sz="2205" dirty="0">
                <a:solidFill>
                  <a:prstClr val="white"/>
                </a:solidFill>
                <a:latin typeface="Segoe UI"/>
              </a:rPr>
              <a:t>Maintain</a:t>
            </a:r>
          </a:p>
        </p:txBody>
      </p:sp>
    </p:spTree>
    <p:extLst>
      <p:ext uri="{BB962C8B-B14F-4D97-AF65-F5344CB8AC3E}">
        <p14:creationId xmlns:p14="http://schemas.microsoft.com/office/powerpoint/2010/main" val="3877272604"/>
      </p:ext>
    </p:extLst>
  </p:cSld>
  <p:clrMapOvr>
    <a:masterClrMapping/>
  </p:clrMapOvr>
  <p:transition>
    <p:fade/>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540000" y="1188000"/>
            <a:ext cx="11417146" cy="406265"/>
          </a:xfrm>
        </p:spPr>
        <p:txBody>
          <a:bodyPr/>
          <a:lstStyle/>
          <a:p>
            <a:r>
              <a:rPr lang="en-US" dirty="0"/>
              <a:t>Highly relevant for 1 segment, decent relevance for additionally 2-3 segments</a:t>
            </a:r>
          </a:p>
        </p:txBody>
      </p:sp>
      <p:sp>
        <p:nvSpPr>
          <p:cNvPr id="4" name="Title 3"/>
          <p:cNvSpPr>
            <a:spLocks noGrp="1"/>
          </p:cNvSpPr>
          <p:nvPr>
            <p:ph type="title"/>
          </p:nvPr>
        </p:nvSpPr>
        <p:spPr>
          <a:xfrm>
            <a:off x="540000" y="563083"/>
            <a:ext cx="12070066" cy="507831"/>
          </a:xfrm>
        </p:spPr>
        <p:txBody>
          <a:bodyPr/>
          <a:lstStyle/>
          <a:p>
            <a:r>
              <a:rPr lang="en-US" sz="3300" dirty="0"/>
              <a:t>Norway connects well with multiple needs in Sweden</a:t>
            </a:r>
          </a:p>
        </p:txBody>
      </p:sp>
      <p:sp>
        <p:nvSpPr>
          <p:cNvPr id="6" name="TextBox 5"/>
          <p:cNvSpPr txBox="1"/>
          <p:nvPr/>
        </p:nvSpPr>
        <p:spPr>
          <a:xfrm>
            <a:off x="3767559" y="6931621"/>
            <a:ext cx="8856984" cy="377402"/>
          </a:xfrm>
          <a:prstGeom prst="rect">
            <a:avLst/>
          </a:prstGeom>
          <a:noFill/>
        </p:spPr>
        <p:txBody>
          <a:bodyPr wrap="square" lIns="72000" tIns="36000" rIns="72000" bIns="36000" rtlCol="0">
            <a:spAutoFit/>
          </a:bodyPr>
          <a:lstStyle/>
          <a:p>
            <a:pPr marL="0" marR="0" lvl="0" indent="0" algn="r" defTabSz="1051802" rtl="0" eaLnBrk="1" fontAlgn="auto" latinLnBrk="0" hangingPunct="1">
              <a:lnSpc>
                <a:spcPct val="110000"/>
              </a:lnSpc>
              <a:spcBef>
                <a:spcPts val="2400"/>
              </a:spcBef>
              <a:spcAft>
                <a:spcPts val="0"/>
              </a:spcAft>
              <a:buClr>
                <a:srgbClr val="D2D3D2"/>
              </a:buClr>
              <a:buSzTx/>
              <a:buFontTx/>
              <a:buNone/>
              <a:tabLst/>
              <a:defRPr/>
            </a:pPr>
            <a:r>
              <a:rPr kumimoji="0" lang="en-US" sz="1800" b="0" i="1" u="none" strike="noStrike" kern="1200" cap="none" spc="0" normalizeH="0" baseline="0" noProof="0" dirty="0">
                <a:ln>
                  <a:noFill/>
                </a:ln>
                <a:solidFill>
                  <a:srgbClr val="222223"/>
                </a:solidFill>
                <a:effectLst/>
                <a:uLnTx/>
                <a:uFillTx/>
                <a:latin typeface="Segoe UI"/>
                <a:ea typeface="+mn-ea"/>
                <a:cs typeface="+mn-cs"/>
              </a:rPr>
              <a:t>Fit with segments in the Swedish market</a:t>
            </a:r>
          </a:p>
        </p:txBody>
      </p:sp>
      <p:graphicFrame>
        <p:nvGraphicFramePr>
          <p:cNvPr id="11" name="Chart 10"/>
          <p:cNvGraphicFramePr/>
          <p:nvPr>
            <p:extLst>
              <p:ext uri="{D42A27DB-BD31-4B8C-83A1-F6EECF244321}">
                <p14:modId xmlns:p14="http://schemas.microsoft.com/office/powerpoint/2010/main" val="2490887817"/>
              </p:ext>
            </p:extLst>
          </p:nvPr>
        </p:nvGraphicFramePr>
        <p:xfrm>
          <a:off x="540000" y="2247794"/>
          <a:ext cx="12012535" cy="4634615"/>
        </p:xfrm>
        <a:graphic>
          <a:graphicData uri="http://schemas.openxmlformats.org/drawingml/2006/chart">
            <c:chart xmlns:c="http://schemas.openxmlformats.org/drawingml/2006/chart" xmlns:r="http://schemas.openxmlformats.org/officeDocument/2006/relationships" r:id="rId2"/>
          </a:graphicData>
        </a:graphic>
      </p:graphicFrame>
      <p:sp>
        <p:nvSpPr>
          <p:cNvPr id="15" name="Rectangle 14"/>
          <p:cNvSpPr/>
          <p:nvPr/>
        </p:nvSpPr>
        <p:spPr>
          <a:xfrm>
            <a:off x="7133166" y="5946165"/>
            <a:ext cx="1110123" cy="553998"/>
          </a:xfrm>
          <a:prstGeom prst="rect">
            <a:avLst/>
          </a:prstGeom>
        </p:spPr>
        <p:txBody>
          <a:bodyPr wrap="square">
            <a:spAutoFit/>
          </a:bodyPr>
          <a:lstStyle/>
          <a:p>
            <a:pPr algn="ctr"/>
            <a:r>
              <a:rPr lang="en-US" sz="1000" cap="all" dirty="0"/>
              <a:t>Broadening My Cultural Horizon</a:t>
            </a:r>
          </a:p>
        </p:txBody>
      </p:sp>
      <p:sp>
        <p:nvSpPr>
          <p:cNvPr id="21" name="Rectangle 20"/>
          <p:cNvSpPr/>
          <p:nvPr/>
        </p:nvSpPr>
        <p:spPr>
          <a:xfrm>
            <a:off x="9385871" y="5946165"/>
            <a:ext cx="1150440" cy="400110"/>
          </a:xfrm>
          <a:prstGeom prst="rect">
            <a:avLst/>
          </a:prstGeom>
        </p:spPr>
        <p:txBody>
          <a:bodyPr wrap="square">
            <a:spAutoFit/>
          </a:bodyPr>
          <a:lstStyle/>
          <a:p>
            <a:pPr algn="ctr"/>
            <a:r>
              <a:rPr lang="en-US" sz="1000" cap="all" dirty="0"/>
              <a:t>EXTRAVAGANT INDULGENCE</a:t>
            </a:r>
          </a:p>
        </p:txBody>
      </p:sp>
      <p:sp>
        <p:nvSpPr>
          <p:cNvPr id="22" name="Rectangle 21"/>
          <p:cNvSpPr/>
          <p:nvPr/>
        </p:nvSpPr>
        <p:spPr>
          <a:xfrm>
            <a:off x="2562994" y="5946165"/>
            <a:ext cx="1123106" cy="400110"/>
          </a:xfrm>
          <a:prstGeom prst="rect">
            <a:avLst/>
          </a:prstGeom>
        </p:spPr>
        <p:txBody>
          <a:bodyPr wrap="square">
            <a:spAutoFit/>
          </a:bodyPr>
          <a:lstStyle/>
          <a:p>
            <a:pPr algn="ctr"/>
            <a:r>
              <a:rPr lang="en-US" sz="1000" cap="all" dirty="0"/>
              <a:t>Social Immersion</a:t>
            </a:r>
          </a:p>
        </p:txBody>
      </p:sp>
      <p:cxnSp>
        <p:nvCxnSpPr>
          <p:cNvPr id="24" name="Straight Connector 23"/>
          <p:cNvCxnSpPr/>
          <p:nvPr/>
        </p:nvCxnSpPr>
        <p:spPr>
          <a:xfrm>
            <a:off x="1319287" y="4563164"/>
            <a:ext cx="10431852" cy="0"/>
          </a:xfrm>
          <a:prstGeom prst="line">
            <a:avLst/>
          </a:prstGeom>
          <a:ln w="3175">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1319287" y="3098201"/>
            <a:ext cx="0" cy="2854864"/>
          </a:xfrm>
          <a:prstGeom prst="line">
            <a:avLst/>
          </a:prstGeom>
          <a:ln w="3175">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a:off x="4842972" y="5946165"/>
            <a:ext cx="1133054" cy="246221"/>
          </a:xfrm>
          <a:prstGeom prst="rect">
            <a:avLst/>
          </a:prstGeom>
        </p:spPr>
        <p:txBody>
          <a:bodyPr wrap="square">
            <a:spAutoFit/>
          </a:bodyPr>
          <a:lstStyle/>
          <a:p>
            <a:pPr algn="ctr"/>
            <a:r>
              <a:rPr lang="en-US" sz="1000" cap="all" dirty="0"/>
              <a:t>Escape</a:t>
            </a:r>
          </a:p>
        </p:txBody>
      </p:sp>
      <p:sp>
        <p:nvSpPr>
          <p:cNvPr id="41" name="Rectangle 40"/>
          <p:cNvSpPr/>
          <p:nvPr/>
        </p:nvSpPr>
        <p:spPr>
          <a:xfrm>
            <a:off x="8243290" y="5946165"/>
            <a:ext cx="1152128" cy="707886"/>
          </a:xfrm>
          <a:prstGeom prst="rect">
            <a:avLst/>
          </a:prstGeom>
        </p:spPr>
        <p:txBody>
          <a:bodyPr wrap="square">
            <a:spAutoFit/>
          </a:bodyPr>
          <a:lstStyle/>
          <a:p>
            <a:pPr algn="ctr"/>
            <a:r>
              <a:rPr lang="en-US" sz="1000" cap="all" dirty="0"/>
              <a:t>ADVENTURES IN the World of Natural Beauty</a:t>
            </a:r>
          </a:p>
        </p:txBody>
      </p:sp>
      <p:sp>
        <p:nvSpPr>
          <p:cNvPr id="42" name="Rectangle 41"/>
          <p:cNvSpPr/>
          <p:nvPr/>
        </p:nvSpPr>
        <p:spPr>
          <a:xfrm>
            <a:off x="3697185" y="5946165"/>
            <a:ext cx="1148983" cy="400110"/>
          </a:xfrm>
          <a:prstGeom prst="rect">
            <a:avLst/>
          </a:prstGeom>
        </p:spPr>
        <p:txBody>
          <a:bodyPr wrap="square">
            <a:spAutoFit/>
          </a:bodyPr>
          <a:lstStyle/>
          <a:p>
            <a:pPr algn="ctr"/>
            <a:r>
              <a:rPr lang="en-US" sz="1000" cap="all" dirty="0"/>
              <a:t>Sharing &amp; Caring</a:t>
            </a:r>
          </a:p>
        </p:txBody>
      </p:sp>
      <p:sp>
        <p:nvSpPr>
          <p:cNvPr id="43" name="Rectangle 42"/>
          <p:cNvSpPr/>
          <p:nvPr/>
        </p:nvSpPr>
        <p:spPr>
          <a:xfrm>
            <a:off x="5976025" y="5946165"/>
            <a:ext cx="1095960" cy="246221"/>
          </a:xfrm>
          <a:prstGeom prst="rect">
            <a:avLst/>
          </a:prstGeom>
        </p:spPr>
        <p:txBody>
          <a:bodyPr wrap="square">
            <a:spAutoFit/>
          </a:bodyPr>
          <a:lstStyle/>
          <a:p>
            <a:pPr algn="ctr"/>
            <a:r>
              <a:rPr lang="en-US" sz="1000" cap="all" dirty="0"/>
              <a:t>Control</a:t>
            </a:r>
          </a:p>
        </p:txBody>
      </p:sp>
      <p:sp>
        <p:nvSpPr>
          <p:cNvPr id="44" name="Rectangle 43"/>
          <p:cNvSpPr/>
          <p:nvPr/>
        </p:nvSpPr>
        <p:spPr>
          <a:xfrm>
            <a:off x="10536312" y="5946165"/>
            <a:ext cx="1194280" cy="246221"/>
          </a:xfrm>
          <a:prstGeom prst="rect">
            <a:avLst/>
          </a:prstGeom>
        </p:spPr>
        <p:txBody>
          <a:bodyPr wrap="square">
            <a:spAutoFit/>
          </a:bodyPr>
          <a:lstStyle/>
          <a:p>
            <a:pPr algn="ctr"/>
            <a:r>
              <a:rPr lang="en-US" sz="1000" cap="all" dirty="0"/>
              <a:t>Energy</a:t>
            </a:r>
          </a:p>
        </p:txBody>
      </p:sp>
      <p:sp>
        <p:nvSpPr>
          <p:cNvPr id="45" name="Rectangle 44"/>
          <p:cNvSpPr/>
          <p:nvPr/>
        </p:nvSpPr>
        <p:spPr>
          <a:xfrm>
            <a:off x="1319287" y="5946165"/>
            <a:ext cx="1152127" cy="412182"/>
          </a:xfrm>
          <a:prstGeom prst="rect">
            <a:avLst/>
          </a:prstGeom>
        </p:spPr>
        <p:txBody>
          <a:bodyPr wrap="square">
            <a:spAutoFit/>
          </a:bodyPr>
          <a:lstStyle/>
          <a:p>
            <a:pPr algn="ctr"/>
            <a:r>
              <a:rPr lang="en-US" sz="1000" cap="all" dirty="0"/>
              <a:t>Playful Liberation</a:t>
            </a:r>
          </a:p>
        </p:txBody>
      </p:sp>
      <p:cxnSp>
        <p:nvCxnSpPr>
          <p:cNvPr id="48" name="Straight Connector 47"/>
          <p:cNvCxnSpPr/>
          <p:nvPr/>
        </p:nvCxnSpPr>
        <p:spPr>
          <a:xfrm flipV="1">
            <a:off x="2549625" y="3098201"/>
            <a:ext cx="0" cy="2854864"/>
          </a:xfrm>
          <a:prstGeom prst="line">
            <a:avLst/>
          </a:prstGeom>
          <a:ln w="3175">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3697186" y="3098201"/>
            <a:ext cx="0" cy="2854864"/>
          </a:xfrm>
          <a:prstGeom prst="line">
            <a:avLst/>
          </a:prstGeom>
          <a:ln w="3175">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4846169" y="3098201"/>
            <a:ext cx="0" cy="2854864"/>
          </a:xfrm>
          <a:prstGeom prst="line">
            <a:avLst/>
          </a:prstGeom>
          <a:ln w="3175">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5976026" y="3098201"/>
            <a:ext cx="0" cy="2854864"/>
          </a:xfrm>
          <a:prstGeom prst="line">
            <a:avLst/>
          </a:prstGeom>
          <a:ln w="3175">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7136096" y="3098201"/>
            <a:ext cx="0" cy="2854864"/>
          </a:xfrm>
          <a:prstGeom prst="line">
            <a:avLst/>
          </a:prstGeom>
          <a:ln w="3175">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V="1">
            <a:off x="8232056" y="3098201"/>
            <a:ext cx="0" cy="2854864"/>
          </a:xfrm>
          <a:prstGeom prst="line">
            <a:avLst/>
          </a:prstGeom>
          <a:ln w="3175">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V="1">
            <a:off x="9384184" y="3098201"/>
            <a:ext cx="0" cy="2854864"/>
          </a:xfrm>
          <a:prstGeom prst="line">
            <a:avLst/>
          </a:prstGeom>
          <a:ln w="3175">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V="1">
            <a:off x="10536312" y="3098201"/>
            <a:ext cx="0" cy="2854864"/>
          </a:xfrm>
          <a:prstGeom prst="line">
            <a:avLst/>
          </a:prstGeom>
          <a:ln w="3175">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V="1">
            <a:off x="11730592" y="3098201"/>
            <a:ext cx="0" cy="2854864"/>
          </a:xfrm>
          <a:prstGeom prst="line">
            <a:avLst/>
          </a:prstGeom>
          <a:ln w="3175">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pic>
        <p:nvPicPr>
          <p:cNvPr id="28" name="Picture 2" descr="Bilderesultat for country falg button sweden">
            <a:extLst>
              <a:ext uri="{FF2B5EF4-FFF2-40B4-BE49-F238E27FC236}">
                <a16:creationId xmlns:a16="http://schemas.microsoft.com/office/drawing/2014/main" id="{3FCAAED8-A270-4AE9-8F53-980C9FCEE95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696551" y="6876975"/>
            <a:ext cx="513334" cy="481962"/>
          </a:xfrm>
          <a:prstGeom prst="rect">
            <a:avLst/>
          </a:prstGeom>
          <a:noFill/>
          <a:extLst>
            <a:ext uri="{909E8E84-426E-40DD-AFC4-6F175D3DCCD1}">
              <a14:hiddenFill xmlns:a14="http://schemas.microsoft.com/office/drawing/2010/main">
                <a:solidFill>
                  <a:srgbClr val="FFFFFF"/>
                </a:solidFill>
              </a14:hiddenFill>
            </a:ext>
          </a:extLst>
        </p:spPr>
      </p:pic>
      <p:sp>
        <p:nvSpPr>
          <p:cNvPr id="29" name="Oval 28">
            <a:extLst>
              <a:ext uri="{FF2B5EF4-FFF2-40B4-BE49-F238E27FC236}">
                <a16:creationId xmlns:a16="http://schemas.microsoft.com/office/drawing/2014/main" id="{23129487-5C3D-4F62-B8F3-6A9ADE1258E4}"/>
              </a:ext>
            </a:extLst>
          </p:cNvPr>
          <p:cNvSpPr/>
          <p:nvPr/>
        </p:nvSpPr>
        <p:spPr bwMode="gray">
          <a:xfrm>
            <a:off x="6040760" y="2992468"/>
            <a:ext cx="1011014" cy="27534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nb-NO" sz="2000" dirty="0">
              <a:solidFill>
                <a:schemeClr val="bg1"/>
              </a:solidFill>
            </a:endParaRPr>
          </a:p>
        </p:txBody>
      </p:sp>
      <p:sp>
        <p:nvSpPr>
          <p:cNvPr id="30" name="Oval 29">
            <a:extLst>
              <a:ext uri="{FF2B5EF4-FFF2-40B4-BE49-F238E27FC236}">
                <a16:creationId xmlns:a16="http://schemas.microsoft.com/office/drawing/2014/main" id="{28E43A74-DA40-4DB6-8908-10DA0E380749}"/>
              </a:ext>
            </a:extLst>
          </p:cNvPr>
          <p:cNvSpPr/>
          <p:nvPr/>
        </p:nvSpPr>
        <p:spPr bwMode="gray">
          <a:xfrm>
            <a:off x="4898392" y="3909635"/>
            <a:ext cx="1011014" cy="275341"/>
          </a:xfrm>
          <a:prstGeom prst="ellipse">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nb-NO" sz="2000" dirty="0">
              <a:solidFill>
                <a:schemeClr val="bg1"/>
              </a:solidFill>
            </a:endParaRPr>
          </a:p>
        </p:txBody>
      </p:sp>
      <p:sp>
        <p:nvSpPr>
          <p:cNvPr id="31" name="Oval 30">
            <a:extLst>
              <a:ext uri="{FF2B5EF4-FFF2-40B4-BE49-F238E27FC236}">
                <a16:creationId xmlns:a16="http://schemas.microsoft.com/office/drawing/2014/main" id="{B9191570-A407-44F5-B100-4C652ACE963D}"/>
              </a:ext>
            </a:extLst>
          </p:cNvPr>
          <p:cNvSpPr/>
          <p:nvPr/>
        </p:nvSpPr>
        <p:spPr bwMode="gray">
          <a:xfrm>
            <a:off x="3745813" y="4235058"/>
            <a:ext cx="1011014" cy="275341"/>
          </a:xfrm>
          <a:prstGeom prst="ellipse">
            <a:avLst/>
          </a:prstGeom>
          <a:noFill/>
          <a:ln>
            <a:solidFill>
              <a:schemeClr val="bg1">
                <a:lumMod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nb-NO" sz="2000" dirty="0">
              <a:solidFill>
                <a:schemeClr val="bg1"/>
              </a:solidFill>
            </a:endParaRPr>
          </a:p>
        </p:txBody>
      </p:sp>
      <p:sp>
        <p:nvSpPr>
          <p:cNvPr id="32" name="Oval 31">
            <a:extLst>
              <a:ext uri="{FF2B5EF4-FFF2-40B4-BE49-F238E27FC236}">
                <a16:creationId xmlns:a16="http://schemas.microsoft.com/office/drawing/2014/main" id="{9FF3F231-1227-4938-AFC3-04AF9DC4B8EB}"/>
              </a:ext>
            </a:extLst>
          </p:cNvPr>
          <p:cNvSpPr/>
          <p:nvPr/>
        </p:nvSpPr>
        <p:spPr bwMode="gray">
          <a:xfrm>
            <a:off x="1423646" y="4174760"/>
            <a:ext cx="1011014" cy="275341"/>
          </a:xfrm>
          <a:prstGeom prst="ellipse">
            <a:avLst/>
          </a:prstGeom>
          <a:noFill/>
          <a:ln>
            <a:solidFill>
              <a:schemeClr val="bg1">
                <a:lumMod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nb-NO" sz="2000" dirty="0">
              <a:solidFill>
                <a:schemeClr val="bg1"/>
              </a:solidFill>
            </a:endParaRPr>
          </a:p>
        </p:txBody>
      </p:sp>
      <p:sp>
        <p:nvSpPr>
          <p:cNvPr id="33" name="Oval 32">
            <a:extLst>
              <a:ext uri="{FF2B5EF4-FFF2-40B4-BE49-F238E27FC236}">
                <a16:creationId xmlns:a16="http://schemas.microsoft.com/office/drawing/2014/main" id="{E2DE7B21-43E8-47B0-B925-5EE35A1FE1EB}"/>
              </a:ext>
            </a:extLst>
          </p:cNvPr>
          <p:cNvSpPr/>
          <p:nvPr/>
        </p:nvSpPr>
        <p:spPr bwMode="gray">
          <a:xfrm>
            <a:off x="10578464" y="4241016"/>
            <a:ext cx="1011014" cy="275341"/>
          </a:xfrm>
          <a:prstGeom prst="ellipse">
            <a:avLst/>
          </a:prstGeom>
          <a:noFill/>
          <a:ln>
            <a:solidFill>
              <a:schemeClr val="bg1">
                <a:lumMod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nb-NO" sz="2000" dirty="0">
              <a:solidFill>
                <a:schemeClr val="bg1"/>
              </a:solidFill>
            </a:endParaRPr>
          </a:p>
        </p:txBody>
      </p:sp>
    </p:spTree>
    <p:extLst>
      <p:ext uri="{BB962C8B-B14F-4D97-AF65-F5344CB8AC3E}">
        <p14:creationId xmlns:p14="http://schemas.microsoft.com/office/powerpoint/2010/main" val="3690243237"/>
      </p:ext>
    </p:extLst>
  </p:cSld>
  <p:clrMapOvr>
    <a:masterClrMapping/>
  </p:clrMapOvr>
  <p:transition>
    <p:fade/>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3603AE5-F56C-4FB3-8E6F-D8EBACBF4F95}"/>
              </a:ext>
            </a:extLst>
          </p:cNvPr>
          <p:cNvSpPr/>
          <p:nvPr/>
        </p:nvSpPr>
        <p:spPr bwMode="gray">
          <a:xfrm>
            <a:off x="7537801" y="4907120"/>
            <a:ext cx="4997796" cy="1460511"/>
          </a:xfrm>
          <a:prstGeom prst="rect">
            <a:avLst/>
          </a:prstGeom>
          <a:solidFill>
            <a:schemeClr val="bg1">
              <a:lumMod val="85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lvl="0">
              <a:lnSpc>
                <a:spcPct val="110000"/>
              </a:lnSpc>
              <a:spcBef>
                <a:spcPts val="2400"/>
              </a:spcBef>
              <a:buClr>
                <a:srgbClr val="D2D3D2"/>
              </a:buClr>
            </a:pPr>
            <a:r>
              <a:rPr lang="en-US" sz="1600" dirty="0">
                <a:solidFill>
                  <a:srgbClr val="222223"/>
                </a:solidFill>
              </a:rPr>
              <a:t>For Swedes, Norway could be a place to feel completely liberated and full of energy. A playful and fresh destination. It’s safe to have party &amp; fun in Norway.</a:t>
            </a:r>
          </a:p>
        </p:txBody>
      </p:sp>
      <p:sp>
        <p:nvSpPr>
          <p:cNvPr id="17" name="Rectangle 16">
            <a:extLst>
              <a:ext uri="{FF2B5EF4-FFF2-40B4-BE49-F238E27FC236}">
                <a16:creationId xmlns:a16="http://schemas.microsoft.com/office/drawing/2014/main" id="{4059CDA4-0BDA-476C-B01F-78628684BD2F}"/>
              </a:ext>
            </a:extLst>
          </p:cNvPr>
          <p:cNvSpPr/>
          <p:nvPr/>
        </p:nvSpPr>
        <p:spPr bwMode="gray">
          <a:xfrm>
            <a:off x="7572135" y="3132559"/>
            <a:ext cx="4997796" cy="1485034"/>
          </a:xfrm>
          <a:prstGeom prst="rect">
            <a:avLst/>
          </a:prstGeom>
          <a:solidFill>
            <a:schemeClr val="bg1">
              <a:lumMod val="85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lvl="0">
              <a:lnSpc>
                <a:spcPct val="110000"/>
              </a:lnSpc>
              <a:spcBef>
                <a:spcPts val="2400"/>
              </a:spcBef>
              <a:buClr>
                <a:srgbClr val="D2D3D2"/>
              </a:buClr>
            </a:pPr>
            <a:r>
              <a:rPr lang="en-US" sz="1600" dirty="0">
                <a:solidFill>
                  <a:srgbClr val="222223"/>
                </a:solidFill>
              </a:rPr>
              <a:t>A safe escape to Norway. Norway has those quiet environments you are looking for. A trip to Norway restores my sense of harmony and balance. It helps you escape from your hectic daily life.</a:t>
            </a:r>
          </a:p>
        </p:txBody>
      </p:sp>
      <p:sp>
        <p:nvSpPr>
          <p:cNvPr id="3" name="Title 2"/>
          <p:cNvSpPr>
            <a:spLocks noGrp="1"/>
          </p:cNvSpPr>
          <p:nvPr>
            <p:ph type="title"/>
          </p:nvPr>
        </p:nvSpPr>
        <p:spPr>
          <a:xfrm>
            <a:off x="540000" y="540000"/>
            <a:ext cx="9832017" cy="553998"/>
          </a:xfrm>
        </p:spPr>
        <p:txBody>
          <a:bodyPr/>
          <a:lstStyle/>
          <a:p>
            <a:r>
              <a:rPr lang="en-US" dirty="0"/>
              <a:t>Looking at Norway’s current strengths</a:t>
            </a:r>
          </a:p>
        </p:txBody>
      </p:sp>
      <p:sp>
        <p:nvSpPr>
          <p:cNvPr id="4" name="Title 2"/>
          <p:cNvSpPr txBox="1">
            <a:spLocks/>
          </p:cNvSpPr>
          <p:nvPr/>
        </p:nvSpPr>
        <p:spPr bwMode="gray">
          <a:xfrm>
            <a:off x="540000" y="1168057"/>
            <a:ext cx="12593414" cy="553998"/>
          </a:xfrm>
          <a:prstGeom prst="rect">
            <a:avLst/>
          </a:prstGeom>
          <a:solidFill>
            <a:schemeClr val="accent3"/>
          </a:solidFill>
        </p:spPr>
        <p:txBody>
          <a:bodyPr wrap="none" lIns="82819" tIns="0" rIns="82819" bIns="0" rtlCol="0" anchor="ctr">
            <a:sp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r>
              <a:rPr lang="en-US" dirty="0"/>
              <a:t>And position different routes that can be explored</a:t>
            </a:r>
          </a:p>
        </p:txBody>
      </p:sp>
      <p:sp>
        <p:nvSpPr>
          <p:cNvPr id="2" name="TextBox 1"/>
          <p:cNvSpPr txBox="1"/>
          <p:nvPr/>
        </p:nvSpPr>
        <p:spPr>
          <a:xfrm>
            <a:off x="783102" y="2960944"/>
            <a:ext cx="3744416" cy="447101"/>
          </a:xfrm>
          <a:prstGeom prst="rect">
            <a:avLst/>
          </a:prstGeom>
          <a:noFill/>
        </p:spPr>
        <p:txBody>
          <a:bodyPr wrap="square" lIns="72000" tIns="36000" rIns="72000" bIns="36000" rtlCol="0">
            <a:spAutoFit/>
          </a:bodyPr>
          <a:lstStyle/>
          <a:p>
            <a:pPr algn="ctr">
              <a:lnSpc>
                <a:spcPct val="110000"/>
              </a:lnSpc>
              <a:spcBef>
                <a:spcPts val="2400"/>
              </a:spcBef>
              <a:buClr>
                <a:schemeClr val="bg2"/>
              </a:buClr>
            </a:pPr>
            <a:r>
              <a:rPr lang="nb-NO" sz="2400" b="1" dirty="0"/>
              <a:t>THE OBVIOUS TARGET</a:t>
            </a:r>
          </a:p>
        </p:txBody>
      </p:sp>
      <p:cxnSp>
        <p:nvCxnSpPr>
          <p:cNvPr id="9" name="Straight Connector 8"/>
          <p:cNvCxnSpPr/>
          <p:nvPr/>
        </p:nvCxnSpPr>
        <p:spPr>
          <a:xfrm>
            <a:off x="4847679" y="2124447"/>
            <a:ext cx="0" cy="4935650"/>
          </a:xfrm>
          <a:prstGeom prst="line">
            <a:avLst/>
          </a:prstGeom>
          <a:ln w="76200">
            <a:solidFill>
              <a:schemeClr val="tx1">
                <a:lumMod val="25000"/>
                <a:lumOff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765736" y="1841780"/>
            <a:ext cx="6714791" cy="411257"/>
          </a:xfrm>
          <a:prstGeom prst="rect">
            <a:avLst/>
          </a:prstGeom>
          <a:noFill/>
        </p:spPr>
        <p:txBody>
          <a:bodyPr wrap="square" lIns="72000" tIns="36000" rIns="72000" bIns="36000" rtlCol="0">
            <a:spAutoFit/>
          </a:bodyPr>
          <a:lstStyle/>
          <a:p>
            <a:pPr algn="ctr">
              <a:lnSpc>
                <a:spcPct val="110000"/>
              </a:lnSpc>
              <a:spcBef>
                <a:spcPts val="2400"/>
              </a:spcBef>
              <a:buClr>
                <a:schemeClr val="bg2"/>
              </a:buClr>
            </a:pPr>
            <a:r>
              <a:rPr lang="en-US" sz="2000" b="1" dirty="0"/>
              <a:t>BUT</a:t>
            </a:r>
            <a:r>
              <a:rPr lang="en-US" sz="1600" b="1" dirty="0"/>
              <a:t> IMPORTANT ADDITIONS ARE NEEDED</a:t>
            </a:r>
          </a:p>
        </p:txBody>
      </p:sp>
      <p:sp>
        <p:nvSpPr>
          <p:cNvPr id="14" name="Rectangle 13"/>
          <p:cNvSpPr/>
          <p:nvPr/>
        </p:nvSpPr>
        <p:spPr bwMode="gray">
          <a:xfrm>
            <a:off x="1069351" y="3554405"/>
            <a:ext cx="3100791" cy="2214851"/>
          </a:xfrm>
          <a:prstGeom prst="rect">
            <a:avLst/>
          </a:prstGeom>
          <a:blipFill>
            <a:blip r:embed="rId2" cstate="email">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tretch>
              <a:fillRect/>
            </a:stretch>
          </a:bli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r>
              <a:rPr lang="nb-NO" sz="2400" dirty="0">
                <a:solidFill>
                  <a:schemeClr val="bg1"/>
                </a:solidFill>
                <a:effectLst>
                  <a:outerShdw blurRad="38100" dist="38100" dir="2700000" algn="tl">
                    <a:srgbClr val="000000">
                      <a:alpha val="43137"/>
                    </a:srgbClr>
                  </a:outerShdw>
                </a:effectLst>
              </a:rPr>
              <a:t>CONTROL</a:t>
            </a:r>
          </a:p>
        </p:txBody>
      </p:sp>
      <p:sp>
        <p:nvSpPr>
          <p:cNvPr id="20" name="Rectangle 19"/>
          <p:cNvSpPr/>
          <p:nvPr/>
        </p:nvSpPr>
        <p:spPr bwMode="gray">
          <a:xfrm>
            <a:off x="5493087" y="3132559"/>
            <a:ext cx="2079048" cy="1485034"/>
          </a:xfrm>
          <a:prstGeom prst="rect">
            <a:avLst/>
          </a:prstGeom>
          <a:blipFill>
            <a:blip r:embed="rId4" cstate="email">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a:ext>
              </a:extLst>
            </a:blip>
            <a:stretch>
              <a:fillRect/>
            </a:stretch>
          </a:bli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r>
              <a:rPr lang="nb-NO" sz="2000" dirty="0">
                <a:solidFill>
                  <a:schemeClr val="bg1"/>
                </a:solidFill>
                <a:effectLst>
                  <a:outerShdw blurRad="38100" dist="38100" dir="2700000" algn="tl">
                    <a:srgbClr val="000000">
                      <a:alpha val="43137"/>
                    </a:srgbClr>
                  </a:outerShdw>
                </a:effectLst>
              </a:rPr>
              <a:t>ESCAPE</a:t>
            </a:r>
          </a:p>
        </p:txBody>
      </p:sp>
      <p:sp>
        <p:nvSpPr>
          <p:cNvPr id="21" name="TextBox 20"/>
          <p:cNvSpPr txBox="1"/>
          <p:nvPr/>
        </p:nvSpPr>
        <p:spPr>
          <a:xfrm>
            <a:off x="5493087" y="2268463"/>
            <a:ext cx="7491496" cy="628057"/>
          </a:xfrm>
          <a:prstGeom prst="rect">
            <a:avLst/>
          </a:prstGeom>
          <a:noFill/>
        </p:spPr>
        <p:txBody>
          <a:bodyPr wrap="square" lIns="72000" tIns="36000" rIns="72000" bIns="36000" rtlCol="0" anchor="t">
            <a:noAutofit/>
          </a:bodyPr>
          <a:lstStyle/>
          <a:p>
            <a:pPr>
              <a:lnSpc>
                <a:spcPct val="110000"/>
              </a:lnSpc>
              <a:spcBef>
                <a:spcPts val="2400"/>
              </a:spcBef>
              <a:buClr>
                <a:schemeClr val="bg2"/>
              </a:buClr>
            </a:pPr>
            <a:r>
              <a:rPr lang="en-US" sz="1800" i="1" dirty="0"/>
              <a:t>To add some content to the most dominant need (control) we need to combine it with another need OR focus on another segment entirely</a:t>
            </a:r>
          </a:p>
        </p:txBody>
      </p:sp>
      <p:sp>
        <p:nvSpPr>
          <p:cNvPr id="5" name="TextBox 4">
            <a:extLst>
              <a:ext uri="{FF2B5EF4-FFF2-40B4-BE49-F238E27FC236}">
                <a16:creationId xmlns:a16="http://schemas.microsoft.com/office/drawing/2014/main" id="{A6F4E71F-9D70-4C78-AF4C-F53A7E8DD0E7}"/>
              </a:ext>
            </a:extLst>
          </p:cNvPr>
          <p:cNvSpPr txBox="1"/>
          <p:nvPr/>
        </p:nvSpPr>
        <p:spPr>
          <a:xfrm>
            <a:off x="5493087" y="6571168"/>
            <a:ext cx="7033942" cy="614390"/>
          </a:xfrm>
          <a:prstGeom prst="rect">
            <a:avLst/>
          </a:prstGeom>
          <a:noFill/>
        </p:spPr>
        <p:txBody>
          <a:bodyPr wrap="square" lIns="72000" tIns="36000" rIns="72000" bIns="36000" rtlCol="0">
            <a:spAutoFit/>
          </a:bodyPr>
          <a:lstStyle/>
          <a:p>
            <a:pPr algn="ctr">
              <a:lnSpc>
                <a:spcPct val="110000"/>
              </a:lnSpc>
              <a:spcBef>
                <a:spcPts val="2400"/>
              </a:spcBef>
              <a:buClr>
                <a:schemeClr val="bg2"/>
              </a:buClr>
            </a:pPr>
            <a:r>
              <a:rPr lang="en-US" sz="1600" i="1" dirty="0"/>
              <a:t>«ENERGY» and «SHARING &amp; CARING» could also be worth looking at when developing concepts for the Swedish market.</a:t>
            </a:r>
          </a:p>
        </p:txBody>
      </p:sp>
      <p:sp>
        <p:nvSpPr>
          <p:cNvPr id="19" name="TextBox 18">
            <a:extLst>
              <a:ext uri="{FF2B5EF4-FFF2-40B4-BE49-F238E27FC236}">
                <a16:creationId xmlns:a16="http://schemas.microsoft.com/office/drawing/2014/main" id="{652C7DB8-5D76-480A-9086-C00438E5B310}"/>
              </a:ext>
            </a:extLst>
          </p:cNvPr>
          <p:cNvSpPr txBox="1"/>
          <p:nvPr/>
        </p:nvSpPr>
        <p:spPr>
          <a:xfrm>
            <a:off x="783102" y="5920530"/>
            <a:ext cx="3744416" cy="447101"/>
          </a:xfrm>
          <a:prstGeom prst="rect">
            <a:avLst/>
          </a:prstGeom>
          <a:noFill/>
        </p:spPr>
        <p:txBody>
          <a:bodyPr wrap="square" lIns="72000" tIns="36000" rIns="72000" bIns="36000" rtlCol="0">
            <a:spAutoFit/>
          </a:bodyPr>
          <a:lstStyle/>
          <a:p>
            <a:pPr algn="ctr">
              <a:lnSpc>
                <a:spcPct val="110000"/>
              </a:lnSpc>
              <a:spcBef>
                <a:spcPts val="2400"/>
              </a:spcBef>
              <a:buClr>
                <a:schemeClr val="bg2"/>
              </a:buClr>
            </a:pPr>
            <a:r>
              <a:rPr lang="nb-NO" sz="2400" b="1" dirty="0"/>
              <a:t>BUT!!</a:t>
            </a:r>
          </a:p>
        </p:txBody>
      </p:sp>
      <p:sp>
        <p:nvSpPr>
          <p:cNvPr id="22" name="Rectangle 21">
            <a:extLst>
              <a:ext uri="{FF2B5EF4-FFF2-40B4-BE49-F238E27FC236}">
                <a16:creationId xmlns:a16="http://schemas.microsoft.com/office/drawing/2014/main" id="{E0443F95-31B1-413A-9CD9-519D1E472FAF}"/>
              </a:ext>
            </a:extLst>
          </p:cNvPr>
          <p:cNvSpPr/>
          <p:nvPr/>
        </p:nvSpPr>
        <p:spPr bwMode="gray">
          <a:xfrm>
            <a:off x="5484462" y="4907120"/>
            <a:ext cx="2044433" cy="1460511"/>
          </a:xfrm>
          <a:prstGeom prst="rect">
            <a:avLst/>
          </a:prstGeom>
          <a:blipFill>
            <a:blip r:embed="rId6" cstate="email">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a:ext>
              </a:extLst>
            </a:blip>
            <a:stretch>
              <a:fillRect/>
            </a:stretch>
          </a:blip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r>
              <a:rPr lang="nb-NO" sz="2400" dirty="0">
                <a:solidFill>
                  <a:schemeClr val="bg1"/>
                </a:solidFill>
                <a:effectLst>
                  <a:outerShdw blurRad="38100" dist="38100" dir="2700000" algn="tl">
                    <a:srgbClr val="000000">
                      <a:alpha val="43137"/>
                    </a:srgbClr>
                  </a:outerShdw>
                </a:effectLst>
              </a:rPr>
              <a:t>PLAYFUL LIBERATON</a:t>
            </a:r>
          </a:p>
        </p:txBody>
      </p:sp>
      <p:pic>
        <p:nvPicPr>
          <p:cNvPr id="23" name="Picture 2" descr="Bilderesultat for country falg button sweden">
            <a:extLst>
              <a:ext uri="{FF2B5EF4-FFF2-40B4-BE49-F238E27FC236}">
                <a16:creationId xmlns:a16="http://schemas.microsoft.com/office/drawing/2014/main" id="{77976876-C2D2-4D9D-9668-9A90B6FBFF44}"/>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2696551" y="6876975"/>
            <a:ext cx="513334" cy="481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2568832"/>
      </p:ext>
    </p:extLst>
  </p:cSld>
  <p:clrMapOvr>
    <a:masterClrMapping/>
  </p:clrMapOvr>
  <p:transition>
    <p:fade/>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flipH="1">
            <a:off x="167159" y="180231"/>
            <a:ext cx="13105456" cy="7200800"/>
          </a:xfrm>
          <a:prstGeom prst="rect">
            <a:avLst/>
          </a:prstGeom>
        </p:spPr>
      </p:pic>
      <p:sp>
        <p:nvSpPr>
          <p:cNvPr id="10" name="Rectangle 9"/>
          <p:cNvSpPr/>
          <p:nvPr/>
        </p:nvSpPr>
        <p:spPr bwMode="gray">
          <a:xfrm>
            <a:off x="152411" y="180230"/>
            <a:ext cx="7560840" cy="7200000"/>
          </a:xfrm>
          <a:prstGeom prst="rect">
            <a:avLst/>
          </a:prstGeom>
          <a:gradFill flip="none" rotWithShape="1">
            <a:gsLst>
              <a:gs pos="37000">
                <a:schemeClr val="bg2"/>
              </a:gs>
              <a:gs pos="100000">
                <a:schemeClr val="bg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US" sz="2000" dirty="0">
              <a:solidFill>
                <a:schemeClr val="bg1"/>
              </a:solidFill>
            </a:endParaRPr>
          </a:p>
        </p:txBody>
      </p:sp>
      <p:sp>
        <p:nvSpPr>
          <p:cNvPr id="7" name="Title 3"/>
          <p:cNvSpPr txBox="1">
            <a:spLocks/>
          </p:cNvSpPr>
          <p:nvPr/>
        </p:nvSpPr>
        <p:spPr bwMode="gray">
          <a:xfrm>
            <a:off x="527199" y="1292870"/>
            <a:ext cx="3397307" cy="615553"/>
          </a:xfrm>
          <a:prstGeom prst="rect">
            <a:avLst/>
          </a:prstGeom>
          <a:solidFill>
            <a:schemeClr val="accent3"/>
          </a:solidFill>
        </p:spPr>
        <p:txBody>
          <a:bodyPr wrap="none" lIns="82819" tIns="0" rIns="82819" bIns="0" rtlCol="0" anchor="ctr">
            <a:spAutoFit/>
          </a:bodyPr>
          <a:lstStyle>
            <a:lvl1pPr algn="l" defTabSz="1051802" rtl="0" eaLnBrk="1" latinLnBrk="0" hangingPunct="1">
              <a:lnSpc>
                <a:spcPct val="100000"/>
              </a:lnSpc>
              <a:spcBef>
                <a:spcPts val="0"/>
              </a:spcBef>
              <a:buNone/>
              <a:defRPr lang="en-GB" sz="3600" b="0" kern="1200" cap="all" baseline="0" smtClean="0">
                <a:solidFill>
                  <a:schemeClr val="bg1"/>
                </a:solidFill>
                <a:latin typeface="+mj-lt"/>
                <a:ea typeface="+mn-ea"/>
                <a:cs typeface="+mn-cs"/>
              </a:defRPr>
            </a:lvl1pPr>
          </a:lstStyle>
          <a:p>
            <a:r>
              <a:rPr lang="nb-NO" sz="4000" dirty="0"/>
              <a:t>Questions?  </a:t>
            </a:r>
            <a:endParaRPr lang="nb-NO" sz="2800" i="1" dirty="0"/>
          </a:p>
        </p:txBody>
      </p:sp>
      <p:sp>
        <p:nvSpPr>
          <p:cNvPr id="8" name="TextBox 7"/>
          <p:cNvSpPr txBox="1"/>
          <p:nvPr/>
        </p:nvSpPr>
        <p:spPr>
          <a:xfrm>
            <a:off x="2188147" y="3276575"/>
            <a:ext cx="3667644" cy="1015663"/>
          </a:xfrm>
          <a:prstGeom prst="rect">
            <a:avLst/>
          </a:prstGeom>
          <a:noFill/>
          <a:ln w="6350">
            <a:noFill/>
          </a:ln>
        </p:spPr>
        <p:txBody>
          <a:bodyPr wrap="square" rtlCol="0">
            <a:spAutoFit/>
          </a:bodyPr>
          <a:lstStyle/>
          <a:p>
            <a:r>
              <a:rPr lang="en-GB" sz="2000" b="1" dirty="0">
                <a:solidFill>
                  <a:schemeClr val="accent1"/>
                </a:solidFill>
                <a:cs typeface="Calibri" panose="020F0502020204030204" pitchFamily="34" charset="0"/>
              </a:rPr>
              <a:t>kjetil.stromseth@ipsos.com</a:t>
            </a:r>
            <a:endParaRPr lang="en-GB" sz="2000" dirty="0">
              <a:solidFill>
                <a:schemeClr val="accent1"/>
              </a:solidFill>
              <a:cs typeface="Calibri" panose="020F0502020204030204" pitchFamily="34" charset="0"/>
            </a:endParaRPr>
          </a:p>
          <a:p>
            <a:r>
              <a:rPr lang="en-GB" sz="2000" dirty="0">
                <a:solidFill>
                  <a:schemeClr val="accent1"/>
                </a:solidFill>
                <a:cs typeface="Calibri" panose="020F0502020204030204" pitchFamily="34" charset="0"/>
              </a:rPr>
              <a:t>Oslo</a:t>
            </a:r>
          </a:p>
          <a:p>
            <a:r>
              <a:rPr lang="en-GB" sz="2000" dirty="0">
                <a:solidFill>
                  <a:schemeClr val="accent1"/>
                </a:solidFill>
                <a:cs typeface="Calibri" panose="020F0502020204030204" pitchFamily="34" charset="0"/>
              </a:rPr>
              <a:t>+47 934 52 000</a:t>
            </a:r>
          </a:p>
        </p:txBody>
      </p:sp>
      <p:pic>
        <p:nvPicPr>
          <p:cNvPr id="11"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27199" y="2901498"/>
            <a:ext cx="1540306" cy="1296128"/>
          </a:xfrm>
          <a:prstGeom prst="rect">
            <a:avLst/>
          </a:prstGeom>
          <a:ln>
            <a:noFill/>
          </a:ln>
          <a:effectLst/>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2158171" y="5216705"/>
            <a:ext cx="3667644" cy="1015663"/>
          </a:xfrm>
          <a:prstGeom prst="rect">
            <a:avLst/>
          </a:prstGeom>
          <a:noFill/>
          <a:ln w="6350">
            <a:noFill/>
          </a:ln>
        </p:spPr>
        <p:txBody>
          <a:bodyPr wrap="square" rtlCol="0">
            <a:spAutoFit/>
          </a:bodyPr>
          <a:lstStyle/>
          <a:p>
            <a:r>
              <a:rPr lang="nb-NO" sz="2000" b="1" dirty="0">
                <a:solidFill>
                  <a:schemeClr val="accent1"/>
                </a:solidFill>
                <a:cs typeface="Calibri" panose="020F0502020204030204" pitchFamily="34" charset="0"/>
              </a:rPr>
              <a:t>steven.naert@ipsos.com</a:t>
            </a:r>
            <a:endParaRPr lang="nb-NO" sz="2000" dirty="0">
              <a:solidFill>
                <a:schemeClr val="accent1"/>
              </a:solidFill>
              <a:cs typeface="Calibri" panose="020F0502020204030204" pitchFamily="34" charset="0"/>
            </a:endParaRPr>
          </a:p>
          <a:p>
            <a:r>
              <a:rPr lang="nb-NO" sz="2000" dirty="0">
                <a:solidFill>
                  <a:schemeClr val="accent1"/>
                </a:solidFill>
                <a:cs typeface="Calibri" panose="020F0502020204030204" pitchFamily="34" charset="0"/>
              </a:rPr>
              <a:t>Antwerpen</a:t>
            </a:r>
          </a:p>
          <a:p>
            <a:r>
              <a:rPr lang="nb-NO" sz="2000" dirty="0">
                <a:solidFill>
                  <a:schemeClr val="accent1"/>
                </a:solidFill>
                <a:cs typeface="Calibri" panose="020F0502020204030204" pitchFamily="34" charset="0"/>
              </a:rPr>
              <a:t>+ 32 497 70 64 57</a:t>
            </a:r>
          </a:p>
        </p:txBody>
      </p:sp>
      <p:sp>
        <p:nvSpPr>
          <p:cNvPr id="18" name="TextBox 17"/>
          <p:cNvSpPr txBox="1"/>
          <p:nvPr/>
        </p:nvSpPr>
        <p:spPr>
          <a:xfrm>
            <a:off x="527200" y="1965378"/>
            <a:ext cx="3464793" cy="447101"/>
          </a:xfrm>
          <a:prstGeom prst="rect">
            <a:avLst/>
          </a:prstGeom>
          <a:solidFill>
            <a:schemeClr val="tx1"/>
          </a:solidFill>
        </p:spPr>
        <p:txBody>
          <a:bodyPr wrap="square" lIns="72000" tIns="36000" rIns="72000" bIns="36000" rtlCol="0">
            <a:spAutoFit/>
          </a:bodyPr>
          <a:lstStyle/>
          <a:p>
            <a:pPr>
              <a:lnSpc>
                <a:spcPct val="110000"/>
              </a:lnSpc>
              <a:spcBef>
                <a:spcPts val="2400"/>
              </a:spcBef>
              <a:buClr>
                <a:schemeClr val="bg2"/>
              </a:buClr>
            </a:pPr>
            <a:r>
              <a:rPr lang="nb-NO" sz="2400" b="1" dirty="0">
                <a:solidFill>
                  <a:schemeClr val="bg1"/>
                </a:solidFill>
              </a:rPr>
              <a:t>Please contact…</a:t>
            </a:r>
          </a:p>
        </p:txBody>
      </p:sp>
      <p:pic>
        <p:nvPicPr>
          <p:cNvPr id="16" name="Picture 15"/>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39678" y="6650560"/>
            <a:ext cx="491577" cy="396000"/>
          </a:xfrm>
          <a:prstGeom prst="rect">
            <a:avLst/>
          </a:prstGeom>
        </p:spPr>
      </p:pic>
      <p:pic>
        <p:nvPicPr>
          <p:cNvPr id="17" name="Picture 2" descr="C:\Users\Graphics Dude Ltd\Graphics Dude Ltd\Work\PC - IM - 150415A (template pt2)\Graphics\Tags\MarketingElectronic-Col.png"/>
          <p:cNvPicPr>
            <a:picLocks noChangeAspect="1" noChangeArrowheads="1"/>
          </p:cNvPicPr>
          <p:nvPr/>
        </p:nvPicPr>
        <p:blipFill>
          <a:blip r:embed="rId5" cstate="email">
            <a:biLevel thresh="25000"/>
            <a:extLst>
              <a:ext uri="{28A0092B-C50C-407E-A947-70E740481C1C}">
                <a14:useLocalDpi xmlns:a14="http://schemas.microsoft.com/office/drawing/2010/main"/>
              </a:ext>
            </a:extLst>
          </a:blip>
          <a:srcRect/>
          <a:stretch>
            <a:fillRect/>
          </a:stretch>
        </p:blipFill>
        <p:spPr bwMode="auto">
          <a:xfrm>
            <a:off x="1063086"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horisont2020trondelag.no/wp-content/uploads/sites/74/2015/06/innovasjon-norge-logo.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39679" y="264752"/>
            <a:ext cx="2369705" cy="81902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p:cNvPicPr>
            <a:picLocks noChangeAspect="1" noChangeArrowheads="1"/>
          </p:cNvPicPr>
          <p:nvPr/>
        </p:nvPicPr>
        <p:blipFill>
          <a:blip r:embed="rId7" cstate="email">
            <a:extLst>
              <a:ext uri="{28A0092B-C50C-407E-A947-70E740481C1C}">
                <a14:useLocalDpi xmlns:a14="http://schemas.microsoft.com/office/drawing/2010/main"/>
              </a:ext>
            </a:extLst>
          </a:blip>
          <a:stretch>
            <a:fillRect/>
          </a:stretch>
        </p:blipFill>
        <p:spPr bwMode="auto">
          <a:xfrm>
            <a:off x="649288" y="4881664"/>
            <a:ext cx="1296128" cy="1296128"/>
          </a:xfrm>
          <a:prstGeom prst="rect">
            <a:avLst/>
          </a:prstGeom>
          <a:ln>
            <a:noFill/>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2799179"/>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Freeform 78"/>
          <p:cNvSpPr>
            <a:spLocks/>
          </p:cNvSpPr>
          <p:nvPr/>
        </p:nvSpPr>
        <p:spPr bwMode="auto">
          <a:xfrm>
            <a:off x="8565977" y="1955897"/>
            <a:ext cx="2331838" cy="1664873"/>
          </a:xfrm>
          <a:custGeom>
            <a:avLst/>
            <a:gdLst/>
            <a:ahLst/>
            <a:cxnLst>
              <a:cxn ang="0">
                <a:pos x="151" y="127"/>
              </a:cxn>
              <a:cxn ang="0">
                <a:pos x="151" y="144"/>
              </a:cxn>
              <a:cxn ang="0">
                <a:pos x="75" y="144"/>
              </a:cxn>
              <a:cxn ang="0">
                <a:pos x="0" y="144"/>
              </a:cxn>
              <a:cxn ang="0">
                <a:pos x="0" y="127"/>
              </a:cxn>
              <a:cxn ang="0">
                <a:pos x="33" y="107"/>
              </a:cxn>
              <a:cxn ang="0">
                <a:pos x="59" y="81"/>
              </a:cxn>
              <a:cxn ang="0">
                <a:pos x="50" y="61"/>
              </a:cxn>
              <a:cxn ang="0">
                <a:pos x="43" y="48"/>
              </a:cxn>
              <a:cxn ang="0">
                <a:pos x="46" y="41"/>
              </a:cxn>
              <a:cxn ang="0">
                <a:pos x="44" y="27"/>
              </a:cxn>
              <a:cxn ang="0">
                <a:pos x="75" y="0"/>
              </a:cxn>
              <a:cxn ang="0">
                <a:pos x="107" y="27"/>
              </a:cxn>
              <a:cxn ang="0">
                <a:pos x="105" y="41"/>
              </a:cxn>
              <a:cxn ang="0">
                <a:pos x="108" y="48"/>
              </a:cxn>
              <a:cxn ang="0">
                <a:pos x="101" y="61"/>
              </a:cxn>
              <a:cxn ang="0">
                <a:pos x="92" y="81"/>
              </a:cxn>
              <a:cxn ang="0">
                <a:pos x="118" y="107"/>
              </a:cxn>
              <a:cxn ang="0">
                <a:pos x="151" y="127"/>
              </a:cxn>
            </a:cxnLst>
            <a:rect l="0" t="0" r="r" b="b"/>
            <a:pathLst>
              <a:path w="151" h="144">
                <a:moveTo>
                  <a:pt x="151" y="127"/>
                </a:moveTo>
                <a:cubicBezTo>
                  <a:pt x="151" y="132"/>
                  <a:pt x="151" y="144"/>
                  <a:pt x="151" y="144"/>
                </a:cubicBezTo>
                <a:cubicBezTo>
                  <a:pt x="75" y="144"/>
                  <a:pt x="75" y="144"/>
                  <a:pt x="75" y="144"/>
                </a:cubicBezTo>
                <a:cubicBezTo>
                  <a:pt x="0" y="144"/>
                  <a:pt x="0" y="144"/>
                  <a:pt x="0" y="144"/>
                </a:cubicBezTo>
                <a:cubicBezTo>
                  <a:pt x="0" y="144"/>
                  <a:pt x="0" y="132"/>
                  <a:pt x="0" y="127"/>
                </a:cubicBezTo>
                <a:cubicBezTo>
                  <a:pt x="0" y="122"/>
                  <a:pt x="13" y="114"/>
                  <a:pt x="33" y="107"/>
                </a:cubicBezTo>
                <a:cubicBezTo>
                  <a:pt x="53" y="100"/>
                  <a:pt x="59" y="94"/>
                  <a:pt x="59" y="81"/>
                </a:cubicBezTo>
                <a:cubicBezTo>
                  <a:pt x="59" y="73"/>
                  <a:pt x="53" y="76"/>
                  <a:pt x="50" y="61"/>
                </a:cubicBezTo>
                <a:cubicBezTo>
                  <a:pt x="49" y="56"/>
                  <a:pt x="44" y="61"/>
                  <a:pt x="43" y="48"/>
                </a:cubicBezTo>
                <a:cubicBezTo>
                  <a:pt x="43" y="42"/>
                  <a:pt x="46" y="41"/>
                  <a:pt x="46" y="41"/>
                </a:cubicBezTo>
                <a:cubicBezTo>
                  <a:pt x="46" y="41"/>
                  <a:pt x="44" y="33"/>
                  <a:pt x="44" y="27"/>
                </a:cubicBezTo>
                <a:cubicBezTo>
                  <a:pt x="43" y="19"/>
                  <a:pt x="48" y="0"/>
                  <a:pt x="75" y="0"/>
                </a:cubicBezTo>
                <a:cubicBezTo>
                  <a:pt x="103" y="0"/>
                  <a:pt x="108" y="19"/>
                  <a:pt x="107" y="27"/>
                </a:cubicBezTo>
                <a:cubicBezTo>
                  <a:pt x="107" y="33"/>
                  <a:pt x="105" y="41"/>
                  <a:pt x="105" y="41"/>
                </a:cubicBezTo>
                <a:cubicBezTo>
                  <a:pt x="105" y="41"/>
                  <a:pt x="108" y="42"/>
                  <a:pt x="108" y="48"/>
                </a:cubicBezTo>
                <a:cubicBezTo>
                  <a:pt x="107" y="61"/>
                  <a:pt x="102" y="56"/>
                  <a:pt x="101" y="61"/>
                </a:cubicBezTo>
                <a:cubicBezTo>
                  <a:pt x="98" y="76"/>
                  <a:pt x="92" y="73"/>
                  <a:pt x="92" y="81"/>
                </a:cubicBezTo>
                <a:cubicBezTo>
                  <a:pt x="92" y="94"/>
                  <a:pt x="98" y="100"/>
                  <a:pt x="118" y="107"/>
                </a:cubicBezTo>
                <a:cubicBezTo>
                  <a:pt x="138" y="114"/>
                  <a:pt x="151" y="122"/>
                  <a:pt x="151" y="127"/>
                </a:cubicBezTo>
                <a:close/>
              </a:path>
            </a:pathLst>
          </a:custGeom>
          <a:solidFill>
            <a:schemeClr val="bg1">
              <a:lumMod val="85000"/>
            </a:schemeClr>
          </a:solidFill>
          <a:ln w="9525">
            <a:noFill/>
            <a:round/>
            <a:headEnd/>
            <a:tailEnd/>
          </a:ln>
          <a:effectLst>
            <a:outerShdw blurRad="44450" dist="27940" dir="5400000" algn="ctr">
              <a:srgbClr val="000000">
                <a:alpha val="32000"/>
              </a:srgbClr>
            </a:outerShdw>
          </a:effectLst>
        </p:spPr>
        <p:txBody>
          <a:bodyPr vert="horz" wrap="square" lIns="134398" tIns="67199" rIns="134398" bIns="67199" numCol="1" anchor="t" anchorCtr="0" compatLnSpc="1">
            <a:prstTxWarp prst="textNoShape">
              <a:avLst/>
            </a:prstTxWarp>
          </a:bodyPr>
          <a:lstStyle/>
          <a:p>
            <a:pPr defTabSz="1343985">
              <a:defRPr/>
            </a:pPr>
            <a:endParaRPr lang="nb-NO" sz="2646" kern="0" dirty="0">
              <a:solidFill>
                <a:srgbClr val="1F497D"/>
              </a:solidFill>
              <a:latin typeface="Calibri"/>
            </a:endParaRPr>
          </a:p>
        </p:txBody>
      </p:sp>
      <p:sp>
        <p:nvSpPr>
          <p:cNvPr id="42" name="Rounded Rectangle 75"/>
          <p:cNvSpPr/>
          <p:nvPr/>
        </p:nvSpPr>
        <p:spPr>
          <a:xfrm>
            <a:off x="8165506" y="3362944"/>
            <a:ext cx="3090885" cy="3849708"/>
          </a:xfrm>
          <a:prstGeom prst="roundRect">
            <a:avLst>
              <a:gd name="adj" fmla="val 21950"/>
            </a:avLst>
          </a:prstGeom>
          <a:solidFill>
            <a:schemeClr val="bg1">
              <a:lumMod val="85000"/>
            </a:schemeClr>
          </a:solidFill>
          <a:ln w="9525">
            <a:noFill/>
            <a:round/>
            <a:headEnd/>
            <a:tailEnd/>
          </a:ln>
          <a:effectLst>
            <a:outerShdw blurRad="44450" dist="27940" dir="5400000" algn="ctr">
              <a:srgbClr val="000000">
                <a:alpha val="32000"/>
              </a:srgbClr>
            </a:outerShdw>
          </a:effectLst>
        </p:spPr>
        <p:txBody>
          <a:bodyPr vert="horz" wrap="square" lIns="134398" tIns="67199" rIns="134398" bIns="67199" numCol="1" anchor="t" anchorCtr="0" compatLnSpc="1">
            <a:prstTxWarp prst="textNoShape">
              <a:avLst/>
            </a:prstTxWarp>
          </a:bodyPr>
          <a:lstStyle/>
          <a:p>
            <a:pPr defTabSz="1343985">
              <a:defRPr/>
            </a:pPr>
            <a:endParaRPr lang="nb-NO" sz="2646" kern="0" dirty="0">
              <a:solidFill>
                <a:srgbClr val="1F497D"/>
              </a:solidFill>
              <a:latin typeface="Calibri"/>
            </a:endParaRPr>
          </a:p>
        </p:txBody>
      </p:sp>
      <p:sp>
        <p:nvSpPr>
          <p:cNvPr id="43" name="TextBox 42"/>
          <p:cNvSpPr txBox="1"/>
          <p:nvPr/>
        </p:nvSpPr>
        <p:spPr>
          <a:xfrm>
            <a:off x="8516930" y="2138583"/>
            <a:ext cx="2445664" cy="542841"/>
          </a:xfrm>
          <a:prstGeom prst="rect">
            <a:avLst/>
          </a:prstGeom>
          <a:noFill/>
        </p:spPr>
        <p:txBody>
          <a:bodyPr wrap="square" lIns="0" tIns="0" rIns="0" bIns="0" rtlCol="0">
            <a:spAutoFit/>
          </a:bodyPr>
          <a:lstStyle/>
          <a:p>
            <a:pPr algn="ctr" defTabSz="1343985">
              <a:lnSpc>
                <a:spcPct val="80000"/>
              </a:lnSpc>
            </a:pPr>
            <a:r>
              <a:rPr lang="en-US" sz="1470" b="1" dirty="0">
                <a:solidFill>
                  <a:srgbClr val="FFFFFF"/>
                </a:solidFill>
                <a:effectLst>
                  <a:outerShdw blurRad="38100" dist="38100" dir="2700000" algn="tl">
                    <a:srgbClr val="000000">
                      <a:alpha val="43137"/>
                    </a:srgbClr>
                  </a:outerShdw>
                </a:effectLst>
                <a:latin typeface="Calibri"/>
              </a:rPr>
              <a:t>Associations </a:t>
            </a:r>
          </a:p>
          <a:p>
            <a:pPr algn="ctr" defTabSz="1343985">
              <a:lnSpc>
                <a:spcPct val="80000"/>
              </a:lnSpc>
            </a:pPr>
            <a:r>
              <a:rPr lang="en-US" sz="1470" b="1" dirty="0">
                <a:solidFill>
                  <a:srgbClr val="FFFFFF"/>
                </a:solidFill>
                <a:effectLst>
                  <a:outerShdw blurRad="38100" dist="38100" dir="2700000" algn="tl">
                    <a:srgbClr val="000000">
                      <a:alpha val="43137"/>
                    </a:srgbClr>
                  </a:outerShdw>
                </a:effectLst>
                <a:latin typeface="Calibri"/>
              </a:rPr>
              <a:t>to the </a:t>
            </a:r>
          </a:p>
          <a:p>
            <a:pPr algn="ctr" defTabSz="1343985">
              <a:lnSpc>
                <a:spcPct val="80000"/>
              </a:lnSpc>
            </a:pPr>
            <a:r>
              <a:rPr lang="en-US" sz="1470" b="1" dirty="0">
                <a:solidFill>
                  <a:srgbClr val="FFFFFF"/>
                </a:solidFill>
                <a:effectLst>
                  <a:outerShdw blurRad="38100" dist="38100" dir="2700000" algn="tl">
                    <a:srgbClr val="000000">
                      <a:alpha val="43137"/>
                    </a:srgbClr>
                  </a:outerShdw>
                </a:effectLst>
                <a:latin typeface="Calibri"/>
              </a:rPr>
              <a:t>brand</a:t>
            </a:r>
          </a:p>
        </p:txBody>
      </p:sp>
      <p:sp>
        <p:nvSpPr>
          <p:cNvPr id="3" name="Title 2"/>
          <p:cNvSpPr>
            <a:spLocks noGrp="1"/>
          </p:cNvSpPr>
          <p:nvPr>
            <p:ph type="title"/>
          </p:nvPr>
        </p:nvSpPr>
        <p:spPr>
          <a:xfrm>
            <a:off x="540000" y="540001"/>
            <a:ext cx="11157187" cy="553998"/>
          </a:xfrm>
        </p:spPr>
        <p:txBody>
          <a:bodyPr/>
          <a:lstStyle/>
          <a:p>
            <a:r>
              <a:rPr lang="en-US" b="1" dirty="0">
                <a:latin typeface="Calibri"/>
              </a:rPr>
              <a:t>Censydiam seeks to uncover the different drivers</a:t>
            </a:r>
            <a:endParaRPr lang="nb-NO" dirty="0"/>
          </a:p>
        </p:txBody>
      </p:sp>
      <p:sp>
        <p:nvSpPr>
          <p:cNvPr id="4" name="Title 2"/>
          <p:cNvSpPr txBox="1">
            <a:spLocks/>
          </p:cNvSpPr>
          <p:nvPr/>
        </p:nvSpPr>
        <p:spPr bwMode="gray">
          <a:xfrm>
            <a:off x="540000" y="1188343"/>
            <a:ext cx="9453067" cy="553998"/>
          </a:xfrm>
          <a:prstGeom prst="rect">
            <a:avLst/>
          </a:prstGeom>
          <a:solidFill>
            <a:schemeClr val="accent3"/>
          </a:solidFill>
        </p:spPr>
        <p:txBody>
          <a:bodyPr wrap="none" lIns="82819" tIns="0" rIns="82819" bIns="0" rtlCol="0" anchor="ctr">
            <a:sp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r>
              <a:rPr lang="en-US" b="1" dirty="0">
                <a:latin typeface="Calibri"/>
              </a:rPr>
              <a:t>the brand needs to play on to be relevant</a:t>
            </a:r>
            <a:endParaRPr lang="nb-NO" dirty="0"/>
          </a:p>
        </p:txBody>
      </p:sp>
      <p:sp>
        <p:nvSpPr>
          <p:cNvPr id="5" name="Freeform 78"/>
          <p:cNvSpPr>
            <a:spLocks/>
          </p:cNvSpPr>
          <p:nvPr/>
        </p:nvSpPr>
        <p:spPr bwMode="auto">
          <a:xfrm>
            <a:off x="1827636" y="1955897"/>
            <a:ext cx="2331838" cy="1664873"/>
          </a:xfrm>
          <a:custGeom>
            <a:avLst/>
            <a:gdLst/>
            <a:ahLst/>
            <a:cxnLst>
              <a:cxn ang="0">
                <a:pos x="151" y="127"/>
              </a:cxn>
              <a:cxn ang="0">
                <a:pos x="151" y="144"/>
              </a:cxn>
              <a:cxn ang="0">
                <a:pos x="75" y="144"/>
              </a:cxn>
              <a:cxn ang="0">
                <a:pos x="0" y="144"/>
              </a:cxn>
              <a:cxn ang="0">
                <a:pos x="0" y="127"/>
              </a:cxn>
              <a:cxn ang="0">
                <a:pos x="33" y="107"/>
              </a:cxn>
              <a:cxn ang="0">
                <a:pos x="59" y="81"/>
              </a:cxn>
              <a:cxn ang="0">
                <a:pos x="50" y="61"/>
              </a:cxn>
              <a:cxn ang="0">
                <a:pos x="43" y="48"/>
              </a:cxn>
              <a:cxn ang="0">
                <a:pos x="46" y="41"/>
              </a:cxn>
              <a:cxn ang="0">
                <a:pos x="44" y="27"/>
              </a:cxn>
              <a:cxn ang="0">
                <a:pos x="75" y="0"/>
              </a:cxn>
              <a:cxn ang="0">
                <a:pos x="107" y="27"/>
              </a:cxn>
              <a:cxn ang="0">
                <a:pos x="105" y="41"/>
              </a:cxn>
              <a:cxn ang="0">
                <a:pos x="108" y="48"/>
              </a:cxn>
              <a:cxn ang="0">
                <a:pos x="101" y="61"/>
              </a:cxn>
              <a:cxn ang="0">
                <a:pos x="92" y="81"/>
              </a:cxn>
              <a:cxn ang="0">
                <a:pos x="118" y="107"/>
              </a:cxn>
              <a:cxn ang="0">
                <a:pos x="151" y="127"/>
              </a:cxn>
            </a:cxnLst>
            <a:rect l="0" t="0" r="r" b="b"/>
            <a:pathLst>
              <a:path w="151" h="144">
                <a:moveTo>
                  <a:pt x="151" y="127"/>
                </a:moveTo>
                <a:cubicBezTo>
                  <a:pt x="151" y="132"/>
                  <a:pt x="151" y="144"/>
                  <a:pt x="151" y="144"/>
                </a:cubicBezTo>
                <a:cubicBezTo>
                  <a:pt x="75" y="144"/>
                  <a:pt x="75" y="144"/>
                  <a:pt x="75" y="144"/>
                </a:cubicBezTo>
                <a:cubicBezTo>
                  <a:pt x="0" y="144"/>
                  <a:pt x="0" y="144"/>
                  <a:pt x="0" y="144"/>
                </a:cubicBezTo>
                <a:cubicBezTo>
                  <a:pt x="0" y="144"/>
                  <a:pt x="0" y="132"/>
                  <a:pt x="0" y="127"/>
                </a:cubicBezTo>
                <a:cubicBezTo>
                  <a:pt x="0" y="122"/>
                  <a:pt x="13" y="114"/>
                  <a:pt x="33" y="107"/>
                </a:cubicBezTo>
                <a:cubicBezTo>
                  <a:pt x="53" y="100"/>
                  <a:pt x="59" y="94"/>
                  <a:pt x="59" y="81"/>
                </a:cubicBezTo>
                <a:cubicBezTo>
                  <a:pt x="59" y="73"/>
                  <a:pt x="53" y="76"/>
                  <a:pt x="50" y="61"/>
                </a:cubicBezTo>
                <a:cubicBezTo>
                  <a:pt x="49" y="56"/>
                  <a:pt x="44" y="61"/>
                  <a:pt x="43" y="48"/>
                </a:cubicBezTo>
                <a:cubicBezTo>
                  <a:pt x="43" y="42"/>
                  <a:pt x="46" y="41"/>
                  <a:pt x="46" y="41"/>
                </a:cubicBezTo>
                <a:cubicBezTo>
                  <a:pt x="46" y="41"/>
                  <a:pt x="44" y="33"/>
                  <a:pt x="44" y="27"/>
                </a:cubicBezTo>
                <a:cubicBezTo>
                  <a:pt x="43" y="19"/>
                  <a:pt x="48" y="0"/>
                  <a:pt x="75" y="0"/>
                </a:cubicBezTo>
                <a:cubicBezTo>
                  <a:pt x="103" y="0"/>
                  <a:pt x="108" y="19"/>
                  <a:pt x="107" y="27"/>
                </a:cubicBezTo>
                <a:cubicBezTo>
                  <a:pt x="107" y="33"/>
                  <a:pt x="105" y="41"/>
                  <a:pt x="105" y="41"/>
                </a:cubicBezTo>
                <a:cubicBezTo>
                  <a:pt x="105" y="41"/>
                  <a:pt x="108" y="42"/>
                  <a:pt x="108" y="48"/>
                </a:cubicBezTo>
                <a:cubicBezTo>
                  <a:pt x="107" y="61"/>
                  <a:pt x="102" y="56"/>
                  <a:pt x="101" y="61"/>
                </a:cubicBezTo>
                <a:cubicBezTo>
                  <a:pt x="98" y="76"/>
                  <a:pt x="92" y="73"/>
                  <a:pt x="92" y="81"/>
                </a:cubicBezTo>
                <a:cubicBezTo>
                  <a:pt x="92" y="94"/>
                  <a:pt x="98" y="100"/>
                  <a:pt x="118" y="107"/>
                </a:cubicBezTo>
                <a:cubicBezTo>
                  <a:pt x="138" y="114"/>
                  <a:pt x="151" y="122"/>
                  <a:pt x="151" y="127"/>
                </a:cubicBezTo>
                <a:close/>
              </a:path>
            </a:pathLst>
          </a:custGeom>
          <a:solidFill>
            <a:schemeClr val="bg1">
              <a:lumMod val="85000"/>
            </a:schemeClr>
          </a:solidFill>
          <a:ln w="9525">
            <a:noFill/>
            <a:round/>
            <a:headEnd/>
            <a:tailEnd/>
          </a:ln>
          <a:effectLst>
            <a:outerShdw blurRad="44450" dist="27940" dir="5400000" algn="ctr">
              <a:srgbClr val="000000">
                <a:alpha val="32000"/>
              </a:srgbClr>
            </a:outerShdw>
          </a:effectLst>
        </p:spPr>
        <p:txBody>
          <a:bodyPr vert="horz" wrap="square" lIns="134398" tIns="67199" rIns="134398" bIns="67199" numCol="1" anchor="t" anchorCtr="0" compatLnSpc="1">
            <a:prstTxWarp prst="textNoShape">
              <a:avLst/>
            </a:prstTxWarp>
          </a:bodyPr>
          <a:lstStyle/>
          <a:p>
            <a:pPr defTabSz="1343985">
              <a:defRPr/>
            </a:pPr>
            <a:endParaRPr lang="nb-NO" sz="2646" kern="0" dirty="0">
              <a:solidFill>
                <a:srgbClr val="1F497D"/>
              </a:solidFill>
              <a:latin typeface="Calibri"/>
            </a:endParaRPr>
          </a:p>
        </p:txBody>
      </p:sp>
      <p:sp>
        <p:nvSpPr>
          <p:cNvPr id="6" name="Rounded Rectangle 75"/>
          <p:cNvSpPr/>
          <p:nvPr/>
        </p:nvSpPr>
        <p:spPr>
          <a:xfrm>
            <a:off x="1427165" y="3362944"/>
            <a:ext cx="3090885" cy="3849708"/>
          </a:xfrm>
          <a:prstGeom prst="roundRect">
            <a:avLst>
              <a:gd name="adj" fmla="val 21950"/>
            </a:avLst>
          </a:prstGeom>
          <a:solidFill>
            <a:schemeClr val="bg1">
              <a:lumMod val="85000"/>
            </a:schemeClr>
          </a:solidFill>
          <a:ln w="9525">
            <a:noFill/>
            <a:round/>
            <a:headEnd/>
            <a:tailEnd/>
          </a:ln>
          <a:effectLst>
            <a:outerShdw blurRad="44450" dist="27940" dir="5400000" algn="ctr">
              <a:srgbClr val="000000">
                <a:alpha val="32000"/>
              </a:srgbClr>
            </a:outerShdw>
          </a:effectLst>
        </p:spPr>
        <p:txBody>
          <a:bodyPr vert="horz" wrap="square" lIns="134398" tIns="67199" rIns="134398" bIns="67199" numCol="1" anchor="t" anchorCtr="0" compatLnSpc="1">
            <a:prstTxWarp prst="textNoShape">
              <a:avLst/>
            </a:prstTxWarp>
          </a:bodyPr>
          <a:lstStyle/>
          <a:p>
            <a:pPr defTabSz="1343985">
              <a:defRPr/>
            </a:pPr>
            <a:endParaRPr lang="nb-NO" sz="2646" kern="0" dirty="0">
              <a:solidFill>
                <a:srgbClr val="1F497D"/>
              </a:solidFill>
              <a:latin typeface="Calibri"/>
            </a:endParaRPr>
          </a:p>
        </p:txBody>
      </p:sp>
      <p:sp>
        <p:nvSpPr>
          <p:cNvPr id="46" name="Abgerundetes Rechteck 26"/>
          <p:cNvSpPr/>
          <p:nvPr/>
        </p:nvSpPr>
        <p:spPr>
          <a:xfrm>
            <a:off x="8456020" y="5400635"/>
            <a:ext cx="2433975" cy="582038"/>
          </a:xfrm>
          <a:prstGeom prst="roundRect">
            <a:avLst>
              <a:gd name="adj" fmla="val 50000"/>
            </a:avLst>
          </a:prstGeom>
          <a:solidFill>
            <a:srgbClr val="C00000"/>
          </a:solidFill>
          <a:ln w="9525" cap="flat" cmpd="sng" algn="ctr">
            <a:solidFill>
              <a:srgbClr val="FFFFFF"/>
            </a:solidFill>
            <a:prstDash val="solid"/>
          </a:ln>
          <a:effectLst>
            <a:outerShdw blurRad="50800" dist="38100" dir="2700000" algn="tl" rotWithShape="0">
              <a:prstClr val="black">
                <a:alpha val="40000"/>
              </a:prstClr>
            </a:outerShdw>
          </a:effectLst>
        </p:spPr>
        <p:txBody>
          <a:bodyPr lIns="0" tIns="0" rIns="0" bIns="0" rtlCol="0" anchor="ctr"/>
          <a:lstStyle/>
          <a:p>
            <a:pPr algn="ctr" defTabSz="1343985">
              <a:defRPr/>
            </a:pPr>
            <a:r>
              <a:rPr lang="en-US" sz="1543" b="1" i="1" kern="0" dirty="0">
                <a:solidFill>
                  <a:schemeClr val="bg1"/>
                </a:solidFill>
              </a:rPr>
              <a:t>WHY do I go to </a:t>
            </a:r>
          </a:p>
          <a:p>
            <a:pPr algn="ctr" defTabSz="1343985">
              <a:defRPr/>
            </a:pPr>
            <a:r>
              <a:rPr lang="en-US" sz="1543" b="1" i="1" kern="0" dirty="0">
                <a:solidFill>
                  <a:schemeClr val="bg1"/>
                </a:solidFill>
              </a:rPr>
              <a:t>this destination?</a:t>
            </a:r>
          </a:p>
        </p:txBody>
      </p:sp>
      <p:sp>
        <p:nvSpPr>
          <p:cNvPr id="50" name="Right Arrow 71"/>
          <p:cNvSpPr/>
          <p:nvPr/>
        </p:nvSpPr>
        <p:spPr>
          <a:xfrm>
            <a:off x="7267080" y="5518622"/>
            <a:ext cx="793688" cy="370388"/>
          </a:xfrm>
          <a:prstGeom prst="rightArrow">
            <a:avLst>
              <a:gd name="adj1" fmla="val 50000"/>
              <a:gd name="adj2" fmla="val 71053"/>
            </a:avLst>
          </a:prstGeom>
          <a:solidFill>
            <a:srgbClr val="C00000"/>
          </a:solidFill>
          <a:ln w="25400" cap="flat" cmpd="sng" algn="ctr">
            <a:noFill/>
            <a:prstDash val="solid"/>
          </a:ln>
          <a:effectLst/>
        </p:spPr>
        <p:txBody>
          <a:bodyPr rtlCol="0" anchor="ctr"/>
          <a:lstStyle/>
          <a:p>
            <a:pPr algn="ctr" defTabSz="1343985">
              <a:defRPr/>
            </a:pPr>
            <a:endParaRPr lang="nb-NO" sz="2646" kern="0" dirty="0">
              <a:solidFill>
                <a:srgbClr val="FFFFFF"/>
              </a:solidFill>
              <a:latin typeface="Calibri"/>
            </a:endParaRPr>
          </a:p>
        </p:txBody>
      </p:sp>
      <p:sp>
        <p:nvSpPr>
          <p:cNvPr id="9" name="Right Arrow 71"/>
          <p:cNvSpPr/>
          <p:nvPr/>
        </p:nvSpPr>
        <p:spPr>
          <a:xfrm>
            <a:off x="4285065" y="5518622"/>
            <a:ext cx="793688" cy="370388"/>
          </a:xfrm>
          <a:prstGeom prst="rightArrow">
            <a:avLst>
              <a:gd name="adj1" fmla="val 50000"/>
              <a:gd name="adj2" fmla="val 71053"/>
            </a:avLst>
          </a:prstGeom>
          <a:solidFill>
            <a:srgbClr val="C00000"/>
          </a:solidFill>
          <a:ln w="25400" cap="flat" cmpd="sng" algn="ctr">
            <a:noFill/>
            <a:prstDash val="solid"/>
          </a:ln>
          <a:effectLst/>
        </p:spPr>
        <p:txBody>
          <a:bodyPr rtlCol="0" anchor="ctr"/>
          <a:lstStyle/>
          <a:p>
            <a:pPr algn="ctr" defTabSz="1343985">
              <a:defRPr/>
            </a:pPr>
            <a:endParaRPr lang="nb-NO" sz="2646" kern="0" dirty="0">
              <a:solidFill>
                <a:srgbClr val="FFFFFF"/>
              </a:solidFill>
              <a:latin typeface="Calibri"/>
            </a:endParaRPr>
          </a:p>
        </p:txBody>
      </p:sp>
      <p:sp>
        <p:nvSpPr>
          <p:cNvPr id="13" name="Abgerundetes Rechteck 22"/>
          <p:cNvSpPr/>
          <p:nvPr/>
        </p:nvSpPr>
        <p:spPr>
          <a:xfrm>
            <a:off x="5091573" y="5406234"/>
            <a:ext cx="2433975" cy="582038"/>
          </a:xfrm>
          <a:prstGeom prst="roundRect">
            <a:avLst>
              <a:gd name="adj" fmla="val 50000"/>
            </a:avLst>
          </a:prstGeom>
          <a:solidFill>
            <a:srgbClr val="C00000"/>
          </a:solidFill>
          <a:ln w="9525" cap="flat" cmpd="sng" algn="ctr">
            <a:solidFill>
              <a:srgbClr val="FFFFFF"/>
            </a:solidFill>
            <a:prstDash val="solid"/>
          </a:ln>
          <a:effectLst>
            <a:outerShdw blurRad="50800" dist="38100" dir="2700000" algn="tl" rotWithShape="0">
              <a:prstClr val="black">
                <a:alpha val="40000"/>
              </a:prstClr>
            </a:outerShdw>
          </a:effectLst>
        </p:spPr>
        <p:txBody>
          <a:bodyPr lIns="0" tIns="0" rIns="0" bIns="0" rtlCol="0" anchor="ctr"/>
          <a:lstStyle/>
          <a:p>
            <a:pPr algn="ctr" defTabSz="1343985">
              <a:lnSpc>
                <a:spcPct val="90000"/>
              </a:lnSpc>
              <a:spcBef>
                <a:spcPts val="735"/>
              </a:spcBef>
              <a:defRPr/>
            </a:pPr>
            <a:r>
              <a:rPr lang="nb-NO" sz="1764" b="1" kern="0" dirty="0">
                <a:solidFill>
                  <a:srgbClr val="FFFFFF"/>
                </a:solidFill>
              </a:rPr>
              <a:t>EMOTIONAL BENEFITS</a:t>
            </a:r>
          </a:p>
        </p:txBody>
      </p:sp>
      <p:sp>
        <p:nvSpPr>
          <p:cNvPr id="17" name="Abgerundetes Rechteck 26"/>
          <p:cNvSpPr/>
          <p:nvPr/>
        </p:nvSpPr>
        <p:spPr>
          <a:xfrm>
            <a:off x="1680359" y="5400636"/>
            <a:ext cx="2433975" cy="584250"/>
          </a:xfrm>
          <a:prstGeom prst="roundRect">
            <a:avLst>
              <a:gd name="adj" fmla="val 50000"/>
            </a:avLst>
          </a:prstGeom>
          <a:solidFill>
            <a:srgbClr val="C00000"/>
          </a:solidFill>
          <a:ln w="9525" cap="flat" cmpd="sng" algn="ctr">
            <a:solidFill>
              <a:srgbClr val="FFFFFF"/>
            </a:solidFill>
            <a:prstDash val="solid"/>
          </a:ln>
          <a:effectLst>
            <a:outerShdw blurRad="50800" dist="38100" dir="2700000" algn="tl" rotWithShape="0">
              <a:prstClr val="black">
                <a:alpha val="40000"/>
              </a:prstClr>
            </a:outerShdw>
          </a:effectLst>
        </p:spPr>
        <p:txBody>
          <a:bodyPr lIns="0" tIns="0" rIns="0" bIns="0" rtlCol="0" anchor="ctr"/>
          <a:lstStyle/>
          <a:p>
            <a:pPr algn="ctr" defTabSz="1343985">
              <a:lnSpc>
                <a:spcPct val="90000"/>
              </a:lnSpc>
              <a:spcBef>
                <a:spcPts val="735"/>
              </a:spcBef>
              <a:defRPr/>
            </a:pPr>
            <a:r>
              <a:rPr lang="en-US" sz="1400" b="1" i="1" kern="0" dirty="0">
                <a:solidFill>
                  <a:srgbClr val="FFFFFF"/>
                </a:solidFill>
              </a:rPr>
              <a:t>WHY do people </a:t>
            </a:r>
            <a:br>
              <a:rPr lang="en-US" sz="1400" b="1" i="1" kern="0" dirty="0">
                <a:solidFill>
                  <a:srgbClr val="FFFFFF"/>
                </a:solidFill>
              </a:rPr>
            </a:br>
            <a:r>
              <a:rPr lang="en-US" sz="1400" b="1" i="1" kern="0" dirty="0">
                <a:solidFill>
                  <a:srgbClr val="FFFFFF"/>
                </a:solidFill>
              </a:rPr>
              <a:t>go on holiday? </a:t>
            </a:r>
          </a:p>
        </p:txBody>
      </p:sp>
      <p:grpSp>
        <p:nvGrpSpPr>
          <p:cNvPr id="19" name="Gruppieren 4"/>
          <p:cNvGrpSpPr/>
          <p:nvPr/>
        </p:nvGrpSpPr>
        <p:grpSpPr>
          <a:xfrm>
            <a:off x="4920842" y="5246816"/>
            <a:ext cx="370388" cy="370388"/>
            <a:chOff x="-1042867" y="4019487"/>
            <a:chExt cx="612000" cy="612000"/>
          </a:xfrm>
        </p:grpSpPr>
        <p:sp>
          <p:nvSpPr>
            <p:cNvPr id="20" name="Oval 210"/>
            <p:cNvSpPr>
              <a:spLocks noChangeAspect="1"/>
            </p:cNvSpPr>
            <p:nvPr/>
          </p:nvSpPr>
          <p:spPr>
            <a:xfrm flipH="1">
              <a:off x="-1042867" y="4019487"/>
              <a:ext cx="612000" cy="612000"/>
            </a:xfrm>
            <a:prstGeom prst="ellipse">
              <a:avLst/>
            </a:prstGeom>
            <a:solidFill>
              <a:srgbClr val="FFFFFF"/>
            </a:solidFill>
            <a:ln w="12700" cap="flat" cmpd="sng" algn="ctr">
              <a:solidFill>
                <a:srgbClr val="C00000"/>
              </a:solidFill>
              <a:prstDash val="solid"/>
            </a:ln>
            <a:effectLst>
              <a:outerShdw blurRad="50800" dist="38100" dir="2700000" algn="tl" rotWithShape="0">
                <a:prstClr val="black">
                  <a:alpha val="40000"/>
                </a:prstClr>
              </a:outerShdw>
            </a:effectLst>
          </p:spPr>
          <p:txBody>
            <a:bodyPr wrap="none" tIns="0" bIns="0" rtlCol="0" anchor="ctr"/>
            <a:lstStyle/>
            <a:p>
              <a:pPr algn="ctr" defTabSz="1343985">
                <a:defRPr/>
              </a:pPr>
              <a:endParaRPr lang="nb-NO" sz="2646" b="1" kern="0" dirty="0">
                <a:solidFill>
                  <a:srgbClr val="FFFFFF"/>
                </a:solidFill>
                <a:latin typeface="Calibri"/>
              </a:endParaRPr>
            </a:p>
          </p:txBody>
        </p:sp>
        <p:sp>
          <p:nvSpPr>
            <p:cNvPr id="21" name="Freeform 41"/>
            <p:cNvSpPr>
              <a:spLocks noEditPoints="1"/>
            </p:cNvSpPr>
            <p:nvPr/>
          </p:nvSpPr>
          <p:spPr bwMode="auto">
            <a:xfrm>
              <a:off x="-977315" y="4143913"/>
              <a:ext cx="497527" cy="448169"/>
            </a:xfrm>
            <a:custGeom>
              <a:avLst/>
              <a:gdLst/>
              <a:ahLst/>
              <a:cxnLst>
                <a:cxn ang="0">
                  <a:pos x="54" y="14"/>
                </a:cxn>
                <a:cxn ang="0">
                  <a:pos x="31" y="0"/>
                </a:cxn>
                <a:cxn ang="0">
                  <a:pos x="0" y="31"/>
                </a:cxn>
                <a:cxn ang="0">
                  <a:pos x="49" y="93"/>
                </a:cxn>
                <a:cxn ang="0">
                  <a:pos x="50" y="94"/>
                </a:cxn>
                <a:cxn ang="0">
                  <a:pos x="58" y="94"/>
                </a:cxn>
                <a:cxn ang="0">
                  <a:pos x="58" y="93"/>
                </a:cxn>
                <a:cxn ang="0">
                  <a:pos x="107" y="31"/>
                </a:cxn>
                <a:cxn ang="0">
                  <a:pos x="76" y="0"/>
                </a:cxn>
                <a:cxn ang="0">
                  <a:pos x="54" y="14"/>
                </a:cxn>
                <a:cxn ang="0">
                  <a:pos x="77" y="20"/>
                </a:cxn>
                <a:cxn ang="0">
                  <a:pos x="74" y="16"/>
                </a:cxn>
                <a:cxn ang="0">
                  <a:pos x="78" y="11"/>
                </a:cxn>
                <a:cxn ang="0">
                  <a:pos x="89" y="17"/>
                </a:cxn>
                <a:cxn ang="0">
                  <a:pos x="96" y="29"/>
                </a:cxn>
                <a:cxn ang="0">
                  <a:pos x="91" y="33"/>
                </a:cxn>
                <a:cxn ang="0">
                  <a:pos x="87" y="30"/>
                </a:cxn>
                <a:cxn ang="0">
                  <a:pos x="77" y="20"/>
                </a:cxn>
              </a:cxnLst>
              <a:rect l="0" t="0" r="r" b="b"/>
              <a:pathLst>
                <a:path w="107" h="96">
                  <a:moveTo>
                    <a:pt x="54" y="14"/>
                  </a:moveTo>
                  <a:cubicBezTo>
                    <a:pt x="51" y="5"/>
                    <a:pt x="40" y="0"/>
                    <a:pt x="31" y="0"/>
                  </a:cubicBezTo>
                  <a:cubicBezTo>
                    <a:pt x="14" y="0"/>
                    <a:pt x="0" y="13"/>
                    <a:pt x="0" y="31"/>
                  </a:cubicBezTo>
                  <a:cubicBezTo>
                    <a:pt x="0" y="64"/>
                    <a:pt x="32" y="73"/>
                    <a:pt x="49" y="93"/>
                  </a:cubicBezTo>
                  <a:cubicBezTo>
                    <a:pt x="49" y="93"/>
                    <a:pt x="50" y="94"/>
                    <a:pt x="50" y="94"/>
                  </a:cubicBezTo>
                  <a:cubicBezTo>
                    <a:pt x="52" y="96"/>
                    <a:pt x="55" y="96"/>
                    <a:pt x="58" y="94"/>
                  </a:cubicBezTo>
                  <a:cubicBezTo>
                    <a:pt x="58" y="94"/>
                    <a:pt x="58" y="93"/>
                    <a:pt x="58" y="93"/>
                  </a:cubicBezTo>
                  <a:cubicBezTo>
                    <a:pt x="75" y="73"/>
                    <a:pt x="107" y="65"/>
                    <a:pt x="107" y="31"/>
                  </a:cubicBezTo>
                  <a:cubicBezTo>
                    <a:pt x="107" y="13"/>
                    <a:pt x="93" y="0"/>
                    <a:pt x="76" y="0"/>
                  </a:cubicBezTo>
                  <a:cubicBezTo>
                    <a:pt x="67" y="0"/>
                    <a:pt x="56" y="5"/>
                    <a:pt x="54" y="14"/>
                  </a:cubicBezTo>
                  <a:close/>
                  <a:moveTo>
                    <a:pt x="77" y="20"/>
                  </a:moveTo>
                  <a:cubicBezTo>
                    <a:pt x="75" y="20"/>
                    <a:pt x="74" y="18"/>
                    <a:pt x="74" y="16"/>
                  </a:cubicBezTo>
                  <a:cubicBezTo>
                    <a:pt x="74" y="13"/>
                    <a:pt x="76" y="11"/>
                    <a:pt x="78" y="11"/>
                  </a:cubicBezTo>
                  <a:cubicBezTo>
                    <a:pt x="82" y="11"/>
                    <a:pt x="86" y="14"/>
                    <a:pt x="89" y="17"/>
                  </a:cubicBezTo>
                  <a:cubicBezTo>
                    <a:pt x="93" y="21"/>
                    <a:pt x="96" y="26"/>
                    <a:pt x="96" y="29"/>
                  </a:cubicBezTo>
                  <a:cubicBezTo>
                    <a:pt x="96" y="31"/>
                    <a:pt x="94" y="33"/>
                    <a:pt x="91" y="33"/>
                  </a:cubicBezTo>
                  <a:cubicBezTo>
                    <a:pt x="89" y="33"/>
                    <a:pt x="87" y="32"/>
                    <a:pt x="87" y="30"/>
                  </a:cubicBezTo>
                  <a:cubicBezTo>
                    <a:pt x="86" y="25"/>
                    <a:pt x="82" y="21"/>
                    <a:pt x="77" y="20"/>
                  </a:cubicBezTo>
                  <a:close/>
                </a:path>
              </a:pathLst>
            </a:custGeom>
            <a:solidFill>
              <a:srgbClr val="C00000"/>
            </a:solidFill>
            <a:ln w="9525">
              <a:noFill/>
              <a:round/>
              <a:headEnd/>
              <a:tailEnd/>
            </a:ln>
            <a:effectLst>
              <a:outerShdw blurRad="44450" dist="27940" dir="5400000" algn="ctr">
                <a:srgbClr val="000000">
                  <a:alpha val="32000"/>
                </a:srgbClr>
              </a:outerShdw>
            </a:effectLst>
          </p:spPr>
          <p:txBody>
            <a:bodyPr vert="horz" wrap="square" lIns="134398" tIns="67199" rIns="134398" bIns="67199" numCol="1" anchor="t" anchorCtr="0" compatLnSpc="1">
              <a:prstTxWarp prst="textNoShape">
                <a:avLst/>
              </a:prstTxWarp>
            </a:bodyPr>
            <a:lstStyle/>
            <a:p>
              <a:pPr defTabSz="1343985">
                <a:defRPr/>
              </a:pPr>
              <a:endParaRPr lang="nb-NO" sz="2646" kern="0" dirty="0">
                <a:solidFill>
                  <a:srgbClr val="1F497D"/>
                </a:solidFill>
                <a:latin typeface="Calibri"/>
              </a:endParaRPr>
            </a:p>
          </p:txBody>
        </p:sp>
      </p:grpSp>
      <p:sp>
        <p:nvSpPr>
          <p:cNvPr id="45" name="Abgerundetes Rechteck 25"/>
          <p:cNvSpPr/>
          <p:nvPr/>
        </p:nvSpPr>
        <p:spPr>
          <a:xfrm>
            <a:off x="8456020" y="4569730"/>
            <a:ext cx="2433975" cy="582038"/>
          </a:xfrm>
          <a:prstGeom prst="roundRect">
            <a:avLst>
              <a:gd name="adj" fmla="val 50000"/>
            </a:avLst>
          </a:prstGeom>
          <a:solidFill>
            <a:srgbClr val="00B050"/>
          </a:solidFill>
          <a:ln w="9525" cap="flat" cmpd="sng" algn="ctr">
            <a:solidFill>
              <a:srgbClr val="FFFFFF"/>
            </a:solidFill>
            <a:prstDash val="solid"/>
          </a:ln>
          <a:effectLst>
            <a:outerShdw blurRad="50800" dist="38100" dir="2700000" algn="tl" rotWithShape="0">
              <a:prstClr val="black">
                <a:alpha val="40000"/>
              </a:prstClr>
            </a:outerShdw>
          </a:effectLst>
        </p:spPr>
        <p:txBody>
          <a:bodyPr lIns="0" tIns="0" rIns="0" bIns="0" rtlCol="0" anchor="ctr"/>
          <a:lstStyle/>
          <a:p>
            <a:pPr algn="ctr" defTabSz="1343985">
              <a:defRPr/>
            </a:pPr>
            <a:r>
              <a:rPr lang="en-US" sz="1543" b="1" i="1" kern="0" dirty="0">
                <a:solidFill>
                  <a:schemeClr val="bg1"/>
                </a:solidFill>
              </a:rPr>
              <a:t>WHO is the </a:t>
            </a:r>
            <a:br>
              <a:rPr lang="en-US" sz="1543" b="1" i="1" kern="0" dirty="0">
                <a:solidFill>
                  <a:schemeClr val="bg1"/>
                </a:solidFill>
              </a:rPr>
            </a:br>
            <a:r>
              <a:rPr lang="en-US" sz="1543" b="1" i="1" kern="0" dirty="0">
                <a:solidFill>
                  <a:schemeClr val="bg1"/>
                </a:solidFill>
              </a:rPr>
              <a:t>destination for?</a:t>
            </a:r>
          </a:p>
        </p:txBody>
      </p:sp>
      <p:sp>
        <p:nvSpPr>
          <p:cNvPr id="49" name="Right Arrow 70"/>
          <p:cNvSpPr/>
          <p:nvPr/>
        </p:nvSpPr>
        <p:spPr>
          <a:xfrm>
            <a:off x="7268723" y="4681121"/>
            <a:ext cx="793688" cy="370388"/>
          </a:xfrm>
          <a:prstGeom prst="rightArrow">
            <a:avLst>
              <a:gd name="adj1" fmla="val 50000"/>
              <a:gd name="adj2" fmla="val 71053"/>
            </a:avLst>
          </a:prstGeom>
          <a:solidFill>
            <a:srgbClr val="00B050"/>
          </a:solidFill>
          <a:ln w="25400" cap="flat" cmpd="sng" algn="ctr">
            <a:noFill/>
            <a:prstDash val="solid"/>
          </a:ln>
          <a:effectLst/>
        </p:spPr>
        <p:txBody>
          <a:bodyPr rtlCol="0" anchor="ctr"/>
          <a:lstStyle/>
          <a:p>
            <a:pPr algn="ctr" defTabSz="1343985">
              <a:defRPr/>
            </a:pPr>
            <a:endParaRPr lang="nb-NO" sz="2646" kern="0" dirty="0">
              <a:solidFill>
                <a:schemeClr val="bg1"/>
              </a:solidFill>
              <a:latin typeface="Calibri"/>
            </a:endParaRPr>
          </a:p>
        </p:txBody>
      </p:sp>
      <p:sp>
        <p:nvSpPr>
          <p:cNvPr id="8" name="Right Arrow 70"/>
          <p:cNvSpPr/>
          <p:nvPr/>
        </p:nvSpPr>
        <p:spPr>
          <a:xfrm>
            <a:off x="4286708" y="4681121"/>
            <a:ext cx="793688" cy="370388"/>
          </a:xfrm>
          <a:prstGeom prst="rightArrow">
            <a:avLst>
              <a:gd name="adj1" fmla="val 50000"/>
              <a:gd name="adj2" fmla="val 71053"/>
            </a:avLst>
          </a:prstGeom>
          <a:solidFill>
            <a:srgbClr val="00B050"/>
          </a:solidFill>
          <a:ln w="25400" cap="flat" cmpd="sng" algn="ctr">
            <a:noFill/>
            <a:prstDash val="solid"/>
          </a:ln>
          <a:effectLst/>
        </p:spPr>
        <p:txBody>
          <a:bodyPr rtlCol="0" anchor="ctr"/>
          <a:lstStyle/>
          <a:p>
            <a:pPr algn="ctr" defTabSz="1343985">
              <a:defRPr/>
            </a:pPr>
            <a:endParaRPr lang="nb-NO" sz="2646" kern="0" dirty="0">
              <a:solidFill>
                <a:srgbClr val="FFFFFF"/>
              </a:solidFill>
              <a:latin typeface="Calibri"/>
            </a:endParaRPr>
          </a:p>
        </p:txBody>
      </p:sp>
      <p:sp>
        <p:nvSpPr>
          <p:cNvPr id="12" name="Abgerundetes Rechteck 21"/>
          <p:cNvSpPr/>
          <p:nvPr/>
        </p:nvSpPr>
        <p:spPr>
          <a:xfrm>
            <a:off x="5091573" y="4569730"/>
            <a:ext cx="2433975" cy="582038"/>
          </a:xfrm>
          <a:prstGeom prst="roundRect">
            <a:avLst>
              <a:gd name="adj" fmla="val 50000"/>
            </a:avLst>
          </a:prstGeom>
          <a:solidFill>
            <a:srgbClr val="00B050"/>
          </a:solidFill>
          <a:ln w="9525" cap="flat" cmpd="sng" algn="ctr">
            <a:solidFill>
              <a:srgbClr val="FFFFFF"/>
            </a:solidFill>
            <a:prstDash val="solid"/>
          </a:ln>
          <a:effectLst>
            <a:outerShdw blurRad="50800" dist="38100" dir="2700000" algn="tl" rotWithShape="0">
              <a:prstClr val="black">
                <a:alpha val="40000"/>
              </a:prstClr>
            </a:outerShdw>
          </a:effectLst>
        </p:spPr>
        <p:txBody>
          <a:bodyPr lIns="0" tIns="0" rIns="0" bIns="0" rtlCol="0" anchor="ctr"/>
          <a:lstStyle/>
          <a:p>
            <a:pPr algn="ctr" defTabSz="1343985">
              <a:lnSpc>
                <a:spcPct val="90000"/>
              </a:lnSpc>
              <a:spcBef>
                <a:spcPts val="735"/>
              </a:spcBef>
              <a:defRPr/>
            </a:pPr>
            <a:r>
              <a:rPr lang="nb-NO" sz="1764" b="1" kern="0" dirty="0">
                <a:solidFill>
                  <a:srgbClr val="FFFFFF"/>
                </a:solidFill>
              </a:rPr>
              <a:t>SOCIAL </a:t>
            </a:r>
            <a:br>
              <a:rPr lang="nb-NO" sz="1764" b="1" kern="0" dirty="0">
                <a:solidFill>
                  <a:srgbClr val="FFFFFF"/>
                </a:solidFill>
              </a:rPr>
            </a:br>
            <a:r>
              <a:rPr lang="nb-NO" sz="1764" b="1" kern="0" dirty="0">
                <a:solidFill>
                  <a:srgbClr val="FFFFFF"/>
                </a:solidFill>
              </a:rPr>
              <a:t>IDENTITY</a:t>
            </a:r>
          </a:p>
        </p:txBody>
      </p:sp>
      <p:sp>
        <p:nvSpPr>
          <p:cNvPr id="16" name="Abgerundetes Rechteck 25"/>
          <p:cNvSpPr/>
          <p:nvPr/>
        </p:nvSpPr>
        <p:spPr>
          <a:xfrm>
            <a:off x="1680359" y="4565825"/>
            <a:ext cx="2433975" cy="584250"/>
          </a:xfrm>
          <a:prstGeom prst="roundRect">
            <a:avLst>
              <a:gd name="adj" fmla="val 50000"/>
            </a:avLst>
          </a:prstGeom>
          <a:solidFill>
            <a:srgbClr val="00B050"/>
          </a:solidFill>
          <a:ln w="9525" cap="flat" cmpd="sng" algn="ctr">
            <a:solidFill>
              <a:srgbClr val="FFFFFF"/>
            </a:solidFill>
            <a:prstDash val="solid"/>
          </a:ln>
          <a:effectLst>
            <a:outerShdw blurRad="50800" dist="38100" dir="2700000" algn="tl" rotWithShape="0">
              <a:prstClr val="black">
                <a:alpha val="40000"/>
              </a:prstClr>
            </a:outerShdw>
          </a:effectLst>
        </p:spPr>
        <p:txBody>
          <a:bodyPr lIns="0" tIns="0" rIns="0" bIns="0" rtlCol="0" anchor="ctr"/>
          <a:lstStyle/>
          <a:p>
            <a:pPr algn="ctr" defTabSz="1343985">
              <a:lnSpc>
                <a:spcPct val="90000"/>
              </a:lnSpc>
              <a:spcBef>
                <a:spcPts val="735"/>
              </a:spcBef>
              <a:defRPr/>
            </a:pPr>
            <a:r>
              <a:rPr lang="en-US" sz="1400" b="1" i="1" kern="0" dirty="0">
                <a:solidFill>
                  <a:srgbClr val="FFFFFF"/>
                </a:solidFill>
              </a:rPr>
              <a:t>HOW should a holiday reflect upon me?</a:t>
            </a:r>
          </a:p>
        </p:txBody>
      </p:sp>
      <p:grpSp>
        <p:nvGrpSpPr>
          <p:cNvPr id="22" name="Gruppieren 3"/>
          <p:cNvGrpSpPr/>
          <p:nvPr/>
        </p:nvGrpSpPr>
        <p:grpSpPr>
          <a:xfrm>
            <a:off x="4920842" y="4421960"/>
            <a:ext cx="370388" cy="370388"/>
            <a:chOff x="-1042867" y="3392141"/>
            <a:chExt cx="612000" cy="612000"/>
          </a:xfrm>
        </p:grpSpPr>
        <p:sp>
          <p:nvSpPr>
            <p:cNvPr id="23" name="Oval 210"/>
            <p:cNvSpPr>
              <a:spLocks noChangeAspect="1"/>
            </p:cNvSpPr>
            <p:nvPr/>
          </p:nvSpPr>
          <p:spPr>
            <a:xfrm>
              <a:off x="-1042867" y="3392141"/>
              <a:ext cx="612000" cy="612000"/>
            </a:xfrm>
            <a:prstGeom prst="ellipse">
              <a:avLst/>
            </a:prstGeom>
            <a:solidFill>
              <a:srgbClr val="FFFFFF"/>
            </a:solidFill>
            <a:ln w="12700" cap="flat" cmpd="sng" algn="ctr">
              <a:solidFill>
                <a:srgbClr val="00B050"/>
              </a:solidFill>
              <a:prstDash val="solid"/>
            </a:ln>
            <a:effectLst>
              <a:outerShdw blurRad="50800" dist="38100" dir="2700000" algn="tl" rotWithShape="0">
                <a:prstClr val="black">
                  <a:alpha val="40000"/>
                </a:prstClr>
              </a:outerShdw>
            </a:effectLst>
          </p:spPr>
          <p:txBody>
            <a:bodyPr wrap="none" tIns="0" bIns="0" rtlCol="0" anchor="ctr"/>
            <a:lstStyle/>
            <a:p>
              <a:pPr algn="ctr" defTabSz="1343985">
                <a:defRPr/>
              </a:pPr>
              <a:endParaRPr lang="nb-NO" sz="2646" b="1" kern="0" dirty="0">
                <a:solidFill>
                  <a:srgbClr val="FFFFFF"/>
                </a:solidFill>
                <a:latin typeface="Calibri"/>
              </a:endParaRPr>
            </a:p>
          </p:txBody>
        </p:sp>
        <p:sp>
          <p:nvSpPr>
            <p:cNvPr id="24" name="Freeform 79"/>
            <p:cNvSpPr>
              <a:spLocks noEditPoints="1"/>
            </p:cNvSpPr>
            <p:nvPr/>
          </p:nvSpPr>
          <p:spPr bwMode="auto">
            <a:xfrm>
              <a:off x="-962984" y="3462925"/>
              <a:ext cx="483198" cy="410336"/>
            </a:xfrm>
            <a:custGeom>
              <a:avLst/>
              <a:gdLst/>
              <a:ahLst/>
              <a:cxnLst>
                <a:cxn ang="0">
                  <a:pos x="111" y="115"/>
                </a:cxn>
                <a:cxn ang="0">
                  <a:pos x="111" y="136"/>
                </a:cxn>
                <a:cxn ang="0">
                  <a:pos x="0" y="136"/>
                </a:cxn>
                <a:cxn ang="0">
                  <a:pos x="0" y="108"/>
                </a:cxn>
                <a:cxn ang="0">
                  <a:pos x="14" y="95"/>
                </a:cxn>
                <a:cxn ang="0">
                  <a:pos x="35" y="72"/>
                </a:cxn>
                <a:cxn ang="0">
                  <a:pos x="28" y="54"/>
                </a:cxn>
                <a:cxn ang="0">
                  <a:pos x="22" y="43"/>
                </a:cxn>
                <a:cxn ang="0">
                  <a:pos x="24" y="37"/>
                </a:cxn>
                <a:cxn ang="0">
                  <a:pos x="23" y="24"/>
                </a:cxn>
                <a:cxn ang="0">
                  <a:pos x="48" y="0"/>
                </a:cxn>
                <a:cxn ang="0">
                  <a:pos x="73" y="24"/>
                </a:cxn>
                <a:cxn ang="0">
                  <a:pos x="72" y="37"/>
                </a:cxn>
                <a:cxn ang="0">
                  <a:pos x="74" y="43"/>
                </a:cxn>
                <a:cxn ang="0">
                  <a:pos x="68" y="54"/>
                </a:cxn>
                <a:cxn ang="0">
                  <a:pos x="61" y="72"/>
                </a:cxn>
                <a:cxn ang="0">
                  <a:pos x="82" y="95"/>
                </a:cxn>
                <a:cxn ang="0">
                  <a:pos x="111" y="115"/>
                </a:cxn>
                <a:cxn ang="0">
                  <a:pos x="124" y="136"/>
                </a:cxn>
                <a:cxn ang="0">
                  <a:pos x="124" y="113"/>
                </a:cxn>
                <a:cxn ang="0">
                  <a:pos x="95" y="86"/>
                </a:cxn>
                <a:cxn ang="0">
                  <a:pos x="102" y="73"/>
                </a:cxn>
                <a:cxn ang="0">
                  <a:pos x="96" y="60"/>
                </a:cxn>
                <a:cxn ang="0">
                  <a:pos x="92" y="51"/>
                </a:cxn>
                <a:cxn ang="0">
                  <a:pos x="94" y="47"/>
                </a:cxn>
                <a:cxn ang="0">
                  <a:pos x="92" y="38"/>
                </a:cxn>
                <a:cxn ang="0">
                  <a:pos x="111" y="19"/>
                </a:cxn>
                <a:cxn ang="0">
                  <a:pos x="131" y="38"/>
                </a:cxn>
                <a:cxn ang="0">
                  <a:pos x="129" y="47"/>
                </a:cxn>
                <a:cxn ang="0">
                  <a:pos x="131" y="51"/>
                </a:cxn>
                <a:cxn ang="0">
                  <a:pos x="127" y="60"/>
                </a:cxn>
                <a:cxn ang="0">
                  <a:pos x="121" y="73"/>
                </a:cxn>
                <a:cxn ang="0">
                  <a:pos x="137" y="91"/>
                </a:cxn>
                <a:cxn ang="0">
                  <a:pos x="158" y="103"/>
                </a:cxn>
                <a:cxn ang="0">
                  <a:pos x="160" y="136"/>
                </a:cxn>
                <a:cxn ang="0">
                  <a:pos x="124" y="136"/>
                </a:cxn>
              </a:cxnLst>
              <a:rect l="0" t="0" r="r" b="b"/>
              <a:pathLst>
                <a:path w="160" h="136">
                  <a:moveTo>
                    <a:pt x="111" y="115"/>
                  </a:moveTo>
                  <a:cubicBezTo>
                    <a:pt x="111" y="119"/>
                    <a:pt x="111" y="136"/>
                    <a:pt x="111" y="136"/>
                  </a:cubicBezTo>
                  <a:cubicBezTo>
                    <a:pt x="0" y="136"/>
                    <a:pt x="0" y="136"/>
                    <a:pt x="0" y="136"/>
                  </a:cubicBezTo>
                  <a:cubicBezTo>
                    <a:pt x="0" y="108"/>
                    <a:pt x="0" y="108"/>
                    <a:pt x="0" y="108"/>
                  </a:cubicBezTo>
                  <a:cubicBezTo>
                    <a:pt x="0" y="100"/>
                    <a:pt x="9" y="97"/>
                    <a:pt x="14" y="95"/>
                  </a:cubicBezTo>
                  <a:cubicBezTo>
                    <a:pt x="30" y="89"/>
                    <a:pt x="35" y="84"/>
                    <a:pt x="35" y="72"/>
                  </a:cubicBezTo>
                  <a:cubicBezTo>
                    <a:pt x="35" y="65"/>
                    <a:pt x="30" y="67"/>
                    <a:pt x="28" y="54"/>
                  </a:cubicBezTo>
                  <a:cubicBezTo>
                    <a:pt x="27" y="49"/>
                    <a:pt x="23" y="54"/>
                    <a:pt x="22" y="43"/>
                  </a:cubicBezTo>
                  <a:cubicBezTo>
                    <a:pt x="22" y="38"/>
                    <a:pt x="24" y="37"/>
                    <a:pt x="24" y="37"/>
                  </a:cubicBezTo>
                  <a:cubicBezTo>
                    <a:pt x="24" y="37"/>
                    <a:pt x="23" y="30"/>
                    <a:pt x="23" y="24"/>
                  </a:cubicBezTo>
                  <a:cubicBezTo>
                    <a:pt x="22" y="17"/>
                    <a:pt x="26" y="0"/>
                    <a:pt x="48" y="0"/>
                  </a:cubicBezTo>
                  <a:cubicBezTo>
                    <a:pt x="70" y="0"/>
                    <a:pt x="74" y="17"/>
                    <a:pt x="73" y="24"/>
                  </a:cubicBezTo>
                  <a:cubicBezTo>
                    <a:pt x="73" y="30"/>
                    <a:pt x="72" y="37"/>
                    <a:pt x="72" y="37"/>
                  </a:cubicBezTo>
                  <a:cubicBezTo>
                    <a:pt x="72" y="37"/>
                    <a:pt x="74" y="38"/>
                    <a:pt x="74" y="43"/>
                  </a:cubicBezTo>
                  <a:cubicBezTo>
                    <a:pt x="73" y="54"/>
                    <a:pt x="69" y="49"/>
                    <a:pt x="68" y="54"/>
                  </a:cubicBezTo>
                  <a:cubicBezTo>
                    <a:pt x="66" y="67"/>
                    <a:pt x="61" y="65"/>
                    <a:pt x="61" y="72"/>
                  </a:cubicBezTo>
                  <a:cubicBezTo>
                    <a:pt x="61" y="84"/>
                    <a:pt x="66" y="89"/>
                    <a:pt x="82" y="95"/>
                  </a:cubicBezTo>
                  <a:cubicBezTo>
                    <a:pt x="98" y="102"/>
                    <a:pt x="111" y="108"/>
                    <a:pt x="111" y="115"/>
                  </a:cubicBezTo>
                  <a:close/>
                  <a:moveTo>
                    <a:pt x="124" y="136"/>
                  </a:moveTo>
                  <a:cubicBezTo>
                    <a:pt x="124" y="113"/>
                    <a:pt x="124" y="113"/>
                    <a:pt x="124" y="113"/>
                  </a:cubicBezTo>
                  <a:cubicBezTo>
                    <a:pt x="124" y="102"/>
                    <a:pt x="121" y="99"/>
                    <a:pt x="95" y="86"/>
                  </a:cubicBezTo>
                  <a:cubicBezTo>
                    <a:pt x="100" y="83"/>
                    <a:pt x="102" y="79"/>
                    <a:pt x="102" y="73"/>
                  </a:cubicBezTo>
                  <a:cubicBezTo>
                    <a:pt x="102" y="68"/>
                    <a:pt x="98" y="70"/>
                    <a:pt x="96" y="60"/>
                  </a:cubicBezTo>
                  <a:cubicBezTo>
                    <a:pt x="95" y="56"/>
                    <a:pt x="92" y="60"/>
                    <a:pt x="92" y="51"/>
                  </a:cubicBezTo>
                  <a:cubicBezTo>
                    <a:pt x="92" y="48"/>
                    <a:pt x="94" y="47"/>
                    <a:pt x="94" y="47"/>
                  </a:cubicBezTo>
                  <a:cubicBezTo>
                    <a:pt x="94" y="47"/>
                    <a:pt x="93" y="42"/>
                    <a:pt x="92" y="38"/>
                  </a:cubicBezTo>
                  <a:cubicBezTo>
                    <a:pt x="92" y="32"/>
                    <a:pt x="95" y="19"/>
                    <a:pt x="111" y="19"/>
                  </a:cubicBezTo>
                  <a:cubicBezTo>
                    <a:pt x="128" y="19"/>
                    <a:pt x="131" y="32"/>
                    <a:pt x="131" y="38"/>
                  </a:cubicBezTo>
                  <a:cubicBezTo>
                    <a:pt x="130" y="42"/>
                    <a:pt x="129" y="47"/>
                    <a:pt x="129" y="47"/>
                  </a:cubicBezTo>
                  <a:cubicBezTo>
                    <a:pt x="129" y="47"/>
                    <a:pt x="131" y="48"/>
                    <a:pt x="131" y="51"/>
                  </a:cubicBezTo>
                  <a:cubicBezTo>
                    <a:pt x="130" y="60"/>
                    <a:pt x="127" y="56"/>
                    <a:pt x="127" y="60"/>
                  </a:cubicBezTo>
                  <a:cubicBezTo>
                    <a:pt x="125" y="70"/>
                    <a:pt x="121" y="68"/>
                    <a:pt x="121" y="73"/>
                  </a:cubicBezTo>
                  <a:cubicBezTo>
                    <a:pt x="121" y="82"/>
                    <a:pt x="125" y="86"/>
                    <a:pt x="137" y="91"/>
                  </a:cubicBezTo>
                  <a:cubicBezTo>
                    <a:pt x="149" y="96"/>
                    <a:pt x="155" y="99"/>
                    <a:pt x="158" y="103"/>
                  </a:cubicBezTo>
                  <a:cubicBezTo>
                    <a:pt x="160" y="106"/>
                    <a:pt x="160" y="136"/>
                    <a:pt x="160" y="136"/>
                  </a:cubicBezTo>
                  <a:lnTo>
                    <a:pt x="124" y="136"/>
                  </a:lnTo>
                  <a:close/>
                </a:path>
              </a:pathLst>
            </a:custGeom>
            <a:solidFill>
              <a:srgbClr val="00B050"/>
            </a:solidFill>
            <a:ln w="9525">
              <a:noFill/>
              <a:round/>
              <a:headEnd/>
              <a:tailEnd/>
            </a:ln>
            <a:effectLst>
              <a:outerShdw blurRad="44450" dist="27940" dir="5400000" algn="ctr">
                <a:srgbClr val="000000">
                  <a:alpha val="32000"/>
                </a:srgbClr>
              </a:outerShdw>
            </a:effectLst>
          </p:spPr>
          <p:txBody>
            <a:bodyPr vert="horz" wrap="square" lIns="134398" tIns="67199" rIns="134398" bIns="67199" numCol="1" anchor="t" anchorCtr="0" compatLnSpc="1">
              <a:prstTxWarp prst="textNoShape">
                <a:avLst/>
              </a:prstTxWarp>
            </a:bodyPr>
            <a:lstStyle/>
            <a:p>
              <a:pPr defTabSz="1343985">
                <a:defRPr/>
              </a:pPr>
              <a:endParaRPr lang="nb-NO" sz="2646" kern="0" dirty="0">
                <a:solidFill>
                  <a:srgbClr val="1F497D"/>
                </a:solidFill>
                <a:latin typeface="Calibri"/>
              </a:endParaRPr>
            </a:p>
          </p:txBody>
        </p:sp>
      </p:grpSp>
      <p:sp>
        <p:nvSpPr>
          <p:cNvPr id="44" name="Abgerundetes Rechteck 24"/>
          <p:cNvSpPr/>
          <p:nvPr/>
        </p:nvSpPr>
        <p:spPr>
          <a:xfrm>
            <a:off x="8456020" y="3731014"/>
            <a:ext cx="2433975" cy="582038"/>
          </a:xfrm>
          <a:prstGeom prst="roundRect">
            <a:avLst>
              <a:gd name="adj" fmla="val 50000"/>
            </a:avLst>
          </a:prstGeom>
          <a:solidFill>
            <a:srgbClr val="7030A0"/>
          </a:solidFill>
          <a:ln w="9525" cap="flat" cmpd="sng" algn="ctr">
            <a:solidFill>
              <a:srgbClr val="FFFFFF"/>
            </a:solidFill>
            <a:prstDash val="solid"/>
          </a:ln>
          <a:effectLst>
            <a:outerShdw blurRad="50800" dist="38100" dir="2700000" algn="tl" rotWithShape="0">
              <a:prstClr val="black">
                <a:alpha val="40000"/>
              </a:prstClr>
            </a:outerShdw>
          </a:effectLst>
        </p:spPr>
        <p:txBody>
          <a:bodyPr lIns="0" tIns="0" rIns="0" bIns="0" rtlCol="0" anchor="ctr"/>
          <a:lstStyle/>
          <a:p>
            <a:pPr algn="ctr" defTabSz="1343985">
              <a:lnSpc>
                <a:spcPct val="90000"/>
              </a:lnSpc>
              <a:spcBef>
                <a:spcPts val="735"/>
              </a:spcBef>
              <a:defRPr/>
            </a:pPr>
            <a:r>
              <a:rPr lang="en-US" sz="1543" b="1" i="1" kern="0" dirty="0">
                <a:solidFill>
                  <a:schemeClr val="bg1"/>
                </a:solidFill>
              </a:rPr>
              <a:t>WHAT qualities does this destination have?</a:t>
            </a:r>
          </a:p>
        </p:txBody>
      </p:sp>
      <p:sp>
        <p:nvSpPr>
          <p:cNvPr id="48" name="Right Arrow 69"/>
          <p:cNvSpPr/>
          <p:nvPr/>
        </p:nvSpPr>
        <p:spPr>
          <a:xfrm>
            <a:off x="7267080" y="3836839"/>
            <a:ext cx="793688" cy="370388"/>
          </a:xfrm>
          <a:prstGeom prst="rightArrow">
            <a:avLst>
              <a:gd name="adj1" fmla="val 50000"/>
              <a:gd name="adj2" fmla="val 71053"/>
            </a:avLst>
          </a:prstGeom>
          <a:solidFill>
            <a:srgbClr val="7030A0"/>
          </a:solidFill>
          <a:ln w="25400" cap="flat" cmpd="sng" algn="ctr">
            <a:noFill/>
            <a:prstDash val="solid"/>
          </a:ln>
          <a:effectLst/>
        </p:spPr>
        <p:txBody>
          <a:bodyPr rtlCol="0" anchor="ctr"/>
          <a:lstStyle/>
          <a:p>
            <a:pPr algn="ctr" defTabSz="1343985">
              <a:defRPr/>
            </a:pPr>
            <a:endParaRPr lang="nb-NO" sz="2646" kern="0" dirty="0">
              <a:solidFill>
                <a:srgbClr val="FFFFFF"/>
              </a:solidFill>
              <a:latin typeface="Calibri"/>
            </a:endParaRPr>
          </a:p>
        </p:txBody>
      </p:sp>
      <p:sp>
        <p:nvSpPr>
          <p:cNvPr id="7" name="Right Arrow 69"/>
          <p:cNvSpPr/>
          <p:nvPr/>
        </p:nvSpPr>
        <p:spPr>
          <a:xfrm>
            <a:off x="4285065" y="3836839"/>
            <a:ext cx="793688" cy="370388"/>
          </a:xfrm>
          <a:prstGeom prst="rightArrow">
            <a:avLst>
              <a:gd name="adj1" fmla="val 50000"/>
              <a:gd name="adj2" fmla="val 71053"/>
            </a:avLst>
          </a:prstGeom>
          <a:solidFill>
            <a:srgbClr val="7030A0"/>
          </a:solidFill>
          <a:ln w="25400" cap="flat" cmpd="sng" algn="ctr">
            <a:noFill/>
            <a:prstDash val="solid"/>
          </a:ln>
          <a:effectLst/>
        </p:spPr>
        <p:txBody>
          <a:bodyPr rtlCol="0" anchor="ctr"/>
          <a:lstStyle/>
          <a:p>
            <a:pPr algn="ctr" defTabSz="1343985">
              <a:defRPr/>
            </a:pPr>
            <a:endParaRPr lang="nb-NO" sz="2646" kern="0" dirty="0">
              <a:solidFill>
                <a:srgbClr val="FFFFFF"/>
              </a:solidFill>
              <a:latin typeface="Calibri"/>
            </a:endParaRPr>
          </a:p>
        </p:txBody>
      </p:sp>
      <p:sp>
        <p:nvSpPr>
          <p:cNvPr id="11" name="Abgerundetes Rechteck 20"/>
          <p:cNvSpPr/>
          <p:nvPr/>
        </p:nvSpPr>
        <p:spPr>
          <a:xfrm>
            <a:off x="5091573" y="3733226"/>
            <a:ext cx="2433975" cy="582038"/>
          </a:xfrm>
          <a:prstGeom prst="roundRect">
            <a:avLst>
              <a:gd name="adj" fmla="val 50000"/>
            </a:avLst>
          </a:prstGeom>
          <a:solidFill>
            <a:srgbClr val="7030A0"/>
          </a:solidFill>
          <a:ln w="9525" cap="flat" cmpd="sng" algn="ctr">
            <a:solidFill>
              <a:srgbClr val="FFFFFF"/>
            </a:solidFill>
            <a:prstDash val="solid"/>
          </a:ln>
          <a:effectLst>
            <a:outerShdw blurRad="50800" dist="38100" dir="2700000" algn="tl" rotWithShape="0">
              <a:prstClr val="black">
                <a:alpha val="40000"/>
              </a:prstClr>
            </a:outerShdw>
          </a:effectLst>
        </p:spPr>
        <p:txBody>
          <a:bodyPr lIns="0" tIns="0" rIns="0" bIns="0" rtlCol="0" anchor="ctr"/>
          <a:lstStyle/>
          <a:p>
            <a:pPr algn="ctr" defTabSz="1343985">
              <a:lnSpc>
                <a:spcPct val="90000"/>
              </a:lnSpc>
              <a:spcBef>
                <a:spcPts val="735"/>
              </a:spcBef>
              <a:defRPr/>
            </a:pPr>
            <a:r>
              <a:rPr lang="nb-NO" sz="1764" b="1" kern="0" dirty="0">
                <a:solidFill>
                  <a:srgbClr val="FFFFFF"/>
                </a:solidFill>
              </a:rPr>
              <a:t>DESTINATION CHARACTERISTICS</a:t>
            </a:r>
          </a:p>
        </p:txBody>
      </p:sp>
      <p:sp>
        <p:nvSpPr>
          <p:cNvPr id="15" name="Abgerundetes Rechteck 24"/>
          <p:cNvSpPr/>
          <p:nvPr/>
        </p:nvSpPr>
        <p:spPr>
          <a:xfrm>
            <a:off x="1680359" y="3731015"/>
            <a:ext cx="2433975" cy="584250"/>
          </a:xfrm>
          <a:prstGeom prst="roundRect">
            <a:avLst>
              <a:gd name="adj" fmla="val 50000"/>
            </a:avLst>
          </a:prstGeom>
          <a:solidFill>
            <a:srgbClr val="7030A0"/>
          </a:solidFill>
          <a:ln w="9525" cap="flat" cmpd="sng" algn="ctr">
            <a:solidFill>
              <a:srgbClr val="FFFFFF"/>
            </a:solidFill>
            <a:prstDash val="solid"/>
          </a:ln>
          <a:effectLst>
            <a:outerShdw blurRad="50800" dist="38100" dir="2700000" algn="tl" rotWithShape="0">
              <a:prstClr val="black">
                <a:alpha val="40000"/>
              </a:prstClr>
            </a:outerShdw>
          </a:effectLst>
        </p:spPr>
        <p:txBody>
          <a:bodyPr lIns="0" tIns="0" rIns="0" bIns="0" rtlCol="0" anchor="ctr"/>
          <a:lstStyle/>
          <a:p>
            <a:pPr algn="ctr" defTabSz="1343985">
              <a:lnSpc>
                <a:spcPct val="90000"/>
              </a:lnSpc>
              <a:spcBef>
                <a:spcPts val="735"/>
              </a:spcBef>
              <a:defRPr/>
            </a:pPr>
            <a:r>
              <a:rPr lang="en-US" sz="1400" b="1" i="1" kern="0" dirty="0">
                <a:solidFill>
                  <a:srgbClr val="FFFFFF"/>
                </a:solidFill>
              </a:rPr>
              <a:t>WHAT expectations  are related to destinations? </a:t>
            </a:r>
          </a:p>
        </p:txBody>
      </p:sp>
      <p:grpSp>
        <p:nvGrpSpPr>
          <p:cNvPr id="25" name="Gruppieren 2"/>
          <p:cNvGrpSpPr/>
          <p:nvPr/>
        </p:nvGrpSpPr>
        <p:grpSpPr>
          <a:xfrm>
            <a:off x="4920842" y="3567369"/>
            <a:ext cx="370388" cy="370388"/>
            <a:chOff x="-1042867" y="2764795"/>
            <a:chExt cx="612000" cy="612000"/>
          </a:xfrm>
        </p:grpSpPr>
        <p:sp>
          <p:nvSpPr>
            <p:cNvPr id="26" name="Oval 210"/>
            <p:cNvSpPr>
              <a:spLocks noChangeAspect="1"/>
            </p:cNvSpPr>
            <p:nvPr/>
          </p:nvSpPr>
          <p:spPr>
            <a:xfrm>
              <a:off x="-1042867" y="2764795"/>
              <a:ext cx="612000" cy="612000"/>
            </a:xfrm>
            <a:prstGeom prst="ellipse">
              <a:avLst/>
            </a:prstGeom>
            <a:solidFill>
              <a:srgbClr val="FFFFFF"/>
            </a:solidFill>
            <a:ln w="12700" cap="flat" cmpd="sng" algn="ctr">
              <a:solidFill>
                <a:srgbClr val="7030A0"/>
              </a:solidFill>
              <a:prstDash val="solid"/>
            </a:ln>
            <a:effectLst>
              <a:outerShdw blurRad="50800" dist="38100" dir="2700000" algn="tl" rotWithShape="0">
                <a:prstClr val="black">
                  <a:alpha val="40000"/>
                </a:prstClr>
              </a:outerShdw>
            </a:effectLst>
          </p:spPr>
          <p:txBody>
            <a:bodyPr wrap="none" tIns="0" bIns="0" rtlCol="0" anchor="ctr"/>
            <a:lstStyle/>
            <a:p>
              <a:pPr algn="ctr" defTabSz="1343985">
                <a:defRPr/>
              </a:pPr>
              <a:endParaRPr lang="nb-NO" sz="2646" b="1" kern="0" dirty="0">
                <a:solidFill>
                  <a:srgbClr val="FFFFFF"/>
                </a:solidFill>
                <a:latin typeface="Calibri"/>
              </a:endParaRPr>
            </a:p>
          </p:txBody>
        </p:sp>
        <p:sp>
          <p:nvSpPr>
            <p:cNvPr id="27" name="Freeform 62"/>
            <p:cNvSpPr>
              <a:spLocks noEditPoints="1"/>
            </p:cNvSpPr>
            <p:nvPr/>
          </p:nvSpPr>
          <p:spPr bwMode="auto">
            <a:xfrm>
              <a:off x="-951436" y="2835608"/>
              <a:ext cx="459684" cy="459684"/>
            </a:xfrm>
            <a:custGeom>
              <a:avLst/>
              <a:gdLst/>
              <a:ahLst/>
              <a:cxnLst>
                <a:cxn ang="0">
                  <a:pos x="0" y="91"/>
                </a:cxn>
                <a:cxn ang="0">
                  <a:pos x="16" y="106"/>
                </a:cxn>
                <a:cxn ang="0">
                  <a:pos x="27" y="102"/>
                </a:cxn>
                <a:cxn ang="0">
                  <a:pos x="55" y="73"/>
                </a:cxn>
                <a:cxn ang="0">
                  <a:pos x="63" y="81"/>
                </a:cxn>
                <a:cxn ang="0">
                  <a:pos x="66" y="92"/>
                </a:cxn>
                <a:cxn ang="0">
                  <a:pos x="77" y="103"/>
                </a:cxn>
                <a:cxn ang="0">
                  <a:pos x="93" y="103"/>
                </a:cxn>
                <a:cxn ang="0">
                  <a:pos x="92" y="87"/>
                </a:cxn>
                <a:cxn ang="0">
                  <a:pos x="81" y="76"/>
                </a:cxn>
                <a:cxn ang="0">
                  <a:pos x="71" y="73"/>
                </a:cxn>
                <a:cxn ang="0">
                  <a:pos x="63" y="66"/>
                </a:cxn>
                <a:cxn ang="0">
                  <a:pos x="68" y="61"/>
                </a:cxn>
                <a:cxn ang="0">
                  <a:pos x="98" y="53"/>
                </a:cxn>
                <a:cxn ang="0">
                  <a:pos x="107" y="33"/>
                </a:cxn>
                <a:cxn ang="0">
                  <a:pos x="107" y="33"/>
                </a:cxn>
                <a:cxn ang="0">
                  <a:pos x="102" y="29"/>
                </a:cxn>
                <a:cxn ang="0">
                  <a:pos x="99" y="30"/>
                </a:cxn>
                <a:cxn ang="0">
                  <a:pos x="98" y="31"/>
                </a:cxn>
                <a:cxn ang="0">
                  <a:pos x="93" y="36"/>
                </a:cxn>
                <a:cxn ang="0">
                  <a:pos x="82" y="40"/>
                </a:cxn>
                <a:cxn ang="0">
                  <a:pos x="71" y="35"/>
                </a:cxn>
                <a:cxn ang="0">
                  <a:pos x="67" y="24"/>
                </a:cxn>
                <a:cxn ang="0">
                  <a:pos x="71" y="13"/>
                </a:cxn>
                <a:cxn ang="0">
                  <a:pos x="76" y="9"/>
                </a:cxn>
                <a:cxn ang="0">
                  <a:pos x="77" y="7"/>
                </a:cxn>
                <a:cxn ang="0">
                  <a:pos x="78" y="4"/>
                </a:cxn>
                <a:cxn ang="0">
                  <a:pos x="74" y="0"/>
                </a:cxn>
                <a:cxn ang="0">
                  <a:pos x="73" y="0"/>
                </a:cxn>
                <a:cxn ang="0">
                  <a:pos x="54" y="9"/>
                </a:cxn>
                <a:cxn ang="0">
                  <a:pos x="46" y="39"/>
                </a:cxn>
                <a:cxn ang="0">
                  <a:pos x="41" y="44"/>
                </a:cxn>
                <a:cxn ang="0">
                  <a:pos x="20" y="23"/>
                </a:cxn>
                <a:cxn ang="0">
                  <a:pos x="20" y="17"/>
                </a:cxn>
                <a:cxn ang="0">
                  <a:pos x="7" y="11"/>
                </a:cxn>
                <a:cxn ang="0">
                  <a:pos x="0" y="17"/>
                </a:cxn>
                <a:cxn ang="0">
                  <a:pos x="7" y="31"/>
                </a:cxn>
                <a:cxn ang="0">
                  <a:pos x="13" y="31"/>
                </a:cxn>
                <a:cxn ang="0">
                  <a:pos x="33" y="51"/>
                </a:cxn>
                <a:cxn ang="0">
                  <a:pos x="5" y="80"/>
                </a:cxn>
                <a:cxn ang="0">
                  <a:pos x="0" y="91"/>
                </a:cxn>
                <a:cxn ang="0">
                  <a:pos x="12" y="90"/>
                </a:cxn>
                <a:cxn ang="0">
                  <a:pos x="17" y="84"/>
                </a:cxn>
                <a:cxn ang="0">
                  <a:pos x="23" y="90"/>
                </a:cxn>
                <a:cxn ang="0">
                  <a:pos x="17" y="95"/>
                </a:cxn>
                <a:cxn ang="0">
                  <a:pos x="12" y="90"/>
                </a:cxn>
              </a:cxnLst>
              <a:rect l="0" t="0" r="r" b="b"/>
              <a:pathLst>
                <a:path w="107" h="107">
                  <a:moveTo>
                    <a:pt x="0" y="91"/>
                  </a:moveTo>
                  <a:cubicBezTo>
                    <a:pt x="0" y="99"/>
                    <a:pt x="7" y="106"/>
                    <a:pt x="16" y="106"/>
                  </a:cubicBezTo>
                  <a:cubicBezTo>
                    <a:pt x="20" y="106"/>
                    <a:pt x="24" y="105"/>
                    <a:pt x="27" y="102"/>
                  </a:cubicBezTo>
                  <a:cubicBezTo>
                    <a:pt x="55" y="73"/>
                    <a:pt x="55" y="73"/>
                    <a:pt x="55" y="73"/>
                  </a:cubicBezTo>
                  <a:cubicBezTo>
                    <a:pt x="63" y="81"/>
                    <a:pt x="63" y="81"/>
                    <a:pt x="63" y="81"/>
                  </a:cubicBezTo>
                  <a:cubicBezTo>
                    <a:pt x="62" y="85"/>
                    <a:pt x="63" y="89"/>
                    <a:pt x="66" y="92"/>
                  </a:cubicBezTo>
                  <a:cubicBezTo>
                    <a:pt x="77" y="103"/>
                    <a:pt x="77" y="103"/>
                    <a:pt x="77" y="103"/>
                  </a:cubicBezTo>
                  <a:cubicBezTo>
                    <a:pt x="81" y="107"/>
                    <a:pt x="88" y="107"/>
                    <a:pt x="93" y="103"/>
                  </a:cubicBezTo>
                  <a:cubicBezTo>
                    <a:pt x="97" y="99"/>
                    <a:pt x="97" y="92"/>
                    <a:pt x="92" y="87"/>
                  </a:cubicBezTo>
                  <a:cubicBezTo>
                    <a:pt x="81" y="76"/>
                    <a:pt x="81" y="76"/>
                    <a:pt x="81" y="76"/>
                  </a:cubicBezTo>
                  <a:cubicBezTo>
                    <a:pt x="79" y="73"/>
                    <a:pt x="74" y="72"/>
                    <a:pt x="71" y="73"/>
                  </a:cubicBezTo>
                  <a:cubicBezTo>
                    <a:pt x="63" y="66"/>
                    <a:pt x="63" y="66"/>
                    <a:pt x="63" y="66"/>
                  </a:cubicBezTo>
                  <a:cubicBezTo>
                    <a:pt x="68" y="61"/>
                    <a:pt x="68" y="61"/>
                    <a:pt x="68" y="61"/>
                  </a:cubicBezTo>
                  <a:cubicBezTo>
                    <a:pt x="78" y="64"/>
                    <a:pt x="90" y="61"/>
                    <a:pt x="98" y="53"/>
                  </a:cubicBezTo>
                  <a:cubicBezTo>
                    <a:pt x="103" y="47"/>
                    <a:pt x="106" y="40"/>
                    <a:pt x="107" y="33"/>
                  </a:cubicBezTo>
                  <a:cubicBezTo>
                    <a:pt x="107" y="33"/>
                    <a:pt x="107" y="33"/>
                    <a:pt x="107" y="33"/>
                  </a:cubicBezTo>
                  <a:cubicBezTo>
                    <a:pt x="107" y="31"/>
                    <a:pt x="105" y="29"/>
                    <a:pt x="102" y="29"/>
                  </a:cubicBezTo>
                  <a:cubicBezTo>
                    <a:pt x="101" y="29"/>
                    <a:pt x="100" y="29"/>
                    <a:pt x="99" y="30"/>
                  </a:cubicBezTo>
                  <a:cubicBezTo>
                    <a:pt x="98" y="31"/>
                    <a:pt x="98" y="31"/>
                    <a:pt x="98" y="31"/>
                  </a:cubicBezTo>
                  <a:cubicBezTo>
                    <a:pt x="93" y="36"/>
                    <a:pt x="93" y="36"/>
                    <a:pt x="93" y="36"/>
                  </a:cubicBezTo>
                  <a:cubicBezTo>
                    <a:pt x="91" y="38"/>
                    <a:pt x="87" y="40"/>
                    <a:pt x="82" y="40"/>
                  </a:cubicBezTo>
                  <a:cubicBezTo>
                    <a:pt x="78" y="40"/>
                    <a:pt x="74" y="38"/>
                    <a:pt x="71" y="35"/>
                  </a:cubicBezTo>
                  <a:cubicBezTo>
                    <a:pt x="69" y="32"/>
                    <a:pt x="67" y="29"/>
                    <a:pt x="67" y="24"/>
                  </a:cubicBezTo>
                  <a:cubicBezTo>
                    <a:pt x="67" y="20"/>
                    <a:pt x="68" y="16"/>
                    <a:pt x="71" y="13"/>
                  </a:cubicBezTo>
                  <a:cubicBezTo>
                    <a:pt x="76" y="9"/>
                    <a:pt x="76" y="9"/>
                    <a:pt x="76" y="9"/>
                  </a:cubicBezTo>
                  <a:cubicBezTo>
                    <a:pt x="77" y="7"/>
                    <a:pt x="77" y="7"/>
                    <a:pt x="77" y="7"/>
                  </a:cubicBezTo>
                  <a:cubicBezTo>
                    <a:pt x="78" y="7"/>
                    <a:pt x="78" y="5"/>
                    <a:pt x="78" y="4"/>
                  </a:cubicBezTo>
                  <a:cubicBezTo>
                    <a:pt x="78" y="2"/>
                    <a:pt x="76" y="0"/>
                    <a:pt x="74" y="0"/>
                  </a:cubicBezTo>
                  <a:cubicBezTo>
                    <a:pt x="73" y="0"/>
                    <a:pt x="73" y="0"/>
                    <a:pt x="73" y="0"/>
                  </a:cubicBezTo>
                  <a:cubicBezTo>
                    <a:pt x="66" y="0"/>
                    <a:pt x="59" y="3"/>
                    <a:pt x="54" y="9"/>
                  </a:cubicBezTo>
                  <a:cubicBezTo>
                    <a:pt x="46" y="17"/>
                    <a:pt x="43" y="28"/>
                    <a:pt x="46" y="39"/>
                  </a:cubicBezTo>
                  <a:cubicBezTo>
                    <a:pt x="41" y="44"/>
                    <a:pt x="41" y="44"/>
                    <a:pt x="41" y="44"/>
                  </a:cubicBezTo>
                  <a:cubicBezTo>
                    <a:pt x="20" y="23"/>
                    <a:pt x="20" y="23"/>
                    <a:pt x="20" y="23"/>
                  </a:cubicBezTo>
                  <a:cubicBezTo>
                    <a:pt x="20" y="17"/>
                    <a:pt x="20" y="17"/>
                    <a:pt x="20" y="17"/>
                  </a:cubicBezTo>
                  <a:cubicBezTo>
                    <a:pt x="7" y="11"/>
                    <a:pt x="7" y="11"/>
                    <a:pt x="7" y="11"/>
                  </a:cubicBezTo>
                  <a:cubicBezTo>
                    <a:pt x="0" y="17"/>
                    <a:pt x="0" y="17"/>
                    <a:pt x="0" y="17"/>
                  </a:cubicBezTo>
                  <a:cubicBezTo>
                    <a:pt x="7" y="31"/>
                    <a:pt x="7" y="31"/>
                    <a:pt x="7" y="31"/>
                  </a:cubicBezTo>
                  <a:cubicBezTo>
                    <a:pt x="13" y="31"/>
                    <a:pt x="13" y="31"/>
                    <a:pt x="13" y="31"/>
                  </a:cubicBezTo>
                  <a:cubicBezTo>
                    <a:pt x="33" y="51"/>
                    <a:pt x="33" y="51"/>
                    <a:pt x="33" y="51"/>
                  </a:cubicBezTo>
                  <a:cubicBezTo>
                    <a:pt x="5" y="80"/>
                    <a:pt x="5" y="80"/>
                    <a:pt x="5" y="80"/>
                  </a:cubicBezTo>
                  <a:cubicBezTo>
                    <a:pt x="2" y="82"/>
                    <a:pt x="0" y="86"/>
                    <a:pt x="0" y="91"/>
                  </a:cubicBezTo>
                  <a:close/>
                  <a:moveTo>
                    <a:pt x="12" y="90"/>
                  </a:moveTo>
                  <a:cubicBezTo>
                    <a:pt x="12" y="87"/>
                    <a:pt x="14" y="84"/>
                    <a:pt x="17" y="84"/>
                  </a:cubicBezTo>
                  <a:cubicBezTo>
                    <a:pt x="20" y="84"/>
                    <a:pt x="23" y="87"/>
                    <a:pt x="23" y="90"/>
                  </a:cubicBezTo>
                  <a:cubicBezTo>
                    <a:pt x="23" y="93"/>
                    <a:pt x="20" y="95"/>
                    <a:pt x="17" y="95"/>
                  </a:cubicBezTo>
                  <a:cubicBezTo>
                    <a:pt x="14" y="95"/>
                    <a:pt x="12" y="93"/>
                    <a:pt x="12" y="90"/>
                  </a:cubicBezTo>
                  <a:close/>
                </a:path>
              </a:pathLst>
            </a:custGeom>
            <a:solidFill>
              <a:srgbClr val="7030A0"/>
            </a:solidFill>
            <a:ln w="9525">
              <a:noFill/>
              <a:round/>
              <a:headEnd/>
              <a:tailEnd/>
            </a:ln>
            <a:effectLst>
              <a:outerShdw blurRad="44450" dist="27940" dir="5400000" algn="ctr">
                <a:srgbClr val="000000">
                  <a:alpha val="32000"/>
                </a:srgbClr>
              </a:outerShdw>
            </a:effectLst>
          </p:spPr>
          <p:txBody>
            <a:bodyPr vert="horz" wrap="square" lIns="134398" tIns="67199" rIns="134398" bIns="67199" numCol="1" anchor="t" anchorCtr="0" compatLnSpc="1">
              <a:prstTxWarp prst="textNoShape">
                <a:avLst/>
              </a:prstTxWarp>
            </a:bodyPr>
            <a:lstStyle/>
            <a:p>
              <a:pPr defTabSz="1343985">
                <a:defRPr/>
              </a:pPr>
              <a:endParaRPr lang="nb-NO" sz="2646" kern="0" dirty="0">
                <a:solidFill>
                  <a:srgbClr val="1F497D"/>
                </a:solidFill>
                <a:latin typeface="Calibri"/>
              </a:endParaRPr>
            </a:p>
          </p:txBody>
        </p:sp>
      </p:grpSp>
      <p:sp>
        <p:nvSpPr>
          <p:cNvPr id="47" name="Abgerundetes Rechteck 27"/>
          <p:cNvSpPr/>
          <p:nvPr/>
        </p:nvSpPr>
        <p:spPr>
          <a:xfrm>
            <a:off x="8456020" y="6237660"/>
            <a:ext cx="2433975" cy="582038"/>
          </a:xfrm>
          <a:prstGeom prst="roundRect">
            <a:avLst>
              <a:gd name="adj" fmla="val 50000"/>
            </a:avLst>
          </a:prstGeom>
          <a:solidFill>
            <a:srgbClr val="00B0F0"/>
          </a:solidFill>
          <a:ln w="9525" cap="flat" cmpd="sng" algn="ctr">
            <a:solidFill>
              <a:srgbClr val="FFFFFF"/>
            </a:solidFill>
            <a:prstDash val="solid"/>
          </a:ln>
          <a:effectLst>
            <a:outerShdw blurRad="50800" dist="38100" dir="2700000" algn="tl" rotWithShape="0">
              <a:prstClr val="black">
                <a:alpha val="40000"/>
              </a:prstClr>
            </a:outerShdw>
          </a:effectLst>
        </p:spPr>
        <p:txBody>
          <a:bodyPr lIns="0" tIns="0" rIns="0" bIns="0" rtlCol="0" anchor="ctr"/>
          <a:lstStyle/>
          <a:p>
            <a:pPr algn="ctr" defTabSz="1343985">
              <a:lnSpc>
                <a:spcPct val="90000"/>
              </a:lnSpc>
              <a:spcBef>
                <a:spcPts val="735"/>
              </a:spcBef>
              <a:defRPr/>
            </a:pPr>
            <a:r>
              <a:rPr lang="en-US" sz="1543" b="1" i="1" kern="0" dirty="0">
                <a:solidFill>
                  <a:schemeClr val="bg1"/>
                </a:solidFill>
              </a:rPr>
              <a:t>WHAT does this destination stand for?</a:t>
            </a:r>
          </a:p>
        </p:txBody>
      </p:sp>
      <p:sp>
        <p:nvSpPr>
          <p:cNvPr id="51" name="Right Arrow 72"/>
          <p:cNvSpPr/>
          <p:nvPr/>
        </p:nvSpPr>
        <p:spPr>
          <a:xfrm>
            <a:off x="7268723" y="6333401"/>
            <a:ext cx="793688" cy="370388"/>
          </a:xfrm>
          <a:prstGeom prst="rightArrow">
            <a:avLst>
              <a:gd name="adj1" fmla="val 50000"/>
              <a:gd name="adj2" fmla="val 71053"/>
            </a:avLst>
          </a:prstGeom>
          <a:solidFill>
            <a:srgbClr val="00B0F0"/>
          </a:solidFill>
          <a:ln w="25400" cap="flat" cmpd="sng" algn="ctr">
            <a:noFill/>
            <a:prstDash val="solid"/>
          </a:ln>
          <a:effectLst/>
        </p:spPr>
        <p:txBody>
          <a:bodyPr rtlCol="0" anchor="ctr"/>
          <a:lstStyle/>
          <a:p>
            <a:pPr algn="ctr" defTabSz="1343985">
              <a:defRPr/>
            </a:pPr>
            <a:endParaRPr lang="nb-NO" sz="2646" kern="0" dirty="0">
              <a:solidFill>
                <a:srgbClr val="FFFFFF"/>
              </a:solidFill>
              <a:latin typeface="Calibri"/>
            </a:endParaRPr>
          </a:p>
        </p:txBody>
      </p:sp>
      <p:sp>
        <p:nvSpPr>
          <p:cNvPr id="10" name="Right Arrow 72"/>
          <p:cNvSpPr/>
          <p:nvPr/>
        </p:nvSpPr>
        <p:spPr>
          <a:xfrm>
            <a:off x="4286708" y="6333401"/>
            <a:ext cx="793688" cy="370388"/>
          </a:xfrm>
          <a:prstGeom prst="rightArrow">
            <a:avLst>
              <a:gd name="adj1" fmla="val 50000"/>
              <a:gd name="adj2" fmla="val 71053"/>
            </a:avLst>
          </a:prstGeom>
          <a:solidFill>
            <a:srgbClr val="00B0F0"/>
          </a:solidFill>
          <a:ln w="25400" cap="flat" cmpd="sng" algn="ctr">
            <a:noFill/>
            <a:prstDash val="solid"/>
          </a:ln>
          <a:effectLst/>
        </p:spPr>
        <p:txBody>
          <a:bodyPr rtlCol="0" anchor="ctr"/>
          <a:lstStyle/>
          <a:p>
            <a:pPr algn="ctr" defTabSz="1343985">
              <a:defRPr/>
            </a:pPr>
            <a:endParaRPr lang="nb-NO" sz="2646" kern="0" dirty="0">
              <a:solidFill>
                <a:srgbClr val="FFFFFF"/>
              </a:solidFill>
              <a:latin typeface="Calibri"/>
            </a:endParaRPr>
          </a:p>
        </p:txBody>
      </p:sp>
      <p:sp>
        <p:nvSpPr>
          <p:cNvPr id="14" name="Abgerundetes Rechteck 23"/>
          <p:cNvSpPr/>
          <p:nvPr/>
        </p:nvSpPr>
        <p:spPr>
          <a:xfrm>
            <a:off x="5091573" y="6229554"/>
            <a:ext cx="2433975" cy="582038"/>
          </a:xfrm>
          <a:prstGeom prst="roundRect">
            <a:avLst>
              <a:gd name="adj" fmla="val 50000"/>
            </a:avLst>
          </a:prstGeom>
          <a:solidFill>
            <a:srgbClr val="00B0F0"/>
          </a:solidFill>
          <a:ln w="9525" cap="flat" cmpd="sng" algn="ctr">
            <a:solidFill>
              <a:srgbClr val="FFFFFF"/>
            </a:solidFill>
            <a:prstDash val="solid"/>
          </a:ln>
          <a:effectLst>
            <a:outerShdw blurRad="50800" dist="38100" dir="2700000" algn="tl" rotWithShape="0">
              <a:prstClr val="black">
                <a:alpha val="40000"/>
              </a:prstClr>
            </a:outerShdw>
          </a:effectLst>
        </p:spPr>
        <p:txBody>
          <a:bodyPr lIns="0" tIns="0" rIns="0" bIns="0" rtlCol="0" anchor="ctr"/>
          <a:lstStyle/>
          <a:p>
            <a:pPr algn="ctr" defTabSz="1343985">
              <a:lnSpc>
                <a:spcPct val="90000"/>
              </a:lnSpc>
              <a:spcBef>
                <a:spcPts val="735"/>
              </a:spcBef>
              <a:defRPr/>
            </a:pPr>
            <a:r>
              <a:rPr lang="nb-NO" sz="1764" b="1" kern="0" dirty="0">
                <a:solidFill>
                  <a:srgbClr val="FFFFFF"/>
                </a:solidFill>
              </a:rPr>
              <a:t>BRAND PERSONALITY</a:t>
            </a:r>
          </a:p>
        </p:txBody>
      </p:sp>
      <p:sp>
        <p:nvSpPr>
          <p:cNvPr id="18" name="Abgerundetes Rechteck 27"/>
          <p:cNvSpPr/>
          <p:nvPr/>
        </p:nvSpPr>
        <p:spPr>
          <a:xfrm>
            <a:off x="1680359" y="6235449"/>
            <a:ext cx="2433975" cy="584250"/>
          </a:xfrm>
          <a:prstGeom prst="roundRect">
            <a:avLst>
              <a:gd name="adj" fmla="val 50000"/>
            </a:avLst>
          </a:prstGeom>
          <a:solidFill>
            <a:srgbClr val="00B0F0"/>
          </a:solidFill>
          <a:ln w="9525" cap="flat" cmpd="sng" algn="ctr">
            <a:solidFill>
              <a:srgbClr val="FFFFFF"/>
            </a:solidFill>
            <a:prstDash val="solid"/>
          </a:ln>
          <a:effectLst>
            <a:outerShdw blurRad="50800" dist="38100" dir="2700000" algn="tl" rotWithShape="0">
              <a:prstClr val="black">
                <a:alpha val="40000"/>
              </a:prstClr>
            </a:outerShdw>
          </a:effectLst>
        </p:spPr>
        <p:txBody>
          <a:bodyPr lIns="0" tIns="0" rIns="0" bIns="0" rtlCol="0" anchor="ctr"/>
          <a:lstStyle/>
          <a:p>
            <a:pPr algn="ctr" defTabSz="1343985">
              <a:lnSpc>
                <a:spcPct val="90000"/>
              </a:lnSpc>
              <a:spcBef>
                <a:spcPts val="735"/>
              </a:spcBef>
              <a:defRPr/>
            </a:pPr>
            <a:r>
              <a:rPr lang="en-US" sz="1400" b="1" i="1" kern="0" dirty="0">
                <a:solidFill>
                  <a:srgbClr val="FFFFFF"/>
                </a:solidFill>
              </a:rPr>
              <a:t>WHAT should the destination stand for? </a:t>
            </a:r>
          </a:p>
        </p:txBody>
      </p:sp>
      <p:grpSp>
        <p:nvGrpSpPr>
          <p:cNvPr id="28" name="Gruppieren 5"/>
          <p:cNvGrpSpPr/>
          <p:nvPr/>
        </p:nvGrpSpPr>
        <p:grpSpPr>
          <a:xfrm>
            <a:off x="4920842" y="6088743"/>
            <a:ext cx="370388" cy="370388"/>
            <a:chOff x="-1042867" y="4646832"/>
            <a:chExt cx="612000" cy="612000"/>
          </a:xfrm>
        </p:grpSpPr>
        <p:sp>
          <p:nvSpPr>
            <p:cNvPr id="29" name="Oval 210"/>
            <p:cNvSpPr>
              <a:spLocks noChangeAspect="1"/>
            </p:cNvSpPr>
            <p:nvPr/>
          </p:nvSpPr>
          <p:spPr>
            <a:xfrm flipH="1">
              <a:off x="-1042867" y="4646832"/>
              <a:ext cx="612000" cy="612000"/>
            </a:xfrm>
            <a:prstGeom prst="ellipse">
              <a:avLst/>
            </a:prstGeom>
            <a:solidFill>
              <a:srgbClr val="FFFFFF"/>
            </a:solidFill>
            <a:ln w="12700" cap="flat" cmpd="sng" algn="ctr">
              <a:solidFill>
                <a:srgbClr val="00B0F0"/>
              </a:solidFill>
              <a:prstDash val="solid"/>
            </a:ln>
            <a:effectLst>
              <a:outerShdw blurRad="50800" dist="38100" dir="2700000" algn="tl" rotWithShape="0">
                <a:prstClr val="black">
                  <a:alpha val="40000"/>
                </a:prstClr>
              </a:outerShdw>
            </a:effectLst>
          </p:spPr>
          <p:txBody>
            <a:bodyPr wrap="none" tIns="0" bIns="0" rtlCol="0" anchor="ctr"/>
            <a:lstStyle/>
            <a:p>
              <a:pPr algn="ctr" defTabSz="1343985">
                <a:defRPr/>
              </a:pPr>
              <a:endParaRPr lang="nb-NO" sz="2646" b="1" kern="0" dirty="0">
                <a:solidFill>
                  <a:srgbClr val="FFFFFF"/>
                </a:solidFill>
                <a:latin typeface="Calibri"/>
              </a:endParaRPr>
            </a:p>
          </p:txBody>
        </p:sp>
        <p:grpSp>
          <p:nvGrpSpPr>
            <p:cNvPr id="30" name="Gruppieren 59"/>
            <p:cNvGrpSpPr/>
            <p:nvPr/>
          </p:nvGrpSpPr>
          <p:grpSpPr>
            <a:xfrm>
              <a:off x="-1025615" y="4788070"/>
              <a:ext cx="587764" cy="436158"/>
              <a:chOff x="1404938" y="1720851"/>
              <a:chExt cx="6000750" cy="4452937"/>
            </a:xfrm>
          </p:grpSpPr>
          <p:sp>
            <p:nvSpPr>
              <p:cNvPr id="31" name="Freeform 7"/>
              <p:cNvSpPr>
                <a:spLocks/>
              </p:cNvSpPr>
              <p:nvPr/>
            </p:nvSpPr>
            <p:spPr bwMode="auto">
              <a:xfrm>
                <a:off x="140493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solidFill>
                <a:srgbClr val="00B0F0"/>
              </a:solidFill>
              <a:ln>
                <a:noFill/>
              </a:ln>
              <a:effectLst>
                <a:outerShdw blurRad="44450" dist="27940" dir="5400000" algn="ctr">
                  <a:srgbClr val="000000">
                    <a:alpha val="32000"/>
                  </a:srgbClr>
                </a:outerShdw>
              </a:effectLst>
            </p:spPr>
            <p:txBody>
              <a:bodyPr vert="horz" wrap="square" lIns="134398" tIns="67199" rIns="134398" bIns="67199" numCol="1" anchor="t" anchorCtr="0" compatLnSpc="1">
                <a:prstTxWarp prst="textNoShape">
                  <a:avLst/>
                </a:prstTxWarp>
              </a:bodyPr>
              <a:lstStyle/>
              <a:p>
                <a:pPr defTabSz="1343985">
                  <a:defRPr/>
                </a:pPr>
                <a:endParaRPr lang="nb-NO" sz="2646" kern="0" dirty="0">
                  <a:solidFill>
                    <a:srgbClr val="1F497D"/>
                  </a:solidFill>
                  <a:latin typeface="Calibri"/>
                </a:endParaRPr>
              </a:p>
            </p:txBody>
          </p:sp>
          <p:sp>
            <p:nvSpPr>
              <p:cNvPr id="32" name="Freeform 8"/>
              <p:cNvSpPr>
                <a:spLocks/>
              </p:cNvSpPr>
              <p:nvPr/>
            </p:nvSpPr>
            <p:spPr bwMode="auto">
              <a:xfrm>
                <a:off x="3448050" y="1785938"/>
                <a:ext cx="1922463" cy="906463"/>
              </a:xfrm>
              <a:custGeom>
                <a:avLst/>
                <a:gdLst>
                  <a:gd name="T0" fmla="*/ 0 w 1211"/>
                  <a:gd name="T1" fmla="*/ 571 h 571"/>
                  <a:gd name="T2" fmla="*/ 605 w 1211"/>
                  <a:gd name="T3" fmla="*/ 0 h 571"/>
                  <a:gd name="T4" fmla="*/ 1211 w 1211"/>
                  <a:gd name="T5" fmla="*/ 571 h 571"/>
                  <a:gd name="T6" fmla="*/ 0 w 1211"/>
                  <a:gd name="T7" fmla="*/ 571 h 571"/>
                </a:gdLst>
                <a:ahLst/>
                <a:cxnLst>
                  <a:cxn ang="0">
                    <a:pos x="T0" y="T1"/>
                  </a:cxn>
                  <a:cxn ang="0">
                    <a:pos x="T2" y="T3"/>
                  </a:cxn>
                  <a:cxn ang="0">
                    <a:pos x="T4" y="T5"/>
                  </a:cxn>
                  <a:cxn ang="0">
                    <a:pos x="T6" y="T7"/>
                  </a:cxn>
                </a:cxnLst>
                <a:rect l="0" t="0" r="r" b="b"/>
                <a:pathLst>
                  <a:path w="1211" h="571">
                    <a:moveTo>
                      <a:pt x="0" y="571"/>
                    </a:moveTo>
                    <a:lnTo>
                      <a:pt x="605" y="0"/>
                    </a:lnTo>
                    <a:lnTo>
                      <a:pt x="1211" y="571"/>
                    </a:lnTo>
                    <a:lnTo>
                      <a:pt x="0" y="571"/>
                    </a:lnTo>
                    <a:close/>
                  </a:path>
                </a:pathLst>
              </a:custGeom>
              <a:solidFill>
                <a:srgbClr val="00B0F0"/>
              </a:solidFill>
              <a:ln>
                <a:noFill/>
              </a:ln>
              <a:effectLst>
                <a:outerShdw blurRad="44450" dist="27940" dir="5400000" algn="ctr">
                  <a:srgbClr val="000000">
                    <a:alpha val="32000"/>
                  </a:srgbClr>
                </a:outerShdw>
              </a:effectLst>
            </p:spPr>
            <p:txBody>
              <a:bodyPr vert="horz" wrap="square" lIns="134398" tIns="67199" rIns="134398" bIns="67199" numCol="1" anchor="t" anchorCtr="0" compatLnSpc="1">
                <a:prstTxWarp prst="textNoShape">
                  <a:avLst/>
                </a:prstTxWarp>
              </a:bodyPr>
              <a:lstStyle/>
              <a:p>
                <a:pPr defTabSz="1343985">
                  <a:defRPr/>
                </a:pPr>
                <a:endParaRPr lang="nb-NO" sz="2646" kern="0" dirty="0">
                  <a:solidFill>
                    <a:srgbClr val="1F497D"/>
                  </a:solidFill>
                  <a:latin typeface="Calibri"/>
                </a:endParaRPr>
              </a:p>
            </p:txBody>
          </p:sp>
          <p:sp>
            <p:nvSpPr>
              <p:cNvPr id="33" name="Freeform 9"/>
              <p:cNvSpPr>
                <a:spLocks/>
              </p:cNvSpPr>
              <p:nvPr/>
            </p:nvSpPr>
            <p:spPr bwMode="auto">
              <a:xfrm>
                <a:off x="547528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solidFill>
                <a:srgbClr val="00B0F0"/>
              </a:solidFill>
              <a:ln>
                <a:noFill/>
              </a:ln>
              <a:effectLst>
                <a:outerShdw blurRad="44450" dist="27940" dir="5400000" algn="ctr">
                  <a:srgbClr val="000000">
                    <a:alpha val="32000"/>
                  </a:srgbClr>
                </a:outerShdw>
              </a:effectLst>
            </p:spPr>
            <p:txBody>
              <a:bodyPr vert="horz" wrap="square" lIns="134398" tIns="67199" rIns="134398" bIns="67199" numCol="1" anchor="t" anchorCtr="0" compatLnSpc="1">
                <a:prstTxWarp prst="textNoShape">
                  <a:avLst/>
                </a:prstTxWarp>
              </a:bodyPr>
              <a:lstStyle/>
              <a:p>
                <a:pPr defTabSz="1343985">
                  <a:defRPr/>
                </a:pPr>
                <a:endParaRPr lang="nb-NO" sz="2646" kern="0" dirty="0">
                  <a:solidFill>
                    <a:srgbClr val="1F497D"/>
                  </a:solidFill>
                  <a:latin typeface="Calibri"/>
                </a:endParaRPr>
              </a:p>
            </p:txBody>
          </p:sp>
          <p:sp>
            <p:nvSpPr>
              <p:cNvPr id="34" name="Freeform 10"/>
              <p:cNvSpPr>
                <a:spLocks/>
              </p:cNvSpPr>
              <p:nvPr/>
            </p:nvSpPr>
            <p:spPr bwMode="auto">
              <a:xfrm>
                <a:off x="2424113" y="1736726"/>
                <a:ext cx="1922463" cy="909638"/>
              </a:xfrm>
              <a:custGeom>
                <a:avLst/>
                <a:gdLst>
                  <a:gd name="T0" fmla="*/ 0 w 1211"/>
                  <a:gd name="T1" fmla="*/ 0 h 573"/>
                  <a:gd name="T2" fmla="*/ 605 w 1211"/>
                  <a:gd name="T3" fmla="*/ 573 h 573"/>
                  <a:gd name="T4" fmla="*/ 1211 w 1211"/>
                  <a:gd name="T5" fmla="*/ 0 h 573"/>
                  <a:gd name="T6" fmla="*/ 0 w 1211"/>
                  <a:gd name="T7" fmla="*/ 0 h 573"/>
                </a:gdLst>
                <a:ahLst/>
                <a:cxnLst>
                  <a:cxn ang="0">
                    <a:pos x="T0" y="T1"/>
                  </a:cxn>
                  <a:cxn ang="0">
                    <a:pos x="T2" y="T3"/>
                  </a:cxn>
                  <a:cxn ang="0">
                    <a:pos x="T4" y="T5"/>
                  </a:cxn>
                  <a:cxn ang="0">
                    <a:pos x="T6" y="T7"/>
                  </a:cxn>
                </a:cxnLst>
                <a:rect l="0" t="0" r="r" b="b"/>
                <a:pathLst>
                  <a:path w="1211" h="573">
                    <a:moveTo>
                      <a:pt x="0" y="0"/>
                    </a:moveTo>
                    <a:lnTo>
                      <a:pt x="605" y="573"/>
                    </a:lnTo>
                    <a:lnTo>
                      <a:pt x="1211" y="0"/>
                    </a:lnTo>
                    <a:lnTo>
                      <a:pt x="0" y="0"/>
                    </a:lnTo>
                    <a:close/>
                  </a:path>
                </a:pathLst>
              </a:custGeom>
              <a:solidFill>
                <a:srgbClr val="00B0F0"/>
              </a:solidFill>
              <a:ln>
                <a:noFill/>
              </a:ln>
              <a:effectLst>
                <a:outerShdw blurRad="44450" dist="27940" dir="5400000" algn="ctr">
                  <a:srgbClr val="000000">
                    <a:alpha val="32000"/>
                  </a:srgbClr>
                </a:outerShdw>
              </a:effectLst>
            </p:spPr>
            <p:txBody>
              <a:bodyPr vert="horz" wrap="square" lIns="134398" tIns="67199" rIns="134398" bIns="67199" numCol="1" anchor="t" anchorCtr="0" compatLnSpc="1">
                <a:prstTxWarp prst="textNoShape">
                  <a:avLst/>
                </a:prstTxWarp>
              </a:bodyPr>
              <a:lstStyle/>
              <a:p>
                <a:pPr defTabSz="1343985">
                  <a:defRPr/>
                </a:pPr>
                <a:endParaRPr lang="nb-NO" sz="2646" kern="0" dirty="0">
                  <a:solidFill>
                    <a:srgbClr val="1F497D"/>
                  </a:solidFill>
                  <a:latin typeface="Calibri"/>
                </a:endParaRPr>
              </a:p>
            </p:txBody>
          </p:sp>
          <p:sp>
            <p:nvSpPr>
              <p:cNvPr id="35" name="Freeform 11"/>
              <p:cNvSpPr>
                <a:spLocks/>
              </p:cNvSpPr>
              <p:nvPr/>
            </p:nvSpPr>
            <p:spPr bwMode="auto">
              <a:xfrm>
                <a:off x="4456113" y="1720851"/>
                <a:ext cx="1925638" cy="909638"/>
              </a:xfrm>
              <a:custGeom>
                <a:avLst/>
                <a:gdLst>
                  <a:gd name="T0" fmla="*/ 0 w 1213"/>
                  <a:gd name="T1" fmla="*/ 0 h 573"/>
                  <a:gd name="T2" fmla="*/ 606 w 1213"/>
                  <a:gd name="T3" fmla="*/ 573 h 573"/>
                  <a:gd name="T4" fmla="*/ 1213 w 1213"/>
                  <a:gd name="T5" fmla="*/ 0 h 573"/>
                  <a:gd name="T6" fmla="*/ 0 w 1213"/>
                  <a:gd name="T7" fmla="*/ 0 h 573"/>
                </a:gdLst>
                <a:ahLst/>
                <a:cxnLst>
                  <a:cxn ang="0">
                    <a:pos x="T0" y="T1"/>
                  </a:cxn>
                  <a:cxn ang="0">
                    <a:pos x="T2" y="T3"/>
                  </a:cxn>
                  <a:cxn ang="0">
                    <a:pos x="T4" y="T5"/>
                  </a:cxn>
                  <a:cxn ang="0">
                    <a:pos x="T6" y="T7"/>
                  </a:cxn>
                </a:cxnLst>
                <a:rect l="0" t="0" r="r" b="b"/>
                <a:pathLst>
                  <a:path w="1213" h="573">
                    <a:moveTo>
                      <a:pt x="0" y="0"/>
                    </a:moveTo>
                    <a:lnTo>
                      <a:pt x="606" y="573"/>
                    </a:lnTo>
                    <a:lnTo>
                      <a:pt x="1213" y="0"/>
                    </a:lnTo>
                    <a:lnTo>
                      <a:pt x="0" y="0"/>
                    </a:lnTo>
                    <a:close/>
                  </a:path>
                </a:pathLst>
              </a:custGeom>
              <a:solidFill>
                <a:srgbClr val="00B0F0"/>
              </a:solidFill>
              <a:ln>
                <a:noFill/>
              </a:ln>
              <a:effectLst>
                <a:outerShdw blurRad="44450" dist="27940" dir="5400000" algn="ctr">
                  <a:srgbClr val="000000">
                    <a:alpha val="32000"/>
                  </a:srgbClr>
                </a:outerShdw>
              </a:effectLst>
            </p:spPr>
            <p:txBody>
              <a:bodyPr vert="horz" wrap="square" lIns="134398" tIns="67199" rIns="134398" bIns="67199" numCol="1" anchor="t" anchorCtr="0" compatLnSpc="1">
                <a:prstTxWarp prst="textNoShape">
                  <a:avLst/>
                </a:prstTxWarp>
              </a:bodyPr>
              <a:lstStyle/>
              <a:p>
                <a:pPr defTabSz="1343985">
                  <a:defRPr/>
                </a:pPr>
                <a:endParaRPr lang="nb-NO" sz="2646" kern="0" dirty="0">
                  <a:solidFill>
                    <a:srgbClr val="1F497D"/>
                  </a:solidFill>
                  <a:latin typeface="Calibri"/>
                </a:endParaRPr>
              </a:p>
            </p:txBody>
          </p:sp>
          <p:sp>
            <p:nvSpPr>
              <p:cNvPr id="36" name="Freeform 12"/>
              <p:cNvSpPr>
                <a:spLocks/>
              </p:cNvSpPr>
              <p:nvPr/>
            </p:nvSpPr>
            <p:spPr bwMode="auto">
              <a:xfrm>
                <a:off x="4410075" y="2763838"/>
                <a:ext cx="2995613" cy="3409950"/>
              </a:xfrm>
              <a:custGeom>
                <a:avLst/>
                <a:gdLst>
                  <a:gd name="T0" fmla="*/ 1887 w 1887"/>
                  <a:gd name="T1" fmla="*/ 0 h 2148"/>
                  <a:gd name="T2" fmla="*/ 642 w 1887"/>
                  <a:gd name="T3" fmla="*/ 0 h 2148"/>
                  <a:gd name="T4" fmla="*/ 0 w 1887"/>
                  <a:gd name="T5" fmla="*/ 2148 h 2148"/>
                  <a:gd name="T6" fmla="*/ 1887 w 1887"/>
                  <a:gd name="T7" fmla="*/ 0 h 2148"/>
                  <a:gd name="T8" fmla="*/ 1887 w 1887"/>
                  <a:gd name="T9" fmla="*/ 0 h 2148"/>
                </a:gdLst>
                <a:ahLst/>
                <a:cxnLst>
                  <a:cxn ang="0">
                    <a:pos x="T0" y="T1"/>
                  </a:cxn>
                  <a:cxn ang="0">
                    <a:pos x="T2" y="T3"/>
                  </a:cxn>
                  <a:cxn ang="0">
                    <a:pos x="T4" y="T5"/>
                  </a:cxn>
                  <a:cxn ang="0">
                    <a:pos x="T6" y="T7"/>
                  </a:cxn>
                  <a:cxn ang="0">
                    <a:pos x="T8" y="T9"/>
                  </a:cxn>
                </a:cxnLst>
                <a:rect l="0" t="0" r="r" b="b"/>
                <a:pathLst>
                  <a:path w="1887" h="2148">
                    <a:moveTo>
                      <a:pt x="1887" y="0"/>
                    </a:moveTo>
                    <a:lnTo>
                      <a:pt x="642" y="0"/>
                    </a:lnTo>
                    <a:lnTo>
                      <a:pt x="0" y="2148"/>
                    </a:lnTo>
                    <a:lnTo>
                      <a:pt x="1887" y="0"/>
                    </a:lnTo>
                    <a:lnTo>
                      <a:pt x="1887" y="0"/>
                    </a:lnTo>
                    <a:close/>
                  </a:path>
                </a:pathLst>
              </a:custGeom>
              <a:solidFill>
                <a:srgbClr val="00B0F0"/>
              </a:solidFill>
              <a:ln>
                <a:noFill/>
              </a:ln>
              <a:effectLst>
                <a:outerShdw blurRad="44450" dist="27940" dir="5400000" algn="ctr">
                  <a:srgbClr val="000000">
                    <a:alpha val="32000"/>
                  </a:srgbClr>
                </a:outerShdw>
              </a:effectLst>
            </p:spPr>
            <p:txBody>
              <a:bodyPr vert="horz" wrap="square" lIns="134398" tIns="67199" rIns="134398" bIns="67199" numCol="1" anchor="t" anchorCtr="0" compatLnSpc="1">
                <a:prstTxWarp prst="textNoShape">
                  <a:avLst/>
                </a:prstTxWarp>
              </a:bodyPr>
              <a:lstStyle/>
              <a:p>
                <a:pPr defTabSz="1343985">
                  <a:defRPr/>
                </a:pPr>
                <a:endParaRPr lang="nb-NO" sz="2646" kern="0" dirty="0">
                  <a:solidFill>
                    <a:srgbClr val="1F497D"/>
                  </a:solidFill>
                  <a:latin typeface="Calibri"/>
                </a:endParaRPr>
              </a:p>
            </p:txBody>
          </p:sp>
          <p:sp>
            <p:nvSpPr>
              <p:cNvPr id="37" name="Freeform 13"/>
              <p:cNvSpPr>
                <a:spLocks/>
              </p:cNvSpPr>
              <p:nvPr/>
            </p:nvSpPr>
            <p:spPr bwMode="auto">
              <a:xfrm>
                <a:off x="3432175" y="2763838"/>
                <a:ext cx="1909763" cy="3284538"/>
              </a:xfrm>
              <a:custGeom>
                <a:avLst/>
                <a:gdLst>
                  <a:gd name="T0" fmla="*/ 0 w 1203"/>
                  <a:gd name="T1" fmla="*/ 0 h 2069"/>
                  <a:gd name="T2" fmla="*/ 601 w 1203"/>
                  <a:gd name="T3" fmla="*/ 2069 h 2069"/>
                  <a:gd name="T4" fmla="*/ 1203 w 1203"/>
                  <a:gd name="T5" fmla="*/ 0 h 2069"/>
                  <a:gd name="T6" fmla="*/ 0 w 1203"/>
                  <a:gd name="T7" fmla="*/ 0 h 2069"/>
                </a:gdLst>
                <a:ahLst/>
                <a:cxnLst>
                  <a:cxn ang="0">
                    <a:pos x="T0" y="T1"/>
                  </a:cxn>
                  <a:cxn ang="0">
                    <a:pos x="T2" y="T3"/>
                  </a:cxn>
                  <a:cxn ang="0">
                    <a:pos x="T4" y="T5"/>
                  </a:cxn>
                  <a:cxn ang="0">
                    <a:pos x="T6" y="T7"/>
                  </a:cxn>
                </a:cxnLst>
                <a:rect l="0" t="0" r="r" b="b"/>
                <a:pathLst>
                  <a:path w="1203" h="2069">
                    <a:moveTo>
                      <a:pt x="0" y="0"/>
                    </a:moveTo>
                    <a:lnTo>
                      <a:pt x="601" y="2069"/>
                    </a:lnTo>
                    <a:lnTo>
                      <a:pt x="1203" y="0"/>
                    </a:lnTo>
                    <a:lnTo>
                      <a:pt x="0" y="0"/>
                    </a:lnTo>
                    <a:close/>
                  </a:path>
                </a:pathLst>
              </a:custGeom>
              <a:solidFill>
                <a:srgbClr val="00B0F0"/>
              </a:solidFill>
              <a:ln>
                <a:noFill/>
              </a:ln>
              <a:effectLst>
                <a:outerShdw blurRad="44450" dist="27940" dir="5400000" algn="ctr">
                  <a:srgbClr val="000000">
                    <a:alpha val="32000"/>
                  </a:srgbClr>
                </a:outerShdw>
              </a:effectLst>
            </p:spPr>
            <p:txBody>
              <a:bodyPr vert="horz" wrap="square" lIns="134398" tIns="67199" rIns="134398" bIns="67199" numCol="1" anchor="t" anchorCtr="0" compatLnSpc="1">
                <a:prstTxWarp prst="textNoShape">
                  <a:avLst/>
                </a:prstTxWarp>
              </a:bodyPr>
              <a:lstStyle/>
              <a:p>
                <a:pPr defTabSz="1343985">
                  <a:defRPr/>
                </a:pPr>
                <a:endParaRPr lang="nb-NO" sz="2646" kern="0" dirty="0">
                  <a:solidFill>
                    <a:srgbClr val="1F497D"/>
                  </a:solidFill>
                  <a:latin typeface="Calibri"/>
                </a:endParaRPr>
              </a:p>
            </p:txBody>
          </p:sp>
          <p:sp>
            <p:nvSpPr>
              <p:cNvPr id="38" name="Freeform 14"/>
              <p:cNvSpPr>
                <a:spLocks noEditPoints="1"/>
              </p:cNvSpPr>
              <p:nvPr/>
            </p:nvSpPr>
            <p:spPr bwMode="auto">
              <a:xfrm>
                <a:off x="1409012" y="2763838"/>
                <a:ext cx="2932113" cy="3409950"/>
              </a:xfrm>
              <a:custGeom>
                <a:avLst/>
                <a:gdLst>
                  <a:gd name="T0" fmla="*/ 1218 w 1847"/>
                  <a:gd name="T1" fmla="*/ 0 h 2148"/>
                  <a:gd name="T2" fmla="*/ 0 w 1847"/>
                  <a:gd name="T3" fmla="*/ 0 h 2148"/>
                  <a:gd name="T4" fmla="*/ 1847 w 1847"/>
                  <a:gd name="T5" fmla="*/ 2148 h 2148"/>
                  <a:gd name="T6" fmla="*/ 1218 w 1847"/>
                  <a:gd name="T7" fmla="*/ 0 h 2148"/>
                  <a:gd name="T8" fmla="*/ 854 w 1847"/>
                  <a:gd name="T9" fmla="*/ 858 h 2148"/>
                  <a:gd name="T10" fmla="*/ 775 w 1847"/>
                  <a:gd name="T11" fmla="*/ 519 h 2148"/>
                  <a:gd name="T12" fmla="*/ 437 w 1847"/>
                  <a:gd name="T13" fmla="*/ 440 h 2148"/>
                  <a:gd name="T14" fmla="*/ 775 w 1847"/>
                  <a:gd name="T15" fmla="*/ 361 h 2148"/>
                  <a:gd name="T16" fmla="*/ 854 w 1847"/>
                  <a:gd name="T17" fmla="*/ 22 h 2148"/>
                  <a:gd name="T18" fmla="*/ 934 w 1847"/>
                  <a:gd name="T19" fmla="*/ 361 h 2148"/>
                  <a:gd name="T20" fmla="*/ 1272 w 1847"/>
                  <a:gd name="T21" fmla="*/ 440 h 2148"/>
                  <a:gd name="T22" fmla="*/ 934 w 1847"/>
                  <a:gd name="T23" fmla="*/ 519 h 2148"/>
                  <a:gd name="T24" fmla="*/ 854 w 1847"/>
                  <a:gd name="T25" fmla="*/ 858 h 2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7" h="2148">
                    <a:moveTo>
                      <a:pt x="1218" y="0"/>
                    </a:moveTo>
                    <a:lnTo>
                      <a:pt x="0" y="0"/>
                    </a:lnTo>
                    <a:lnTo>
                      <a:pt x="1847" y="2148"/>
                    </a:lnTo>
                    <a:lnTo>
                      <a:pt x="1218" y="0"/>
                    </a:lnTo>
                    <a:close/>
                    <a:moveTo>
                      <a:pt x="854" y="858"/>
                    </a:moveTo>
                    <a:lnTo>
                      <a:pt x="775" y="519"/>
                    </a:lnTo>
                    <a:lnTo>
                      <a:pt x="437" y="440"/>
                    </a:lnTo>
                    <a:lnTo>
                      <a:pt x="775" y="361"/>
                    </a:lnTo>
                    <a:lnTo>
                      <a:pt x="854" y="22"/>
                    </a:lnTo>
                    <a:lnTo>
                      <a:pt x="934" y="361"/>
                    </a:lnTo>
                    <a:lnTo>
                      <a:pt x="1272" y="440"/>
                    </a:lnTo>
                    <a:lnTo>
                      <a:pt x="934" y="519"/>
                    </a:lnTo>
                    <a:lnTo>
                      <a:pt x="854" y="858"/>
                    </a:lnTo>
                    <a:close/>
                  </a:path>
                </a:pathLst>
              </a:custGeom>
              <a:solidFill>
                <a:srgbClr val="00B0F0"/>
              </a:solidFill>
              <a:ln>
                <a:noFill/>
              </a:ln>
              <a:effectLst>
                <a:outerShdw blurRad="44450" dist="27940" dir="5400000" algn="ctr">
                  <a:srgbClr val="000000">
                    <a:alpha val="32000"/>
                  </a:srgbClr>
                </a:outerShdw>
              </a:effectLst>
            </p:spPr>
            <p:txBody>
              <a:bodyPr vert="horz" wrap="square" lIns="134398" tIns="67199" rIns="134398" bIns="67199" numCol="1" anchor="t" anchorCtr="0" compatLnSpc="1">
                <a:prstTxWarp prst="textNoShape">
                  <a:avLst/>
                </a:prstTxWarp>
              </a:bodyPr>
              <a:lstStyle/>
              <a:p>
                <a:pPr defTabSz="1343985">
                  <a:defRPr/>
                </a:pPr>
                <a:endParaRPr lang="nb-NO" sz="2646" kern="0" dirty="0">
                  <a:solidFill>
                    <a:srgbClr val="1F497D"/>
                  </a:solidFill>
                  <a:latin typeface="Calibri"/>
                </a:endParaRPr>
              </a:p>
            </p:txBody>
          </p:sp>
        </p:grpSp>
      </p:grpSp>
      <p:sp>
        <p:nvSpPr>
          <p:cNvPr id="40" name="TextBox 39"/>
          <p:cNvSpPr txBox="1"/>
          <p:nvPr/>
        </p:nvSpPr>
        <p:spPr>
          <a:xfrm>
            <a:off x="1774463" y="2138583"/>
            <a:ext cx="2445664" cy="366511"/>
          </a:xfrm>
          <a:prstGeom prst="rect">
            <a:avLst/>
          </a:prstGeom>
          <a:noFill/>
        </p:spPr>
        <p:txBody>
          <a:bodyPr wrap="square" lIns="0" tIns="0" rIns="0" bIns="0" rtlCol="0">
            <a:spAutoFit/>
          </a:bodyPr>
          <a:lstStyle/>
          <a:p>
            <a:pPr algn="ctr" defTabSz="1343985">
              <a:lnSpc>
                <a:spcPct val="80000"/>
              </a:lnSpc>
            </a:pPr>
            <a:r>
              <a:rPr lang="en-US" sz="1470" b="1" dirty="0">
                <a:solidFill>
                  <a:srgbClr val="FFFFFF"/>
                </a:solidFill>
                <a:effectLst>
                  <a:outerShdw blurRad="38100" dist="38100" dir="2700000" algn="tl">
                    <a:srgbClr val="000000">
                      <a:alpha val="43137"/>
                    </a:srgbClr>
                  </a:outerShdw>
                </a:effectLst>
                <a:latin typeface="Calibri"/>
              </a:rPr>
              <a:t>The ideal</a:t>
            </a:r>
          </a:p>
          <a:p>
            <a:pPr algn="ctr" defTabSz="1343985">
              <a:lnSpc>
                <a:spcPct val="80000"/>
              </a:lnSpc>
            </a:pPr>
            <a:r>
              <a:rPr lang="en-US" sz="1470" b="1" dirty="0">
                <a:solidFill>
                  <a:srgbClr val="FFFFFF"/>
                </a:solidFill>
                <a:effectLst>
                  <a:outerShdw blurRad="38100" dist="38100" dir="2700000" algn="tl">
                    <a:srgbClr val="000000">
                      <a:alpha val="43137"/>
                    </a:srgbClr>
                  </a:outerShdw>
                </a:effectLst>
                <a:latin typeface="Calibri"/>
              </a:rPr>
              <a:t>holiday</a:t>
            </a:r>
          </a:p>
        </p:txBody>
      </p:sp>
      <p:sp>
        <p:nvSpPr>
          <p:cNvPr id="52" name="TextBox 51"/>
          <p:cNvSpPr txBox="1"/>
          <p:nvPr/>
        </p:nvSpPr>
        <p:spPr>
          <a:xfrm>
            <a:off x="4573298" y="2292751"/>
            <a:ext cx="3759200" cy="954107"/>
          </a:xfrm>
          <a:prstGeom prst="rect">
            <a:avLst/>
          </a:prstGeom>
          <a:noFill/>
        </p:spPr>
        <p:txBody>
          <a:bodyPr wrap="square" rtlCol="0">
            <a:spAutoFit/>
          </a:bodyPr>
          <a:lstStyle/>
          <a:p>
            <a:pPr algn="ctr" defTabSz="914400"/>
            <a:r>
              <a:rPr lang="en-US" sz="1400" b="1" dirty="0">
                <a:latin typeface="Calibri"/>
              </a:rPr>
              <a:t>First we uncover the ideal benefits sought in a specific holiday. Then we uncover what associations travelers have to different destinations</a:t>
            </a:r>
          </a:p>
        </p:txBody>
      </p:sp>
    </p:spTree>
    <p:extLst>
      <p:ext uri="{BB962C8B-B14F-4D97-AF65-F5344CB8AC3E}">
        <p14:creationId xmlns:p14="http://schemas.microsoft.com/office/powerpoint/2010/main" val="2942231050"/>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3933" y="595074"/>
            <a:ext cx="12784666" cy="542906"/>
          </a:xfrm>
        </p:spPr>
        <p:txBody>
          <a:bodyPr/>
          <a:lstStyle/>
          <a:p>
            <a:r>
              <a:rPr lang="nb-NO" dirty="0"/>
              <a:t>From Censydiam hypothesis to global category frame</a:t>
            </a:r>
          </a:p>
        </p:txBody>
      </p:sp>
      <p:sp>
        <p:nvSpPr>
          <p:cNvPr id="4" name="TextBox 3"/>
          <p:cNvSpPr txBox="1"/>
          <p:nvPr/>
        </p:nvSpPr>
        <p:spPr>
          <a:xfrm>
            <a:off x="1373243" y="2316094"/>
            <a:ext cx="2658944" cy="995401"/>
          </a:xfrm>
          <a:prstGeom prst="rect">
            <a:avLst/>
          </a:prstGeom>
        </p:spPr>
        <p:txBody>
          <a:bodyPr vert="horz" wrap="square" lIns="0" tIns="0" rIns="0" bIns="0" rtlCol="0">
            <a:spAutoFit/>
          </a:bodyPr>
          <a:lstStyle/>
          <a:p>
            <a:pPr marL="7001" defTabSz="1343985">
              <a:defRPr/>
            </a:pPr>
            <a:r>
              <a:rPr lang="nb-NO" sz="1617" kern="0" dirty="0">
                <a:solidFill>
                  <a:sysClr val="windowText" lastClr="000000"/>
                </a:solidFill>
              </a:rPr>
              <a:t>1. We start with the Censydiam model and explore it qualitatively in focus groups. </a:t>
            </a:r>
          </a:p>
        </p:txBody>
      </p:sp>
      <p:pic>
        <p:nvPicPr>
          <p:cNvPr id="12" name="Picture 11"/>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031255" y="3712859"/>
            <a:ext cx="2498866" cy="23720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itle 1"/>
          <p:cNvSpPr txBox="1">
            <a:spLocks/>
          </p:cNvSpPr>
          <p:nvPr/>
        </p:nvSpPr>
        <p:spPr bwMode="gray">
          <a:xfrm>
            <a:off x="343933" y="1214516"/>
            <a:ext cx="6952018" cy="307777"/>
          </a:xfrm>
          <a:prstGeom prst="rect">
            <a:avLst/>
          </a:prstGeom>
          <a:solidFill>
            <a:srgbClr val="000000"/>
          </a:solidFill>
        </p:spPr>
        <p:txBody>
          <a:bodyPr wrap="square" lIns="82819" tIns="0" rIns="82819" bIns="0" rtlCol="0" anchor="ctr">
            <a:spAutoFit/>
          </a:bodyPr>
          <a:lstStyle>
            <a:lvl1pPr algn="l" defTabSz="1051802" rtl="0" eaLnBrk="1" latinLnBrk="0" hangingPunct="1">
              <a:lnSpc>
                <a:spcPct val="100000"/>
              </a:lnSpc>
              <a:spcBef>
                <a:spcPts val="0"/>
              </a:spcBef>
              <a:buNone/>
              <a:defRPr lang="en-GB" sz="3528" b="0" kern="1200" cap="all" baseline="0">
                <a:solidFill>
                  <a:schemeClr val="bg1"/>
                </a:solidFill>
                <a:latin typeface="+mj-lt"/>
                <a:ea typeface="+mn-ea"/>
                <a:cs typeface="+mn-cs"/>
              </a:defRPr>
            </a:lvl1pPr>
          </a:lstStyle>
          <a:p>
            <a:r>
              <a:rPr lang="en-US" sz="2000" dirty="0"/>
              <a:t>We have conducted 1200 interviews in the market</a:t>
            </a:r>
          </a:p>
        </p:txBody>
      </p:sp>
      <p:sp>
        <p:nvSpPr>
          <p:cNvPr id="16" name="Title 1"/>
          <p:cNvSpPr txBox="1">
            <a:spLocks/>
          </p:cNvSpPr>
          <p:nvPr/>
        </p:nvSpPr>
        <p:spPr bwMode="gray">
          <a:xfrm>
            <a:off x="343933" y="1577237"/>
            <a:ext cx="12064586" cy="307777"/>
          </a:xfrm>
          <a:prstGeom prst="rect">
            <a:avLst/>
          </a:prstGeom>
          <a:solidFill>
            <a:srgbClr val="000000"/>
          </a:solidFill>
        </p:spPr>
        <p:txBody>
          <a:bodyPr wrap="square" lIns="82819" tIns="0" rIns="82819" bIns="0" rtlCol="0" anchor="ctr">
            <a:spAutoFit/>
          </a:bodyPr>
          <a:lstStyle>
            <a:lvl1pPr algn="l" defTabSz="1051802" rtl="0" eaLnBrk="1" latinLnBrk="0" hangingPunct="1">
              <a:lnSpc>
                <a:spcPct val="100000"/>
              </a:lnSpc>
              <a:spcBef>
                <a:spcPts val="0"/>
              </a:spcBef>
              <a:buNone/>
              <a:defRPr lang="en-GB" sz="3528" b="0" kern="1200" cap="all" baseline="0">
                <a:solidFill>
                  <a:schemeClr val="bg1"/>
                </a:solidFill>
                <a:latin typeface="+mj-lt"/>
                <a:ea typeface="+mn-ea"/>
                <a:cs typeface="+mn-cs"/>
              </a:defRPr>
            </a:lvl1pPr>
          </a:lstStyle>
          <a:p>
            <a:r>
              <a:rPr lang="en-US" sz="2000" dirty="0"/>
              <a:t>Each respondent has profiled 2 holiday occasions – so we have 2400 cases for analysis </a:t>
            </a:r>
          </a:p>
        </p:txBody>
      </p:sp>
      <p:grpSp>
        <p:nvGrpSpPr>
          <p:cNvPr id="8" name="Group 7"/>
          <p:cNvGrpSpPr/>
          <p:nvPr/>
        </p:nvGrpSpPr>
        <p:grpSpPr>
          <a:xfrm>
            <a:off x="3983583" y="2316094"/>
            <a:ext cx="4653800" cy="3686721"/>
            <a:chOff x="3983583" y="2316094"/>
            <a:chExt cx="4653800" cy="3686721"/>
          </a:xfrm>
        </p:grpSpPr>
        <p:sp>
          <p:nvSpPr>
            <p:cNvPr id="6" name="TextBox 5"/>
            <p:cNvSpPr txBox="1"/>
            <p:nvPr/>
          </p:nvSpPr>
          <p:spPr>
            <a:xfrm>
              <a:off x="4717068" y="2316094"/>
              <a:ext cx="3530754" cy="995401"/>
            </a:xfrm>
            <a:prstGeom prst="rect">
              <a:avLst/>
            </a:prstGeom>
          </p:spPr>
          <p:txBody>
            <a:bodyPr vert="horz" wrap="square" lIns="0" tIns="0" rIns="0" bIns="0" rtlCol="0">
              <a:spAutoFit/>
            </a:bodyPr>
            <a:lstStyle/>
            <a:p>
              <a:pPr marL="7001" defTabSz="1343985">
                <a:defRPr/>
              </a:pPr>
              <a:r>
                <a:rPr lang="nb-NO" sz="1617" kern="0" dirty="0">
                  <a:solidFill>
                    <a:sysClr val="windowText" lastClr="000000"/>
                  </a:solidFill>
                </a:rPr>
                <a:t>2. The qualitative part then creates a hypothesis on how the Censydiam frame looks like within the holiday category.</a:t>
              </a: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83583" y="3742575"/>
              <a:ext cx="4653800" cy="2260240"/>
            </a:xfrm>
            <a:prstGeom prst="rect">
              <a:avLst/>
            </a:prstGeom>
          </p:spPr>
        </p:pic>
      </p:grpSp>
      <p:grpSp>
        <p:nvGrpSpPr>
          <p:cNvPr id="9" name="Group 8"/>
          <p:cNvGrpSpPr/>
          <p:nvPr/>
        </p:nvGrpSpPr>
        <p:grpSpPr>
          <a:xfrm>
            <a:off x="9082584" y="2316094"/>
            <a:ext cx="3603272" cy="4460330"/>
            <a:chOff x="9082584" y="2316094"/>
            <a:chExt cx="3603272" cy="4460330"/>
          </a:xfrm>
        </p:grpSpPr>
        <p:sp>
          <p:nvSpPr>
            <p:cNvPr id="7" name="TextBox 6"/>
            <p:cNvSpPr txBox="1"/>
            <p:nvPr/>
          </p:nvSpPr>
          <p:spPr>
            <a:xfrm>
              <a:off x="9155102" y="2316094"/>
              <a:ext cx="3530754" cy="995401"/>
            </a:xfrm>
            <a:prstGeom prst="rect">
              <a:avLst/>
            </a:prstGeom>
          </p:spPr>
          <p:txBody>
            <a:bodyPr vert="horz" wrap="square" lIns="0" tIns="0" rIns="0" bIns="0" rtlCol="0">
              <a:spAutoFit/>
            </a:bodyPr>
            <a:lstStyle/>
            <a:p>
              <a:pPr marL="7001" defTabSz="1343985">
                <a:defRPr/>
              </a:pPr>
              <a:r>
                <a:rPr lang="nb-NO" sz="1617" kern="0" dirty="0">
                  <a:solidFill>
                    <a:sysClr val="windowText" lastClr="000000"/>
                  </a:solidFill>
                </a:rPr>
                <a:t>3. At this stage this hypothesis have been tested quantitativly in several markets to create one global segmentation model.</a:t>
              </a:r>
            </a:p>
          </p:txBody>
        </p:sp>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082584" y="3343840"/>
              <a:ext cx="3448316" cy="3432584"/>
            </a:xfrm>
            <a:prstGeom prst="rect">
              <a:avLst/>
            </a:prstGeom>
          </p:spPr>
        </p:pic>
      </p:grpSp>
    </p:spTree>
    <p:extLst>
      <p:ext uri="{BB962C8B-B14F-4D97-AF65-F5344CB8AC3E}">
        <p14:creationId xmlns:p14="http://schemas.microsoft.com/office/powerpoint/2010/main" val="41978239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15413" y="2497229"/>
            <a:ext cx="1711767" cy="12402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p:cNvSpPr>
            <a:spLocks noGrp="1"/>
          </p:cNvSpPr>
          <p:nvPr>
            <p:ph type="title"/>
          </p:nvPr>
        </p:nvSpPr>
        <p:spPr>
          <a:xfrm>
            <a:off x="343933" y="379077"/>
            <a:ext cx="12424626" cy="430887"/>
          </a:xfrm>
        </p:spPr>
        <p:txBody>
          <a:bodyPr/>
          <a:lstStyle/>
          <a:p>
            <a:r>
              <a:rPr lang="en-GB" sz="2700" dirty="0"/>
              <a:t>The same person, but different situations and different motivations</a:t>
            </a:r>
            <a:endParaRPr lang="nb-NO" sz="2700" dirty="0"/>
          </a:p>
        </p:txBody>
      </p:sp>
      <p:sp>
        <p:nvSpPr>
          <p:cNvPr id="4" name="TextBox 3"/>
          <p:cNvSpPr txBox="1"/>
          <p:nvPr/>
        </p:nvSpPr>
        <p:spPr>
          <a:xfrm>
            <a:off x="343933" y="895222"/>
            <a:ext cx="12424625" cy="830997"/>
          </a:xfrm>
          <a:prstGeom prst="rect">
            <a:avLst/>
          </a:prstGeom>
          <a:noFill/>
        </p:spPr>
        <p:txBody>
          <a:bodyPr wrap="square" rtlCol="0">
            <a:spAutoFit/>
          </a:bodyPr>
          <a:lstStyle/>
          <a:p>
            <a:pPr algn="l"/>
            <a:r>
              <a:rPr lang="en-US" sz="1600" dirty="0">
                <a:solidFill>
                  <a:schemeClr val="tx1"/>
                </a:solidFill>
              </a:rPr>
              <a:t>As consumers, we often have different needs depending on the situation. This also applies to holidays. A weekend getaway with a partner has to fulfil different needs than a skiing weekend with friends. This report is, therefore, based on </a:t>
            </a:r>
            <a:r>
              <a:rPr lang="en-US" sz="1600" b="1" dirty="0">
                <a:solidFill>
                  <a:schemeClr val="tx1"/>
                </a:solidFill>
              </a:rPr>
              <a:t>different occasions </a:t>
            </a:r>
            <a:r>
              <a:rPr lang="en-US" sz="1600" dirty="0">
                <a:solidFill>
                  <a:schemeClr val="tx1"/>
                </a:solidFill>
              </a:rPr>
              <a:t>– by occasion we mean </a:t>
            </a:r>
            <a:r>
              <a:rPr lang="en-US" sz="1600" b="1" dirty="0">
                <a:solidFill>
                  <a:schemeClr val="tx1"/>
                </a:solidFill>
              </a:rPr>
              <a:t>different holidays</a:t>
            </a:r>
            <a:r>
              <a:rPr lang="en-US" sz="1600" dirty="0">
                <a:solidFill>
                  <a:schemeClr val="tx1"/>
                </a:solidFill>
              </a:rPr>
              <a:t>. Each respondent has told us what the ideal holiday look like </a:t>
            </a:r>
            <a:r>
              <a:rPr lang="en-US" sz="1600" dirty="0"/>
              <a:t>on </a:t>
            </a:r>
            <a:r>
              <a:rPr lang="en-US" sz="1600" b="1" dirty="0"/>
              <a:t>two different holiday occasions</a:t>
            </a:r>
            <a:r>
              <a:rPr lang="en-US" sz="1600" dirty="0"/>
              <a:t>.</a:t>
            </a:r>
            <a:endParaRPr lang="nb-NO" sz="1600" dirty="0">
              <a:solidFill>
                <a:schemeClr val="tx1"/>
              </a:solidFill>
            </a:endParaRP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34737" y="3990079"/>
            <a:ext cx="2092144" cy="20994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96225" y="1970107"/>
            <a:ext cx="2092144" cy="21357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29122" y="4733980"/>
            <a:ext cx="2099409" cy="21429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198426" y="2127885"/>
            <a:ext cx="2117570" cy="21175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4"/>
          <p:cNvPicPr>
            <a:picLocks noChangeAspect="1" noChangeArrowheads="1"/>
          </p:cNvPicPr>
          <p:nvPr/>
        </p:nvPicPr>
        <p:blipFill>
          <a:blip r:embed="rId7" cstate="email">
            <a:extLst>
              <a:ext uri="{28A0092B-C50C-407E-A947-70E740481C1C}">
                <a14:useLocalDpi xmlns:a14="http://schemas.microsoft.com/office/drawing/2010/main"/>
              </a:ext>
            </a:extLst>
          </a:blip>
          <a:stretch>
            <a:fillRect/>
          </a:stretch>
        </p:blipFill>
        <p:spPr>
          <a:xfrm>
            <a:off x="6178977" y="2487925"/>
            <a:ext cx="2170546" cy="21480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Placeholder 26"/>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932536" y="3468863"/>
            <a:ext cx="2164394" cy="21643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6"/>
          <p:cNvPicPr>
            <a:picLocks noChangeAspect="1" noChangeArrowheads="1"/>
          </p:cNvPicPr>
          <p:nvPr/>
        </p:nvPicPr>
        <p:blipFill>
          <a:blip r:embed="rId9" cstate="email">
            <a:extLst>
              <a:ext uri="{28A0092B-C50C-407E-A947-70E740481C1C}">
                <a14:useLocalDpi xmlns:a14="http://schemas.microsoft.com/office/drawing/2010/main"/>
              </a:ext>
            </a:extLst>
          </a:blip>
          <a:stretch>
            <a:fillRect/>
          </a:stretch>
        </p:blipFill>
        <p:spPr>
          <a:xfrm>
            <a:off x="2060226" y="4362398"/>
            <a:ext cx="2170546" cy="21705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6"/>
          <p:cNvPicPr>
            <a:picLocks noChangeAspect="1" noChangeArrowheads="1"/>
          </p:cNvPicPr>
          <p:nvPr/>
        </p:nvPicPr>
        <p:blipFill>
          <a:blip r:embed="rId10" cstate="email">
            <a:extLst>
              <a:ext uri="{28A0092B-C50C-407E-A947-70E740481C1C}">
                <a14:useLocalDpi xmlns:a14="http://schemas.microsoft.com/office/drawing/2010/main"/>
              </a:ext>
            </a:extLst>
          </a:blip>
          <a:stretch>
            <a:fillRect/>
          </a:stretch>
        </p:blipFill>
        <p:spPr>
          <a:xfrm>
            <a:off x="8193084" y="1983049"/>
            <a:ext cx="2039987" cy="21480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983344" y="4118253"/>
            <a:ext cx="2142995" cy="21284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8172216" y="5787971"/>
            <a:ext cx="2436411" cy="13905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15"/>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0200435" y="2127885"/>
            <a:ext cx="1508463" cy="15084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16"/>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3794838" y="5732154"/>
            <a:ext cx="2122711" cy="15021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Picture 18"/>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852397" y="3854430"/>
            <a:ext cx="1535378" cy="11467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Picture 19"/>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760727" y="5241153"/>
            <a:ext cx="1453275" cy="12917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278722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bwMode="gray">
          <a:xfrm>
            <a:off x="286747" y="285073"/>
            <a:ext cx="10681612" cy="407163"/>
          </a:xfrm>
          <a:prstGeom prst="rect">
            <a:avLst/>
          </a:prstGeom>
          <a:solidFill>
            <a:srgbClr val="D35C09"/>
          </a:solidFill>
        </p:spPr>
        <p:txBody>
          <a:bodyPr wrap="square" lIns="121727" tIns="0" rIns="121727" bIns="0" rtlCol="0" anchor="ctr">
            <a:spAutoFit/>
          </a:bodyPr>
          <a:lstStyle>
            <a:lvl1pPr algn="l" defTabSz="715436" rtl="0" eaLnBrk="1" latinLnBrk="0" hangingPunct="1">
              <a:lnSpc>
                <a:spcPct val="100000"/>
              </a:lnSpc>
              <a:spcBef>
                <a:spcPts val="0"/>
              </a:spcBef>
              <a:buNone/>
              <a:defRPr lang="en-GB" sz="2449" b="0" kern="1200" cap="all" baseline="0" smtClean="0">
                <a:solidFill>
                  <a:schemeClr val="bg1"/>
                </a:solidFill>
                <a:latin typeface="+mj-lt"/>
                <a:ea typeface="+mn-ea"/>
                <a:cs typeface="+mn-cs"/>
              </a:defRPr>
            </a:lvl1pPr>
          </a:lstStyle>
          <a:p>
            <a:pPr defTabSz="1051548"/>
            <a:r>
              <a:rPr lang="en-US" sz="2646" b="1" dirty="0">
                <a:solidFill>
                  <a:srgbClr val="FFFFFF"/>
                </a:solidFill>
                <a:latin typeface="Segoe UI"/>
              </a:rPr>
              <a:t>Questionnaire structure in the quantitative interview</a:t>
            </a:r>
            <a:endParaRPr lang="nb-NO" sz="2646" dirty="0">
              <a:solidFill>
                <a:srgbClr val="FFFFFF"/>
              </a:solidFill>
              <a:latin typeface="Segoe UI"/>
            </a:endParaRPr>
          </a:p>
        </p:txBody>
      </p:sp>
      <p:sp>
        <p:nvSpPr>
          <p:cNvPr id="7" name="Rounded Rectangle 6"/>
          <p:cNvSpPr/>
          <p:nvPr/>
        </p:nvSpPr>
        <p:spPr bwMode="gray">
          <a:xfrm>
            <a:off x="383183" y="2355978"/>
            <a:ext cx="3703875" cy="1042270"/>
          </a:xfrm>
          <a:prstGeom prst="roundRect">
            <a:avLst/>
          </a:prstGeom>
          <a:solidFill>
            <a:srgbClr val="F9E5B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11650" tIns="105825" rIns="211650" bIns="105825" numCol="2" spcCol="0" rtlCol="0" fromWordArt="0" anchor="t" anchorCtr="0" forceAA="0" compatLnSpc="1">
            <a:prstTxWarp prst="textNoShape">
              <a:avLst/>
            </a:prstTxWarp>
            <a:noAutofit/>
          </a:bodyPr>
          <a:lstStyle/>
          <a:p>
            <a:pPr marL="251997" indent="-251997" defTabSz="1358510">
              <a:lnSpc>
                <a:spcPct val="110000"/>
              </a:lnSpc>
              <a:buClr>
                <a:srgbClr val="222223"/>
              </a:buClr>
              <a:buFont typeface="Arial" panose="020B0604020202020204" pitchFamily="34" charset="0"/>
              <a:buChar char="•"/>
            </a:pPr>
            <a:r>
              <a:rPr lang="en-US" sz="1176" dirty="0">
                <a:solidFill>
                  <a:srgbClr val="000000"/>
                </a:solidFill>
                <a:latin typeface="Segoe UI"/>
              </a:rPr>
              <a:t>Gender </a:t>
            </a:r>
          </a:p>
          <a:p>
            <a:pPr marL="251997" indent="-251997" defTabSz="1358510">
              <a:lnSpc>
                <a:spcPct val="110000"/>
              </a:lnSpc>
              <a:buClr>
                <a:srgbClr val="222223"/>
              </a:buClr>
              <a:buFont typeface="Arial" panose="020B0604020202020204" pitchFamily="34" charset="0"/>
              <a:buChar char="•"/>
            </a:pPr>
            <a:r>
              <a:rPr lang="en-US" sz="1176" dirty="0">
                <a:solidFill>
                  <a:srgbClr val="000000"/>
                </a:solidFill>
                <a:latin typeface="Segoe UI"/>
              </a:rPr>
              <a:t>Age </a:t>
            </a:r>
          </a:p>
          <a:p>
            <a:pPr marL="251997" indent="-251997" defTabSz="1358510">
              <a:lnSpc>
                <a:spcPct val="110000"/>
              </a:lnSpc>
              <a:buClr>
                <a:srgbClr val="222223"/>
              </a:buClr>
              <a:buFont typeface="Arial" panose="020B0604020202020204" pitchFamily="34" charset="0"/>
              <a:buChar char="•"/>
            </a:pPr>
            <a:r>
              <a:rPr lang="en-US" sz="1176" dirty="0">
                <a:solidFill>
                  <a:srgbClr val="000000"/>
                </a:solidFill>
                <a:latin typeface="Segoe UI"/>
              </a:rPr>
              <a:t>Income</a:t>
            </a:r>
          </a:p>
          <a:p>
            <a:pPr marL="251997" indent="-251997" defTabSz="1358510">
              <a:lnSpc>
                <a:spcPct val="110000"/>
              </a:lnSpc>
              <a:buClr>
                <a:srgbClr val="222223"/>
              </a:buClr>
              <a:buFont typeface="Arial" panose="020B0604020202020204" pitchFamily="34" charset="0"/>
              <a:buChar char="•"/>
            </a:pPr>
            <a:r>
              <a:rPr lang="en-US" sz="1176" dirty="0">
                <a:solidFill>
                  <a:srgbClr val="000000"/>
                </a:solidFill>
                <a:latin typeface="Segoe UI"/>
              </a:rPr>
              <a:t>Etc.</a:t>
            </a:r>
          </a:p>
          <a:p>
            <a:pPr marL="251997" indent="-251997" defTabSz="1358510">
              <a:lnSpc>
                <a:spcPct val="110000"/>
              </a:lnSpc>
              <a:buClr>
                <a:srgbClr val="222223"/>
              </a:buClr>
              <a:buFont typeface="Arial" panose="020B0604020202020204" pitchFamily="34" charset="0"/>
              <a:buChar char="•"/>
            </a:pPr>
            <a:r>
              <a:rPr lang="en-US" sz="1176" dirty="0">
                <a:solidFill>
                  <a:srgbClr val="000000"/>
                </a:solidFill>
                <a:latin typeface="Segoe UI"/>
              </a:rPr>
              <a:t>Have been abroad for holiday last 3 years</a:t>
            </a:r>
            <a:r>
              <a:rPr lang="nb-NO" sz="1176" dirty="0">
                <a:solidFill>
                  <a:srgbClr val="000000"/>
                </a:solidFill>
                <a:latin typeface="Segoe UI"/>
              </a:rPr>
              <a:t>. </a:t>
            </a:r>
          </a:p>
          <a:p>
            <a:pPr defTabSz="1358510">
              <a:lnSpc>
                <a:spcPct val="110000"/>
              </a:lnSpc>
              <a:buClr>
                <a:srgbClr val="222223"/>
              </a:buClr>
            </a:pPr>
            <a:endParaRPr lang="nb-NO" sz="1176" dirty="0">
              <a:solidFill>
                <a:srgbClr val="000000"/>
              </a:solidFill>
              <a:latin typeface="Segoe UI"/>
            </a:endParaRPr>
          </a:p>
        </p:txBody>
      </p:sp>
      <p:sp>
        <p:nvSpPr>
          <p:cNvPr id="6" name="Rounded Rectangle 5"/>
          <p:cNvSpPr/>
          <p:nvPr/>
        </p:nvSpPr>
        <p:spPr bwMode="gray">
          <a:xfrm>
            <a:off x="383183" y="1554052"/>
            <a:ext cx="3703875" cy="80192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11650" tIns="105825" rIns="211650" bIns="105825" numCol="1" spcCol="0" rtlCol="0" fromWordArt="0" anchor="ctr" anchorCtr="0" forceAA="0" compatLnSpc="1">
            <a:prstTxWarp prst="textNoShape">
              <a:avLst/>
            </a:prstTxWarp>
            <a:noAutofit/>
          </a:bodyPr>
          <a:lstStyle/>
          <a:p>
            <a:pPr algn="ctr" defTabSz="1358510">
              <a:lnSpc>
                <a:spcPct val="110000"/>
              </a:lnSpc>
              <a:spcBef>
                <a:spcPts val="3528"/>
              </a:spcBef>
              <a:buClr>
                <a:srgbClr val="222223"/>
              </a:buClr>
            </a:pPr>
            <a:r>
              <a:rPr lang="en-US" sz="1800" b="1" dirty="0">
                <a:solidFill>
                  <a:prstClr val="white"/>
                </a:solidFill>
              </a:rPr>
              <a:t>Section</a:t>
            </a:r>
            <a:r>
              <a:rPr lang="en-US" sz="1800" b="1" dirty="0">
                <a:solidFill>
                  <a:prstClr val="white"/>
                </a:solidFill>
                <a:latin typeface="Segoe UI"/>
              </a:rPr>
              <a:t> 1: Demographics </a:t>
            </a:r>
            <a:br>
              <a:rPr lang="en-US" sz="1800" b="1" dirty="0">
                <a:solidFill>
                  <a:prstClr val="white"/>
                </a:solidFill>
                <a:latin typeface="Segoe UI"/>
              </a:rPr>
            </a:br>
            <a:r>
              <a:rPr lang="en-US" sz="1800" b="1" dirty="0">
                <a:solidFill>
                  <a:prstClr val="white"/>
                </a:solidFill>
                <a:latin typeface="Segoe UI"/>
              </a:rPr>
              <a:t>and Screener</a:t>
            </a:r>
          </a:p>
        </p:txBody>
      </p:sp>
      <p:sp>
        <p:nvSpPr>
          <p:cNvPr id="8" name="Rounded Rectangle 7"/>
          <p:cNvSpPr/>
          <p:nvPr/>
        </p:nvSpPr>
        <p:spPr bwMode="gray">
          <a:xfrm>
            <a:off x="4879270" y="2355978"/>
            <a:ext cx="3703875" cy="1042270"/>
          </a:xfrm>
          <a:prstGeom prst="roundRect">
            <a:avLst/>
          </a:prstGeom>
          <a:solidFill>
            <a:srgbClr val="F9E5B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11650" tIns="105825" rIns="211650" bIns="105825" numCol="1" spcCol="0" rtlCol="0" fromWordArt="0" anchor="t" anchorCtr="0" forceAA="0" compatLnSpc="1">
            <a:prstTxWarp prst="textNoShape">
              <a:avLst/>
            </a:prstTxWarp>
            <a:noAutofit/>
          </a:bodyPr>
          <a:lstStyle/>
          <a:p>
            <a:pPr defTabSz="1358510">
              <a:lnSpc>
                <a:spcPct val="110000"/>
              </a:lnSpc>
              <a:buClr>
                <a:srgbClr val="222223"/>
              </a:buClr>
            </a:pPr>
            <a:r>
              <a:rPr lang="en-US" sz="1176" dirty="0">
                <a:solidFill>
                  <a:srgbClr val="000000"/>
                </a:solidFill>
                <a:latin typeface="Segoe UI"/>
              </a:rPr>
              <a:t>How often do you go on holiday abroad?</a:t>
            </a:r>
          </a:p>
          <a:p>
            <a:pPr defTabSz="1358510">
              <a:lnSpc>
                <a:spcPct val="110000"/>
              </a:lnSpc>
              <a:buClr>
                <a:srgbClr val="222223"/>
              </a:buClr>
            </a:pPr>
            <a:r>
              <a:rPr lang="en-US" sz="1176" dirty="0">
                <a:solidFill>
                  <a:srgbClr val="000000"/>
                </a:solidFill>
                <a:latin typeface="Segoe UI"/>
              </a:rPr>
              <a:t>Where did you go the last 5 holidays ? </a:t>
            </a:r>
          </a:p>
          <a:p>
            <a:pPr defTabSz="1358510">
              <a:lnSpc>
                <a:spcPct val="110000"/>
              </a:lnSpc>
              <a:buClr>
                <a:srgbClr val="222223"/>
              </a:buClr>
            </a:pPr>
            <a:r>
              <a:rPr lang="en-US" sz="1176" dirty="0">
                <a:solidFill>
                  <a:srgbClr val="000000"/>
                </a:solidFill>
                <a:latin typeface="Segoe UI"/>
              </a:rPr>
              <a:t>Time of year, duration and type of holiday</a:t>
            </a:r>
          </a:p>
        </p:txBody>
      </p:sp>
      <p:sp>
        <p:nvSpPr>
          <p:cNvPr id="9" name="Rounded Rectangle 8"/>
          <p:cNvSpPr/>
          <p:nvPr/>
        </p:nvSpPr>
        <p:spPr bwMode="gray">
          <a:xfrm>
            <a:off x="4879270" y="1554052"/>
            <a:ext cx="3703875" cy="80192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11650" tIns="105825" rIns="211650" bIns="105825" numCol="1" spcCol="0" rtlCol="0" fromWordArt="0" anchor="ctr" anchorCtr="0" forceAA="0" compatLnSpc="1">
            <a:prstTxWarp prst="textNoShape">
              <a:avLst/>
            </a:prstTxWarp>
            <a:noAutofit/>
          </a:bodyPr>
          <a:lstStyle/>
          <a:p>
            <a:pPr algn="ctr" defTabSz="1358510">
              <a:lnSpc>
                <a:spcPct val="110000"/>
              </a:lnSpc>
              <a:spcBef>
                <a:spcPts val="3528"/>
              </a:spcBef>
              <a:buClr>
                <a:srgbClr val="222223"/>
              </a:buClr>
            </a:pPr>
            <a:r>
              <a:rPr lang="en-US" sz="1800" b="1" dirty="0">
                <a:solidFill>
                  <a:prstClr val="white"/>
                </a:solidFill>
              </a:rPr>
              <a:t>Section</a:t>
            </a:r>
            <a:r>
              <a:rPr lang="en-US" sz="1800" b="1" dirty="0">
                <a:solidFill>
                  <a:prstClr val="white"/>
                </a:solidFill>
                <a:latin typeface="Segoe UI"/>
              </a:rPr>
              <a:t> 2: Category use</a:t>
            </a:r>
          </a:p>
        </p:txBody>
      </p:sp>
      <p:sp>
        <p:nvSpPr>
          <p:cNvPr id="10" name="TextBox 9"/>
          <p:cNvSpPr txBox="1"/>
          <p:nvPr/>
        </p:nvSpPr>
        <p:spPr>
          <a:xfrm>
            <a:off x="286745" y="751712"/>
            <a:ext cx="10609606" cy="411117"/>
          </a:xfrm>
          <a:prstGeom prst="rect">
            <a:avLst/>
          </a:prstGeom>
          <a:solidFill>
            <a:schemeClr val="tx1"/>
          </a:solidFill>
        </p:spPr>
        <p:txBody>
          <a:bodyPr wrap="square" lIns="71987" tIns="35994" rIns="71987" bIns="35994" rtlCol="0">
            <a:spAutoFit/>
          </a:bodyPr>
          <a:lstStyle/>
          <a:p>
            <a:pPr defTabSz="914179">
              <a:lnSpc>
                <a:spcPct val="110000"/>
              </a:lnSpc>
              <a:spcBef>
                <a:spcPts val="2399"/>
              </a:spcBef>
              <a:buClr>
                <a:srgbClr val="222223"/>
              </a:buClr>
            </a:pPr>
            <a:r>
              <a:rPr lang="nb-NO" sz="1999" b="1" kern="0" dirty="0">
                <a:solidFill>
                  <a:prstClr val="white"/>
                </a:solidFill>
                <a:latin typeface="Segoe UI"/>
              </a:rPr>
              <a:t> </a:t>
            </a:r>
            <a:r>
              <a:rPr lang="en-US" sz="1999" b="1" kern="0" dirty="0">
                <a:solidFill>
                  <a:prstClr val="white"/>
                </a:solidFill>
                <a:latin typeface="Segoe UI"/>
              </a:rPr>
              <a:t>The model shows the structure of the interview the individual respondent was through</a:t>
            </a:r>
            <a:endParaRPr lang="nb-NO" sz="1999" kern="0" dirty="0">
              <a:solidFill>
                <a:prstClr val="white"/>
              </a:solidFill>
              <a:latin typeface="Segoe UI"/>
            </a:endParaRPr>
          </a:p>
        </p:txBody>
      </p:sp>
      <p:sp>
        <p:nvSpPr>
          <p:cNvPr id="11" name="Rounded Rectangle 10"/>
          <p:cNvSpPr/>
          <p:nvPr/>
        </p:nvSpPr>
        <p:spPr bwMode="gray">
          <a:xfrm>
            <a:off x="9375358" y="2355978"/>
            <a:ext cx="3703875" cy="1042270"/>
          </a:xfrm>
          <a:prstGeom prst="roundRect">
            <a:avLst/>
          </a:prstGeom>
          <a:solidFill>
            <a:srgbClr val="F9E5B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11650" tIns="105825" rIns="211650" bIns="105825" numCol="1" spcCol="0" rtlCol="0" fromWordArt="0" anchor="t" anchorCtr="0" forceAA="0" compatLnSpc="1">
            <a:prstTxWarp prst="textNoShape">
              <a:avLst/>
            </a:prstTxWarp>
            <a:noAutofit/>
          </a:bodyPr>
          <a:lstStyle/>
          <a:p>
            <a:pPr defTabSz="1358510">
              <a:lnSpc>
                <a:spcPct val="110000"/>
              </a:lnSpc>
              <a:buClr>
                <a:srgbClr val="222223"/>
              </a:buClr>
            </a:pPr>
            <a:r>
              <a:rPr lang="en-US" sz="1176" dirty="0">
                <a:solidFill>
                  <a:srgbClr val="000000"/>
                </a:solidFill>
                <a:latin typeface="Segoe UI"/>
              </a:rPr>
              <a:t>What destinations do you know of?</a:t>
            </a:r>
          </a:p>
          <a:p>
            <a:pPr defTabSz="1358510">
              <a:lnSpc>
                <a:spcPct val="110000"/>
              </a:lnSpc>
              <a:buClr>
                <a:srgbClr val="222223"/>
              </a:buClr>
            </a:pPr>
            <a:r>
              <a:rPr lang="en-US" sz="1176" dirty="0">
                <a:solidFill>
                  <a:srgbClr val="000000"/>
                </a:solidFill>
              </a:rPr>
              <a:t>How many times have you been on holiday to the following countries?</a:t>
            </a:r>
            <a:endParaRPr lang="en-US" sz="1176" dirty="0">
              <a:solidFill>
                <a:srgbClr val="000000"/>
              </a:solidFill>
              <a:latin typeface="Segoe UI"/>
            </a:endParaRPr>
          </a:p>
        </p:txBody>
      </p:sp>
      <p:sp>
        <p:nvSpPr>
          <p:cNvPr id="12" name="Rounded Rectangle 11"/>
          <p:cNvSpPr/>
          <p:nvPr/>
        </p:nvSpPr>
        <p:spPr bwMode="gray">
          <a:xfrm>
            <a:off x="9375358" y="1554052"/>
            <a:ext cx="3703875" cy="80192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11650" tIns="105825" rIns="211650" bIns="105825" numCol="1" spcCol="0" rtlCol="0" fromWordArt="0" anchor="ctr" anchorCtr="0" forceAA="0" compatLnSpc="1">
            <a:prstTxWarp prst="textNoShape">
              <a:avLst/>
            </a:prstTxWarp>
            <a:noAutofit/>
          </a:bodyPr>
          <a:lstStyle/>
          <a:p>
            <a:pPr algn="ctr" defTabSz="1358510">
              <a:lnSpc>
                <a:spcPct val="110000"/>
              </a:lnSpc>
              <a:spcBef>
                <a:spcPts val="3528"/>
              </a:spcBef>
              <a:buClr>
                <a:srgbClr val="222223"/>
              </a:buClr>
            </a:pPr>
            <a:r>
              <a:rPr lang="en-US" sz="1800" b="1" dirty="0">
                <a:solidFill>
                  <a:prstClr val="white"/>
                </a:solidFill>
              </a:rPr>
              <a:t>Section</a:t>
            </a:r>
            <a:r>
              <a:rPr lang="en-US" sz="1800" b="1" dirty="0">
                <a:solidFill>
                  <a:prstClr val="white"/>
                </a:solidFill>
                <a:latin typeface="Segoe UI"/>
              </a:rPr>
              <a:t> 3: Awareness &amp; usage</a:t>
            </a:r>
          </a:p>
        </p:txBody>
      </p:sp>
      <p:sp>
        <p:nvSpPr>
          <p:cNvPr id="15" name="Rounded Rectangle 14"/>
          <p:cNvSpPr/>
          <p:nvPr/>
        </p:nvSpPr>
        <p:spPr bwMode="gray">
          <a:xfrm>
            <a:off x="383183" y="4572026"/>
            <a:ext cx="3703875" cy="1944908"/>
          </a:xfrm>
          <a:prstGeom prst="roundRect">
            <a:avLst/>
          </a:prstGeom>
          <a:solidFill>
            <a:srgbClr val="F9E5B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11650" tIns="105825" rIns="211650" bIns="105825" numCol="2" spcCol="0" rtlCol="0" fromWordArt="0" anchor="t" anchorCtr="0" forceAA="0" compatLnSpc="1">
            <a:prstTxWarp prst="textNoShape">
              <a:avLst/>
            </a:prstTxWarp>
            <a:noAutofit/>
          </a:bodyPr>
          <a:lstStyle/>
          <a:p>
            <a:pPr marL="251997" indent="-251997" defTabSz="1358510">
              <a:lnSpc>
                <a:spcPct val="110000"/>
              </a:lnSpc>
              <a:buClr>
                <a:srgbClr val="222223"/>
              </a:buClr>
              <a:buFont typeface="Arial" panose="020B0604020202020204" pitchFamily="34" charset="0"/>
              <a:buChar char="•"/>
            </a:pPr>
            <a:r>
              <a:rPr lang="en-US" sz="1176" dirty="0">
                <a:solidFill>
                  <a:srgbClr val="000000"/>
                </a:solidFill>
                <a:latin typeface="Segoe UI"/>
              </a:rPr>
              <a:t>Type of holiday</a:t>
            </a:r>
          </a:p>
          <a:p>
            <a:pPr marL="251997" indent="-251997" defTabSz="1358510">
              <a:lnSpc>
                <a:spcPct val="110000"/>
              </a:lnSpc>
              <a:buClr>
                <a:srgbClr val="222223"/>
              </a:buClr>
              <a:buFont typeface="Arial" panose="020B0604020202020204" pitchFamily="34" charset="0"/>
              <a:buChar char="•"/>
            </a:pPr>
            <a:r>
              <a:rPr lang="en-US" sz="1176" dirty="0">
                <a:solidFill>
                  <a:srgbClr val="000000"/>
                </a:solidFill>
                <a:latin typeface="Segoe UI"/>
              </a:rPr>
              <a:t>Destination</a:t>
            </a:r>
          </a:p>
          <a:p>
            <a:pPr marL="251997" indent="-251997" defTabSz="1358510">
              <a:lnSpc>
                <a:spcPct val="110000"/>
              </a:lnSpc>
              <a:buClr>
                <a:srgbClr val="222223"/>
              </a:buClr>
              <a:buFont typeface="Arial" panose="020B0604020202020204" pitchFamily="34" charset="0"/>
              <a:buChar char="•"/>
            </a:pPr>
            <a:r>
              <a:rPr lang="en-US" sz="1176" dirty="0">
                <a:solidFill>
                  <a:srgbClr val="000000"/>
                </a:solidFill>
                <a:latin typeface="Segoe UI"/>
              </a:rPr>
              <a:t>Duration</a:t>
            </a:r>
          </a:p>
          <a:p>
            <a:pPr marL="251997" indent="-251997" defTabSz="1358510">
              <a:lnSpc>
                <a:spcPct val="110000"/>
              </a:lnSpc>
              <a:buClr>
                <a:srgbClr val="222223"/>
              </a:buClr>
              <a:buFont typeface="Arial" panose="020B0604020202020204" pitchFamily="34" charset="0"/>
              <a:buChar char="•"/>
            </a:pPr>
            <a:r>
              <a:rPr lang="en-US" sz="1176" dirty="0">
                <a:solidFill>
                  <a:srgbClr val="000000"/>
                </a:solidFill>
                <a:latin typeface="Segoe UI"/>
              </a:rPr>
              <a:t>Who were you with?</a:t>
            </a:r>
          </a:p>
          <a:p>
            <a:pPr marL="251997" indent="-251997" defTabSz="1358510">
              <a:lnSpc>
                <a:spcPct val="110000"/>
              </a:lnSpc>
              <a:buClr>
                <a:srgbClr val="222223"/>
              </a:buClr>
              <a:buFont typeface="Arial" panose="020B0604020202020204" pitchFamily="34" charset="0"/>
              <a:buChar char="•"/>
            </a:pPr>
            <a:r>
              <a:rPr lang="en-US" sz="1176" dirty="0">
                <a:solidFill>
                  <a:srgbClr val="000000"/>
                </a:solidFill>
                <a:latin typeface="Segoe UI"/>
              </a:rPr>
              <a:t>Spending</a:t>
            </a:r>
          </a:p>
          <a:p>
            <a:pPr marL="251997" indent="-251997" defTabSz="1358510">
              <a:lnSpc>
                <a:spcPct val="110000"/>
              </a:lnSpc>
              <a:buClr>
                <a:srgbClr val="222223"/>
              </a:buClr>
              <a:buFont typeface="Arial" panose="020B0604020202020204" pitchFamily="34" charset="0"/>
              <a:buChar char="•"/>
            </a:pPr>
            <a:r>
              <a:rPr lang="en-US" sz="1176" dirty="0">
                <a:solidFill>
                  <a:srgbClr val="000000"/>
                </a:solidFill>
                <a:latin typeface="Segoe UI"/>
              </a:rPr>
              <a:t>Accommodation</a:t>
            </a:r>
          </a:p>
          <a:p>
            <a:pPr marL="251997" indent="-251997" defTabSz="1358510">
              <a:lnSpc>
                <a:spcPct val="110000"/>
              </a:lnSpc>
              <a:buClr>
                <a:srgbClr val="222223"/>
              </a:buClr>
              <a:buFont typeface="Arial" panose="020B0604020202020204" pitchFamily="34" charset="0"/>
              <a:buChar char="•"/>
            </a:pPr>
            <a:r>
              <a:rPr lang="en-US" sz="1176" dirty="0">
                <a:solidFill>
                  <a:srgbClr val="000000"/>
                </a:solidFill>
                <a:latin typeface="Segoe UI"/>
              </a:rPr>
              <a:t>Transport </a:t>
            </a:r>
          </a:p>
          <a:p>
            <a:pPr marL="251997" indent="-251997" defTabSz="1358510">
              <a:lnSpc>
                <a:spcPct val="110000"/>
              </a:lnSpc>
              <a:buClr>
                <a:srgbClr val="222223"/>
              </a:buClr>
              <a:buFont typeface="Arial" panose="020B0604020202020204" pitchFamily="34" charset="0"/>
              <a:buChar char="•"/>
            </a:pPr>
            <a:endParaRPr lang="en-US" sz="1176" dirty="0">
              <a:solidFill>
                <a:srgbClr val="000000"/>
              </a:solidFill>
              <a:latin typeface="Segoe UI"/>
            </a:endParaRPr>
          </a:p>
          <a:p>
            <a:pPr marL="251997" indent="-251997" defTabSz="1358510">
              <a:lnSpc>
                <a:spcPct val="110000"/>
              </a:lnSpc>
              <a:buClr>
                <a:srgbClr val="222223"/>
              </a:buClr>
              <a:buFont typeface="Arial" panose="020B0604020202020204" pitchFamily="34" charset="0"/>
              <a:buChar char="•"/>
            </a:pPr>
            <a:endParaRPr lang="en-US" sz="1176" dirty="0">
              <a:solidFill>
                <a:srgbClr val="000000"/>
              </a:solidFill>
              <a:latin typeface="Segoe UI"/>
            </a:endParaRPr>
          </a:p>
          <a:p>
            <a:pPr marL="251997" indent="-251997" defTabSz="1358510">
              <a:lnSpc>
                <a:spcPct val="110000"/>
              </a:lnSpc>
              <a:buClr>
                <a:srgbClr val="222223"/>
              </a:buClr>
              <a:buFont typeface="Arial" panose="020B0604020202020204" pitchFamily="34" charset="0"/>
              <a:buChar char="•"/>
            </a:pPr>
            <a:r>
              <a:rPr lang="en-US" sz="1176" dirty="0">
                <a:solidFill>
                  <a:srgbClr val="000000"/>
                </a:solidFill>
                <a:latin typeface="Segoe UI"/>
              </a:rPr>
              <a:t>Information sources</a:t>
            </a:r>
          </a:p>
          <a:p>
            <a:pPr marL="251997" indent="-251997" defTabSz="1358510">
              <a:lnSpc>
                <a:spcPct val="110000"/>
              </a:lnSpc>
              <a:buClr>
                <a:srgbClr val="222223"/>
              </a:buClr>
              <a:buFont typeface="Arial" panose="020B0604020202020204" pitchFamily="34" charset="0"/>
              <a:buChar char="•"/>
            </a:pPr>
            <a:r>
              <a:rPr lang="en-US" sz="1176" dirty="0">
                <a:solidFill>
                  <a:srgbClr val="000000"/>
                </a:solidFill>
                <a:latin typeface="Segoe UI"/>
              </a:rPr>
              <a:t>Influencers</a:t>
            </a:r>
          </a:p>
          <a:p>
            <a:pPr marL="251997" indent="-251997" defTabSz="1358510">
              <a:lnSpc>
                <a:spcPct val="110000"/>
              </a:lnSpc>
              <a:buClr>
                <a:srgbClr val="222223"/>
              </a:buClr>
              <a:buFont typeface="Arial" panose="020B0604020202020204" pitchFamily="34" charset="0"/>
              <a:buChar char="•"/>
            </a:pPr>
            <a:r>
              <a:rPr lang="en-US" sz="1176" dirty="0">
                <a:solidFill>
                  <a:srgbClr val="000000"/>
                </a:solidFill>
                <a:latin typeface="Segoe UI"/>
              </a:rPr>
              <a:t>Activities</a:t>
            </a:r>
          </a:p>
          <a:p>
            <a:pPr marL="251997" indent="-251997" defTabSz="1358510">
              <a:lnSpc>
                <a:spcPct val="110000"/>
              </a:lnSpc>
              <a:buClr>
                <a:srgbClr val="222223"/>
              </a:buClr>
              <a:buFont typeface="Arial" panose="020B0604020202020204" pitchFamily="34" charset="0"/>
              <a:buChar char="•"/>
            </a:pPr>
            <a:r>
              <a:rPr lang="en-US" sz="1176" dirty="0">
                <a:solidFill>
                  <a:srgbClr val="000000"/>
                </a:solidFill>
                <a:latin typeface="Segoe UI"/>
              </a:rPr>
              <a:t>Consideration set (what destinations would you consider).</a:t>
            </a:r>
          </a:p>
          <a:p>
            <a:pPr marL="251997" indent="-251997" defTabSz="1358510">
              <a:lnSpc>
                <a:spcPct val="110000"/>
              </a:lnSpc>
              <a:buClr>
                <a:srgbClr val="222223"/>
              </a:buClr>
              <a:buFont typeface="Arial" panose="020B0604020202020204" pitchFamily="34" charset="0"/>
              <a:buChar char="•"/>
            </a:pPr>
            <a:endParaRPr lang="en-US" sz="1176" dirty="0">
              <a:solidFill>
                <a:srgbClr val="000000"/>
              </a:solidFill>
              <a:latin typeface="Segoe UI"/>
            </a:endParaRPr>
          </a:p>
          <a:p>
            <a:pPr marL="251997" indent="-251997" defTabSz="1358510">
              <a:lnSpc>
                <a:spcPct val="110000"/>
              </a:lnSpc>
              <a:buClr>
                <a:srgbClr val="222223"/>
              </a:buClr>
              <a:buFont typeface="Arial" panose="020B0604020202020204" pitchFamily="34" charset="0"/>
              <a:buChar char="•"/>
            </a:pPr>
            <a:endParaRPr lang="en-US" sz="1176" dirty="0">
              <a:solidFill>
                <a:srgbClr val="000000"/>
              </a:solidFill>
              <a:latin typeface="Segoe UI"/>
            </a:endParaRPr>
          </a:p>
        </p:txBody>
      </p:sp>
      <p:sp>
        <p:nvSpPr>
          <p:cNvPr id="16" name="Rounded Rectangle 15"/>
          <p:cNvSpPr/>
          <p:nvPr/>
        </p:nvSpPr>
        <p:spPr bwMode="gray">
          <a:xfrm>
            <a:off x="383183" y="3770101"/>
            <a:ext cx="3703875" cy="80192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11650" tIns="105825" rIns="211650" bIns="105825" numCol="1" spcCol="0" rtlCol="0" fromWordArt="0" anchor="ctr" anchorCtr="0" forceAA="0" compatLnSpc="1">
            <a:prstTxWarp prst="textNoShape">
              <a:avLst/>
            </a:prstTxWarp>
            <a:noAutofit/>
          </a:bodyPr>
          <a:lstStyle/>
          <a:p>
            <a:pPr algn="ctr" defTabSz="1358510">
              <a:lnSpc>
                <a:spcPct val="110000"/>
              </a:lnSpc>
              <a:spcBef>
                <a:spcPts val="3528"/>
              </a:spcBef>
              <a:buClr>
                <a:srgbClr val="222223"/>
              </a:buClr>
            </a:pPr>
            <a:r>
              <a:rPr lang="en-US" sz="1800" b="1" dirty="0">
                <a:solidFill>
                  <a:prstClr val="white"/>
                </a:solidFill>
              </a:rPr>
              <a:t>Section</a:t>
            </a:r>
            <a:r>
              <a:rPr lang="en-US" sz="1800" b="1" dirty="0">
                <a:solidFill>
                  <a:prstClr val="white"/>
                </a:solidFill>
                <a:latin typeface="Segoe UI"/>
              </a:rPr>
              <a:t> 4: Profiling of two holiday occasions</a:t>
            </a:r>
          </a:p>
        </p:txBody>
      </p:sp>
      <p:sp>
        <p:nvSpPr>
          <p:cNvPr id="17" name="Rounded Rectangle 16"/>
          <p:cNvSpPr/>
          <p:nvPr/>
        </p:nvSpPr>
        <p:spPr bwMode="gray">
          <a:xfrm>
            <a:off x="4879270" y="4572027"/>
            <a:ext cx="3703875" cy="1944907"/>
          </a:xfrm>
          <a:prstGeom prst="roundRect">
            <a:avLst/>
          </a:prstGeom>
          <a:solidFill>
            <a:srgbClr val="F9E5B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105825" rIns="0" bIns="105825" numCol="1" spcCol="0" rtlCol="0" fromWordArt="0" anchor="t" anchorCtr="0" forceAA="0" compatLnSpc="1">
            <a:prstTxWarp prst="textNoShape">
              <a:avLst/>
            </a:prstTxWarp>
            <a:noAutofit/>
          </a:bodyPr>
          <a:lstStyle/>
          <a:p>
            <a:pPr marL="251997" indent="-251997" defTabSz="1358510">
              <a:lnSpc>
                <a:spcPct val="110000"/>
              </a:lnSpc>
              <a:buClr>
                <a:srgbClr val="222223"/>
              </a:buClr>
              <a:buFont typeface="Arial" panose="020B0604020202020204" pitchFamily="34" charset="0"/>
              <a:buChar char="•"/>
            </a:pPr>
            <a:r>
              <a:rPr lang="en-US" sz="1176" dirty="0">
                <a:solidFill>
                  <a:srgbClr val="000000"/>
                </a:solidFill>
                <a:latin typeface="Segoe UI"/>
              </a:rPr>
              <a:t>Emotional benefits</a:t>
            </a:r>
          </a:p>
          <a:p>
            <a:pPr marL="251997" indent="-251997" defTabSz="1358510">
              <a:lnSpc>
                <a:spcPct val="110000"/>
              </a:lnSpc>
              <a:buClr>
                <a:srgbClr val="222223"/>
              </a:buClr>
              <a:buFont typeface="Arial" panose="020B0604020202020204" pitchFamily="34" charset="0"/>
              <a:buChar char="•"/>
            </a:pPr>
            <a:r>
              <a:rPr lang="en-US" sz="1176" dirty="0">
                <a:solidFill>
                  <a:srgbClr val="000000"/>
                </a:solidFill>
                <a:latin typeface="Segoe UI"/>
              </a:rPr>
              <a:t>Functional benefits</a:t>
            </a:r>
          </a:p>
          <a:p>
            <a:pPr marL="251997" indent="-251997" defTabSz="1358510">
              <a:lnSpc>
                <a:spcPct val="110000"/>
              </a:lnSpc>
              <a:buClr>
                <a:srgbClr val="222223"/>
              </a:buClr>
              <a:buFont typeface="Arial" panose="020B0604020202020204" pitchFamily="34" charset="0"/>
              <a:buChar char="•"/>
            </a:pPr>
            <a:r>
              <a:rPr lang="en-US" sz="1176" dirty="0">
                <a:solidFill>
                  <a:srgbClr val="000000"/>
                </a:solidFill>
                <a:latin typeface="Segoe UI"/>
              </a:rPr>
              <a:t>Personality</a:t>
            </a:r>
          </a:p>
          <a:p>
            <a:pPr marL="251997" indent="-251997" defTabSz="1358510">
              <a:lnSpc>
                <a:spcPct val="110000"/>
              </a:lnSpc>
              <a:buClr>
                <a:srgbClr val="222223"/>
              </a:buClr>
              <a:buFont typeface="Arial" panose="020B0604020202020204" pitchFamily="34" charset="0"/>
              <a:buChar char="•"/>
            </a:pPr>
            <a:r>
              <a:rPr lang="en-US" sz="1176" dirty="0">
                <a:solidFill>
                  <a:srgbClr val="000000"/>
                </a:solidFill>
                <a:latin typeface="Segoe UI"/>
              </a:rPr>
              <a:t>Social identity</a:t>
            </a:r>
          </a:p>
        </p:txBody>
      </p:sp>
      <p:sp>
        <p:nvSpPr>
          <p:cNvPr id="18" name="Rounded Rectangle 17"/>
          <p:cNvSpPr/>
          <p:nvPr/>
        </p:nvSpPr>
        <p:spPr bwMode="gray">
          <a:xfrm>
            <a:off x="4879270" y="3770101"/>
            <a:ext cx="3703875" cy="80192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11650" tIns="105825" rIns="211650" bIns="105825" numCol="1" spcCol="0" rtlCol="0" fromWordArt="0" anchor="ctr" anchorCtr="0" forceAA="0" compatLnSpc="1">
            <a:prstTxWarp prst="textNoShape">
              <a:avLst/>
            </a:prstTxWarp>
            <a:noAutofit/>
          </a:bodyPr>
          <a:lstStyle/>
          <a:p>
            <a:pPr algn="ctr" defTabSz="1358510">
              <a:lnSpc>
                <a:spcPct val="110000"/>
              </a:lnSpc>
              <a:spcBef>
                <a:spcPts val="3528"/>
              </a:spcBef>
              <a:buClr>
                <a:srgbClr val="222223"/>
              </a:buClr>
            </a:pPr>
            <a:r>
              <a:rPr lang="en-US" sz="1800" b="1" dirty="0">
                <a:solidFill>
                  <a:prstClr val="white"/>
                </a:solidFill>
                <a:latin typeface="Segoe UI"/>
              </a:rPr>
              <a:t>Section 5: Profiling of 2 holiday occasions</a:t>
            </a:r>
          </a:p>
        </p:txBody>
      </p:sp>
      <p:sp>
        <p:nvSpPr>
          <p:cNvPr id="19" name="Rounded Rectangle 18"/>
          <p:cNvSpPr/>
          <p:nvPr/>
        </p:nvSpPr>
        <p:spPr bwMode="gray">
          <a:xfrm>
            <a:off x="9375358" y="4572027"/>
            <a:ext cx="3703875" cy="1944908"/>
          </a:xfrm>
          <a:prstGeom prst="roundRect">
            <a:avLst/>
          </a:prstGeom>
          <a:solidFill>
            <a:srgbClr val="F9E5B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11650" tIns="105825" rIns="211650" bIns="105825" numCol="1" spcCol="0" rtlCol="0" fromWordArt="0" anchor="t" anchorCtr="0" forceAA="0" compatLnSpc="1">
            <a:prstTxWarp prst="textNoShape">
              <a:avLst/>
            </a:prstTxWarp>
            <a:noAutofit/>
          </a:bodyPr>
          <a:lstStyle/>
          <a:p>
            <a:pPr defTabSz="1358510">
              <a:lnSpc>
                <a:spcPct val="110000"/>
              </a:lnSpc>
              <a:buClr>
                <a:srgbClr val="222223"/>
              </a:buClr>
            </a:pPr>
            <a:r>
              <a:rPr lang="en-US" sz="1176" dirty="0">
                <a:solidFill>
                  <a:srgbClr val="000000"/>
                </a:solidFill>
                <a:latin typeface="Segoe UI"/>
              </a:rPr>
              <a:t>Please choose the statements that you think are appropriate for each destination. </a:t>
            </a:r>
          </a:p>
          <a:p>
            <a:pPr defTabSz="1358510">
              <a:lnSpc>
                <a:spcPct val="110000"/>
              </a:lnSpc>
              <a:buClr>
                <a:srgbClr val="222223"/>
              </a:buClr>
            </a:pPr>
            <a:r>
              <a:rPr lang="en-US" sz="1176" dirty="0">
                <a:solidFill>
                  <a:srgbClr val="000000"/>
                </a:solidFill>
                <a:latin typeface="Segoe UI"/>
              </a:rPr>
              <a:t>We use the same statements as in section 5.</a:t>
            </a:r>
            <a:endParaRPr lang="nb-NO" sz="1176" dirty="0">
              <a:solidFill>
                <a:srgbClr val="000000"/>
              </a:solidFill>
              <a:latin typeface="Segoe UI"/>
            </a:endParaRPr>
          </a:p>
        </p:txBody>
      </p:sp>
      <p:sp>
        <p:nvSpPr>
          <p:cNvPr id="20" name="Rounded Rectangle 19"/>
          <p:cNvSpPr/>
          <p:nvPr/>
        </p:nvSpPr>
        <p:spPr bwMode="gray">
          <a:xfrm>
            <a:off x="9375358" y="3770101"/>
            <a:ext cx="3703875" cy="80192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11650" tIns="105825" rIns="211650" bIns="105825" numCol="1" spcCol="0" rtlCol="0" fromWordArt="0" anchor="ctr" anchorCtr="0" forceAA="0" compatLnSpc="1">
            <a:prstTxWarp prst="textNoShape">
              <a:avLst/>
            </a:prstTxWarp>
            <a:noAutofit/>
          </a:bodyPr>
          <a:lstStyle/>
          <a:p>
            <a:pPr algn="ctr" defTabSz="1358510">
              <a:lnSpc>
                <a:spcPct val="110000"/>
              </a:lnSpc>
              <a:spcBef>
                <a:spcPts val="3528"/>
              </a:spcBef>
              <a:buClr>
                <a:srgbClr val="222223"/>
              </a:buClr>
            </a:pPr>
            <a:r>
              <a:rPr lang="en-US" sz="1800" b="1" dirty="0">
                <a:solidFill>
                  <a:prstClr val="white"/>
                </a:solidFill>
              </a:rPr>
              <a:t>Section</a:t>
            </a:r>
            <a:r>
              <a:rPr lang="en-US" sz="1800" b="1" dirty="0">
                <a:solidFill>
                  <a:prstClr val="white"/>
                </a:solidFill>
                <a:latin typeface="Segoe UI"/>
              </a:rPr>
              <a:t> 6: Profiling of destinations</a:t>
            </a:r>
          </a:p>
        </p:txBody>
      </p:sp>
    </p:spTree>
    <p:extLst>
      <p:ext uri="{BB962C8B-B14F-4D97-AF65-F5344CB8AC3E}">
        <p14:creationId xmlns:p14="http://schemas.microsoft.com/office/powerpoint/2010/main" val="1635440905"/>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bwMode="gray">
          <a:xfrm>
            <a:off x="286749" y="285073"/>
            <a:ext cx="10681610" cy="407163"/>
          </a:xfrm>
          <a:prstGeom prst="rect">
            <a:avLst/>
          </a:prstGeom>
          <a:solidFill>
            <a:srgbClr val="D35C09"/>
          </a:solidFill>
        </p:spPr>
        <p:txBody>
          <a:bodyPr wrap="square" lIns="121727" tIns="0" rIns="121727" bIns="0" rtlCol="0" anchor="ctr">
            <a:spAutoFit/>
          </a:bodyPr>
          <a:lstStyle>
            <a:lvl1pPr algn="l" defTabSz="715436" rtl="0" eaLnBrk="1" latinLnBrk="0" hangingPunct="1">
              <a:lnSpc>
                <a:spcPct val="100000"/>
              </a:lnSpc>
              <a:spcBef>
                <a:spcPts val="0"/>
              </a:spcBef>
              <a:buNone/>
              <a:defRPr lang="en-GB" sz="2449" b="0" kern="1200" cap="all" baseline="0" smtClean="0">
                <a:solidFill>
                  <a:schemeClr val="bg1"/>
                </a:solidFill>
                <a:latin typeface="+mj-lt"/>
                <a:ea typeface="+mn-ea"/>
                <a:cs typeface="+mn-cs"/>
              </a:defRPr>
            </a:lvl1pPr>
          </a:lstStyle>
          <a:p>
            <a:pPr defTabSz="1051548"/>
            <a:r>
              <a:rPr lang="en-US" sz="2646" b="1" dirty="0">
                <a:solidFill>
                  <a:srgbClr val="FFFFFF"/>
                </a:solidFill>
                <a:latin typeface="Segoe UI"/>
              </a:rPr>
              <a:t>How does the needs come alive in the actual interview?</a:t>
            </a:r>
            <a:endParaRPr lang="nb-NO" sz="2646" dirty="0">
              <a:solidFill>
                <a:srgbClr val="FFFFFF"/>
              </a:solidFill>
              <a:latin typeface="Segoe UI"/>
            </a:endParaRPr>
          </a:p>
        </p:txBody>
      </p:sp>
      <p:sp>
        <p:nvSpPr>
          <p:cNvPr id="3" name="TextBox 2"/>
          <p:cNvSpPr txBox="1"/>
          <p:nvPr/>
        </p:nvSpPr>
        <p:spPr>
          <a:xfrm>
            <a:off x="286747" y="751712"/>
            <a:ext cx="6946046" cy="411117"/>
          </a:xfrm>
          <a:prstGeom prst="rect">
            <a:avLst/>
          </a:prstGeom>
          <a:solidFill>
            <a:schemeClr val="tx1"/>
          </a:solidFill>
        </p:spPr>
        <p:txBody>
          <a:bodyPr wrap="square" lIns="71987" tIns="35994" rIns="71987" bIns="35994" rtlCol="0">
            <a:spAutoFit/>
          </a:bodyPr>
          <a:lstStyle/>
          <a:p>
            <a:pPr defTabSz="914179">
              <a:lnSpc>
                <a:spcPct val="110000"/>
              </a:lnSpc>
              <a:spcBef>
                <a:spcPts val="2399"/>
              </a:spcBef>
              <a:buClr>
                <a:srgbClr val="222223"/>
              </a:buClr>
            </a:pPr>
            <a:r>
              <a:rPr lang="nb-NO" sz="1999" b="1" kern="0" dirty="0">
                <a:solidFill>
                  <a:prstClr val="white"/>
                </a:solidFill>
                <a:latin typeface="Segoe UI"/>
              </a:rPr>
              <a:t> </a:t>
            </a:r>
            <a:r>
              <a:rPr lang="en-US" sz="1999" b="1" kern="0" dirty="0">
                <a:solidFill>
                  <a:prstClr val="white"/>
                </a:solidFill>
                <a:latin typeface="Segoe UI"/>
              </a:rPr>
              <a:t>The needs are formulated as statements on 4 levels</a:t>
            </a:r>
            <a:endParaRPr lang="nb-NO" sz="1999" kern="0" dirty="0">
              <a:solidFill>
                <a:prstClr val="white"/>
              </a:solidFill>
              <a:latin typeface="Segoe UI"/>
            </a:endParaRPr>
          </a:p>
        </p:txBody>
      </p:sp>
      <p:grpSp>
        <p:nvGrpSpPr>
          <p:cNvPr id="15" name="Group 14"/>
          <p:cNvGrpSpPr/>
          <p:nvPr/>
        </p:nvGrpSpPr>
        <p:grpSpPr>
          <a:xfrm>
            <a:off x="228853" y="1362779"/>
            <a:ext cx="2933478" cy="582038"/>
            <a:chOff x="155705" y="1154141"/>
            <a:chExt cx="1995846" cy="396000"/>
          </a:xfrm>
        </p:grpSpPr>
        <p:sp>
          <p:nvSpPr>
            <p:cNvPr id="27" name="Abgerundetes Rechteck 22"/>
            <p:cNvSpPr/>
            <p:nvPr/>
          </p:nvSpPr>
          <p:spPr>
            <a:xfrm>
              <a:off x="351551" y="1154141"/>
              <a:ext cx="1800000" cy="396000"/>
            </a:xfrm>
            <a:prstGeom prst="roundRect">
              <a:avLst>
                <a:gd name="adj" fmla="val 50000"/>
              </a:avLst>
            </a:prstGeom>
            <a:gradFill flip="none" rotWithShape="1">
              <a:gsLst>
                <a:gs pos="0">
                  <a:srgbClr val="C86EA0">
                    <a:shade val="30000"/>
                    <a:satMod val="115000"/>
                  </a:srgbClr>
                </a:gs>
                <a:gs pos="50000">
                  <a:srgbClr val="C86EA0">
                    <a:shade val="67500"/>
                    <a:satMod val="115000"/>
                  </a:srgbClr>
                </a:gs>
                <a:gs pos="100000">
                  <a:srgbClr val="C86EA0">
                    <a:shade val="100000"/>
                    <a:satMod val="115000"/>
                  </a:srgbClr>
                </a:gs>
              </a:gsLst>
              <a:lin ang="2700000" scaled="1"/>
              <a:tileRect/>
            </a:gradFill>
            <a:ln w="9525" cap="flat" cmpd="sng" algn="ctr">
              <a:solidFill>
                <a:srgbClr val="FFFFFF"/>
              </a:solidFill>
              <a:prstDash val="solid"/>
            </a:ln>
            <a:effectLst>
              <a:outerShdw blurRad="50800" dist="38100" dir="2700000" algn="tl" rotWithShape="0">
                <a:prstClr val="black">
                  <a:alpha val="40000"/>
                </a:prstClr>
              </a:outerShdw>
            </a:effectLst>
          </p:spPr>
          <p:txBody>
            <a:bodyPr lIns="0" tIns="0" rIns="0" bIns="0" rtlCol="0" anchor="ctr"/>
            <a:lstStyle/>
            <a:p>
              <a:pPr algn="ctr" defTabSz="1007989">
                <a:lnSpc>
                  <a:spcPct val="90000"/>
                </a:lnSpc>
                <a:spcBef>
                  <a:spcPts val="551"/>
                </a:spcBef>
                <a:defRPr/>
              </a:pPr>
              <a:r>
                <a:rPr lang="en-US" sz="1984" b="1" kern="0" dirty="0">
                  <a:solidFill>
                    <a:srgbClr val="FFFFFF"/>
                  </a:solidFill>
                  <a:latin typeface="Calibri"/>
                </a:rPr>
                <a:t>Emotional benefits</a:t>
              </a:r>
            </a:p>
          </p:txBody>
        </p:sp>
        <p:grpSp>
          <p:nvGrpSpPr>
            <p:cNvPr id="34" name="Gruppieren 4"/>
            <p:cNvGrpSpPr/>
            <p:nvPr/>
          </p:nvGrpSpPr>
          <p:grpSpPr>
            <a:xfrm>
              <a:off x="155705" y="1229983"/>
              <a:ext cx="302400" cy="302400"/>
              <a:chOff x="-1042867" y="4019487"/>
              <a:chExt cx="612000" cy="612000"/>
            </a:xfrm>
          </p:grpSpPr>
          <p:sp>
            <p:nvSpPr>
              <p:cNvPr id="35" name="Oval 210"/>
              <p:cNvSpPr>
                <a:spLocks noChangeAspect="1"/>
              </p:cNvSpPr>
              <p:nvPr/>
            </p:nvSpPr>
            <p:spPr>
              <a:xfrm flipH="1">
                <a:off x="-1042867" y="4019487"/>
                <a:ext cx="612000" cy="612000"/>
              </a:xfrm>
              <a:prstGeom prst="ellipse">
                <a:avLst/>
              </a:prstGeom>
              <a:solidFill>
                <a:srgbClr val="FFFFFF"/>
              </a:solidFill>
              <a:ln w="12700" cap="flat" cmpd="sng" algn="ctr">
                <a:solidFill>
                  <a:srgbClr val="C86EA0"/>
                </a:solidFill>
                <a:prstDash val="solid"/>
              </a:ln>
              <a:effectLst>
                <a:outerShdw blurRad="50800" dist="38100" dir="2700000" algn="tl" rotWithShape="0">
                  <a:prstClr val="black">
                    <a:alpha val="40000"/>
                  </a:prstClr>
                </a:outerShdw>
              </a:effectLst>
            </p:spPr>
            <p:txBody>
              <a:bodyPr wrap="none" tIns="0" bIns="0" rtlCol="0" anchor="ctr"/>
              <a:lstStyle/>
              <a:p>
                <a:pPr algn="ctr" defTabSz="1007989">
                  <a:defRPr/>
                </a:pPr>
                <a:endParaRPr lang="en-US" sz="1984" b="1" kern="0" dirty="0">
                  <a:solidFill>
                    <a:srgbClr val="FFFFFF"/>
                  </a:solidFill>
                  <a:latin typeface="Calibri"/>
                </a:endParaRPr>
              </a:p>
            </p:txBody>
          </p:sp>
          <p:sp>
            <p:nvSpPr>
              <p:cNvPr id="36" name="Freeform 41"/>
              <p:cNvSpPr>
                <a:spLocks noEditPoints="1"/>
              </p:cNvSpPr>
              <p:nvPr/>
            </p:nvSpPr>
            <p:spPr bwMode="auto">
              <a:xfrm>
                <a:off x="-977315" y="4143913"/>
                <a:ext cx="497527" cy="448169"/>
              </a:xfrm>
              <a:custGeom>
                <a:avLst/>
                <a:gdLst/>
                <a:ahLst/>
                <a:cxnLst>
                  <a:cxn ang="0">
                    <a:pos x="54" y="14"/>
                  </a:cxn>
                  <a:cxn ang="0">
                    <a:pos x="31" y="0"/>
                  </a:cxn>
                  <a:cxn ang="0">
                    <a:pos x="0" y="31"/>
                  </a:cxn>
                  <a:cxn ang="0">
                    <a:pos x="49" y="93"/>
                  </a:cxn>
                  <a:cxn ang="0">
                    <a:pos x="50" y="94"/>
                  </a:cxn>
                  <a:cxn ang="0">
                    <a:pos x="58" y="94"/>
                  </a:cxn>
                  <a:cxn ang="0">
                    <a:pos x="58" y="93"/>
                  </a:cxn>
                  <a:cxn ang="0">
                    <a:pos x="107" y="31"/>
                  </a:cxn>
                  <a:cxn ang="0">
                    <a:pos x="76" y="0"/>
                  </a:cxn>
                  <a:cxn ang="0">
                    <a:pos x="54" y="14"/>
                  </a:cxn>
                  <a:cxn ang="0">
                    <a:pos x="77" y="20"/>
                  </a:cxn>
                  <a:cxn ang="0">
                    <a:pos x="74" y="16"/>
                  </a:cxn>
                  <a:cxn ang="0">
                    <a:pos x="78" y="11"/>
                  </a:cxn>
                  <a:cxn ang="0">
                    <a:pos x="89" y="17"/>
                  </a:cxn>
                  <a:cxn ang="0">
                    <a:pos x="96" y="29"/>
                  </a:cxn>
                  <a:cxn ang="0">
                    <a:pos x="91" y="33"/>
                  </a:cxn>
                  <a:cxn ang="0">
                    <a:pos x="87" y="30"/>
                  </a:cxn>
                  <a:cxn ang="0">
                    <a:pos x="77" y="20"/>
                  </a:cxn>
                </a:cxnLst>
                <a:rect l="0" t="0" r="r" b="b"/>
                <a:pathLst>
                  <a:path w="107" h="96">
                    <a:moveTo>
                      <a:pt x="54" y="14"/>
                    </a:moveTo>
                    <a:cubicBezTo>
                      <a:pt x="51" y="5"/>
                      <a:pt x="40" y="0"/>
                      <a:pt x="31" y="0"/>
                    </a:cubicBezTo>
                    <a:cubicBezTo>
                      <a:pt x="14" y="0"/>
                      <a:pt x="0" y="13"/>
                      <a:pt x="0" y="31"/>
                    </a:cubicBezTo>
                    <a:cubicBezTo>
                      <a:pt x="0" y="64"/>
                      <a:pt x="32" y="73"/>
                      <a:pt x="49" y="93"/>
                    </a:cubicBezTo>
                    <a:cubicBezTo>
                      <a:pt x="49" y="93"/>
                      <a:pt x="50" y="94"/>
                      <a:pt x="50" y="94"/>
                    </a:cubicBezTo>
                    <a:cubicBezTo>
                      <a:pt x="52" y="96"/>
                      <a:pt x="55" y="96"/>
                      <a:pt x="58" y="94"/>
                    </a:cubicBezTo>
                    <a:cubicBezTo>
                      <a:pt x="58" y="94"/>
                      <a:pt x="58" y="93"/>
                      <a:pt x="58" y="93"/>
                    </a:cubicBezTo>
                    <a:cubicBezTo>
                      <a:pt x="75" y="73"/>
                      <a:pt x="107" y="65"/>
                      <a:pt x="107" y="31"/>
                    </a:cubicBezTo>
                    <a:cubicBezTo>
                      <a:pt x="107" y="13"/>
                      <a:pt x="93" y="0"/>
                      <a:pt x="76" y="0"/>
                    </a:cubicBezTo>
                    <a:cubicBezTo>
                      <a:pt x="67" y="0"/>
                      <a:pt x="56" y="5"/>
                      <a:pt x="54" y="14"/>
                    </a:cubicBezTo>
                    <a:close/>
                    <a:moveTo>
                      <a:pt x="77" y="20"/>
                    </a:moveTo>
                    <a:cubicBezTo>
                      <a:pt x="75" y="20"/>
                      <a:pt x="74" y="18"/>
                      <a:pt x="74" y="16"/>
                    </a:cubicBezTo>
                    <a:cubicBezTo>
                      <a:pt x="74" y="13"/>
                      <a:pt x="76" y="11"/>
                      <a:pt x="78" y="11"/>
                    </a:cubicBezTo>
                    <a:cubicBezTo>
                      <a:pt x="82" y="11"/>
                      <a:pt x="86" y="14"/>
                      <a:pt x="89" y="17"/>
                    </a:cubicBezTo>
                    <a:cubicBezTo>
                      <a:pt x="93" y="21"/>
                      <a:pt x="96" y="26"/>
                      <a:pt x="96" y="29"/>
                    </a:cubicBezTo>
                    <a:cubicBezTo>
                      <a:pt x="96" y="31"/>
                      <a:pt x="94" y="33"/>
                      <a:pt x="91" y="33"/>
                    </a:cubicBezTo>
                    <a:cubicBezTo>
                      <a:pt x="89" y="33"/>
                      <a:pt x="87" y="32"/>
                      <a:pt x="87" y="30"/>
                    </a:cubicBezTo>
                    <a:cubicBezTo>
                      <a:pt x="86" y="25"/>
                      <a:pt x="82" y="21"/>
                      <a:pt x="77" y="20"/>
                    </a:cubicBezTo>
                    <a:close/>
                  </a:path>
                </a:pathLst>
              </a:custGeom>
              <a:solidFill>
                <a:srgbClr val="C86EA0"/>
              </a:solidFill>
              <a:ln w="9525">
                <a:noFill/>
                <a:round/>
                <a:headEnd/>
                <a:tailEnd/>
              </a:ln>
              <a:effectLst>
                <a:outerShdw blurRad="44450" dist="27940" dir="5400000" algn="ctr">
                  <a:srgbClr val="000000">
                    <a:alpha val="32000"/>
                  </a:srgbClr>
                </a:outerShdw>
              </a:effectLst>
            </p:spPr>
            <p:txBody>
              <a:bodyPr vert="horz" wrap="square" lIns="100798" tIns="50399" rIns="100798" bIns="50399" numCol="1" anchor="t" anchorCtr="0" compatLnSpc="1">
                <a:prstTxWarp prst="textNoShape">
                  <a:avLst/>
                </a:prstTxWarp>
              </a:bodyPr>
              <a:lstStyle/>
              <a:p>
                <a:pPr defTabSz="1007989">
                  <a:defRPr/>
                </a:pPr>
                <a:endParaRPr lang="en-US" sz="1984" kern="0" dirty="0">
                  <a:solidFill>
                    <a:srgbClr val="1F497D"/>
                  </a:solidFill>
                  <a:latin typeface="Calibri"/>
                </a:endParaRPr>
              </a:p>
            </p:txBody>
          </p:sp>
        </p:grpSp>
      </p:grpSp>
      <p:grpSp>
        <p:nvGrpSpPr>
          <p:cNvPr id="10" name="Group 9"/>
          <p:cNvGrpSpPr/>
          <p:nvPr/>
        </p:nvGrpSpPr>
        <p:grpSpPr>
          <a:xfrm>
            <a:off x="10185886" y="1362779"/>
            <a:ext cx="2944722" cy="582038"/>
            <a:chOff x="6769225" y="1116912"/>
            <a:chExt cx="2003496" cy="396000"/>
          </a:xfrm>
        </p:grpSpPr>
        <p:sp>
          <p:nvSpPr>
            <p:cNvPr id="23" name="Abgerundetes Rechteck 21"/>
            <p:cNvSpPr/>
            <p:nvPr/>
          </p:nvSpPr>
          <p:spPr>
            <a:xfrm>
              <a:off x="6972721" y="1116912"/>
              <a:ext cx="1800000" cy="396000"/>
            </a:xfrm>
            <a:prstGeom prst="roundRect">
              <a:avLst>
                <a:gd name="adj" fmla="val 50000"/>
              </a:avLst>
            </a:prstGeom>
            <a:gradFill flip="none" rotWithShape="1">
              <a:gsLst>
                <a:gs pos="0">
                  <a:srgbClr val="50B4B4">
                    <a:shade val="30000"/>
                    <a:satMod val="115000"/>
                  </a:srgbClr>
                </a:gs>
                <a:gs pos="50000">
                  <a:srgbClr val="50B4B4">
                    <a:shade val="67500"/>
                    <a:satMod val="115000"/>
                  </a:srgbClr>
                </a:gs>
                <a:gs pos="100000">
                  <a:srgbClr val="50B4B4">
                    <a:shade val="100000"/>
                    <a:satMod val="115000"/>
                  </a:srgbClr>
                </a:gs>
              </a:gsLst>
              <a:lin ang="2700000" scaled="1"/>
              <a:tileRect/>
            </a:gradFill>
            <a:ln w="9525" cap="flat" cmpd="sng" algn="ctr">
              <a:solidFill>
                <a:srgbClr val="FFFFFF"/>
              </a:solidFill>
              <a:prstDash val="solid"/>
            </a:ln>
            <a:effectLst>
              <a:outerShdw blurRad="50800" dist="38100" dir="2700000" algn="tl" rotWithShape="0">
                <a:prstClr val="black">
                  <a:alpha val="40000"/>
                </a:prstClr>
              </a:outerShdw>
            </a:effectLst>
          </p:spPr>
          <p:txBody>
            <a:bodyPr lIns="0" tIns="0" rIns="0" bIns="0" rtlCol="0" anchor="ctr"/>
            <a:lstStyle/>
            <a:p>
              <a:pPr algn="ctr" defTabSz="1007989">
                <a:lnSpc>
                  <a:spcPct val="90000"/>
                </a:lnSpc>
                <a:spcBef>
                  <a:spcPts val="551"/>
                </a:spcBef>
                <a:defRPr/>
              </a:pPr>
              <a:r>
                <a:rPr lang="en-US" sz="1984" b="1" kern="0" dirty="0">
                  <a:solidFill>
                    <a:srgbClr val="FFFFFF"/>
                  </a:solidFill>
                  <a:latin typeface="Calibri"/>
                </a:rPr>
                <a:t>Social identity</a:t>
              </a:r>
            </a:p>
          </p:txBody>
        </p:sp>
        <p:grpSp>
          <p:nvGrpSpPr>
            <p:cNvPr id="37" name="Gruppieren 3"/>
            <p:cNvGrpSpPr/>
            <p:nvPr/>
          </p:nvGrpSpPr>
          <p:grpSpPr>
            <a:xfrm>
              <a:off x="6769225" y="1173052"/>
              <a:ext cx="302400" cy="302400"/>
              <a:chOff x="-1042867" y="3392141"/>
              <a:chExt cx="612000" cy="612000"/>
            </a:xfrm>
          </p:grpSpPr>
          <p:sp>
            <p:nvSpPr>
              <p:cNvPr id="38" name="Oval 210"/>
              <p:cNvSpPr>
                <a:spLocks noChangeAspect="1"/>
              </p:cNvSpPr>
              <p:nvPr/>
            </p:nvSpPr>
            <p:spPr>
              <a:xfrm>
                <a:off x="-1042867" y="3392141"/>
                <a:ext cx="612000" cy="612000"/>
              </a:xfrm>
              <a:prstGeom prst="ellipse">
                <a:avLst/>
              </a:prstGeom>
              <a:solidFill>
                <a:srgbClr val="FFFFFF"/>
              </a:solidFill>
              <a:ln w="12700" cap="flat" cmpd="sng" algn="ctr">
                <a:solidFill>
                  <a:srgbClr val="50B4B4"/>
                </a:solidFill>
                <a:prstDash val="solid"/>
              </a:ln>
              <a:effectLst>
                <a:outerShdw blurRad="50800" dist="38100" dir="2700000" algn="tl" rotWithShape="0">
                  <a:prstClr val="black">
                    <a:alpha val="40000"/>
                  </a:prstClr>
                </a:outerShdw>
              </a:effectLst>
            </p:spPr>
            <p:txBody>
              <a:bodyPr wrap="none" tIns="0" bIns="0" rtlCol="0" anchor="ctr"/>
              <a:lstStyle/>
              <a:p>
                <a:pPr algn="ctr" defTabSz="1007989">
                  <a:defRPr/>
                </a:pPr>
                <a:endParaRPr lang="en-US" sz="1984" b="1" kern="0" dirty="0">
                  <a:solidFill>
                    <a:srgbClr val="FFFFFF"/>
                  </a:solidFill>
                  <a:latin typeface="Calibri"/>
                </a:endParaRPr>
              </a:p>
            </p:txBody>
          </p:sp>
          <p:sp>
            <p:nvSpPr>
              <p:cNvPr id="39" name="Freeform 79"/>
              <p:cNvSpPr>
                <a:spLocks noEditPoints="1"/>
              </p:cNvSpPr>
              <p:nvPr/>
            </p:nvSpPr>
            <p:spPr bwMode="auto">
              <a:xfrm>
                <a:off x="-962984" y="3462925"/>
                <a:ext cx="483198" cy="410336"/>
              </a:xfrm>
              <a:custGeom>
                <a:avLst/>
                <a:gdLst/>
                <a:ahLst/>
                <a:cxnLst>
                  <a:cxn ang="0">
                    <a:pos x="111" y="115"/>
                  </a:cxn>
                  <a:cxn ang="0">
                    <a:pos x="111" y="136"/>
                  </a:cxn>
                  <a:cxn ang="0">
                    <a:pos x="0" y="136"/>
                  </a:cxn>
                  <a:cxn ang="0">
                    <a:pos x="0" y="108"/>
                  </a:cxn>
                  <a:cxn ang="0">
                    <a:pos x="14" y="95"/>
                  </a:cxn>
                  <a:cxn ang="0">
                    <a:pos x="35" y="72"/>
                  </a:cxn>
                  <a:cxn ang="0">
                    <a:pos x="28" y="54"/>
                  </a:cxn>
                  <a:cxn ang="0">
                    <a:pos x="22" y="43"/>
                  </a:cxn>
                  <a:cxn ang="0">
                    <a:pos x="24" y="37"/>
                  </a:cxn>
                  <a:cxn ang="0">
                    <a:pos x="23" y="24"/>
                  </a:cxn>
                  <a:cxn ang="0">
                    <a:pos x="48" y="0"/>
                  </a:cxn>
                  <a:cxn ang="0">
                    <a:pos x="73" y="24"/>
                  </a:cxn>
                  <a:cxn ang="0">
                    <a:pos x="72" y="37"/>
                  </a:cxn>
                  <a:cxn ang="0">
                    <a:pos x="74" y="43"/>
                  </a:cxn>
                  <a:cxn ang="0">
                    <a:pos x="68" y="54"/>
                  </a:cxn>
                  <a:cxn ang="0">
                    <a:pos x="61" y="72"/>
                  </a:cxn>
                  <a:cxn ang="0">
                    <a:pos x="82" y="95"/>
                  </a:cxn>
                  <a:cxn ang="0">
                    <a:pos x="111" y="115"/>
                  </a:cxn>
                  <a:cxn ang="0">
                    <a:pos x="124" y="136"/>
                  </a:cxn>
                  <a:cxn ang="0">
                    <a:pos x="124" y="113"/>
                  </a:cxn>
                  <a:cxn ang="0">
                    <a:pos x="95" y="86"/>
                  </a:cxn>
                  <a:cxn ang="0">
                    <a:pos x="102" y="73"/>
                  </a:cxn>
                  <a:cxn ang="0">
                    <a:pos x="96" y="60"/>
                  </a:cxn>
                  <a:cxn ang="0">
                    <a:pos x="92" y="51"/>
                  </a:cxn>
                  <a:cxn ang="0">
                    <a:pos x="94" y="47"/>
                  </a:cxn>
                  <a:cxn ang="0">
                    <a:pos x="92" y="38"/>
                  </a:cxn>
                  <a:cxn ang="0">
                    <a:pos x="111" y="19"/>
                  </a:cxn>
                  <a:cxn ang="0">
                    <a:pos x="131" y="38"/>
                  </a:cxn>
                  <a:cxn ang="0">
                    <a:pos x="129" y="47"/>
                  </a:cxn>
                  <a:cxn ang="0">
                    <a:pos x="131" y="51"/>
                  </a:cxn>
                  <a:cxn ang="0">
                    <a:pos x="127" y="60"/>
                  </a:cxn>
                  <a:cxn ang="0">
                    <a:pos x="121" y="73"/>
                  </a:cxn>
                  <a:cxn ang="0">
                    <a:pos x="137" y="91"/>
                  </a:cxn>
                  <a:cxn ang="0">
                    <a:pos x="158" y="103"/>
                  </a:cxn>
                  <a:cxn ang="0">
                    <a:pos x="160" y="136"/>
                  </a:cxn>
                  <a:cxn ang="0">
                    <a:pos x="124" y="136"/>
                  </a:cxn>
                </a:cxnLst>
                <a:rect l="0" t="0" r="r" b="b"/>
                <a:pathLst>
                  <a:path w="160" h="136">
                    <a:moveTo>
                      <a:pt x="111" y="115"/>
                    </a:moveTo>
                    <a:cubicBezTo>
                      <a:pt x="111" y="119"/>
                      <a:pt x="111" y="136"/>
                      <a:pt x="111" y="136"/>
                    </a:cubicBezTo>
                    <a:cubicBezTo>
                      <a:pt x="0" y="136"/>
                      <a:pt x="0" y="136"/>
                      <a:pt x="0" y="136"/>
                    </a:cubicBezTo>
                    <a:cubicBezTo>
                      <a:pt x="0" y="108"/>
                      <a:pt x="0" y="108"/>
                      <a:pt x="0" y="108"/>
                    </a:cubicBezTo>
                    <a:cubicBezTo>
                      <a:pt x="0" y="100"/>
                      <a:pt x="9" y="97"/>
                      <a:pt x="14" y="95"/>
                    </a:cubicBezTo>
                    <a:cubicBezTo>
                      <a:pt x="30" y="89"/>
                      <a:pt x="35" y="84"/>
                      <a:pt x="35" y="72"/>
                    </a:cubicBezTo>
                    <a:cubicBezTo>
                      <a:pt x="35" y="65"/>
                      <a:pt x="30" y="67"/>
                      <a:pt x="28" y="54"/>
                    </a:cubicBezTo>
                    <a:cubicBezTo>
                      <a:pt x="27" y="49"/>
                      <a:pt x="23" y="54"/>
                      <a:pt x="22" y="43"/>
                    </a:cubicBezTo>
                    <a:cubicBezTo>
                      <a:pt x="22" y="38"/>
                      <a:pt x="24" y="37"/>
                      <a:pt x="24" y="37"/>
                    </a:cubicBezTo>
                    <a:cubicBezTo>
                      <a:pt x="24" y="37"/>
                      <a:pt x="23" y="30"/>
                      <a:pt x="23" y="24"/>
                    </a:cubicBezTo>
                    <a:cubicBezTo>
                      <a:pt x="22" y="17"/>
                      <a:pt x="26" y="0"/>
                      <a:pt x="48" y="0"/>
                    </a:cubicBezTo>
                    <a:cubicBezTo>
                      <a:pt x="70" y="0"/>
                      <a:pt x="74" y="17"/>
                      <a:pt x="73" y="24"/>
                    </a:cubicBezTo>
                    <a:cubicBezTo>
                      <a:pt x="73" y="30"/>
                      <a:pt x="72" y="37"/>
                      <a:pt x="72" y="37"/>
                    </a:cubicBezTo>
                    <a:cubicBezTo>
                      <a:pt x="72" y="37"/>
                      <a:pt x="74" y="38"/>
                      <a:pt x="74" y="43"/>
                    </a:cubicBezTo>
                    <a:cubicBezTo>
                      <a:pt x="73" y="54"/>
                      <a:pt x="69" y="49"/>
                      <a:pt x="68" y="54"/>
                    </a:cubicBezTo>
                    <a:cubicBezTo>
                      <a:pt x="66" y="67"/>
                      <a:pt x="61" y="65"/>
                      <a:pt x="61" y="72"/>
                    </a:cubicBezTo>
                    <a:cubicBezTo>
                      <a:pt x="61" y="84"/>
                      <a:pt x="66" y="89"/>
                      <a:pt x="82" y="95"/>
                    </a:cubicBezTo>
                    <a:cubicBezTo>
                      <a:pt x="98" y="102"/>
                      <a:pt x="111" y="108"/>
                      <a:pt x="111" y="115"/>
                    </a:cubicBezTo>
                    <a:close/>
                    <a:moveTo>
                      <a:pt x="124" y="136"/>
                    </a:moveTo>
                    <a:cubicBezTo>
                      <a:pt x="124" y="113"/>
                      <a:pt x="124" y="113"/>
                      <a:pt x="124" y="113"/>
                    </a:cubicBezTo>
                    <a:cubicBezTo>
                      <a:pt x="124" y="102"/>
                      <a:pt x="121" y="99"/>
                      <a:pt x="95" y="86"/>
                    </a:cubicBezTo>
                    <a:cubicBezTo>
                      <a:pt x="100" y="83"/>
                      <a:pt x="102" y="79"/>
                      <a:pt x="102" y="73"/>
                    </a:cubicBezTo>
                    <a:cubicBezTo>
                      <a:pt x="102" y="68"/>
                      <a:pt x="98" y="70"/>
                      <a:pt x="96" y="60"/>
                    </a:cubicBezTo>
                    <a:cubicBezTo>
                      <a:pt x="95" y="56"/>
                      <a:pt x="92" y="60"/>
                      <a:pt x="92" y="51"/>
                    </a:cubicBezTo>
                    <a:cubicBezTo>
                      <a:pt x="92" y="48"/>
                      <a:pt x="94" y="47"/>
                      <a:pt x="94" y="47"/>
                    </a:cubicBezTo>
                    <a:cubicBezTo>
                      <a:pt x="94" y="47"/>
                      <a:pt x="93" y="42"/>
                      <a:pt x="92" y="38"/>
                    </a:cubicBezTo>
                    <a:cubicBezTo>
                      <a:pt x="92" y="32"/>
                      <a:pt x="95" y="19"/>
                      <a:pt x="111" y="19"/>
                    </a:cubicBezTo>
                    <a:cubicBezTo>
                      <a:pt x="128" y="19"/>
                      <a:pt x="131" y="32"/>
                      <a:pt x="131" y="38"/>
                    </a:cubicBezTo>
                    <a:cubicBezTo>
                      <a:pt x="130" y="42"/>
                      <a:pt x="129" y="47"/>
                      <a:pt x="129" y="47"/>
                    </a:cubicBezTo>
                    <a:cubicBezTo>
                      <a:pt x="129" y="47"/>
                      <a:pt x="131" y="48"/>
                      <a:pt x="131" y="51"/>
                    </a:cubicBezTo>
                    <a:cubicBezTo>
                      <a:pt x="130" y="60"/>
                      <a:pt x="127" y="56"/>
                      <a:pt x="127" y="60"/>
                    </a:cubicBezTo>
                    <a:cubicBezTo>
                      <a:pt x="125" y="70"/>
                      <a:pt x="121" y="68"/>
                      <a:pt x="121" y="73"/>
                    </a:cubicBezTo>
                    <a:cubicBezTo>
                      <a:pt x="121" y="82"/>
                      <a:pt x="125" y="86"/>
                      <a:pt x="137" y="91"/>
                    </a:cubicBezTo>
                    <a:cubicBezTo>
                      <a:pt x="149" y="96"/>
                      <a:pt x="155" y="99"/>
                      <a:pt x="158" y="103"/>
                    </a:cubicBezTo>
                    <a:cubicBezTo>
                      <a:pt x="160" y="106"/>
                      <a:pt x="160" y="136"/>
                      <a:pt x="160" y="136"/>
                    </a:cubicBezTo>
                    <a:lnTo>
                      <a:pt x="124" y="136"/>
                    </a:lnTo>
                    <a:close/>
                  </a:path>
                </a:pathLst>
              </a:custGeom>
              <a:solidFill>
                <a:srgbClr val="50B4B4"/>
              </a:solidFill>
              <a:ln w="9525">
                <a:noFill/>
                <a:round/>
                <a:headEnd/>
                <a:tailEnd/>
              </a:ln>
              <a:effectLst>
                <a:outerShdw blurRad="44450" dist="27940" dir="5400000" algn="ctr">
                  <a:srgbClr val="000000">
                    <a:alpha val="32000"/>
                  </a:srgbClr>
                </a:outerShdw>
              </a:effectLst>
            </p:spPr>
            <p:txBody>
              <a:bodyPr vert="horz" wrap="square" lIns="100798" tIns="50399" rIns="100798" bIns="50399" numCol="1" anchor="t" anchorCtr="0" compatLnSpc="1">
                <a:prstTxWarp prst="textNoShape">
                  <a:avLst/>
                </a:prstTxWarp>
              </a:bodyPr>
              <a:lstStyle/>
              <a:p>
                <a:pPr defTabSz="1007989">
                  <a:defRPr/>
                </a:pPr>
                <a:endParaRPr lang="en-US" sz="1984" kern="0" dirty="0">
                  <a:solidFill>
                    <a:srgbClr val="1F497D"/>
                  </a:solidFill>
                  <a:latin typeface="Calibri"/>
                </a:endParaRPr>
              </a:p>
            </p:txBody>
          </p:sp>
        </p:grpSp>
      </p:grpSp>
      <p:grpSp>
        <p:nvGrpSpPr>
          <p:cNvPr id="14" name="Group 13"/>
          <p:cNvGrpSpPr/>
          <p:nvPr/>
        </p:nvGrpSpPr>
        <p:grpSpPr>
          <a:xfrm>
            <a:off x="3469800" y="1362779"/>
            <a:ext cx="2942297" cy="582038"/>
            <a:chOff x="2156965" y="1139854"/>
            <a:chExt cx="2001846" cy="396000"/>
          </a:xfrm>
        </p:grpSpPr>
        <p:sp>
          <p:nvSpPr>
            <p:cNvPr id="21" name="Abgerundetes Rechteck 20"/>
            <p:cNvSpPr/>
            <p:nvPr/>
          </p:nvSpPr>
          <p:spPr>
            <a:xfrm>
              <a:off x="2358811" y="1139854"/>
              <a:ext cx="1800000" cy="396000"/>
            </a:xfrm>
            <a:prstGeom prst="roundRect">
              <a:avLst>
                <a:gd name="adj" fmla="val 50000"/>
              </a:avLst>
            </a:prstGeom>
            <a:gradFill flip="none" rotWithShape="1">
              <a:gsLst>
                <a:gs pos="0">
                  <a:srgbClr val="8282AA">
                    <a:shade val="30000"/>
                    <a:satMod val="115000"/>
                  </a:srgbClr>
                </a:gs>
                <a:gs pos="50000">
                  <a:srgbClr val="8282AA">
                    <a:shade val="67500"/>
                    <a:satMod val="115000"/>
                  </a:srgbClr>
                </a:gs>
                <a:gs pos="100000">
                  <a:srgbClr val="8282AA">
                    <a:shade val="100000"/>
                    <a:satMod val="115000"/>
                  </a:srgbClr>
                </a:gs>
              </a:gsLst>
              <a:lin ang="2700000" scaled="1"/>
              <a:tileRect/>
            </a:gradFill>
            <a:ln w="9525" cap="flat" cmpd="sng" algn="ctr">
              <a:solidFill>
                <a:srgbClr val="FFFFFF"/>
              </a:solidFill>
              <a:prstDash val="solid"/>
            </a:ln>
            <a:effectLst>
              <a:outerShdw blurRad="50800" dist="38100" dir="2700000" algn="tl" rotWithShape="0">
                <a:prstClr val="black">
                  <a:alpha val="40000"/>
                </a:prstClr>
              </a:outerShdw>
            </a:effectLst>
          </p:spPr>
          <p:txBody>
            <a:bodyPr lIns="0" tIns="0" rIns="0" bIns="0" rtlCol="0" anchor="ctr"/>
            <a:lstStyle/>
            <a:p>
              <a:pPr algn="ctr" defTabSz="1007989">
                <a:lnSpc>
                  <a:spcPct val="90000"/>
                </a:lnSpc>
                <a:spcBef>
                  <a:spcPts val="551"/>
                </a:spcBef>
                <a:defRPr/>
              </a:pPr>
              <a:r>
                <a:rPr lang="en-US" sz="1984" b="1" kern="0" dirty="0">
                  <a:solidFill>
                    <a:srgbClr val="FFFFFF"/>
                  </a:solidFill>
                  <a:latin typeface="Calibri"/>
                </a:rPr>
                <a:t>Functional benefits</a:t>
              </a:r>
            </a:p>
          </p:txBody>
        </p:sp>
        <p:grpSp>
          <p:nvGrpSpPr>
            <p:cNvPr id="40" name="Gruppieren 2"/>
            <p:cNvGrpSpPr/>
            <p:nvPr/>
          </p:nvGrpSpPr>
          <p:grpSpPr>
            <a:xfrm>
              <a:off x="2156965" y="1181797"/>
              <a:ext cx="302157" cy="302157"/>
              <a:chOff x="-1042867" y="2764795"/>
              <a:chExt cx="612000" cy="612000"/>
            </a:xfrm>
          </p:grpSpPr>
          <p:sp>
            <p:nvSpPr>
              <p:cNvPr id="41" name="Oval 210"/>
              <p:cNvSpPr>
                <a:spLocks noChangeAspect="1"/>
              </p:cNvSpPr>
              <p:nvPr/>
            </p:nvSpPr>
            <p:spPr>
              <a:xfrm>
                <a:off x="-1042867" y="2764795"/>
                <a:ext cx="612000" cy="612000"/>
              </a:xfrm>
              <a:prstGeom prst="ellipse">
                <a:avLst/>
              </a:prstGeom>
              <a:solidFill>
                <a:srgbClr val="FFFFFF"/>
              </a:solidFill>
              <a:ln w="12700" cap="flat" cmpd="sng" algn="ctr">
                <a:solidFill>
                  <a:srgbClr val="8282AA"/>
                </a:solidFill>
                <a:prstDash val="solid"/>
              </a:ln>
              <a:effectLst>
                <a:outerShdw blurRad="50800" dist="38100" dir="2700000" algn="tl" rotWithShape="0">
                  <a:prstClr val="black">
                    <a:alpha val="40000"/>
                  </a:prstClr>
                </a:outerShdw>
              </a:effectLst>
            </p:spPr>
            <p:txBody>
              <a:bodyPr wrap="none" tIns="0" bIns="0" rtlCol="0" anchor="ctr"/>
              <a:lstStyle/>
              <a:p>
                <a:pPr algn="ctr" defTabSz="1007989">
                  <a:defRPr/>
                </a:pPr>
                <a:endParaRPr lang="en-US" sz="1984" b="1" kern="0" dirty="0">
                  <a:solidFill>
                    <a:srgbClr val="FFFFFF"/>
                  </a:solidFill>
                  <a:latin typeface="Calibri"/>
                </a:endParaRPr>
              </a:p>
            </p:txBody>
          </p:sp>
          <p:sp>
            <p:nvSpPr>
              <p:cNvPr id="42" name="Freeform 62"/>
              <p:cNvSpPr>
                <a:spLocks noEditPoints="1"/>
              </p:cNvSpPr>
              <p:nvPr/>
            </p:nvSpPr>
            <p:spPr bwMode="auto">
              <a:xfrm>
                <a:off x="-951436" y="2835608"/>
                <a:ext cx="459684" cy="459684"/>
              </a:xfrm>
              <a:custGeom>
                <a:avLst/>
                <a:gdLst/>
                <a:ahLst/>
                <a:cxnLst>
                  <a:cxn ang="0">
                    <a:pos x="0" y="91"/>
                  </a:cxn>
                  <a:cxn ang="0">
                    <a:pos x="16" y="106"/>
                  </a:cxn>
                  <a:cxn ang="0">
                    <a:pos x="27" y="102"/>
                  </a:cxn>
                  <a:cxn ang="0">
                    <a:pos x="55" y="73"/>
                  </a:cxn>
                  <a:cxn ang="0">
                    <a:pos x="63" y="81"/>
                  </a:cxn>
                  <a:cxn ang="0">
                    <a:pos x="66" y="92"/>
                  </a:cxn>
                  <a:cxn ang="0">
                    <a:pos x="77" y="103"/>
                  </a:cxn>
                  <a:cxn ang="0">
                    <a:pos x="93" y="103"/>
                  </a:cxn>
                  <a:cxn ang="0">
                    <a:pos x="92" y="87"/>
                  </a:cxn>
                  <a:cxn ang="0">
                    <a:pos x="81" y="76"/>
                  </a:cxn>
                  <a:cxn ang="0">
                    <a:pos x="71" y="73"/>
                  </a:cxn>
                  <a:cxn ang="0">
                    <a:pos x="63" y="66"/>
                  </a:cxn>
                  <a:cxn ang="0">
                    <a:pos x="68" y="61"/>
                  </a:cxn>
                  <a:cxn ang="0">
                    <a:pos x="98" y="53"/>
                  </a:cxn>
                  <a:cxn ang="0">
                    <a:pos x="107" y="33"/>
                  </a:cxn>
                  <a:cxn ang="0">
                    <a:pos x="107" y="33"/>
                  </a:cxn>
                  <a:cxn ang="0">
                    <a:pos x="102" y="29"/>
                  </a:cxn>
                  <a:cxn ang="0">
                    <a:pos x="99" y="30"/>
                  </a:cxn>
                  <a:cxn ang="0">
                    <a:pos x="98" y="31"/>
                  </a:cxn>
                  <a:cxn ang="0">
                    <a:pos x="93" y="36"/>
                  </a:cxn>
                  <a:cxn ang="0">
                    <a:pos x="82" y="40"/>
                  </a:cxn>
                  <a:cxn ang="0">
                    <a:pos x="71" y="35"/>
                  </a:cxn>
                  <a:cxn ang="0">
                    <a:pos x="67" y="24"/>
                  </a:cxn>
                  <a:cxn ang="0">
                    <a:pos x="71" y="13"/>
                  </a:cxn>
                  <a:cxn ang="0">
                    <a:pos x="76" y="9"/>
                  </a:cxn>
                  <a:cxn ang="0">
                    <a:pos x="77" y="7"/>
                  </a:cxn>
                  <a:cxn ang="0">
                    <a:pos x="78" y="4"/>
                  </a:cxn>
                  <a:cxn ang="0">
                    <a:pos x="74" y="0"/>
                  </a:cxn>
                  <a:cxn ang="0">
                    <a:pos x="73" y="0"/>
                  </a:cxn>
                  <a:cxn ang="0">
                    <a:pos x="54" y="9"/>
                  </a:cxn>
                  <a:cxn ang="0">
                    <a:pos x="46" y="39"/>
                  </a:cxn>
                  <a:cxn ang="0">
                    <a:pos x="41" y="44"/>
                  </a:cxn>
                  <a:cxn ang="0">
                    <a:pos x="20" y="23"/>
                  </a:cxn>
                  <a:cxn ang="0">
                    <a:pos x="20" y="17"/>
                  </a:cxn>
                  <a:cxn ang="0">
                    <a:pos x="7" y="11"/>
                  </a:cxn>
                  <a:cxn ang="0">
                    <a:pos x="0" y="17"/>
                  </a:cxn>
                  <a:cxn ang="0">
                    <a:pos x="7" y="31"/>
                  </a:cxn>
                  <a:cxn ang="0">
                    <a:pos x="13" y="31"/>
                  </a:cxn>
                  <a:cxn ang="0">
                    <a:pos x="33" y="51"/>
                  </a:cxn>
                  <a:cxn ang="0">
                    <a:pos x="5" y="80"/>
                  </a:cxn>
                  <a:cxn ang="0">
                    <a:pos x="0" y="91"/>
                  </a:cxn>
                  <a:cxn ang="0">
                    <a:pos x="12" y="90"/>
                  </a:cxn>
                  <a:cxn ang="0">
                    <a:pos x="17" y="84"/>
                  </a:cxn>
                  <a:cxn ang="0">
                    <a:pos x="23" y="90"/>
                  </a:cxn>
                  <a:cxn ang="0">
                    <a:pos x="17" y="95"/>
                  </a:cxn>
                  <a:cxn ang="0">
                    <a:pos x="12" y="90"/>
                  </a:cxn>
                </a:cxnLst>
                <a:rect l="0" t="0" r="r" b="b"/>
                <a:pathLst>
                  <a:path w="107" h="107">
                    <a:moveTo>
                      <a:pt x="0" y="91"/>
                    </a:moveTo>
                    <a:cubicBezTo>
                      <a:pt x="0" y="99"/>
                      <a:pt x="7" y="106"/>
                      <a:pt x="16" y="106"/>
                    </a:cubicBezTo>
                    <a:cubicBezTo>
                      <a:pt x="20" y="106"/>
                      <a:pt x="24" y="105"/>
                      <a:pt x="27" y="102"/>
                    </a:cubicBezTo>
                    <a:cubicBezTo>
                      <a:pt x="55" y="73"/>
                      <a:pt x="55" y="73"/>
                      <a:pt x="55" y="73"/>
                    </a:cubicBezTo>
                    <a:cubicBezTo>
                      <a:pt x="63" y="81"/>
                      <a:pt x="63" y="81"/>
                      <a:pt x="63" y="81"/>
                    </a:cubicBezTo>
                    <a:cubicBezTo>
                      <a:pt x="62" y="85"/>
                      <a:pt x="63" y="89"/>
                      <a:pt x="66" y="92"/>
                    </a:cubicBezTo>
                    <a:cubicBezTo>
                      <a:pt x="77" y="103"/>
                      <a:pt x="77" y="103"/>
                      <a:pt x="77" y="103"/>
                    </a:cubicBezTo>
                    <a:cubicBezTo>
                      <a:pt x="81" y="107"/>
                      <a:pt x="88" y="107"/>
                      <a:pt x="93" y="103"/>
                    </a:cubicBezTo>
                    <a:cubicBezTo>
                      <a:pt x="97" y="99"/>
                      <a:pt x="97" y="92"/>
                      <a:pt x="92" y="87"/>
                    </a:cubicBezTo>
                    <a:cubicBezTo>
                      <a:pt x="81" y="76"/>
                      <a:pt x="81" y="76"/>
                      <a:pt x="81" y="76"/>
                    </a:cubicBezTo>
                    <a:cubicBezTo>
                      <a:pt x="79" y="73"/>
                      <a:pt x="74" y="72"/>
                      <a:pt x="71" y="73"/>
                    </a:cubicBezTo>
                    <a:cubicBezTo>
                      <a:pt x="63" y="66"/>
                      <a:pt x="63" y="66"/>
                      <a:pt x="63" y="66"/>
                    </a:cubicBezTo>
                    <a:cubicBezTo>
                      <a:pt x="68" y="61"/>
                      <a:pt x="68" y="61"/>
                      <a:pt x="68" y="61"/>
                    </a:cubicBezTo>
                    <a:cubicBezTo>
                      <a:pt x="78" y="64"/>
                      <a:pt x="90" y="61"/>
                      <a:pt x="98" y="53"/>
                    </a:cubicBezTo>
                    <a:cubicBezTo>
                      <a:pt x="103" y="47"/>
                      <a:pt x="106" y="40"/>
                      <a:pt x="107" y="33"/>
                    </a:cubicBezTo>
                    <a:cubicBezTo>
                      <a:pt x="107" y="33"/>
                      <a:pt x="107" y="33"/>
                      <a:pt x="107" y="33"/>
                    </a:cubicBezTo>
                    <a:cubicBezTo>
                      <a:pt x="107" y="31"/>
                      <a:pt x="105" y="29"/>
                      <a:pt x="102" y="29"/>
                    </a:cubicBezTo>
                    <a:cubicBezTo>
                      <a:pt x="101" y="29"/>
                      <a:pt x="100" y="29"/>
                      <a:pt x="99" y="30"/>
                    </a:cubicBezTo>
                    <a:cubicBezTo>
                      <a:pt x="98" y="31"/>
                      <a:pt x="98" y="31"/>
                      <a:pt x="98" y="31"/>
                    </a:cubicBezTo>
                    <a:cubicBezTo>
                      <a:pt x="93" y="36"/>
                      <a:pt x="93" y="36"/>
                      <a:pt x="93" y="36"/>
                    </a:cubicBezTo>
                    <a:cubicBezTo>
                      <a:pt x="91" y="38"/>
                      <a:pt x="87" y="40"/>
                      <a:pt x="82" y="40"/>
                    </a:cubicBezTo>
                    <a:cubicBezTo>
                      <a:pt x="78" y="40"/>
                      <a:pt x="74" y="38"/>
                      <a:pt x="71" y="35"/>
                    </a:cubicBezTo>
                    <a:cubicBezTo>
                      <a:pt x="69" y="32"/>
                      <a:pt x="67" y="29"/>
                      <a:pt x="67" y="24"/>
                    </a:cubicBezTo>
                    <a:cubicBezTo>
                      <a:pt x="67" y="20"/>
                      <a:pt x="68" y="16"/>
                      <a:pt x="71" y="13"/>
                    </a:cubicBezTo>
                    <a:cubicBezTo>
                      <a:pt x="76" y="9"/>
                      <a:pt x="76" y="9"/>
                      <a:pt x="76" y="9"/>
                    </a:cubicBezTo>
                    <a:cubicBezTo>
                      <a:pt x="77" y="7"/>
                      <a:pt x="77" y="7"/>
                      <a:pt x="77" y="7"/>
                    </a:cubicBezTo>
                    <a:cubicBezTo>
                      <a:pt x="78" y="7"/>
                      <a:pt x="78" y="5"/>
                      <a:pt x="78" y="4"/>
                    </a:cubicBezTo>
                    <a:cubicBezTo>
                      <a:pt x="78" y="2"/>
                      <a:pt x="76" y="0"/>
                      <a:pt x="74" y="0"/>
                    </a:cubicBezTo>
                    <a:cubicBezTo>
                      <a:pt x="73" y="0"/>
                      <a:pt x="73" y="0"/>
                      <a:pt x="73" y="0"/>
                    </a:cubicBezTo>
                    <a:cubicBezTo>
                      <a:pt x="66" y="0"/>
                      <a:pt x="59" y="3"/>
                      <a:pt x="54" y="9"/>
                    </a:cubicBezTo>
                    <a:cubicBezTo>
                      <a:pt x="46" y="17"/>
                      <a:pt x="43" y="28"/>
                      <a:pt x="46" y="39"/>
                    </a:cubicBezTo>
                    <a:cubicBezTo>
                      <a:pt x="41" y="44"/>
                      <a:pt x="41" y="44"/>
                      <a:pt x="41" y="44"/>
                    </a:cubicBezTo>
                    <a:cubicBezTo>
                      <a:pt x="20" y="23"/>
                      <a:pt x="20" y="23"/>
                      <a:pt x="20" y="23"/>
                    </a:cubicBezTo>
                    <a:cubicBezTo>
                      <a:pt x="20" y="17"/>
                      <a:pt x="20" y="17"/>
                      <a:pt x="20" y="17"/>
                    </a:cubicBezTo>
                    <a:cubicBezTo>
                      <a:pt x="7" y="11"/>
                      <a:pt x="7" y="11"/>
                      <a:pt x="7" y="11"/>
                    </a:cubicBezTo>
                    <a:cubicBezTo>
                      <a:pt x="0" y="17"/>
                      <a:pt x="0" y="17"/>
                      <a:pt x="0" y="17"/>
                    </a:cubicBezTo>
                    <a:cubicBezTo>
                      <a:pt x="7" y="31"/>
                      <a:pt x="7" y="31"/>
                      <a:pt x="7" y="31"/>
                    </a:cubicBezTo>
                    <a:cubicBezTo>
                      <a:pt x="13" y="31"/>
                      <a:pt x="13" y="31"/>
                      <a:pt x="13" y="31"/>
                    </a:cubicBezTo>
                    <a:cubicBezTo>
                      <a:pt x="33" y="51"/>
                      <a:pt x="33" y="51"/>
                      <a:pt x="33" y="51"/>
                    </a:cubicBezTo>
                    <a:cubicBezTo>
                      <a:pt x="5" y="80"/>
                      <a:pt x="5" y="80"/>
                      <a:pt x="5" y="80"/>
                    </a:cubicBezTo>
                    <a:cubicBezTo>
                      <a:pt x="2" y="82"/>
                      <a:pt x="0" y="86"/>
                      <a:pt x="0" y="91"/>
                    </a:cubicBezTo>
                    <a:close/>
                    <a:moveTo>
                      <a:pt x="12" y="90"/>
                    </a:moveTo>
                    <a:cubicBezTo>
                      <a:pt x="12" y="87"/>
                      <a:pt x="14" y="84"/>
                      <a:pt x="17" y="84"/>
                    </a:cubicBezTo>
                    <a:cubicBezTo>
                      <a:pt x="20" y="84"/>
                      <a:pt x="23" y="87"/>
                      <a:pt x="23" y="90"/>
                    </a:cubicBezTo>
                    <a:cubicBezTo>
                      <a:pt x="23" y="93"/>
                      <a:pt x="20" y="95"/>
                      <a:pt x="17" y="95"/>
                    </a:cubicBezTo>
                    <a:cubicBezTo>
                      <a:pt x="14" y="95"/>
                      <a:pt x="12" y="93"/>
                      <a:pt x="12" y="90"/>
                    </a:cubicBezTo>
                    <a:close/>
                  </a:path>
                </a:pathLst>
              </a:custGeom>
              <a:solidFill>
                <a:srgbClr val="8282AA"/>
              </a:solidFill>
              <a:ln w="9525">
                <a:noFill/>
                <a:round/>
                <a:headEnd/>
                <a:tailEnd/>
              </a:ln>
              <a:effectLst>
                <a:outerShdw blurRad="44450" dist="27940" dir="5400000" algn="ctr">
                  <a:srgbClr val="000000">
                    <a:alpha val="32000"/>
                  </a:srgbClr>
                </a:outerShdw>
              </a:effectLst>
            </p:spPr>
            <p:txBody>
              <a:bodyPr vert="horz" wrap="square" lIns="100798" tIns="50399" rIns="100798" bIns="50399" numCol="1" anchor="t" anchorCtr="0" compatLnSpc="1">
                <a:prstTxWarp prst="textNoShape">
                  <a:avLst/>
                </a:prstTxWarp>
              </a:bodyPr>
              <a:lstStyle/>
              <a:p>
                <a:pPr defTabSz="1007989">
                  <a:defRPr/>
                </a:pPr>
                <a:endParaRPr lang="en-US" sz="1984" kern="0" dirty="0">
                  <a:solidFill>
                    <a:srgbClr val="1F497D"/>
                  </a:solidFill>
                  <a:latin typeface="Calibri"/>
                </a:endParaRPr>
              </a:p>
            </p:txBody>
          </p:sp>
        </p:grpSp>
      </p:grpSp>
      <p:grpSp>
        <p:nvGrpSpPr>
          <p:cNvPr id="13" name="Group 12"/>
          <p:cNvGrpSpPr/>
          <p:nvPr/>
        </p:nvGrpSpPr>
        <p:grpSpPr>
          <a:xfrm>
            <a:off x="6956102" y="1362779"/>
            <a:ext cx="2922316" cy="582038"/>
            <a:chOff x="4166090" y="1133390"/>
            <a:chExt cx="1988252" cy="396000"/>
          </a:xfrm>
        </p:grpSpPr>
        <p:sp>
          <p:nvSpPr>
            <p:cNvPr id="33" name="Abgerundetes Rechteck 23"/>
            <p:cNvSpPr/>
            <p:nvPr/>
          </p:nvSpPr>
          <p:spPr>
            <a:xfrm>
              <a:off x="4354342" y="1133390"/>
              <a:ext cx="1800000" cy="396000"/>
            </a:xfrm>
            <a:prstGeom prst="roundRect">
              <a:avLst>
                <a:gd name="adj" fmla="val 50000"/>
              </a:avLst>
            </a:prstGeom>
            <a:gradFill flip="none" rotWithShape="1">
              <a:gsLst>
                <a:gs pos="0">
                  <a:srgbClr val="1F497D">
                    <a:lumMod val="60000"/>
                    <a:lumOff val="40000"/>
                    <a:shade val="30000"/>
                    <a:satMod val="115000"/>
                  </a:srgbClr>
                </a:gs>
                <a:gs pos="50000">
                  <a:srgbClr val="1F497D">
                    <a:lumMod val="60000"/>
                    <a:lumOff val="40000"/>
                    <a:shade val="67500"/>
                    <a:satMod val="115000"/>
                  </a:srgbClr>
                </a:gs>
                <a:gs pos="100000">
                  <a:srgbClr val="1F497D">
                    <a:lumMod val="60000"/>
                    <a:lumOff val="40000"/>
                    <a:shade val="100000"/>
                    <a:satMod val="115000"/>
                  </a:srgbClr>
                </a:gs>
              </a:gsLst>
              <a:lin ang="2700000" scaled="1"/>
              <a:tileRect/>
            </a:gradFill>
            <a:ln w="9525" cap="flat" cmpd="sng" algn="ctr">
              <a:solidFill>
                <a:srgbClr val="FFFFFF"/>
              </a:solidFill>
              <a:prstDash val="solid"/>
            </a:ln>
            <a:effectLst>
              <a:outerShdw blurRad="50800" dist="38100" dir="2700000" algn="tl" rotWithShape="0">
                <a:prstClr val="black">
                  <a:alpha val="40000"/>
                </a:prstClr>
              </a:outerShdw>
            </a:effectLst>
          </p:spPr>
          <p:txBody>
            <a:bodyPr lIns="0" tIns="0" rIns="0" bIns="0" rtlCol="0" anchor="ctr"/>
            <a:lstStyle/>
            <a:p>
              <a:pPr algn="ctr" defTabSz="1007989">
                <a:lnSpc>
                  <a:spcPct val="90000"/>
                </a:lnSpc>
                <a:spcBef>
                  <a:spcPts val="551"/>
                </a:spcBef>
                <a:defRPr/>
              </a:pPr>
              <a:r>
                <a:rPr lang="en-US" sz="1984" b="1" kern="0" dirty="0">
                  <a:solidFill>
                    <a:srgbClr val="FFFFFF"/>
                  </a:solidFill>
                  <a:latin typeface="Calibri"/>
                </a:rPr>
                <a:t>Personality</a:t>
              </a:r>
            </a:p>
          </p:txBody>
        </p:sp>
        <p:grpSp>
          <p:nvGrpSpPr>
            <p:cNvPr id="43" name="Gruppieren 5"/>
            <p:cNvGrpSpPr/>
            <p:nvPr/>
          </p:nvGrpSpPr>
          <p:grpSpPr>
            <a:xfrm>
              <a:off x="4166090" y="1186592"/>
              <a:ext cx="302400" cy="302400"/>
              <a:chOff x="-1042867" y="4646832"/>
              <a:chExt cx="612000" cy="612000"/>
            </a:xfrm>
          </p:grpSpPr>
          <p:sp>
            <p:nvSpPr>
              <p:cNvPr id="44" name="Oval 210"/>
              <p:cNvSpPr>
                <a:spLocks noChangeAspect="1"/>
              </p:cNvSpPr>
              <p:nvPr/>
            </p:nvSpPr>
            <p:spPr>
              <a:xfrm flipH="1">
                <a:off x="-1042867" y="4646832"/>
                <a:ext cx="612000" cy="612000"/>
              </a:xfrm>
              <a:prstGeom prst="ellipse">
                <a:avLst/>
              </a:prstGeom>
              <a:solidFill>
                <a:srgbClr val="FFFFFF"/>
              </a:solidFill>
              <a:ln w="12700" cap="flat" cmpd="sng" algn="ctr">
                <a:solidFill>
                  <a:srgbClr val="1F497D">
                    <a:lumMod val="60000"/>
                    <a:lumOff val="40000"/>
                  </a:srgbClr>
                </a:solidFill>
                <a:prstDash val="solid"/>
              </a:ln>
              <a:effectLst>
                <a:outerShdw blurRad="50800" dist="38100" dir="2700000" algn="tl" rotWithShape="0">
                  <a:prstClr val="black">
                    <a:alpha val="40000"/>
                  </a:prstClr>
                </a:outerShdw>
              </a:effectLst>
            </p:spPr>
            <p:txBody>
              <a:bodyPr wrap="none" tIns="0" bIns="0" rtlCol="0" anchor="ctr"/>
              <a:lstStyle/>
              <a:p>
                <a:pPr algn="ctr" defTabSz="1007989">
                  <a:defRPr/>
                </a:pPr>
                <a:endParaRPr lang="en-US" sz="1984" b="1" kern="0" dirty="0">
                  <a:solidFill>
                    <a:srgbClr val="FFFFFF"/>
                  </a:solidFill>
                  <a:latin typeface="Calibri"/>
                </a:endParaRPr>
              </a:p>
            </p:txBody>
          </p:sp>
          <p:grpSp>
            <p:nvGrpSpPr>
              <p:cNvPr id="45" name="Gruppieren 59"/>
              <p:cNvGrpSpPr/>
              <p:nvPr/>
            </p:nvGrpSpPr>
            <p:grpSpPr>
              <a:xfrm>
                <a:off x="-1025615" y="4788070"/>
                <a:ext cx="587764" cy="436158"/>
                <a:chOff x="1404938" y="1720851"/>
                <a:chExt cx="6000750" cy="4452937"/>
              </a:xfrm>
            </p:grpSpPr>
            <p:sp>
              <p:nvSpPr>
                <p:cNvPr id="46" name="Freeform 7"/>
                <p:cNvSpPr>
                  <a:spLocks/>
                </p:cNvSpPr>
                <p:nvPr/>
              </p:nvSpPr>
              <p:spPr bwMode="auto">
                <a:xfrm>
                  <a:off x="140493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solidFill>
                  <a:srgbClr val="1F497D">
                    <a:lumMod val="60000"/>
                    <a:lumOff val="40000"/>
                  </a:srgbClr>
                </a:solidFill>
                <a:ln>
                  <a:noFill/>
                </a:ln>
                <a:effectLst>
                  <a:outerShdw blurRad="44450" dist="27940" dir="5400000" algn="ctr">
                    <a:srgbClr val="000000">
                      <a:alpha val="32000"/>
                    </a:srgbClr>
                  </a:outerShdw>
                </a:effectLst>
              </p:spPr>
              <p:txBody>
                <a:bodyPr vert="horz" wrap="square" lIns="100798" tIns="50399" rIns="100798" bIns="50399" numCol="1" anchor="t" anchorCtr="0" compatLnSpc="1">
                  <a:prstTxWarp prst="textNoShape">
                    <a:avLst/>
                  </a:prstTxWarp>
                </a:bodyPr>
                <a:lstStyle/>
                <a:p>
                  <a:pPr defTabSz="1007989">
                    <a:defRPr/>
                  </a:pPr>
                  <a:endParaRPr lang="en-US" sz="1984" kern="0" dirty="0">
                    <a:solidFill>
                      <a:srgbClr val="1F497D"/>
                    </a:solidFill>
                    <a:latin typeface="Calibri"/>
                  </a:endParaRPr>
                </a:p>
              </p:txBody>
            </p:sp>
            <p:sp>
              <p:nvSpPr>
                <p:cNvPr id="47" name="Freeform 8"/>
                <p:cNvSpPr>
                  <a:spLocks/>
                </p:cNvSpPr>
                <p:nvPr/>
              </p:nvSpPr>
              <p:spPr bwMode="auto">
                <a:xfrm>
                  <a:off x="3448050" y="1785938"/>
                  <a:ext cx="1922463" cy="906463"/>
                </a:xfrm>
                <a:custGeom>
                  <a:avLst/>
                  <a:gdLst>
                    <a:gd name="T0" fmla="*/ 0 w 1211"/>
                    <a:gd name="T1" fmla="*/ 571 h 571"/>
                    <a:gd name="T2" fmla="*/ 605 w 1211"/>
                    <a:gd name="T3" fmla="*/ 0 h 571"/>
                    <a:gd name="T4" fmla="*/ 1211 w 1211"/>
                    <a:gd name="T5" fmla="*/ 571 h 571"/>
                    <a:gd name="T6" fmla="*/ 0 w 1211"/>
                    <a:gd name="T7" fmla="*/ 571 h 571"/>
                  </a:gdLst>
                  <a:ahLst/>
                  <a:cxnLst>
                    <a:cxn ang="0">
                      <a:pos x="T0" y="T1"/>
                    </a:cxn>
                    <a:cxn ang="0">
                      <a:pos x="T2" y="T3"/>
                    </a:cxn>
                    <a:cxn ang="0">
                      <a:pos x="T4" y="T5"/>
                    </a:cxn>
                    <a:cxn ang="0">
                      <a:pos x="T6" y="T7"/>
                    </a:cxn>
                  </a:cxnLst>
                  <a:rect l="0" t="0" r="r" b="b"/>
                  <a:pathLst>
                    <a:path w="1211" h="571">
                      <a:moveTo>
                        <a:pt x="0" y="571"/>
                      </a:moveTo>
                      <a:lnTo>
                        <a:pt x="605" y="0"/>
                      </a:lnTo>
                      <a:lnTo>
                        <a:pt x="1211" y="571"/>
                      </a:lnTo>
                      <a:lnTo>
                        <a:pt x="0" y="571"/>
                      </a:lnTo>
                      <a:close/>
                    </a:path>
                  </a:pathLst>
                </a:custGeom>
                <a:solidFill>
                  <a:srgbClr val="1F497D">
                    <a:lumMod val="60000"/>
                    <a:lumOff val="40000"/>
                  </a:srgbClr>
                </a:solidFill>
                <a:ln>
                  <a:noFill/>
                </a:ln>
                <a:effectLst>
                  <a:outerShdw blurRad="44450" dist="27940" dir="5400000" algn="ctr">
                    <a:srgbClr val="000000">
                      <a:alpha val="32000"/>
                    </a:srgbClr>
                  </a:outerShdw>
                </a:effectLst>
              </p:spPr>
              <p:txBody>
                <a:bodyPr vert="horz" wrap="square" lIns="100798" tIns="50399" rIns="100798" bIns="50399" numCol="1" anchor="t" anchorCtr="0" compatLnSpc="1">
                  <a:prstTxWarp prst="textNoShape">
                    <a:avLst/>
                  </a:prstTxWarp>
                </a:bodyPr>
                <a:lstStyle/>
                <a:p>
                  <a:pPr defTabSz="1007989">
                    <a:defRPr/>
                  </a:pPr>
                  <a:endParaRPr lang="en-US" sz="1984" kern="0" dirty="0">
                    <a:solidFill>
                      <a:srgbClr val="1F497D"/>
                    </a:solidFill>
                    <a:latin typeface="Calibri"/>
                  </a:endParaRPr>
                </a:p>
              </p:txBody>
            </p:sp>
            <p:sp>
              <p:nvSpPr>
                <p:cNvPr id="48" name="Freeform 9"/>
                <p:cNvSpPr>
                  <a:spLocks/>
                </p:cNvSpPr>
                <p:nvPr/>
              </p:nvSpPr>
              <p:spPr bwMode="auto">
                <a:xfrm>
                  <a:off x="547528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solidFill>
                  <a:srgbClr val="1F497D">
                    <a:lumMod val="60000"/>
                    <a:lumOff val="40000"/>
                  </a:srgbClr>
                </a:solidFill>
                <a:ln>
                  <a:noFill/>
                </a:ln>
                <a:effectLst>
                  <a:outerShdw blurRad="44450" dist="27940" dir="5400000" algn="ctr">
                    <a:srgbClr val="000000">
                      <a:alpha val="32000"/>
                    </a:srgbClr>
                  </a:outerShdw>
                </a:effectLst>
              </p:spPr>
              <p:txBody>
                <a:bodyPr vert="horz" wrap="square" lIns="100798" tIns="50399" rIns="100798" bIns="50399" numCol="1" anchor="t" anchorCtr="0" compatLnSpc="1">
                  <a:prstTxWarp prst="textNoShape">
                    <a:avLst/>
                  </a:prstTxWarp>
                </a:bodyPr>
                <a:lstStyle/>
                <a:p>
                  <a:pPr defTabSz="1007989">
                    <a:defRPr/>
                  </a:pPr>
                  <a:endParaRPr lang="en-US" sz="1984" kern="0" dirty="0">
                    <a:solidFill>
                      <a:srgbClr val="1F497D"/>
                    </a:solidFill>
                    <a:latin typeface="Calibri"/>
                  </a:endParaRPr>
                </a:p>
              </p:txBody>
            </p:sp>
            <p:sp>
              <p:nvSpPr>
                <p:cNvPr id="49" name="Freeform 10"/>
                <p:cNvSpPr>
                  <a:spLocks/>
                </p:cNvSpPr>
                <p:nvPr/>
              </p:nvSpPr>
              <p:spPr bwMode="auto">
                <a:xfrm>
                  <a:off x="2424113" y="1736726"/>
                  <a:ext cx="1922463" cy="909638"/>
                </a:xfrm>
                <a:custGeom>
                  <a:avLst/>
                  <a:gdLst>
                    <a:gd name="T0" fmla="*/ 0 w 1211"/>
                    <a:gd name="T1" fmla="*/ 0 h 573"/>
                    <a:gd name="T2" fmla="*/ 605 w 1211"/>
                    <a:gd name="T3" fmla="*/ 573 h 573"/>
                    <a:gd name="T4" fmla="*/ 1211 w 1211"/>
                    <a:gd name="T5" fmla="*/ 0 h 573"/>
                    <a:gd name="T6" fmla="*/ 0 w 1211"/>
                    <a:gd name="T7" fmla="*/ 0 h 573"/>
                  </a:gdLst>
                  <a:ahLst/>
                  <a:cxnLst>
                    <a:cxn ang="0">
                      <a:pos x="T0" y="T1"/>
                    </a:cxn>
                    <a:cxn ang="0">
                      <a:pos x="T2" y="T3"/>
                    </a:cxn>
                    <a:cxn ang="0">
                      <a:pos x="T4" y="T5"/>
                    </a:cxn>
                    <a:cxn ang="0">
                      <a:pos x="T6" y="T7"/>
                    </a:cxn>
                  </a:cxnLst>
                  <a:rect l="0" t="0" r="r" b="b"/>
                  <a:pathLst>
                    <a:path w="1211" h="573">
                      <a:moveTo>
                        <a:pt x="0" y="0"/>
                      </a:moveTo>
                      <a:lnTo>
                        <a:pt x="605" y="573"/>
                      </a:lnTo>
                      <a:lnTo>
                        <a:pt x="1211" y="0"/>
                      </a:lnTo>
                      <a:lnTo>
                        <a:pt x="0" y="0"/>
                      </a:lnTo>
                      <a:close/>
                    </a:path>
                  </a:pathLst>
                </a:custGeom>
                <a:solidFill>
                  <a:srgbClr val="1F497D">
                    <a:lumMod val="60000"/>
                    <a:lumOff val="40000"/>
                  </a:srgbClr>
                </a:solidFill>
                <a:ln>
                  <a:noFill/>
                </a:ln>
                <a:effectLst>
                  <a:outerShdw blurRad="44450" dist="27940" dir="5400000" algn="ctr">
                    <a:srgbClr val="000000">
                      <a:alpha val="32000"/>
                    </a:srgbClr>
                  </a:outerShdw>
                </a:effectLst>
              </p:spPr>
              <p:txBody>
                <a:bodyPr vert="horz" wrap="square" lIns="100798" tIns="50399" rIns="100798" bIns="50399" numCol="1" anchor="t" anchorCtr="0" compatLnSpc="1">
                  <a:prstTxWarp prst="textNoShape">
                    <a:avLst/>
                  </a:prstTxWarp>
                </a:bodyPr>
                <a:lstStyle/>
                <a:p>
                  <a:pPr defTabSz="1007989">
                    <a:defRPr/>
                  </a:pPr>
                  <a:endParaRPr lang="en-US" sz="1984" kern="0" dirty="0">
                    <a:solidFill>
                      <a:srgbClr val="1F497D"/>
                    </a:solidFill>
                    <a:latin typeface="Calibri"/>
                  </a:endParaRPr>
                </a:p>
              </p:txBody>
            </p:sp>
            <p:sp>
              <p:nvSpPr>
                <p:cNvPr id="50" name="Freeform 11"/>
                <p:cNvSpPr>
                  <a:spLocks/>
                </p:cNvSpPr>
                <p:nvPr/>
              </p:nvSpPr>
              <p:spPr bwMode="auto">
                <a:xfrm>
                  <a:off x="4456113" y="1720851"/>
                  <a:ext cx="1925638" cy="909638"/>
                </a:xfrm>
                <a:custGeom>
                  <a:avLst/>
                  <a:gdLst>
                    <a:gd name="T0" fmla="*/ 0 w 1213"/>
                    <a:gd name="T1" fmla="*/ 0 h 573"/>
                    <a:gd name="T2" fmla="*/ 606 w 1213"/>
                    <a:gd name="T3" fmla="*/ 573 h 573"/>
                    <a:gd name="T4" fmla="*/ 1213 w 1213"/>
                    <a:gd name="T5" fmla="*/ 0 h 573"/>
                    <a:gd name="T6" fmla="*/ 0 w 1213"/>
                    <a:gd name="T7" fmla="*/ 0 h 573"/>
                  </a:gdLst>
                  <a:ahLst/>
                  <a:cxnLst>
                    <a:cxn ang="0">
                      <a:pos x="T0" y="T1"/>
                    </a:cxn>
                    <a:cxn ang="0">
                      <a:pos x="T2" y="T3"/>
                    </a:cxn>
                    <a:cxn ang="0">
                      <a:pos x="T4" y="T5"/>
                    </a:cxn>
                    <a:cxn ang="0">
                      <a:pos x="T6" y="T7"/>
                    </a:cxn>
                  </a:cxnLst>
                  <a:rect l="0" t="0" r="r" b="b"/>
                  <a:pathLst>
                    <a:path w="1213" h="573">
                      <a:moveTo>
                        <a:pt x="0" y="0"/>
                      </a:moveTo>
                      <a:lnTo>
                        <a:pt x="606" y="573"/>
                      </a:lnTo>
                      <a:lnTo>
                        <a:pt x="1213" y="0"/>
                      </a:lnTo>
                      <a:lnTo>
                        <a:pt x="0" y="0"/>
                      </a:lnTo>
                      <a:close/>
                    </a:path>
                  </a:pathLst>
                </a:custGeom>
                <a:solidFill>
                  <a:srgbClr val="1F497D">
                    <a:lumMod val="60000"/>
                    <a:lumOff val="40000"/>
                  </a:srgbClr>
                </a:solidFill>
                <a:ln>
                  <a:noFill/>
                </a:ln>
                <a:effectLst>
                  <a:outerShdw blurRad="44450" dist="27940" dir="5400000" algn="ctr">
                    <a:srgbClr val="000000">
                      <a:alpha val="32000"/>
                    </a:srgbClr>
                  </a:outerShdw>
                </a:effectLst>
              </p:spPr>
              <p:txBody>
                <a:bodyPr vert="horz" wrap="square" lIns="100798" tIns="50399" rIns="100798" bIns="50399" numCol="1" anchor="t" anchorCtr="0" compatLnSpc="1">
                  <a:prstTxWarp prst="textNoShape">
                    <a:avLst/>
                  </a:prstTxWarp>
                </a:bodyPr>
                <a:lstStyle/>
                <a:p>
                  <a:pPr defTabSz="1007989">
                    <a:defRPr/>
                  </a:pPr>
                  <a:endParaRPr lang="en-US" sz="1984" kern="0" dirty="0">
                    <a:solidFill>
                      <a:srgbClr val="1F497D"/>
                    </a:solidFill>
                    <a:latin typeface="Calibri"/>
                  </a:endParaRPr>
                </a:p>
              </p:txBody>
            </p:sp>
            <p:sp>
              <p:nvSpPr>
                <p:cNvPr id="51" name="Freeform 12"/>
                <p:cNvSpPr>
                  <a:spLocks/>
                </p:cNvSpPr>
                <p:nvPr/>
              </p:nvSpPr>
              <p:spPr bwMode="auto">
                <a:xfrm>
                  <a:off x="4410075" y="2763838"/>
                  <a:ext cx="2995613" cy="3409950"/>
                </a:xfrm>
                <a:custGeom>
                  <a:avLst/>
                  <a:gdLst>
                    <a:gd name="T0" fmla="*/ 1887 w 1887"/>
                    <a:gd name="T1" fmla="*/ 0 h 2148"/>
                    <a:gd name="T2" fmla="*/ 642 w 1887"/>
                    <a:gd name="T3" fmla="*/ 0 h 2148"/>
                    <a:gd name="T4" fmla="*/ 0 w 1887"/>
                    <a:gd name="T5" fmla="*/ 2148 h 2148"/>
                    <a:gd name="T6" fmla="*/ 1887 w 1887"/>
                    <a:gd name="T7" fmla="*/ 0 h 2148"/>
                    <a:gd name="T8" fmla="*/ 1887 w 1887"/>
                    <a:gd name="T9" fmla="*/ 0 h 2148"/>
                  </a:gdLst>
                  <a:ahLst/>
                  <a:cxnLst>
                    <a:cxn ang="0">
                      <a:pos x="T0" y="T1"/>
                    </a:cxn>
                    <a:cxn ang="0">
                      <a:pos x="T2" y="T3"/>
                    </a:cxn>
                    <a:cxn ang="0">
                      <a:pos x="T4" y="T5"/>
                    </a:cxn>
                    <a:cxn ang="0">
                      <a:pos x="T6" y="T7"/>
                    </a:cxn>
                    <a:cxn ang="0">
                      <a:pos x="T8" y="T9"/>
                    </a:cxn>
                  </a:cxnLst>
                  <a:rect l="0" t="0" r="r" b="b"/>
                  <a:pathLst>
                    <a:path w="1887" h="2148">
                      <a:moveTo>
                        <a:pt x="1887" y="0"/>
                      </a:moveTo>
                      <a:lnTo>
                        <a:pt x="642" y="0"/>
                      </a:lnTo>
                      <a:lnTo>
                        <a:pt x="0" y="2148"/>
                      </a:lnTo>
                      <a:lnTo>
                        <a:pt x="1887" y="0"/>
                      </a:lnTo>
                      <a:lnTo>
                        <a:pt x="1887" y="0"/>
                      </a:lnTo>
                      <a:close/>
                    </a:path>
                  </a:pathLst>
                </a:custGeom>
                <a:solidFill>
                  <a:srgbClr val="1F497D">
                    <a:lumMod val="60000"/>
                    <a:lumOff val="40000"/>
                  </a:srgbClr>
                </a:solidFill>
                <a:ln>
                  <a:noFill/>
                </a:ln>
                <a:effectLst>
                  <a:outerShdw blurRad="44450" dist="27940" dir="5400000" algn="ctr">
                    <a:srgbClr val="000000">
                      <a:alpha val="32000"/>
                    </a:srgbClr>
                  </a:outerShdw>
                </a:effectLst>
              </p:spPr>
              <p:txBody>
                <a:bodyPr vert="horz" wrap="square" lIns="100798" tIns="50399" rIns="100798" bIns="50399" numCol="1" anchor="t" anchorCtr="0" compatLnSpc="1">
                  <a:prstTxWarp prst="textNoShape">
                    <a:avLst/>
                  </a:prstTxWarp>
                </a:bodyPr>
                <a:lstStyle/>
                <a:p>
                  <a:pPr defTabSz="1007989">
                    <a:defRPr/>
                  </a:pPr>
                  <a:endParaRPr lang="en-US" sz="1984" kern="0" dirty="0">
                    <a:solidFill>
                      <a:srgbClr val="1F497D"/>
                    </a:solidFill>
                    <a:latin typeface="Calibri"/>
                  </a:endParaRPr>
                </a:p>
              </p:txBody>
            </p:sp>
            <p:sp>
              <p:nvSpPr>
                <p:cNvPr id="52" name="Freeform 13"/>
                <p:cNvSpPr>
                  <a:spLocks/>
                </p:cNvSpPr>
                <p:nvPr/>
              </p:nvSpPr>
              <p:spPr bwMode="auto">
                <a:xfrm>
                  <a:off x="3432175" y="2763838"/>
                  <a:ext cx="1909763" cy="3284538"/>
                </a:xfrm>
                <a:custGeom>
                  <a:avLst/>
                  <a:gdLst>
                    <a:gd name="T0" fmla="*/ 0 w 1203"/>
                    <a:gd name="T1" fmla="*/ 0 h 2069"/>
                    <a:gd name="T2" fmla="*/ 601 w 1203"/>
                    <a:gd name="T3" fmla="*/ 2069 h 2069"/>
                    <a:gd name="T4" fmla="*/ 1203 w 1203"/>
                    <a:gd name="T5" fmla="*/ 0 h 2069"/>
                    <a:gd name="T6" fmla="*/ 0 w 1203"/>
                    <a:gd name="T7" fmla="*/ 0 h 2069"/>
                  </a:gdLst>
                  <a:ahLst/>
                  <a:cxnLst>
                    <a:cxn ang="0">
                      <a:pos x="T0" y="T1"/>
                    </a:cxn>
                    <a:cxn ang="0">
                      <a:pos x="T2" y="T3"/>
                    </a:cxn>
                    <a:cxn ang="0">
                      <a:pos x="T4" y="T5"/>
                    </a:cxn>
                    <a:cxn ang="0">
                      <a:pos x="T6" y="T7"/>
                    </a:cxn>
                  </a:cxnLst>
                  <a:rect l="0" t="0" r="r" b="b"/>
                  <a:pathLst>
                    <a:path w="1203" h="2069">
                      <a:moveTo>
                        <a:pt x="0" y="0"/>
                      </a:moveTo>
                      <a:lnTo>
                        <a:pt x="601" y="2069"/>
                      </a:lnTo>
                      <a:lnTo>
                        <a:pt x="1203" y="0"/>
                      </a:lnTo>
                      <a:lnTo>
                        <a:pt x="0" y="0"/>
                      </a:lnTo>
                      <a:close/>
                    </a:path>
                  </a:pathLst>
                </a:custGeom>
                <a:solidFill>
                  <a:srgbClr val="1F497D">
                    <a:lumMod val="60000"/>
                    <a:lumOff val="40000"/>
                  </a:srgbClr>
                </a:solidFill>
                <a:ln>
                  <a:noFill/>
                </a:ln>
                <a:effectLst>
                  <a:outerShdw blurRad="44450" dist="27940" dir="5400000" algn="ctr">
                    <a:srgbClr val="000000">
                      <a:alpha val="32000"/>
                    </a:srgbClr>
                  </a:outerShdw>
                </a:effectLst>
              </p:spPr>
              <p:txBody>
                <a:bodyPr vert="horz" wrap="square" lIns="100798" tIns="50399" rIns="100798" bIns="50399" numCol="1" anchor="t" anchorCtr="0" compatLnSpc="1">
                  <a:prstTxWarp prst="textNoShape">
                    <a:avLst/>
                  </a:prstTxWarp>
                </a:bodyPr>
                <a:lstStyle/>
                <a:p>
                  <a:pPr defTabSz="1007989">
                    <a:defRPr/>
                  </a:pPr>
                  <a:endParaRPr lang="en-US" sz="1984" kern="0" dirty="0">
                    <a:solidFill>
                      <a:srgbClr val="1F497D"/>
                    </a:solidFill>
                    <a:latin typeface="Calibri"/>
                  </a:endParaRPr>
                </a:p>
              </p:txBody>
            </p:sp>
            <p:sp>
              <p:nvSpPr>
                <p:cNvPr id="53" name="Freeform 14"/>
                <p:cNvSpPr>
                  <a:spLocks noEditPoints="1"/>
                </p:cNvSpPr>
                <p:nvPr/>
              </p:nvSpPr>
              <p:spPr bwMode="auto">
                <a:xfrm>
                  <a:off x="1409012" y="2763838"/>
                  <a:ext cx="2932113" cy="3409950"/>
                </a:xfrm>
                <a:custGeom>
                  <a:avLst/>
                  <a:gdLst>
                    <a:gd name="T0" fmla="*/ 1218 w 1847"/>
                    <a:gd name="T1" fmla="*/ 0 h 2148"/>
                    <a:gd name="T2" fmla="*/ 0 w 1847"/>
                    <a:gd name="T3" fmla="*/ 0 h 2148"/>
                    <a:gd name="T4" fmla="*/ 1847 w 1847"/>
                    <a:gd name="T5" fmla="*/ 2148 h 2148"/>
                    <a:gd name="T6" fmla="*/ 1218 w 1847"/>
                    <a:gd name="T7" fmla="*/ 0 h 2148"/>
                    <a:gd name="T8" fmla="*/ 854 w 1847"/>
                    <a:gd name="T9" fmla="*/ 858 h 2148"/>
                    <a:gd name="T10" fmla="*/ 775 w 1847"/>
                    <a:gd name="T11" fmla="*/ 519 h 2148"/>
                    <a:gd name="T12" fmla="*/ 437 w 1847"/>
                    <a:gd name="T13" fmla="*/ 440 h 2148"/>
                    <a:gd name="T14" fmla="*/ 775 w 1847"/>
                    <a:gd name="T15" fmla="*/ 361 h 2148"/>
                    <a:gd name="T16" fmla="*/ 854 w 1847"/>
                    <a:gd name="T17" fmla="*/ 22 h 2148"/>
                    <a:gd name="T18" fmla="*/ 934 w 1847"/>
                    <a:gd name="T19" fmla="*/ 361 h 2148"/>
                    <a:gd name="T20" fmla="*/ 1272 w 1847"/>
                    <a:gd name="T21" fmla="*/ 440 h 2148"/>
                    <a:gd name="T22" fmla="*/ 934 w 1847"/>
                    <a:gd name="T23" fmla="*/ 519 h 2148"/>
                    <a:gd name="T24" fmla="*/ 854 w 1847"/>
                    <a:gd name="T25" fmla="*/ 858 h 2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7" h="2148">
                      <a:moveTo>
                        <a:pt x="1218" y="0"/>
                      </a:moveTo>
                      <a:lnTo>
                        <a:pt x="0" y="0"/>
                      </a:lnTo>
                      <a:lnTo>
                        <a:pt x="1847" y="2148"/>
                      </a:lnTo>
                      <a:lnTo>
                        <a:pt x="1218" y="0"/>
                      </a:lnTo>
                      <a:close/>
                      <a:moveTo>
                        <a:pt x="854" y="858"/>
                      </a:moveTo>
                      <a:lnTo>
                        <a:pt x="775" y="519"/>
                      </a:lnTo>
                      <a:lnTo>
                        <a:pt x="437" y="440"/>
                      </a:lnTo>
                      <a:lnTo>
                        <a:pt x="775" y="361"/>
                      </a:lnTo>
                      <a:lnTo>
                        <a:pt x="854" y="22"/>
                      </a:lnTo>
                      <a:lnTo>
                        <a:pt x="934" y="361"/>
                      </a:lnTo>
                      <a:lnTo>
                        <a:pt x="1272" y="440"/>
                      </a:lnTo>
                      <a:lnTo>
                        <a:pt x="934" y="519"/>
                      </a:lnTo>
                      <a:lnTo>
                        <a:pt x="854" y="858"/>
                      </a:lnTo>
                      <a:close/>
                    </a:path>
                  </a:pathLst>
                </a:custGeom>
                <a:solidFill>
                  <a:srgbClr val="1F497D">
                    <a:lumMod val="60000"/>
                    <a:lumOff val="40000"/>
                  </a:srgbClr>
                </a:solidFill>
                <a:ln>
                  <a:noFill/>
                </a:ln>
                <a:effectLst>
                  <a:outerShdw blurRad="44450" dist="27940" dir="5400000" algn="ctr">
                    <a:srgbClr val="000000">
                      <a:alpha val="32000"/>
                    </a:srgbClr>
                  </a:outerShdw>
                </a:effectLst>
              </p:spPr>
              <p:txBody>
                <a:bodyPr vert="horz" wrap="square" lIns="100798" tIns="50399" rIns="100798" bIns="50399" numCol="1" anchor="t" anchorCtr="0" compatLnSpc="1">
                  <a:prstTxWarp prst="textNoShape">
                    <a:avLst/>
                  </a:prstTxWarp>
                </a:bodyPr>
                <a:lstStyle/>
                <a:p>
                  <a:pPr defTabSz="1007989">
                    <a:defRPr/>
                  </a:pPr>
                  <a:endParaRPr lang="en-US" sz="1984" kern="0" dirty="0">
                    <a:solidFill>
                      <a:srgbClr val="1F497D"/>
                    </a:solidFill>
                    <a:latin typeface="Calibri"/>
                  </a:endParaRPr>
                </a:p>
              </p:txBody>
            </p:sp>
          </p:grpSp>
        </p:grpSp>
      </p:grpSp>
      <p:sp>
        <p:nvSpPr>
          <p:cNvPr id="17" name="TextBox 16"/>
          <p:cNvSpPr txBox="1"/>
          <p:nvPr/>
        </p:nvSpPr>
        <p:spPr>
          <a:xfrm>
            <a:off x="286748" y="2835471"/>
            <a:ext cx="2875583" cy="3569346"/>
          </a:xfrm>
          <a:prstGeom prst="rect">
            <a:avLst/>
          </a:prstGeom>
          <a:noFill/>
          <a:ln>
            <a:solidFill>
              <a:schemeClr val="bg1">
                <a:lumMod val="85000"/>
              </a:schemeClr>
            </a:solidFill>
          </a:ln>
        </p:spPr>
        <p:txBody>
          <a:bodyPr wrap="square" lIns="105825" tIns="52913" rIns="105825" bIns="52913" rtlCol="0">
            <a:spAutoFit/>
          </a:bodyPr>
          <a:lstStyle/>
          <a:p>
            <a:pPr marL="128333" indent="-128333" defTabSz="1358510">
              <a:buClr>
                <a:srgbClr val="222223"/>
              </a:buClr>
              <a:buFont typeface="Arial" panose="020B0604020202020204" pitchFamily="34" charset="0"/>
              <a:buChar char="•"/>
            </a:pPr>
            <a:r>
              <a:rPr lang="en-US" sz="900" dirty="0">
                <a:solidFill>
                  <a:srgbClr val="222223"/>
                </a:solidFill>
              </a:rPr>
              <a:t>Helps me to enjoy life to the fullest</a:t>
            </a:r>
          </a:p>
          <a:p>
            <a:pPr marL="128333" indent="-128333" defTabSz="1358510">
              <a:buClr>
                <a:srgbClr val="222223"/>
              </a:buClr>
              <a:buFont typeface="Arial" panose="020B0604020202020204" pitchFamily="34" charset="0"/>
              <a:buChar char="•"/>
            </a:pPr>
            <a:r>
              <a:rPr lang="en-US" sz="900" dirty="0">
                <a:solidFill>
                  <a:srgbClr val="222223"/>
                </a:solidFill>
              </a:rPr>
              <a:t>Makes me feel completely liberated</a:t>
            </a:r>
          </a:p>
          <a:p>
            <a:pPr marL="128333" indent="-128333" defTabSz="1358510">
              <a:buClr>
                <a:srgbClr val="222223"/>
              </a:buClr>
              <a:buFont typeface="Arial" panose="020B0604020202020204" pitchFamily="34" charset="0"/>
              <a:buChar char="•"/>
            </a:pPr>
            <a:r>
              <a:rPr lang="en-US" sz="900" dirty="0">
                <a:solidFill>
                  <a:srgbClr val="222223"/>
                </a:solidFill>
              </a:rPr>
              <a:t>Makes me feel full of energy</a:t>
            </a:r>
          </a:p>
          <a:p>
            <a:pPr marL="128333" indent="-128333" defTabSz="1358510">
              <a:buClr>
                <a:srgbClr val="222223"/>
              </a:buClr>
              <a:buFont typeface="Arial" panose="020B0604020202020204" pitchFamily="34" charset="0"/>
              <a:buChar char="•"/>
            </a:pPr>
            <a:r>
              <a:rPr lang="en-US" sz="900" dirty="0">
                <a:solidFill>
                  <a:srgbClr val="222223"/>
                </a:solidFill>
              </a:rPr>
              <a:t>Allows me to immerse myself in the local life</a:t>
            </a:r>
          </a:p>
          <a:p>
            <a:pPr marL="128333" indent="-128333" defTabSz="1358510">
              <a:buClr>
                <a:srgbClr val="222223"/>
              </a:buClr>
              <a:buFont typeface="Arial" panose="020B0604020202020204" pitchFamily="34" charset="0"/>
              <a:buChar char="•"/>
            </a:pPr>
            <a:r>
              <a:rPr lang="en-US" sz="900" dirty="0">
                <a:solidFill>
                  <a:srgbClr val="222223"/>
                </a:solidFill>
              </a:rPr>
              <a:t>Helps me to meet new people</a:t>
            </a:r>
          </a:p>
          <a:p>
            <a:pPr marL="128333" indent="-128333" defTabSz="1358510">
              <a:buClr>
                <a:srgbClr val="222223"/>
              </a:buClr>
              <a:buFont typeface="Arial" panose="020B0604020202020204" pitchFamily="34" charset="0"/>
              <a:buChar char="•"/>
            </a:pPr>
            <a:r>
              <a:rPr lang="en-US" sz="900" dirty="0">
                <a:solidFill>
                  <a:srgbClr val="222223"/>
                </a:solidFill>
              </a:rPr>
              <a:t>Allows me to share good times with others</a:t>
            </a:r>
          </a:p>
          <a:p>
            <a:pPr marL="128333" indent="-128333" defTabSz="1358510">
              <a:buClr>
                <a:srgbClr val="222223"/>
              </a:buClr>
              <a:buFont typeface="Arial" panose="020B0604020202020204" pitchFamily="34" charset="0"/>
              <a:buChar char="•"/>
            </a:pPr>
            <a:r>
              <a:rPr lang="en-US" sz="900" dirty="0">
                <a:solidFill>
                  <a:srgbClr val="222223"/>
                </a:solidFill>
              </a:rPr>
              <a:t>Creates precious moments of togetherness</a:t>
            </a:r>
          </a:p>
          <a:p>
            <a:pPr marL="128333" indent="-128333" defTabSz="1358510">
              <a:buClr>
                <a:srgbClr val="222223"/>
              </a:buClr>
              <a:buFont typeface="Arial" panose="020B0604020202020204" pitchFamily="34" charset="0"/>
              <a:buChar char="•"/>
            </a:pPr>
            <a:r>
              <a:rPr lang="en-US" sz="900" dirty="0">
                <a:solidFill>
                  <a:srgbClr val="222223"/>
                </a:solidFill>
              </a:rPr>
              <a:t>Allows me to intensify the relationship with my loved one(s)</a:t>
            </a:r>
          </a:p>
          <a:p>
            <a:pPr marL="128333" indent="-128333" defTabSz="1358510">
              <a:buClr>
                <a:srgbClr val="222223"/>
              </a:buClr>
              <a:buFont typeface="Arial" panose="020B0604020202020204" pitchFamily="34" charset="0"/>
              <a:buChar char="•"/>
            </a:pPr>
            <a:r>
              <a:rPr lang="en-US" sz="900" dirty="0">
                <a:solidFill>
                  <a:srgbClr val="222223"/>
                </a:solidFill>
              </a:rPr>
              <a:t>Allows me to spoil my loved ones</a:t>
            </a:r>
          </a:p>
          <a:p>
            <a:pPr marL="128333" indent="-128333" defTabSz="1358510">
              <a:buClr>
                <a:srgbClr val="222223"/>
              </a:buClr>
              <a:buFont typeface="Arial" panose="020B0604020202020204" pitchFamily="34" charset="0"/>
              <a:buChar char="•"/>
            </a:pPr>
            <a:r>
              <a:rPr lang="en-US" sz="900" dirty="0">
                <a:solidFill>
                  <a:srgbClr val="222223"/>
                </a:solidFill>
              </a:rPr>
              <a:t>Allows me to pamper myself</a:t>
            </a:r>
          </a:p>
          <a:p>
            <a:pPr marL="128333" indent="-128333" defTabSz="1358510">
              <a:buClr>
                <a:srgbClr val="222223"/>
              </a:buClr>
              <a:buFont typeface="Arial" panose="020B0604020202020204" pitchFamily="34" charset="0"/>
              <a:buChar char="•"/>
            </a:pPr>
            <a:r>
              <a:rPr lang="en-US" sz="900" dirty="0">
                <a:solidFill>
                  <a:srgbClr val="222223"/>
                </a:solidFill>
              </a:rPr>
              <a:t>Helps me to escape from my hectic daily life</a:t>
            </a:r>
          </a:p>
          <a:p>
            <a:pPr marL="128333" indent="-128333" defTabSz="1358510">
              <a:buClr>
                <a:srgbClr val="222223"/>
              </a:buClr>
              <a:buFont typeface="Arial" panose="020B0604020202020204" pitchFamily="34" charset="0"/>
              <a:buChar char="•"/>
            </a:pPr>
            <a:r>
              <a:rPr lang="en-US" sz="900" dirty="0">
                <a:solidFill>
                  <a:srgbClr val="222223"/>
                </a:solidFill>
              </a:rPr>
              <a:t>Restores my sense of harmony and balance</a:t>
            </a:r>
          </a:p>
          <a:p>
            <a:pPr marL="128333" indent="-128333" defTabSz="1358510">
              <a:buClr>
                <a:srgbClr val="222223"/>
              </a:buClr>
              <a:buFont typeface="Arial" panose="020B0604020202020204" pitchFamily="34" charset="0"/>
              <a:buChar char="•"/>
            </a:pPr>
            <a:r>
              <a:rPr lang="en-US" sz="900" dirty="0">
                <a:solidFill>
                  <a:srgbClr val="222223"/>
                </a:solidFill>
              </a:rPr>
              <a:t>Allows me to keep everything under control</a:t>
            </a:r>
          </a:p>
          <a:p>
            <a:pPr marL="128333" indent="-128333" defTabSz="1358510">
              <a:buClr>
                <a:srgbClr val="222223"/>
              </a:buClr>
              <a:buFont typeface="Arial" panose="020B0604020202020204" pitchFamily="34" charset="0"/>
              <a:buChar char="•"/>
            </a:pPr>
            <a:r>
              <a:rPr lang="en-US" sz="900" dirty="0">
                <a:solidFill>
                  <a:srgbClr val="222223"/>
                </a:solidFill>
              </a:rPr>
              <a:t>Helps me avoid too much surprises</a:t>
            </a:r>
          </a:p>
          <a:p>
            <a:pPr marL="128333" indent="-128333" defTabSz="1358510">
              <a:buClr>
                <a:srgbClr val="222223"/>
              </a:buClr>
              <a:buFont typeface="Arial" panose="020B0604020202020204" pitchFamily="34" charset="0"/>
              <a:buChar char="•"/>
            </a:pPr>
            <a:r>
              <a:rPr lang="en-US" sz="900" dirty="0">
                <a:solidFill>
                  <a:srgbClr val="222223"/>
                </a:solidFill>
              </a:rPr>
              <a:t>Gives me a safe feeling</a:t>
            </a:r>
          </a:p>
          <a:p>
            <a:pPr marL="128333" indent="-128333" defTabSz="1358510">
              <a:buClr>
                <a:srgbClr val="222223"/>
              </a:buClr>
              <a:buFont typeface="Arial" panose="020B0604020202020204" pitchFamily="34" charset="0"/>
              <a:buChar char="•"/>
            </a:pPr>
            <a:r>
              <a:rPr lang="en-US" sz="900" dirty="0">
                <a:solidFill>
                  <a:srgbClr val="222223"/>
                </a:solidFill>
              </a:rPr>
              <a:t>Allows me to broaden my horizon</a:t>
            </a:r>
          </a:p>
          <a:p>
            <a:pPr marL="128333" indent="-128333" defTabSz="1358510">
              <a:buClr>
                <a:srgbClr val="222223"/>
              </a:buClr>
              <a:buFont typeface="Arial" panose="020B0604020202020204" pitchFamily="34" charset="0"/>
              <a:buChar char="•"/>
            </a:pPr>
            <a:r>
              <a:rPr lang="en-US" sz="900" dirty="0">
                <a:solidFill>
                  <a:srgbClr val="222223"/>
                </a:solidFill>
              </a:rPr>
              <a:t>Allows me to broaden my knowledge</a:t>
            </a:r>
          </a:p>
          <a:p>
            <a:pPr marL="128333" indent="-128333" defTabSz="1358510">
              <a:buClr>
                <a:srgbClr val="222223"/>
              </a:buClr>
              <a:buFont typeface="Arial" panose="020B0604020202020204" pitchFamily="34" charset="0"/>
              <a:buChar char="•"/>
            </a:pPr>
            <a:r>
              <a:rPr lang="en-US" sz="900" dirty="0">
                <a:solidFill>
                  <a:srgbClr val="222223"/>
                </a:solidFill>
              </a:rPr>
              <a:t>Enriches my view on the world</a:t>
            </a:r>
          </a:p>
          <a:p>
            <a:pPr marL="128333" indent="-128333" defTabSz="1358510">
              <a:buClr>
                <a:srgbClr val="222223"/>
              </a:buClr>
              <a:buFont typeface="Arial" panose="020B0604020202020204" pitchFamily="34" charset="0"/>
              <a:buChar char="•"/>
            </a:pPr>
            <a:r>
              <a:rPr lang="en-US" sz="900" dirty="0">
                <a:solidFill>
                  <a:srgbClr val="222223"/>
                </a:solidFill>
              </a:rPr>
              <a:t>Allows me to indulge myself with a bit of luxury</a:t>
            </a:r>
          </a:p>
          <a:p>
            <a:pPr marL="128333" indent="-128333" defTabSz="1358510">
              <a:buClr>
                <a:srgbClr val="222223"/>
              </a:buClr>
              <a:buFont typeface="Arial" panose="020B0604020202020204" pitchFamily="34" charset="0"/>
              <a:buChar char="•"/>
            </a:pPr>
            <a:r>
              <a:rPr lang="en-US" sz="900" dirty="0">
                <a:solidFill>
                  <a:srgbClr val="222223"/>
                </a:solidFill>
              </a:rPr>
              <a:t>Makes me feel on top of the world</a:t>
            </a:r>
          </a:p>
          <a:p>
            <a:pPr marL="128333" indent="-128333" defTabSz="1358510">
              <a:buClr>
                <a:srgbClr val="222223"/>
              </a:buClr>
              <a:buFont typeface="Arial" panose="020B0604020202020204" pitchFamily="34" charset="0"/>
              <a:buChar char="•"/>
            </a:pPr>
            <a:r>
              <a:rPr lang="en-US" sz="900" dirty="0">
                <a:solidFill>
                  <a:srgbClr val="222223"/>
                </a:solidFill>
              </a:rPr>
              <a:t>Makes me stand out from the crowd</a:t>
            </a:r>
          </a:p>
          <a:p>
            <a:pPr marL="128333" indent="-128333" defTabSz="1358510">
              <a:buClr>
                <a:srgbClr val="222223"/>
              </a:buClr>
              <a:buFont typeface="Arial" panose="020B0604020202020204" pitchFamily="34" charset="0"/>
              <a:buChar char="•"/>
            </a:pPr>
            <a:r>
              <a:rPr lang="en-US" sz="900" dirty="0">
                <a:solidFill>
                  <a:srgbClr val="222223"/>
                </a:solidFill>
              </a:rPr>
              <a:t>Allows me to discover new and interesting places</a:t>
            </a:r>
          </a:p>
          <a:p>
            <a:pPr marL="128333" indent="-128333" defTabSz="1358510">
              <a:buClr>
                <a:srgbClr val="222223"/>
              </a:buClr>
              <a:buFont typeface="Arial" panose="020B0604020202020204" pitchFamily="34" charset="0"/>
              <a:buChar char="•"/>
            </a:pPr>
            <a:r>
              <a:rPr lang="en-US" sz="900" dirty="0">
                <a:solidFill>
                  <a:srgbClr val="222223"/>
                </a:solidFill>
              </a:rPr>
              <a:t>Gives me rich experiences</a:t>
            </a:r>
          </a:p>
          <a:p>
            <a:pPr marL="128333" indent="-128333" defTabSz="1358510">
              <a:buClr>
                <a:srgbClr val="222223"/>
              </a:buClr>
              <a:buFont typeface="Arial" panose="020B0604020202020204" pitchFamily="34" charset="0"/>
              <a:buChar char="•"/>
            </a:pPr>
            <a:r>
              <a:rPr lang="en-US" sz="900" dirty="0">
                <a:solidFill>
                  <a:srgbClr val="222223"/>
                </a:solidFill>
              </a:rPr>
              <a:t>Gives me new inspiration</a:t>
            </a:r>
            <a:endParaRPr lang="en-US" sz="900" dirty="0">
              <a:solidFill>
                <a:srgbClr val="222223"/>
              </a:solidFill>
              <a:latin typeface="Segoe UI"/>
            </a:endParaRPr>
          </a:p>
        </p:txBody>
      </p:sp>
      <p:sp>
        <p:nvSpPr>
          <p:cNvPr id="54" name="TextBox 53"/>
          <p:cNvSpPr txBox="1"/>
          <p:nvPr/>
        </p:nvSpPr>
        <p:spPr>
          <a:xfrm>
            <a:off x="3477511" y="2835471"/>
            <a:ext cx="3478590" cy="4538842"/>
          </a:xfrm>
          <a:prstGeom prst="rect">
            <a:avLst/>
          </a:prstGeom>
          <a:noFill/>
          <a:ln>
            <a:solidFill>
              <a:schemeClr val="bg1">
                <a:lumMod val="85000"/>
              </a:schemeClr>
            </a:solidFill>
          </a:ln>
        </p:spPr>
        <p:txBody>
          <a:bodyPr wrap="square" lIns="105825" tIns="52913" rIns="105825" bIns="52913" rtlCol="0">
            <a:spAutoFit/>
          </a:bodyPr>
          <a:lstStyle/>
          <a:p>
            <a:pPr marL="128333" indent="-128333" defTabSz="1358510">
              <a:buClr>
                <a:srgbClr val="222223"/>
              </a:buClr>
              <a:buFont typeface="Arial" panose="020B0604020202020204" pitchFamily="34" charset="0"/>
              <a:buChar char="•"/>
            </a:pPr>
            <a:r>
              <a:rPr lang="en-US" sz="900" dirty="0">
                <a:solidFill>
                  <a:srgbClr val="222223"/>
                </a:solidFill>
              </a:rPr>
              <a:t>Allows me to be physical active </a:t>
            </a:r>
          </a:p>
          <a:p>
            <a:pPr marL="128333" indent="-128333" defTabSz="1358510">
              <a:buClr>
                <a:srgbClr val="222223"/>
              </a:buClr>
              <a:buFont typeface="Arial" panose="020B0604020202020204" pitchFamily="34" charset="0"/>
              <a:buChar char="•"/>
            </a:pPr>
            <a:r>
              <a:rPr lang="en-US" sz="900" dirty="0">
                <a:solidFill>
                  <a:srgbClr val="222223"/>
                </a:solidFill>
              </a:rPr>
              <a:t>Allows me to live close to nature</a:t>
            </a:r>
          </a:p>
          <a:p>
            <a:pPr marL="128333" indent="-128333" defTabSz="1358510">
              <a:buClr>
                <a:srgbClr val="222223"/>
              </a:buClr>
              <a:buFont typeface="Arial" panose="020B0604020202020204" pitchFamily="34" charset="0"/>
              <a:buChar char="•"/>
            </a:pPr>
            <a:r>
              <a:rPr lang="en-US" sz="900" dirty="0">
                <a:solidFill>
                  <a:srgbClr val="222223"/>
                </a:solidFill>
              </a:rPr>
              <a:t>Has a variety of accommodation offers </a:t>
            </a:r>
          </a:p>
          <a:p>
            <a:pPr marL="128333" indent="-128333" defTabSz="1358510">
              <a:buClr>
                <a:srgbClr val="222223"/>
              </a:buClr>
              <a:buFont typeface="Arial" panose="020B0604020202020204" pitchFamily="34" charset="0"/>
              <a:buChar char="•"/>
            </a:pPr>
            <a:r>
              <a:rPr lang="en-US" sz="900" dirty="0">
                <a:solidFill>
                  <a:srgbClr val="222223"/>
                </a:solidFill>
              </a:rPr>
              <a:t>Has a variety of different restaurant offers</a:t>
            </a:r>
          </a:p>
          <a:p>
            <a:pPr marL="128333" indent="-128333" defTabSz="1358510">
              <a:buClr>
                <a:srgbClr val="222223"/>
              </a:buClr>
              <a:buFont typeface="Arial" panose="020B0604020202020204" pitchFamily="34" charset="0"/>
              <a:buChar char="•"/>
            </a:pPr>
            <a:r>
              <a:rPr lang="en-US" sz="900" dirty="0">
                <a:solidFill>
                  <a:srgbClr val="222223"/>
                </a:solidFill>
              </a:rPr>
              <a:t>Has activities for kids</a:t>
            </a:r>
          </a:p>
          <a:p>
            <a:pPr marL="128333" indent="-128333" defTabSz="1358510">
              <a:buClr>
                <a:srgbClr val="222223"/>
              </a:buClr>
              <a:buFont typeface="Arial" panose="020B0604020202020204" pitchFamily="34" charset="0"/>
              <a:buChar char="•"/>
            </a:pPr>
            <a:r>
              <a:rPr lang="en-US" sz="900" dirty="0">
                <a:solidFill>
                  <a:srgbClr val="222223"/>
                </a:solidFill>
              </a:rPr>
              <a:t>Has beautiful nature</a:t>
            </a:r>
          </a:p>
          <a:p>
            <a:pPr marL="128333" indent="-128333" defTabSz="1358510">
              <a:buClr>
                <a:srgbClr val="222223"/>
              </a:buClr>
              <a:buFont typeface="Arial" panose="020B0604020202020204" pitchFamily="34" charset="0"/>
              <a:buChar char="•"/>
            </a:pPr>
            <a:r>
              <a:rPr lang="en-US" sz="900" dirty="0">
                <a:solidFill>
                  <a:srgbClr val="222223"/>
                </a:solidFill>
              </a:rPr>
              <a:t>Has environmentally friendly offers</a:t>
            </a:r>
          </a:p>
          <a:p>
            <a:pPr marL="128333" indent="-128333" defTabSz="1358510">
              <a:buClr>
                <a:srgbClr val="222223"/>
              </a:buClr>
              <a:buFont typeface="Arial" panose="020B0604020202020204" pitchFamily="34" charset="0"/>
              <a:buChar char="•"/>
            </a:pPr>
            <a:r>
              <a:rPr lang="en-US" sz="900" dirty="0">
                <a:solidFill>
                  <a:srgbClr val="222223"/>
                </a:solidFill>
              </a:rPr>
              <a:t>Has few language barriers </a:t>
            </a:r>
          </a:p>
          <a:p>
            <a:pPr marL="128333" indent="-128333" defTabSz="1358510">
              <a:buClr>
                <a:srgbClr val="222223"/>
              </a:buClr>
              <a:buFont typeface="Arial" panose="020B0604020202020204" pitchFamily="34" charset="0"/>
              <a:buChar char="•"/>
            </a:pPr>
            <a:r>
              <a:rPr lang="en-US" sz="900" dirty="0">
                <a:solidFill>
                  <a:srgbClr val="222223"/>
                </a:solidFill>
              </a:rPr>
              <a:t>Has friendly people</a:t>
            </a:r>
          </a:p>
          <a:p>
            <a:pPr marL="128333" indent="-128333" defTabSz="1358510">
              <a:buClr>
                <a:srgbClr val="222223"/>
              </a:buClr>
              <a:buFont typeface="Arial" panose="020B0604020202020204" pitchFamily="34" charset="0"/>
              <a:buChar char="•"/>
            </a:pPr>
            <a:r>
              <a:rPr lang="en-US" sz="900" dirty="0">
                <a:solidFill>
                  <a:srgbClr val="222223"/>
                </a:solidFill>
              </a:rPr>
              <a:t>Has good beaches</a:t>
            </a:r>
          </a:p>
          <a:p>
            <a:pPr marL="128333" indent="-128333" defTabSz="1358510">
              <a:buClr>
                <a:srgbClr val="222223"/>
              </a:buClr>
              <a:buFont typeface="Arial" panose="020B0604020202020204" pitchFamily="34" charset="0"/>
              <a:buChar char="•"/>
            </a:pPr>
            <a:r>
              <a:rPr lang="en-US" sz="900" dirty="0">
                <a:solidFill>
                  <a:srgbClr val="222223"/>
                </a:solidFill>
              </a:rPr>
              <a:t>Has good local cuisine</a:t>
            </a:r>
          </a:p>
          <a:p>
            <a:pPr marL="128333" indent="-128333" defTabSz="1358510">
              <a:buClr>
                <a:srgbClr val="222223"/>
              </a:buClr>
              <a:buFont typeface="Arial" panose="020B0604020202020204" pitchFamily="34" charset="0"/>
              <a:buChar char="•"/>
            </a:pPr>
            <a:r>
              <a:rPr lang="en-US" sz="900" dirty="0">
                <a:solidFill>
                  <a:srgbClr val="222223"/>
                </a:solidFill>
              </a:rPr>
              <a:t>Has good medical care </a:t>
            </a:r>
          </a:p>
          <a:p>
            <a:pPr marL="128333" indent="-128333" defTabSz="1358510">
              <a:buClr>
                <a:srgbClr val="222223"/>
              </a:buClr>
              <a:buFont typeface="Arial" panose="020B0604020202020204" pitchFamily="34" charset="0"/>
              <a:buChar char="•"/>
            </a:pPr>
            <a:r>
              <a:rPr lang="en-US" sz="900" dirty="0">
                <a:solidFill>
                  <a:srgbClr val="222223"/>
                </a:solidFill>
              </a:rPr>
              <a:t>Has good opportunities to meet local people </a:t>
            </a:r>
          </a:p>
          <a:p>
            <a:pPr marL="128333" indent="-128333" defTabSz="1358510">
              <a:buClr>
                <a:srgbClr val="222223"/>
              </a:buClr>
              <a:buFont typeface="Arial" panose="020B0604020202020204" pitchFamily="34" charset="0"/>
              <a:buChar char="•"/>
            </a:pPr>
            <a:r>
              <a:rPr lang="en-US" sz="900" dirty="0">
                <a:solidFill>
                  <a:srgbClr val="222223"/>
                </a:solidFill>
              </a:rPr>
              <a:t>Has good service</a:t>
            </a:r>
          </a:p>
          <a:p>
            <a:pPr marL="128333" indent="-128333" defTabSz="1358510">
              <a:buClr>
                <a:srgbClr val="222223"/>
              </a:buClr>
              <a:buFont typeface="Arial" panose="020B0604020202020204" pitchFamily="34" charset="0"/>
              <a:buChar char="•"/>
            </a:pPr>
            <a:r>
              <a:rPr lang="en-US" sz="900" dirty="0">
                <a:solidFill>
                  <a:srgbClr val="222223"/>
                </a:solidFill>
              </a:rPr>
              <a:t>Has good shopping </a:t>
            </a:r>
          </a:p>
          <a:p>
            <a:pPr marL="128333" indent="-128333" defTabSz="1358510">
              <a:buClr>
                <a:srgbClr val="222223"/>
              </a:buClr>
              <a:buFont typeface="Arial" panose="020B0604020202020204" pitchFamily="34" charset="0"/>
              <a:buChar char="•"/>
            </a:pPr>
            <a:r>
              <a:rPr lang="en-US" sz="900" dirty="0">
                <a:solidFill>
                  <a:srgbClr val="222223"/>
                </a:solidFill>
              </a:rPr>
              <a:t>Has guaranteed sunshine </a:t>
            </a:r>
          </a:p>
          <a:p>
            <a:pPr marL="128333" indent="-128333" defTabSz="1358510">
              <a:buClr>
                <a:srgbClr val="222223"/>
              </a:buClr>
              <a:buFont typeface="Arial" panose="020B0604020202020204" pitchFamily="34" charset="0"/>
              <a:buChar char="•"/>
            </a:pPr>
            <a:r>
              <a:rPr lang="en-US" sz="900" dirty="0">
                <a:solidFill>
                  <a:srgbClr val="222223"/>
                </a:solidFill>
              </a:rPr>
              <a:t>Has interesting culture &amp; art </a:t>
            </a:r>
          </a:p>
          <a:p>
            <a:pPr marL="128333" indent="-128333" defTabSz="1358510">
              <a:buClr>
                <a:srgbClr val="222223"/>
              </a:buClr>
              <a:buFont typeface="Arial" panose="020B0604020202020204" pitchFamily="34" charset="0"/>
              <a:buChar char="•"/>
            </a:pPr>
            <a:r>
              <a:rPr lang="en-US" sz="900" dirty="0">
                <a:solidFill>
                  <a:srgbClr val="222223"/>
                </a:solidFill>
              </a:rPr>
              <a:t>Has interesting sights</a:t>
            </a:r>
          </a:p>
          <a:p>
            <a:pPr marL="128333" indent="-128333" defTabSz="1358510">
              <a:buClr>
                <a:srgbClr val="222223"/>
              </a:buClr>
              <a:buFont typeface="Arial" panose="020B0604020202020204" pitchFamily="34" charset="0"/>
              <a:buChar char="•"/>
            </a:pPr>
            <a:r>
              <a:rPr lang="en-US" sz="900" dirty="0">
                <a:solidFill>
                  <a:srgbClr val="222223"/>
                </a:solidFill>
              </a:rPr>
              <a:t>Has lots of organized trips and excursions</a:t>
            </a:r>
          </a:p>
          <a:p>
            <a:pPr marL="128333" indent="-128333" defTabSz="1358510">
              <a:buClr>
                <a:srgbClr val="222223"/>
              </a:buClr>
              <a:buFont typeface="Arial" panose="020B0604020202020204" pitchFamily="34" charset="0"/>
              <a:buChar char="•"/>
            </a:pPr>
            <a:r>
              <a:rPr lang="en-US" sz="900" dirty="0">
                <a:solidFill>
                  <a:srgbClr val="222223"/>
                </a:solidFill>
              </a:rPr>
              <a:t>Has places to go out partying</a:t>
            </a:r>
          </a:p>
          <a:p>
            <a:pPr marL="128333" indent="-128333" defTabSz="1358510">
              <a:buClr>
                <a:srgbClr val="222223"/>
              </a:buClr>
              <a:buFont typeface="Arial" panose="020B0604020202020204" pitchFamily="34" charset="0"/>
              <a:buChar char="•"/>
            </a:pPr>
            <a:r>
              <a:rPr lang="en-US" sz="900" dirty="0">
                <a:solidFill>
                  <a:srgbClr val="222223"/>
                </a:solidFill>
              </a:rPr>
              <a:t>Has quiet environments</a:t>
            </a:r>
          </a:p>
          <a:p>
            <a:pPr marL="128333" indent="-128333" defTabSz="1358510">
              <a:buClr>
                <a:srgbClr val="222223"/>
              </a:buClr>
              <a:buFont typeface="Arial" panose="020B0604020202020204" pitchFamily="34" charset="0"/>
              <a:buChar char="•"/>
            </a:pPr>
            <a:r>
              <a:rPr lang="en-US" sz="900" dirty="0">
                <a:solidFill>
                  <a:srgbClr val="222223"/>
                </a:solidFill>
              </a:rPr>
              <a:t>Has rich cultural heritage</a:t>
            </a:r>
          </a:p>
          <a:p>
            <a:pPr marL="128333" indent="-128333" defTabSz="1358510">
              <a:buClr>
                <a:srgbClr val="222223"/>
              </a:buClr>
              <a:buFont typeface="Arial" panose="020B0604020202020204" pitchFamily="34" charset="0"/>
              <a:buChar char="•"/>
            </a:pPr>
            <a:r>
              <a:rPr lang="en-US" sz="900" dirty="0">
                <a:solidFill>
                  <a:srgbClr val="222223"/>
                </a:solidFill>
              </a:rPr>
              <a:t>Has romantic spots</a:t>
            </a:r>
          </a:p>
          <a:p>
            <a:pPr marL="128333" indent="-128333" defTabSz="1358510">
              <a:buClr>
                <a:srgbClr val="222223"/>
              </a:buClr>
              <a:buFont typeface="Arial" panose="020B0604020202020204" pitchFamily="34" charset="0"/>
              <a:buChar char="•"/>
            </a:pPr>
            <a:r>
              <a:rPr lang="en-US" sz="900" dirty="0">
                <a:solidFill>
                  <a:srgbClr val="222223"/>
                </a:solidFill>
              </a:rPr>
              <a:t>Has unspoiled nature</a:t>
            </a:r>
          </a:p>
          <a:p>
            <a:pPr marL="128333" indent="-128333" defTabSz="1358510">
              <a:buClr>
                <a:srgbClr val="222223"/>
              </a:buClr>
              <a:buFont typeface="Arial" panose="020B0604020202020204" pitchFamily="34" charset="0"/>
              <a:buChar char="•"/>
            </a:pPr>
            <a:r>
              <a:rPr lang="en-US" sz="900" dirty="0">
                <a:solidFill>
                  <a:srgbClr val="222223"/>
                </a:solidFill>
              </a:rPr>
              <a:t>Is easy to travel around</a:t>
            </a:r>
          </a:p>
          <a:p>
            <a:pPr marL="128333" indent="-128333" defTabSz="1358510">
              <a:buClr>
                <a:srgbClr val="222223"/>
              </a:buClr>
              <a:buFont typeface="Arial" panose="020B0604020202020204" pitchFamily="34" charset="0"/>
              <a:buChar char="•"/>
            </a:pPr>
            <a:r>
              <a:rPr lang="en-US" sz="900" dirty="0">
                <a:solidFill>
                  <a:srgbClr val="222223"/>
                </a:solidFill>
              </a:rPr>
              <a:t>Is easy to travel to</a:t>
            </a:r>
          </a:p>
          <a:p>
            <a:pPr marL="128333" indent="-128333" defTabSz="1358510">
              <a:buClr>
                <a:srgbClr val="222223"/>
              </a:buClr>
              <a:buFont typeface="Arial" panose="020B0604020202020204" pitchFamily="34" charset="0"/>
              <a:buChar char="•"/>
            </a:pPr>
            <a:r>
              <a:rPr lang="en-US" sz="900" dirty="0">
                <a:solidFill>
                  <a:srgbClr val="222223"/>
                </a:solidFill>
              </a:rPr>
              <a:t>Is not for just anybody, is exclusive</a:t>
            </a:r>
          </a:p>
          <a:p>
            <a:pPr marL="128333" indent="-128333" defTabSz="1358510">
              <a:buClr>
                <a:srgbClr val="222223"/>
              </a:buClr>
              <a:buFont typeface="Arial" panose="020B0604020202020204" pitchFamily="34" charset="0"/>
              <a:buChar char="•"/>
            </a:pPr>
            <a:r>
              <a:rPr lang="en-US" sz="900" dirty="0">
                <a:solidFill>
                  <a:srgbClr val="222223"/>
                </a:solidFill>
              </a:rPr>
              <a:t>Is not ruined by tourism</a:t>
            </a:r>
          </a:p>
          <a:p>
            <a:pPr marL="128333" indent="-128333" defTabSz="1358510">
              <a:buClr>
                <a:srgbClr val="222223"/>
              </a:buClr>
              <a:buFont typeface="Arial" panose="020B0604020202020204" pitchFamily="34" charset="0"/>
              <a:buChar char="•"/>
            </a:pPr>
            <a:r>
              <a:rPr lang="en-US" sz="900" dirty="0">
                <a:solidFill>
                  <a:srgbClr val="222223"/>
                </a:solidFill>
              </a:rPr>
              <a:t>Is not too warm </a:t>
            </a:r>
          </a:p>
          <a:p>
            <a:pPr marL="128333" indent="-128333" defTabSz="1358510">
              <a:buClr>
                <a:srgbClr val="222223"/>
              </a:buClr>
              <a:buFont typeface="Arial" panose="020B0604020202020204" pitchFamily="34" charset="0"/>
              <a:buChar char="•"/>
            </a:pPr>
            <a:r>
              <a:rPr lang="en-US" sz="900" dirty="0">
                <a:solidFill>
                  <a:srgbClr val="222223"/>
                </a:solidFill>
              </a:rPr>
              <a:t>Is well organized </a:t>
            </a:r>
          </a:p>
          <a:p>
            <a:pPr marL="128333" indent="-128333" defTabSz="1358510">
              <a:buClr>
                <a:srgbClr val="222223"/>
              </a:buClr>
              <a:buFont typeface="Arial" panose="020B0604020202020204" pitchFamily="34" charset="0"/>
              <a:buChar char="•"/>
            </a:pPr>
            <a:r>
              <a:rPr lang="en-US" sz="900" dirty="0">
                <a:solidFill>
                  <a:srgbClr val="222223"/>
                </a:solidFill>
              </a:rPr>
              <a:t>Offers a wide range of possible activities</a:t>
            </a:r>
          </a:p>
          <a:p>
            <a:pPr marL="128333" indent="-128333" defTabSz="1358510">
              <a:buClr>
                <a:srgbClr val="222223"/>
              </a:buClr>
              <a:buFont typeface="Arial" panose="020B0604020202020204" pitchFamily="34" charset="0"/>
              <a:buChar char="•"/>
            </a:pPr>
            <a:r>
              <a:rPr lang="en-US" sz="900" dirty="0">
                <a:solidFill>
                  <a:srgbClr val="222223"/>
                </a:solidFill>
              </a:rPr>
              <a:t>Good value for money</a:t>
            </a:r>
          </a:p>
        </p:txBody>
      </p:sp>
      <p:sp>
        <p:nvSpPr>
          <p:cNvPr id="55" name="TextBox 54"/>
          <p:cNvSpPr txBox="1"/>
          <p:nvPr/>
        </p:nvSpPr>
        <p:spPr>
          <a:xfrm>
            <a:off x="7354707" y="2835471"/>
            <a:ext cx="2501713" cy="3430846"/>
          </a:xfrm>
          <a:prstGeom prst="rect">
            <a:avLst/>
          </a:prstGeom>
          <a:noFill/>
          <a:ln>
            <a:solidFill>
              <a:schemeClr val="bg1">
                <a:lumMod val="85000"/>
              </a:schemeClr>
            </a:solidFill>
          </a:ln>
        </p:spPr>
        <p:txBody>
          <a:bodyPr wrap="square" lIns="105825" tIns="52913" rIns="105825" bIns="52913" rtlCol="0">
            <a:spAutoFit/>
          </a:bodyPr>
          <a:lstStyle/>
          <a:p>
            <a:pPr marL="128333" indent="-128333" defTabSz="1358510">
              <a:buClr>
                <a:srgbClr val="222223"/>
              </a:buClr>
              <a:buFont typeface="Arial" panose="020B0604020202020204" pitchFamily="34" charset="0"/>
              <a:buChar char="•"/>
            </a:pPr>
            <a:r>
              <a:rPr lang="en-US" sz="900" dirty="0">
                <a:solidFill>
                  <a:srgbClr val="222223"/>
                </a:solidFill>
              </a:rPr>
              <a:t>Active</a:t>
            </a:r>
          </a:p>
          <a:p>
            <a:pPr marL="128333" indent="-128333" defTabSz="1358510">
              <a:buClr>
                <a:srgbClr val="222223"/>
              </a:buClr>
              <a:buFont typeface="Arial" panose="020B0604020202020204" pitchFamily="34" charset="0"/>
              <a:buChar char="•"/>
            </a:pPr>
            <a:r>
              <a:rPr lang="en-US" sz="900" dirty="0">
                <a:solidFill>
                  <a:srgbClr val="222223"/>
                </a:solidFill>
              </a:rPr>
              <a:t>Playful</a:t>
            </a:r>
          </a:p>
          <a:p>
            <a:pPr marL="128333" indent="-128333" defTabSz="1358510">
              <a:buClr>
                <a:srgbClr val="222223"/>
              </a:buClr>
              <a:buFont typeface="Arial" panose="020B0604020202020204" pitchFamily="34" charset="0"/>
              <a:buChar char="•"/>
            </a:pPr>
            <a:r>
              <a:rPr lang="en-US" sz="900" dirty="0">
                <a:solidFill>
                  <a:srgbClr val="222223"/>
                </a:solidFill>
              </a:rPr>
              <a:t>Fresh</a:t>
            </a:r>
          </a:p>
          <a:p>
            <a:pPr marL="128333" indent="-128333" defTabSz="1358510">
              <a:buClr>
                <a:srgbClr val="222223"/>
              </a:buClr>
              <a:buFont typeface="Arial" panose="020B0604020202020204" pitchFamily="34" charset="0"/>
              <a:buChar char="•"/>
            </a:pPr>
            <a:r>
              <a:rPr lang="en-US" sz="900" dirty="0">
                <a:solidFill>
                  <a:srgbClr val="222223"/>
                </a:solidFill>
              </a:rPr>
              <a:t>Open-minded</a:t>
            </a:r>
          </a:p>
          <a:p>
            <a:pPr marL="128333" indent="-128333" defTabSz="1358510">
              <a:buClr>
                <a:srgbClr val="222223"/>
              </a:buClr>
              <a:buFont typeface="Arial" panose="020B0604020202020204" pitchFamily="34" charset="0"/>
              <a:buChar char="•"/>
            </a:pPr>
            <a:r>
              <a:rPr lang="en-US" sz="900" dirty="0">
                <a:solidFill>
                  <a:srgbClr val="222223"/>
                </a:solidFill>
              </a:rPr>
              <a:t>Sociable</a:t>
            </a:r>
          </a:p>
          <a:p>
            <a:pPr marL="128333" indent="-128333" defTabSz="1358510">
              <a:buClr>
                <a:srgbClr val="222223"/>
              </a:buClr>
              <a:buFont typeface="Arial" panose="020B0604020202020204" pitchFamily="34" charset="0"/>
              <a:buChar char="•"/>
            </a:pPr>
            <a:r>
              <a:rPr lang="en-US" sz="900" dirty="0">
                <a:solidFill>
                  <a:srgbClr val="222223"/>
                </a:solidFill>
              </a:rPr>
              <a:t>Outgoing</a:t>
            </a:r>
          </a:p>
          <a:p>
            <a:pPr marL="128333" indent="-128333" defTabSz="1358510">
              <a:buClr>
                <a:srgbClr val="222223"/>
              </a:buClr>
              <a:buFont typeface="Arial" panose="020B0604020202020204" pitchFamily="34" charset="0"/>
              <a:buChar char="•"/>
            </a:pPr>
            <a:r>
              <a:rPr lang="en-US" sz="900" dirty="0">
                <a:solidFill>
                  <a:srgbClr val="222223"/>
                </a:solidFill>
              </a:rPr>
              <a:t>Caring</a:t>
            </a:r>
          </a:p>
          <a:p>
            <a:pPr marL="128333" indent="-128333" defTabSz="1358510">
              <a:buClr>
                <a:srgbClr val="222223"/>
              </a:buClr>
              <a:buFont typeface="Arial" panose="020B0604020202020204" pitchFamily="34" charset="0"/>
              <a:buChar char="•"/>
            </a:pPr>
            <a:r>
              <a:rPr lang="en-US" sz="900" dirty="0">
                <a:solidFill>
                  <a:srgbClr val="222223"/>
                </a:solidFill>
              </a:rPr>
              <a:t>Friendly</a:t>
            </a:r>
          </a:p>
          <a:p>
            <a:pPr marL="128333" indent="-128333" defTabSz="1358510">
              <a:buClr>
                <a:srgbClr val="222223"/>
              </a:buClr>
              <a:buFont typeface="Arial" panose="020B0604020202020204" pitchFamily="34" charset="0"/>
              <a:buChar char="•"/>
            </a:pPr>
            <a:r>
              <a:rPr lang="en-US" sz="900" dirty="0">
                <a:solidFill>
                  <a:srgbClr val="222223"/>
                </a:solidFill>
              </a:rPr>
              <a:t>Cozy</a:t>
            </a:r>
          </a:p>
          <a:p>
            <a:pPr marL="128333" indent="-128333" defTabSz="1358510">
              <a:buClr>
                <a:srgbClr val="222223"/>
              </a:buClr>
              <a:buFont typeface="Arial" panose="020B0604020202020204" pitchFamily="34" charset="0"/>
              <a:buChar char="•"/>
            </a:pPr>
            <a:r>
              <a:rPr lang="en-US" sz="900" dirty="0">
                <a:solidFill>
                  <a:srgbClr val="222223"/>
                </a:solidFill>
              </a:rPr>
              <a:t>Harmonious</a:t>
            </a:r>
          </a:p>
          <a:p>
            <a:pPr marL="128333" indent="-128333" defTabSz="1358510">
              <a:buClr>
                <a:srgbClr val="222223"/>
              </a:buClr>
              <a:buFont typeface="Arial" panose="020B0604020202020204" pitchFamily="34" charset="0"/>
              <a:buChar char="•"/>
            </a:pPr>
            <a:r>
              <a:rPr lang="en-US" sz="900" dirty="0">
                <a:solidFill>
                  <a:srgbClr val="222223"/>
                </a:solidFill>
              </a:rPr>
              <a:t>Peaceful</a:t>
            </a:r>
          </a:p>
          <a:p>
            <a:pPr marL="128333" indent="-128333" defTabSz="1358510">
              <a:buClr>
                <a:srgbClr val="222223"/>
              </a:buClr>
              <a:buFont typeface="Arial" panose="020B0604020202020204" pitchFamily="34" charset="0"/>
              <a:buChar char="•"/>
            </a:pPr>
            <a:r>
              <a:rPr lang="en-US" sz="900" dirty="0">
                <a:solidFill>
                  <a:srgbClr val="222223"/>
                </a:solidFill>
              </a:rPr>
              <a:t>Relaxed</a:t>
            </a:r>
          </a:p>
          <a:p>
            <a:pPr marL="128333" indent="-128333" defTabSz="1358510">
              <a:buClr>
                <a:srgbClr val="222223"/>
              </a:buClr>
              <a:buFont typeface="Arial" panose="020B0604020202020204" pitchFamily="34" charset="0"/>
              <a:buChar char="•"/>
            </a:pPr>
            <a:r>
              <a:rPr lang="en-US" sz="900" dirty="0">
                <a:solidFill>
                  <a:srgbClr val="222223"/>
                </a:solidFill>
              </a:rPr>
              <a:t>Practical</a:t>
            </a:r>
          </a:p>
          <a:p>
            <a:pPr marL="128333" indent="-128333" defTabSz="1358510">
              <a:buClr>
                <a:srgbClr val="222223"/>
              </a:buClr>
              <a:buFont typeface="Arial" panose="020B0604020202020204" pitchFamily="34" charset="0"/>
              <a:buChar char="•"/>
            </a:pPr>
            <a:r>
              <a:rPr lang="en-US" sz="900" dirty="0">
                <a:solidFill>
                  <a:srgbClr val="222223"/>
                </a:solidFill>
              </a:rPr>
              <a:t>Structured</a:t>
            </a:r>
          </a:p>
          <a:p>
            <a:pPr marL="128333" indent="-128333" defTabSz="1358510">
              <a:buClr>
                <a:srgbClr val="222223"/>
              </a:buClr>
              <a:buFont typeface="Arial" panose="020B0604020202020204" pitchFamily="34" charset="0"/>
              <a:buChar char="•"/>
            </a:pPr>
            <a:r>
              <a:rPr lang="en-US" sz="900" dirty="0">
                <a:solidFill>
                  <a:srgbClr val="222223"/>
                </a:solidFill>
              </a:rPr>
              <a:t>Predictable</a:t>
            </a:r>
          </a:p>
          <a:p>
            <a:pPr marL="128333" indent="-128333" defTabSz="1358510">
              <a:buClr>
                <a:srgbClr val="222223"/>
              </a:buClr>
              <a:buFont typeface="Arial" panose="020B0604020202020204" pitchFamily="34" charset="0"/>
              <a:buChar char="•"/>
            </a:pPr>
            <a:r>
              <a:rPr lang="en-US" sz="900" dirty="0">
                <a:solidFill>
                  <a:srgbClr val="222223"/>
                </a:solidFill>
              </a:rPr>
              <a:t>Authentic</a:t>
            </a:r>
          </a:p>
          <a:p>
            <a:pPr marL="128333" indent="-128333" defTabSz="1358510">
              <a:buClr>
                <a:srgbClr val="222223"/>
              </a:buClr>
              <a:buFont typeface="Arial" panose="020B0604020202020204" pitchFamily="34" charset="0"/>
              <a:buChar char="•"/>
            </a:pPr>
            <a:r>
              <a:rPr lang="en-US" sz="900" dirty="0">
                <a:solidFill>
                  <a:srgbClr val="222223"/>
                </a:solidFill>
              </a:rPr>
              <a:t>Unique</a:t>
            </a:r>
          </a:p>
          <a:p>
            <a:pPr marL="128333" indent="-128333" defTabSz="1358510">
              <a:buClr>
                <a:srgbClr val="222223"/>
              </a:buClr>
              <a:buFont typeface="Arial" panose="020B0604020202020204" pitchFamily="34" charset="0"/>
              <a:buChar char="•"/>
            </a:pPr>
            <a:r>
              <a:rPr lang="en-US" sz="900" dirty="0">
                <a:solidFill>
                  <a:srgbClr val="222223"/>
                </a:solidFill>
              </a:rPr>
              <a:t>Cultivated</a:t>
            </a:r>
          </a:p>
          <a:p>
            <a:pPr marL="128333" indent="-128333" defTabSz="1358510">
              <a:buClr>
                <a:srgbClr val="222223"/>
              </a:buClr>
              <a:buFont typeface="Arial" panose="020B0604020202020204" pitchFamily="34" charset="0"/>
              <a:buChar char="•"/>
            </a:pPr>
            <a:r>
              <a:rPr lang="en-US" sz="900" dirty="0">
                <a:solidFill>
                  <a:srgbClr val="222223"/>
                </a:solidFill>
              </a:rPr>
              <a:t>Extravagant</a:t>
            </a:r>
          </a:p>
          <a:p>
            <a:pPr marL="128333" indent="-128333" defTabSz="1358510">
              <a:buClr>
                <a:srgbClr val="222223"/>
              </a:buClr>
              <a:buFont typeface="Arial" panose="020B0604020202020204" pitchFamily="34" charset="0"/>
              <a:buChar char="•"/>
            </a:pPr>
            <a:r>
              <a:rPr lang="en-US" sz="900" dirty="0">
                <a:solidFill>
                  <a:srgbClr val="222223"/>
                </a:solidFill>
              </a:rPr>
              <a:t>Superior</a:t>
            </a:r>
          </a:p>
          <a:p>
            <a:pPr marL="128333" indent="-128333" defTabSz="1358510">
              <a:buClr>
                <a:srgbClr val="222223"/>
              </a:buClr>
              <a:buFont typeface="Arial" panose="020B0604020202020204" pitchFamily="34" charset="0"/>
              <a:buChar char="•"/>
            </a:pPr>
            <a:r>
              <a:rPr lang="en-US" sz="900" dirty="0">
                <a:solidFill>
                  <a:srgbClr val="222223"/>
                </a:solidFill>
              </a:rPr>
              <a:t>Classy</a:t>
            </a:r>
          </a:p>
          <a:p>
            <a:pPr marL="128333" indent="-128333" defTabSz="1358510">
              <a:buClr>
                <a:srgbClr val="222223"/>
              </a:buClr>
              <a:buFont typeface="Arial" panose="020B0604020202020204" pitchFamily="34" charset="0"/>
              <a:buChar char="•"/>
            </a:pPr>
            <a:r>
              <a:rPr lang="en-US" sz="900" dirty="0">
                <a:solidFill>
                  <a:srgbClr val="222223"/>
                </a:solidFill>
              </a:rPr>
              <a:t>Explorative</a:t>
            </a:r>
          </a:p>
          <a:p>
            <a:pPr marL="128333" indent="-128333" defTabSz="1358510">
              <a:buClr>
                <a:srgbClr val="222223"/>
              </a:buClr>
              <a:buFont typeface="Arial" panose="020B0604020202020204" pitchFamily="34" charset="0"/>
              <a:buChar char="•"/>
            </a:pPr>
            <a:r>
              <a:rPr lang="en-US" sz="900" dirty="0">
                <a:solidFill>
                  <a:srgbClr val="222223"/>
                </a:solidFill>
              </a:rPr>
              <a:t>Adventurous</a:t>
            </a:r>
          </a:p>
          <a:p>
            <a:pPr marL="128333" indent="-128333" defTabSz="1358510">
              <a:buClr>
                <a:srgbClr val="222223"/>
              </a:buClr>
              <a:buFont typeface="Arial" panose="020B0604020202020204" pitchFamily="34" charset="0"/>
              <a:buChar char="•"/>
            </a:pPr>
            <a:r>
              <a:rPr lang="en-US" sz="900" dirty="0">
                <a:solidFill>
                  <a:srgbClr val="222223"/>
                </a:solidFill>
              </a:rPr>
              <a:t>Daring</a:t>
            </a:r>
            <a:endParaRPr lang="en-US" sz="900" dirty="0">
              <a:solidFill>
                <a:srgbClr val="222223"/>
              </a:solidFill>
              <a:latin typeface="Segoe UI"/>
            </a:endParaRPr>
          </a:p>
        </p:txBody>
      </p:sp>
      <p:sp>
        <p:nvSpPr>
          <p:cNvPr id="56" name="TextBox 55"/>
          <p:cNvSpPr txBox="1"/>
          <p:nvPr/>
        </p:nvSpPr>
        <p:spPr>
          <a:xfrm>
            <a:off x="10255025" y="2835472"/>
            <a:ext cx="2875583" cy="4538842"/>
          </a:xfrm>
          <a:prstGeom prst="rect">
            <a:avLst/>
          </a:prstGeom>
          <a:noFill/>
          <a:ln>
            <a:solidFill>
              <a:schemeClr val="bg1">
                <a:lumMod val="85000"/>
              </a:schemeClr>
            </a:solidFill>
          </a:ln>
        </p:spPr>
        <p:txBody>
          <a:bodyPr wrap="square" lIns="105825" tIns="52913" rIns="105825" bIns="52913" rtlCol="0">
            <a:spAutoFit/>
          </a:bodyPr>
          <a:lstStyle/>
          <a:p>
            <a:pPr marL="128333" indent="-128333" defTabSz="1358510">
              <a:buClr>
                <a:srgbClr val="222223"/>
              </a:buClr>
              <a:buFont typeface="Arial" panose="020B0604020202020204" pitchFamily="34" charset="0"/>
              <a:buChar char="•"/>
            </a:pPr>
            <a:r>
              <a:rPr lang="en-US" sz="900" dirty="0">
                <a:solidFill>
                  <a:srgbClr val="222223"/>
                </a:solidFill>
              </a:rPr>
              <a:t>People who want to have as much fun as possible in life</a:t>
            </a:r>
          </a:p>
          <a:p>
            <a:pPr marL="128333" indent="-128333" defTabSz="1358510">
              <a:buClr>
                <a:srgbClr val="222223"/>
              </a:buClr>
              <a:buFont typeface="Arial" panose="020B0604020202020204" pitchFamily="34" charset="0"/>
              <a:buChar char="•"/>
            </a:pPr>
            <a:r>
              <a:rPr lang="en-US" sz="900" dirty="0">
                <a:solidFill>
                  <a:srgbClr val="222223"/>
                </a:solidFill>
              </a:rPr>
              <a:t>People that like to do things spontaneously, impulsively</a:t>
            </a:r>
          </a:p>
          <a:p>
            <a:pPr marL="128333" indent="-128333" defTabSz="1358510">
              <a:buClr>
                <a:srgbClr val="222223"/>
              </a:buClr>
              <a:buFont typeface="Arial" panose="020B0604020202020204" pitchFamily="34" charset="0"/>
              <a:buChar char="•"/>
            </a:pPr>
            <a:r>
              <a:rPr lang="en-US" sz="900" dirty="0">
                <a:solidFill>
                  <a:srgbClr val="222223"/>
                </a:solidFill>
              </a:rPr>
              <a:t>People who likes to party</a:t>
            </a:r>
          </a:p>
          <a:p>
            <a:pPr marL="128333" indent="-128333" defTabSz="1358510">
              <a:buClr>
                <a:srgbClr val="222223"/>
              </a:buClr>
              <a:buFont typeface="Arial" panose="020B0604020202020204" pitchFamily="34" charset="0"/>
              <a:buChar char="•"/>
            </a:pPr>
            <a:r>
              <a:rPr lang="en-US" sz="900" dirty="0">
                <a:solidFill>
                  <a:srgbClr val="222223"/>
                </a:solidFill>
              </a:rPr>
              <a:t>People who are always looking to connect with others</a:t>
            </a:r>
          </a:p>
          <a:p>
            <a:pPr marL="128333" indent="-128333" defTabSz="1358510">
              <a:buClr>
                <a:srgbClr val="222223"/>
              </a:buClr>
              <a:buFont typeface="Arial" panose="020B0604020202020204" pitchFamily="34" charset="0"/>
              <a:buChar char="•"/>
            </a:pPr>
            <a:r>
              <a:rPr lang="en-US" sz="900" dirty="0">
                <a:solidFill>
                  <a:srgbClr val="222223"/>
                </a:solidFill>
              </a:rPr>
              <a:t>People who enjoy spending time with friends</a:t>
            </a:r>
          </a:p>
          <a:p>
            <a:pPr marL="128333" indent="-128333" defTabSz="1358510">
              <a:buClr>
                <a:srgbClr val="222223"/>
              </a:buClr>
              <a:buFont typeface="Arial" panose="020B0604020202020204" pitchFamily="34" charset="0"/>
              <a:buChar char="•"/>
            </a:pPr>
            <a:r>
              <a:rPr lang="en-US" sz="900" dirty="0">
                <a:solidFill>
                  <a:srgbClr val="222223"/>
                </a:solidFill>
              </a:rPr>
              <a:t>People who have an active and busy social life</a:t>
            </a:r>
          </a:p>
          <a:p>
            <a:pPr marL="128333" indent="-128333" defTabSz="1358510">
              <a:buClr>
                <a:srgbClr val="222223"/>
              </a:buClr>
              <a:buFont typeface="Arial" panose="020B0604020202020204" pitchFamily="34" charset="0"/>
              <a:buChar char="•"/>
            </a:pPr>
            <a:r>
              <a:rPr lang="en-US" sz="900" dirty="0">
                <a:solidFill>
                  <a:srgbClr val="222223"/>
                </a:solidFill>
              </a:rPr>
              <a:t>People for whom family comes first above all</a:t>
            </a:r>
          </a:p>
          <a:p>
            <a:pPr marL="128333" indent="-128333" defTabSz="1358510">
              <a:buClr>
                <a:srgbClr val="222223"/>
              </a:buClr>
              <a:buFont typeface="Arial" panose="020B0604020202020204" pitchFamily="34" charset="0"/>
              <a:buChar char="•"/>
            </a:pPr>
            <a:r>
              <a:rPr lang="en-US" sz="900" dirty="0">
                <a:solidFill>
                  <a:srgbClr val="222223"/>
                </a:solidFill>
              </a:rPr>
              <a:t>People who enjoy taking care of others</a:t>
            </a:r>
          </a:p>
          <a:p>
            <a:pPr marL="128333" indent="-128333" defTabSz="1358510">
              <a:buClr>
                <a:srgbClr val="222223"/>
              </a:buClr>
              <a:buFont typeface="Arial" panose="020B0604020202020204" pitchFamily="34" charset="0"/>
              <a:buChar char="•"/>
            </a:pPr>
            <a:r>
              <a:rPr lang="en-US" sz="900" dirty="0">
                <a:solidFill>
                  <a:srgbClr val="222223"/>
                </a:solidFill>
              </a:rPr>
              <a:t>People who have strong family values</a:t>
            </a:r>
          </a:p>
          <a:p>
            <a:pPr marL="128333" indent="-128333" defTabSz="1358510">
              <a:buClr>
                <a:srgbClr val="222223"/>
              </a:buClr>
              <a:buFont typeface="Arial" panose="020B0604020202020204" pitchFamily="34" charset="0"/>
              <a:buChar char="•"/>
            </a:pPr>
            <a:r>
              <a:rPr lang="en-US" sz="900" dirty="0">
                <a:solidFill>
                  <a:srgbClr val="222223"/>
                </a:solidFill>
              </a:rPr>
              <a:t>People who want to escape from the demands of life and relax and unwind</a:t>
            </a:r>
          </a:p>
          <a:p>
            <a:pPr marL="128333" indent="-128333" defTabSz="1358510">
              <a:buClr>
                <a:srgbClr val="222223"/>
              </a:buClr>
              <a:buFont typeface="Arial" panose="020B0604020202020204" pitchFamily="34" charset="0"/>
              <a:buChar char="•"/>
            </a:pPr>
            <a:r>
              <a:rPr lang="en-US" sz="900" dirty="0">
                <a:solidFill>
                  <a:srgbClr val="222223"/>
                </a:solidFill>
              </a:rPr>
              <a:t>People who needs time for themselves</a:t>
            </a:r>
          </a:p>
          <a:p>
            <a:pPr marL="128333" indent="-128333" defTabSz="1358510">
              <a:buClr>
                <a:srgbClr val="222223"/>
              </a:buClr>
              <a:buFont typeface="Arial" panose="020B0604020202020204" pitchFamily="34" charset="0"/>
              <a:buChar char="•"/>
            </a:pPr>
            <a:r>
              <a:rPr lang="en-US" sz="900" dirty="0">
                <a:solidFill>
                  <a:srgbClr val="222223"/>
                </a:solidFill>
              </a:rPr>
              <a:t>People who want to revitalize themselves </a:t>
            </a:r>
          </a:p>
          <a:p>
            <a:pPr marL="128333" indent="-128333" defTabSz="1358510">
              <a:buClr>
                <a:srgbClr val="222223"/>
              </a:buClr>
              <a:buFont typeface="Arial" panose="020B0604020202020204" pitchFamily="34" charset="0"/>
              <a:buChar char="•"/>
            </a:pPr>
            <a:r>
              <a:rPr lang="en-US" sz="900" dirty="0">
                <a:solidFill>
                  <a:srgbClr val="222223"/>
                </a:solidFill>
              </a:rPr>
              <a:t>People who make rational choices</a:t>
            </a:r>
          </a:p>
          <a:p>
            <a:pPr marL="128333" indent="-128333" defTabSz="1358510">
              <a:buClr>
                <a:srgbClr val="222223"/>
              </a:buClr>
              <a:buFont typeface="Arial" panose="020B0604020202020204" pitchFamily="34" charset="0"/>
              <a:buChar char="•"/>
            </a:pPr>
            <a:r>
              <a:rPr lang="en-US" sz="900" dirty="0">
                <a:solidFill>
                  <a:srgbClr val="222223"/>
                </a:solidFill>
              </a:rPr>
              <a:t>People who prefer the familiar over the unknown</a:t>
            </a:r>
          </a:p>
          <a:p>
            <a:pPr marL="128333" indent="-128333" defTabSz="1358510">
              <a:buClr>
                <a:srgbClr val="222223"/>
              </a:buClr>
              <a:buFont typeface="Arial" panose="020B0604020202020204" pitchFamily="34" charset="0"/>
              <a:buChar char="•"/>
            </a:pPr>
            <a:r>
              <a:rPr lang="en-US" sz="900" dirty="0">
                <a:solidFill>
                  <a:srgbClr val="222223"/>
                </a:solidFill>
              </a:rPr>
              <a:t>People who avoid risk </a:t>
            </a:r>
          </a:p>
          <a:p>
            <a:pPr marL="128333" indent="-128333" defTabSz="1358510">
              <a:buClr>
                <a:srgbClr val="222223"/>
              </a:buClr>
              <a:buFont typeface="Arial" panose="020B0604020202020204" pitchFamily="34" charset="0"/>
              <a:buChar char="•"/>
            </a:pPr>
            <a:r>
              <a:rPr lang="en-US" sz="900" dirty="0">
                <a:solidFill>
                  <a:srgbClr val="222223"/>
                </a:solidFill>
              </a:rPr>
              <a:t>People who are interested to learn more</a:t>
            </a:r>
          </a:p>
          <a:p>
            <a:pPr marL="128333" indent="-128333" defTabSz="1358510">
              <a:buClr>
                <a:srgbClr val="222223"/>
              </a:buClr>
              <a:buFont typeface="Arial" panose="020B0604020202020204" pitchFamily="34" charset="0"/>
              <a:buChar char="•"/>
            </a:pPr>
            <a:r>
              <a:rPr lang="en-US" sz="900" dirty="0">
                <a:solidFill>
                  <a:srgbClr val="222223"/>
                </a:solidFill>
              </a:rPr>
              <a:t>People who want to make a different choice </a:t>
            </a:r>
          </a:p>
          <a:p>
            <a:pPr marL="128333" indent="-128333" defTabSz="1358510">
              <a:buClr>
                <a:srgbClr val="222223"/>
              </a:buClr>
              <a:buFont typeface="Arial" panose="020B0604020202020204" pitchFamily="34" charset="0"/>
              <a:buChar char="•"/>
            </a:pPr>
            <a:r>
              <a:rPr lang="en-US" sz="900" dirty="0">
                <a:solidFill>
                  <a:srgbClr val="222223"/>
                </a:solidFill>
              </a:rPr>
              <a:t>People that like to do things the unconventional way</a:t>
            </a:r>
          </a:p>
          <a:p>
            <a:pPr marL="128333" indent="-128333" defTabSz="1358510">
              <a:buClr>
                <a:srgbClr val="222223"/>
              </a:buClr>
              <a:buFont typeface="Arial" panose="020B0604020202020204" pitchFamily="34" charset="0"/>
              <a:buChar char="•"/>
            </a:pPr>
            <a:r>
              <a:rPr lang="en-US" sz="900" dirty="0">
                <a:solidFill>
                  <a:srgbClr val="222223"/>
                </a:solidFill>
              </a:rPr>
              <a:t>People who want the best and are willing to pay for it</a:t>
            </a:r>
          </a:p>
          <a:p>
            <a:pPr marL="128333" indent="-128333" defTabSz="1358510">
              <a:buClr>
                <a:srgbClr val="222223"/>
              </a:buClr>
              <a:buFont typeface="Arial" panose="020B0604020202020204" pitchFamily="34" charset="0"/>
              <a:buChar char="•"/>
            </a:pPr>
            <a:r>
              <a:rPr lang="en-US" sz="900" dirty="0">
                <a:solidFill>
                  <a:srgbClr val="222223"/>
                </a:solidFill>
              </a:rPr>
              <a:t>People who like to have the best things, value high quality</a:t>
            </a:r>
          </a:p>
          <a:p>
            <a:pPr marL="128333" indent="-128333" defTabSz="1358510">
              <a:buClr>
                <a:srgbClr val="222223"/>
              </a:buClr>
              <a:buFont typeface="Arial" panose="020B0604020202020204" pitchFamily="34" charset="0"/>
              <a:buChar char="•"/>
            </a:pPr>
            <a:r>
              <a:rPr lang="en-US" sz="900" dirty="0">
                <a:solidFill>
                  <a:srgbClr val="222223"/>
                </a:solidFill>
              </a:rPr>
              <a:t>People who is sophisticated and classy</a:t>
            </a:r>
          </a:p>
          <a:p>
            <a:pPr marL="128333" indent="-128333" defTabSz="1358510">
              <a:buClr>
                <a:srgbClr val="222223"/>
              </a:buClr>
              <a:buFont typeface="Arial" panose="020B0604020202020204" pitchFamily="34" charset="0"/>
              <a:buChar char="•"/>
            </a:pPr>
            <a:r>
              <a:rPr lang="en-US" sz="900" dirty="0">
                <a:solidFill>
                  <a:srgbClr val="222223"/>
                </a:solidFill>
              </a:rPr>
              <a:t>People who like to explore and have new experiences</a:t>
            </a:r>
          </a:p>
          <a:p>
            <a:pPr marL="128333" indent="-128333" defTabSz="1358510">
              <a:buClr>
                <a:srgbClr val="222223"/>
              </a:buClr>
              <a:buFont typeface="Arial" panose="020B0604020202020204" pitchFamily="34" charset="0"/>
              <a:buChar char="•"/>
            </a:pPr>
            <a:r>
              <a:rPr lang="en-US" sz="900" dirty="0">
                <a:solidFill>
                  <a:srgbClr val="222223"/>
                </a:solidFill>
              </a:rPr>
              <a:t>People who like adventure</a:t>
            </a:r>
          </a:p>
          <a:p>
            <a:pPr marL="128333" indent="-128333" defTabSz="1358510">
              <a:buClr>
                <a:srgbClr val="222223"/>
              </a:buClr>
              <a:buFont typeface="Arial" panose="020B0604020202020204" pitchFamily="34" charset="0"/>
              <a:buChar char="•"/>
            </a:pPr>
            <a:r>
              <a:rPr lang="en-US" sz="900" dirty="0">
                <a:solidFill>
                  <a:srgbClr val="222223"/>
                </a:solidFill>
              </a:rPr>
              <a:t>People who wants a life changing experience</a:t>
            </a:r>
            <a:endParaRPr lang="en-US" sz="900" dirty="0">
              <a:solidFill>
                <a:srgbClr val="222223"/>
              </a:solidFill>
              <a:latin typeface="Segoe UI"/>
            </a:endParaRPr>
          </a:p>
        </p:txBody>
      </p:sp>
      <p:sp>
        <p:nvSpPr>
          <p:cNvPr id="20" name="TextBox 19"/>
          <p:cNvSpPr txBox="1"/>
          <p:nvPr/>
        </p:nvSpPr>
        <p:spPr>
          <a:xfrm>
            <a:off x="286750" y="2074622"/>
            <a:ext cx="2875583" cy="637967"/>
          </a:xfrm>
          <a:prstGeom prst="rect">
            <a:avLst/>
          </a:prstGeom>
          <a:noFill/>
          <a:ln>
            <a:solidFill>
              <a:schemeClr val="bg1">
                <a:lumMod val="85000"/>
              </a:schemeClr>
            </a:solidFill>
          </a:ln>
        </p:spPr>
        <p:txBody>
          <a:bodyPr wrap="square" lIns="105825" tIns="52913" rIns="105825" bIns="52913" rtlCol="0">
            <a:spAutoFit/>
          </a:bodyPr>
          <a:lstStyle/>
          <a:p>
            <a:pPr defTabSz="1358510">
              <a:lnSpc>
                <a:spcPct val="110000"/>
              </a:lnSpc>
              <a:spcBef>
                <a:spcPts val="3528"/>
              </a:spcBef>
              <a:buClr>
                <a:srgbClr val="222223"/>
              </a:buClr>
            </a:pPr>
            <a:r>
              <a:rPr lang="en-US" sz="800" dirty="0">
                <a:solidFill>
                  <a:srgbClr val="222223"/>
                </a:solidFill>
              </a:rPr>
              <a:t>Imagine that you would go on a similar holiday in the future (with the same people, the same destination, the same time, etc.), please tick the feelings and needs the ideal holiday experience should meet for this occasion</a:t>
            </a:r>
            <a:endParaRPr lang="nb-NO" sz="800" dirty="0">
              <a:solidFill>
                <a:srgbClr val="222223"/>
              </a:solidFill>
              <a:latin typeface="Segoe UI"/>
            </a:endParaRPr>
          </a:p>
        </p:txBody>
      </p:sp>
      <p:sp>
        <p:nvSpPr>
          <p:cNvPr id="57" name="TextBox 56"/>
          <p:cNvSpPr txBox="1"/>
          <p:nvPr/>
        </p:nvSpPr>
        <p:spPr>
          <a:xfrm>
            <a:off x="3477510" y="2074623"/>
            <a:ext cx="3491121" cy="441631"/>
          </a:xfrm>
          <a:prstGeom prst="rect">
            <a:avLst/>
          </a:prstGeom>
          <a:noFill/>
          <a:ln>
            <a:solidFill>
              <a:schemeClr val="bg1">
                <a:lumMod val="85000"/>
              </a:schemeClr>
            </a:solidFill>
          </a:ln>
        </p:spPr>
        <p:txBody>
          <a:bodyPr wrap="square" lIns="105825" tIns="52913" rIns="105825" bIns="52913" rtlCol="0">
            <a:spAutoFit/>
          </a:bodyPr>
          <a:lstStyle/>
          <a:p>
            <a:pPr defTabSz="1358510">
              <a:lnSpc>
                <a:spcPct val="110000"/>
              </a:lnSpc>
              <a:spcBef>
                <a:spcPts val="3528"/>
              </a:spcBef>
              <a:buClr>
                <a:srgbClr val="222223"/>
              </a:buClr>
            </a:pPr>
            <a:r>
              <a:rPr lang="en-US" sz="1029" dirty="0">
                <a:solidFill>
                  <a:srgbClr val="222223"/>
                </a:solidFill>
              </a:rPr>
              <a:t>Which are the qualities and characteristics the holiday experience would ideally need to have for this occasion?</a:t>
            </a:r>
            <a:endParaRPr lang="nb-NO" sz="1029" dirty="0">
              <a:solidFill>
                <a:srgbClr val="222223"/>
              </a:solidFill>
              <a:latin typeface="Segoe UI"/>
            </a:endParaRPr>
          </a:p>
        </p:txBody>
      </p:sp>
      <p:sp>
        <p:nvSpPr>
          <p:cNvPr id="58" name="TextBox 57"/>
          <p:cNvSpPr txBox="1"/>
          <p:nvPr/>
        </p:nvSpPr>
        <p:spPr>
          <a:xfrm>
            <a:off x="7354707" y="2074623"/>
            <a:ext cx="2501713" cy="629503"/>
          </a:xfrm>
          <a:prstGeom prst="rect">
            <a:avLst/>
          </a:prstGeom>
          <a:noFill/>
          <a:ln>
            <a:solidFill>
              <a:schemeClr val="bg1">
                <a:lumMod val="85000"/>
              </a:schemeClr>
            </a:solidFill>
          </a:ln>
        </p:spPr>
        <p:txBody>
          <a:bodyPr wrap="square" lIns="105825" tIns="52913" rIns="105825" bIns="52913" rtlCol="0">
            <a:spAutoFit/>
          </a:bodyPr>
          <a:lstStyle/>
          <a:p>
            <a:pPr defTabSz="1358510">
              <a:lnSpc>
                <a:spcPct val="110000"/>
              </a:lnSpc>
              <a:spcBef>
                <a:spcPts val="3528"/>
              </a:spcBef>
              <a:buClr>
                <a:srgbClr val="222223"/>
              </a:buClr>
            </a:pPr>
            <a:r>
              <a:rPr lang="en-US" sz="1029" dirty="0">
                <a:solidFill>
                  <a:srgbClr val="222223"/>
                </a:solidFill>
              </a:rPr>
              <a:t>Please tick the words that fit the character of your IDEAL future holiday experience for this occasion</a:t>
            </a:r>
            <a:endParaRPr lang="nb-NO" sz="1029" dirty="0">
              <a:solidFill>
                <a:srgbClr val="222223"/>
              </a:solidFill>
              <a:latin typeface="Segoe UI"/>
            </a:endParaRPr>
          </a:p>
        </p:txBody>
      </p:sp>
      <p:sp>
        <p:nvSpPr>
          <p:cNvPr id="59" name="TextBox 58"/>
          <p:cNvSpPr txBox="1"/>
          <p:nvPr/>
        </p:nvSpPr>
        <p:spPr>
          <a:xfrm>
            <a:off x="10262779" y="2074623"/>
            <a:ext cx="2867830" cy="629503"/>
          </a:xfrm>
          <a:prstGeom prst="rect">
            <a:avLst/>
          </a:prstGeom>
          <a:noFill/>
          <a:ln>
            <a:solidFill>
              <a:schemeClr val="bg1">
                <a:lumMod val="85000"/>
              </a:schemeClr>
            </a:solidFill>
          </a:ln>
        </p:spPr>
        <p:txBody>
          <a:bodyPr wrap="square" lIns="105825" tIns="52913" rIns="105825" bIns="52913" rtlCol="0">
            <a:spAutoFit/>
          </a:bodyPr>
          <a:lstStyle/>
          <a:p>
            <a:pPr defTabSz="1358510">
              <a:lnSpc>
                <a:spcPct val="110000"/>
              </a:lnSpc>
              <a:spcBef>
                <a:spcPts val="3528"/>
              </a:spcBef>
              <a:buClr>
                <a:srgbClr val="222223"/>
              </a:buClr>
            </a:pPr>
            <a:r>
              <a:rPr lang="en-US" sz="1029" dirty="0">
                <a:solidFill>
                  <a:srgbClr val="222223"/>
                </a:solidFill>
              </a:rPr>
              <a:t>Which of the following types of people would you expect to look for the same holiday experience as you?</a:t>
            </a:r>
            <a:endParaRPr lang="nb-NO" sz="1029" dirty="0">
              <a:solidFill>
                <a:srgbClr val="222223"/>
              </a:solidFill>
              <a:latin typeface="Segoe UI"/>
            </a:endParaRPr>
          </a:p>
        </p:txBody>
      </p:sp>
    </p:spTree>
    <p:extLst>
      <p:ext uri="{BB962C8B-B14F-4D97-AF65-F5344CB8AC3E}">
        <p14:creationId xmlns:p14="http://schemas.microsoft.com/office/powerpoint/2010/main" val="1437165521"/>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7159" y="180231"/>
            <a:ext cx="13105456" cy="7204400"/>
          </a:xfrm>
          <a:prstGeom prst="rect">
            <a:avLst/>
          </a:prstGeom>
        </p:spPr>
      </p:pic>
      <p:sp>
        <p:nvSpPr>
          <p:cNvPr id="2" name="Title 1"/>
          <p:cNvSpPr>
            <a:spLocks noGrp="1"/>
          </p:cNvSpPr>
          <p:nvPr>
            <p:ph type="title"/>
          </p:nvPr>
        </p:nvSpPr>
        <p:spPr>
          <a:xfrm>
            <a:off x="6791895" y="3420591"/>
            <a:ext cx="5424207" cy="542906"/>
          </a:xfrm>
        </p:spPr>
        <p:txBody>
          <a:bodyPr/>
          <a:lstStyle/>
          <a:p>
            <a:r>
              <a:rPr lang="en-US" dirty="0"/>
              <a:t>And now the results…</a:t>
            </a:r>
          </a:p>
        </p:txBody>
      </p:sp>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39678" y="6650560"/>
            <a:ext cx="491577" cy="396000"/>
          </a:xfrm>
          <a:prstGeom prst="rect">
            <a:avLst/>
          </a:prstGeom>
        </p:spPr>
      </p:pic>
      <p:pic>
        <p:nvPicPr>
          <p:cNvPr id="6" name="Picture 2" descr="C:\Users\Graphics Dude Ltd\Graphics Dude Ltd\Work\PC - IM - 150415A (template pt2)\Graphics\Tags\MarketingElectronic-Col.png"/>
          <p:cNvPicPr>
            <a:picLocks noChangeAspect="1" noChangeArrowheads="1"/>
          </p:cNvPicPr>
          <p:nvPr/>
        </p:nvPicPr>
        <p:blipFill>
          <a:blip r:embed="rId4" cstate="email">
            <a:biLevel thresh="25000"/>
            <a:extLst>
              <a:ext uri="{28A0092B-C50C-407E-A947-70E740481C1C}">
                <a14:useLocalDpi xmlns:a14="http://schemas.microsoft.com/office/drawing/2010/main"/>
              </a:ext>
            </a:extLst>
          </a:blip>
          <a:srcRect/>
          <a:stretch>
            <a:fillRect/>
          </a:stretch>
        </p:blipFill>
        <p:spPr bwMode="auto">
          <a:xfrm>
            <a:off x="1063086"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51555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0000" y="540000"/>
            <a:ext cx="3870192" cy="553998"/>
          </a:xfrm>
        </p:spPr>
        <p:txBody>
          <a:bodyPr/>
          <a:lstStyle/>
          <a:p>
            <a:r>
              <a:rPr lang="nb-NO" dirty="0"/>
              <a:t>Sample N = 2258</a:t>
            </a:r>
          </a:p>
        </p:txBody>
      </p:sp>
      <p:sp>
        <p:nvSpPr>
          <p:cNvPr id="3" name="Text Placeholder 2"/>
          <p:cNvSpPr>
            <a:spLocks noGrp="1"/>
          </p:cNvSpPr>
          <p:nvPr>
            <p:ph type="body" sz="quarter" idx="14"/>
          </p:nvPr>
        </p:nvSpPr>
        <p:spPr>
          <a:xfrm>
            <a:off x="539999" y="1188343"/>
            <a:ext cx="10212335" cy="406265"/>
          </a:xfrm>
        </p:spPr>
        <p:txBody>
          <a:bodyPr/>
          <a:lstStyle/>
          <a:p>
            <a:r>
              <a:rPr lang="en-US" dirty="0"/>
              <a:t>People that have been abroad for holiday last 3 years. Natural fall out.</a:t>
            </a:r>
          </a:p>
        </p:txBody>
      </p:sp>
      <p:grpSp>
        <p:nvGrpSpPr>
          <p:cNvPr id="4" name="Group 3"/>
          <p:cNvGrpSpPr/>
          <p:nvPr/>
        </p:nvGrpSpPr>
        <p:grpSpPr>
          <a:xfrm>
            <a:off x="2903463" y="2966125"/>
            <a:ext cx="575510" cy="1619123"/>
            <a:chOff x="4991401" y="4028582"/>
            <a:chExt cx="391559" cy="1101600"/>
          </a:xfrm>
        </p:grpSpPr>
        <p:grpSp>
          <p:nvGrpSpPr>
            <p:cNvPr id="5" name="Group 4"/>
            <p:cNvGrpSpPr>
              <a:grpSpLocks noChangeAspect="1"/>
            </p:cNvGrpSpPr>
            <p:nvPr/>
          </p:nvGrpSpPr>
          <p:grpSpPr>
            <a:xfrm>
              <a:off x="4991401" y="4028582"/>
              <a:ext cx="391559" cy="1101600"/>
              <a:chOff x="3175" y="2628901"/>
              <a:chExt cx="1020763" cy="2871787"/>
            </a:xfrm>
            <a:solidFill>
              <a:sysClr val="window" lastClr="FFFFFF"/>
            </a:solidFill>
          </p:grpSpPr>
          <p:sp>
            <p:nvSpPr>
              <p:cNvPr id="7" name="Freeform 16"/>
              <p:cNvSpPr>
                <a:spLocks/>
              </p:cNvSpPr>
              <p:nvPr/>
            </p:nvSpPr>
            <p:spPr bwMode="auto">
              <a:xfrm>
                <a:off x="236538" y="2628901"/>
                <a:ext cx="577850" cy="576263"/>
              </a:xfrm>
              <a:custGeom>
                <a:avLst/>
                <a:gdLst/>
                <a:ahLst/>
                <a:cxnLst>
                  <a:cxn ang="0">
                    <a:pos x="132" y="131"/>
                  </a:cxn>
                  <a:cxn ang="0">
                    <a:pos x="154" y="77"/>
                  </a:cxn>
                  <a:cxn ang="0">
                    <a:pos x="132" y="22"/>
                  </a:cxn>
                  <a:cxn ang="0">
                    <a:pos x="77" y="0"/>
                  </a:cxn>
                  <a:cxn ang="0">
                    <a:pos x="23" y="22"/>
                  </a:cxn>
                  <a:cxn ang="0">
                    <a:pos x="0" y="77"/>
                  </a:cxn>
                  <a:cxn ang="0">
                    <a:pos x="23" y="131"/>
                  </a:cxn>
                  <a:cxn ang="0">
                    <a:pos x="77" y="154"/>
                  </a:cxn>
                  <a:cxn ang="0">
                    <a:pos x="132" y="131"/>
                  </a:cxn>
                </a:cxnLst>
                <a:rect l="0" t="0" r="r" b="b"/>
                <a:pathLst>
                  <a:path w="154" h="154">
                    <a:moveTo>
                      <a:pt x="132" y="131"/>
                    </a:moveTo>
                    <a:cubicBezTo>
                      <a:pt x="147" y="116"/>
                      <a:pt x="154" y="98"/>
                      <a:pt x="154" y="77"/>
                    </a:cubicBezTo>
                    <a:cubicBezTo>
                      <a:pt x="154" y="55"/>
                      <a:pt x="147" y="37"/>
                      <a:pt x="132" y="22"/>
                    </a:cubicBezTo>
                    <a:cubicBezTo>
                      <a:pt x="117" y="7"/>
                      <a:pt x="98" y="0"/>
                      <a:pt x="77" y="0"/>
                    </a:cubicBezTo>
                    <a:cubicBezTo>
                      <a:pt x="56" y="0"/>
                      <a:pt x="38" y="7"/>
                      <a:pt x="23" y="22"/>
                    </a:cubicBezTo>
                    <a:cubicBezTo>
                      <a:pt x="8" y="37"/>
                      <a:pt x="0" y="55"/>
                      <a:pt x="0" y="77"/>
                    </a:cubicBezTo>
                    <a:cubicBezTo>
                      <a:pt x="0" y="98"/>
                      <a:pt x="8" y="116"/>
                      <a:pt x="23" y="131"/>
                    </a:cubicBezTo>
                    <a:cubicBezTo>
                      <a:pt x="38" y="146"/>
                      <a:pt x="56" y="154"/>
                      <a:pt x="77" y="154"/>
                    </a:cubicBezTo>
                    <a:cubicBezTo>
                      <a:pt x="98" y="154"/>
                      <a:pt x="117" y="146"/>
                      <a:pt x="132" y="131"/>
                    </a:cubicBez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sp>
            <p:nvSpPr>
              <p:cNvPr id="8" name="Freeform 17"/>
              <p:cNvSpPr>
                <a:spLocks/>
              </p:cNvSpPr>
              <p:nvPr/>
            </p:nvSpPr>
            <p:spPr bwMode="auto">
              <a:xfrm>
                <a:off x="3175" y="3281363"/>
                <a:ext cx="1020763" cy="2219325"/>
              </a:xfrm>
              <a:custGeom>
                <a:avLst/>
                <a:gdLst/>
                <a:ahLst/>
                <a:cxnLst>
                  <a:cxn ang="0">
                    <a:pos x="271" y="68"/>
                  </a:cxn>
                  <a:cxn ang="0">
                    <a:pos x="260" y="36"/>
                  </a:cxn>
                  <a:cxn ang="0">
                    <a:pos x="207" y="1"/>
                  </a:cxn>
                  <a:cxn ang="0">
                    <a:pos x="201" y="1"/>
                  </a:cxn>
                  <a:cxn ang="0">
                    <a:pos x="73" y="1"/>
                  </a:cxn>
                  <a:cxn ang="0">
                    <a:pos x="65" y="1"/>
                  </a:cxn>
                  <a:cxn ang="0">
                    <a:pos x="12" y="36"/>
                  </a:cxn>
                  <a:cxn ang="0">
                    <a:pos x="1" y="68"/>
                  </a:cxn>
                  <a:cxn ang="0">
                    <a:pos x="1" y="68"/>
                  </a:cxn>
                  <a:cxn ang="0">
                    <a:pos x="0" y="263"/>
                  </a:cxn>
                  <a:cxn ang="0">
                    <a:pos x="6" y="276"/>
                  </a:cxn>
                  <a:cxn ang="0">
                    <a:pos x="23" y="285"/>
                  </a:cxn>
                  <a:cxn ang="0">
                    <a:pos x="41" y="279"/>
                  </a:cxn>
                  <a:cxn ang="0">
                    <a:pos x="49" y="266"/>
                  </a:cxn>
                  <a:cxn ang="0">
                    <a:pos x="50" y="90"/>
                  </a:cxn>
                  <a:cxn ang="0">
                    <a:pos x="62" y="90"/>
                  </a:cxn>
                  <a:cxn ang="0">
                    <a:pos x="62" y="117"/>
                  </a:cxn>
                  <a:cxn ang="0">
                    <a:pos x="63" y="559"/>
                  </a:cxn>
                  <a:cxn ang="0">
                    <a:pos x="75" y="583"/>
                  </a:cxn>
                  <a:cxn ang="0">
                    <a:pos x="95" y="591"/>
                  </a:cxn>
                  <a:cxn ang="0">
                    <a:pos x="111" y="589"/>
                  </a:cxn>
                  <a:cxn ang="0">
                    <a:pos x="128" y="555"/>
                  </a:cxn>
                  <a:cxn ang="0">
                    <a:pos x="129" y="404"/>
                  </a:cxn>
                  <a:cxn ang="0">
                    <a:pos x="130" y="283"/>
                  </a:cxn>
                  <a:cxn ang="0">
                    <a:pos x="145" y="283"/>
                  </a:cxn>
                  <a:cxn ang="0">
                    <a:pos x="145" y="557"/>
                  </a:cxn>
                  <a:cxn ang="0">
                    <a:pos x="157" y="584"/>
                  </a:cxn>
                  <a:cxn ang="0">
                    <a:pos x="179" y="592"/>
                  </a:cxn>
                  <a:cxn ang="0">
                    <a:pos x="198" y="586"/>
                  </a:cxn>
                  <a:cxn ang="0">
                    <a:pos x="210" y="560"/>
                  </a:cxn>
                  <a:cxn ang="0">
                    <a:pos x="210" y="90"/>
                  </a:cxn>
                  <a:cxn ang="0">
                    <a:pos x="221" y="91"/>
                  </a:cxn>
                  <a:cxn ang="0">
                    <a:pos x="223" y="266"/>
                  </a:cxn>
                  <a:cxn ang="0">
                    <a:pos x="231" y="279"/>
                  </a:cxn>
                  <a:cxn ang="0">
                    <a:pos x="249" y="285"/>
                  </a:cxn>
                  <a:cxn ang="0">
                    <a:pos x="266" y="276"/>
                  </a:cxn>
                  <a:cxn ang="0">
                    <a:pos x="272" y="263"/>
                  </a:cxn>
                  <a:cxn ang="0">
                    <a:pos x="271" y="68"/>
                  </a:cxn>
                </a:cxnLst>
                <a:rect l="0" t="0" r="r" b="b"/>
                <a:pathLst>
                  <a:path w="272" h="592">
                    <a:moveTo>
                      <a:pt x="271" y="68"/>
                    </a:moveTo>
                    <a:cubicBezTo>
                      <a:pt x="270" y="58"/>
                      <a:pt x="266" y="47"/>
                      <a:pt x="260" y="36"/>
                    </a:cubicBezTo>
                    <a:cubicBezTo>
                      <a:pt x="248" y="14"/>
                      <a:pt x="231" y="2"/>
                      <a:pt x="207" y="1"/>
                    </a:cubicBezTo>
                    <a:cubicBezTo>
                      <a:pt x="205" y="0"/>
                      <a:pt x="203" y="1"/>
                      <a:pt x="201" y="1"/>
                    </a:cubicBezTo>
                    <a:cubicBezTo>
                      <a:pt x="73" y="1"/>
                      <a:pt x="73" y="1"/>
                      <a:pt x="73" y="1"/>
                    </a:cubicBezTo>
                    <a:cubicBezTo>
                      <a:pt x="71" y="1"/>
                      <a:pt x="68" y="0"/>
                      <a:pt x="65" y="1"/>
                    </a:cubicBezTo>
                    <a:cubicBezTo>
                      <a:pt x="41" y="2"/>
                      <a:pt x="23" y="14"/>
                      <a:pt x="12" y="36"/>
                    </a:cubicBezTo>
                    <a:cubicBezTo>
                      <a:pt x="6" y="47"/>
                      <a:pt x="2" y="58"/>
                      <a:pt x="1" y="68"/>
                    </a:cubicBezTo>
                    <a:cubicBezTo>
                      <a:pt x="1" y="68"/>
                      <a:pt x="1" y="68"/>
                      <a:pt x="1" y="68"/>
                    </a:cubicBezTo>
                    <a:cubicBezTo>
                      <a:pt x="0" y="263"/>
                      <a:pt x="0" y="263"/>
                      <a:pt x="0" y="263"/>
                    </a:cubicBezTo>
                    <a:cubicBezTo>
                      <a:pt x="0" y="267"/>
                      <a:pt x="2" y="272"/>
                      <a:pt x="6" y="276"/>
                    </a:cubicBezTo>
                    <a:cubicBezTo>
                      <a:pt x="10" y="281"/>
                      <a:pt x="16" y="284"/>
                      <a:pt x="23" y="285"/>
                    </a:cubicBezTo>
                    <a:cubicBezTo>
                      <a:pt x="29" y="285"/>
                      <a:pt x="36" y="283"/>
                      <a:pt x="41" y="279"/>
                    </a:cubicBezTo>
                    <a:cubicBezTo>
                      <a:pt x="47" y="275"/>
                      <a:pt x="49" y="271"/>
                      <a:pt x="49" y="266"/>
                    </a:cubicBezTo>
                    <a:cubicBezTo>
                      <a:pt x="50" y="90"/>
                      <a:pt x="50" y="90"/>
                      <a:pt x="50" y="90"/>
                    </a:cubicBezTo>
                    <a:cubicBezTo>
                      <a:pt x="62" y="90"/>
                      <a:pt x="62" y="90"/>
                      <a:pt x="62" y="90"/>
                    </a:cubicBezTo>
                    <a:cubicBezTo>
                      <a:pt x="62" y="117"/>
                      <a:pt x="62" y="117"/>
                      <a:pt x="62" y="117"/>
                    </a:cubicBezTo>
                    <a:cubicBezTo>
                      <a:pt x="63" y="559"/>
                      <a:pt x="63" y="559"/>
                      <a:pt x="63" y="559"/>
                    </a:cubicBezTo>
                    <a:cubicBezTo>
                      <a:pt x="65" y="570"/>
                      <a:pt x="69" y="578"/>
                      <a:pt x="75" y="583"/>
                    </a:cubicBezTo>
                    <a:cubicBezTo>
                      <a:pt x="80" y="589"/>
                      <a:pt x="87" y="591"/>
                      <a:pt x="95" y="591"/>
                    </a:cubicBezTo>
                    <a:cubicBezTo>
                      <a:pt x="100" y="592"/>
                      <a:pt x="106" y="591"/>
                      <a:pt x="111" y="589"/>
                    </a:cubicBezTo>
                    <a:cubicBezTo>
                      <a:pt x="122" y="583"/>
                      <a:pt x="128" y="572"/>
                      <a:pt x="128" y="555"/>
                    </a:cubicBezTo>
                    <a:cubicBezTo>
                      <a:pt x="129" y="538"/>
                      <a:pt x="129" y="488"/>
                      <a:pt x="129" y="404"/>
                    </a:cubicBezTo>
                    <a:cubicBezTo>
                      <a:pt x="130" y="283"/>
                      <a:pt x="130" y="283"/>
                      <a:pt x="130" y="283"/>
                    </a:cubicBezTo>
                    <a:cubicBezTo>
                      <a:pt x="145" y="283"/>
                      <a:pt x="145" y="283"/>
                      <a:pt x="145" y="283"/>
                    </a:cubicBezTo>
                    <a:cubicBezTo>
                      <a:pt x="145" y="557"/>
                      <a:pt x="145" y="557"/>
                      <a:pt x="145" y="557"/>
                    </a:cubicBezTo>
                    <a:cubicBezTo>
                      <a:pt x="145" y="568"/>
                      <a:pt x="149" y="577"/>
                      <a:pt x="157" y="584"/>
                    </a:cubicBezTo>
                    <a:cubicBezTo>
                      <a:pt x="163" y="590"/>
                      <a:pt x="170" y="592"/>
                      <a:pt x="179" y="592"/>
                    </a:cubicBezTo>
                    <a:cubicBezTo>
                      <a:pt x="187" y="592"/>
                      <a:pt x="193" y="590"/>
                      <a:pt x="198" y="586"/>
                    </a:cubicBezTo>
                    <a:cubicBezTo>
                      <a:pt x="204" y="581"/>
                      <a:pt x="208" y="573"/>
                      <a:pt x="210" y="560"/>
                    </a:cubicBezTo>
                    <a:cubicBezTo>
                      <a:pt x="211" y="550"/>
                      <a:pt x="211" y="393"/>
                      <a:pt x="210" y="90"/>
                    </a:cubicBezTo>
                    <a:cubicBezTo>
                      <a:pt x="221" y="91"/>
                      <a:pt x="221" y="91"/>
                      <a:pt x="221" y="91"/>
                    </a:cubicBezTo>
                    <a:cubicBezTo>
                      <a:pt x="223" y="266"/>
                      <a:pt x="223" y="266"/>
                      <a:pt x="223" y="266"/>
                    </a:cubicBezTo>
                    <a:cubicBezTo>
                      <a:pt x="223" y="271"/>
                      <a:pt x="225" y="275"/>
                      <a:pt x="231" y="279"/>
                    </a:cubicBezTo>
                    <a:cubicBezTo>
                      <a:pt x="236" y="283"/>
                      <a:pt x="242" y="285"/>
                      <a:pt x="249" y="285"/>
                    </a:cubicBezTo>
                    <a:cubicBezTo>
                      <a:pt x="256" y="284"/>
                      <a:pt x="262" y="281"/>
                      <a:pt x="266" y="276"/>
                    </a:cubicBezTo>
                    <a:cubicBezTo>
                      <a:pt x="270" y="272"/>
                      <a:pt x="272" y="267"/>
                      <a:pt x="272" y="263"/>
                    </a:cubicBezTo>
                    <a:lnTo>
                      <a:pt x="271" y="68"/>
                    </a:ln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grpSp>
        <p:sp>
          <p:nvSpPr>
            <p:cNvPr id="6" name="TextBox 5"/>
            <p:cNvSpPr txBox="1"/>
            <p:nvPr/>
          </p:nvSpPr>
          <p:spPr>
            <a:xfrm rot="16200000">
              <a:off x="4984580" y="4366275"/>
              <a:ext cx="390293" cy="215466"/>
            </a:xfrm>
            <a:prstGeom prst="rect">
              <a:avLst/>
            </a:prstGeom>
          </p:spPr>
          <p:txBody>
            <a:bodyPr vert="horz" wrap="square" lIns="0" tIns="0" rIns="0" bIns="0" rtlCol="0">
              <a:spAutoFit/>
            </a:bodyPr>
            <a:lstStyle/>
            <a:p>
              <a:pPr marL="7001" algn="ctr" defTabSz="1343985">
                <a:defRPr/>
              </a:pPr>
              <a:r>
                <a:rPr lang="da-DK" sz="2058" kern="0" dirty="0">
                  <a:solidFill>
                    <a:schemeClr val="tx1">
                      <a:lumMod val="75000"/>
                      <a:lumOff val="25000"/>
                    </a:schemeClr>
                  </a:solidFill>
                  <a:latin typeface="Arial Rounded MT Bold"/>
                </a:rPr>
                <a:t>51</a:t>
              </a:r>
              <a:r>
                <a:rPr lang="da-DK" sz="1470" b="1" kern="0" dirty="0">
                  <a:solidFill>
                    <a:schemeClr val="tx1">
                      <a:lumMod val="75000"/>
                      <a:lumOff val="25000"/>
                    </a:schemeClr>
                  </a:solidFill>
                  <a:latin typeface="Arial Rounded MT Bold"/>
                </a:rPr>
                <a:t>%</a:t>
              </a:r>
              <a:endParaRPr lang="da-DK" sz="1764" b="1" kern="0" dirty="0">
                <a:solidFill>
                  <a:schemeClr val="tx1">
                    <a:lumMod val="75000"/>
                    <a:lumOff val="25000"/>
                  </a:schemeClr>
                </a:solidFill>
                <a:latin typeface="Arial Rounded MT Bold"/>
              </a:endParaRPr>
            </a:p>
          </p:txBody>
        </p:sp>
      </p:grpSp>
      <p:grpSp>
        <p:nvGrpSpPr>
          <p:cNvPr id="9" name="Group 8"/>
          <p:cNvGrpSpPr/>
          <p:nvPr/>
        </p:nvGrpSpPr>
        <p:grpSpPr>
          <a:xfrm>
            <a:off x="2064929" y="2962571"/>
            <a:ext cx="685411" cy="1621261"/>
            <a:chOff x="4492810" y="4027127"/>
            <a:chExt cx="466332" cy="1103055"/>
          </a:xfrm>
        </p:grpSpPr>
        <p:grpSp>
          <p:nvGrpSpPr>
            <p:cNvPr id="10" name="Group 9"/>
            <p:cNvGrpSpPr>
              <a:grpSpLocks noChangeAspect="1"/>
            </p:cNvGrpSpPr>
            <p:nvPr/>
          </p:nvGrpSpPr>
          <p:grpSpPr>
            <a:xfrm>
              <a:off x="4492810" y="4027127"/>
              <a:ext cx="466332" cy="1103055"/>
              <a:chOff x="5246688" y="2962276"/>
              <a:chExt cx="1073150" cy="2538412"/>
            </a:xfrm>
            <a:solidFill>
              <a:sysClr val="window" lastClr="FFFFFF"/>
            </a:solidFill>
          </p:grpSpPr>
          <p:sp>
            <p:nvSpPr>
              <p:cNvPr id="12" name="Freeform 11"/>
              <p:cNvSpPr>
                <a:spLocks/>
              </p:cNvSpPr>
              <p:nvPr/>
            </p:nvSpPr>
            <p:spPr bwMode="auto">
              <a:xfrm>
                <a:off x="5527675" y="2962276"/>
                <a:ext cx="528638" cy="531813"/>
              </a:xfrm>
              <a:custGeom>
                <a:avLst/>
                <a:gdLst/>
                <a:ahLst/>
                <a:cxnLst>
                  <a:cxn ang="0">
                    <a:pos x="21" y="21"/>
                  </a:cxn>
                  <a:cxn ang="0">
                    <a:pos x="0" y="71"/>
                  </a:cxn>
                  <a:cxn ang="0">
                    <a:pos x="21" y="121"/>
                  </a:cxn>
                  <a:cxn ang="0">
                    <a:pos x="71" y="142"/>
                  </a:cxn>
                  <a:cxn ang="0">
                    <a:pos x="121" y="121"/>
                  </a:cxn>
                  <a:cxn ang="0">
                    <a:pos x="141" y="71"/>
                  </a:cxn>
                  <a:cxn ang="0">
                    <a:pos x="121" y="21"/>
                  </a:cxn>
                  <a:cxn ang="0">
                    <a:pos x="71" y="0"/>
                  </a:cxn>
                  <a:cxn ang="0">
                    <a:pos x="21" y="21"/>
                  </a:cxn>
                </a:cxnLst>
                <a:rect l="0" t="0" r="r" b="b"/>
                <a:pathLst>
                  <a:path w="141" h="142">
                    <a:moveTo>
                      <a:pt x="21" y="21"/>
                    </a:moveTo>
                    <a:cubicBezTo>
                      <a:pt x="7" y="35"/>
                      <a:pt x="0" y="51"/>
                      <a:pt x="0" y="71"/>
                    </a:cubicBezTo>
                    <a:cubicBezTo>
                      <a:pt x="0" y="91"/>
                      <a:pt x="7" y="107"/>
                      <a:pt x="21" y="121"/>
                    </a:cubicBezTo>
                    <a:cubicBezTo>
                      <a:pt x="34" y="135"/>
                      <a:pt x="51" y="142"/>
                      <a:pt x="71" y="142"/>
                    </a:cubicBezTo>
                    <a:cubicBezTo>
                      <a:pt x="90" y="142"/>
                      <a:pt x="107" y="135"/>
                      <a:pt x="121" y="121"/>
                    </a:cubicBezTo>
                    <a:cubicBezTo>
                      <a:pt x="135" y="107"/>
                      <a:pt x="141" y="91"/>
                      <a:pt x="141" y="71"/>
                    </a:cubicBezTo>
                    <a:cubicBezTo>
                      <a:pt x="141" y="51"/>
                      <a:pt x="135" y="35"/>
                      <a:pt x="121" y="21"/>
                    </a:cubicBezTo>
                    <a:cubicBezTo>
                      <a:pt x="107" y="7"/>
                      <a:pt x="90" y="0"/>
                      <a:pt x="71" y="0"/>
                    </a:cubicBezTo>
                    <a:cubicBezTo>
                      <a:pt x="51" y="0"/>
                      <a:pt x="34" y="7"/>
                      <a:pt x="21" y="21"/>
                    </a:cubicBez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sp>
            <p:nvSpPr>
              <p:cNvPr id="13" name="Freeform 13"/>
              <p:cNvSpPr>
                <a:spLocks/>
              </p:cNvSpPr>
              <p:nvPr/>
            </p:nvSpPr>
            <p:spPr bwMode="auto">
              <a:xfrm>
                <a:off x="5246688" y="3554413"/>
                <a:ext cx="1073150" cy="1946275"/>
              </a:xfrm>
              <a:custGeom>
                <a:avLst/>
                <a:gdLst/>
                <a:ahLst/>
                <a:cxnLst>
                  <a:cxn ang="0">
                    <a:pos x="284" y="194"/>
                  </a:cxn>
                  <a:cxn ang="0">
                    <a:pos x="244" y="53"/>
                  </a:cxn>
                  <a:cxn ang="0">
                    <a:pos x="207" y="7"/>
                  </a:cxn>
                  <a:cxn ang="0">
                    <a:pos x="190" y="1"/>
                  </a:cxn>
                  <a:cxn ang="0">
                    <a:pos x="183" y="0"/>
                  </a:cxn>
                  <a:cxn ang="0">
                    <a:pos x="144" y="1"/>
                  </a:cxn>
                  <a:cxn ang="0">
                    <a:pos x="143" y="1"/>
                  </a:cxn>
                  <a:cxn ang="0">
                    <a:pos x="142" y="1"/>
                  </a:cxn>
                  <a:cxn ang="0">
                    <a:pos x="103" y="0"/>
                  </a:cxn>
                  <a:cxn ang="0">
                    <a:pos x="96" y="1"/>
                  </a:cxn>
                  <a:cxn ang="0">
                    <a:pos x="79" y="7"/>
                  </a:cxn>
                  <a:cxn ang="0">
                    <a:pos x="42" y="53"/>
                  </a:cxn>
                  <a:cxn ang="0">
                    <a:pos x="2" y="194"/>
                  </a:cxn>
                  <a:cxn ang="0">
                    <a:pos x="0" y="208"/>
                  </a:cxn>
                  <a:cxn ang="0">
                    <a:pos x="3" y="218"/>
                  </a:cxn>
                  <a:cxn ang="0">
                    <a:pos x="11" y="224"/>
                  </a:cxn>
                  <a:cxn ang="0">
                    <a:pos x="27" y="224"/>
                  </a:cxn>
                  <a:cxn ang="0">
                    <a:pos x="42" y="203"/>
                  </a:cxn>
                  <a:cxn ang="0">
                    <a:pos x="65" y="129"/>
                  </a:cxn>
                  <a:cxn ang="0">
                    <a:pos x="81" y="73"/>
                  </a:cxn>
                  <a:cxn ang="0">
                    <a:pos x="93" y="72"/>
                  </a:cxn>
                  <a:cxn ang="0">
                    <a:pos x="37" y="265"/>
                  </a:cxn>
                  <a:cxn ang="0">
                    <a:pos x="87" y="265"/>
                  </a:cxn>
                  <a:cxn ang="0">
                    <a:pos x="87" y="500"/>
                  </a:cxn>
                  <a:cxn ang="0">
                    <a:pos x="97" y="517"/>
                  </a:cxn>
                  <a:cxn ang="0">
                    <a:pos x="110" y="519"/>
                  </a:cxn>
                  <a:cxn ang="0">
                    <a:pos x="135" y="500"/>
                  </a:cxn>
                  <a:cxn ang="0">
                    <a:pos x="136" y="264"/>
                  </a:cxn>
                  <a:cxn ang="0">
                    <a:pos x="149" y="264"/>
                  </a:cxn>
                  <a:cxn ang="0">
                    <a:pos x="149" y="264"/>
                  </a:cxn>
                  <a:cxn ang="0">
                    <a:pos x="151" y="500"/>
                  </a:cxn>
                  <a:cxn ang="0">
                    <a:pos x="176" y="519"/>
                  </a:cxn>
                  <a:cxn ang="0">
                    <a:pos x="189" y="517"/>
                  </a:cxn>
                  <a:cxn ang="0">
                    <a:pos x="199" y="500"/>
                  </a:cxn>
                  <a:cxn ang="0">
                    <a:pos x="202" y="265"/>
                  </a:cxn>
                  <a:cxn ang="0">
                    <a:pos x="250" y="265"/>
                  </a:cxn>
                  <a:cxn ang="0">
                    <a:pos x="193" y="72"/>
                  </a:cxn>
                  <a:cxn ang="0">
                    <a:pos x="205" y="73"/>
                  </a:cxn>
                  <a:cxn ang="0">
                    <a:pos x="221" y="129"/>
                  </a:cxn>
                  <a:cxn ang="0">
                    <a:pos x="244" y="203"/>
                  </a:cxn>
                  <a:cxn ang="0">
                    <a:pos x="259" y="224"/>
                  </a:cxn>
                  <a:cxn ang="0">
                    <a:pos x="275" y="224"/>
                  </a:cxn>
                  <a:cxn ang="0">
                    <a:pos x="283" y="218"/>
                  </a:cxn>
                  <a:cxn ang="0">
                    <a:pos x="286" y="208"/>
                  </a:cxn>
                  <a:cxn ang="0">
                    <a:pos x="284" y="194"/>
                  </a:cxn>
                </a:cxnLst>
                <a:rect l="0" t="0" r="r" b="b"/>
                <a:pathLst>
                  <a:path w="286" h="519">
                    <a:moveTo>
                      <a:pt x="284" y="194"/>
                    </a:moveTo>
                    <a:cubicBezTo>
                      <a:pt x="268" y="135"/>
                      <a:pt x="254" y="88"/>
                      <a:pt x="244" y="53"/>
                    </a:cubicBezTo>
                    <a:cubicBezTo>
                      <a:pt x="237" y="32"/>
                      <a:pt x="225" y="16"/>
                      <a:pt x="207" y="7"/>
                    </a:cubicBezTo>
                    <a:cubicBezTo>
                      <a:pt x="202" y="4"/>
                      <a:pt x="196" y="2"/>
                      <a:pt x="190" y="1"/>
                    </a:cubicBezTo>
                    <a:cubicBezTo>
                      <a:pt x="183" y="0"/>
                      <a:pt x="183" y="0"/>
                      <a:pt x="183" y="0"/>
                    </a:cubicBezTo>
                    <a:cubicBezTo>
                      <a:pt x="144" y="1"/>
                      <a:pt x="144" y="1"/>
                      <a:pt x="144" y="1"/>
                    </a:cubicBezTo>
                    <a:cubicBezTo>
                      <a:pt x="143" y="1"/>
                      <a:pt x="143" y="1"/>
                      <a:pt x="143" y="1"/>
                    </a:cubicBezTo>
                    <a:cubicBezTo>
                      <a:pt x="142" y="1"/>
                      <a:pt x="142" y="1"/>
                      <a:pt x="142" y="1"/>
                    </a:cubicBezTo>
                    <a:cubicBezTo>
                      <a:pt x="103" y="0"/>
                      <a:pt x="103" y="0"/>
                      <a:pt x="103" y="0"/>
                    </a:cubicBezTo>
                    <a:cubicBezTo>
                      <a:pt x="96" y="1"/>
                      <a:pt x="96" y="1"/>
                      <a:pt x="96" y="1"/>
                    </a:cubicBezTo>
                    <a:cubicBezTo>
                      <a:pt x="90" y="2"/>
                      <a:pt x="84" y="4"/>
                      <a:pt x="79" y="7"/>
                    </a:cubicBezTo>
                    <a:cubicBezTo>
                      <a:pt x="61" y="16"/>
                      <a:pt x="49" y="32"/>
                      <a:pt x="42" y="53"/>
                    </a:cubicBezTo>
                    <a:cubicBezTo>
                      <a:pt x="32" y="88"/>
                      <a:pt x="18" y="135"/>
                      <a:pt x="2" y="194"/>
                    </a:cubicBezTo>
                    <a:cubicBezTo>
                      <a:pt x="1" y="200"/>
                      <a:pt x="0" y="204"/>
                      <a:pt x="0" y="208"/>
                    </a:cubicBezTo>
                    <a:cubicBezTo>
                      <a:pt x="0" y="212"/>
                      <a:pt x="1" y="216"/>
                      <a:pt x="3" y="218"/>
                    </a:cubicBezTo>
                    <a:cubicBezTo>
                      <a:pt x="5" y="221"/>
                      <a:pt x="8" y="223"/>
                      <a:pt x="11" y="224"/>
                    </a:cubicBezTo>
                    <a:cubicBezTo>
                      <a:pt x="18" y="226"/>
                      <a:pt x="23" y="227"/>
                      <a:pt x="27" y="224"/>
                    </a:cubicBezTo>
                    <a:cubicBezTo>
                      <a:pt x="33" y="221"/>
                      <a:pt x="38" y="214"/>
                      <a:pt x="42" y="203"/>
                    </a:cubicBezTo>
                    <a:cubicBezTo>
                      <a:pt x="46" y="192"/>
                      <a:pt x="53" y="168"/>
                      <a:pt x="65" y="129"/>
                    </a:cubicBezTo>
                    <a:cubicBezTo>
                      <a:pt x="81" y="73"/>
                      <a:pt x="81" y="73"/>
                      <a:pt x="81" y="73"/>
                    </a:cubicBezTo>
                    <a:cubicBezTo>
                      <a:pt x="93" y="72"/>
                      <a:pt x="93" y="72"/>
                      <a:pt x="93" y="72"/>
                    </a:cubicBezTo>
                    <a:cubicBezTo>
                      <a:pt x="37" y="265"/>
                      <a:pt x="37" y="265"/>
                      <a:pt x="37" y="265"/>
                    </a:cubicBezTo>
                    <a:cubicBezTo>
                      <a:pt x="87" y="265"/>
                      <a:pt x="87" y="265"/>
                      <a:pt x="87" y="265"/>
                    </a:cubicBezTo>
                    <a:cubicBezTo>
                      <a:pt x="87" y="500"/>
                      <a:pt x="87" y="500"/>
                      <a:pt x="87" y="500"/>
                    </a:cubicBezTo>
                    <a:cubicBezTo>
                      <a:pt x="88" y="508"/>
                      <a:pt x="91" y="514"/>
                      <a:pt x="97" y="517"/>
                    </a:cubicBezTo>
                    <a:cubicBezTo>
                      <a:pt x="100" y="518"/>
                      <a:pt x="104" y="519"/>
                      <a:pt x="110" y="519"/>
                    </a:cubicBezTo>
                    <a:cubicBezTo>
                      <a:pt x="126" y="519"/>
                      <a:pt x="134" y="513"/>
                      <a:pt x="135" y="500"/>
                    </a:cubicBezTo>
                    <a:cubicBezTo>
                      <a:pt x="135" y="491"/>
                      <a:pt x="136" y="412"/>
                      <a:pt x="136" y="264"/>
                    </a:cubicBezTo>
                    <a:cubicBezTo>
                      <a:pt x="149" y="264"/>
                      <a:pt x="149" y="264"/>
                      <a:pt x="149" y="264"/>
                    </a:cubicBezTo>
                    <a:cubicBezTo>
                      <a:pt x="149" y="264"/>
                      <a:pt x="149" y="264"/>
                      <a:pt x="149" y="264"/>
                    </a:cubicBezTo>
                    <a:cubicBezTo>
                      <a:pt x="150" y="413"/>
                      <a:pt x="151" y="491"/>
                      <a:pt x="151" y="500"/>
                    </a:cubicBezTo>
                    <a:cubicBezTo>
                      <a:pt x="152" y="513"/>
                      <a:pt x="160" y="519"/>
                      <a:pt x="176" y="519"/>
                    </a:cubicBezTo>
                    <a:cubicBezTo>
                      <a:pt x="182" y="519"/>
                      <a:pt x="186" y="518"/>
                      <a:pt x="189" y="517"/>
                    </a:cubicBezTo>
                    <a:cubicBezTo>
                      <a:pt x="195" y="514"/>
                      <a:pt x="198" y="508"/>
                      <a:pt x="199" y="500"/>
                    </a:cubicBezTo>
                    <a:cubicBezTo>
                      <a:pt x="202" y="265"/>
                      <a:pt x="202" y="265"/>
                      <a:pt x="202" y="265"/>
                    </a:cubicBezTo>
                    <a:cubicBezTo>
                      <a:pt x="250" y="265"/>
                      <a:pt x="250" y="265"/>
                      <a:pt x="250" y="265"/>
                    </a:cubicBezTo>
                    <a:cubicBezTo>
                      <a:pt x="193" y="72"/>
                      <a:pt x="193" y="72"/>
                      <a:pt x="193" y="72"/>
                    </a:cubicBezTo>
                    <a:cubicBezTo>
                      <a:pt x="205" y="73"/>
                      <a:pt x="205" y="73"/>
                      <a:pt x="205" y="73"/>
                    </a:cubicBezTo>
                    <a:cubicBezTo>
                      <a:pt x="221" y="129"/>
                      <a:pt x="221" y="129"/>
                      <a:pt x="221" y="129"/>
                    </a:cubicBezTo>
                    <a:cubicBezTo>
                      <a:pt x="233" y="168"/>
                      <a:pt x="240" y="192"/>
                      <a:pt x="244" y="203"/>
                    </a:cubicBezTo>
                    <a:cubicBezTo>
                      <a:pt x="248" y="214"/>
                      <a:pt x="253" y="221"/>
                      <a:pt x="259" y="224"/>
                    </a:cubicBezTo>
                    <a:cubicBezTo>
                      <a:pt x="263" y="227"/>
                      <a:pt x="268" y="226"/>
                      <a:pt x="275" y="224"/>
                    </a:cubicBezTo>
                    <a:cubicBezTo>
                      <a:pt x="278" y="223"/>
                      <a:pt x="281" y="221"/>
                      <a:pt x="283" y="218"/>
                    </a:cubicBezTo>
                    <a:cubicBezTo>
                      <a:pt x="285" y="216"/>
                      <a:pt x="286" y="212"/>
                      <a:pt x="286" y="208"/>
                    </a:cubicBezTo>
                    <a:cubicBezTo>
                      <a:pt x="286" y="204"/>
                      <a:pt x="285" y="200"/>
                      <a:pt x="284" y="194"/>
                    </a:cubicBez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grpSp>
        <p:sp>
          <p:nvSpPr>
            <p:cNvPr id="11" name="TextBox 10"/>
            <p:cNvSpPr txBox="1"/>
            <p:nvPr/>
          </p:nvSpPr>
          <p:spPr>
            <a:xfrm rot="16200000">
              <a:off x="4517888" y="4381444"/>
              <a:ext cx="398019" cy="215466"/>
            </a:xfrm>
            <a:prstGeom prst="rect">
              <a:avLst/>
            </a:prstGeom>
          </p:spPr>
          <p:txBody>
            <a:bodyPr vert="horz" wrap="square" lIns="0" tIns="0" rIns="0" bIns="0" rtlCol="0">
              <a:spAutoFit/>
            </a:bodyPr>
            <a:lstStyle/>
            <a:p>
              <a:pPr marL="7001" algn="ctr" defTabSz="1343985">
                <a:defRPr/>
              </a:pPr>
              <a:r>
                <a:rPr lang="da-DK" sz="2058" kern="0" dirty="0">
                  <a:solidFill>
                    <a:schemeClr val="tx1">
                      <a:lumMod val="75000"/>
                      <a:lumOff val="25000"/>
                    </a:schemeClr>
                  </a:solidFill>
                  <a:latin typeface="Arial Rounded MT Bold"/>
                </a:rPr>
                <a:t>49</a:t>
              </a:r>
              <a:r>
                <a:rPr lang="da-DK" sz="1470" b="1" kern="0" dirty="0">
                  <a:solidFill>
                    <a:schemeClr val="tx1">
                      <a:lumMod val="75000"/>
                      <a:lumOff val="25000"/>
                    </a:schemeClr>
                  </a:solidFill>
                  <a:latin typeface="Arial Rounded MT Bold"/>
                </a:rPr>
                <a:t>%</a:t>
              </a:r>
              <a:endParaRPr lang="da-DK" sz="1764" b="1" kern="0" dirty="0">
                <a:solidFill>
                  <a:schemeClr val="tx1">
                    <a:lumMod val="75000"/>
                    <a:lumOff val="25000"/>
                  </a:schemeClr>
                </a:solidFill>
                <a:latin typeface="Arial Rounded MT Bold"/>
              </a:endParaRPr>
            </a:p>
          </p:txBody>
        </p:sp>
      </p:grpSp>
      <p:graphicFrame>
        <p:nvGraphicFramePr>
          <p:cNvPr id="14" name="Chart 13"/>
          <p:cNvGraphicFramePr/>
          <p:nvPr>
            <p:extLst>
              <p:ext uri="{D42A27DB-BD31-4B8C-83A1-F6EECF244321}">
                <p14:modId xmlns:p14="http://schemas.microsoft.com/office/powerpoint/2010/main" val="2791100570"/>
              </p:ext>
            </p:extLst>
          </p:nvPr>
        </p:nvGraphicFramePr>
        <p:xfrm>
          <a:off x="4343623" y="2989660"/>
          <a:ext cx="3312368" cy="158038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6" name="Chart 15"/>
          <p:cNvGraphicFramePr/>
          <p:nvPr>
            <p:extLst>
              <p:ext uri="{D42A27DB-BD31-4B8C-83A1-F6EECF244321}">
                <p14:modId xmlns:p14="http://schemas.microsoft.com/office/powerpoint/2010/main" val="2249150192"/>
              </p:ext>
            </p:extLst>
          </p:nvPr>
        </p:nvGraphicFramePr>
        <p:xfrm>
          <a:off x="8088039" y="2997995"/>
          <a:ext cx="4104456" cy="158038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08106138"/>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67159" y="177605"/>
            <a:ext cx="6588138" cy="7205844"/>
          </a:xfrm>
          <a:prstGeom prst="rect">
            <a:avLst/>
          </a:prstGeom>
        </p:spPr>
      </p:pic>
      <p:pic>
        <p:nvPicPr>
          <p:cNvPr id="8" name="Picture 7"/>
          <p:cNvPicPr>
            <a:picLocks noChangeAspect="1"/>
          </p:cNvPicPr>
          <p:nvPr/>
        </p:nvPicPr>
        <p:blipFill rotWithShape="1">
          <a:blip r:embed="rId3" cstate="email">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a:ext>
            </a:extLst>
          </a:blip>
          <a:srcRect/>
          <a:stretch/>
        </p:blipFill>
        <p:spPr>
          <a:xfrm>
            <a:off x="6664430" y="177605"/>
            <a:ext cx="6608185" cy="7205844"/>
          </a:xfrm>
          <a:prstGeom prst="rect">
            <a:avLst/>
          </a:prstGeom>
        </p:spPr>
      </p:pic>
      <p:sp>
        <p:nvSpPr>
          <p:cNvPr id="2" name="Title 1"/>
          <p:cNvSpPr>
            <a:spLocks noGrp="1"/>
          </p:cNvSpPr>
          <p:nvPr>
            <p:ph type="title"/>
          </p:nvPr>
        </p:nvSpPr>
        <p:spPr>
          <a:xfrm>
            <a:off x="618272" y="2283909"/>
            <a:ext cx="2017827" cy="553998"/>
          </a:xfrm>
          <a:solidFill>
            <a:srgbClr val="D35C09"/>
          </a:solidFill>
        </p:spPr>
        <p:txBody>
          <a:bodyPr/>
          <a:lstStyle/>
          <a:p>
            <a:r>
              <a:rPr lang="nb-NO" dirty="0"/>
              <a:t>holiday</a:t>
            </a:r>
          </a:p>
        </p:txBody>
      </p:sp>
      <p:sp>
        <p:nvSpPr>
          <p:cNvPr id="4" name="Text Placeholder 3"/>
          <p:cNvSpPr>
            <a:spLocks noGrp="1"/>
          </p:cNvSpPr>
          <p:nvPr>
            <p:ph type="body" sz="quarter" idx="14"/>
          </p:nvPr>
        </p:nvSpPr>
        <p:spPr>
          <a:xfrm rot="885790">
            <a:off x="8561693" y="1637297"/>
            <a:ext cx="4078406" cy="406265"/>
          </a:xfrm>
        </p:spPr>
        <p:txBody>
          <a:bodyPr/>
          <a:lstStyle/>
          <a:p>
            <a:r>
              <a:rPr lang="nb-NO" dirty="0"/>
              <a:t>Potential needs and drivers</a:t>
            </a:r>
          </a:p>
        </p:txBody>
      </p:sp>
      <p:sp>
        <p:nvSpPr>
          <p:cNvPr id="6" name="TextBox 5"/>
          <p:cNvSpPr txBox="1"/>
          <p:nvPr/>
        </p:nvSpPr>
        <p:spPr>
          <a:xfrm>
            <a:off x="599207" y="324247"/>
            <a:ext cx="936104" cy="1320673"/>
          </a:xfrm>
          <a:prstGeom prst="rect">
            <a:avLst/>
          </a:prstGeom>
          <a:noFill/>
        </p:spPr>
        <p:txBody>
          <a:bodyPr wrap="squar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defRPr/>
            </a:pPr>
            <a:r>
              <a:rPr kumimoji="0" lang="en-GB" sz="8000" b="1" i="0" u="none" strike="noStrike" kern="1200" cap="none" spc="0" normalizeH="0" baseline="0" noProof="0" dirty="0">
                <a:ln>
                  <a:noFill/>
                </a:ln>
                <a:solidFill>
                  <a:prstClr val="white"/>
                </a:solidFill>
                <a:effectLst/>
                <a:uLnTx/>
                <a:uFillTx/>
                <a:latin typeface="Segoe UI"/>
                <a:ea typeface="+mn-ea"/>
                <a:cs typeface="+mn-cs"/>
              </a:rPr>
              <a:t>2</a:t>
            </a:r>
          </a:p>
        </p:txBody>
      </p:sp>
      <p:sp>
        <p:nvSpPr>
          <p:cNvPr id="7" name="Title 1"/>
          <p:cNvSpPr txBox="1">
            <a:spLocks/>
          </p:cNvSpPr>
          <p:nvPr/>
        </p:nvSpPr>
        <p:spPr bwMode="gray">
          <a:xfrm>
            <a:off x="618272" y="1667033"/>
            <a:ext cx="2296685" cy="553998"/>
          </a:xfrm>
          <a:prstGeom prst="rect">
            <a:avLst/>
          </a:prstGeom>
          <a:solidFill>
            <a:srgbClr val="D35C09"/>
          </a:solidFill>
        </p:spPr>
        <p:txBody>
          <a:bodyPr wrap="none" lIns="82819" tIns="0" rIns="82819" bIns="0" rtlCol="0" anchor="ctr">
            <a:sp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pPr marL="0" marR="0" lvl="0" indent="0" algn="l" defTabSz="1051802" rtl="0" eaLnBrk="1" fontAlgn="auto" latinLnBrk="0" hangingPunct="1">
              <a:lnSpc>
                <a:spcPct val="100000"/>
              </a:lnSpc>
              <a:spcBef>
                <a:spcPts val="0"/>
              </a:spcBef>
              <a:spcAft>
                <a:spcPts val="0"/>
              </a:spcAft>
              <a:buClrTx/>
              <a:buSzTx/>
              <a:buFontTx/>
              <a:buNone/>
              <a:tabLst/>
              <a:defRPr/>
            </a:pPr>
            <a:r>
              <a:rPr kumimoji="0" lang="nb-NO" sz="3600" b="0" i="0" u="none" strike="noStrike" kern="1200" cap="all" spc="0" normalizeH="0" baseline="0" noProof="0" dirty="0">
                <a:ln>
                  <a:noFill/>
                </a:ln>
                <a:solidFill>
                  <a:prstClr val="white"/>
                </a:solidFill>
                <a:effectLst/>
                <a:uLnTx/>
                <a:uFillTx/>
                <a:latin typeface="Segoe UI"/>
                <a:ea typeface="+mn-ea"/>
                <a:cs typeface="+mn-cs"/>
              </a:rPr>
              <a:t>The ideal</a:t>
            </a:r>
          </a:p>
        </p:txBody>
      </p:sp>
      <p:sp>
        <p:nvSpPr>
          <p:cNvPr id="9" name="Title 1"/>
          <p:cNvSpPr txBox="1">
            <a:spLocks/>
          </p:cNvSpPr>
          <p:nvPr/>
        </p:nvSpPr>
        <p:spPr bwMode="gray">
          <a:xfrm>
            <a:off x="618272" y="2900785"/>
            <a:ext cx="2664927" cy="553998"/>
          </a:xfrm>
          <a:prstGeom prst="rect">
            <a:avLst/>
          </a:prstGeom>
          <a:solidFill>
            <a:srgbClr val="D35C09"/>
          </a:solidFill>
        </p:spPr>
        <p:txBody>
          <a:bodyPr wrap="none" lIns="82819" tIns="0" rIns="82819" bIns="0" rtlCol="0" anchor="ctr">
            <a:sp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pPr marL="0" marR="0" lvl="0" indent="0" algn="l" defTabSz="1051802" rtl="0" eaLnBrk="1" fontAlgn="auto" latinLnBrk="0" hangingPunct="1">
              <a:lnSpc>
                <a:spcPct val="100000"/>
              </a:lnSpc>
              <a:spcBef>
                <a:spcPts val="0"/>
              </a:spcBef>
              <a:spcAft>
                <a:spcPts val="0"/>
              </a:spcAft>
              <a:buClrTx/>
              <a:buSzTx/>
              <a:buFontTx/>
              <a:buNone/>
              <a:tabLst/>
              <a:defRPr/>
            </a:pPr>
            <a:r>
              <a:rPr kumimoji="0" lang="nb-NO" sz="3600" b="0" i="0" u="none" strike="noStrike" kern="1200" cap="all" spc="0" normalizeH="0" baseline="0" noProof="0" dirty="0">
                <a:ln>
                  <a:noFill/>
                </a:ln>
                <a:solidFill>
                  <a:prstClr val="white"/>
                </a:solidFill>
                <a:effectLst/>
                <a:uLnTx/>
                <a:uFillTx/>
                <a:latin typeface="Segoe UI"/>
                <a:ea typeface="+mn-ea"/>
                <a:cs typeface="+mn-cs"/>
              </a:rPr>
              <a:t>experience</a:t>
            </a:r>
          </a:p>
        </p:txBody>
      </p:sp>
      <p:sp>
        <p:nvSpPr>
          <p:cNvPr id="10" name="Text Placeholder 3"/>
          <p:cNvSpPr txBox="1">
            <a:spLocks/>
          </p:cNvSpPr>
          <p:nvPr/>
        </p:nvSpPr>
        <p:spPr bwMode="gray">
          <a:xfrm rot="885790">
            <a:off x="8484740" y="1869441"/>
            <a:ext cx="2502398" cy="374398"/>
          </a:xfrm>
          <a:prstGeom prst="rect">
            <a:avLst/>
          </a:prstGeom>
          <a:solidFill>
            <a:schemeClr val="tx1"/>
          </a:solidFill>
        </p:spPr>
        <p:txBody>
          <a:bodyPr vert="horz" wrap="none" lIns="72000" tIns="0" rIns="72000" bIns="0" rtlCol="0" anchor="ctr">
            <a:spAutoFit/>
          </a:bodyPr>
          <a:lstStyle>
            <a:lvl1pPr marL="314080" indent="-314080" algn="l" defTabSz="1051802" rtl="0" eaLnBrk="1" latinLnBrk="0" hangingPunct="1">
              <a:lnSpc>
                <a:spcPct val="110000"/>
              </a:lnSpc>
              <a:spcBef>
                <a:spcPts val="300"/>
              </a:spcBef>
              <a:spcAft>
                <a:spcPts val="300"/>
              </a:spcAft>
              <a:buClr>
                <a:schemeClr val="tx1"/>
              </a:buClr>
              <a:buFontTx/>
              <a:buNone/>
              <a:defRPr lang="en-US" sz="2400" b="1" kern="1200" dirty="0" smtClean="0">
                <a:solidFill>
                  <a:schemeClr val="bg1"/>
                </a:solidFill>
                <a:latin typeface="+mn-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pPr marL="314080" marR="0" lvl="0" indent="-314080" algn="l" defTabSz="1051802" rtl="0" eaLnBrk="1" fontAlgn="auto" latinLnBrk="0" hangingPunct="1">
              <a:lnSpc>
                <a:spcPct val="110000"/>
              </a:lnSpc>
              <a:spcBef>
                <a:spcPts val="300"/>
              </a:spcBef>
              <a:spcAft>
                <a:spcPts val="300"/>
              </a:spcAft>
              <a:buClr>
                <a:srgbClr val="222223"/>
              </a:buClr>
              <a:buSzTx/>
              <a:buFontTx/>
              <a:buNone/>
              <a:tabLst/>
              <a:defRPr/>
            </a:pPr>
            <a:r>
              <a:rPr kumimoji="0" lang="nb-NO" sz="2400" b="1" i="0" u="none" strike="noStrike" kern="1200" cap="none" spc="0" normalizeH="0" baseline="0" noProof="0" dirty="0">
                <a:ln>
                  <a:noFill/>
                </a:ln>
                <a:solidFill>
                  <a:prstClr val="white"/>
                </a:solidFill>
                <a:effectLst/>
                <a:uLnTx/>
                <a:uFillTx/>
                <a:latin typeface="Segoe UI"/>
                <a:ea typeface="+mn-ea"/>
                <a:cs typeface="+mn-cs"/>
              </a:rPr>
              <a:t>Holidays abroad</a:t>
            </a:r>
          </a:p>
        </p:txBody>
      </p:sp>
      <p:pic>
        <p:nvPicPr>
          <p:cNvPr id="11" name="Picture 10"/>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39678" y="6650560"/>
            <a:ext cx="491577" cy="396000"/>
          </a:xfrm>
          <a:prstGeom prst="rect">
            <a:avLst/>
          </a:prstGeom>
        </p:spPr>
      </p:pic>
      <p:pic>
        <p:nvPicPr>
          <p:cNvPr id="12" name="Picture 2" descr="C:\Users\Graphics Dude Ltd\Graphics Dude Ltd\Work\PC - IM - 150415A (template pt2)\Graphics\Tags\MarketingElectronic-Col.png"/>
          <p:cNvPicPr>
            <a:picLocks noChangeAspect="1" noChangeArrowheads="1"/>
          </p:cNvPicPr>
          <p:nvPr/>
        </p:nvPicPr>
        <p:blipFill>
          <a:blip r:embed="rId6" cstate="email">
            <a:biLevel thresh="25000"/>
            <a:extLst>
              <a:ext uri="{28A0092B-C50C-407E-A947-70E740481C1C}">
                <a14:useLocalDpi xmlns:a14="http://schemas.microsoft.com/office/drawing/2010/main"/>
              </a:ext>
            </a:extLst>
          </a:blip>
          <a:srcRect/>
          <a:stretch>
            <a:fillRect/>
          </a:stretch>
        </p:blipFill>
        <p:spPr bwMode="auto">
          <a:xfrm>
            <a:off x="1063086"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3"/>
          <p:cNvSpPr txBox="1">
            <a:spLocks/>
          </p:cNvSpPr>
          <p:nvPr/>
        </p:nvSpPr>
        <p:spPr bwMode="gray">
          <a:xfrm rot="885790">
            <a:off x="8254160" y="2767718"/>
            <a:ext cx="4318990" cy="218393"/>
          </a:xfrm>
          <a:prstGeom prst="rect">
            <a:avLst/>
          </a:prstGeom>
          <a:noFill/>
        </p:spPr>
        <p:txBody>
          <a:bodyPr vert="horz" wrap="square" lIns="72000" tIns="0" rIns="72000" bIns="0" rtlCol="0" anchor="ctr">
            <a:spAutoFit/>
          </a:bodyPr>
          <a:lstStyle>
            <a:lvl1pPr marL="314080" indent="-314080" algn="l" defTabSz="1051802" rtl="0" eaLnBrk="1" latinLnBrk="0" hangingPunct="1">
              <a:lnSpc>
                <a:spcPct val="110000"/>
              </a:lnSpc>
              <a:spcBef>
                <a:spcPts val="300"/>
              </a:spcBef>
              <a:spcAft>
                <a:spcPts val="300"/>
              </a:spcAft>
              <a:buClr>
                <a:schemeClr val="tx1"/>
              </a:buClr>
              <a:buFontTx/>
              <a:buNone/>
              <a:defRPr lang="en-US" sz="2400" b="1" kern="1200" dirty="0" smtClean="0">
                <a:solidFill>
                  <a:schemeClr val="bg1"/>
                </a:solidFill>
                <a:latin typeface="+mn-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pPr marL="314080" marR="0" lvl="0" indent="-314080" algn="l" defTabSz="1051802" rtl="0" eaLnBrk="1" fontAlgn="auto" latinLnBrk="0" hangingPunct="1">
              <a:lnSpc>
                <a:spcPct val="110000"/>
              </a:lnSpc>
              <a:spcBef>
                <a:spcPts val="300"/>
              </a:spcBef>
              <a:spcAft>
                <a:spcPts val="300"/>
              </a:spcAft>
              <a:buClr>
                <a:srgbClr val="222223"/>
              </a:buClr>
              <a:buSzTx/>
              <a:buFontTx/>
              <a:buNone/>
              <a:tabLst/>
              <a:defRPr/>
            </a:pPr>
            <a:r>
              <a:rPr kumimoji="0" lang="en-US" sz="1400" b="1" i="0" u="none" strike="noStrike" kern="1200" cap="none" spc="0" normalizeH="0" baseline="0" noProof="0" dirty="0">
                <a:ln>
                  <a:noFill/>
                </a:ln>
                <a:solidFill>
                  <a:srgbClr val="222223"/>
                </a:solidFill>
                <a:effectLst/>
                <a:uLnTx/>
                <a:uFillTx/>
                <a:latin typeface="Segoe UI"/>
                <a:ea typeface="+mn-ea"/>
                <a:cs typeface="+mn-cs"/>
              </a:rPr>
              <a:t>Main drivers in the market</a:t>
            </a:r>
          </a:p>
        </p:txBody>
      </p:sp>
      <p:sp>
        <p:nvSpPr>
          <p:cNvPr id="15" name="Text Placeholder 3"/>
          <p:cNvSpPr txBox="1">
            <a:spLocks/>
          </p:cNvSpPr>
          <p:nvPr/>
        </p:nvSpPr>
        <p:spPr bwMode="gray">
          <a:xfrm>
            <a:off x="618272" y="3780631"/>
            <a:ext cx="6451043" cy="406265"/>
          </a:xfrm>
          <a:prstGeom prst="rect">
            <a:avLst/>
          </a:prstGeom>
          <a:solidFill>
            <a:schemeClr val="tx1"/>
          </a:solidFill>
        </p:spPr>
        <p:txBody>
          <a:bodyPr vert="horz" wrap="none" lIns="72000" tIns="0" rIns="72000" bIns="0" rtlCol="0" anchor="ctr">
            <a:spAutoFit/>
          </a:bodyPr>
          <a:lstStyle>
            <a:lvl1pPr marL="314080" indent="-314080" algn="l" defTabSz="1051802" rtl="0" eaLnBrk="1" latinLnBrk="0" hangingPunct="1">
              <a:lnSpc>
                <a:spcPct val="110000"/>
              </a:lnSpc>
              <a:spcBef>
                <a:spcPts val="300"/>
              </a:spcBef>
              <a:spcAft>
                <a:spcPts val="300"/>
              </a:spcAft>
              <a:buClr>
                <a:schemeClr val="tx1"/>
              </a:buClr>
              <a:buFontTx/>
              <a:buNone/>
              <a:defRPr lang="en-US" sz="2400" b="1" kern="1200" dirty="0" smtClean="0">
                <a:solidFill>
                  <a:schemeClr val="bg1"/>
                </a:solidFill>
                <a:latin typeface="+mn-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pPr marL="314080" marR="0" lvl="0" indent="-314080" algn="l" defTabSz="1051802" rtl="0" eaLnBrk="1" fontAlgn="auto" latinLnBrk="0" hangingPunct="1">
              <a:lnSpc>
                <a:spcPct val="110000"/>
              </a:lnSpc>
              <a:spcBef>
                <a:spcPts val="300"/>
              </a:spcBef>
              <a:spcAft>
                <a:spcPts val="300"/>
              </a:spcAft>
              <a:buClr>
                <a:srgbClr val="222223"/>
              </a:buClr>
              <a:buSzTx/>
              <a:buFontTx/>
              <a:buNone/>
              <a:tabLst/>
              <a:defRPr/>
            </a:pPr>
            <a:r>
              <a:rPr kumimoji="0" lang="en-US" sz="2400" b="1" i="0" u="none" strike="noStrike" kern="1200" cap="none" spc="0" normalizeH="0" baseline="0" noProof="0" dirty="0">
                <a:ln>
                  <a:noFill/>
                </a:ln>
                <a:solidFill>
                  <a:prstClr val="white"/>
                </a:solidFill>
                <a:effectLst/>
                <a:uLnTx/>
                <a:uFillTx/>
                <a:latin typeface="Segoe UI"/>
                <a:ea typeface="+mn-ea"/>
                <a:cs typeface="+mn-cs"/>
              </a:rPr>
              <a:t>Category needs in the total Swedish market</a:t>
            </a:r>
          </a:p>
        </p:txBody>
      </p:sp>
    </p:spTree>
    <p:extLst>
      <p:ext uri="{BB962C8B-B14F-4D97-AF65-F5344CB8AC3E}">
        <p14:creationId xmlns:p14="http://schemas.microsoft.com/office/powerpoint/2010/main" val="2291306621"/>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p:cNvPicPr>
            <a:picLocks noGrp="1" noChangeAspect="1"/>
          </p:cNvPicPr>
          <p:nvPr>
            <p:ph type="pic" sz="quarter" idx="11"/>
          </p:nvPr>
        </p:nvPicPr>
        <p:blipFill>
          <a:blip r:embed="rId2">
            <a:extLst>
              <a:ext uri="{28A0092B-C50C-407E-A947-70E740481C1C}">
                <a14:useLocalDpi xmlns:a14="http://schemas.microsoft.com/office/drawing/2010/main"/>
              </a:ext>
            </a:extLst>
          </a:blip>
          <a:stretch>
            <a:fillRect/>
          </a:stretch>
        </p:blipFill>
        <p:spPr>
          <a:xfrm>
            <a:off x="167159" y="179388"/>
            <a:ext cx="13105456" cy="7200900"/>
          </a:xfrm>
        </p:spPr>
      </p:pic>
      <p:sp>
        <p:nvSpPr>
          <p:cNvPr id="12" name="Text Placeholder 11"/>
          <p:cNvSpPr>
            <a:spLocks noGrp="1"/>
          </p:cNvSpPr>
          <p:nvPr>
            <p:ph type="body" sz="quarter" idx="14"/>
          </p:nvPr>
        </p:nvSpPr>
        <p:spPr>
          <a:xfrm>
            <a:off x="455042" y="2060756"/>
            <a:ext cx="4120854" cy="553998"/>
          </a:xfrm>
        </p:spPr>
        <p:txBody>
          <a:bodyPr/>
          <a:lstStyle/>
          <a:p>
            <a:r>
              <a:rPr lang="nb-NO" sz="3600" dirty="0"/>
              <a:t>2) The ideal holiday</a:t>
            </a:r>
          </a:p>
        </p:txBody>
      </p:sp>
      <p:sp>
        <p:nvSpPr>
          <p:cNvPr id="13" name="Text Placeholder 12"/>
          <p:cNvSpPr>
            <a:spLocks noGrp="1"/>
          </p:cNvSpPr>
          <p:nvPr>
            <p:ph type="body" sz="quarter" idx="15"/>
          </p:nvPr>
        </p:nvSpPr>
        <p:spPr>
          <a:xfrm>
            <a:off x="455761" y="2772519"/>
            <a:ext cx="2673342" cy="553998"/>
          </a:xfrm>
        </p:spPr>
        <p:txBody>
          <a:bodyPr/>
          <a:lstStyle/>
          <a:p>
            <a:r>
              <a:rPr lang="nb-NO" sz="3600" dirty="0"/>
              <a:t>3) Segments</a:t>
            </a:r>
          </a:p>
        </p:txBody>
      </p:sp>
      <p:sp>
        <p:nvSpPr>
          <p:cNvPr id="14" name="Text Placeholder 13"/>
          <p:cNvSpPr>
            <a:spLocks noGrp="1"/>
          </p:cNvSpPr>
          <p:nvPr>
            <p:ph type="body" sz="quarter" idx="16"/>
          </p:nvPr>
        </p:nvSpPr>
        <p:spPr>
          <a:xfrm>
            <a:off x="455191" y="756295"/>
            <a:ext cx="2295803" cy="553998"/>
          </a:xfrm>
        </p:spPr>
        <p:txBody>
          <a:bodyPr/>
          <a:lstStyle/>
          <a:p>
            <a:r>
              <a:rPr lang="nb-NO" sz="3600" b="1" dirty="0"/>
              <a:t>CONTENT</a:t>
            </a:r>
          </a:p>
        </p:txBody>
      </p:sp>
      <p:sp>
        <p:nvSpPr>
          <p:cNvPr id="17" name="Text Placeholder 11"/>
          <p:cNvSpPr txBox="1">
            <a:spLocks/>
          </p:cNvSpPr>
          <p:nvPr/>
        </p:nvSpPr>
        <p:spPr bwMode="gray">
          <a:xfrm>
            <a:off x="4682433" y="2060756"/>
            <a:ext cx="1039882" cy="553998"/>
          </a:xfrm>
          <a:prstGeom prst="rect">
            <a:avLst/>
          </a:prstGeom>
          <a:solidFill>
            <a:schemeClr val="tx1"/>
          </a:solidFill>
        </p:spPr>
        <p:txBody>
          <a:bodyPr vert="horz" wrap="none" lIns="72000" tIns="0" rIns="72000" bIns="0" rtlCol="0" anchor="ctr">
            <a:spAutoFit/>
          </a:bodyPr>
          <a:lstStyle>
            <a:lvl1pPr marL="0" indent="0" algn="l" defTabSz="1051802" rtl="0" eaLnBrk="1" latinLnBrk="0" hangingPunct="1">
              <a:lnSpc>
                <a:spcPct val="100000"/>
              </a:lnSpc>
              <a:spcBef>
                <a:spcPts val="300"/>
              </a:spcBef>
              <a:spcAft>
                <a:spcPts val="300"/>
              </a:spcAft>
              <a:buClr>
                <a:schemeClr val="tx1"/>
              </a:buClr>
              <a:buFontTx/>
              <a:buNone/>
              <a:defRPr lang="en-US" sz="4400" b="0" kern="1200" dirty="0" smtClean="0">
                <a:solidFill>
                  <a:schemeClr val="bg1"/>
                </a:solidFill>
                <a:latin typeface="+mj-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r>
              <a:rPr lang="nb-NO" sz="3600" dirty="0"/>
              <a:t>p 19</a:t>
            </a:r>
          </a:p>
        </p:txBody>
      </p:sp>
      <p:pic>
        <p:nvPicPr>
          <p:cNvPr id="9" name="Picture 8"/>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78657" y="6677422"/>
            <a:ext cx="491577" cy="396000"/>
          </a:xfrm>
          <a:prstGeom prst="rect">
            <a:avLst/>
          </a:prstGeom>
        </p:spPr>
      </p:pic>
      <p:pic>
        <p:nvPicPr>
          <p:cNvPr id="10" name="Picture 2" descr="C:\Users\Graphics Dude Ltd\Graphics Dude Ltd\Work\PC - IM - 150415A (template pt2)\Graphics\Tags\MarketingElectronic-Col.png"/>
          <p:cNvPicPr>
            <a:picLocks noChangeAspect="1" noChangeArrowheads="1"/>
          </p:cNvPicPr>
          <p:nvPr/>
        </p:nvPicPr>
        <p:blipFill>
          <a:blip r:embed="rId4" cstate="email">
            <a:biLevel thresh="25000"/>
            <a:extLst>
              <a:ext uri="{28A0092B-C50C-407E-A947-70E740481C1C}">
                <a14:useLocalDpi xmlns:a14="http://schemas.microsoft.com/office/drawing/2010/main"/>
              </a:ext>
            </a:extLst>
          </a:blip>
          <a:srcRect/>
          <a:stretch>
            <a:fillRect/>
          </a:stretch>
        </p:blipFill>
        <p:spPr bwMode="auto">
          <a:xfrm>
            <a:off x="959247"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
        <p:nvSpPr>
          <p:cNvPr id="18" name="Text Placeholder 12"/>
          <p:cNvSpPr txBox="1">
            <a:spLocks/>
          </p:cNvSpPr>
          <p:nvPr/>
        </p:nvSpPr>
        <p:spPr bwMode="gray">
          <a:xfrm>
            <a:off x="455761" y="3433178"/>
            <a:ext cx="4992118" cy="553998"/>
          </a:xfrm>
          <a:prstGeom prst="rect">
            <a:avLst/>
          </a:prstGeom>
          <a:solidFill>
            <a:schemeClr val="accent3"/>
          </a:solidFill>
        </p:spPr>
        <p:txBody>
          <a:bodyPr vert="horz" wrap="none" lIns="72000" tIns="0" rIns="72000" bIns="0" rtlCol="0" anchor="ctr">
            <a:spAutoFit/>
          </a:bodyPr>
          <a:lstStyle>
            <a:lvl1pPr marL="0" indent="0" algn="l" defTabSz="1051802" rtl="0" eaLnBrk="1" latinLnBrk="0" hangingPunct="1">
              <a:lnSpc>
                <a:spcPct val="100000"/>
              </a:lnSpc>
              <a:spcBef>
                <a:spcPts val="300"/>
              </a:spcBef>
              <a:spcAft>
                <a:spcPts val="300"/>
              </a:spcAft>
              <a:buClr>
                <a:schemeClr val="tx1"/>
              </a:buClr>
              <a:buFontTx/>
              <a:buNone/>
              <a:defRPr lang="en-US" sz="4400" b="0" kern="1200" baseline="0" smtClean="0">
                <a:solidFill>
                  <a:schemeClr val="bg1"/>
                </a:solidFill>
                <a:latin typeface="+mj-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lang="en-US" sz="2200" kern="1200" smtClean="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lang="en-US" sz="2200" kern="1200" smtClean="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lang="en-US" sz="2200" kern="1200" smtClean="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lang="en-GB" sz="2200" kern="120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r>
              <a:rPr lang="nb-NO" sz="3600" dirty="0"/>
              <a:t>4) Brand profile Norway</a:t>
            </a:r>
          </a:p>
        </p:txBody>
      </p:sp>
      <p:sp>
        <p:nvSpPr>
          <p:cNvPr id="19" name="Text Placeholder 12"/>
          <p:cNvSpPr txBox="1">
            <a:spLocks/>
          </p:cNvSpPr>
          <p:nvPr/>
        </p:nvSpPr>
        <p:spPr bwMode="gray">
          <a:xfrm>
            <a:off x="455761" y="4090357"/>
            <a:ext cx="6091073" cy="553998"/>
          </a:xfrm>
          <a:prstGeom prst="rect">
            <a:avLst/>
          </a:prstGeom>
          <a:solidFill>
            <a:schemeClr val="accent3"/>
          </a:solidFill>
        </p:spPr>
        <p:txBody>
          <a:bodyPr vert="horz" wrap="none" lIns="72000" tIns="0" rIns="72000" bIns="0" rtlCol="0" anchor="ctr">
            <a:spAutoFit/>
          </a:bodyPr>
          <a:lstStyle>
            <a:lvl1pPr marL="0" indent="0" algn="l" defTabSz="1051802" rtl="0" eaLnBrk="1" latinLnBrk="0" hangingPunct="1">
              <a:lnSpc>
                <a:spcPct val="100000"/>
              </a:lnSpc>
              <a:spcBef>
                <a:spcPts val="300"/>
              </a:spcBef>
              <a:spcAft>
                <a:spcPts val="300"/>
              </a:spcAft>
              <a:buClr>
                <a:schemeClr val="tx1"/>
              </a:buClr>
              <a:buFontTx/>
              <a:buNone/>
              <a:defRPr lang="en-US" sz="4400" b="0" kern="1200" baseline="0" smtClean="0">
                <a:solidFill>
                  <a:schemeClr val="bg1"/>
                </a:solidFill>
                <a:latin typeface="+mj-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lang="en-US" sz="2200" kern="1200" smtClean="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lang="en-US" sz="2200" kern="1200" smtClean="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lang="en-US" sz="2200" kern="1200" smtClean="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lang="en-GB" sz="2200" kern="120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r>
              <a:rPr lang="nb-NO" sz="3600" dirty="0"/>
              <a:t>5)The competetive landscape</a:t>
            </a:r>
          </a:p>
        </p:txBody>
      </p:sp>
      <p:sp>
        <p:nvSpPr>
          <p:cNvPr id="21" name="Text Placeholder 11"/>
          <p:cNvSpPr txBox="1">
            <a:spLocks/>
          </p:cNvSpPr>
          <p:nvPr/>
        </p:nvSpPr>
        <p:spPr bwMode="gray">
          <a:xfrm>
            <a:off x="3267728" y="2772519"/>
            <a:ext cx="1039882" cy="553998"/>
          </a:xfrm>
          <a:prstGeom prst="rect">
            <a:avLst/>
          </a:prstGeom>
          <a:solidFill>
            <a:schemeClr val="tx1"/>
          </a:solidFill>
        </p:spPr>
        <p:txBody>
          <a:bodyPr vert="horz" wrap="none" lIns="72000" tIns="0" rIns="72000" bIns="0" rtlCol="0" anchor="ctr">
            <a:spAutoFit/>
          </a:bodyPr>
          <a:lstStyle>
            <a:lvl1pPr marL="0" indent="0" algn="l" defTabSz="1051802" rtl="0" eaLnBrk="1" latinLnBrk="0" hangingPunct="1">
              <a:lnSpc>
                <a:spcPct val="100000"/>
              </a:lnSpc>
              <a:spcBef>
                <a:spcPts val="300"/>
              </a:spcBef>
              <a:spcAft>
                <a:spcPts val="300"/>
              </a:spcAft>
              <a:buClr>
                <a:schemeClr val="tx1"/>
              </a:buClr>
              <a:buFontTx/>
              <a:buNone/>
              <a:defRPr lang="en-US" sz="4400" b="0" kern="1200" dirty="0" smtClean="0">
                <a:solidFill>
                  <a:schemeClr val="bg1"/>
                </a:solidFill>
                <a:latin typeface="+mj-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r>
              <a:rPr lang="nb-NO" sz="3600" dirty="0"/>
              <a:t>p 34</a:t>
            </a:r>
          </a:p>
        </p:txBody>
      </p:sp>
      <p:sp>
        <p:nvSpPr>
          <p:cNvPr id="22" name="Text Placeholder 11"/>
          <p:cNvSpPr txBox="1">
            <a:spLocks/>
          </p:cNvSpPr>
          <p:nvPr/>
        </p:nvSpPr>
        <p:spPr bwMode="gray">
          <a:xfrm>
            <a:off x="5582197" y="3433178"/>
            <a:ext cx="1039882" cy="553998"/>
          </a:xfrm>
          <a:prstGeom prst="rect">
            <a:avLst/>
          </a:prstGeom>
          <a:solidFill>
            <a:schemeClr val="tx1"/>
          </a:solidFill>
        </p:spPr>
        <p:txBody>
          <a:bodyPr vert="horz" wrap="none" lIns="72000" tIns="0" rIns="72000" bIns="0" rtlCol="0" anchor="ctr">
            <a:spAutoFit/>
          </a:bodyPr>
          <a:lstStyle>
            <a:lvl1pPr marL="0" indent="0" algn="l" defTabSz="1051802" rtl="0" eaLnBrk="1" latinLnBrk="0" hangingPunct="1">
              <a:lnSpc>
                <a:spcPct val="100000"/>
              </a:lnSpc>
              <a:spcBef>
                <a:spcPts val="300"/>
              </a:spcBef>
              <a:spcAft>
                <a:spcPts val="300"/>
              </a:spcAft>
              <a:buClr>
                <a:schemeClr val="tx1"/>
              </a:buClr>
              <a:buFontTx/>
              <a:buNone/>
              <a:defRPr lang="en-US" sz="4400" b="0" kern="1200" dirty="0" smtClean="0">
                <a:solidFill>
                  <a:schemeClr val="bg1"/>
                </a:solidFill>
                <a:latin typeface="+mj-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r>
              <a:rPr lang="nb-NO" sz="3600" dirty="0"/>
              <a:t>p 95</a:t>
            </a:r>
          </a:p>
        </p:txBody>
      </p:sp>
      <p:sp>
        <p:nvSpPr>
          <p:cNvPr id="23" name="Text Placeholder 11"/>
          <p:cNvSpPr txBox="1">
            <a:spLocks/>
          </p:cNvSpPr>
          <p:nvPr/>
        </p:nvSpPr>
        <p:spPr bwMode="gray">
          <a:xfrm>
            <a:off x="6792566" y="4090357"/>
            <a:ext cx="1288348" cy="553998"/>
          </a:xfrm>
          <a:prstGeom prst="rect">
            <a:avLst/>
          </a:prstGeom>
          <a:solidFill>
            <a:schemeClr val="tx1"/>
          </a:solidFill>
        </p:spPr>
        <p:txBody>
          <a:bodyPr vert="horz" wrap="none" lIns="72000" tIns="0" rIns="72000" bIns="0" rtlCol="0" anchor="ctr">
            <a:spAutoFit/>
          </a:bodyPr>
          <a:lstStyle>
            <a:lvl1pPr marL="0" indent="0" algn="l" defTabSz="1051802" rtl="0" eaLnBrk="1" latinLnBrk="0" hangingPunct="1">
              <a:lnSpc>
                <a:spcPct val="100000"/>
              </a:lnSpc>
              <a:spcBef>
                <a:spcPts val="300"/>
              </a:spcBef>
              <a:spcAft>
                <a:spcPts val="300"/>
              </a:spcAft>
              <a:buClr>
                <a:schemeClr val="tx1"/>
              </a:buClr>
              <a:buFontTx/>
              <a:buNone/>
              <a:defRPr lang="en-US" sz="4400" b="0" kern="1200" dirty="0" smtClean="0">
                <a:solidFill>
                  <a:schemeClr val="bg1"/>
                </a:solidFill>
                <a:latin typeface="+mj-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r>
              <a:rPr lang="nb-NO" sz="3600" dirty="0"/>
              <a:t>p 101</a:t>
            </a:r>
          </a:p>
        </p:txBody>
      </p:sp>
      <p:sp>
        <p:nvSpPr>
          <p:cNvPr id="25" name="Text Placeholder 10"/>
          <p:cNvSpPr txBox="1">
            <a:spLocks/>
          </p:cNvSpPr>
          <p:nvPr/>
        </p:nvSpPr>
        <p:spPr bwMode="gray">
          <a:xfrm>
            <a:off x="455910" y="1382340"/>
            <a:ext cx="5327915" cy="553998"/>
          </a:xfrm>
          <a:prstGeom prst="rect">
            <a:avLst/>
          </a:prstGeom>
          <a:solidFill>
            <a:schemeClr val="accent3"/>
          </a:solidFill>
        </p:spPr>
        <p:txBody>
          <a:bodyPr vert="horz" wrap="none" lIns="72000" tIns="0" rIns="72000" bIns="0" rtlCol="0" anchor="ctr">
            <a:spAutoFit/>
          </a:bodyPr>
          <a:lstStyle>
            <a:lvl1pPr marL="0" indent="0" algn="l" defTabSz="1051802" rtl="0" eaLnBrk="1" latinLnBrk="0" hangingPunct="1">
              <a:lnSpc>
                <a:spcPct val="100000"/>
              </a:lnSpc>
              <a:spcBef>
                <a:spcPts val="300"/>
              </a:spcBef>
              <a:spcAft>
                <a:spcPts val="300"/>
              </a:spcAft>
              <a:buClr>
                <a:schemeClr val="tx1"/>
              </a:buClr>
              <a:buFontTx/>
              <a:buNone/>
              <a:defRPr lang="en-US" sz="4400" b="0" kern="1200" dirty="0" smtClean="0">
                <a:solidFill>
                  <a:schemeClr val="bg1"/>
                </a:solidFill>
                <a:latin typeface="+mj-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lang="en-US" sz="2200" kern="1200" dirty="0" smtClean="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lang="en-US" sz="2200" kern="1200" dirty="0" smtClean="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lang="en-US" sz="2200" kern="1200" dirty="0" smtClean="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lang="en-GB" sz="2200" kern="1200" dirty="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r>
              <a:rPr lang="nb-NO" sz="3600" dirty="0"/>
              <a:t>1) The philosophy behind</a:t>
            </a:r>
          </a:p>
        </p:txBody>
      </p:sp>
      <p:sp>
        <p:nvSpPr>
          <p:cNvPr id="26" name="Text Placeholder 11"/>
          <p:cNvSpPr txBox="1">
            <a:spLocks/>
          </p:cNvSpPr>
          <p:nvPr/>
        </p:nvSpPr>
        <p:spPr bwMode="gray">
          <a:xfrm>
            <a:off x="5942735" y="1382340"/>
            <a:ext cx="791417" cy="553998"/>
          </a:xfrm>
          <a:prstGeom prst="rect">
            <a:avLst/>
          </a:prstGeom>
          <a:solidFill>
            <a:schemeClr val="tx1"/>
          </a:solidFill>
        </p:spPr>
        <p:txBody>
          <a:bodyPr vert="horz" wrap="none" lIns="72000" tIns="0" rIns="72000" bIns="0" rtlCol="0" anchor="ctr">
            <a:spAutoFit/>
          </a:bodyPr>
          <a:lstStyle>
            <a:lvl1pPr marL="0" indent="0" algn="l" defTabSz="1051802" rtl="0" eaLnBrk="1" latinLnBrk="0" hangingPunct="1">
              <a:lnSpc>
                <a:spcPct val="100000"/>
              </a:lnSpc>
              <a:spcBef>
                <a:spcPts val="300"/>
              </a:spcBef>
              <a:spcAft>
                <a:spcPts val="300"/>
              </a:spcAft>
              <a:buClr>
                <a:schemeClr val="tx1"/>
              </a:buClr>
              <a:buFontTx/>
              <a:buNone/>
              <a:defRPr lang="en-US" sz="4400" b="0" kern="1200" dirty="0" smtClean="0">
                <a:solidFill>
                  <a:schemeClr val="bg1"/>
                </a:solidFill>
                <a:latin typeface="+mj-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r>
              <a:rPr lang="nb-NO" sz="3600" dirty="0"/>
              <a:t>p 6</a:t>
            </a:r>
          </a:p>
        </p:txBody>
      </p:sp>
      <p:sp>
        <p:nvSpPr>
          <p:cNvPr id="29" name="Text Placeholder 12"/>
          <p:cNvSpPr txBox="1">
            <a:spLocks/>
          </p:cNvSpPr>
          <p:nvPr/>
        </p:nvSpPr>
        <p:spPr bwMode="gray">
          <a:xfrm>
            <a:off x="455761" y="4788743"/>
            <a:ext cx="5783809" cy="553998"/>
          </a:xfrm>
          <a:prstGeom prst="rect">
            <a:avLst/>
          </a:prstGeom>
          <a:solidFill>
            <a:schemeClr val="accent3"/>
          </a:solidFill>
        </p:spPr>
        <p:txBody>
          <a:bodyPr vert="horz" wrap="none" lIns="72000" tIns="0" rIns="72000" bIns="0" rtlCol="0" anchor="ctr">
            <a:spAutoFit/>
          </a:bodyPr>
          <a:lstStyle>
            <a:lvl1pPr marL="0" indent="0" algn="l" defTabSz="1051802" rtl="0" eaLnBrk="1" latinLnBrk="0" hangingPunct="1">
              <a:lnSpc>
                <a:spcPct val="100000"/>
              </a:lnSpc>
              <a:spcBef>
                <a:spcPts val="300"/>
              </a:spcBef>
              <a:spcAft>
                <a:spcPts val="300"/>
              </a:spcAft>
              <a:buClr>
                <a:schemeClr val="tx1"/>
              </a:buClr>
              <a:buFontTx/>
              <a:buNone/>
              <a:defRPr lang="en-US" sz="4400" b="0" kern="1200" baseline="0" smtClean="0">
                <a:solidFill>
                  <a:schemeClr val="bg1"/>
                </a:solidFill>
                <a:latin typeface="+mj-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lang="en-US" sz="2200" kern="1200" smtClean="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lang="en-US" sz="2200" kern="1200" smtClean="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lang="en-US" sz="2200" kern="1200" smtClean="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lang="en-GB" sz="2200" kern="120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r>
              <a:rPr lang="en-US" sz="3600" dirty="0"/>
              <a:t>6) Global recommendations</a:t>
            </a:r>
          </a:p>
        </p:txBody>
      </p:sp>
      <p:sp>
        <p:nvSpPr>
          <p:cNvPr id="30" name="Text Placeholder 11"/>
          <p:cNvSpPr txBox="1">
            <a:spLocks/>
          </p:cNvSpPr>
          <p:nvPr/>
        </p:nvSpPr>
        <p:spPr bwMode="gray">
          <a:xfrm>
            <a:off x="6367643" y="4788743"/>
            <a:ext cx="1288348" cy="553998"/>
          </a:xfrm>
          <a:prstGeom prst="rect">
            <a:avLst/>
          </a:prstGeom>
          <a:solidFill>
            <a:schemeClr val="tx1"/>
          </a:solidFill>
        </p:spPr>
        <p:txBody>
          <a:bodyPr vert="horz" wrap="none" lIns="72000" tIns="0" rIns="72000" bIns="0" rtlCol="0" anchor="ctr">
            <a:spAutoFit/>
          </a:bodyPr>
          <a:lstStyle>
            <a:lvl1pPr marL="0" indent="0" algn="l" defTabSz="1051802" rtl="0" eaLnBrk="1" latinLnBrk="0" hangingPunct="1">
              <a:lnSpc>
                <a:spcPct val="100000"/>
              </a:lnSpc>
              <a:spcBef>
                <a:spcPts val="300"/>
              </a:spcBef>
              <a:spcAft>
                <a:spcPts val="300"/>
              </a:spcAft>
              <a:buClr>
                <a:schemeClr val="tx1"/>
              </a:buClr>
              <a:buFontTx/>
              <a:buNone/>
              <a:defRPr lang="en-US" sz="4400" b="0" kern="1200" dirty="0" smtClean="0">
                <a:solidFill>
                  <a:schemeClr val="bg1"/>
                </a:solidFill>
                <a:latin typeface="+mj-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r>
              <a:rPr lang="nb-NO" sz="3600" dirty="0"/>
              <a:t>p 104</a:t>
            </a:r>
          </a:p>
        </p:txBody>
      </p:sp>
      <p:sp>
        <p:nvSpPr>
          <p:cNvPr id="20" name="Text Placeholder 12">
            <a:extLst>
              <a:ext uri="{FF2B5EF4-FFF2-40B4-BE49-F238E27FC236}">
                <a16:creationId xmlns:a16="http://schemas.microsoft.com/office/drawing/2014/main" id="{15DFD2C4-778F-49B3-8D57-81FB4D4A06B6}"/>
              </a:ext>
            </a:extLst>
          </p:cNvPr>
          <p:cNvSpPr txBox="1">
            <a:spLocks/>
          </p:cNvSpPr>
          <p:nvPr/>
        </p:nvSpPr>
        <p:spPr bwMode="gray">
          <a:xfrm>
            <a:off x="455761" y="5484016"/>
            <a:ext cx="6869683" cy="553998"/>
          </a:xfrm>
          <a:prstGeom prst="rect">
            <a:avLst/>
          </a:prstGeom>
          <a:solidFill>
            <a:schemeClr val="accent3"/>
          </a:solidFill>
        </p:spPr>
        <p:txBody>
          <a:bodyPr vert="horz" wrap="none" lIns="72000" tIns="0" rIns="72000" bIns="0" rtlCol="0" anchor="ctr">
            <a:spAutoFit/>
          </a:bodyPr>
          <a:lstStyle>
            <a:lvl1pPr marL="0" indent="0" algn="l" defTabSz="1051802" rtl="0" eaLnBrk="1" latinLnBrk="0" hangingPunct="1">
              <a:lnSpc>
                <a:spcPct val="100000"/>
              </a:lnSpc>
              <a:spcBef>
                <a:spcPts val="300"/>
              </a:spcBef>
              <a:spcAft>
                <a:spcPts val="300"/>
              </a:spcAft>
              <a:buClr>
                <a:schemeClr val="tx1"/>
              </a:buClr>
              <a:buFontTx/>
              <a:buNone/>
              <a:defRPr lang="en-US" sz="4400" b="0" kern="1200" baseline="0" smtClean="0">
                <a:solidFill>
                  <a:schemeClr val="bg1"/>
                </a:solidFill>
                <a:latin typeface="+mj-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lang="en-US" sz="2200" kern="1200" smtClean="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lang="en-US" sz="2200" kern="1200" smtClean="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lang="en-US" sz="2200" kern="1200" smtClean="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lang="en-GB" sz="2200" kern="120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r>
              <a:rPr lang="en-US" sz="3600" dirty="0"/>
              <a:t>7) Recommendations for Sweden</a:t>
            </a:r>
          </a:p>
        </p:txBody>
      </p:sp>
      <p:sp>
        <p:nvSpPr>
          <p:cNvPr id="24" name="Text Placeholder 11">
            <a:extLst>
              <a:ext uri="{FF2B5EF4-FFF2-40B4-BE49-F238E27FC236}">
                <a16:creationId xmlns:a16="http://schemas.microsoft.com/office/drawing/2014/main" id="{A915739E-D426-46D6-8EEF-9CEB97129F3B}"/>
              </a:ext>
            </a:extLst>
          </p:cNvPr>
          <p:cNvSpPr txBox="1">
            <a:spLocks/>
          </p:cNvSpPr>
          <p:nvPr/>
        </p:nvSpPr>
        <p:spPr bwMode="gray">
          <a:xfrm>
            <a:off x="7439967" y="5484016"/>
            <a:ext cx="1288348" cy="553998"/>
          </a:xfrm>
          <a:prstGeom prst="rect">
            <a:avLst/>
          </a:prstGeom>
          <a:solidFill>
            <a:schemeClr val="tx1"/>
          </a:solidFill>
        </p:spPr>
        <p:txBody>
          <a:bodyPr vert="horz" wrap="none" lIns="72000" tIns="0" rIns="72000" bIns="0" rtlCol="0" anchor="ctr">
            <a:spAutoFit/>
          </a:bodyPr>
          <a:lstStyle>
            <a:lvl1pPr marL="0" indent="0" algn="l" defTabSz="1051802" rtl="0" eaLnBrk="1" latinLnBrk="0" hangingPunct="1">
              <a:lnSpc>
                <a:spcPct val="100000"/>
              </a:lnSpc>
              <a:spcBef>
                <a:spcPts val="300"/>
              </a:spcBef>
              <a:spcAft>
                <a:spcPts val="300"/>
              </a:spcAft>
              <a:buClr>
                <a:schemeClr val="tx1"/>
              </a:buClr>
              <a:buFontTx/>
              <a:buNone/>
              <a:defRPr lang="en-US" sz="4400" b="0" kern="1200" dirty="0" smtClean="0">
                <a:solidFill>
                  <a:schemeClr val="bg1"/>
                </a:solidFill>
                <a:latin typeface="+mj-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r>
              <a:rPr lang="nb-NO" sz="3600" dirty="0"/>
              <a:t>p 115</a:t>
            </a:r>
          </a:p>
        </p:txBody>
      </p:sp>
    </p:spTree>
    <p:extLst>
      <p:ext uri="{BB962C8B-B14F-4D97-AF65-F5344CB8AC3E}">
        <p14:creationId xmlns:p14="http://schemas.microsoft.com/office/powerpoint/2010/main" val="1970033815"/>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p:cNvPicPr>
          <p:nvPr/>
        </p:nvPicPr>
        <p:blipFill rotWithShape="1">
          <a:blip r:embed="rId3" cstate="email">
            <a:extLst>
              <a:ext uri="{28A0092B-C50C-407E-A947-70E740481C1C}">
                <a14:useLocalDpi xmlns:a14="http://schemas.microsoft.com/office/drawing/2010/main"/>
              </a:ext>
            </a:extLst>
          </a:blip>
          <a:srcRect/>
          <a:stretch/>
        </p:blipFill>
        <p:spPr>
          <a:xfrm>
            <a:off x="167159" y="180231"/>
            <a:ext cx="13104000" cy="7200000"/>
          </a:xfrm>
          <a:prstGeom prst="rect">
            <a:avLst/>
          </a:prstGeom>
        </p:spPr>
      </p:pic>
      <p:sp>
        <p:nvSpPr>
          <p:cNvPr id="10" name="Rectangle 9"/>
          <p:cNvSpPr/>
          <p:nvPr/>
        </p:nvSpPr>
        <p:spPr bwMode="gray">
          <a:xfrm>
            <a:off x="887239" y="2124446"/>
            <a:ext cx="10657184" cy="4608513"/>
          </a:xfrm>
          <a:prstGeom prst="rect">
            <a:avLst/>
          </a:prstGeom>
          <a:solidFill>
            <a:schemeClr val="bg1">
              <a:lumMod val="95000"/>
              <a:alpha val="55000"/>
            </a:schemeClr>
          </a:solidFill>
          <a:ln>
            <a:noFill/>
          </a:ln>
          <a:effectLst>
            <a:glow rad="127000">
              <a:schemeClr val="bg1">
                <a:alpha val="26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nl-BE" sz="2000" dirty="0">
              <a:solidFill>
                <a:schemeClr val="bg1"/>
              </a:solidFill>
            </a:endParaRPr>
          </a:p>
        </p:txBody>
      </p:sp>
      <p:sp>
        <p:nvSpPr>
          <p:cNvPr id="3" name="Text Placeholder 2"/>
          <p:cNvSpPr>
            <a:spLocks noGrp="1"/>
          </p:cNvSpPr>
          <p:nvPr>
            <p:ph type="body" sz="quarter" idx="14"/>
          </p:nvPr>
        </p:nvSpPr>
        <p:spPr>
          <a:xfrm>
            <a:off x="540000" y="1188000"/>
            <a:ext cx="4629326" cy="406265"/>
          </a:xfrm>
        </p:spPr>
        <p:txBody>
          <a:bodyPr/>
          <a:lstStyle/>
          <a:p>
            <a:r>
              <a:rPr lang="en-US" dirty="0"/>
              <a:t>WHY do people go on holiday?</a:t>
            </a:r>
          </a:p>
        </p:txBody>
      </p:sp>
      <p:sp>
        <p:nvSpPr>
          <p:cNvPr id="4" name="Title 3"/>
          <p:cNvSpPr>
            <a:spLocks noGrp="1"/>
          </p:cNvSpPr>
          <p:nvPr>
            <p:ph type="title"/>
          </p:nvPr>
        </p:nvSpPr>
        <p:spPr>
          <a:xfrm>
            <a:off x="540000" y="540000"/>
            <a:ext cx="4758384" cy="553998"/>
          </a:xfrm>
        </p:spPr>
        <p:txBody>
          <a:bodyPr/>
          <a:lstStyle/>
          <a:p>
            <a:r>
              <a:rPr lang="en-US" dirty="0"/>
              <a:t>Emotional Benefits</a:t>
            </a:r>
          </a:p>
        </p:txBody>
      </p:sp>
      <p:graphicFrame>
        <p:nvGraphicFramePr>
          <p:cNvPr id="6" name="EB_Chart"/>
          <p:cNvGraphicFramePr/>
          <p:nvPr>
            <p:extLst>
              <p:ext uri="{D42A27DB-BD31-4B8C-83A1-F6EECF244321}">
                <p14:modId xmlns:p14="http://schemas.microsoft.com/office/powerpoint/2010/main" val="178588177"/>
              </p:ext>
            </p:extLst>
          </p:nvPr>
        </p:nvGraphicFramePr>
        <p:xfrm>
          <a:off x="540000" y="1980431"/>
          <a:ext cx="11940527" cy="4896544"/>
        </p:xfrm>
        <a:graphic>
          <a:graphicData uri="http://schemas.openxmlformats.org/drawingml/2006/chart">
            <c:chart xmlns:c="http://schemas.openxmlformats.org/drawingml/2006/chart" xmlns:r="http://schemas.openxmlformats.org/officeDocument/2006/relationships" r:id="rId4"/>
          </a:graphicData>
        </a:graphic>
      </p:graphicFrame>
      <p:grpSp>
        <p:nvGrpSpPr>
          <p:cNvPr id="7" name="Gruppieren 4"/>
          <p:cNvGrpSpPr/>
          <p:nvPr/>
        </p:nvGrpSpPr>
        <p:grpSpPr>
          <a:xfrm>
            <a:off x="12085081" y="540000"/>
            <a:ext cx="790933" cy="790933"/>
            <a:chOff x="-1042867" y="4019487"/>
            <a:chExt cx="612000" cy="612000"/>
          </a:xfrm>
        </p:grpSpPr>
        <p:sp>
          <p:nvSpPr>
            <p:cNvPr id="8" name="Oval 210"/>
            <p:cNvSpPr>
              <a:spLocks noChangeAspect="1"/>
            </p:cNvSpPr>
            <p:nvPr/>
          </p:nvSpPr>
          <p:spPr>
            <a:xfrm flipH="1">
              <a:off x="-1042867" y="4019487"/>
              <a:ext cx="612000" cy="612000"/>
            </a:xfrm>
            <a:prstGeom prst="ellipse">
              <a:avLst/>
            </a:prstGeom>
            <a:solidFill>
              <a:srgbClr val="FFFFFF"/>
            </a:solidFill>
            <a:ln w="12700" cap="flat" cmpd="sng" algn="ctr">
              <a:solidFill>
                <a:srgbClr val="C00000"/>
              </a:solidFill>
              <a:prstDash val="solid"/>
            </a:ln>
            <a:effectLst>
              <a:outerShdw blurRad="50800" dist="38100" dir="2700000" algn="tl" rotWithShape="0">
                <a:prstClr val="black">
                  <a:alpha val="40000"/>
                </a:prstClr>
              </a:outerShdw>
            </a:effectLst>
          </p:spPr>
          <p:txBody>
            <a:bodyPr wrap="none" tIns="0" bIns="0" rtlCol="0" anchor="ctr"/>
            <a:lstStyle/>
            <a:p>
              <a:pPr algn="ctr" defTabSz="1343985">
                <a:defRPr/>
              </a:pPr>
              <a:endParaRPr lang="nb-NO" sz="2646" b="1" kern="0" dirty="0">
                <a:solidFill>
                  <a:srgbClr val="FFFFFF"/>
                </a:solidFill>
                <a:latin typeface="Calibri"/>
              </a:endParaRPr>
            </a:p>
          </p:txBody>
        </p:sp>
        <p:sp>
          <p:nvSpPr>
            <p:cNvPr id="11" name="Freeform 41"/>
            <p:cNvSpPr>
              <a:spLocks noEditPoints="1"/>
            </p:cNvSpPr>
            <p:nvPr/>
          </p:nvSpPr>
          <p:spPr bwMode="auto">
            <a:xfrm>
              <a:off x="-977315" y="4143913"/>
              <a:ext cx="497527" cy="448169"/>
            </a:xfrm>
            <a:custGeom>
              <a:avLst/>
              <a:gdLst/>
              <a:ahLst/>
              <a:cxnLst>
                <a:cxn ang="0">
                  <a:pos x="54" y="14"/>
                </a:cxn>
                <a:cxn ang="0">
                  <a:pos x="31" y="0"/>
                </a:cxn>
                <a:cxn ang="0">
                  <a:pos x="0" y="31"/>
                </a:cxn>
                <a:cxn ang="0">
                  <a:pos x="49" y="93"/>
                </a:cxn>
                <a:cxn ang="0">
                  <a:pos x="50" y="94"/>
                </a:cxn>
                <a:cxn ang="0">
                  <a:pos x="58" y="94"/>
                </a:cxn>
                <a:cxn ang="0">
                  <a:pos x="58" y="93"/>
                </a:cxn>
                <a:cxn ang="0">
                  <a:pos x="107" y="31"/>
                </a:cxn>
                <a:cxn ang="0">
                  <a:pos x="76" y="0"/>
                </a:cxn>
                <a:cxn ang="0">
                  <a:pos x="54" y="14"/>
                </a:cxn>
                <a:cxn ang="0">
                  <a:pos x="77" y="20"/>
                </a:cxn>
                <a:cxn ang="0">
                  <a:pos x="74" y="16"/>
                </a:cxn>
                <a:cxn ang="0">
                  <a:pos x="78" y="11"/>
                </a:cxn>
                <a:cxn ang="0">
                  <a:pos x="89" y="17"/>
                </a:cxn>
                <a:cxn ang="0">
                  <a:pos x="96" y="29"/>
                </a:cxn>
                <a:cxn ang="0">
                  <a:pos x="91" y="33"/>
                </a:cxn>
                <a:cxn ang="0">
                  <a:pos x="87" y="30"/>
                </a:cxn>
                <a:cxn ang="0">
                  <a:pos x="77" y="20"/>
                </a:cxn>
              </a:cxnLst>
              <a:rect l="0" t="0" r="r" b="b"/>
              <a:pathLst>
                <a:path w="107" h="96">
                  <a:moveTo>
                    <a:pt x="54" y="14"/>
                  </a:moveTo>
                  <a:cubicBezTo>
                    <a:pt x="51" y="5"/>
                    <a:pt x="40" y="0"/>
                    <a:pt x="31" y="0"/>
                  </a:cubicBezTo>
                  <a:cubicBezTo>
                    <a:pt x="14" y="0"/>
                    <a:pt x="0" y="13"/>
                    <a:pt x="0" y="31"/>
                  </a:cubicBezTo>
                  <a:cubicBezTo>
                    <a:pt x="0" y="64"/>
                    <a:pt x="32" y="73"/>
                    <a:pt x="49" y="93"/>
                  </a:cubicBezTo>
                  <a:cubicBezTo>
                    <a:pt x="49" y="93"/>
                    <a:pt x="50" y="94"/>
                    <a:pt x="50" y="94"/>
                  </a:cubicBezTo>
                  <a:cubicBezTo>
                    <a:pt x="52" y="96"/>
                    <a:pt x="55" y="96"/>
                    <a:pt x="58" y="94"/>
                  </a:cubicBezTo>
                  <a:cubicBezTo>
                    <a:pt x="58" y="94"/>
                    <a:pt x="58" y="93"/>
                    <a:pt x="58" y="93"/>
                  </a:cubicBezTo>
                  <a:cubicBezTo>
                    <a:pt x="75" y="73"/>
                    <a:pt x="107" y="65"/>
                    <a:pt x="107" y="31"/>
                  </a:cubicBezTo>
                  <a:cubicBezTo>
                    <a:pt x="107" y="13"/>
                    <a:pt x="93" y="0"/>
                    <a:pt x="76" y="0"/>
                  </a:cubicBezTo>
                  <a:cubicBezTo>
                    <a:pt x="67" y="0"/>
                    <a:pt x="56" y="5"/>
                    <a:pt x="54" y="14"/>
                  </a:cubicBezTo>
                  <a:close/>
                  <a:moveTo>
                    <a:pt x="77" y="20"/>
                  </a:moveTo>
                  <a:cubicBezTo>
                    <a:pt x="75" y="20"/>
                    <a:pt x="74" y="18"/>
                    <a:pt x="74" y="16"/>
                  </a:cubicBezTo>
                  <a:cubicBezTo>
                    <a:pt x="74" y="13"/>
                    <a:pt x="76" y="11"/>
                    <a:pt x="78" y="11"/>
                  </a:cubicBezTo>
                  <a:cubicBezTo>
                    <a:pt x="82" y="11"/>
                    <a:pt x="86" y="14"/>
                    <a:pt x="89" y="17"/>
                  </a:cubicBezTo>
                  <a:cubicBezTo>
                    <a:pt x="93" y="21"/>
                    <a:pt x="96" y="26"/>
                    <a:pt x="96" y="29"/>
                  </a:cubicBezTo>
                  <a:cubicBezTo>
                    <a:pt x="96" y="31"/>
                    <a:pt x="94" y="33"/>
                    <a:pt x="91" y="33"/>
                  </a:cubicBezTo>
                  <a:cubicBezTo>
                    <a:pt x="89" y="33"/>
                    <a:pt x="87" y="32"/>
                    <a:pt x="87" y="30"/>
                  </a:cubicBezTo>
                  <a:cubicBezTo>
                    <a:pt x="86" y="25"/>
                    <a:pt x="82" y="21"/>
                    <a:pt x="77" y="20"/>
                  </a:cubicBezTo>
                  <a:close/>
                </a:path>
              </a:pathLst>
            </a:custGeom>
            <a:solidFill>
              <a:srgbClr val="C00000"/>
            </a:solidFill>
            <a:ln w="9525">
              <a:noFill/>
              <a:round/>
              <a:headEnd/>
              <a:tailEnd/>
            </a:ln>
            <a:effectLst>
              <a:outerShdw blurRad="44450" dist="27940" dir="5400000" algn="ctr">
                <a:srgbClr val="000000">
                  <a:alpha val="32000"/>
                </a:srgbClr>
              </a:outerShdw>
            </a:effectLst>
          </p:spPr>
          <p:txBody>
            <a:bodyPr vert="horz" wrap="square" lIns="134398" tIns="67199" rIns="134398" bIns="67199" numCol="1" anchor="t" anchorCtr="0" compatLnSpc="1">
              <a:prstTxWarp prst="textNoShape">
                <a:avLst/>
              </a:prstTxWarp>
            </a:bodyPr>
            <a:lstStyle/>
            <a:p>
              <a:pPr defTabSz="1343985">
                <a:defRPr/>
              </a:pPr>
              <a:endParaRPr lang="nb-NO" sz="2646" kern="0" dirty="0">
                <a:solidFill>
                  <a:srgbClr val="1F497D"/>
                </a:solidFill>
                <a:latin typeface="Calibri"/>
              </a:endParaRPr>
            </a:p>
          </p:txBody>
        </p:sp>
      </p:grpSp>
      <p:sp>
        <p:nvSpPr>
          <p:cNvPr id="12" name="Text Box 5"/>
          <p:cNvSpPr txBox="1">
            <a:spLocks noChangeArrowheads="1"/>
          </p:cNvSpPr>
          <p:nvPr/>
        </p:nvSpPr>
        <p:spPr bwMode="auto">
          <a:xfrm>
            <a:off x="311175" y="6834246"/>
            <a:ext cx="3429902" cy="443391"/>
          </a:xfrm>
          <a:prstGeom prst="rect">
            <a:avLst/>
          </a:prstGeom>
          <a:noFill/>
          <a:ln>
            <a:noFill/>
          </a:ln>
          <a:effectLst/>
          <a:extLst/>
        </p:spPr>
        <p:txBody>
          <a:bodyPr vert="horz" wrap="square" lIns="0" tIns="0" rIns="0" bIns="0" numCol="1" anchor="b" anchorCtr="0" compatLnSpc="1">
            <a:prstTxWarp prst="textNoShape">
              <a:avLst/>
            </a:prstTxWarp>
            <a:spAutoFit/>
          </a:bodyPr>
          <a:lstStyle/>
          <a:p>
            <a:pPr marL="474121" indent="-474121" defTabSz="1219170" fontAlgn="base">
              <a:lnSpc>
                <a:spcPct val="90000"/>
              </a:lnSpc>
              <a:spcBef>
                <a:spcPct val="0"/>
              </a:spcBef>
              <a:spcAft>
                <a:spcPct val="0"/>
              </a:spcAft>
            </a:pPr>
            <a:r>
              <a:rPr lang="en-ZA" sz="1067" b="1" dirty="0">
                <a:solidFill>
                  <a:schemeClr val="bg1"/>
                </a:solidFill>
                <a:latin typeface="Calibri"/>
                <a:cs typeface="Arial" pitchFamily="34" charset="0"/>
              </a:rPr>
              <a:t>NOTE:	 Indexed vs. average of all items in facet</a:t>
            </a:r>
            <a:br>
              <a:rPr lang="en-ZA" sz="1067" b="1" dirty="0">
                <a:solidFill>
                  <a:schemeClr val="bg1"/>
                </a:solidFill>
                <a:latin typeface="Calibri"/>
                <a:cs typeface="Arial" pitchFamily="34" charset="0"/>
              </a:rPr>
            </a:br>
            <a:r>
              <a:rPr lang="en-ZA" sz="1067" b="1" dirty="0">
                <a:solidFill>
                  <a:schemeClr val="bg1"/>
                </a:solidFill>
                <a:latin typeface="Calibri"/>
                <a:cs typeface="Arial" pitchFamily="34" charset="0"/>
              </a:rPr>
              <a:t>We report all items with a score which is 1 standard deviation higher than the average</a:t>
            </a:r>
            <a:endParaRPr lang="en-US" sz="1067" dirty="0">
              <a:solidFill>
                <a:schemeClr val="bg1"/>
              </a:solidFill>
              <a:latin typeface="Calibri"/>
              <a:cs typeface="Arial" pitchFamily="34" charset="0"/>
            </a:endParaRPr>
          </a:p>
        </p:txBody>
      </p:sp>
      <p:sp>
        <p:nvSpPr>
          <p:cNvPr id="13" name="Freeform 54"/>
          <p:cNvSpPr>
            <a:spLocks noEditPoints="1"/>
          </p:cNvSpPr>
          <p:nvPr/>
        </p:nvSpPr>
        <p:spPr bwMode="auto">
          <a:xfrm>
            <a:off x="387330" y="6998091"/>
            <a:ext cx="283884" cy="237981"/>
          </a:xfrm>
          <a:custGeom>
            <a:avLst/>
            <a:gdLst/>
            <a:ahLst/>
            <a:cxnLst>
              <a:cxn ang="0">
                <a:pos x="196" y="192"/>
              </a:cxn>
              <a:cxn ang="0">
                <a:pos x="18" y="192"/>
              </a:cxn>
              <a:cxn ang="0">
                <a:pos x="0" y="177"/>
              </a:cxn>
              <a:cxn ang="0">
                <a:pos x="4" y="165"/>
              </a:cxn>
              <a:cxn ang="0">
                <a:pos x="92" y="11"/>
              </a:cxn>
              <a:cxn ang="0">
                <a:pos x="107" y="0"/>
              </a:cxn>
              <a:cxn ang="0">
                <a:pos x="122" y="11"/>
              </a:cxn>
              <a:cxn ang="0">
                <a:pos x="210" y="165"/>
              </a:cxn>
              <a:cxn ang="0">
                <a:pos x="214" y="177"/>
              </a:cxn>
              <a:cxn ang="0">
                <a:pos x="196" y="192"/>
              </a:cxn>
              <a:cxn ang="0">
                <a:pos x="120" y="51"/>
              </a:cxn>
              <a:cxn ang="0">
                <a:pos x="94" y="51"/>
              </a:cxn>
              <a:cxn ang="0">
                <a:pos x="94" y="79"/>
              </a:cxn>
              <a:cxn ang="0">
                <a:pos x="96" y="94"/>
              </a:cxn>
              <a:cxn ang="0">
                <a:pos x="101" y="125"/>
              </a:cxn>
              <a:cxn ang="0">
                <a:pos x="112" y="125"/>
              </a:cxn>
              <a:cxn ang="0">
                <a:pos x="118" y="94"/>
              </a:cxn>
              <a:cxn ang="0">
                <a:pos x="120" y="79"/>
              </a:cxn>
              <a:cxn ang="0">
                <a:pos x="120" y="51"/>
              </a:cxn>
              <a:cxn ang="0">
                <a:pos x="107" y="140"/>
              </a:cxn>
              <a:cxn ang="0">
                <a:pos x="94" y="153"/>
              </a:cxn>
              <a:cxn ang="0">
                <a:pos x="107" y="167"/>
              </a:cxn>
              <a:cxn ang="0">
                <a:pos x="120" y="153"/>
              </a:cxn>
              <a:cxn ang="0">
                <a:pos x="107" y="140"/>
              </a:cxn>
            </a:cxnLst>
            <a:rect l="0" t="0" r="r" b="b"/>
            <a:pathLst>
              <a:path w="214" h="192">
                <a:moveTo>
                  <a:pt x="196" y="192"/>
                </a:moveTo>
                <a:cubicBezTo>
                  <a:pt x="18" y="192"/>
                  <a:pt x="18" y="192"/>
                  <a:pt x="18" y="192"/>
                </a:cubicBezTo>
                <a:cubicBezTo>
                  <a:pt x="9" y="192"/>
                  <a:pt x="0" y="187"/>
                  <a:pt x="0" y="177"/>
                </a:cubicBezTo>
                <a:cubicBezTo>
                  <a:pt x="0" y="173"/>
                  <a:pt x="1" y="169"/>
                  <a:pt x="4" y="165"/>
                </a:cubicBezTo>
                <a:cubicBezTo>
                  <a:pt x="92" y="11"/>
                  <a:pt x="92" y="11"/>
                  <a:pt x="92" y="11"/>
                </a:cubicBezTo>
                <a:cubicBezTo>
                  <a:pt x="95" y="5"/>
                  <a:pt x="100" y="0"/>
                  <a:pt x="107" y="0"/>
                </a:cubicBezTo>
                <a:cubicBezTo>
                  <a:pt x="114" y="0"/>
                  <a:pt x="119" y="5"/>
                  <a:pt x="122" y="11"/>
                </a:cubicBezTo>
                <a:cubicBezTo>
                  <a:pt x="210" y="165"/>
                  <a:pt x="210" y="165"/>
                  <a:pt x="210" y="165"/>
                </a:cubicBezTo>
                <a:cubicBezTo>
                  <a:pt x="212" y="169"/>
                  <a:pt x="214" y="173"/>
                  <a:pt x="214" y="177"/>
                </a:cubicBezTo>
                <a:cubicBezTo>
                  <a:pt x="214" y="187"/>
                  <a:pt x="205" y="192"/>
                  <a:pt x="196" y="192"/>
                </a:cubicBezTo>
                <a:close/>
                <a:moveTo>
                  <a:pt x="120" y="51"/>
                </a:moveTo>
                <a:cubicBezTo>
                  <a:pt x="94" y="51"/>
                  <a:pt x="94" y="51"/>
                  <a:pt x="94" y="51"/>
                </a:cubicBezTo>
                <a:cubicBezTo>
                  <a:pt x="94" y="79"/>
                  <a:pt x="94" y="79"/>
                  <a:pt x="94" y="79"/>
                </a:cubicBezTo>
                <a:cubicBezTo>
                  <a:pt x="94" y="85"/>
                  <a:pt x="95" y="88"/>
                  <a:pt x="96" y="94"/>
                </a:cubicBezTo>
                <a:cubicBezTo>
                  <a:pt x="101" y="125"/>
                  <a:pt x="101" y="125"/>
                  <a:pt x="101" y="125"/>
                </a:cubicBezTo>
                <a:cubicBezTo>
                  <a:pt x="112" y="125"/>
                  <a:pt x="112" y="125"/>
                  <a:pt x="112" y="125"/>
                </a:cubicBezTo>
                <a:cubicBezTo>
                  <a:pt x="118" y="94"/>
                  <a:pt x="118" y="94"/>
                  <a:pt x="118" y="94"/>
                </a:cubicBezTo>
                <a:cubicBezTo>
                  <a:pt x="119" y="88"/>
                  <a:pt x="120" y="85"/>
                  <a:pt x="120" y="79"/>
                </a:cubicBezTo>
                <a:lnTo>
                  <a:pt x="120" y="51"/>
                </a:lnTo>
                <a:close/>
                <a:moveTo>
                  <a:pt x="107" y="140"/>
                </a:moveTo>
                <a:cubicBezTo>
                  <a:pt x="100" y="140"/>
                  <a:pt x="94" y="146"/>
                  <a:pt x="94" y="153"/>
                </a:cubicBezTo>
                <a:cubicBezTo>
                  <a:pt x="94" y="160"/>
                  <a:pt x="100" y="167"/>
                  <a:pt x="107" y="167"/>
                </a:cubicBezTo>
                <a:cubicBezTo>
                  <a:pt x="114" y="167"/>
                  <a:pt x="120" y="160"/>
                  <a:pt x="120" y="153"/>
                </a:cubicBezTo>
                <a:cubicBezTo>
                  <a:pt x="120" y="146"/>
                  <a:pt x="114" y="140"/>
                  <a:pt x="107" y="140"/>
                </a:cubicBezTo>
                <a:close/>
              </a:path>
            </a:pathLst>
          </a:custGeom>
          <a:solidFill>
            <a:srgbClr val="FF0000"/>
          </a:solidFill>
          <a:ln w="9525">
            <a:noFill/>
            <a:round/>
            <a:headEnd/>
            <a:tailEnd/>
          </a:ln>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pic>
        <p:nvPicPr>
          <p:cNvPr id="14" name="Picture 2" descr="Bilderesultat for country falg button sweden"/>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2696551" y="6876975"/>
            <a:ext cx="513334" cy="481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9853519"/>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p:cNvPicPr>
          <p:nvPr/>
        </p:nvPicPr>
        <p:blipFill rotWithShape="1">
          <a:blip r:embed="rId2" cstate="email">
            <a:extLst>
              <a:ext uri="{28A0092B-C50C-407E-A947-70E740481C1C}">
                <a14:useLocalDpi xmlns:a14="http://schemas.microsoft.com/office/drawing/2010/main"/>
              </a:ext>
            </a:extLst>
          </a:blip>
          <a:srcRect/>
          <a:stretch/>
        </p:blipFill>
        <p:spPr>
          <a:xfrm>
            <a:off x="167159" y="180231"/>
            <a:ext cx="13104000" cy="7200000"/>
          </a:xfrm>
          <a:prstGeom prst="rect">
            <a:avLst/>
          </a:prstGeom>
        </p:spPr>
      </p:pic>
      <p:sp>
        <p:nvSpPr>
          <p:cNvPr id="3" name="Text Placeholder 2"/>
          <p:cNvSpPr>
            <a:spLocks noGrp="1"/>
          </p:cNvSpPr>
          <p:nvPr>
            <p:ph type="body" sz="quarter" idx="14"/>
          </p:nvPr>
        </p:nvSpPr>
        <p:spPr>
          <a:xfrm>
            <a:off x="534274" y="1243610"/>
            <a:ext cx="10355830" cy="374398"/>
          </a:xfrm>
        </p:spPr>
        <p:txBody>
          <a:bodyPr/>
          <a:lstStyle/>
          <a:p>
            <a:r>
              <a:rPr lang="en-US" dirty="0"/>
              <a:t>WHAT expectations  are related to specific destination characteristics? </a:t>
            </a:r>
          </a:p>
        </p:txBody>
      </p:sp>
      <p:sp>
        <p:nvSpPr>
          <p:cNvPr id="4" name="Title 3"/>
          <p:cNvSpPr>
            <a:spLocks noGrp="1"/>
          </p:cNvSpPr>
          <p:nvPr>
            <p:ph type="title"/>
          </p:nvPr>
        </p:nvSpPr>
        <p:spPr>
          <a:xfrm>
            <a:off x="540000" y="540000"/>
            <a:ext cx="8236644" cy="553998"/>
          </a:xfrm>
        </p:spPr>
        <p:txBody>
          <a:bodyPr/>
          <a:lstStyle/>
          <a:p>
            <a:r>
              <a:rPr lang="en-US" dirty="0"/>
              <a:t>Ideal destination characteristics</a:t>
            </a:r>
          </a:p>
        </p:txBody>
      </p:sp>
      <p:graphicFrame>
        <p:nvGraphicFramePr>
          <p:cNvPr id="5" name="FC_Chart"/>
          <p:cNvGraphicFramePr/>
          <p:nvPr>
            <p:extLst>
              <p:ext uri="{D42A27DB-BD31-4B8C-83A1-F6EECF244321}">
                <p14:modId xmlns:p14="http://schemas.microsoft.com/office/powerpoint/2010/main" val="1714483121"/>
              </p:ext>
            </p:extLst>
          </p:nvPr>
        </p:nvGraphicFramePr>
        <p:xfrm>
          <a:off x="-192881" y="1767620"/>
          <a:ext cx="12745416" cy="5325379"/>
        </p:xfrm>
        <a:graphic>
          <a:graphicData uri="http://schemas.openxmlformats.org/drawingml/2006/chart">
            <c:chart xmlns:c="http://schemas.openxmlformats.org/drawingml/2006/chart" xmlns:r="http://schemas.openxmlformats.org/officeDocument/2006/relationships" r:id="rId3"/>
          </a:graphicData>
        </a:graphic>
      </p:graphicFrame>
      <p:grpSp>
        <p:nvGrpSpPr>
          <p:cNvPr id="14" name="Gruppieren 2"/>
          <p:cNvGrpSpPr/>
          <p:nvPr/>
        </p:nvGrpSpPr>
        <p:grpSpPr>
          <a:xfrm>
            <a:off x="12119074" y="540000"/>
            <a:ext cx="790933" cy="790933"/>
            <a:chOff x="-1042867" y="2764795"/>
            <a:chExt cx="612000" cy="612000"/>
          </a:xfrm>
        </p:grpSpPr>
        <p:sp>
          <p:nvSpPr>
            <p:cNvPr id="15" name="Oval 210"/>
            <p:cNvSpPr>
              <a:spLocks noChangeAspect="1"/>
            </p:cNvSpPr>
            <p:nvPr/>
          </p:nvSpPr>
          <p:spPr>
            <a:xfrm>
              <a:off x="-1042867" y="2764795"/>
              <a:ext cx="612000" cy="612000"/>
            </a:xfrm>
            <a:prstGeom prst="ellipse">
              <a:avLst/>
            </a:prstGeom>
            <a:solidFill>
              <a:srgbClr val="FFFFFF"/>
            </a:solidFill>
            <a:ln w="12700" cap="flat" cmpd="sng" algn="ctr">
              <a:solidFill>
                <a:srgbClr val="7030A0"/>
              </a:solidFill>
              <a:prstDash val="solid"/>
            </a:ln>
            <a:effectLst>
              <a:outerShdw blurRad="50800" dist="38100" dir="2700000" algn="tl" rotWithShape="0">
                <a:prstClr val="black">
                  <a:alpha val="40000"/>
                </a:prstClr>
              </a:outerShdw>
            </a:effectLst>
          </p:spPr>
          <p:txBody>
            <a:bodyPr wrap="none" tIns="0" bIns="0" rtlCol="0" anchor="ctr"/>
            <a:lstStyle/>
            <a:p>
              <a:pPr algn="ctr" defTabSz="1343985">
                <a:defRPr/>
              </a:pPr>
              <a:endParaRPr lang="nb-NO" sz="2646" b="1" kern="0" dirty="0">
                <a:solidFill>
                  <a:srgbClr val="FFFFFF"/>
                </a:solidFill>
                <a:latin typeface="Calibri"/>
              </a:endParaRPr>
            </a:p>
          </p:txBody>
        </p:sp>
        <p:sp>
          <p:nvSpPr>
            <p:cNvPr id="16" name="Freeform 62"/>
            <p:cNvSpPr>
              <a:spLocks noEditPoints="1"/>
            </p:cNvSpPr>
            <p:nvPr/>
          </p:nvSpPr>
          <p:spPr bwMode="auto">
            <a:xfrm>
              <a:off x="-951436" y="2835608"/>
              <a:ext cx="459684" cy="459684"/>
            </a:xfrm>
            <a:custGeom>
              <a:avLst/>
              <a:gdLst/>
              <a:ahLst/>
              <a:cxnLst>
                <a:cxn ang="0">
                  <a:pos x="0" y="91"/>
                </a:cxn>
                <a:cxn ang="0">
                  <a:pos x="16" y="106"/>
                </a:cxn>
                <a:cxn ang="0">
                  <a:pos x="27" y="102"/>
                </a:cxn>
                <a:cxn ang="0">
                  <a:pos x="55" y="73"/>
                </a:cxn>
                <a:cxn ang="0">
                  <a:pos x="63" y="81"/>
                </a:cxn>
                <a:cxn ang="0">
                  <a:pos x="66" y="92"/>
                </a:cxn>
                <a:cxn ang="0">
                  <a:pos x="77" y="103"/>
                </a:cxn>
                <a:cxn ang="0">
                  <a:pos x="93" y="103"/>
                </a:cxn>
                <a:cxn ang="0">
                  <a:pos x="92" y="87"/>
                </a:cxn>
                <a:cxn ang="0">
                  <a:pos x="81" y="76"/>
                </a:cxn>
                <a:cxn ang="0">
                  <a:pos x="71" y="73"/>
                </a:cxn>
                <a:cxn ang="0">
                  <a:pos x="63" y="66"/>
                </a:cxn>
                <a:cxn ang="0">
                  <a:pos x="68" y="61"/>
                </a:cxn>
                <a:cxn ang="0">
                  <a:pos x="98" y="53"/>
                </a:cxn>
                <a:cxn ang="0">
                  <a:pos x="107" y="33"/>
                </a:cxn>
                <a:cxn ang="0">
                  <a:pos x="107" y="33"/>
                </a:cxn>
                <a:cxn ang="0">
                  <a:pos x="102" y="29"/>
                </a:cxn>
                <a:cxn ang="0">
                  <a:pos x="99" y="30"/>
                </a:cxn>
                <a:cxn ang="0">
                  <a:pos x="98" y="31"/>
                </a:cxn>
                <a:cxn ang="0">
                  <a:pos x="93" y="36"/>
                </a:cxn>
                <a:cxn ang="0">
                  <a:pos x="82" y="40"/>
                </a:cxn>
                <a:cxn ang="0">
                  <a:pos x="71" y="35"/>
                </a:cxn>
                <a:cxn ang="0">
                  <a:pos x="67" y="24"/>
                </a:cxn>
                <a:cxn ang="0">
                  <a:pos x="71" y="13"/>
                </a:cxn>
                <a:cxn ang="0">
                  <a:pos x="76" y="9"/>
                </a:cxn>
                <a:cxn ang="0">
                  <a:pos x="77" y="7"/>
                </a:cxn>
                <a:cxn ang="0">
                  <a:pos x="78" y="4"/>
                </a:cxn>
                <a:cxn ang="0">
                  <a:pos x="74" y="0"/>
                </a:cxn>
                <a:cxn ang="0">
                  <a:pos x="73" y="0"/>
                </a:cxn>
                <a:cxn ang="0">
                  <a:pos x="54" y="9"/>
                </a:cxn>
                <a:cxn ang="0">
                  <a:pos x="46" y="39"/>
                </a:cxn>
                <a:cxn ang="0">
                  <a:pos x="41" y="44"/>
                </a:cxn>
                <a:cxn ang="0">
                  <a:pos x="20" y="23"/>
                </a:cxn>
                <a:cxn ang="0">
                  <a:pos x="20" y="17"/>
                </a:cxn>
                <a:cxn ang="0">
                  <a:pos x="7" y="11"/>
                </a:cxn>
                <a:cxn ang="0">
                  <a:pos x="0" y="17"/>
                </a:cxn>
                <a:cxn ang="0">
                  <a:pos x="7" y="31"/>
                </a:cxn>
                <a:cxn ang="0">
                  <a:pos x="13" y="31"/>
                </a:cxn>
                <a:cxn ang="0">
                  <a:pos x="33" y="51"/>
                </a:cxn>
                <a:cxn ang="0">
                  <a:pos x="5" y="80"/>
                </a:cxn>
                <a:cxn ang="0">
                  <a:pos x="0" y="91"/>
                </a:cxn>
                <a:cxn ang="0">
                  <a:pos x="12" y="90"/>
                </a:cxn>
                <a:cxn ang="0">
                  <a:pos x="17" y="84"/>
                </a:cxn>
                <a:cxn ang="0">
                  <a:pos x="23" y="90"/>
                </a:cxn>
                <a:cxn ang="0">
                  <a:pos x="17" y="95"/>
                </a:cxn>
                <a:cxn ang="0">
                  <a:pos x="12" y="90"/>
                </a:cxn>
              </a:cxnLst>
              <a:rect l="0" t="0" r="r" b="b"/>
              <a:pathLst>
                <a:path w="107" h="107">
                  <a:moveTo>
                    <a:pt x="0" y="91"/>
                  </a:moveTo>
                  <a:cubicBezTo>
                    <a:pt x="0" y="99"/>
                    <a:pt x="7" y="106"/>
                    <a:pt x="16" y="106"/>
                  </a:cubicBezTo>
                  <a:cubicBezTo>
                    <a:pt x="20" y="106"/>
                    <a:pt x="24" y="105"/>
                    <a:pt x="27" y="102"/>
                  </a:cubicBezTo>
                  <a:cubicBezTo>
                    <a:pt x="55" y="73"/>
                    <a:pt x="55" y="73"/>
                    <a:pt x="55" y="73"/>
                  </a:cubicBezTo>
                  <a:cubicBezTo>
                    <a:pt x="63" y="81"/>
                    <a:pt x="63" y="81"/>
                    <a:pt x="63" y="81"/>
                  </a:cubicBezTo>
                  <a:cubicBezTo>
                    <a:pt x="62" y="85"/>
                    <a:pt x="63" y="89"/>
                    <a:pt x="66" y="92"/>
                  </a:cubicBezTo>
                  <a:cubicBezTo>
                    <a:pt x="77" y="103"/>
                    <a:pt x="77" y="103"/>
                    <a:pt x="77" y="103"/>
                  </a:cubicBezTo>
                  <a:cubicBezTo>
                    <a:pt x="81" y="107"/>
                    <a:pt x="88" y="107"/>
                    <a:pt x="93" y="103"/>
                  </a:cubicBezTo>
                  <a:cubicBezTo>
                    <a:pt x="97" y="99"/>
                    <a:pt x="97" y="92"/>
                    <a:pt x="92" y="87"/>
                  </a:cubicBezTo>
                  <a:cubicBezTo>
                    <a:pt x="81" y="76"/>
                    <a:pt x="81" y="76"/>
                    <a:pt x="81" y="76"/>
                  </a:cubicBezTo>
                  <a:cubicBezTo>
                    <a:pt x="79" y="73"/>
                    <a:pt x="74" y="72"/>
                    <a:pt x="71" y="73"/>
                  </a:cubicBezTo>
                  <a:cubicBezTo>
                    <a:pt x="63" y="66"/>
                    <a:pt x="63" y="66"/>
                    <a:pt x="63" y="66"/>
                  </a:cubicBezTo>
                  <a:cubicBezTo>
                    <a:pt x="68" y="61"/>
                    <a:pt x="68" y="61"/>
                    <a:pt x="68" y="61"/>
                  </a:cubicBezTo>
                  <a:cubicBezTo>
                    <a:pt x="78" y="64"/>
                    <a:pt x="90" y="61"/>
                    <a:pt x="98" y="53"/>
                  </a:cubicBezTo>
                  <a:cubicBezTo>
                    <a:pt x="103" y="47"/>
                    <a:pt x="106" y="40"/>
                    <a:pt x="107" y="33"/>
                  </a:cubicBezTo>
                  <a:cubicBezTo>
                    <a:pt x="107" y="33"/>
                    <a:pt x="107" y="33"/>
                    <a:pt x="107" y="33"/>
                  </a:cubicBezTo>
                  <a:cubicBezTo>
                    <a:pt x="107" y="31"/>
                    <a:pt x="105" y="29"/>
                    <a:pt x="102" y="29"/>
                  </a:cubicBezTo>
                  <a:cubicBezTo>
                    <a:pt x="101" y="29"/>
                    <a:pt x="100" y="29"/>
                    <a:pt x="99" y="30"/>
                  </a:cubicBezTo>
                  <a:cubicBezTo>
                    <a:pt x="98" y="31"/>
                    <a:pt x="98" y="31"/>
                    <a:pt x="98" y="31"/>
                  </a:cubicBezTo>
                  <a:cubicBezTo>
                    <a:pt x="93" y="36"/>
                    <a:pt x="93" y="36"/>
                    <a:pt x="93" y="36"/>
                  </a:cubicBezTo>
                  <a:cubicBezTo>
                    <a:pt x="91" y="38"/>
                    <a:pt x="87" y="40"/>
                    <a:pt x="82" y="40"/>
                  </a:cubicBezTo>
                  <a:cubicBezTo>
                    <a:pt x="78" y="40"/>
                    <a:pt x="74" y="38"/>
                    <a:pt x="71" y="35"/>
                  </a:cubicBezTo>
                  <a:cubicBezTo>
                    <a:pt x="69" y="32"/>
                    <a:pt x="67" y="29"/>
                    <a:pt x="67" y="24"/>
                  </a:cubicBezTo>
                  <a:cubicBezTo>
                    <a:pt x="67" y="20"/>
                    <a:pt x="68" y="16"/>
                    <a:pt x="71" y="13"/>
                  </a:cubicBezTo>
                  <a:cubicBezTo>
                    <a:pt x="76" y="9"/>
                    <a:pt x="76" y="9"/>
                    <a:pt x="76" y="9"/>
                  </a:cubicBezTo>
                  <a:cubicBezTo>
                    <a:pt x="77" y="7"/>
                    <a:pt x="77" y="7"/>
                    <a:pt x="77" y="7"/>
                  </a:cubicBezTo>
                  <a:cubicBezTo>
                    <a:pt x="78" y="7"/>
                    <a:pt x="78" y="5"/>
                    <a:pt x="78" y="4"/>
                  </a:cubicBezTo>
                  <a:cubicBezTo>
                    <a:pt x="78" y="2"/>
                    <a:pt x="76" y="0"/>
                    <a:pt x="74" y="0"/>
                  </a:cubicBezTo>
                  <a:cubicBezTo>
                    <a:pt x="73" y="0"/>
                    <a:pt x="73" y="0"/>
                    <a:pt x="73" y="0"/>
                  </a:cubicBezTo>
                  <a:cubicBezTo>
                    <a:pt x="66" y="0"/>
                    <a:pt x="59" y="3"/>
                    <a:pt x="54" y="9"/>
                  </a:cubicBezTo>
                  <a:cubicBezTo>
                    <a:pt x="46" y="17"/>
                    <a:pt x="43" y="28"/>
                    <a:pt x="46" y="39"/>
                  </a:cubicBezTo>
                  <a:cubicBezTo>
                    <a:pt x="41" y="44"/>
                    <a:pt x="41" y="44"/>
                    <a:pt x="41" y="44"/>
                  </a:cubicBezTo>
                  <a:cubicBezTo>
                    <a:pt x="20" y="23"/>
                    <a:pt x="20" y="23"/>
                    <a:pt x="20" y="23"/>
                  </a:cubicBezTo>
                  <a:cubicBezTo>
                    <a:pt x="20" y="17"/>
                    <a:pt x="20" y="17"/>
                    <a:pt x="20" y="17"/>
                  </a:cubicBezTo>
                  <a:cubicBezTo>
                    <a:pt x="7" y="11"/>
                    <a:pt x="7" y="11"/>
                    <a:pt x="7" y="11"/>
                  </a:cubicBezTo>
                  <a:cubicBezTo>
                    <a:pt x="0" y="17"/>
                    <a:pt x="0" y="17"/>
                    <a:pt x="0" y="17"/>
                  </a:cubicBezTo>
                  <a:cubicBezTo>
                    <a:pt x="7" y="31"/>
                    <a:pt x="7" y="31"/>
                    <a:pt x="7" y="31"/>
                  </a:cubicBezTo>
                  <a:cubicBezTo>
                    <a:pt x="13" y="31"/>
                    <a:pt x="13" y="31"/>
                    <a:pt x="13" y="31"/>
                  </a:cubicBezTo>
                  <a:cubicBezTo>
                    <a:pt x="33" y="51"/>
                    <a:pt x="33" y="51"/>
                    <a:pt x="33" y="51"/>
                  </a:cubicBezTo>
                  <a:cubicBezTo>
                    <a:pt x="5" y="80"/>
                    <a:pt x="5" y="80"/>
                    <a:pt x="5" y="80"/>
                  </a:cubicBezTo>
                  <a:cubicBezTo>
                    <a:pt x="2" y="82"/>
                    <a:pt x="0" y="86"/>
                    <a:pt x="0" y="91"/>
                  </a:cubicBezTo>
                  <a:close/>
                  <a:moveTo>
                    <a:pt x="12" y="90"/>
                  </a:moveTo>
                  <a:cubicBezTo>
                    <a:pt x="12" y="87"/>
                    <a:pt x="14" y="84"/>
                    <a:pt x="17" y="84"/>
                  </a:cubicBezTo>
                  <a:cubicBezTo>
                    <a:pt x="20" y="84"/>
                    <a:pt x="23" y="87"/>
                    <a:pt x="23" y="90"/>
                  </a:cubicBezTo>
                  <a:cubicBezTo>
                    <a:pt x="23" y="93"/>
                    <a:pt x="20" y="95"/>
                    <a:pt x="17" y="95"/>
                  </a:cubicBezTo>
                  <a:cubicBezTo>
                    <a:pt x="14" y="95"/>
                    <a:pt x="12" y="93"/>
                    <a:pt x="12" y="90"/>
                  </a:cubicBezTo>
                  <a:close/>
                </a:path>
              </a:pathLst>
            </a:custGeom>
            <a:solidFill>
              <a:srgbClr val="7030A0"/>
            </a:solidFill>
            <a:ln w="9525">
              <a:noFill/>
              <a:round/>
              <a:headEnd/>
              <a:tailEnd/>
            </a:ln>
            <a:effectLst>
              <a:outerShdw blurRad="44450" dist="27940" dir="5400000" algn="ctr">
                <a:srgbClr val="000000">
                  <a:alpha val="32000"/>
                </a:srgbClr>
              </a:outerShdw>
            </a:effectLst>
          </p:spPr>
          <p:txBody>
            <a:bodyPr vert="horz" wrap="square" lIns="134398" tIns="67199" rIns="134398" bIns="67199" numCol="1" anchor="t" anchorCtr="0" compatLnSpc="1">
              <a:prstTxWarp prst="textNoShape">
                <a:avLst/>
              </a:prstTxWarp>
            </a:bodyPr>
            <a:lstStyle/>
            <a:p>
              <a:pPr defTabSz="1343985">
                <a:defRPr/>
              </a:pPr>
              <a:endParaRPr lang="nb-NO" sz="2646" kern="0" dirty="0">
                <a:solidFill>
                  <a:srgbClr val="1F497D"/>
                </a:solidFill>
                <a:latin typeface="Calibri"/>
              </a:endParaRPr>
            </a:p>
          </p:txBody>
        </p:sp>
      </p:grpSp>
      <p:sp>
        <p:nvSpPr>
          <p:cNvPr id="11" name="Text Box 5"/>
          <p:cNvSpPr txBox="1">
            <a:spLocks noChangeArrowheads="1"/>
          </p:cNvSpPr>
          <p:nvPr/>
        </p:nvSpPr>
        <p:spPr bwMode="auto">
          <a:xfrm>
            <a:off x="311175" y="6834246"/>
            <a:ext cx="3429902" cy="443391"/>
          </a:xfrm>
          <a:prstGeom prst="rect">
            <a:avLst/>
          </a:prstGeom>
          <a:noFill/>
          <a:ln>
            <a:noFill/>
          </a:ln>
          <a:effectLst/>
          <a:extLst/>
        </p:spPr>
        <p:txBody>
          <a:bodyPr vert="horz" wrap="square" lIns="0" tIns="0" rIns="0" bIns="0" numCol="1" anchor="b" anchorCtr="0" compatLnSpc="1">
            <a:prstTxWarp prst="textNoShape">
              <a:avLst/>
            </a:prstTxWarp>
            <a:spAutoFit/>
          </a:bodyPr>
          <a:lstStyle/>
          <a:p>
            <a:pPr marL="474121" indent="-474121" defTabSz="1219170" fontAlgn="base">
              <a:lnSpc>
                <a:spcPct val="90000"/>
              </a:lnSpc>
              <a:spcBef>
                <a:spcPct val="0"/>
              </a:spcBef>
              <a:spcAft>
                <a:spcPct val="0"/>
              </a:spcAft>
            </a:pPr>
            <a:r>
              <a:rPr lang="en-ZA" sz="1067" b="1" dirty="0">
                <a:solidFill>
                  <a:schemeClr val="bg1"/>
                </a:solidFill>
                <a:latin typeface="Calibri"/>
                <a:cs typeface="Arial" pitchFamily="34" charset="0"/>
              </a:rPr>
              <a:t>NOTE:	 Indexed vs. average of all items in facet</a:t>
            </a:r>
            <a:br>
              <a:rPr lang="en-ZA" sz="1067" b="1" dirty="0">
                <a:solidFill>
                  <a:schemeClr val="bg1"/>
                </a:solidFill>
                <a:latin typeface="Calibri"/>
                <a:cs typeface="Arial" pitchFamily="34" charset="0"/>
              </a:rPr>
            </a:br>
            <a:r>
              <a:rPr lang="en-ZA" sz="1067" b="1" dirty="0">
                <a:solidFill>
                  <a:schemeClr val="bg1"/>
                </a:solidFill>
                <a:latin typeface="Calibri"/>
                <a:cs typeface="Arial" pitchFamily="34" charset="0"/>
              </a:rPr>
              <a:t>We report all items with a score which is 1 standard deviation higher than the average</a:t>
            </a:r>
            <a:endParaRPr lang="en-US" sz="1067" dirty="0">
              <a:solidFill>
                <a:schemeClr val="bg1"/>
              </a:solidFill>
              <a:latin typeface="Calibri"/>
              <a:cs typeface="Arial" pitchFamily="34" charset="0"/>
            </a:endParaRPr>
          </a:p>
        </p:txBody>
      </p:sp>
      <p:sp>
        <p:nvSpPr>
          <p:cNvPr id="12" name="Freeform 54"/>
          <p:cNvSpPr>
            <a:spLocks noEditPoints="1"/>
          </p:cNvSpPr>
          <p:nvPr/>
        </p:nvSpPr>
        <p:spPr bwMode="auto">
          <a:xfrm>
            <a:off x="387330" y="6998091"/>
            <a:ext cx="283884" cy="237981"/>
          </a:xfrm>
          <a:custGeom>
            <a:avLst/>
            <a:gdLst/>
            <a:ahLst/>
            <a:cxnLst>
              <a:cxn ang="0">
                <a:pos x="196" y="192"/>
              </a:cxn>
              <a:cxn ang="0">
                <a:pos x="18" y="192"/>
              </a:cxn>
              <a:cxn ang="0">
                <a:pos x="0" y="177"/>
              </a:cxn>
              <a:cxn ang="0">
                <a:pos x="4" y="165"/>
              </a:cxn>
              <a:cxn ang="0">
                <a:pos x="92" y="11"/>
              </a:cxn>
              <a:cxn ang="0">
                <a:pos x="107" y="0"/>
              </a:cxn>
              <a:cxn ang="0">
                <a:pos x="122" y="11"/>
              </a:cxn>
              <a:cxn ang="0">
                <a:pos x="210" y="165"/>
              </a:cxn>
              <a:cxn ang="0">
                <a:pos x="214" y="177"/>
              </a:cxn>
              <a:cxn ang="0">
                <a:pos x="196" y="192"/>
              </a:cxn>
              <a:cxn ang="0">
                <a:pos x="120" y="51"/>
              </a:cxn>
              <a:cxn ang="0">
                <a:pos x="94" y="51"/>
              </a:cxn>
              <a:cxn ang="0">
                <a:pos x="94" y="79"/>
              </a:cxn>
              <a:cxn ang="0">
                <a:pos x="96" y="94"/>
              </a:cxn>
              <a:cxn ang="0">
                <a:pos x="101" y="125"/>
              </a:cxn>
              <a:cxn ang="0">
                <a:pos x="112" y="125"/>
              </a:cxn>
              <a:cxn ang="0">
                <a:pos x="118" y="94"/>
              </a:cxn>
              <a:cxn ang="0">
                <a:pos x="120" y="79"/>
              </a:cxn>
              <a:cxn ang="0">
                <a:pos x="120" y="51"/>
              </a:cxn>
              <a:cxn ang="0">
                <a:pos x="107" y="140"/>
              </a:cxn>
              <a:cxn ang="0">
                <a:pos x="94" y="153"/>
              </a:cxn>
              <a:cxn ang="0">
                <a:pos x="107" y="167"/>
              </a:cxn>
              <a:cxn ang="0">
                <a:pos x="120" y="153"/>
              </a:cxn>
              <a:cxn ang="0">
                <a:pos x="107" y="140"/>
              </a:cxn>
            </a:cxnLst>
            <a:rect l="0" t="0" r="r" b="b"/>
            <a:pathLst>
              <a:path w="214" h="192">
                <a:moveTo>
                  <a:pt x="196" y="192"/>
                </a:moveTo>
                <a:cubicBezTo>
                  <a:pt x="18" y="192"/>
                  <a:pt x="18" y="192"/>
                  <a:pt x="18" y="192"/>
                </a:cubicBezTo>
                <a:cubicBezTo>
                  <a:pt x="9" y="192"/>
                  <a:pt x="0" y="187"/>
                  <a:pt x="0" y="177"/>
                </a:cubicBezTo>
                <a:cubicBezTo>
                  <a:pt x="0" y="173"/>
                  <a:pt x="1" y="169"/>
                  <a:pt x="4" y="165"/>
                </a:cubicBezTo>
                <a:cubicBezTo>
                  <a:pt x="92" y="11"/>
                  <a:pt x="92" y="11"/>
                  <a:pt x="92" y="11"/>
                </a:cubicBezTo>
                <a:cubicBezTo>
                  <a:pt x="95" y="5"/>
                  <a:pt x="100" y="0"/>
                  <a:pt x="107" y="0"/>
                </a:cubicBezTo>
                <a:cubicBezTo>
                  <a:pt x="114" y="0"/>
                  <a:pt x="119" y="5"/>
                  <a:pt x="122" y="11"/>
                </a:cubicBezTo>
                <a:cubicBezTo>
                  <a:pt x="210" y="165"/>
                  <a:pt x="210" y="165"/>
                  <a:pt x="210" y="165"/>
                </a:cubicBezTo>
                <a:cubicBezTo>
                  <a:pt x="212" y="169"/>
                  <a:pt x="214" y="173"/>
                  <a:pt x="214" y="177"/>
                </a:cubicBezTo>
                <a:cubicBezTo>
                  <a:pt x="214" y="187"/>
                  <a:pt x="205" y="192"/>
                  <a:pt x="196" y="192"/>
                </a:cubicBezTo>
                <a:close/>
                <a:moveTo>
                  <a:pt x="120" y="51"/>
                </a:moveTo>
                <a:cubicBezTo>
                  <a:pt x="94" y="51"/>
                  <a:pt x="94" y="51"/>
                  <a:pt x="94" y="51"/>
                </a:cubicBezTo>
                <a:cubicBezTo>
                  <a:pt x="94" y="79"/>
                  <a:pt x="94" y="79"/>
                  <a:pt x="94" y="79"/>
                </a:cubicBezTo>
                <a:cubicBezTo>
                  <a:pt x="94" y="85"/>
                  <a:pt x="95" y="88"/>
                  <a:pt x="96" y="94"/>
                </a:cubicBezTo>
                <a:cubicBezTo>
                  <a:pt x="101" y="125"/>
                  <a:pt x="101" y="125"/>
                  <a:pt x="101" y="125"/>
                </a:cubicBezTo>
                <a:cubicBezTo>
                  <a:pt x="112" y="125"/>
                  <a:pt x="112" y="125"/>
                  <a:pt x="112" y="125"/>
                </a:cubicBezTo>
                <a:cubicBezTo>
                  <a:pt x="118" y="94"/>
                  <a:pt x="118" y="94"/>
                  <a:pt x="118" y="94"/>
                </a:cubicBezTo>
                <a:cubicBezTo>
                  <a:pt x="119" y="88"/>
                  <a:pt x="120" y="85"/>
                  <a:pt x="120" y="79"/>
                </a:cubicBezTo>
                <a:lnTo>
                  <a:pt x="120" y="51"/>
                </a:lnTo>
                <a:close/>
                <a:moveTo>
                  <a:pt x="107" y="140"/>
                </a:moveTo>
                <a:cubicBezTo>
                  <a:pt x="100" y="140"/>
                  <a:pt x="94" y="146"/>
                  <a:pt x="94" y="153"/>
                </a:cubicBezTo>
                <a:cubicBezTo>
                  <a:pt x="94" y="160"/>
                  <a:pt x="100" y="167"/>
                  <a:pt x="107" y="167"/>
                </a:cubicBezTo>
                <a:cubicBezTo>
                  <a:pt x="114" y="167"/>
                  <a:pt x="120" y="160"/>
                  <a:pt x="120" y="153"/>
                </a:cubicBezTo>
                <a:cubicBezTo>
                  <a:pt x="120" y="146"/>
                  <a:pt x="114" y="140"/>
                  <a:pt x="107" y="140"/>
                </a:cubicBezTo>
                <a:close/>
              </a:path>
            </a:pathLst>
          </a:custGeom>
          <a:solidFill>
            <a:srgbClr val="FF0000"/>
          </a:solidFill>
          <a:ln w="9525">
            <a:noFill/>
            <a:round/>
            <a:headEnd/>
            <a:tailEnd/>
          </a:ln>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pic>
        <p:nvPicPr>
          <p:cNvPr id="17" name="Picture 2" descr="Bilderesultat for country falg button sweden"/>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696551" y="6876975"/>
            <a:ext cx="513334" cy="481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7421471"/>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956EA65E-CEF1-471C-A40E-96B6B327DD86}"/>
              </a:ext>
            </a:extLst>
          </p:cNvPr>
          <p:cNvPicPr>
            <a:picLocks noChangeAspect="1"/>
          </p:cNvPicPr>
          <p:nvPr/>
        </p:nvPicPr>
        <p:blipFill rotWithShape="1">
          <a:blip r:embed="rId2">
            <a:extLst>
              <a:ext uri="{28A0092B-C50C-407E-A947-70E740481C1C}">
                <a14:useLocalDpi xmlns:a14="http://schemas.microsoft.com/office/drawing/2010/main" val="0"/>
              </a:ext>
            </a:extLst>
          </a:blip>
          <a:srcRect b="17582"/>
          <a:stretch/>
        </p:blipFill>
        <p:spPr>
          <a:xfrm>
            <a:off x="167159" y="180231"/>
            <a:ext cx="13105456" cy="7200800"/>
          </a:xfrm>
          <a:prstGeom prst="rect">
            <a:avLst/>
          </a:prstGeom>
        </p:spPr>
      </p:pic>
      <p:sp>
        <p:nvSpPr>
          <p:cNvPr id="8" name="Rectangle 7"/>
          <p:cNvSpPr/>
          <p:nvPr/>
        </p:nvSpPr>
        <p:spPr bwMode="gray">
          <a:xfrm>
            <a:off x="815231" y="1980431"/>
            <a:ext cx="11017224" cy="4608512"/>
          </a:xfrm>
          <a:prstGeom prst="rect">
            <a:avLst/>
          </a:prstGeom>
          <a:solidFill>
            <a:schemeClr val="bg1">
              <a:lumMod val="95000"/>
              <a:alpha val="70000"/>
            </a:schemeClr>
          </a:solidFill>
          <a:ln>
            <a:noFill/>
          </a:ln>
          <a:effectLst>
            <a:glow rad="127000">
              <a:schemeClr val="bg1">
                <a:alpha val="26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nl-BE" sz="2000" dirty="0">
              <a:solidFill>
                <a:schemeClr val="bg1"/>
              </a:solidFill>
            </a:endParaRPr>
          </a:p>
        </p:txBody>
      </p:sp>
      <p:sp>
        <p:nvSpPr>
          <p:cNvPr id="3" name="Text Placeholder 2"/>
          <p:cNvSpPr>
            <a:spLocks noGrp="1"/>
          </p:cNvSpPr>
          <p:nvPr>
            <p:ph type="body" sz="quarter" idx="14"/>
          </p:nvPr>
        </p:nvSpPr>
        <p:spPr>
          <a:xfrm>
            <a:off x="540000" y="1203933"/>
            <a:ext cx="5930003" cy="374398"/>
          </a:xfrm>
        </p:spPr>
        <p:txBody>
          <a:bodyPr/>
          <a:lstStyle/>
          <a:p>
            <a:r>
              <a:rPr lang="en-US" dirty="0"/>
              <a:t>WHAT should the destination stand for?</a:t>
            </a:r>
          </a:p>
        </p:txBody>
      </p:sp>
      <p:sp>
        <p:nvSpPr>
          <p:cNvPr id="4" name="Title 3"/>
          <p:cNvSpPr>
            <a:spLocks noGrp="1"/>
          </p:cNvSpPr>
          <p:nvPr>
            <p:ph type="title"/>
          </p:nvPr>
        </p:nvSpPr>
        <p:spPr>
          <a:xfrm>
            <a:off x="540000" y="540000"/>
            <a:ext cx="5975705" cy="553998"/>
          </a:xfrm>
        </p:spPr>
        <p:txBody>
          <a:bodyPr/>
          <a:lstStyle/>
          <a:p>
            <a:r>
              <a:rPr lang="en-US" dirty="0"/>
              <a:t>Ideal brand Personality</a:t>
            </a:r>
          </a:p>
        </p:txBody>
      </p:sp>
      <p:graphicFrame>
        <p:nvGraphicFramePr>
          <p:cNvPr id="5" name="P_Chart"/>
          <p:cNvGraphicFramePr/>
          <p:nvPr>
            <p:extLst>
              <p:ext uri="{D42A27DB-BD31-4B8C-83A1-F6EECF244321}">
                <p14:modId xmlns:p14="http://schemas.microsoft.com/office/powerpoint/2010/main" val="3451440055"/>
              </p:ext>
            </p:extLst>
          </p:nvPr>
        </p:nvGraphicFramePr>
        <p:xfrm>
          <a:off x="-192881" y="1872419"/>
          <a:ext cx="11161240" cy="4824536"/>
        </p:xfrm>
        <a:graphic>
          <a:graphicData uri="http://schemas.openxmlformats.org/drawingml/2006/chart">
            <c:chart xmlns:c="http://schemas.openxmlformats.org/drawingml/2006/chart" xmlns:r="http://schemas.openxmlformats.org/officeDocument/2006/relationships" r:id="rId3"/>
          </a:graphicData>
        </a:graphic>
      </p:graphicFrame>
      <p:grpSp>
        <p:nvGrpSpPr>
          <p:cNvPr id="9" name="Gruppieren 5"/>
          <p:cNvGrpSpPr/>
          <p:nvPr/>
        </p:nvGrpSpPr>
        <p:grpSpPr>
          <a:xfrm>
            <a:off x="12041501" y="540000"/>
            <a:ext cx="790933" cy="790933"/>
            <a:chOff x="-1042867" y="4646832"/>
            <a:chExt cx="612000" cy="612000"/>
          </a:xfrm>
        </p:grpSpPr>
        <p:sp>
          <p:nvSpPr>
            <p:cNvPr id="10" name="Oval 210"/>
            <p:cNvSpPr>
              <a:spLocks noChangeAspect="1"/>
            </p:cNvSpPr>
            <p:nvPr/>
          </p:nvSpPr>
          <p:spPr>
            <a:xfrm flipH="1">
              <a:off x="-1042867" y="4646832"/>
              <a:ext cx="612000" cy="612000"/>
            </a:xfrm>
            <a:prstGeom prst="ellipse">
              <a:avLst/>
            </a:prstGeom>
            <a:solidFill>
              <a:srgbClr val="FFFFFF"/>
            </a:solidFill>
            <a:ln w="12700" cap="flat" cmpd="sng" algn="ctr">
              <a:solidFill>
                <a:srgbClr val="00B0F0"/>
              </a:solidFill>
              <a:prstDash val="solid"/>
            </a:ln>
            <a:effectLst>
              <a:outerShdw blurRad="50800" dist="38100" dir="2700000" algn="tl" rotWithShape="0">
                <a:prstClr val="black">
                  <a:alpha val="40000"/>
                </a:prstClr>
              </a:outerShdw>
            </a:effectLst>
          </p:spPr>
          <p:txBody>
            <a:bodyPr wrap="none" tIns="0" bIns="0" rtlCol="0" anchor="ctr"/>
            <a:lstStyle/>
            <a:p>
              <a:pPr algn="ctr" defTabSz="1343985">
                <a:defRPr/>
              </a:pPr>
              <a:endParaRPr lang="nb-NO" sz="2646" b="1" kern="0" dirty="0">
                <a:solidFill>
                  <a:srgbClr val="FFFFFF"/>
                </a:solidFill>
                <a:latin typeface="Calibri"/>
              </a:endParaRPr>
            </a:p>
          </p:txBody>
        </p:sp>
        <p:grpSp>
          <p:nvGrpSpPr>
            <p:cNvPr id="11" name="Gruppieren 59"/>
            <p:cNvGrpSpPr/>
            <p:nvPr/>
          </p:nvGrpSpPr>
          <p:grpSpPr>
            <a:xfrm>
              <a:off x="-1025615" y="4788070"/>
              <a:ext cx="587764" cy="436158"/>
              <a:chOff x="1404938" y="1720851"/>
              <a:chExt cx="6000750" cy="4452937"/>
            </a:xfrm>
          </p:grpSpPr>
          <p:sp>
            <p:nvSpPr>
              <p:cNvPr id="12" name="Freeform 7"/>
              <p:cNvSpPr>
                <a:spLocks/>
              </p:cNvSpPr>
              <p:nvPr/>
            </p:nvSpPr>
            <p:spPr bwMode="auto">
              <a:xfrm>
                <a:off x="140493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solidFill>
                <a:srgbClr val="00B0F0"/>
              </a:solidFill>
              <a:ln>
                <a:noFill/>
              </a:ln>
              <a:effectLst>
                <a:outerShdw blurRad="44450" dist="27940" dir="5400000" algn="ctr">
                  <a:srgbClr val="000000">
                    <a:alpha val="32000"/>
                  </a:srgbClr>
                </a:outerShdw>
              </a:effectLst>
            </p:spPr>
            <p:txBody>
              <a:bodyPr vert="horz" wrap="square" lIns="134398" tIns="67199" rIns="134398" bIns="67199" numCol="1" anchor="t" anchorCtr="0" compatLnSpc="1">
                <a:prstTxWarp prst="textNoShape">
                  <a:avLst/>
                </a:prstTxWarp>
              </a:bodyPr>
              <a:lstStyle/>
              <a:p>
                <a:pPr defTabSz="1343985">
                  <a:defRPr/>
                </a:pPr>
                <a:endParaRPr lang="nb-NO" sz="2646" kern="0" dirty="0">
                  <a:solidFill>
                    <a:srgbClr val="1F497D"/>
                  </a:solidFill>
                  <a:latin typeface="Calibri"/>
                </a:endParaRPr>
              </a:p>
            </p:txBody>
          </p:sp>
          <p:sp>
            <p:nvSpPr>
              <p:cNvPr id="13" name="Freeform 8"/>
              <p:cNvSpPr>
                <a:spLocks/>
              </p:cNvSpPr>
              <p:nvPr/>
            </p:nvSpPr>
            <p:spPr bwMode="auto">
              <a:xfrm>
                <a:off x="3448050" y="1785938"/>
                <a:ext cx="1922463" cy="906463"/>
              </a:xfrm>
              <a:custGeom>
                <a:avLst/>
                <a:gdLst>
                  <a:gd name="T0" fmla="*/ 0 w 1211"/>
                  <a:gd name="T1" fmla="*/ 571 h 571"/>
                  <a:gd name="T2" fmla="*/ 605 w 1211"/>
                  <a:gd name="T3" fmla="*/ 0 h 571"/>
                  <a:gd name="T4" fmla="*/ 1211 w 1211"/>
                  <a:gd name="T5" fmla="*/ 571 h 571"/>
                  <a:gd name="T6" fmla="*/ 0 w 1211"/>
                  <a:gd name="T7" fmla="*/ 571 h 571"/>
                </a:gdLst>
                <a:ahLst/>
                <a:cxnLst>
                  <a:cxn ang="0">
                    <a:pos x="T0" y="T1"/>
                  </a:cxn>
                  <a:cxn ang="0">
                    <a:pos x="T2" y="T3"/>
                  </a:cxn>
                  <a:cxn ang="0">
                    <a:pos x="T4" y="T5"/>
                  </a:cxn>
                  <a:cxn ang="0">
                    <a:pos x="T6" y="T7"/>
                  </a:cxn>
                </a:cxnLst>
                <a:rect l="0" t="0" r="r" b="b"/>
                <a:pathLst>
                  <a:path w="1211" h="571">
                    <a:moveTo>
                      <a:pt x="0" y="571"/>
                    </a:moveTo>
                    <a:lnTo>
                      <a:pt x="605" y="0"/>
                    </a:lnTo>
                    <a:lnTo>
                      <a:pt x="1211" y="571"/>
                    </a:lnTo>
                    <a:lnTo>
                      <a:pt x="0" y="571"/>
                    </a:lnTo>
                    <a:close/>
                  </a:path>
                </a:pathLst>
              </a:custGeom>
              <a:solidFill>
                <a:srgbClr val="00B0F0"/>
              </a:solidFill>
              <a:ln>
                <a:noFill/>
              </a:ln>
              <a:effectLst>
                <a:outerShdw blurRad="44450" dist="27940" dir="5400000" algn="ctr">
                  <a:srgbClr val="000000">
                    <a:alpha val="32000"/>
                  </a:srgbClr>
                </a:outerShdw>
              </a:effectLst>
            </p:spPr>
            <p:txBody>
              <a:bodyPr vert="horz" wrap="square" lIns="134398" tIns="67199" rIns="134398" bIns="67199" numCol="1" anchor="t" anchorCtr="0" compatLnSpc="1">
                <a:prstTxWarp prst="textNoShape">
                  <a:avLst/>
                </a:prstTxWarp>
              </a:bodyPr>
              <a:lstStyle/>
              <a:p>
                <a:pPr defTabSz="1343985">
                  <a:defRPr/>
                </a:pPr>
                <a:endParaRPr lang="nb-NO" sz="2646" kern="0" dirty="0">
                  <a:solidFill>
                    <a:srgbClr val="1F497D"/>
                  </a:solidFill>
                  <a:latin typeface="Calibri"/>
                </a:endParaRPr>
              </a:p>
            </p:txBody>
          </p:sp>
          <p:sp>
            <p:nvSpPr>
              <p:cNvPr id="14" name="Freeform 9"/>
              <p:cNvSpPr>
                <a:spLocks/>
              </p:cNvSpPr>
              <p:nvPr/>
            </p:nvSpPr>
            <p:spPr bwMode="auto">
              <a:xfrm>
                <a:off x="547528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solidFill>
                <a:srgbClr val="00B0F0"/>
              </a:solidFill>
              <a:ln>
                <a:noFill/>
              </a:ln>
              <a:effectLst>
                <a:outerShdw blurRad="44450" dist="27940" dir="5400000" algn="ctr">
                  <a:srgbClr val="000000">
                    <a:alpha val="32000"/>
                  </a:srgbClr>
                </a:outerShdw>
              </a:effectLst>
            </p:spPr>
            <p:txBody>
              <a:bodyPr vert="horz" wrap="square" lIns="134398" tIns="67199" rIns="134398" bIns="67199" numCol="1" anchor="t" anchorCtr="0" compatLnSpc="1">
                <a:prstTxWarp prst="textNoShape">
                  <a:avLst/>
                </a:prstTxWarp>
              </a:bodyPr>
              <a:lstStyle/>
              <a:p>
                <a:pPr defTabSz="1343985">
                  <a:defRPr/>
                </a:pPr>
                <a:endParaRPr lang="nb-NO" sz="2646" kern="0" dirty="0">
                  <a:solidFill>
                    <a:srgbClr val="1F497D"/>
                  </a:solidFill>
                  <a:latin typeface="Calibri"/>
                </a:endParaRPr>
              </a:p>
            </p:txBody>
          </p:sp>
          <p:sp>
            <p:nvSpPr>
              <p:cNvPr id="15" name="Freeform 10"/>
              <p:cNvSpPr>
                <a:spLocks/>
              </p:cNvSpPr>
              <p:nvPr/>
            </p:nvSpPr>
            <p:spPr bwMode="auto">
              <a:xfrm>
                <a:off x="2424113" y="1736726"/>
                <a:ext cx="1922463" cy="909638"/>
              </a:xfrm>
              <a:custGeom>
                <a:avLst/>
                <a:gdLst>
                  <a:gd name="T0" fmla="*/ 0 w 1211"/>
                  <a:gd name="T1" fmla="*/ 0 h 573"/>
                  <a:gd name="T2" fmla="*/ 605 w 1211"/>
                  <a:gd name="T3" fmla="*/ 573 h 573"/>
                  <a:gd name="T4" fmla="*/ 1211 w 1211"/>
                  <a:gd name="T5" fmla="*/ 0 h 573"/>
                  <a:gd name="T6" fmla="*/ 0 w 1211"/>
                  <a:gd name="T7" fmla="*/ 0 h 573"/>
                </a:gdLst>
                <a:ahLst/>
                <a:cxnLst>
                  <a:cxn ang="0">
                    <a:pos x="T0" y="T1"/>
                  </a:cxn>
                  <a:cxn ang="0">
                    <a:pos x="T2" y="T3"/>
                  </a:cxn>
                  <a:cxn ang="0">
                    <a:pos x="T4" y="T5"/>
                  </a:cxn>
                  <a:cxn ang="0">
                    <a:pos x="T6" y="T7"/>
                  </a:cxn>
                </a:cxnLst>
                <a:rect l="0" t="0" r="r" b="b"/>
                <a:pathLst>
                  <a:path w="1211" h="573">
                    <a:moveTo>
                      <a:pt x="0" y="0"/>
                    </a:moveTo>
                    <a:lnTo>
                      <a:pt x="605" y="573"/>
                    </a:lnTo>
                    <a:lnTo>
                      <a:pt x="1211" y="0"/>
                    </a:lnTo>
                    <a:lnTo>
                      <a:pt x="0" y="0"/>
                    </a:lnTo>
                    <a:close/>
                  </a:path>
                </a:pathLst>
              </a:custGeom>
              <a:solidFill>
                <a:srgbClr val="00B0F0"/>
              </a:solidFill>
              <a:ln>
                <a:noFill/>
              </a:ln>
              <a:effectLst>
                <a:outerShdw blurRad="44450" dist="27940" dir="5400000" algn="ctr">
                  <a:srgbClr val="000000">
                    <a:alpha val="32000"/>
                  </a:srgbClr>
                </a:outerShdw>
              </a:effectLst>
            </p:spPr>
            <p:txBody>
              <a:bodyPr vert="horz" wrap="square" lIns="134398" tIns="67199" rIns="134398" bIns="67199" numCol="1" anchor="t" anchorCtr="0" compatLnSpc="1">
                <a:prstTxWarp prst="textNoShape">
                  <a:avLst/>
                </a:prstTxWarp>
              </a:bodyPr>
              <a:lstStyle/>
              <a:p>
                <a:pPr defTabSz="1343985">
                  <a:defRPr/>
                </a:pPr>
                <a:endParaRPr lang="nb-NO" sz="2646" kern="0" dirty="0">
                  <a:solidFill>
                    <a:srgbClr val="1F497D"/>
                  </a:solidFill>
                  <a:latin typeface="Calibri"/>
                </a:endParaRPr>
              </a:p>
            </p:txBody>
          </p:sp>
          <p:sp>
            <p:nvSpPr>
              <p:cNvPr id="16" name="Freeform 11"/>
              <p:cNvSpPr>
                <a:spLocks/>
              </p:cNvSpPr>
              <p:nvPr/>
            </p:nvSpPr>
            <p:spPr bwMode="auto">
              <a:xfrm>
                <a:off x="4456113" y="1720851"/>
                <a:ext cx="1925638" cy="909638"/>
              </a:xfrm>
              <a:custGeom>
                <a:avLst/>
                <a:gdLst>
                  <a:gd name="T0" fmla="*/ 0 w 1213"/>
                  <a:gd name="T1" fmla="*/ 0 h 573"/>
                  <a:gd name="T2" fmla="*/ 606 w 1213"/>
                  <a:gd name="T3" fmla="*/ 573 h 573"/>
                  <a:gd name="T4" fmla="*/ 1213 w 1213"/>
                  <a:gd name="T5" fmla="*/ 0 h 573"/>
                  <a:gd name="T6" fmla="*/ 0 w 1213"/>
                  <a:gd name="T7" fmla="*/ 0 h 573"/>
                </a:gdLst>
                <a:ahLst/>
                <a:cxnLst>
                  <a:cxn ang="0">
                    <a:pos x="T0" y="T1"/>
                  </a:cxn>
                  <a:cxn ang="0">
                    <a:pos x="T2" y="T3"/>
                  </a:cxn>
                  <a:cxn ang="0">
                    <a:pos x="T4" y="T5"/>
                  </a:cxn>
                  <a:cxn ang="0">
                    <a:pos x="T6" y="T7"/>
                  </a:cxn>
                </a:cxnLst>
                <a:rect l="0" t="0" r="r" b="b"/>
                <a:pathLst>
                  <a:path w="1213" h="573">
                    <a:moveTo>
                      <a:pt x="0" y="0"/>
                    </a:moveTo>
                    <a:lnTo>
                      <a:pt x="606" y="573"/>
                    </a:lnTo>
                    <a:lnTo>
                      <a:pt x="1213" y="0"/>
                    </a:lnTo>
                    <a:lnTo>
                      <a:pt x="0" y="0"/>
                    </a:lnTo>
                    <a:close/>
                  </a:path>
                </a:pathLst>
              </a:custGeom>
              <a:solidFill>
                <a:srgbClr val="00B0F0"/>
              </a:solidFill>
              <a:ln>
                <a:noFill/>
              </a:ln>
              <a:effectLst>
                <a:outerShdw blurRad="44450" dist="27940" dir="5400000" algn="ctr">
                  <a:srgbClr val="000000">
                    <a:alpha val="32000"/>
                  </a:srgbClr>
                </a:outerShdw>
              </a:effectLst>
            </p:spPr>
            <p:txBody>
              <a:bodyPr vert="horz" wrap="square" lIns="134398" tIns="67199" rIns="134398" bIns="67199" numCol="1" anchor="t" anchorCtr="0" compatLnSpc="1">
                <a:prstTxWarp prst="textNoShape">
                  <a:avLst/>
                </a:prstTxWarp>
              </a:bodyPr>
              <a:lstStyle/>
              <a:p>
                <a:pPr defTabSz="1343985">
                  <a:defRPr/>
                </a:pPr>
                <a:endParaRPr lang="nb-NO" sz="2646" kern="0" dirty="0">
                  <a:solidFill>
                    <a:srgbClr val="1F497D"/>
                  </a:solidFill>
                  <a:latin typeface="Calibri"/>
                </a:endParaRPr>
              </a:p>
            </p:txBody>
          </p:sp>
          <p:sp>
            <p:nvSpPr>
              <p:cNvPr id="17" name="Freeform 12"/>
              <p:cNvSpPr>
                <a:spLocks/>
              </p:cNvSpPr>
              <p:nvPr/>
            </p:nvSpPr>
            <p:spPr bwMode="auto">
              <a:xfrm>
                <a:off x="4410075" y="2763838"/>
                <a:ext cx="2995613" cy="3409950"/>
              </a:xfrm>
              <a:custGeom>
                <a:avLst/>
                <a:gdLst>
                  <a:gd name="T0" fmla="*/ 1887 w 1887"/>
                  <a:gd name="T1" fmla="*/ 0 h 2148"/>
                  <a:gd name="T2" fmla="*/ 642 w 1887"/>
                  <a:gd name="T3" fmla="*/ 0 h 2148"/>
                  <a:gd name="T4" fmla="*/ 0 w 1887"/>
                  <a:gd name="T5" fmla="*/ 2148 h 2148"/>
                  <a:gd name="T6" fmla="*/ 1887 w 1887"/>
                  <a:gd name="T7" fmla="*/ 0 h 2148"/>
                  <a:gd name="T8" fmla="*/ 1887 w 1887"/>
                  <a:gd name="T9" fmla="*/ 0 h 2148"/>
                </a:gdLst>
                <a:ahLst/>
                <a:cxnLst>
                  <a:cxn ang="0">
                    <a:pos x="T0" y="T1"/>
                  </a:cxn>
                  <a:cxn ang="0">
                    <a:pos x="T2" y="T3"/>
                  </a:cxn>
                  <a:cxn ang="0">
                    <a:pos x="T4" y="T5"/>
                  </a:cxn>
                  <a:cxn ang="0">
                    <a:pos x="T6" y="T7"/>
                  </a:cxn>
                  <a:cxn ang="0">
                    <a:pos x="T8" y="T9"/>
                  </a:cxn>
                </a:cxnLst>
                <a:rect l="0" t="0" r="r" b="b"/>
                <a:pathLst>
                  <a:path w="1887" h="2148">
                    <a:moveTo>
                      <a:pt x="1887" y="0"/>
                    </a:moveTo>
                    <a:lnTo>
                      <a:pt x="642" y="0"/>
                    </a:lnTo>
                    <a:lnTo>
                      <a:pt x="0" y="2148"/>
                    </a:lnTo>
                    <a:lnTo>
                      <a:pt x="1887" y="0"/>
                    </a:lnTo>
                    <a:lnTo>
                      <a:pt x="1887" y="0"/>
                    </a:lnTo>
                    <a:close/>
                  </a:path>
                </a:pathLst>
              </a:custGeom>
              <a:solidFill>
                <a:srgbClr val="00B0F0"/>
              </a:solidFill>
              <a:ln>
                <a:noFill/>
              </a:ln>
              <a:effectLst>
                <a:outerShdw blurRad="44450" dist="27940" dir="5400000" algn="ctr">
                  <a:srgbClr val="000000">
                    <a:alpha val="32000"/>
                  </a:srgbClr>
                </a:outerShdw>
              </a:effectLst>
            </p:spPr>
            <p:txBody>
              <a:bodyPr vert="horz" wrap="square" lIns="134398" tIns="67199" rIns="134398" bIns="67199" numCol="1" anchor="t" anchorCtr="0" compatLnSpc="1">
                <a:prstTxWarp prst="textNoShape">
                  <a:avLst/>
                </a:prstTxWarp>
              </a:bodyPr>
              <a:lstStyle/>
              <a:p>
                <a:pPr defTabSz="1343985">
                  <a:defRPr/>
                </a:pPr>
                <a:endParaRPr lang="nb-NO" sz="2646" kern="0" dirty="0">
                  <a:solidFill>
                    <a:srgbClr val="1F497D"/>
                  </a:solidFill>
                  <a:latin typeface="Calibri"/>
                </a:endParaRPr>
              </a:p>
            </p:txBody>
          </p:sp>
          <p:sp>
            <p:nvSpPr>
              <p:cNvPr id="18" name="Freeform 13"/>
              <p:cNvSpPr>
                <a:spLocks/>
              </p:cNvSpPr>
              <p:nvPr/>
            </p:nvSpPr>
            <p:spPr bwMode="auto">
              <a:xfrm>
                <a:off x="3432175" y="2763838"/>
                <a:ext cx="1909763" cy="3284538"/>
              </a:xfrm>
              <a:custGeom>
                <a:avLst/>
                <a:gdLst>
                  <a:gd name="T0" fmla="*/ 0 w 1203"/>
                  <a:gd name="T1" fmla="*/ 0 h 2069"/>
                  <a:gd name="T2" fmla="*/ 601 w 1203"/>
                  <a:gd name="T3" fmla="*/ 2069 h 2069"/>
                  <a:gd name="T4" fmla="*/ 1203 w 1203"/>
                  <a:gd name="T5" fmla="*/ 0 h 2069"/>
                  <a:gd name="T6" fmla="*/ 0 w 1203"/>
                  <a:gd name="T7" fmla="*/ 0 h 2069"/>
                </a:gdLst>
                <a:ahLst/>
                <a:cxnLst>
                  <a:cxn ang="0">
                    <a:pos x="T0" y="T1"/>
                  </a:cxn>
                  <a:cxn ang="0">
                    <a:pos x="T2" y="T3"/>
                  </a:cxn>
                  <a:cxn ang="0">
                    <a:pos x="T4" y="T5"/>
                  </a:cxn>
                  <a:cxn ang="0">
                    <a:pos x="T6" y="T7"/>
                  </a:cxn>
                </a:cxnLst>
                <a:rect l="0" t="0" r="r" b="b"/>
                <a:pathLst>
                  <a:path w="1203" h="2069">
                    <a:moveTo>
                      <a:pt x="0" y="0"/>
                    </a:moveTo>
                    <a:lnTo>
                      <a:pt x="601" y="2069"/>
                    </a:lnTo>
                    <a:lnTo>
                      <a:pt x="1203" y="0"/>
                    </a:lnTo>
                    <a:lnTo>
                      <a:pt x="0" y="0"/>
                    </a:lnTo>
                    <a:close/>
                  </a:path>
                </a:pathLst>
              </a:custGeom>
              <a:solidFill>
                <a:srgbClr val="00B0F0"/>
              </a:solidFill>
              <a:ln>
                <a:noFill/>
              </a:ln>
              <a:effectLst>
                <a:outerShdw blurRad="44450" dist="27940" dir="5400000" algn="ctr">
                  <a:srgbClr val="000000">
                    <a:alpha val="32000"/>
                  </a:srgbClr>
                </a:outerShdw>
              </a:effectLst>
            </p:spPr>
            <p:txBody>
              <a:bodyPr vert="horz" wrap="square" lIns="134398" tIns="67199" rIns="134398" bIns="67199" numCol="1" anchor="t" anchorCtr="0" compatLnSpc="1">
                <a:prstTxWarp prst="textNoShape">
                  <a:avLst/>
                </a:prstTxWarp>
              </a:bodyPr>
              <a:lstStyle/>
              <a:p>
                <a:pPr defTabSz="1343985">
                  <a:defRPr/>
                </a:pPr>
                <a:endParaRPr lang="nb-NO" sz="2646" kern="0" dirty="0">
                  <a:solidFill>
                    <a:srgbClr val="1F497D"/>
                  </a:solidFill>
                  <a:latin typeface="Calibri"/>
                </a:endParaRPr>
              </a:p>
            </p:txBody>
          </p:sp>
          <p:sp>
            <p:nvSpPr>
              <p:cNvPr id="19" name="Freeform 14"/>
              <p:cNvSpPr>
                <a:spLocks noEditPoints="1"/>
              </p:cNvSpPr>
              <p:nvPr/>
            </p:nvSpPr>
            <p:spPr bwMode="auto">
              <a:xfrm>
                <a:off x="1409012" y="2763838"/>
                <a:ext cx="2932113" cy="3409950"/>
              </a:xfrm>
              <a:custGeom>
                <a:avLst/>
                <a:gdLst>
                  <a:gd name="T0" fmla="*/ 1218 w 1847"/>
                  <a:gd name="T1" fmla="*/ 0 h 2148"/>
                  <a:gd name="T2" fmla="*/ 0 w 1847"/>
                  <a:gd name="T3" fmla="*/ 0 h 2148"/>
                  <a:gd name="T4" fmla="*/ 1847 w 1847"/>
                  <a:gd name="T5" fmla="*/ 2148 h 2148"/>
                  <a:gd name="T6" fmla="*/ 1218 w 1847"/>
                  <a:gd name="T7" fmla="*/ 0 h 2148"/>
                  <a:gd name="T8" fmla="*/ 854 w 1847"/>
                  <a:gd name="T9" fmla="*/ 858 h 2148"/>
                  <a:gd name="T10" fmla="*/ 775 w 1847"/>
                  <a:gd name="T11" fmla="*/ 519 h 2148"/>
                  <a:gd name="T12" fmla="*/ 437 w 1847"/>
                  <a:gd name="T13" fmla="*/ 440 h 2148"/>
                  <a:gd name="T14" fmla="*/ 775 w 1847"/>
                  <a:gd name="T15" fmla="*/ 361 h 2148"/>
                  <a:gd name="T16" fmla="*/ 854 w 1847"/>
                  <a:gd name="T17" fmla="*/ 22 h 2148"/>
                  <a:gd name="T18" fmla="*/ 934 w 1847"/>
                  <a:gd name="T19" fmla="*/ 361 h 2148"/>
                  <a:gd name="T20" fmla="*/ 1272 w 1847"/>
                  <a:gd name="T21" fmla="*/ 440 h 2148"/>
                  <a:gd name="T22" fmla="*/ 934 w 1847"/>
                  <a:gd name="T23" fmla="*/ 519 h 2148"/>
                  <a:gd name="T24" fmla="*/ 854 w 1847"/>
                  <a:gd name="T25" fmla="*/ 858 h 2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7" h="2148">
                    <a:moveTo>
                      <a:pt x="1218" y="0"/>
                    </a:moveTo>
                    <a:lnTo>
                      <a:pt x="0" y="0"/>
                    </a:lnTo>
                    <a:lnTo>
                      <a:pt x="1847" y="2148"/>
                    </a:lnTo>
                    <a:lnTo>
                      <a:pt x="1218" y="0"/>
                    </a:lnTo>
                    <a:close/>
                    <a:moveTo>
                      <a:pt x="854" y="858"/>
                    </a:moveTo>
                    <a:lnTo>
                      <a:pt x="775" y="519"/>
                    </a:lnTo>
                    <a:lnTo>
                      <a:pt x="437" y="440"/>
                    </a:lnTo>
                    <a:lnTo>
                      <a:pt x="775" y="361"/>
                    </a:lnTo>
                    <a:lnTo>
                      <a:pt x="854" y="22"/>
                    </a:lnTo>
                    <a:lnTo>
                      <a:pt x="934" y="361"/>
                    </a:lnTo>
                    <a:lnTo>
                      <a:pt x="1272" y="440"/>
                    </a:lnTo>
                    <a:lnTo>
                      <a:pt x="934" y="519"/>
                    </a:lnTo>
                    <a:lnTo>
                      <a:pt x="854" y="858"/>
                    </a:lnTo>
                    <a:close/>
                  </a:path>
                </a:pathLst>
              </a:custGeom>
              <a:solidFill>
                <a:srgbClr val="00B0F0"/>
              </a:solidFill>
              <a:ln>
                <a:noFill/>
              </a:ln>
              <a:effectLst>
                <a:outerShdw blurRad="44450" dist="27940" dir="5400000" algn="ctr">
                  <a:srgbClr val="000000">
                    <a:alpha val="32000"/>
                  </a:srgbClr>
                </a:outerShdw>
              </a:effectLst>
            </p:spPr>
            <p:txBody>
              <a:bodyPr vert="horz" wrap="square" lIns="134398" tIns="67199" rIns="134398" bIns="67199" numCol="1" anchor="t" anchorCtr="0" compatLnSpc="1">
                <a:prstTxWarp prst="textNoShape">
                  <a:avLst/>
                </a:prstTxWarp>
              </a:bodyPr>
              <a:lstStyle/>
              <a:p>
                <a:pPr defTabSz="1343985">
                  <a:defRPr/>
                </a:pPr>
                <a:endParaRPr lang="nb-NO" sz="2646" kern="0" dirty="0">
                  <a:solidFill>
                    <a:srgbClr val="1F497D"/>
                  </a:solidFill>
                  <a:latin typeface="Calibri"/>
                </a:endParaRPr>
              </a:p>
            </p:txBody>
          </p:sp>
        </p:grpSp>
      </p:grpSp>
      <p:sp>
        <p:nvSpPr>
          <p:cNvPr id="22" name="Text Box 5"/>
          <p:cNvSpPr txBox="1">
            <a:spLocks noChangeArrowheads="1"/>
          </p:cNvSpPr>
          <p:nvPr/>
        </p:nvSpPr>
        <p:spPr bwMode="auto">
          <a:xfrm>
            <a:off x="311175" y="6834246"/>
            <a:ext cx="3429902" cy="443391"/>
          </a:xfrm>
          <a:prstGeom prst="rect">
            <a:avLst/>
          </a:prstGeom>
          <a:noFill/>
          <a:ln>
            <a:noFill/>
          </a:ln>
          <a:effectLst/>
          <a:extLst/>
        </p:spPr>
        <p:txBody>
          <a:bodyPr vert="horz" wrap="square" lIns="0" tIns="0" rIns="0" bIns="0" numCol="1" anchor="b" anchorCtr="0" compatLnSpc="1">
            <a:prstTxWarp prst="textNoShape">
              <a:avLst/>
            </a:prstTxWarp>
            <a:spAutoFit/>
          </a:bodyPr>
          <a:lstStyle/>
          <a:p>
            <a:pPr marL="474121" indent="-474121" defTabSz="1219170" fontAlgn="base">
              <a:lnSpc>
                <a:spcPct val="90000"/>
              </a:lnSpc>
              <a:spcBef>
                <a:spcPct val="0"/>
              </a:spcBef>
              <a:spcAft>
                <a:spcPct val="0"/>
              </a:spcAft>
            </a:pPr>
            <a:r>
              <a:rPr lang="en-ZA" sz="1067" b="1" dirty="0">
                <a:latin typeface="Calibri"/>
                <a:cs typeface="Arial" pitchFamily="34" charset="0"/>
              </a:rPr>
              <a:t>NOTE:	 Indexed vs. average of all items in facet</a:t>
            </a:r>
            <a:br>
              <a:rPr lang="en-ZA" sz="1067" b="1" dirty="0">
                <a:latin typeface="Calibri"/>
                <a:cs typeface="Arial" pitchFamily="34" charset="0"/>
              </a:rPr>
            </a:br>
            <a:r>
              <a:rPr lang="en-ZA" sz="1067" b="1" dirty="0">
                <a:latin typeface="Calibri"/>
                <a:cs typeface="Arial" pitchFamily="34" charset="0"/>
              </a:rPr>
              <a:t>We report all items with a score which is 1 standard deviation higher than the average</a:t>
            </a:r>
            <a:endParaRPr lang="en-US" sz="1067" dirty="0">
              <a:latin typeface="Calibri"/>
              <a:cs typeface="Arial" pitchFamily="34" charset="0"/>
            </a:endParaRPr>
          </a:p>
        </p:txBody>
      </p:sp>
      <p:sp>
        <p:nvSpPr>
          <p:cNvPr id="23" name="Freeform 54"/>
          <p:cNvSpPr>
            <a:spLocks noEditPoints="1"/>
          </p:cNvSpPr>
          <p:nvPr/>
        </p:nvSpPr>
        <p:spPr bwMode="auto">
          <a:xfrm>
            <a:off x="387330" y="6998091"/>
            <a:ext cx="283884" cy="237981"/>
          </a:xfrm>
          <a:custGeom>
            <a:avLst/>
            <a:gdLst/>
            <a:ahLst/>
            <a:cxnLst>
              <a:cxn ang="0">
                <a:pos x="196" y="192"/>
              </a:cxn>
              <a:cxn ang="0">
                <a:pos x="18" y="192"/>
              </a:cxn>
              <a:cxn ang="0">
                <a:pos x="0" y="177"/>
              </a:cxn>
              <a:cxn ang="0">
                <a:pos x="4" y="165"/>
              </a:cxn>
              <a:cxn ang="0">
                <a:pos x="92" y="11"/>
              </a:cxn>
              <a:cxn ang="0">
                <a:pos x="107" y="0"/>
              </a:cxn>
              <a:cxn ang="0">
                <a:pos x="122" y="11"/>
              </a:cxn>
              <a:cxn ang="0">
                <a:pos x="210" y="165"/>
              </a:cxn>
              <a:cxn ang="0">
                <a:pos x="214" y="177"/>
              </a:cxn>
              <a:cxn ang="0">
                <a:pos x="196" y="192"/>
              </a:cxn>
              <a:cxn ang="0">
                <a:pos x="120" y="51"/>
              </a:cxn>
              <a:cxn ang="0">
                <a:pos x="94" y="51"/>
              </a:cxn>
              <a:cxn ang="0">
                <a:pos x="94" y="79"/>
              </a:cxn>
              <a:cxn ang="0">
                <a:pos x="96" y="94"/>
              </a:cxn>
              <a:cxn ang="0">
                <a:pos x="101" y="125"/>
              </a:cxn>
              <a:cxn ang="0">
                <a:pos x="112" y="125"/>
              </a:cxn>
              <a:cxn ang="0">
                <a:pos x="118" y="94"/>
              </a:cxn>
              <a:cxn ang="0">
                <a:pos x="120" y="79"/>
              </a:cxn>
              <a:cxn ang="0">
                <a:pos x="120" y="51"/>
              </a:cxn>
              <a:cxn ang="0">
                <a:pos x="107" y="140"/>
              </a:cxn>
              <a:cxn ang="0">
                <a:pos x="94" y="153"/>
              </a:cxn>
              <a:cxn ang="0">
                <a:pos x="107" y="167"/>
              </a:cxn>
              <a:cxn ang="0">
                <a:pos x="120" y="153"/>
              </a:cxn>
              <a:cxn ang="0">
                <a:pos x="107" y="140"/>
              </a:cxn>
            </a:cxnLst>
            <a:rect l="0" t="0" r="r" b="b"/>
            <a:pathLst>
              <a:path w="214" h="192">
                <a:moveTo>
                  <a:pt x="196" y="192"/>
                </a:moveTo>
                <a:cubicBezTo>
                  <a:pt x="18" y="192"/>
                  <a:pt x="18" y="192"/>
                  <a:pt x="18" y="192"/>
                </a:cubicBezTo>
                <a:cubicBezTo>
                  <a:pt x="9" y="192"/>
                  <a:pt x="0" y="187"/>
                  <a:pt x="0" y="177"/>
                </a:cubicBezTo>
                <a:cubicBezTo>
                  <a:pt x="0" y="173"/>
                  <a:pt x="1" y="169"/>
                  <a:pt x="4" y="165"/>
                </a:cubicBezTo>
                <a:cubicBezTo>
                  <a:pt x="92" y="11"/>
                  <a:pt x="92" y="11"/>
                  <a:pt x="92" y="11"/>
                </a:cubicBezTo>
                <a:cubicBezTo>
                  <a:pt x="95" y="5"/>
                  <a:pt x="100" y="0"/>
                  <a:pt x="107" y="0"/>
                </a:cubicBezTo>
                <a:cubicBezTo>
                  <a:pt x="114" y="0"/>
                  <a:pt x="119" y="5"/>
                  <a:pt x="122" y="11"/>
                </a:cubicBezTo>
                <a:cubicBezTo>
                  <a:pt x="210" y="165"/>
                  <a:pt x="210" y="165"/>
                  <a:pt x="210" y="165"/>
                </a:cubicBezTo>
                <a:cubicBezTo>
                  <a:pt x="212" y="169"/>
                  <a:pt x="214" y="173"/>
                  <a:pt x="214" y="177"/>
                </a:cubicBezTo>
                <a:cubicBezTo>
                  <a:pt x="214" y="187"/>
                  <a:pt x="205" y="192"/>
                  <a:pt x="196" y="192"/>
                </a:cubicBezTo>
                <a:close/>
                <a:moveTo>
                  <a:pt x="120" y="51"/>
                </a:moveTo>
                <a:cubicBezTo>
                  <a:pt x="94" y="51"/>
                  <a:pt x="94" y="51"/>
                  <a:pt x="94" y="51"/>
                </a:cubicBezTo>
                <a:cubicBezTo>
                  <a:pt x="94" y="79"/>
                  <a:pt x="94" y="79"/>
                  <a:pt x="94" y="79"/>
                </a:cubicBezTo>
                <a:cubicBezTo>
                  <a:pt x="94" y="85"/>
                  <a:pt x="95" y="88"/>
                  <a:pt x="96" y="94"/>
                </a:cubicBezTo>
                <a:cubicBezTo>
                  <a:pt x="101" y="125"/>
                  <a:pt x="101" y="125"/>
                  <a:pt x="101" y="125"/>
                </a:cubicBezTo>
                <a:cubicBezTo>
                  <a:pt x="112" y="125"/>
                  <a:pt x="112" y="125"/>
                  <a:pt x="112" y="125"/>
                </a:cubicBezTo>
                <a:cubicBezTo>
                  <a:pt x="118" y="94"/>
                  <a:pt x="118" y="94"/>
                  <a:pt x="118" y="94"/>
                </a:cubicBezTo>
                <a:cubicBezTo>
                  <a:pt x="119" y="88"/>
                  <a:pt x="120" y="85"/>
                  <a:pt x="120" y="79"/>
                </a:cubicBezTo>
                <a:lnTo>
                  <a:pt x="120" y="51"/>
                </a:lnTo>
                <a:close/>
                <a:moveTo>
                  <a:pt x="107" y="140"/>
                </a:moveTo>
                <a:cubicBezTo>
                  <a:pt x="100" y="140"/>
                  <a:pt x="94" y="146"/>
                  <a:pt x="94" y="153"/>
                </a:cubicBezTo>
                <a:cubicBezTo>
                  <a:pt x="94" y="160"/>
                  <a:pt x="100" y="167"/>
                  <a:pt x="107" y="167"/>
                </a:cubicBezTo>
                <a:cubicBezTo>
                  <a:pt x="114" y="167"/>
                  <a:pt x="120" y="160"/>
                  <a:pt x="120" y="153"/>
                </a:cubicBezTo>
                <a:cubicBezTo>
                  <a:pt x="120" y="146"/>
                  <a:pt x="114" y="140"/>
                  <a:pt x="107" y="140"/>
                </a:cubicBezTo>
                <a:close/>
              </a:path>
            </a:pathLst>
          </a:custGeom>
          <a:solidFill>
            <a:srgbClr val="FF0000"/>
          </a:solidFill>
          <a:ln w="9525">
            <a:noFill/>
            <a:round/>
            <a:headEnd/>
            <a:tailEnd/>
          </a:ln>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pic>
        <p:nvPicPr>
          <p:cNvPr id="25" name="Picture 2" descr="Bilderesultat for country falg button sweden"/>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696551" y="6876975"/>
            <a:ext cx="513334" cy="481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9237444"/>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67158" y="180230"/>
            <a:ext cx="13104000" cy="7200801"/>
          </a:xfrm>
          <a:prstGeom prst="rect">
            <a:avLst/>
          </a:prstGeom>
        </p:spPr>
      </p:pic>
      <p:sp>
        <p:nvSpPr>
          <p:cNvPr id="8" name="Rectangle 7"/>
          <p:cNvSpPr/>
          <p:nvPr/>
        </p:nvSpPr>
        <p:spPr bwMode="gray">
          <a:xfrm>
            <a:off x="959246" y="2177987"/>
            <a:ext cx="10801201" cy="4410956"/>
          </a:xfrm>
          <a:prstGeom prst="rect">
            <a:avLst/>
          </a:prstGeom>
          <a:solidFill>
            <a:schemeClr val="bg1">
              <a:lumMod val="95000"/>
              <a:alpha val="70000"/>
            </a:schemeClr>
          </a:solidFill>
          <a:ln>
            <a:noFill/>
          </a:ln>
          <a:effectLst>
            <a:glow rad="127000">
              <a:schemeClr val="bg1">
                <a:alpha val="26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nl-BE" sz="2000" dirty="0">
              <a:solidFill>
                <a:schemeClr val="bg1"/>
              </a:solidFill>
            </a:endParaRPr>
          </a:p>
        </p:txBody>
      </p:sp>
      <p:sp>
        <p:nvSpPr>
          <p:cNvPr id="3" name="Text Placeholder 2"/>
          <p:cNvSpPr>
            <a:spLocks noGrp="1"/>
          </p:cNvSpPr>
          <p:nvPr>
            <p:ph type="body" sz="quarter" idx="14"/>
          </p:nvPr>
        </p:nvSpPr>
        <p:spPr>
          <a:xfrm>
            <a:off x="540777" y="1203933"/>
            <a:ext cx="5906855" cy="374398"/>
          </a:xfrm>
        </p:spPr>
        <p:txBody>
          <a:bodyPr/>
          <a:lstStyle/>
          <a:p>
            <a:r>
              <a:rPr lang="en-US" dirty="0"/>
              <a:t>HOW should a holiday reflect upon me?</a:t>
            </a:r>
          </a:p>
        </p:txBody>
      </p:sp>
      <p:sp>
        <p:nvSpPr>
          <p:cNvPr id="4" name="Title 3"/>
          <p:cNvSpPr>
            <a:spLocks noGrp="1"/>
          </p:cNvSpPr>
          <p:nvPr>
            <p:ph type="title"/>
          </p:nvPr>
        </p:nvSpPr>
        <p:spPr>
          <a:xfrm>
            <a:off x="540000" y="540000"/>
            <a:ext cx="5033139" cy="553998"/>
          </a:xfrm>
        </p:spPr>
        <p:txBody>
          <a:bodyPr/>
          <a:lstStyle/>
          <a:p>
            <a:r>
              <a:rPr lang="en-US" dirty="0"/>
              <a:t>Ideal Social Identity</a:t>
            </a:r>
          </a:p>
        </p:txBody>
      </p:sp>
      <p:graphicFrame>
        <p:nvGraphicFramePr>
          <p:cNvPr id="5" name="SI_Chart"/>
          <p:cNvGraphicFramePr/>
          <p:nvPr>
            <p:extLst>
              <p:ext uri="{D42A27DB-BD31-4B8C-83A1-F6EECF244321}">
                <p14:modId xmlns:p14="http://schemas.microsoft.com/office/powerpoint/2010/main" val="2110316590"/>
              </p:ext>
            </p:extLst>
          </p:nvPr>
        </p:nvGraphicFramePr>
        <p:xfrm>
          <a:off x="627324" y="2177987"/>
          <a:ext cx="11133123" cy="4410956"/>
        </p:xfrm>
        <a:graphic>
          <a:graphicData uri="http://schemas.openxmlformats.org/drawingml/2006/chart">
            <c:chart xmlns:c="http://schemas.openxmlformats.org/drawingml/2006/chart" xmlns:r="http://schemas.openxmlformats.org/officeDocument/2006/relationships" r:id="rId3"/>
          </a:graphicData>
        </a:graphic>
      </p:graphicFrame>
      <p:grpSp>
        <p:nvGrpSpPr>
          <p:cNvPr id="9" name="Gruppieren 3"/>
          <p:cNvGrpSpPr/>
          <p:nvPr/>
        </p:nvGrpSpPr>
        <p:grpSpPr>
          <a:xfrm>
            <a:off x="12055853" y="540000"/>
            <a:ext cx="790933" cy="790933"/>
            <a:chOff x="-1042867" y="3392141"/>
            <a:chExt cx="612000" cy="612000"/>
          </a:xfrm>
        </p:grpSpPr>
        <p:sp>
          <p:nvSpPr>
            <p:cNvPr id="10" name="Oval 210"/>
            <p:cNvSpPr>
              <a:spLocks noChangeAspect="1"/>
            </p:cNvSpPr>
            <p:nvPr/>
          </p:nvSpPr>
          <p:spPr>
            <a:xfrm>
              <a:off x="-1042867" y="3392141"/>
              <a:ext cx="612000" cy="612000"/>
            </a:xfrm>
            <a:prstGeom prst="ellipse">
              <a:avLst/>
            </a:prstGeom>
            <a:solidFill>
              <a:srgbClr val="FFFFFF"/>
            </a:solidFill>
            <a:ln w="12700" cap="flat" cmpd="sng" algn="ctr">
              <a:solidFill>
                <a:srgbClr val="00B050"/>
              </a:solidFill>
              <a:prstDash val="solid"/>
            </a:ln>
            <a:effectLst>
              <a:outerShdw blurRad="50800" dist="38100" dir="2700000" algn="tl" rotWithShape="0">
                <a:prstClr val="black">
                  <a:alpha val="40000"/>
                </a:prstClr>
              </a:outerShdw>
            </a:effectLst>
          </p:spPr>
          <p:txBody>
            <a:bodyPr wrap="none" tIns="0" bIns="0" rtlCol="0" anchor="ctr"/>
            <a:lstStyle/>
            <a:p>
              <a:pPr algn="ctr" defTabSz="1343985">
                <a:defRPr/>
              </a:pPr>
              <a:endParaRPr lang="nb-NO" sz="2646" b="1" kern="0" dirty="0">
                <a:solidFill>
                  <a:srgbClr val="FFFFFF"/>
                </a:solidFill>
                <a:latin typeface="Calibri"/>
              </a:endParaRPr>
            </a:p>
          </p:txBody>
        </p:sp>
        <p:sp>
          <p:nvSpPr>
            <p:cNvPr id="11" name="Freeform 79"/>
            <p:cNvSpPr>
              <a:spLocks noEditPoints="1"/>
            </p:cNvSpPr>
            <p:nvPr/>
          </p:nvSpPr>
          <p:spPr bwMode="auto">
            <a:xfrm>
              <a:off x="-962984" y="3462925"/>
              <a:ext cx="483198" cy="410336"/>
            </a:xfrm>
            <a:custGeom>
              <a:avLst/>
              <a:gdLst/>
              <a:ahLst/>
              <a:cxnLst>
                <a:cxn ang="0">
                  <a:pos x="111" y="115"/>
                </a:cxn>
                <a:cxn ang="0">
                  <a:pos x="111" y="136"/>
                </a:cxn>
                <a:cxn ang="0">
                  <a:pos x="0" y="136"/>
                </a:cxn>
                <a:cxn ang="0">
                  <a:pos x="0" y="108"/>
                </a:cxn>
                <a:cxn ang="0">
                  <a:pos x="14" y="95"/>
                </a:cxn>
                <a:cxn ang="0">
                  <a:pos x="35" y="72"/>
                </a:cxn>
                <a:cxn ang="0">
                  <a:pos x="28" y="54"/>
                </a:cxn>
                <a:cxn ang="0">
                  <a:pos x="22" y="43"/>
                </a:cxn>
                <a:cxn ang="0">
                  <a:pos x="24" y="37"/>
                </a:cxn>
                <a:cxn ang="0">
                  <a:pos x="23" y="24"/>
                </a:cxn>
                <a:cxn ang="0">
                  <a:pos x="48" y="0"/>
                </a:cxn>
                <a:cxn ang="0">
                  <a:pos x="73" y="24"/>
                </a:cxn>
                <a:cxn ang="0">
                  <a:pos x="72" y="37"/>
                </a:cxn>
                <a:cxn ang="0">
                  <a:pos x="74" y="43"/>
                </a:cxn>
                <a:cxn ang="0">
                  <a:pos x="68" y="54"/>
                </a:cxn>
                <a:cxn ang="0">
                  <a:pos x="61" y="72"/>
                </a:cxn>
                <a:cxn ang="0">
                  <a:pos x="82" y="95"/>
                </a:cxn>
                <a:cxn ang="0">
                  <a:pos x="111" y="115"/>
                </a:cxn>
                <a:cxn ang="0">
                  <a:pos x="124" y="136"/>
                </a:cxn>
                <a:cxn ang="0">
                  <a:pos x="124" y="113"/>
                </a:cxn>
                <a:cxn ang="0">
                  <a:pos x="95" y="86"/>
                </a:cxn>
                <a:cxn ang="0">
                  <a:pos x="102" y="73"/>
                </a:cxn>
                <a:cxn ang="0">
                  <a:pos x="96" y="60"/>
                </a:cxn>
                <a:cxn ang="0">
                  <a:pos x="92" y="51"/>
                </a:cxn>
                <a:cxn ang="0">
                  <a:pos x="94" y="47"/>
                </a:cxn>
                <a:cxn ang="0">
                  <a:pos x="92" y="38"/>
                </a:cxn>
                <a:cxn ang="0">
                  <a:pos x="111" y="19"/>
                </a:cxn>
                <a:cxn ang="0">
                  <a:pos x="131" y="38"/>
                </a:cxn>
                <a:cxn ang="0">
                  <a:pos x="129" y="47"/>
                </a:cxn>
                <a:cxn ang="0">
                  <a:pos x="131" y="51"/>
                </a:cxn>
                <a:cxn ang="0">
                  <a:pos x="127" y="60"/>
                </a:cxn>
                <a:cxn ang="0">
                  <a:pos x="121" y="73"/>
                </a:cxn>
                <a:cxn ang="0">
                  <a:pos x="137" y="91"/>
                </a:cxn>
                <a:cxn ang="0">
                  <a:pos x="158" y="103"/>
                </a:cxn>
                <a:cxn ang="0">
                  <a:pos x="160" y="136"/>
                </a:cxn>
                <a:cxn ang="0">
                  <a:pos x="124" y="136"/>
                </a:cxn>
              </a:cxnLst>
              <a:rect l="0" t="0" r="r" b="b"/>
              <a:pathLst>
                <a:path w="160" h="136">
                  <a:moveTo>
                    <a:pt x="111" y="115"/>
                  </a:moveTo>
                  <a:cubicBezTo>
                    <a:pt x="111" y="119"/>
                    <a:pt x="111" y="136"/>
                    <a:pt x="111" y="136"/>
                  </a:cubicBezTo>
                  <a:cubicBezTo>
                    <a:pt x="0" y="136"/>
                    <a:pt x="0" y="136"/>
                    <a:pt x="0" y="136"/>
                  </a:cubicBezTo>
                  <a:cubicBezTo>
                    <a:pt x="0" y="108"/>
                    <a:pt x="0" y="108"/>
                    <a:pt x="0" y="108"/>
                  </a:cubicBezTo>
                  <a:cubicBezTo>
                    <a:pt x="0" y="100"/>
                    <a:pt x="9" y="97"/>
                    <a:pt x="14" y="95"/>
                  </a:cubicBezTo>
                  <a:cubicBezTo>
                    <a:pt x="30" y="89"/>
                    <a:pt x="35" y="84"/>
                    <a:pt x="35" y="72"/>
                  </a:cubicBezTo>
                  <a:cubicBezTo>
                    <a:pt x="35" y="65"/>
                    <a:pt x="30" y="67"/>
                    <a:pt x="28" y="54"/>
                  </a:cubicBezTo>
                  <a:cubicBezTo>
                    <a:pt x="27" y="49"/>
                    <a:pt x="23" y="54"/>
                    <a:pt x="22" y="43"/>
                  </a:cubicBezTo>
                  <a:cubicBezTo>
                    <a:pt x="22" y="38"/>
                    <a:pt x="24" y="37"/>
                    <a:pt x="24" y="37"/>
                  </a:cubicBezTo>
                  <a:cubicBezTo>
                    <a:pt x="24" y="37"/>
                    <a:pt x="23" y="30"/>
                    <a:pt x="23" y="24"/>
                  </a:cubicBezTo>
                  <a:cubicBezTo>
                    <a:pt x="22" y="17"/>
                    <a:pt x="26" y="0"/>
                    <a:pt x="48" y="0"/>
                  </a:cubicBezTo>
                  <a:cubicBezTo>
                    <a:pt x="70" y="0"/>
                    <a:pt x="74" y="17"/>
                    <a:pt x="73" y="24"/>
                  </a:cubicBezTo>
                  <a:cubicBezTo>
                    <a:pt x="73" y="30"/>
                    <a:pt x="72" y="37"/>
                    <a:pt x="72" y="37"/>
                  </a:cubicBezTo>
                  <a:cubicBezTo>
                    <a:pt x="72" y="37"/>
                    <a:pt x="74" y="38"/>
                    <a:pt x="74" y="43"/>
                  </a:cubicBezTo>
                  <a:cubicBezTo>
                    <a:pt x="73" y="54"/>
                    <a:pt x="69" y="49"/>
                    <a:pt x="68" y="54"/>
                  </a:cubicBezTo>
                  <a:cubicBezTo>
                    <a:pt x="66" y="67"/>
                    <a:pt x="61" y="65"/>
                    <a:pt x="61" y="72"/>
                  </a:cubicBezTo>
                  <a:cubicBezTo>
                    <a:pt x="61" y="84"/>
                    <a:pt x="66" y="89"/>
                    <a:pt x="82" y="95"/>
                  </a:cubicBezTo>
                  <a:cubicBezTo>
                    <a:pt x="98" y="102"/>
                    <a:pt x="111" y="108"/>
                    <a:pt x="111" y="115"/>
                  </a:cubicBezTo>
                  <a:close/>
                  <a:moveTo>
                    <a:pt x="124" y="136"/>
                  </a:moveTo>
                  <a:cubicBezTo>
                    <a:pt x="124" y="113"/>
                    <a:pt x="124" y="113"/>
                    <a:pt x="124" y="113"/>
                  </a:cubicBezTo>
                  <a:cubicBezTo>
                    <a:pt x="124" y="102"/>
                    <a:pt x="121" y="99"/>
                    <a:pt x="95" y="86"/>
                  </a:cubicBezTo>
                  <a:cubicBezTo>
                    <a:pt x="100" y="83"/>
                    <a:pt x="102" y="79"/>
                    <a:pt x="102" y="73"/>
                  </a:cubicBezTo>
                  <a:cubicBezTo>
                    <a:pt x="102" y="68"/>
                    <a:pt x="98" y="70"/>
                    <a:pt x="96" y="60"/>
                  </a:cubicBezTo>
                  <a:cubicBezTo>
                    <a:pt x="95" y="56"/>
                    <a:pt x="92" y="60"/>
                    <a:pt x="92" y="51"/>
                  </a:cubicBezTo>
                  <a:cubicBezTo>
                    <a:pt x="92" y="48"/>
                    <a:pt x="94" y="47"/>
                    <a:pt x="94" y="47"/>
                  </a:cubicBezTo>
                  <a:cubicBezTo>
                    <a:pt x="94" y="47"/>
                    <a:pt x="93" y="42"/>
                    <a:pt x="92" y="38"/>
                  </a:cubicBezTo>
                  <a:cubicBezTo>
                    <a:pt x="92" y="32"/>
                    <a:pt x="95" y="19"/>
                    <a:pt x="111" y="19"/>
                  </a:cubicBezTo>
                  <a:cubicBezTo>
                    <a:pt x="128" y="19"/>
                    <a:pt x="131" y="32"/>
                    <a:pt x="131" y="38"/>
                  </a:cubicBezTo>
                  <a:cubicBezTo>
                    <a:pt x="130" y="42"/>
                    <a:pt x="129" y="47"/>
                    <a:pt x="129" y="47"/>
                  </a:cubicBezTo>
                  <a:cubicBezTo>
                    <a:pt x="129" y="47"/>
                    <a:pt x="131" y="48"/>
                    <a:pt x="131" y="51"/>
                  </a:cubicBezTo>
                  <a:cubicBezTo>
                    <a:pt x="130" y="60"/>
                    <a:pt x="127" y="56"/>
                    <a:pt x="127" y="60"/>
                  </a:cubicBezTo>
                  <a:cubicBezTo>
                    <a:pt x="125" y="70"/>
                    <a:pt x="121" y="68"/>
                    <a:pt x="121" y="73"/>
                  </a:cubicBezTo>
                  <a:cubicBezTo>
                    <a:pt x="121" y="82"/>
                    <a:pt x="125" y="86"/>
                    <a:pt x="137" y="91"/>
                  </a:cubicBezTo>
                  <a:cubicBezTo>
                    <a:pt x="149" y="96"/>
                    <a:pt x="155" y="99"/>
                    <a:pt x="158" y="103"/>
                  </a:cubicBezTo>
                  <a:cubicBezTo>
                    <a:pt x="160" y="106"/>
                    <a:pt x="160" y="136"/>
                    <a:pt x="160" y="136"/>
                  </a:cubicBezTo>
                  <a:lnTo>
                    <a:pt x="124" y="136"/>
                  </a:lnTo>
                  <a:close/>
                </a:path>
              </a:pathLst>
            </a:custGeom>
            <a:solidFill>
              <a:srgbClr val="00B050"/>
            </a:solidFill>
            <a:ln w="9525">
              <a:noFill/>
              <a:round/>
              <a:headEnd/>
              <a:tailEnd/>
            </a:ln>
            <a:effectLst>
              <a:outerShdw blurRad="44450" dist="27940" dir="5400000" algn="ctr">
                <a:srgbClr val="000000">
                  <a:alpha val="32000"/>
                </a:srgbClr>
              </a:outerShdw>
            </a:effectLst>
          </p:spPr>
          <p:txBody>
            <a:bodyPr vert="horz" wrap="square" lIns="134398" tIns="67199" rIns="134398" bIns="67199" numCol="1" anchor="t" anchorCtr="0" compatLnSpc="1">
              <a:prstTxWarp prst="textNoShape">
                <a:avLst/>
              </a:prstTxWarp>
            </a:bodyPr>
            <a:lstStyle/>
            <a:p>
              <a:pPr defTabSz="1343985">
                <a:defRPr/>
              </a:pPr>
              <a:endParaRPr lang="nb-NO" sz="2646" kern="0" dirty="0">
                <a:solidFill>
                  <a:srgbClr val="1F497D"/>
                </a:solidFill>
                <a:latin typeface="Calibri"/>
              </a:endParaRPr>
            </a:p>
          </p:txBody>
        </p:sp>
      </p:grpSp>
      <p:sp>
        <p:nvSpPr>
          <p:cNvPr id="14" name="Text Box 5"/>
          <p:cNvSpPr txBox="1">
            <a:spLocks noChangeArrowheads="1"/>
          </p:cNvSpPr>
          <p:nvPr/>
        </p:nvSpPr>
        <p:spPr bwMode="auto">
          <a:xfrm>
            <a:off x="311175" y="6834246"/>
            <a:ext cx="3429902" cy="443391"/>
          </a:xfrm>
          <a:prstGeom prst="rect">
            <a:avLst/>
          </a:prstGeom>
          <a:noFill/>
          <a:ln>
            <a:noFill/>
          </a:ln>
          <a:effectLst/>
          <a:extLst/>
        </p:spPr>
        <p:txBody>
          <a:bodyPr vert="horz" wrap="square" lIns="0" tIns="0" rIns="0" bIns="0" numCol="1" anchor="b" anchorCtr="0" compatLnSpc="1">
            <a:prstTxWarp prst="textNoShape">
              <a:avLst/>
            </a:prstTxWarp>
            <a:spAutoFit/>
          </a:bodyPr>
          <a:lstStyle/>
          <a:p>
            <a:pPr marL="474121" indent="-474121" defTabSz="1219170" fontAlgn="base">
              <a:lnSpc>
                <a:spcPct val="90000"/>
              </a:lnSpc>
              <a:spcBef>
                <a:spcPct val="0"/>
              </a:spcBef>
              <a:spcAft>
                <a:spcPct val="0"/>
              </a:spcAft>
            </a:pPr>
            <a:r>
              <a:rPr lang="en-ZA" sz="1067" b="1" dirty="0">
                <a:solidFill>
                  <a:schemeClr val="bg1"/>
                </a:solidFill>
                <a:latin typeface="Calibri"/>
                <a:cs typeface="Arial" pitchFamily="34" charset="0"/>
              </a:rPr>
              <a:t>NOTE:	 Indexed vs. average of all items in facet</a:t>
            </a:r>
            <a:br>
              <a:rPr lang="en-ZA" sz="1067" b="1" dirty="0">
                <a:solidFill>
                  <a:schemeClr val="bg1"/>
                </a:solidFill>
                <a:latin typeface="Calibri"/>
                <a:cs typeface="Arial" pitchFamily="34" charset="0"/>
              </a:rPr>
            </a:br>
            <a:r>
              <a:rPr lang="en-ZA" sz="1067" b="1" dirty="0">
                <a:solidFill>
                  <a:schemeClr val="bg1"/>
                </a:solidFill>
                <a:latin typeface="Calibri"/>
                <a:cs typeface="Arial" pitchFamily="34" charset="0"/>
              </a:rPr>
              <a:t>We report all items with a score which is 1 standard deviation higher than the average</a:t>
            </a:r>
            <a:endParaRPr lang="en-US" sz="1067" dirty="0">
              <a:solidFill>
                <a:schemeClr val="bg1"/>
              </a:solidFill>
              <a:latin typeface="Calibri"/>
              <a:cs typeface="Arial" pitchFamily="34" charset="0"/>
            </a:endParaRPr>
          </a:p>
        </p:txBody>
      </p:sp>
      <p:sp>
        <p:nvSpPr>
          <p:cNvPr id="15" name="Freeform 54"/>
          <p:cNvSpPr>
            <a:spLocks noEditPoints="1"/>
          </p:cNvSpPr>
          <p:nvPr/>
        </p:nvSpPr>
        <p:spPr bwMode="auto">
          <a:xfrm>
            <a:off x="387330" y="6998091"/>
            <a:ext cx="283884" cy="237981"/>
          </a:xfrm>
          <a:custGeom>
            <a:avLst/>
            <a:gdLst/>
            <a:ahLst/>
            <a:cxnLst>
              <a:cxn ang="0">
                <a:pos x="196" y="192"/>
              </a:cxn>
              <a:cxn ang="0">
                <a:pos x="18" y="192"/>
              </a:cxn>
              <a:cxn ang="0">
                <a:pos x="0" y="177"/>
              </a:cxn>
              <a:cxn ang="0">
                <a:pos x="4" y="165"/>
              </a:cxn>
              <a:cxn ang="0">
                <a:pos x="92" y="11"/>
              </a:cxn>
              <a:cxn ang="0">
                <a:pos x="107" y="0"/>
              </a:cxn>
              <a:cxn ang="0">
                <a:pos x="122" y="11"/>
              </a:cxn>
              <a:cxn ang="0">
                <a:pos x="210" y="165"/>
              </a:cxn>
              <a:cxn ang="0">
                <a:pos x="214" y="177"/>
              </a:cxn>
              <a:cxn ang="0">
                <a:pos x="196" y="192"/>
              </a:cxn>
              <a:cxn ang="0">
                <a:pos x="120" y="51"/>
              </a:cxn>
              <a:cxn ang="0">
                <a:pos x="94" y="51"/>
              </a:cxn>
              <a:cxn ang="0">
                <a:pos x="94" y="79"/>
              </a:cxn>
              <a:cxn ang="0">
                <a:pos x="96" y="94"/>
              </a:cxn>
              <a:cxn ang="0">
                <a:pos x="101" y="125"/>
              </a:cxn>
              <a:cxn ang="0">
                <a:pos x="112" y="125"/>
              </a:cxn>
              <a:cxn ang="0">
                <a:pos x="118" y="94"/>
              </a:cxn>
              <a:cxn ang="0">
                <a:pos x="120" y="79"/>
              </a:cxn>
              <a:cxn ang="0">
                <a:pos x="120" y="51"/>
              </a:cxn>
              <a:cxn ang="0">
                <a:pos x="107" y="140"/>
              </a:cxn>
              <a:cxn ang="0">
                <a:pos x="94" y="153"/>
              </a:cxn>
              <a:cxn ang="0">
                <a:pos x="107" y="167"/>
              </a:cxn>
              <a:cxn ang="0">
                <a:pos x="120" y="153"/>
              </a:cxn>
              <a:cxn ang="0">
                <a:pos x="107" y="140"/>
              </a:cxn>
            </a:cxnLst>
            <a:rect l="0" t="0" r="r" b="b"/>
            <a:pathLst>
              <a:path w="214" h="192">
                <a:moveTo>
                  <a:pt x="196" y="192"/>
                </a:moveTo>
                <a:cubicBezTo>
                  <a:pt x="18" y="192"/>
                  <a:pt x="18" y="192"/>
                  <a:pt x="18" y="192"/>
                </a:cubicBezTo>
                <a:cubicBezTo>
                  <a:pt x="9" y="192"/>
                  <a:pt x="0" y="187"/>
                  <a:pt x="0" y="177"/>
                </a:cubicBezTo>
                <a:cubicBezTo>
                  <a:pt x="0" y="173"/>
                  <a:pt x="1" y="169"/>
                  <a:pt x="4" y="165"/>
                </a:cubicBezTo>
                <a:cubicBezTo>
                  <a:pt x="92" y="11"/>
                  <a:pt x="92" y="11"/>
                  <a:pt x="92" y="11"/>
                </a:cubicBezTo>
                <a:cubicBezTo>
                  <a:pt x="95" y="5"/>
                  <a:pt x="100" y="0"/>
                  <a:pt x="107" y="0"/>
                </a:cubicBezTo>
                <a:cubicBezTo>
                  <a:pt x="114" y="0"/>
                  <a:pt x="119" y="5"/>
                  <a:pt x="122" y="11"/>
                </a:cubicBezTo>
                <a:cubicBezTo>
                  <a:pt x="210" y="165"/>
                  <a:pt x="210" y="165"/>
                  <a:pt x="210" y="165"/>
                </a:cubicBezTo>
                <a:cubicBezTo>
                  <a:pt x="212" y="169"/>
                  <a:pt x="214" y="173"/>
                  <a:pt x="214" y="177"/>
                </a:cubicBezTo>
                <a:cubicBezTo>
                  <a:pt x="214" y="187"/>
                  <a:pt x="205" y="192"/>
                  <a:pt x="196" y="192"/>
                </a:cubicBezTo>
                <a:close/>
                <a:moveTo>
                  <a:pt x="120" y="51"/>
                </a:moveTo>
                <a:cubicBezTo>
                  <a:pt x="94" y="51"/>
                  <a:pt x="94" y="51"/>
                  <a:pt x="94" y="51"/>
                </a:cubicBezTo>
                <a:cubicBezTo>
                  <a:pt x="94" y="79"/>
                  <a:pt x="94" y="79"/>
                  <a:pt x="94" y="79"/>
                </a:cubicBezTo>
                <a:cubicBezTo>
                  <a:pt x="94" y="85"/>
                  <a:pt x="95" y="88"/>
                  <a:pt x="96" y="94"/>
                </a:cubicBezTo>
                <a:cubicBezTo>
                  <a:pt x="101" y="125"/>
                  <a:pt x="101" y="125"/>
                  <a:pt x="101" y="125"/>
                </a:cubicBezTo>
                <a:cubicBezTo>
                  <a:pt x="112" y="125"/>
                  <a:pt x="112" y="125"/>
                  <a:pt x="112" y="125"/>
                </a:cubicBezTo>
                <a:cubicBezTo>
                  <a:pt x="118" y="94"/>
                  <a:pt x="118" y="94"/>
                  <a:pt x="118" y="94"/>
                </a:cubicBezTo>
                <a:cubicBezTo>
                  <a:pt x="119" y="88"/>
                  <a:pt x="120" y="85"/>
                  <a:pt x="120" y="79"/>
                </a:cubicBezTo>
                <a:lnTo>
                  <a:pt x="120" y="51"/>
                </a:lnTo>
                <a:close/>
                <a:moveTo>
                  <a:pt x="107" y="140"/>
                </a:moveTo>
                <a:cubicBezTo>
                  <a:pt x="100" y="140"/>
                  <a:pt x="94" y="146"/>
                  <a:pt x="94" y="153"/>
                </a:cubicBezTo>
                <a:cubicBezTo>
                  <a:pt x="94" y="160"/>
                  <a:pt x="100" y="167"/>
                  <a:pt x="107" y="167"/>
                </a:cubicBezTo>
                <a:cubicBezTo>
                  <a:pt x="114" y="167"/>
                  <a:pt x="120" y="160"/>
                  <a:pt x="120" y="153"/>
                </a:cubicBezTo>
                <a:cubicBezTo>
                  <a:pt x="120" y="146"/>
                  <a:pt x="114" y="140"/>
                  <a:pt x="107" y="140"/>
                </a:cubicBezTo>
                <a:close/>
              </a:path>
            </a:pathLst>
          </a:custGeom>
          <a:solidFill>
            <a:srgbClr val="FF0000"/>
          </a:solidFill>
          <a:ln w="9525">
            <a:noFill/>
            <a:round/>
            <a:headEnd/>
            <a:tailEnd/>
          </a:ln>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pic>
        <p:nvPicPr>
          <p:cNvPr id="17" name="Picture 2" descr="Bilderesultat for country falg button sweden"/>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696551" y="6876975"/>
            <a:ext cx="513334" cy="481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2943487"/>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b="1782"/>
          <a:stretch/>
        </p:blipFill>
        <p:spPr>
          <a:xfrm>
            <a:off x="-1" y="695"/>
            <a:ext cx="13439775" cy="7380335"/>
          </a:xfrm>
        </p:spPr>
      </p:pic>
      <p:sp>
        <p:nvSpPr>
          <p:cNvPr id="5" name="Subtitle 4"/>
          <p:cNvSpPr>
            <a:spLocks noGrp="1"/>
          </p:cNvSpPr>
          <p:nvPr>
            <p:ph type="subTitle" idx="1"/>
          </p:nvPr>
        </p:nvSpPr>
        <p:spPr>
          <a:xfrm>
            <a:off x="541136" y="3852625"/>
            <a:ext cx="3329741" cy="523068"/>
          </a:xfrm>
        </p:spPr>
        <p:txBody>
          <a:bodyPr/>
          <a:lstStyle/>
          <a:p>
            <a:r>
              <a:rPr lang="en-US" dirty="0"/>
              <a:t>Segments &amp; needs</a:t>
            </a:r>
          </a:p>
        </p:txBody>
      </p:sp>
      <p:sp>
        <p:nvSpPr>
          <p:cNvPr id="8" name="Text Placeholder 7"/>
          <p:cNvSpPr>
            <a:spLocks noGrp="1"/>
          </p:cNvSpPr>
          <p:nvPr>
            <p:ph type="body" sz="quarter" idx="13"/>
          </p:nvPr>
        </p:nvSpPr>
        <p:spPr>
          <a:xfrm>
            <a:off x="541136" y="2360779"/>
            <a:ext cx="4528460" cy="676996"/>
          </a:xfrm>
        </p:spPr>
        <p:txBody>
          <a:bodyPr/>
          <a:lstStyle/>
          <a:p>
            <a:r>
              <a:rPr lang="en-US" dirty="0"/>
              <a:t>Differences on</a:t>
            </a:r>
          </a:p>
        </p:txBody>
      </p:sp>
      <p:sp>
        <p:nvSpPr>
          <p:cNvPr id="9" name="Text Placeholder 8"/>
          <p:cNvSpPr>
            <a:spLocks noGrp="1"/>
          </p:cNvSpPr>
          <p:nvPr>
            <p:ph type="body" sz="quarter" idx="16"/>
          </p:nvPr>
        </p:nvSpPr>
        <p:spPr>
          <a:xfrm>
            <a:off x="541136" y="1635142"/>
            <a:ext cx="1190130" cy="676996"/>
          </a:xfrm>
        </p:spPr>
        <p:txBody>
          <a:bodyPr/>
          <a:lstStyle/>
          <a:p>
            <a:r>
              <a:rPr lang="en-US" dirty="0"/>
              <a:t>Age</a:t>
            </a:r>
          </a:p>
        </p:txBody>
      </p:sp>
      <p:sp>
        <p:nvSpPr>
          <p:cNvPr id="2" name="Rectangle 1">
            <a:extLst>
              <a:ext uri="{FF2B5EF4-FFF2-40B4-BE49-F238E27FC236}">
                <a16:creationId xmlns:a16="http://schemas.microsoft.com/office/drawing/2014/main" id="{E84DDADE-DB0B-4A03-AEFE-0E4336811898}"/>
              </a:ext>
            </a:extLst>
          </p:cNvPr>
          <p:cNvSpPr/>
          <p:nvPr/>
        </p:nvSpPr>
        <p:spPr bwMode="gray">
          <a:xfrm>
            <a:off x="541136" y="5190544"/>
            <a:ext cx="8982028" cy="1750254"/>
          </a:xfrm>
          <a:prstGeom prst="rect">
            <a:avLst/>
          </a:prstGeom>
          <a:solidFill>
            <a:srgbClr val="B2B2B2">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58738" tIns="79369" rIns="158738" bIns="79369" numCol="1" spcCol="0" rtlCol="0" fromWordArt="0" anchor="ctr" anchorCtr="0" forceAA="0" compatLnSpc="1">
            <a:prstTxWarp prst="textNoShape">
              <a:avLst/>
            </a:prstTxWarp>
            <a:noAutofit/>
          </a:bodyPr>
          <a:lstStyle/>
          <a:p>
            <a:pPr algn="ctr">
              <a:lnSpc>
                <a:spcPct val="110000"/>
              </a:lnSpc>
              <a:spcBef>
                <a:spcPts val="2646"/>
              </a:spcBef>
              <a:buClr>
                <a:schemeClr val="bg2"/>
              </a:buClr>
            </a:pPr>
            <a:r>
              <a:rPr lang="en-US" sz="2205" b="1" dirty="0"/>
              <a:t>This section explores significant </a:t>
            </a:r>
            <a:r>
              <a:rPr lang="en-US" sz="2205" b="1" u="sng" dirty="0"/>
              <a:t>differences</a:t>
            </a:r>
            <a:r>
              <a:rPr lang="en-US" sz="2205" b="1" dirty="0"/>
              <a:t> in needs and segments among two age groups</a:t>
            </a:r>
            <a:r>
              <a:rPr lang="nb-NO" sz="2205" b="1" dirty="0">
                <a:solidFill>
                  <a:schemeClr val="bg1"/>
                </a:solidFill>
              </a:rPr>
              <a:t>, </a:t>
            </a:r>
            <a:r>
              <a:rPr lang="en-US" sz="2205" b="1" dirty="0"/>
              <a:t>above and below 40 years*. The analysis is based on over and under indexing on segment drivers.</a:t>
            </a:r>
          </a:p>
        </p:txBody>
      </p:sp>
      <p:sp>
        <p:nvSpPr>
          <p:cNvPr id="10" name="TextBox 9">
            <a:extLst>
              <a:ext uri="{FF2B5EF4-FFF2-40B4-BE49-F238E27FC236}">
                <a16:creationId xmlns:a16="http://schemas.microsoft.com/office/drawing/2014/main" id="{5994ECE8-15C6-4712-87B3-3D9AE6F31CD7}"/>
              </a:ext>
            </a:extLst>
          </p:cNvPr>
          <p:cNvSpPr txBox="1"/>
          <p:nvPr/>
        </p:nvSpPr>
        <p:spPr>
          <a:xfrm>
            <a:off x="10885103" y="6499057"/>
            <a:ext cx="2123805" cy="765060"/>
          </a:xfrm>
          <a:prstGeom prst="rect">
            <a:avLst/>
          </a:prstGeom>
          <a:noFill/>
        </p:spPr>
        <p:txBody>
          <a:bodyPr wrap="none" lIns="71986" tIns="35994" rIns="71986" bIns="35994" rtlCol="0">
            <a:spAutoFit/>
          </a:bodyPr>
          <a:lstStyle/>
          <a:p>
            <a:pPr>
              <a:lnSpc>
                <a:spcPct val="110000"/>
              </a:lnSpc>
              <a:buClr>
                <a:schemeClr val="bg2"/>
              </a:buClr>
            </a:pPr>
            <a:r>
              <a:rPr lang="en-US" sz="1400" b="1" i="1" dirty="0">
                <a:solidFill>
                  <a:schemeClr val="bg1"/>
                </a:solidFill>
                <a:effectLst>
                  <a:outerShdw blurRad="38100" dist="38100" dir="2700000" algn="tl">
                    <a:srgbClr val="000000">
                      <a:alpha val="43137"/>
                    </a:srgbClr>
                  </a:outerShdw>
                </a:effectLst>
              </a:rPr>
              <a:t>* </a:t>
            </a:r>
            <a:br>
              <a:rPr lang="en-US" sz="1400" b="1" i="1" dirty="0">
                <a:solidFill>
                  <a:schemeClr val="bg1"/>
                </a:solidFill>
                <a:effectLst>
                  <a:outerShdw blurRad="38100" dist="38100" dir="2700000" algn="tl">
                    <a:srgbClr val="000000">
                      <a:alpha val="43137"/>
                    </a:srgbClr>
                  </a:outerShdw>
                </a:effectLst>
              </a:rPr>
            </a:br>
            <a:r>
              <a:rPr lang="en-US" sz="1400" b="1" i="1" dirty="0">
                <a:solidFill>
                  <a:schemeClr val="bg1"/>
                </a:solidFill>
                <a:effectLst>
                  <a:outerShdw blurRad="38100" dist="38100" dir="2700000" algn="tl">
                    <a:srgbClr val="000000">
                      <a:alpha val="43137"/>
                    </a:srgbClr>
                  </a:outerShdw>
                </a:effectLst>
              </a:rPr>
              <a:t>Below 40 = 18-39 years</a:t>
            </a:r>
          </a:p>
          <a:p>
            <a:pPr>
              <a:lnSpc>
                <a:spcPct val="110000"/>
              </a:lnSpc>
              <a:buClr>
                <a:schemeClr val="bg2"/>
              </a:buClr>
            </a:pPr>
            <a:r>
              <a:rPr lang="en-US" sz="1400" b="1" i="1" dirty="0">
                <a:solidFill>
                  <a:schemeClr val="bg1"/>
                </a:solidFill>
                <a:effectLst>
                  <a:outerShdw blurRad="38100" dist="38100" dir="2700000" algn="tl">
                    <a:srgbClr val="000000">
                      <a:alpha val="43137"/>
                    </a:srgbClr>
                  </a:outerShdw>
                </a:effectLst>
              </a:rPr>
              <a:t>Above 40 = 40+</a:t>
            </a:r>
          </a:p>
        </p:txBody>
      </p:sp>
    </p:spTree>
    <p:extLst>
      <p:ext uri="{BB962C8B-B14F-4D97-AF65-F5344CB8AC3E}">
        <p14:creationId xmlns:p14="http://schemas.microsoft.com/office/powerpoint/2010/main" val="2712010374"/>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3A5B0EBE-FA9C-4584-9F4E-C345E530EB4A}"/>
              </a:ext>
            </a:extLst>
          </p:cNvPr>
          <p:cNvGrpSpPr/>
          <p:nvPr/>
        </p:nvGrpSpPr>
        <p:grpSpPr>
          <a:xfrm>
            <a:off x="431922" y="3372416"/>
            <a:ext cx="2130360" cy="1856853"/>
            <a:chOff x="431922" y="3372416"/>
            <a:chExt cx="2130360" cy="1856853"/>
          </a:xfrm>
        </p:grpSpPr>
        <p:pic>
          <p:nvPicPr>
            <p:cNvPr id="24" name="Picture 23">
              <a:extLst>
                <a:ext uri="{FF2B5EF4-FFF2-40B4-BE49-F238E27FC236}">
                  <a16:creationId xmlns:a16="http://schemas.microsoft.com/office/drawing/2014/main" id="{BF6257C0-C9FE-4B15-86EF-8E7681F2F569}"/>
                </a:ext>
              </a:extLst>
            </p:cNvPr>
            <p:cNvPicPr>
              <a:picLocks noChangeAspect="1"/>
            </p:cNvPicPr>
            <p:nvPr/>
          </p:nvPicPr>
          <p:blipFill>
            <a:blip r:embed="rId2"/>
            <a:stretch>
              <a:fillRect/>
            </a:stretch>
          </p:blipFill>
          <p:spPr>
            <a:xfrm>
              <a:off x="431922" y="3372416"/>
              <a:ext cx="2130360" cy="1856853"/>
            </a:xfrm>
            <a:prstGeom prst="rect">
              <a:avLst/>
            </a:prstGeom>
          </p:spPr>
        </p:pic>
        <p:sp>
          <p:nvSpPr>
            <p:cNvPr id="25" name="Oval 24">
              <a:extLst>
                <a:ext uri="{FF2B5EF4-FFF2-40B4-BE49-F238E27FC236}">
                  <a16:creationId xmlns:a16="http://schemas.microsoft.com/office/drawing/2014/main" id="{169B9632-5C57-4370-9DDF-FCC4E2339C13}"/>
                </a:ext>
              </a:extLst>
            </p:cNvPr>
            <p:cNvSpPr/>
            <p:nvPr/>
          </p:nvSpPr>
          <p:spPr bwMode="gray">
            <a:xfrm>
              <a:off x="780702" y="3723469"/>
              <a:ext cx="216024" cy="144016"/>
            </a:xfrm>
            <a:prstGeom prst="ellipse">
              <a:avLst/>
            </a:prstGeom>
            <a:solidFill>
              <a:srgbClr val="D50D0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nb-NO" sz="2000" dirty="0">
                <a:solidFill>
                  <a:schemeClr val="bg1"/>
                </a:solidFill>
              </a:endParaRPr>
            </a:p>
          </p:txBody>
        </p:sp>
        <p:sp>
          <p:nvSpPr>
            <p:cNvPr id="26" name="Oval 25">
              <a:extLst>
                <a:ext uri="{FF2B5EF4-FFF2-40B4-BE49-F238E27FC236}">
                  <a16:creationId xmlns:a16="http://schemas.microsoft.com/office/drawing/2014/main" id="{D912D85E-90B5-411A-B61E-3E4ACB7ADE3C}"/>
                </a:ext>
              </a:extLst>
            </p:cNvPr>
            <p:cNvSpPr/>
            <p:nvPr/>
          </p:nvSpPr>
          <p:spPr bwMode="gray">
            <a:xfrm>
              <a:off x="1377495" y="3477577"/>
              <a:ext cx="296608" cy="193832"/>
            </a:xfrm>
            <a:prstGeom prst="ellipse">
              <a:avLst/>
            </a:prstGeom>
            <a:solidFill>
              <a:srgbClr val="F95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nb-NO" sz="2000" dirty="0">
                <a:solidFill>
                  <a:schemeClr val="bg1"/>
                </a:solidFill>
              </a:endParaRPr>
            </a:p>
          </p:txBody>
        </p:sp>
        <p:sp>
          <p:nvSpPr>
            <p:cNvPr id="27" name="Oval 26">
              <a:extLst>
                <a:ext uri="{FF2B5EF4-FFF2-40B4-BE49-F238E27FC236}">
                  <a16:creationId xmlns:a16="http://schemas.microsoft.com/office/drawing/2014/main" id="{84825466-6112-48B4-AC8F-7DBF2DAA9143}"/>
                </a:ext>
              </a:extLst>
            </p:cNvPr>
            <p:cNvSpPr/>
            <p:nvPr/>
          </p:nvSpPr>
          <p:spPr bwMode="gray">
            <a:xfrm>
              <a:off x="1905343" y="3723469"/>
              <a:ext cx="296608" cy="193832"/>
            </a:xfrm>
            <a:prstGeom prst="ellipse">
              <a:avLst/>
            </a:prstGeom>
            <a:solidFill>
              <a:srgbClr val="F4C81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nb-NO" sz="2000" dirty="0">
                <a:solidFill>
                  <a:schemeClr val="bg1"/>
                </a:solidFill>
              </a:endParaRPr>
            </a:p>
          </p:txBody>
        </p:sp>
        <p:sp>
          <p:nvSpPr>
            <p:cNvPr id="28" name="Oval 27">
              <a:extLst>
                <a:ext uri="{FF2B5EF4-FFF2-40B4-BE49-F238E27FC236}">
                  <a16:creationId xmlns:a16="http://schemas.microsoft.com/office/drawing/2014/main" id="{0901934E-FDE7-4B8F-BFDF-3EAA025CCD4B}"/>
                </a:ext>
              </a:extLst>
            </p:cNvPr>
            <p:cNvSpPr/>
            <p:nvPr/>
          </p:nvSpPr>
          <p:spPr bwMode="gray">
            <a:xfrm>
              <a:off x="2199161" y="4171437"/>
              <a:ext cx="296608" cy="200041"/>
            </a:xfrm>
            <a:prstGeom prst="ellipse">
              <a:avLst/>
            </a:prstGeom>
            <a:solidFill>
              <a:srgbClr val="692E0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nb-NO" sz="2000" dirty="0">
                <a:solidFill>
                  <a:schemeClr val="bg1"/>
                </a:solidFill>
              </a:endParaRPr>
            </a:p>
          </p:txBody>
        </p:sp>
        <p:sp>
          <p:nvSpPr>
            <p:cNvPr id="29" name="Oval 28">
              <a:extLst>
                <a:ext uri="{FF2B5EF4-FFF2-40B4-BE49-F238E27FC236}">
                  <a16:creationId xmlns:a16="http://schemas.microsoft.com/office/drawing/2014/main" id="{0588FF11-BF41-4361-8E41-ED5D6358B84D}"/>
                </a:ext>
              </a:extLst>
            </p:cNvPr>
            <p:cNvSpPr/>
            <p:nvPr/>
          </p:nvSpPr>
          <p:spPr bwMode="gray">
            <a:xfrm>
              <a:off x="2030791" y="4710367"/>
              <a:ext cx="296608" cy="200041"/>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nb-NO" sz="2000" dirty="0">
                <a:solidFill>
                  <a:schemeClr val="bg1"/>
                </a:solidFill>
              </a:endParaRPr>
            </a:p>
          </p:txBody>
        </p:sp>
        <p:sp>
          <p:nvSpPr>
            <p:cNvPr id="39" name="Oval 38">
              <a:extLst>
                <a:ext uri="{FF2B5EF4-FFF2-40B4-BE49-F238E27FC236}">
                  <a16:creationId xmlns:a16="http://schemas.microsoft.com/office/drawing/2014/main" id="{9F476302-C2E3-4E83-A131-3A24BC786C4D}"/>
                </a:ext>
              </a:extLst>
            </p:cNvPr>
            <p:cNvSpPr/>
            <p:nvPr/>
          </p:nvSpPr>
          <p:spPr bwMode="gray">
            <a:xfrm>
              <a:off x="1377495" y="4913810"/>
              <a:ext cx="296608" cy="200041"/>
            </a:xfrm>
            <a:prstGeom prst="ellipse">
              <a:avLst/>
            </a:prstGeom>
            <a:solidFill>
              <a:srgbClr val="22222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nb-NO" sz="2000" dirty="0">
                <a:solidFill>
                  <a:schemeClr val="bg1"/>
                </a:solidFill>
              </a:endParaRPr>
            </a:p>
          </p:txBody>
        </p:sp>
        <p:sp>
          <p:nvSpPr>
            <p:cNvPr id="40" name="Oval 39">
              <a:extLst>
                <a:ext uri="{FF2B5EF4-FFF2-40B4-BE49-F238E27FC236}">
                  <a16:creationId xmlns:a16="http://schemas.microsoft.com/office/drawing/2014/main" id="{F133E5D0-68FC-4EBA-A893-C96BDAAB26BA}"/>
                </a:ext>
              </a:extLst>
            </p:cNvPr>
            <p:cNvSpPr/>
            <p:nvPr/>
          </p:nvSpPr>
          <p:spPr bwMode="gray">
            <a:xfrm>
              <a:off x="924565" y="4823839"/>
              <a:ext cx="319444" cy="25852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nb-NO" sz="2000" dirty="0">
                <a:solidFill>
                  <a:schemeClr val="bg1"/>
                </a:solidFill>
              </a:endParaRPr>
            </a:p>
          </p:txBody>
        </p:sp>
        <p:sp>
          <p:nvSpPr>
            <p:cNvPr id="43" name="Oval 42">
              <a:extLst>
                <a:ext uri="{FF2B5EF4-FFF2-40B4-BE49-F238E27FC236}">
                  <a16:creationId xmlns:a16="http://schemas.microsoft.com/office/drawing/2014/main" id="{F68F0B95-D2BB-4F71-ACBE-E980CBE58BC7}"/>
                </a:ext>
              </a:extLst>
            </p:cNvPr>
            <p:cNvSpPr/>
            <p:nvPr/>
          </p:nvSpPr>
          <p:spPr bwMode="gray">
            <a:xfrm>
              <a:off x="594915" y="4547671"/>
              <a:ext cx="319444" cy="258524"/>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nb-NO" sz="2000" dirty="0">
                <a:solidFill>
                  <a:schemeClr val="bg1"/>
                </a:solidFill>
              </a:endParaRPr>
            </a:p>
          </p:txBody>
        </p:sp>
        <p:sp>
          <p:nvSpPr>
            <p:cNvPr id="45" name="Oval 44">
              <a:extLst>
                <a:ext uri="{FF2B5EF4-FFF2-40B4-BE49-F238E27FC236}">
                  <a16:creationId xmlns:a16="http://schemas.microsoft.com/office/drawing/2014/main" id="{92015C10-2603-41C2-AB8A-7A1C3AE2CDD4}"/>
                </a:ext>
              </a:extLst>
            </p:cNvPr>
            <p:cNvSpPr/>
            <p:nvPr/>
          </p:nvSpPr>
          <p:spPr bwMode="gray">
            <a:xfrm>
              <a:off x="482068" y="4134022"/>
              <a:ext cx="319444" cy="258524"/>
            </a:xfrm>
            <a:prstGeom prst="ellipse">
              <a:avLst/>
            </a:prstGeom>
            <a:solidFill>
              <a:srgbClr val="9561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nb-NO" sz="2000" dirty="0">
                <a:solidFill>
                  <a:schemeClr val="bg1"/>
                </a:solidFill>
              </a:endParaRPr>
            </a:p>
          </p:txBody>
        </p:sp>
      </p:grpSp>
      <p:grpSp>
        <p:nvGrpSpPr>
          <p:cNvPr id="46" name="Group 45">
            <a:extLst>
              <a:ext uri="{FF2B5EF4-FFF2-40B4-BE49-F238E27FC236}">
                <a16:creationId xmlns:a16="http://schemas.microsoft.com/office/drawing/2014/main" id="{BE1493A7-DCAB-4307-87CC-8B7D787A1282}"/>
              </a:ext>
            </a:extLst>
          </p:cNvPr>
          <p:cNvGrpSpPr/>
          <p:nvPr/>
        </p:nvGrpSpPr>
        <p:grpSpPr>
          <a:xfrm>
            <a:off x="10464304" y="3372416"/>
            <a:ext cx="2130360" cy="1856853"/>
            <a:chOff x="10464304" y="3372416"/>
            <a:chExt cx="2130360" cy="1856853"/>
          </a:xfrm>
        </p:grpSpPr>
        <p:pic>
          <p:nvPicPr>
            <p:cNvPr id="47" name="Picture 46">
              <a:extLst>
                <a:ext uri="{FF2B5EF4-FFF2-40B4-BE49-F238E27FC236}">
                  <a16:creationId xmlns:a16="http://schemas.microsoft.com/office/drawing/2014/main" id="{BC2495A0-6121-48A7-A28C-36B1EA43AA94}"/>
                </a:ext>
              </a:extLst>
            </p:cNvPr>
            <p:cNvPicPr>
              <a:picLocks noChangeAspect="1"/>
            </p:cNvPicPr>
            <p:nvPr/>
          </p:nvPicPr>
          <p:blipFill>
            <a:blip r:embed="rId2"/>
            <a:stretch>
              <a:fillRect/>
            </a:stretch>
          </p:blipFill>
          <p:spPr>
            <a:xfrm>
              <a:off x="10464304" y="3372416"/>
              <a:ext cx="2130360" cy="1856853"/>
            </a:xfrm>
            <a:prstGeom prst="rect">
              <a:avLst/>
            </a:prstGeom>
          </p:spPr>
        </p:pic>
        <p:sp>
          <p:nvSpPr>
            <p:cNvPr id="49" name="Oval 48">
              <a:extLst>
                <a:ext uri="{FF2B5EF4-FFF2-40B4-BE49-F238E27FC236}">
                  <a16:creationId xmlns:a16="http://schemas.microsoft.com/office/drawing/2014/main" id="{C594693A-8327-4262-8280-E6AB29A330D9}"/>
                </a:ext>
              </a:extLst>
            </p:cNvPr>
            <p:cNvSpPr/>
            <p:nvPr/>
          </p:nvSpPr>
          <p:spPr bwMode="gray">
            <a:xfrm>
              <a:off x="10810887" y="3723059"/>
              <a:ext cx="216024" cy="144016"/>
            </a:xfrm>
            <a:prstGeom prst="ellipse">
              <a:avLst/>
            </a:prstGeom>
            <a:solidFill>
              <a:srgbClr val="D50D0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nb-NO" sz="2000" dirty="0">
                <a:solidFill>
                  <a:schemeClr val="bg1"/>
                </a:solidFill>
              </a:endParaRPr>
            </a:p>
          </p:txBody>
        </p:sp>
        <p:sp>
          <p:nvSpPr>
            <p:cNvPr id="50" name="Oval 49">
              <a:extLst>
                <a:ext uri="{FF2B5EF4-FFF2-40B4-BE49-F238E27FC236}">
                  <a16:creationId xmlns:a16="http://schemas.microsoft.com/office/drawing/2014/main" id="{CD2359DF-0353-446C-8A5F-7A4128B658CA}"/>
                </a:ext>
              </a:extLst>
            </p:cNvPr>
            <p:cNvSpPr/>
            <p:nvPr/>
          </p:nvSpPr>
          <p:spPr bwMode="gray">
            <a:xfrm>
              <a:off x="11386414" y="3482483"/>
              <a:ext cx="296608" cy="193832"/>
            </a:xfrm>
            <a:prstGeom prst="ellipse">
              <a:avLst/>
            </a:prstGeom>
            <a:solidFill>
              <a:srgbClr val="F95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nb-NO" sz="2000" dirty="0">
                <a:solidFill>
                  <a:schemeClr val="bg1"/>
                </a:solidFill>
              </a:endParaRPr>
            </a:p>
          </p:txBody>
        </p:sp>
        <p:sp>
          <p:nvSpPr>
            <p:cNvPr id="52" name="Oval 51">
              <a:extLst>
                <a:ext uri="{FF2B5EF4-FFF2-40B4-BE49-F238E27FC236}">
                  <a16:creationId xmlns:a16="http://schemas.microsoft.com/office/drawing/2014/main" id="{16C9FEE4-8969-4231-A642-E938577A0A42}"/>
                </a:ext>
              </a:extLst>
            </p:cNvPr>
            <p:cNvSpPr/>
            <p:nvPr/>
          </p:nvSpPr>
          <p:spPr bwMode="gray">
            <a:xfrm>
              <a:off x="11930211" y="3739008"/>
              <a:ext cx="296608" cy="193832"/>
            </a:xfrm>
            <a:prstGeom prst="ellipse">
              <a:avLst/>
            </a:prstGeom>
            <a:solidFill>
              <a:srgbClr val="F4C81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nb-NO" sz="2000" dirty="0">
                <a:solidFill>
                  <a:schemeClr val="bg1"/>
                </a:solidFill>
              </a:endParaRPr>
            </a:p>
          </p:txBody>
        </p:sp>
        <p:sp>
          <p:nvSpPr>
            <p:cNvPr id="53" name="Oval 52">
              <a:extLst>
                <a:ext uri="{FF2B5EF4-FFF2-40B4-BE49-F238E27FC236}">
                  <a16:creationId xmlns:a16="http://schemas.microsoft.com/office/drawing/2014/main" id="{AC3A8426-5492-4A3B-8389-0CB709809ECA}"/>
                </a:ext>
              </a:extLst>
            </p:cNvPr>
            <p:cNvSpPr/>
            <p:nvPr/>
          </p:nvSpPr>
          <p:spPr bwMode="gray">
            <a:xfrm>
              <a:off x="12224029" y="4181660"/>
              <a:ext cx="296608" cy="200041"/>
            </a:xfrm>
            <a:prstGeom prst="ellipse">
              <a:avLst/>
            </a:prstGeom>
            <a:solidFill>
              <a:srgbClr val="692E0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nb-NO" sz="2000" dirty="0">
                <a:solidFill>
                  <a:schemeClr val="bg1"/>
                </a:solidFill>
              </a:endParaRPr>
            </a:p>
          </p:txBody>
        </p:sp>
        <p:sp>
          <p:nvSpPr>
            <p:cNvPr id="54" name="Oval 53">
              <a:extLst>
                <a:ext uri="{FF2B5EF4-FFF2-40B4-BE49-F238E27FC236}">
                  <a16:creationId xmlns:a16="http://schemas.microsoft.com/office/drawing/2014/main" id="{35B69DFD-B345-4AA7-8AC3-AA139C275A46}"/>
                </a:ext>
              </a:extLst>
            </p:cNvPr>
            <p:cNvSpPr/>
            <p:nvPr/>
          </p:nvSpPr>
          <p:spPr bwMode="gray">
            <a:xfrm>
              <a:off x="12034394" y="4731222"/>
              <a:ext cx="296608" cy="200041"/>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nb-NO" sz="2000" dirty="0">
                <a:solidFill>
                  <a:schemeClr val="bg1"/>
                </a:solidFill>
              </a:endParaRPr>
            </a:p>
          </p:txBody>
        </p:sp>
        <p:sp>
          <p:nvSpPr>
            <p:cNvPr id="55" name="Oval 54">
              <a:extLst>
                <a:ext uri="{FF2B5EF4-FFF2-40B4-BE49-F238E27FC236}">
                  <a16:creationId xmlns:a16="http://schemas.microsoft.com/office/drawing/2014/main" id="{216D667F-79F1-4D34-A757-D889C771E6F8}"/>
                </a:ext>
              </a:extLst>
            </p:cNvPr>
            <p:cNvSpPr/>
            <p:nvPr/>
          </p:nvSpPr>
          <p:spPr bwMode="gray">
            <a:xfrm>
              <a:off x="11412996" y="4913401"/>
              <a:ext cx="296608" cy="200041"/>
            </a:xfrm>
            <a:prstGeom prst="ellipse">
              <a:avLst/>
            </a:prstGeom>
            <a:solidFill>
              <a:srgbClr val="22222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nb-NO" sz="2000" dirty="0">
                <a:solidFill>
                  <a:schemeClr val="bg1"/>
                </a:solidFill>
              </a:endParaRPr>
            </a:p>
          </p:txBody>
        </p:sp>
        <p:sp>
          <p:nvSpPr>
            <p:cNvPr id="56" name="Oval 55">
              <a:extLst>
                <a:ext uri="{FF2B5EF4-FFF2-40B4-BE49-F238E27FC236}">
                  <a16:creationId xmlns:a16="http://schemas.microsoft.com/office/drawing/2014/main" id="{FB9FDCBF-C501-4A05-B2FC-7764E0795909}"/>
                </a:ext>
              </a:extLst>
            </p:cNvPr>
            <p:cNvSpPr/>
            <p:nvPr/>
          </p:nvSpPr>
          <p:spPr bwMode="gray">
            <a:xfrm>
              <a:off x="10949434" y="4828745"/>
              <a:ext cx="319444" cy="25852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nb-NO" sz="2000" dirty="0">
                <a:solidFill>
                  <a:schemeClr val="bg1"/>
                </a:solidFill>
              </a:endParaRPr>
            </a:p>
          </p:txBody>
        </p:sp>
        <p:sp>
          <p:nvSpPr>
            <p:cNvPr id="57" name="Oval 56">
              <a:extLst>
                <a:ext uri="{FF2B5EF4-FFF2-40B4-BE49-F238E27FC236}">
                  <a16:creationId xmlns:a16="http://schemas.microsoft.com/office/drawing/2014/main" id="{00C8F780-53A5-47DA-89BB-70A3AA374C7D}"/>
                </a:ext>
              </a:extLst>
            </p:cNvPr>
            <p:cNvSpPr/>
            <p:nvPr/>
          </p:nvSpPr>
          <p:spPr bwMode="gray">
            <a:xfrm>
              <a:off x="10641049" y="4547261"/>
              <a:ext cx="319444" cy="258524"/>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nb-NO" sz="2000" dirty="0">
                <a:solidFill>
                  <a:schemeClr val="bg1"/>
                </a:solidFill>
              </a:endParaRPr>
            </a:p>
          </p:txBody>
        </p:sp>
        <p:sp>
          <p:nvSpPr>
            <p:cNvPr id="58" name="Oval 57">
              <a:extLst>
                <a:ext uri="{FF2B5EF4-FFF2-40B4-BE49-F238E27FC236}">
                  <a16:creationId xmlns:a16="http://schemas.microsoft.com/office/drawing/2014/main" id="{6BCA4618-9B69-459F-9207-A0A0E54C9F01}"/>
                </a:ext>
              </a:extLst>
            </p:cNvPr>
            <p:cNvSpPr/>
            <p:nvPr/>
          </p:nvSpPr>
          <p:spPr bwMode="gray">
            <a:xfrm>
              <a:off x="10522885" y="4149561"/>
              <a:ext cx="319444" cy="258524"/>
            </a:xfrm>
            <a:prstGeom prst="ellipse">
              <a:avLst/>
            </a:prstGeom>
            <a:solidFill>
              <a:srgbClr val="9561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nb-NO" sz="2000" dirty="0">
                <a:solidFill>
                  <a:schemeClr val="bg1"/>
                </a:solidFill>
              </a:endParaRPr>
            </a:p>
          </p:txBody>
        </p:sp>
      </p:grpSp>
      <p:sp>
        <p:nvSpPr>
          <p:cNvPr id="5" name="Rectangle 4">
            <a:extLst>
              <a:ext uri="{FF2B5EF4-FFF2-40B4-BE49-F238E27FC236}">
                <a16:creationId xmlns:a16="http://schemas.microsoft.com/office/drawing/2014/main" id="{46BD9EFA-97E4-4D05-B7F0-7A9983674088}"/>
              </a:ext>
            </a:extLst>
          </p:cNvPr>
          <p:cNvSpPr/>
          <p:nvPr/>
        </p:nvSpPr>
        <p:spPr bwMode="gray">
          <a:xfrm>
            <a:off x="4784444" y="4308911"/>
            <a:ext cx="1620000" cy="1152000"/>
          </a:xfrm>
          <a:prstGeom prst="rect">
            <a:avLst/>
          </a:prstGeom>
          <a:no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r>
              <a:rPr lang="nb-NO" sz="1600" dirty="0">
                <a:solidFill>
                  <a:schemeClr val="tx1"/>
                </a:solidFill>
              </a:rPr>
              <a:t>147</a:t>
            </a:r>
          </a:p>
        </p:txBody>
      </p:sp>
      <p:sp>
        <p:nvSpPr>
          <p:cNvPr id="4" name="Text Placeholder 3">
            <a:extLst>
              <a:ext uri="{FF2B5EF4-FFF2-40B4-BE49-F238E27FC236}">
                <a16:creationId xmlns:a16="http://schemas.microsoft.com/office/drawing/2014/main" id="{74E4A2A9-224F-43E0-9680-3ED1BB3518B9}"/>
              </a:ext>
            </a:extLst>
          </p:cNvPr>
          <p:cNvSpPr>
            <a:spLocks noGrp="1"/>
          </p:cNvSpPr>
          <p:nvPr>
            <p:ph type="body" sz="quarter" idx="14"/>
          </p:nvPr>
        </p:nvSpPr>
        <p:spPr>
          <a:xfrm>
            <a:off x="539999" y="1281935"/>
            <a:ext cx="12226599" cy="218393"/>
          </a:xfrm>
        </p:spPr>
        <p:txBody>
          <a:bodyPr/>
          <a:lstStyle/>
          <a:p>
            <a:r>
              <a:rPr lang="en-US" sz="1400" dirty="0"/>
              <a:t>The oldest age group is oriented towards cultural exploration, whereas the youngest is more enjoyment and extravagant oriented – yet relaxed</a:t>
            </a:r>
          </a:p>
        </p:txBody>
      </p:sp>
      <p:sp>
        <p:nvSpPr>
          <p:cNvPr id="2" name="Title 1"/>
          <p:cNvSpPr>
            <a:spLocks noGrp="1"/>
          </p:cNvSpPr>
          <p:nvPr>
            <p:ph type="title"/>
          </p:nvPr>
        </p:nvSpPr>
        <p:spPr>
          <a:xfrm>
            <a:off x="540000" y="540000"/>
            <a:ext cx="3947639" cy="553998"/>
          </a:xfrm>
        </p:spPr>
        <p:txBody>
          <a:bodyPr>
            <a:normAutofit/>
          </a:bodyPr>
          <a:lstStyle/>
          <a:p>
            <a:r>
              <a:rPr lang="en-GB" sz="2800" dirty="0"/>
              <a:t>Segment differences</a:t>
            </a:r>
          </a:p>
        </p:txBody>
      </p:sp>
      <p:sp>
        <p:nvSpPr>
          <p:cNvPr id="23" name="Rectangle 22">
            <a:extLst>
              <a:ext uri="{FF2B5EF4-FFF2-40B4-BE49-F238E27FC236}">
                <a16:creationId xmlns:a16="http://schemas.microsoft.com/office/drawing/2014/main" id="{698D0255-B946-474E-827F-BB546956F4B6}"/>
              </a:ext>
            </a:extLst>
          </p:cNvPr>
          <p:cNvSpPr/>
          <p:nvPr/>
        </p:nvSpPr>
        <p:spPr bwMode="gray">
          <a:xfrm>
            <a:off x="3112126" y="2422817"/>
            <a:ext cx="3308342" cy="576064"/>
          </a:xfrm>
          <a:prstGeom prst="rect">
            <a:avLst/>
          </a:prstGeom>
          <a:solidFill>
            <a:srgbClr val="418FAB"/>
          </a:solidFill>
          <a:ln w="28575">
            <a:solidFill>
              <a:srgbClr val="418FAB"/>
            </a:solidFill>
          </a:ln>
        </p:spPr>
        <p:txBody>
          <a:bodyPr vert="horz" lIns="73456" tIns="0" rIns="24485" bIns="0" rtlCol="0" anchor="ctr">
            <a:noAutofit/>
          </a:bodyPr>
          <a:lstStyle/>
          <a:p>
            <a:pPr algn="ctr" defTabSz="1357788">
              <a:lnSpc>
                <a:spcPct val="80000"/>
              </a:lnSpc>
              <a:spcBef>
                <a:spcPts val="1199"/>
              </a:spcBef>
              <a:spcAft>
                <a:spcPts val="441"/>
              </a:spcAft>
              <a:buFont typeface="Arial" panose="020B0604020202020204" pitchFamily="34" charset="0"/>
              <a:buNone/>
            </a:pPr>
            <a:r>
              <a:rPr lang="en-GB" sz="2000" b="1" cap="all" dirty="0">
                <a:solidFill>
                  <a:schemeClr val="bg1"/>
                </a:solidFill>
              </a:rPr>
              <a:t>BELOW 40</a:t>
            </a:r>
          </a:p>
        </p:txBody>
      </p:sp>
      <p:sp>
        <p:nvSpPr>
          <p:cNvPr id="37" name="Rectangle 36">
            <a:extLst>
              <a:ext uri="{FF2B5EF4-FFF2-40B4-BE49-F238E27FC236}">
                <a16:creationId xmlns:a16="http://schemas.microsoft.com/office/drawing/2014/main" id="{F5C86FC5-C53F-40A8-B5AB-6AA24C9C5ED2}"/>
              </a:ext>
            </a:extLst>
          </p:cNvPr>
          <p:cNvSpPr/>
          <p:nvPr/>
        </p:nvSpPr>
        <p:spPr bwMode="gray">
          <a:xfrm>
            <a:off x="6633600" y="2419486"/>
            <a:ext cx="3338991" cy="576064"/>
          </a:xfrm>
          <a:prstGeom prst="rect">
            <a:avLst/>
          </a:prstGeom>
          <a:solidFill>
            <a:srgbClr val="E87722"/>
          </a:solidFill>
          <a:ln w="28575">
            <a:solidFill>
              <a:srgbClr val="E87722"/>
            </a:solidFill>
          </a:ln>
        </p:spPr>
        <p:txBody>
          <a:bodyPr vert="horz" lIns="73456" tIns="0" rIns="24485" bIns="0" rtlCol="0" anchor="ctr">
            <a:noAutofit/>
          </a:bodyPr>
          <a:lstStyle/>
          <a:p>
            <a:pPr algn="ctr" defTabSz="1357788">
              <a:lnSpc>
                <a:spcPct val="80000"/>
              </a:lnSpc>
              <a:spcBef>
                <a:spcPts val="1199"/>
              </a:spcBef>
              <a:spcAft>
                <a:spcPts val="441"/>
              </a:spcAft>
              <a:buFont typeface="Arial" panose="020B0604020202020204" pitchFamily="34" charset="0"/>
              <a:buNone/>
            </a:pPr>
            <a:r>
              <a:rPr lang="en-GB" sz="2000" b="1" cap="all" dirty="0">
                <a:solidFill>
                  <a:schemeClr val="bg1"/>
                </a:solidFill>
              </a:rPr>
              <a:t>Above 40</a:t>
            </a:r>
          </a:p>
        </p:txBody>
      </p:sp>
      <p:sp>
        <p:nvSpPr>
          <p:cNvPr id="41" name="Rectangle 40">
            <a:extLst>
              <a:ext uri="{FF2B5EF4-FFF2-40B4-BE49-F238E27FC236}">
                <a16:creationId xmlns:a16="http://schemas.microsoft.com/office/drawing/2014/main" id="{980B90DA-C64E-465F-A732-BC9D3E8FB4D5}"/>
              </a:ext>
            </a:extLst>
          </p:cNvPr>
          <p:cNvSpPr/>
          <p:nvPr/>
        </p:nvSpPr>
        <p:spPr bwMode="gray">
          <a:xfrm>
            <a:off x="3112126" y="4308911"/>
            <a:ext cx="1620000" cy="1152000"/>
          </a:xfrm>
          <a:prstGeom prst="rect">
            <a:avLst/>
          </a:prstGeom>
          <a:blipFill>
            <a:blip r:embed="rId3" cstate="email">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tretch>
              <a:fillRect/>
            </a:stretch>
          </a:blip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r>
              <a:rPr lang="nb-NO" sz="1600" dirty="0">
                <a:solidFill>
                  <a:schemeClr val="bg1"/>
                </a:solidFill>
                <a:effectLst>
                  <a:outerShdw blurRad="38100" dist="38100" dir="2700000" algn="tl">
                    <a:srgbClr val="000000">
                      <a:alpha val="43137"/>
                    </a:srgbClr>
                  </a:outerShdw>
                </a:effectLst>
              </a:rPr>
              <a:t>PLAYFUL LIBERATON</a:t>
            </a:r>
          </a:p>
        </p:txBody>
      </p:sp>
      <p:sp>
        <p:nvSpPr>
          <p:cNvPr id="42" name="Rectangle 41">
            <a:extLst>
              <a:ext uri="{FF2B5EF4-FFF2-40B4-BE49-F238E27FC236}">
                <a16:creationId xmlns:a16="http://schemas.microsoft.com/office/drawing/2014/main" id="{C44E0A30-ED16-470A-976F-02B9369F0046}"/>
              </a:ext>
            </a:extLst>
          </p:cNvPr>
          <p:cNvSpPr/>
          <p:nvPr/>
        </p:nvSpPr>
        <p:spPr bwMode="gray">
          <a:xfrm>
            <a:off x="3112126" y="3077896"/>
            <a:ext cx="1620000" cy="1152000"/>
          </a:xfrm>
          <a:prstGeom prst="rect">
            <a:avLst/>
          </a:prstGeom>
          <a:blipFill>
            <a:blip r:embed="rId5" cstate="email">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a:ext>
              </a:extLst>
            </a:blip>
            <a:stretch>
              <a:fillRect/>
            </a:stretch>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r>
              <a:rPr lang="nb-NO" sz="1600" dirty="0">
                <a:solidFill>
                  <a:schemeClr val="bg1"/>
                </a:solidFill>
                <a:effectLst>
                  <a:outerShdw blurRad="38100" dist="38100" dir="2700000" algn="tl">
                    <a:srgbClr val="000000">
                      <a:alpha val="43137"/>
                    </a:srgbClr>
                  </a:outerShdw>
                </a:effectLst>
              </a:rPr>
              <a:t>ROMANTIC LUXURY</a:t>
            </a:r>
          </a:p>
        </p:txBody>
      </p:sp>
      <p:sp>
        <p:nvSpPr>
          <p:cNvPr id="44" name="Rectangle 43">
            <a:extLst>
              <a:ext uri="{FF2B5EF4-FFF2-40B4-BE49-F238E27FC236}">
                <a16:creationId xmlns:a16="http://schemas.microsoft.com/office/drawing/2014/main" id="{3B980E17-E820-41BF-B648-0149C612C25C}"/>
              </a:ext>
            </a:extLst>
          </p:cNvPr>
          <p:cNvSpPr/>
          <p:nvPr/>
        </p:nvSpPr>
        <p:spPr bwMode="gray">
          <a:xfrm>
            <a:off x="4784444" y="3077897"/>
            <a:ext cx="1620000" cy="1152000"/>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r>
              <a:rPr lang="nb-NO" sz="1600" dirty="0">
                <a:solidFill>
                  <a:schemeClr val="tx1"/>
                </a:solidFill>
              </a:rPr>
              <a:t>148</a:t>
            </a:r>
          </a:p>
        </p:txBody>
      </p:sp>
      <p:sp>
        <p:nvSpPr>
          <p:cNvPr id="48" name="Rectangle 47">
            <a:extLst>
              <a:ext uri="{FF2B5EF4-FFF2-40B4-BE49-F238E27FC236}">
                <a16:creationId xmlns:a16="http://schemas.microsoft.com/office/drawing/2014/main" id="{277B4C5B-3EC0-4BEA-8B31-C2CC0A428068}"/>
              </a:ext>
            </a:extLst>
          </p:cNvPr>
          <p:cNvSpPr/>
          <p:nvPr/>
        </p:nvSpPr>
        <p:spPr bwMode="gray">
          <a:xfrm>
            <a:off x="6636419" y="3077896"/>
            <a:ext cx="1620000" cy="1152000"/>
          </a:xfrm>
          <a:prstGeom prst="rect">
            <a:avLst/>
          </a:prstGeom>
          <a:blipFill>
            <a:blip r:embed="rId7" cstate="email">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a:ext>
              </a:extLst>
            </a:blip>
            <a:stretch>
              <a:fillRect/>
            </a:stretch>
          </a:blip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r>
              <a:rPr lang="nb-NO" sz="1600" dirty="0">
                <a:solidFill>
                  <a:schemeClr val="bg1"/>
                </a:solidFill>
                <a:effectLst>
                  <a:outerShdw blurRad="38100" dist="38100" dir="2700000" algn="tl">
                    <a:srgbClr val="000000">
                      <a:alpha val="43137"/>
                    </a:srgbClr>
                  </a:outerShdw>
                </a:effectLst>
              </a:rPr>
              <a:t>BROADENING MY CULTURAL</a:t>
            </a:r>
            <a:br>
              <a:rPr lang="nb-NO" sz="1600" dirty="0">
                <a:solidFill>
                  <a:schemeClr val="bg1"/>
                </a:solidFill>
                <a:effectLst>
                  <a:outerShdw blurRad="38100" dist="38100" dir="2700000" algn="tl">
                    <a:srgbClr val="000000">
                      <a:alpha val="43137"/>
                    </a:srgbClr>
                  </a:outerShdw>
                </a:effectLst>
              </a:rPr>
            </a:br>
            <a:r>
              <a:rPr lang="nb-NO" sz="1600" dirty="0">
                <a:solidFill>
                  <a:schemeClr val="bg1"/>
                </a:solidFill>
                <a:effectLst>
                  <a:outerShdw blurRad="38100" dist="38100" dir="2700000" algn="tl">
                    <a:srgbClr val="000000">
                      <a:alpha val="43137"/>
                    </a:srgbClr>
                  </a:outerShdw>
                </a:effectLst>
              </a:rPr>
              <a:t>HORIZON</a:t>
            </a:r>
          </a:p>
        </p:txBody>
      </p:sp>
      <p:sp>
        <p:nvSpPr>
          <p:cNvPr id="51" name="Rectangle 50">
            <a:extLst>
              <a:ext uri="{FF2B5EF4-FFF2-40B4-BE49-F238E27FC236}">
                <a16:creationId xmlns:a16="http://schemas.microsoft.com/office/drawing/2014/main" id="{664F86E9-0CAA-44BF-82BD-F60535BC9F4E}"/>
              </a:ext>
            </a:extLst>
          </p:cNvPr>
          <p:cNvSpPr/>
          <p:nvPr/>
        </p:nvSpPr>
        <p:spPr bwMode="gray">
          <a:xfrm>
            <a:off x="8354969" y="3077898"/>
            <a:ext cx="1620000" cy="1152000"/>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r>
              <a:rPr lang="nb-NO" sz="1600" dirty="0">
                <a:solidFill>
                  <a:schemeClr val="tx1"/>
                </a:solidFill>
              </a:rPr>
              <a:t>114</a:t>
            </a:r>
          </a:p>
        </p:txBody>
      </p:sp>
      <p:sp>
        <p:nvSpPr>
          <p:cNvPr id="6" name="TextBox 5">
            <a:extLst>
              <a:ext uri="{FF2B5EF4-FFF2-40B4-BE49-F238E27FC236}">
                <a16:creationId xmlns:a16="http://schemas.microsoft.com/office/drawing/2014/main" id="{59029286-0358-4202-A9FB-6CE5C2F7A51A}"/>
              </a:ext>
            </a:extLst>
          </p:cNvPr>
          <p:cNvSpPr txBox="1"/>
          <p:nvPr/>
        </p:nvSpPr>
        <p:spPr>
          <a:xfrm>
            <a:off x="11616431" y="7112401"/>
            <a:ext cx="1654858" cy="259870"/>
          </a:xfrm>
          <a:prstGeom prst="rect">
            <a:avLst/>
          </a:prstGeom>
          <a:noFill/>
        </p:spPr>
        <p:txBody>
          <a:bodyPr wrap="none" lIns="72000" tIns="36000" rIns="72000" bIns="36000" rtlCol="0">
            <a:spAutoFit/>
          </a:bodyPr>
          <a:lstStyle/>
          <a:p>
            <a:pPr>
              <a:lnSpc>
                <a:spcPct val="110000"/>
              </a:lnSpc>
              <a:spcBef>
                <a:spcPts val="2400"/>
              </a:spcBef>
              <a:buClr>
                <a:schemeClr val="bg2"/>
              </a:buClr>
            </a:pPr>
            <a:r>
              <a:rPr lang="en-US" sz="1200" b="1" i="1" dirty="0"/>
              <a:t>Numbers are indexes</a:t>
            </a:r>
          </a:p>
        </p:txBody>
      </p:sp>
      <p:sp>
        <p:nvSpPr>
          <p:cNvPr id="30" name="Rectangle 29">
            <a:extLst>
              <a:ext uri="{FF2B5EF4-FFF2-40B4-BE49-F238E27FC236}">
                <a16:creationId xmlns:a16="http://schemas.microsoft.com/office/drawing/2014/main" id="{273A908A-E279-409A-A5C5-F6802DA4B922}"/>
              </a:ext>
            </a:extLst>
          </p:cNvPr>
          <p:cNvSpPr/>
          <p:nvPr/>
        </p:nvSpPr>
        <p:spPr bwMode="gray">
          <a:xfrm>
            <a:off x="3112126" y="5548735"/>
            <a:ext cx="1620000" cy="1152000"/>
          </a:xfrm>
          <a:prstGeom prst="rect">
            <a:avLst/>
          </a:prstGeom>
          <a:blipFill>
            <a:blip r:embed="rId9">
              <a:extLst>
                <a:ext uri="{BEBA8EAE-BF5A-486C-A8C5-ECC9F3942E4B}">
                  <a14:imgProps xmlns:a14="http://schemas.microsoft.com/office/drawing/2010/main">
                    <a14:imgLayer r:embed="rId10">
                      <a14:imgEffect>
                        <a14:brightnessContrast bright="-20000" contrast="-40000"/>
                      </a14:imgEffect>
                    </a14:imgLayer>
                  </a14:imgProps>
                </a:ext>
              </a:extLst>
            </a:blip>
            <a:stretch>
              <a:fillRect/>
            </a:stretch>
          </a:bli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r>
              <a:rPr lang="nb-NO" sz="1600" dirty="0">
                <a:solidFill>
                  <a:schemeClr val="bg1"/>
                </a:solidFill>
                <a:effectLst>
                  <a:outerShdw blurRad="38100" dist="38100" dir="2700000" algn="tl">
                    <a:srgbClr val="000000">
                      <a:alpha val="43137"/>
                    </a:srgbClr>
                  </a:outerShdw>
                </a:effectLst>
              </a:rPr>
              <a:t>ESCAPE</a:t>
            </a:r>
          </a:p>
        </p:txBody>
      </p:sp>
      <p:sp>
        <p:nvSpPr>
          <p:cNvPr id="31" name="Rectangle 30">
            <a:extLst>
              <a:ext uri="{FF2B5EF4-FFF2-40B4-BE49-F238E27FC236}">
                <a16:creationId xmlns:a16="http://schemas.microsoft.com/office/drawing/2014/main" id="{FA5A8C83-3BC9-4451-AA85-685B8EF0F631}"/>
              </a:ext>
            </a:extLst>
          </p:cNvPr>
          <p:cNvSpPr/>
          <p:nvPr/>
        </p:nvSpPr>
        <p:spPr bwMode="gray">
          <a:xfrm>
            <a:off x="4794774" y="5548735"/>
            <a:ext cx="1620000" cy="11520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r>
              <a:rPr lang="nb-NO" sz="1600" dirty="0">
                <a:solidFill>
                  <a:schemeClr val="tx1"/>
                </a:solidFill>
              </a:rPr>
              <a:t>144</a:t>
            </a:r>
          </a:p>
        </p:txBody>
      </p:sp>
      <p:sp>
        <p:nvSpPr>
          <p:cNvPr id="34" name="Oval 33">
            <a:extLst>
              <a:ext uri="{FF2B5EF4-FFF2-40B4-BE49-F238E27FC236}">
                <a16:creationId xmlns:a16="http://schemas.microsoft.com/office/drawing/2014/main" id="{40151B19-E940-42C0-858D-4CFDBF44D6CA}"/>
              </a:ext>
            </a:extLst>
          </p:cNvPr>
          <p:cNvSpPr/>
          <p:nvPr/>
        </p:nvSpPr>
        <p:spPr bwMode="gray">
          <a:xfrm>
            <a:off x="10824343" y="4653205"/>
            <a:ext cx="576064" cy="576064"/>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nb-NO" sz="2000" dirty="0">
              <a:solidFill>
                <a:schemeClr val="bg1"/>
              </a:solidFill>
            </a:endParaRPr>
          </a:p>
        </p:txBody>
      </p:sp>
      <p:sp>
        <p:nvSpPr>
          <p:cNvPr id="35" name="Oval 34">
            <a:extLst>
              <a:ext uri="{FF2B5EF4-FFF2-40B4-BE49-F238E27FC236}">
                <a16:creationId xmlns:a16="http://schemas.microsoft.com/office/drawing/2014/main" id="{8E1D13DB-1389-42FD-B3FF-BF9D91658707}"/>
              </a:ext>
            </a:extLst>
          </p:cNvPr>
          <p:cNvSpPr/>
          <p:nvPr/>
        </p:nvSpPr>
        <p:spPr bwMode="gray">
          <a:xfrm>
            <a:off x="1864529" y="4531622"/>
            <a:ext cx="576064" cy="576064"/>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nb-NO" sz="2000" dirty="0">
              <a:solidFill>
                <a:schemeClr val="bg1"/>
              </a:solidFill>
            </a:endParaRPr>
          </a:p>
        </p:txBody>
      </p:sp>
      <p:sp>
        <p:nvSpPr>
          <p:cNvPr id="36" name="Oval 35">
            <a:extLst>
              <a:ext uri="{FF2B5EF4-FFF2-40B4-BE49-F238E27FC236}">
                <a16:creationId xmlns:a16="http://schemas.microsoft.com/office/drawing/2014/main" id="{729F4545-EBAE-4440-9454-EE3E14D60530}"/>
              </a:ext>
            </a:extLst>
          </p:cNvPr>
          <p:cNvSpPr/>
          <p:nvPr/>
        </p:nvSpPr>
        <p:spPr bwMode="gray">
          <a:xfrm>
            <a:off x="371789" y="3981470"/>
            <a:ext cx="576064" cy="576064"/>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nb-NO" sz="2000" dirty="0">
              <a:solidFill>
                <a:schemeClr val="bg1"/>
              </a:solidFill>
            </a:endParaRPr>
          </a:p>
        </p:txBody>
      </p:sp>
      <p:sp>
        <p:nvSpPr>
          <p:cNvPr id="38" name="Oval 37">
            <a:extLst>
              <a:ext uri="{FF2B5EF4-FFF2-40B4-BE49-F238E27FC236}">
                <a16:creationId xmlns:a16="http://schemas.microsoft.com/office/drawing/2014/main" id="{E8D2303E-557A-4F35-95E7-CF84BEFA04BD}"/>
              </a:ext>
            </a:extLst>
          </p:cNvPr>
          <p:cNvSpPr/>
          <p:nvPr/>
        </p:nvSpPr>
        <p:spPr bwMode="gray">
          <a:xfrm>
            <a:off x="1221193" y="3271842"/>
            <a:ext cx="576064" cy="576064"/>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nb-NO" sz="2000" dirty="0">
              <a:solidFill>
                <a:schemeClr val="bg1"/>
              </a:solidFill>
            </a:endParaRPr>
          </a:p>
        </p:txBody>
      </p:sp>
      <p:pic>
        <p:nvPicPr>
          <p:cNvPr id="21" name="Picture 2" descr="Bilderesultat for country falg button sweden">
            <a:extLst>
              <a:ext uri="{FF2B5EF4-FFF2-40B4-BE49-F238E27FC236}">
                <a16:creationId xmlns:a16="http://schemas.microsoft.com/office/drawing/2014/main" id="{25358BA5-8E9C-4F89-B9F1-7CCDBFEB5B6D}"/>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12594664" y="299019"/>
            <a:ext cx="513334" cy="481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4548556"/>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FF7423F-AC77-4B7C-9FE5-441CAA29A703}"/>
              </a:ext>
            </a:extLst>
          </p:cNvPr>
          <p:cNvSpPr>
            <a:spLocks noGrp="1"/>
          </p:cNvSpPr>
          <p:nvPr>
            <p:ph type="title"/>
          </p:nvPr>
        </p:nvSpPr>
        <p:spPr>
          <a:xfrm>
            <a:off x="540000" y="601556"/>
            <a:ext cx="8566734" cy="430887"/>
          </a:xfrm>
        </p:spPr>
        <p:txBody>
          <a:bodyPr/>
          <a:lstStyle/>
          <a:p>
            <a:r>
              <a:rPr lang="en-US" sz="2800" dirty="0"/>
              <a:t>Emotional benefits and destination features</a:t>
            </a:r>
          </a:p>
        </p:txBody>
      </p:sp>
      <p:graphicFrame>
        <p:nvGraphicFramePr>
          <p:cNvPr id="7" name="EB_Chart">
            <a:extLst>
              <a:ext uri="{FF2B5EF4-FFF2-40B4-BE49-F238E27FC236}">
                <a16:creationId xmlns:a16="http://schemas.microsoft.com/office/drawing/2014/main" id="{87CA5137-0D84-4DA8-8901-DC7BD473E4E3}"/>
              </a:ext>
            </a:extLst>
          </p:cNvPr>
          <p:cNvGraphicFramePr/>
          <p:nvPr>
            <p:extLst/>
          </p:nvPr>
        </p:nvGraphicFramePr>
        <p:xfrm>
          <a:off x="239167" y="3013504"/>
          <a:ext cx="7069752" cy="1969919"/>
        </p:xfrm>
        <a:graphic>
          <a:graphicData uri="http://schemas.openxmlformats.org/drawingml/2006/chart">
            <c:chart xmlns:c="http://schemas.openxmlformats.org/drawingml/2006/chart" xmlns:r="http://schemas.openxmlformats.org/officeDocument/2006/relationships" r:id="rId2"/>
          </a:graphicData>
        </a:graphic>
      </p:graphicFrame>
      <p:sp>
        <p:nvSpPr>
          <p:cNvPr id="8" name="EB_ChartHeader">
            <a:extLst>
              <a:ext uri="{FF2B5EF4-FFF2-40B4-BE49-F238E27FC236}">
                <a16:creationId xmlns:a16="http://schemas.microsoft.com/office/drawing/2014/main" id="{182C1428-C157-4287-820D-DCB184F7A5E0}"/>
              </a:ext>
            </a:extLst>
          </p:cNvPr>
          <p:cNvSpPr/>
          <p:nvPr/>
        </p:nvSpPr>
        <p:spPr>
          <a:xfrm>
            <a:off x="3168607" y="2653325"/>
            <a:ext cx="2925155" cy="232347"/>
          </a:xfrm>
          <a:prstGeom prst="roundRect">
            <a:avLst>
              <a:gd name="adj" fmla="val 50000"/>
            </a:avLst>
          </a:prstGeom>
          <a:solidFill>
            <a:srgbClr val="C86EA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39275" algn="ctr" defTabSz="1169887">
              <a:lnSpc>
                <a:spcPct val="90000"/>
              </a:lnSpc>
              <a:spcBef>
                <a:spcPts val="385"/>
              </a:spcBef>
            </a:pPr>
            <a:r>
              <a:rPr lang="en-US" sz="1232" b="1" dirty="0">
                <a:solidFill>
                  <a:srgbClr val="FFFFFF"/>
                </a:solidFill>
                <a:latin typeface="Segoe UI"/>
              </a:rPr>
              <a:t>Emotional Benefits</a:t>
            </a:r>
          </a:p>
        </p:txBody>
      </p:sp>
      <p:grpSp>
        <p:nvGrpSpPr>
          <p:cNvPr id="9" name="Gruppieren 4">
            <a:extLst>
              <a:ext uri="{FF2B5EF4-FFF2-40B4-BE49-F238E27FC236}">
                <a16:creationId xmlns:a16="http://schemas.microsoft.com/office/drawing/2014/main" id="{41A25535-CDEC-4FE2-A4A8-4A2FB11D5C05}"/>
              </a:ext>
            </a:extLst>
          </p:cNvPr>
          <p:cNvGrpSpPr>
            <a:grpSpLocks noChangeAspect="1"/>
          </p:cNvGrpSpPr>
          <p:nvPr/>
        </p:nvGrpSpPr>
        <p:grpSpPr>
          <a:xfrm>
            <a:off x="3104891" y="2580096"/>
            <a:ext cx="360180" cy="360180"/>
            <a:chOff x="-1042867" y="4019487"/>
            <a:chExt cx="612000" cy="612000"/>
          </a:xfrm>
        </p:grpSpPr>
        <p:sp>
          <p:nvSpPr>
            <p:cNvPr id="10" name="Oval 210">
              <a:extLst>
                <a:ext uri="{FF2B5EF4-FFF2-40B4-BE49-F238E27FC236}">
                  <a16:creationId xmlns:a16="http://schemas.microsoft.com/office/drawing/2014/main" id="{F2995A51-F291-48C1-AB63-8C830AD14D60}"/>
                </a:ext>
              </a:extLst>
            </p:cNvPr>
            <p:cNvSpPr>
              <a:spLocks noChangeAspect="1"/>
            </p:cNvSpPr>
            <p:nvPr/>
          </p:nvSpPr>
          <p:spPr>
            <a:xfrm flipH="1">
              <a:off x="-1042867" y="4019487"/>
              <a:ext cx="612000" cy="612000"/>
            </a:xfrm>
            <a:prstGeom prst="ellipse">
              <a:avLst/>
            </a:prstGeom>
            <a:solidFill>
              <a:schemeClr val="bg1"/>
            </a:solidFill>
            <a:ln w="12700">
              <a:solidFill>
                <a:srgbClr val="C86EA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defTabSz="1169887"/>
              <a:endParaRPr lang="en-GB" sz="2309" b="1" dirty="0">
                <a:solidFill>
                  <a:prstClr val="white"/>
                </a:solidFill>
                <a:latin typeface="Segoe UI"/>
              </a:endParaRPr>
            </a:p>
          </p:txBody>
        </p:sp>
        <p:sp>
          <p:nvSpPr>
            <p:cNvPr id="11" name="Freeform 41">
              <a:extLst>
                <a:ext uri="{FF2B5EF4-FFF2-40B4-BE49-F238E27FC236}">
                  <a16:creationId xmlns:a16="http://schemas.microsoft.com/office/drawing/2014/main" id="{6C0C568C-8975-44D4-BD3A-2F2A06251224}"/>
                </a:ext>
              </a:extLst>
            </p:cNvPr>
            <p:cNvSpPr>
              <a:spLocks noEditPoints="1"/>
            </p:cNvSpPr>
            <p:nvPr/>
          </p:nvSpPr>
          <p:spPr bwMode="auto">
            <a:xfrm>
              <a:off x="-977315" y="4143913"/>
              <a:ext cx="497527" cy="448169"/>
            </a:xfrm>
            <a:custGeom>
              <a:avLst/>
              <a:gdLst/>
              <a:ahLst/>
              <a:cxnLst>
                <a:cxn ang="0">
                  <a:pos x="54" y="14"/>
                </a:cxn>
                <a:cxn ang="0">
                  <a:pos x="31" y="0"/>
                </a:cxn>
                <a:cxn ang="0">
                  <a:pos x="0" y="31"/>
                </a:cxn>
                <a:cxn ang="0">
                  <a:pos x="49" y="93"/>
                </a:cxn>
                <a:cxn ang="0">
                  <a:pos x="50" y="94"/>
                </a:cxn>
                <a:cxn ang="0">
                  <a:pos x="58" y="94"/>
                </a:cxn>
                <a:cxn ang="0">
                  <a:pos x="58" y="93"/>
                </a:cxn>
                <a:cxn ang="0">
                  <a:pos x="107" y="31"/>
                </a:cxn>
                <a:cxn ang="0">
                  <a:pos x="76" y="0"/>
                </a:cxn>
                <a:cxn ang="0">
                  <a:pos x="54" y="14"/>
                </a:cxn>
                <a:cxn ang="0">
                  <a:pos x="77" y="20"/>
                </a:cxn>
                <a:cxn ang="0">
                  <a:pos x="74" y="16"/>
                </a:cxn>
                <a:cxn ang="0">
                  <a:pos x="78" y="11"/>
                </a:cxn>
                <a:cxn ang="0">
                  <a:pos x="89" y="17"/>
                </a:cxn>
                <a:cxn ang="0">
                  <a:pos x="96" y="29"/>
                </a:cxn>
                <a:cxn ang="0">
                  <a:pos x="91" y="33"/>
                </a:cxn>
                <a:cxn ang="0">
                  <a:pos x="87" y="30"/>
                </a:cxn>
                <a:cxn ang="0">
                  <a:pos x="77" y="20"/>
                </a:cxn>
              </a:cxnLst>
              <a:rect l="0" t="0" r="r" b="b"/>
              <a:pathLst>
                <a:path w="107" h="96">
                  <a:moveTo>
                    <a:pt x="54" y="14"/>
                  </a:moveTo>
                  <a:cubicBezTo>
                    <a:pt x="51" y="5"/>
                    <a:pt x="40" y="0"/>
                    <a:pt x="31" y="0"/>
                  </a:cubicBezTo>
                  <a:cubicBezTo>
                    <a:pt x="14" y="0"/>
                    <a:pt x="0" y="13"/>
                    <a:pt x="0" y="31"/>
                  </a:cubicBezTo>
                  <a:cubicBezTo>
                    <a:pt x="0" y="64"/>
                    <a:pt x="32" y="73"/>
                    <a:pt x="49" y="93"/>
                  </a:cubicBezTo>
                  <a:cubicBezTo>
                    <a:pt x="49" y="93"/>
                    <a:pt x="50" y="94"/>
                    <a:pt x="50" y="94"/>
                  </a:cubicBezTo>
                  <a:cubicBezTo>
                    <a:pt x="52" y="96"/>
                    <a:pt x="55" y="96"/>
                    <a:pt x="58" y="94"/>
                  </a:cubicBezTo>
                  <a:cubicBezTo>
                    <a:pt x="58" y="94"/>
                    <a:pt x="58" y="93"/>
                    <a:pt x="58" y="93"/>
                  </a:cubicBezTo>
                  <a:cubicBezTo>
                    <a:pt x="75" y="73"/>
                    <a:pt x="107" y="65"/>
                    <a:pt x="107" y="31"/>
                  </a:cubicBezTo>
                  <a:cubicBezTo>
                    <a:pt x="107" y="13"/>
                    <a:pt x="93" y="0"/>
                    <a:pt x="76" y="0"/>
                  </a:cubicBezTo>
                  <a:cubicBezTo>
                    <a:pt x="67" y="0"/>
                    <a:pt x="56" y="5"/>
                    <a:pt x="54" y="14"/>
                  </a:cubicBezTo>
                  <a:close/>
                  <a:moveTo>
                    <a:pt x="77" y="20"/>
                  </a:moveTo>
                  <a:cubicBezTo>
                    <a:pt x="75" y="20"/>
                    <a:pt x="74" y="18"/>
                    <a:pt x="74" y="16"/>
                  </a:cubicBezTo>
                  <a:cubicBezTo>
                    <a:pt x="74" y="13"/>
                    <a:pt x="76" y="11"/>
                    <a:pt x="78" y="11"/>
                  </a:cubicBezTo>
                  <a:cubicBezTo>
                    <a:pt x="82" y="11"/>
                    <a:pt x="86" y="14"/>
                    <a:pt x="89" y="17"/>
                  </a:cubicBezTo>
                  <a:cubicBezTo>
                    <a:pt x="93" y="21"/>
                    <a:pt x="96" y="26"/>
                    <a:pt x="96" y="29"/>
                  </a:cubicBezTo>
                  <a:cubicBezTo>
                    <a:pt x="96" y="31"/>
                    <a:pt x="94" y="33"/>
                    <a:pt x="91" y="33"/>
                  </a:cubicBezTo>
                  <a:cubicBezTo>
                    <a:pt x="89" y="33"/>
                    <a:pt x="87" y="32"/>
                    <a:pt x="87" y="30"/>
                  </a:cubicBezTo>
                  <a:cubicBezTo>
                    <a:pt x="86" y="25"/>
                    <a:pt x="82" y="21"/>
                    <a:pt x="77" y="20"/>
                  </a:cubicBezTo>
                  <a:close/>
                </a:path>
              </a:pathLst>
            </a:custGeom>
            <a:solidFill>
              <a:srgbClr val="C86EA0"/>
            </a:solidFill>
            <a:ln w="9525">
              <a:noFill/>
              <a:round/>
              <a:headEnd/>
              <a:tailEnd/>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grpSp>
      <p:sp>
        <p:nvSpPr>
          <p:cNvPr id="12" name="FC_ChartHeader">
            <a:extLst>
              <a:ext uri="{FF2B5EF4-FFF2-40B4-BE49-F238E27FC236}">
                <a16:creationId xmlns:a16="http://schemas.microsoft.com/office/drawing/2014/main" id="{1B5E3FCA-24B3-49EF-BC2B-20526475E8A6}"/>
              </a:ext>
            </a:extLst>
          </p:cNvPr>
          <p:cNvSpPr/>
          <p:nvPr/>
        </p:nvSpPr>
        <p:spPr>
          <a:xfrm>
            <a:off x="3104891" y="5054766"/>
            <a:ext cx="2925155" cy="232347"/>
          </a:xfrm>
          <a:prstGeom prst="roundRect">
            <a:avLst>
              <a:gd name="adj" fmla="val 50000"/>
            </a:avLst>
          </a:prstGeom>
          <a:solidFill>
            <a:srgbClr val="8282AA"/>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205247" algn="ctr" defTabSz="1169887">
              <a:lnSpc>
                <a:spcPct val="90000"/>
              </a:lnSpc>
              <a:spcBef>
                <a:spcPts val="385"/>
              </a:spcBef>
            </a:pPr>
            <a:r>
              <a:rPr lang="en-US" sz="1232" b="1" dirty="0">
                <a:solidFill>
                  <a:srgbClr val="FFFFFF"/>
                </a:solidFill>
                <a:latin typeface="Segoe UI"/>
              </a:rPr>
              <a:t>Destination features</a:t>
            </a:r>
          </a:p>
        </p:txBody>
      </p:sp>
      <p:graphicFrame>
        <p:nvGraphicFramePr>
          <p:cNvPr id="13" name="FC_Chart">
            <a:extLst>
              <a:ext uri="{FF2B5EF4-FFF2-40B4-BE49-F238E27FC236}">
                <a16:creationId xmlns:a16="http://schemas.microsoft.com/office/drawing/2014/main" id="{80333998-9277-4457-9AAB-425E97612488}"/>
              </a:ext>
            </a:extLst>
          </p:cNvPr>
          <p:cNvGraphicFramePr/>
          <p:nvPr>
            <p:extLst/>
          </p:nvPr>
        </p:nvGraphicFramePr>
        <p:xfrm>
          <a:off x="1319287" y="5430460"/>
          <a:ext cx="5026136" cy="1786736"/>
        </p:xfrm>
        <a:graphic>
          <a:graphicData uri="http://schemas.openxmlformats.org/drawingml/2006/chart">
            <c:chart xmlns:c="http://schemas.openxmlformats.org/drawingml/2006/chart" xmlns:r="http://schemas.openxmlformats.org/officeDocument/2006/relationships" r:id="rId3"/>
          </a:graphicData>
        </a:graphic>
      </p:graphicFrame>
      <p:grpSp>
        <p:nvGrpSpPr>
          <p:cNvPr id="14" name="Gruppieren 2">
            <a:extLst>
              <a:ext uri="{FF2B5EF4-FFF2-40B4-BE49-F238E27FC236}">
                <a16:creationId xmlns:a16="http://schemas.microsoft.com/office/drawing/2014/main" id="{6A962441-4E60-4E3E-9B7E-77B26C80852A}"/>
              </a:ext>
            </a:extLst>
          </p:cNvPr>
          <p:cNvGrpSpPr>
            <a:grpSpLocks noChangeAspect="1"/>
          </p:cNvGrpSpPr>
          <p:nvPr/>
        </p:nvGrpSpPr>
        <p:grpSpPr>
          <a:xfrm>
            <a:off x="3075729" y="4989714"/>
            <a:ext cx="360180" cy="360180"/>
            <a:chOff x="-1042867" y="2764795"/>
            <a:chExt cx="612000" cy="612000"/>
          </a:xfrm>
        </p:grpSpPr>
        <p:sp>
          <p:nvSpPr>
            <p:cNvPr id="15" name="Oval 210">
              <a:extLst>
                <a:ext uri="{FF2B5EF4-FFF2-40B4-BE49-F238E27FC236}">
                  <a16:creationId xmlns:a16="http://schemas.microsoft.com/office/drawing/2014/main" id="{0545E903-DCDE-410A-9D61-6575BF22F20D}"/>
                </a:ext>
              </a:extLst>
            </p:cNvPr>
            <p:cNvSpPr>
              <a:spLocks noChangeAspect="1"/>
            </p:cNvSpPr>
            <p:nvPr/>
          </p:nvSpPr>
          <p:spPr>
            <a:xfrm>
              <a:off x="-1042867" y="2764795"/>
              <a:ext cx="612000" cy="612000"/>
            </a:xfrm>
            <a:prstGeom prst="ellipse">
              <a:avLst/>
            </a:prstGeom>
            <a:solidFill>
              <a:schemeClr val="bg1"/>
            </a:solidFill>
            <a:ln w="12700">
              <a:solidFill>
                <a:srgbClr val="8282A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defTabSz="1169887"/>
              <a:endParaRPr lang="en-GB" sz="2309" b="1" dirty="0">
                <a:solidFill>
                  <a:prstClr val="white"/>
                </a:solidFill>
                <a:latin typeface="Segoe UI"/>
              </a:endParaRPr>
            </a:p>
          </p:txBody>
        </p:sp>
        <p:sp>
          <p:nvSpPr>
            <p:cNvPr id="16" name="Freeform 62">
              <a:extLst>
                <a:ext uri="{FF2B5EF4-FFF2-40B4-BE49-F238E27FC236}">
                  <a16:creationId xmlns:a16="http://schemas.microsoft.com/office/drawing/2014/main" id="{CF566882-B60C-47C3-B426-F8D1B98FC0F6}"/>
                </a:ext>
              </a:extLst>
            </p:cNvPr>
            <p:cNvSpPr>
              <a:spLocks noEditPoints="1"/>
            </p:cNvSpPr>
            <p:nvPr/>
          </p:nvSpPr>
          <p:spPr bwMode="auto">
            <a:xfrm>
              <a:off x="-951436" y="2835608"/>
              <a:ext cx="459684" cy="459684"/>
            </a:xfrm>
            <a:custGeom>
              <a:avLst/>
              <a:gdLst/>
              <a:ahLst/>
              <a:cxnLst>
                <a:cxn ang="0">
                  <a:pos x="0" y="91"/>
                </a:cxn>
                <a:cxn ang="0">
                  <a:pos x="16" y="106"/>
                </a:cxn>
                <a:cxn ang="0">
                  <a:pos x="27" y="102"/>
                </a:cxn>
                <a:cxn ang="0">
                  <a:pos x="55" y="73"/>
                </a:cxn>
                <a:cxn ang="0">
                  <a:pos x="63" y="81"/>
                </a:cxn>
                <a:cxn ang="0">
                  <a:pos x="66" y="92"/>
                </a:cxn>
                <a:cxn ang="0">
                  <a:pos x="77" y="103"/>
                </a:cxn>
                <a:cxn ang="0">
                  <a:pos x="93" y="103"/>
                </a:cxn>
                <a:cxn ang="0">
                  <a:pos x="92" y="87"/>
                </a:cxn>
                <a:cxn ang="0">
                  <a:pos x="81" y="76"/>
                </a:cxn>
                <a:cxn ang="0">
                  <a:pos x="71" y="73"/>
                </a:cxn>
                <a:cxn ang="0">
                  <a:pos x="63" y="66"/>
                </a:cxn>
                <a:cxn ang="0">
                  <a:pos x="68" y="61"/>
                </a:cxn>
                <a:cxn ang="0">
                  <a:pos x="98" y="53"/>
                </a:cxn>
                <a:cxn ang="0">
                  <a:pos x="107" y="33"/>
                </a:cxn>
                <a:cxn ang="0">
                  <a:pos x="107" y="33"/>
                </a:cxn>
                <a:cxn ang="0">
                  <a:pos x="102" y="29"/>
                </a:cxn>
                <a:cxn ang="0">
                  <a:pos x="99" y="30"/>
                </a:cxn>
                <a:cxn ang="0">
                  <a:pos x="98" y="31"/>
                </a:cxn>
                <a:cxn ang="0">
                  <a:pos x="93" y="36"/>
                </a:cxn>
                <a:cxn ang="0">
                  <a:pos x="82" y="40"/>
                </a:cxn>
                <a:cxn ang="0">
                  <a:pos x="71" y="35"/>
                </a:cxn>
                <a:cxn ang="0">
                  <a:pos x="67" y="24"/>
                </a:cxn>
                <a:cxn ang="0">
                  <a:pos x="71" y="13"/>
                </a:cxn>
                <a:cxn ang="0">
                  <a:pos x="76" y="9"/>
                </a:cxn>
                <a:cxn ang="0">
                  <a:pos x="77" y="7"/>
                </a:cxn>
                <a:cxn ang="0">
                  <a:pos x="78" y="4"/>
                </a:cxn>
                <a:cxn ang="0">
                  <a:pos x="74" y="0"/>
                </a:cxn>
                <a:cxn ang="0">
                  <a:pos x="73" y="0"/>
                </a:cxn>
                <a:cxn ang="0">
                  <a:pos x="54" y="9"/>
                </a:cxn>
                <a:cxn ang="0">
                  <a:pos x="46" y="39"/>
                </a:cxn>
                <a:cxn ang="0">
                  <a:pos x="41" y="44"/>
                </a:cxn>
                <a:cxn ang="0">
                  <a:pos x="20" y="23"/>
                </a:cxn>
                <a:cxn ang="0">
                  <a:pos x="20" y="17"/>
                </a:cxn>
                <a:cxn ang="0">
                  <a:pos x="7" y="11"/>
                </a:cxn>
                <a:cxn ang="0">
                  <a:pos x="0" y="17"/>
                </a:cxn>
                <a:cxn ang="0">
                  <a:pos x="7" y="31"/>
                </a:cxn>
                <a:cxn ang="0">
                  <a:pos x="13" y="31"/>
                </a:cxn>
                <a:cxn ang="0">
                  <a:pos x="33" y="51"/>
                </a:cxn>
                <a:cxn ang="0">
                  <a:pos x="5" y="80"/>
                </a:cxn>
                <a:cxn ang="0">
                  <a:pos x="0" y="91"/>
                </a:cxn>
                <a:cxn ang="0">
                  <a:pos x="12" y="90"/>
                </a:cxn>
                <a:cxn ang="0">
                  <a:pos x="17" y="84"/>
                </a:cxn>
                <a:cxn ang="0">
                  <a:pos x="23" y="90"/>
                </a:cxn>
                <a:cxn ang="0">
                  <a:pos x="17" y="95"/>
                </a:cxn>
                <a:cxn ang="0">
                  <a:pos x="12" y="90"/>
                </a:cxn>
              </a:cxnLst>
              <a:rect l="0" t="0" r="r" b="b"/>
              <a:pathLst>
                <a:path w="107" h="107">
                  <a:moveTo>
                    <a:pt x="0" y="91"/>
                  </a:moveTo>
                  <a:cubicBezTo>
                    <a:pt x="0" y="99"/>
                    <a:pt x="7" y="106"/>
                    <a:pt x="16" y="106"/>
                  </a:cubicBezTo>
                  <a:cubicBezTo>
                    <a:pt x="20" y="106"/>
                    <a:pt x="24" y="105"/>
                    <a:pt x="27" y="102"/>
                  </a:cubicBezTo>
                  <a:cubicBezTo>
                    <a:pt x="55" y="73"/>
                    <a:pt x="55" y="73"/>
                    <a:pt x="55" y="73"/>
                  </a:cubicBezTo>
                  <a:cubicBezTo>
                    <a:pt x="63" y="81"/>
                    <a:pt x="63" y="81"/>
                    <a:pt x="63" y="81"/>
                  </a:cubicBezTo>
                  <a:cubicBezTo>
                    <a:pt x="62" y="85"/>
                    <a:pt x="63" y="89"/>
                    <a:pt x="66" y="92"/>
                  </a:cubicBezTo>
                  <a:cubicBezTo>
                    <a:pt x="77" y="103"/>
                    <a:pt x="77" y="103"/>
                    <a:pt x="77" y="103"/>
                  </a:cubicBezTo>
                  <a:cubicBezTo>
                    <a:pt x="81" y="107"/>
                    <a:pt x="88" y="107"/>
                    <a:pt x="93" y="103"/>
                  </a:cubicBezTo>
                  <a:cubicBezTo>
                    <a:pt x="97" y="99"/>
                    <a:pt x="97" y="92"/>
                    <a:pt x="92" y="87"/>
                  </a:cubicBezTo>
                  <a:cubicBezTo>
                    <a:pt x="81" y="76"/>
                    <a:pt x="81" y="76"/>
                    <a:pt x="81" y="76"/>
                  </a:cubicBezTo>
                  <a:cubicBezTo>
                    <a:pt x="79" y="73"/>
                    <a:pt x="74" y="72"/>
                    <a:pt x="71" y="73"/>
                  </a:cubicBezTo>
                  <a:cubicBezTo>
                    <a:pt x="63" y="66"/>
                    <a:pt x="63" y="66"/>
                    <a:pt x="63" y="66"/>
                  </a:cubicBezTo>
                  <a:cubicBezTo>
                    <a:pt x="68" y="61"/>
                    <a:pt x="68" y="61"/>
                    <a:pt x="68" y="61"/>
                  </a:cubicBezTo>
                  <a:cubicBezTo>
                    <a:pt x="78" y="64"/>
                    <a:pt x="90" y="61"/>
                    <a:pt x="98" y="53"/>
                  </a:cubicBezTo>
                  <a:cubicBezTo>
                    <a:pt x="103" y="47"/>
                    <a:pt x="106" y="40"/>
                    <a:pt x="107" y="33"/>
                  </a:cubicBezTo>
                  <a:cubicBezTo>
                    <a:pt x="107" y="33"/>
                    <a:pt x="107" y="33"/>
                    <a:pt x="107" y="33"/>
                  </a:cubicBezTo>
                  <a:cubicBezTo>
                    <a:pt x="107" y="31"/>
                    <a:pt x="105" y="29"/>
                    <a:pt x="102" y="29"/>
                  </a:cubicBezTo>
                  <a:cubicBezTo>
                    <a:pt x="101" y="29"/>
                    <a:pt x="100" y="29"/>
                    <a:pt x="99" y="30"/>
                  </a:cubicBezTo>
                  <a:cubicBezTo>
                    <a:pt x="98" y="31"/>
                    <a:pt x="98" y="31"/>
                    <a:pt x="98" y="31"/>
                  </a:cubicBezTo>
                  <a:cubicBezTo>
                    <a:pt x="93" y="36"/>
                    <a:pt x="93" y="36"/>
                    <a:pt x="93" y="36"/>
                  </a:cubicBezTo>
                  <a:cubicBezTo>
                    <a:pt x="91" y="38"/>
                    <a:pt x="87" y="40"/>
                    <a:pt x="82" y="40"/>
                  </a:cubicBezTo>
                  <a:cubicBezTo>
                    <a:pt x="78" y="40"/>
                    <a:pt x="74" y="38"/>
                    <a:pt x="71" y="35"/>
                  </a:cubicBezTo>
                  <a:cubicBezTo>
                    <a:pt x="69" y="32"/>
                    <a:pt x="67" y="29"/>
                    <a:pt x="67" y="24"/>
                  </a:cubicBezTo>
                  <a:cubicBezTo>
                    <a:pt x="67" y="20"/>
                    <a:pt x="68" y="16"/>
                    <a:pt x="71" y="13"/>
                  </a:cubicBezTo>
                  <a:cubicBezTo>
                    <a:pt x="76" y="9"/>
                    <a:pt x="76" y="9"/>
                    <a:pt x="76" y="9"/>
                  </a:cubicBezTo>
                  <a:cubicBezTo>
                    <a:pt x="77" y="7"/>
                    <a:pt x="77" y="7"/>
                    <a:pt x="77" y="7"/>
                  </a:cubicBezTo>
                  <a:cubicBezTo>
                    <a:pt x="78" y="7"/>
                    <a:pt x="78" y="5"/>
                    <a:pt x="78" y="4"/>
                  </a:cubicBezTo>
                  <a:cubicBezTo>
                    <a:pt x="78" y="2"/>
                    <a:pt x="76" y="0"/>
                    <a:pt x="74" y="0"/>
                  </a:cubicBezTo>
                  <a:cubicBezTo>
                    <a:pt x="73" y="0"/>
                    <a:pt x="73" y="0"/>
                    <a:pt x="73" y="0"/>
                  </a:cubicBezTo>
                  <a:cubicBezTo>
                    <a:pt x="66" y="0"/>
                    <a:pt x="59" y="3"/>
                    <a:pt x="54" y="9"/>
                  </a:cubicBezTo>
                  <a:cubicBezTo>
                    <a:pt x="46" y="17"/>
                    <a:pt x="43" y="28"/>
                    <a:pt x="46" y="39"/>
                  </a:cubicBezTo>
                  <a:cubicBezTo>
                    <a:pt x="41" y="44"/>
                    <a:pt x="41" y="44"/>
                    <a:pt x="41" y="44"/>
                  </a:cubicBezTo>
                  <a:cubicBezTo>
                    <a:pt x="20" y="23"/>
                    <a:pt x="20" y="23"/>
                    <a:pt x="20" y="23"/>
                  </a:cubicBezTo>
                  <a:cubicBezTo>
                    <a:pt x="20" y="17"/>
                    <a:pt x="20" y="17"/>
                    <a:pt x="20" y="17"/>
                  </a:cubicBezTo>
                  <a:cubicBezTo>
                    <a:pt x="7" y="11"/>
                    <a:pt x="7" y="11"/>
                    <a:pt x="7" y="11"/>
                  </a:cubicBezTo>
                  <a:cubicBezTo>
                    <a:pt x="0" y="17"/>
                    <a:pt x="0" y="17"/>
                    <a:pt x="0" y="17"/>
                  </a:cubicBezTo>
                  <a:cubicBezTo>
                    <a:pt x="7" y="31"/>
                    <a:pt x="7" y="31"/>
                    <a:pt x="7" y="31"/>
                  </a:cubicBezTo>
                  <a:cubicBezTo>
                    <a:pt x="13" y="31"/>
                    <a:pt x="13" y="31"/>
                    <a:pt x="13" y="31"/>
                  </a:cubicBezTo>
                  <a:cubicBezTo>
                    <a:pt x="33" y="51"/>
                    <a:pt x="33" y="51"/>
                    <a:pt x="33" y="51"/>
                  </a:cubicBezTo>
                  <a:cubicBezTo>
                    <a:pt x="5" y="80"/>
                    <a:pt x="5" y="80"/>
                    <a:pt x="5" y="80"/>
                  </a:cubicBezTo>
                  <a:cubicBezTo>
                    <a:pt x="2" y="82"/>
                    <a:pt x="0" y="86"/>
                    <a:pt x="0" y="91"/>
                  </a:cubicBezTo>
                  <a:close/>
                  <a:moveTo>
                    <a:pt x="12" y="90"/>
                  </a:moveTo>
                  <a:cubicBezTo>
                    <a:pt x="12" y="87"/>
                    <a:pt x="14" y="84"/>
                    <a:pt x="17" y="84"/>
                  </a:cubicBezTo>
                  <a:cubicBezTo>
                    <a:pt x="20" y="84"/>
                    <a:pt x="23" y="87"/>
                    <a:pt x="23" y="90"/>
                  </a:cubicBezTo>
                  <a:cubicBezTo>
                    <a:pt x="23" y="93"/>
                    <a:pt x="20" y="95"/>
                    <a:pt x="17" y="95"/>
                  </a:cubicBezTo>
                  <a:cubicBezTo>
                    <a:pt x="14" y="95"/>
                    <a:pt x="12" y="93"/>
                    <a:pt x="12" y="90"/>
                  </a:cubicBezTo>
                  <a:close/>
                </a:path>
              </a:pathLst>
            </a:custGeom>
            <a:solidFill>
              <a:srgbClr val="8282AA"/>
            </a:solidFill>
            <a:ln w="9525">
              <a:noFill/>
              <a:round/>
              <a:headEnd/>
              <a:tailEnd/>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grpSp>
      <p:sp>
        <p:nvSpPr>
          <p:cNvPr id="17" name="Rectangle 16">
            <a:extLst>
              <a:ext uri="{FF2B5EF4-FFF2-40B4-BE49-F238E27FC236}">
                <a16:creationId xmlns:a16="http://schemas.microsoft.com/office/drawing/2014/main" id="{A34D67E3-BBCF-4341-B2F1-D5337DEE33F9}"/>
              </a:ext>
            </a:extLst>
          </p:cNvPr>
          <p:cNvSpPr/>
          <p:nvPr/>
        </p:nvSpPr>
        <p:spPr bwMode="gray">
          <a:xfrm>
            <a:off x="2291394" y="1854637"/>
            <a:ext cx="4019969" cy="576064"/>
          </a:xfrm>
          <a:prstGeom prst="rect">
            <a:avLst/>
          </a:prstGeom>
          <a:solidFill>
            <a:srgbClr val="418FAB"/>
          </a:solidFill>
          <a:ln w="28575">
            <a:solidFill>
              <a:srgbClr val="418FAB"/>
            </a:solidFill>
          </a:ln>
        </p:spPr>
        <p:txBody>
          <a:bodyPr vert="horz" lIns="73456" tIns="0" rIns="24485" bIns="0" rtlCol="0" anchor="ctr">
            <a:noAutofit/>
          </a:bodyPr>
          <a:lstStyle/>
          <a:p>
            <a:pPr algn="ctr" defTabSz="1357788">
              <a:lnSpc>
                <a:spcPct val="80000"/>
              </a:lnSpc>
              <a:spcBef>
                <a:spcPts val="1199"/>
              </a:spcBef>
              <a:spcAft>
                <a:spcPts val="441"/>
              </a:spcAft>
              <a:buFont typeface="Arial" panose="020B0604020202020204" pitchFamily="34" charset="0"/>
              <a:buNone/>
            </a:pPr>
            <a:r>
              <a:rPr lang="en-GB" sz="2000" b="1" cap="all" dirty="0">
                <a:solidFill>
                  <a:schemeClr val="bg1"/>
                </a:solidFill>
              </a:rPr>
              <a:t>BELOW 40</a:t>
            </a:r>
          </a:p>
        </p:txBody>
      </p:sp>
      <p:sp>
        <p:nvSpPr>
          <p:cNvPr id="18" name="Rectangle 17">
            <a:extLst>
              <a:ext uri="{FF2B5EF4-FFF2-40B4-BE49-F238E27FC236}">
                <a16:creationId xmlns:a16="http://schemas.microsoft.com/office/drawing/2014/main" id="{32541B3C-3C1C-4C80-8807-1A527D7CE807}"/>
              </a:ext>
            </a:extLst>
          </p:cNvPr>
          <p:cNvSpPr/>
          <p:nvPr/>
        </p:nvSpPr>
        <p:spPr bwMode="gray">
          <a:xfrm>
            <a:off x="7308919" y="1854637"/>
            <a:ext cx="4131774" cy="576064"/>
          </a:xfrm>
          <a:prstGeom prst="rect">
            <a:avLst/>
          </a:prstGeom>
          <a:solidFill>
            <a:srgbClr val="E87722"/>
          </a:solidFill>
        </p:spPr>
        <p:txBody>
          <a:bodyPr vert="horz" lIns="73456" tIns="0" rIns="24485" bIns="0" rtlCol="0" anchor="ctr">
            <a:noAutofit/>
          </a:bodyPr>
          <a:lstStyle/>
          <a:p>
            <a:pPr algn="ctr" defTabSz="1357788">
              <a:lnSpc>
                <a:spcPct val="80000"/>
              </a:lnSpc>
              <a:spcBef>
                <a:spcPts val="1199"/>
              </a:spcBef>
              <a:spcAft>
                <a:spcPts val="441"/>
              </a:spcAft>
              <a:buFont typeface="Arial" panose="020B0604020202020204" pitchFamily="34" charset="0"/>
              <a:buNone/>
            </a:pPr>
            <a:r>
              <a:rPr lang="en-GB" sz="2000" b="1" cap="all" dirty="0">
                <a:solidFill>
                  <a:schemeClr val="bg1"/>
                </a:solidFill>
              </a:rPr>
              <a:t>Above 40</a:t>
            </a:r>
          </a:p>
        </p:txBody>
      </p:sp>
      <p:sp>
        <p:nvSpPr>
          <p:cNvPr id="24" name="FC_ChartHeader">
            <a:extLst>
              <a:ext uri="{FF2B5EF4-FFF2-40B4-BE49-F238E27FC236}">
                <a16:creationId xmlns:a16="http://schemas.microsoft.com/office/drawing/2014/main" id="{E98D61D0-8CD6-4FED-843A-9CE1ED902F60}"/>
              </a:ext>
            </a:extLst>
          </p:cNvPr>
          <p:cNvSpPr/>
          <p:nvPr/>
        </p:nvSpPr>
        <p:spPr>
          <a:xfrm>
            <a:off x="7910224" y="5054766"/>
            <a:ext cx="2925155" cy="232347"/>
          </a:xfrm>
          <a:prstGeom prst="roundRect">
            <a:avLst>
              <a:gd name="adj" fmla="val 50000"/>
            </a:avLst>
          </a:prstGeom>
          <a:solidFill>
            <a:srgbClr val="8282AA"/>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205247" algn="ctr" defTabSz="1169887">
              <a:lnSpc>
                <a:spcPct val="90000"/>
              </a:lnSpc>
              <a:spcBef>
                <a:spcPts val="385"/>
              </a:spcBef>
            </a:pPr>
            <a:r>
              <a:rPr lang="en-US" sz="1232" b="1" dirty="0">
                <a:solidFill>
                  <a:srgbClr val="FFFFFF"/>
                </a:solidFill>
                <a:latin typeface="Segoe UI"/>
              </a:rPr>
              <a:t>Destination features</a:t>
            </a:r>
          </a:p>
        </p:txBody>
      </p:sp>
      <p:graphicFrame>
        <p:nvGraphicFramePr>
          <p:cNvPr id="25" name="FC_Chart">
            <a:extLst>
              <a:ext uri="{FF2B5EF4-FFF2-40B4-BE49-F238E27FC236}">
                <a16:creationId xmlns:a16="http://schemas.microsoft.com/office/drawing/2014/main" id="{A883F959-D759-4B37-812F-04767E7B8B15}"/>
              </a:ext>
            </a:extLst>
          </p:cNvPr>
          <p:cNvGraphicFramePr/>
          <p:nvPr>
            <p:extLst/>
          </p:nvPr>
        </p:nvGraphicFramePr>
        <p:xfrm>
          <a:off x="6030046" y="5430460"/>
          <a:ext cx="5730401" cy="1786736"/>
        </p:xfrm>
        <a:graphic>
          <a:graphicData uri="http://schemas.openxmlformats.org/drawingml/2006/chart">
            <c:chart xmlns:c="http://schemas.openxmlformats.org/drawingml/2006/chart" xmlns:r="http://schemas.openxmlformats.org/officeDocument/2006/relationships" r:id="rId4"/>
          </a:graphicData>
        </a:graphic>
      </p:graphicFrame>
      <p:grpSp>
        <p:nvGrpSpPr>
          <p:cNvPr id="26" name="Gruppieren 2">
            <a:extLst>
              <a:ext uri="{FF2B5EF4-FFF2-40B4-BE49-F238E27FC236}">
                <a16:creationId xmlns:a16="http://schemas.microsoft.com/office/drawing/2014/main" id="{99C06C97-F8D0-4867-885E-7DEF3A21C9E4}"/>
              </a:ext>
            </a:extLst>
          </p:cNvPr>
          <p:cNvGrpSpPr>
            <a:grpSpLocks noChangeAspect="1"/>
          </p:cNvGrpSpPr>
          <p:nvPr/>
        </p:nvGrpSpPr>
        <p:grpSpPr>
          <a:xfrm>
            <a:off x="7881062" y="4989714"/>
            <a:ext cx="360180" cy="360180"/>
            <a:chOff x="-1042867" y="2764795"/>
            <a:chExt cx="612000" cy="612000"/>
          </a:xfrm>
        </p:grpSpPr>
        <p:sp>
          <p:nvSpPr>
            <p:cNvPr id="27" name="Oval 210">
              <a:extLst>
                <a:ext uri="{FF2B5EF4-FFF2-40B4-BE49-F238E27FC236}">
                  <a16:creationId xmlns:a16="http://schemas.microsoft.com/office/drawing/2014/main" id="{A94474E0-3E92-4C67-97D7-D6D0A8209CB1}"/>
                </a:ext>
              </a:extLst>
            </p:cNvPr>
            <p:cNvSpPr>
              <a:spLocks noChangeAspect="1"/>
            </p:cNvSpPr>
            <p:nvPr/>
          </p:nvSpPr>
          <p:spPr>
            <a:xfrm>
              <a:off x="-1042867" y="2764795"/>
              <a:ext cx="612000" cy="612000"/>
            </a:xfrm>
            <a:prstGeom prst="ellipse">
              <a:avLst/>
            </a:prstGeom>
            <a:solidFill>
              <a:schemeClr val="bg1"/>
            </a:solidFill>
            <a:ln w="12700">
              <a:solidFill>
                <a:srgbClr val="8282A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defTabSz="1169887"/>
              <a:endParaRPr lang="en-GB" sz="2309" b="1" dirty="0">
                <a:solidFill>
                  <a:prstClr val="white"/>
                </a:solidFill>
                <a:latin typeface="Segoe UI"/>
              </a:endParaRPr>
            </a:p>
          </p:txBody>
        </p:sp>
        <p:sp>
          <p:nvSpPr>
            <p:cNvPr id="28" name="Freeform 62">
              <a:extLst>
                <a:ext uri="{FF2B5EF4-FFF2-40B4-BE49-F238E27FC236}">
                  <a16:creationId xmlns:a16="http://schemas.microsoft.com/office/drawing/2014/main" id="{EA776A60-556E-44C9-BD0D-CF073B0391D5}"/>
                </a:ext>
              </a:extLst>
            </p:cNvPr>
            <p:cNvSpPr>
              <a:spLocks noEditPoints="1"/>
            </p:cNvSpPr>
            <p:nvPr/>
          </p:nvSpPr>
          <p:spPr bwMode="auto">
            <a:xfrm>
              <a:off x="-951436" y="2835608"/>
              <a:ext cx="459684" cy="459684"/>
            </a:xfrm>
            <a:custGeom>
              <a:avLst/>
              <a:gdLst/>
              <a:ahLst/>
              <a:cxnLst>
                <a:cxn ang="0">
                  <a:pos x="0" y="91"/>
                </a:cxn>
                <a:cxn ang="0">
                  <a:pos x="16" y="106"/>
                </a:cxn>
                <a:cxn ang="0">
                  <a:pos x="27" y="102"/>
                </a:cxn>
                <a:cxn ang="0">
                  <a:pos x="55" y="73"/>
                </a:cxn>
                <a:cxn ang="0">
                  <a:pos x="63" y="81"/>
                </a:cxn>
                <a:cxn ang="0">
                  <a:pos x="66" y="92"/>
                </a:cxn>
                <a:cxn ang="0">
                  <a:pos x="77" y="103"/>
                </a:cxn>
                <a:cxn ang="0">
                  <a:pos x="93" y="103"/>
                </a:cxn>
                <a:cxn ang="0">
                  <a:pos x="92" y="87"/>
                </a:cxn>
                <a:cxn ang="0">
                  <a:pos x="81" y="76"/>
                </a:cxn>
                <a:cxn ang="0">
                  <a:pos x="71" y="73"/>
                </a:cxn>
                <a:cxn ang="0">
                  <a:pos x="63" y="66"/>
                </a:cxn>
                <a:cxn ang="0">
                  <a:pos x="68" y="61"/>
                </a:cxn>
                <a:cxn ang="0">
                  <a:pos x="98" y="53"/>
                </a:cxn>
                <a:cxn ang="0">
                  <a:pos x="107" y="33"/>
                </a:cxn>
                <a:cxn ang="0">
                  <a:pos x="107" y="33"/>
                </a:cxn>
                <a:cxn ang="0">
                  <a:pos x="102" y="29"/>
                </a:cxn>
                <a:cxn ang="0">
                  <a:pos x="99" y="30"/>
                </a:cxn>
                <a:cxn ang="0">
                  <a:pos x="98" y="31"/>
                </a:cxn>
                <a:cxn ang="0">
                  <a:pos x="93" y="36"/>
                </a:cxn>
                <a:cxn ang="0">
                  <a:pos x="82" y="40"/>
                </a:cxn>
                <a:cxn ang="0">
                  <a:pos x="71" y="35"/>
                </a:cxn>
                <a:cxn ang="0">
                  <a:pos x="67" y="24"/>
                </a:cxn>
                <a:cxn ang="0">
                  <a:pos x="71" y="13"/>
                </a:cxn>
                <a:cxn ang="0">
                  <a:pos x="76" y="9"/>
                </a:cxn>
                <a:cxn ang="0">
                  <a:pos x="77" y="7"/>
                </a:cxn>
                <a:cxn ang="0">
                  <a:pos x="78" y="4"/>
                </a:cxn>
                <a:cxn ang="0">
                  <a:pos x="74" y="0"/>
                </a:cxn>
                <a:cxn ang="0">
                  <a:pos x="73" y="0"/>
                </a:cxn>
                <a:cxn ang="0">
                  <a:pos x="54" y="9"/>
                </a:cxn>
                <a:cxn ang="0">
                  <a:pos x="46" y="39"/>
                </a:cxn>
                <a:cxn ang="0">
                  <a:pos x="41" y="44"/>
                </a:cxn>
                <a:cxn ang="0">
                  <a:pos x="20" y="23"/>
                </a:cxn>
                <a:cxn ang="0">
                  <a:pos x="20" y="17"/>
                </a:cxn>
                <a:cxn ang="0">
                  <a:pos x="7" y="11"/>
                </a:cxn>
                <a:cxn ang="0">
                  <a:pos x="0" y="17"/>
                </a:cxn>
                <a:cxn ang="0">
                  <a:pos x="7" y="31"/>
                </a:cxn>
                <a:cxn ang="0">
                  <a:pos x="13" y="31"/>
                </a:cxn>
                <a:cxn ang="0">
                  <a:pos x="33" y="51"/>
                </a:cxn>
                <a:cxn ang="0">
                  <a:pos x="5" y="80"/>
                </a:cxn>
                <a:cxn ang="0">
                  <a:pos x="0" y="91"/>
                </a:cxn>
                <a:cxn ang="0">
                  <a:pos x="12" y="90"/>
                </a:cxn>
                <a:cxn ang="0">
                  <a:pos x="17" y="84"/>
                </a:cxn>
                <a:cxn ang="0">
                  <a:pos x="23" y="90"/>
                </a:cxn>
                <a:cxn ang="0">
                  <a:pos x="17" y="95"/>
                </a:cxn>
                <a:cxn ang="0">
                  <a:pos x="12" y="90"/>
                </a:cxn>
              </a:cxnLst>
              <a:rect l="0" t="0" r="r" b="b"/>
              <a:pathLst>
                <a:path w="107" h="107">
                  <a:moveTo>
                    <a:pt x="0" y="91"/>
                  </a:moveTo>
                  <a:cubicBezTo>
                    <a:pt x="0" y="99"/>
                    <a:pt x="7" y="106"/>
                    <a:pt x="16" y="106"/>
                  </a:cubicBezTo>
                  <a:cubicBezTo>
                    <a:pt x="20" y="106"/>
                    <a:pt x="24" y="105"/>
                    <a:pt x="27" y="102"/>
                  </a:cubicBezTo>
                  <a:cubicBezTo>
                    <a:pt x="55" y="73"/>
                    <a:pt x="55" y="73"/>
                    <a:pt x="55" y="73"/>
                  </a:cubicBezTo>
                  <a:cubicBezTo>
                    <a:pt x="63" y="81"/>
                    <a:pt x="63" y="81"/>
                    <a:pt x="63" y="81"/>
                  </a:cubicBezTo>
                  <a:cubicBezTo>
                    <a:pt x="62" y="85"/>
                    <a:pt x="63" y="89"/>
                    <a:pt x="66" y="92"/>
                  </a:cubicBezTo>
                  <a:cubicBezTo>
                    <a:pt x="77" y="103"/>
                    <a:pt x="77" y="103"/>
                    <a:pt x="77" y="103"/>
                  </a:cubicBezTo>
                  <a:cubicBezTo>
                    <a:pt x="81" y="107"/>
                    <a:pt x="88" y="107"/>
                    <a:pt x="93" y="103"/>
                  </a:cubicBezTo>
                  <a:cubicBezTo>
                    <a:pt x="97" y="99"/>
                    <a:pt x="97" y="92"/>
                    <a:pt x="92" y="87"/>
                  </a:cubicBezTo>
                  <a:cubicBezTo>
                    <a:pt x="81" y="76"/>
                    <a:pt x="81" y="76"/>
                    <a:pt x="81" y="76"/>
                  </a:cubicBezTo>
                  <a:cubicBezTo>
                    <a:pt x="79" y="73"/>
                    <a:pt x="74" y="72"/>
                    <a:pt x="71" y="73"/>
                  </a:cubicBezTo>
                  <a:cubicBezTo>
                    <a:pt x="63" y="66"/>
                    <a:pt x="63" y="66"/>
                    <a:pt x="63" y="66"/>
                  </a:cubicBezTo>
                  <a:cubicBezTo>
                    <a:pt x="68" y="61"/>
                    <a:pt x="68" y="61"/>
                    <a:pt x="68" y="61"/>
                  </a:cubicBezTo>
                  <a:cubicBezTo>
                    <a:pt x="78" y="64"/>
                    <a:pt x="90" y="61"/>
                    <a:pt x="98" y="53"/>
                  </a:cubicBezTo>
                  <a:cubicBezTo>
                    <a:pt x="103" y="47"/>
                    <a:pt x="106" y="40"/>
                    <a:pt x="107" y="33"/>
                  </a:cubicBezTo>
                  <a:cubicBezTo>
                    <a:pt x="107" y="33"/>
                    <a:pt x="107" y="33"/>
                    <a:pt x="107" y="33"/>
                  </a:cubicBezTo>
                  <a:cubicBezTo>
                    <a:pt x="107" y="31"/>
                    <a:pt x="105" y="29"/>
                    <a:pt x="102" y="29"/>
                  </a:cubicBezTo>
                  <a:cubicBezTo>
                    <a:pt x="101" y="29"/>
                    <a:pt x="100" y="29"/>
                    <a:pt x="99" y="30"/>
                  </a:cubicBezTo>
                  <a:cubicBezTo>
                    <a:pt x="98" y="31"/>
                    <a:pt x="98" y="31"/>
                    <a:pt x="98" y="31"/>
                  </a:cubicBezTo>
                  <a:cubicBezTo>
                    <a:pt x="93" y="36"/>
                    <a:pt x="93" y="36"/>
                    <a:pt x="93" y="36"/>
                  </a:cubicBezTo>
                  <a:cubicBezTo>
                    <a:pt x="91" y="38"/>
                    <a:pt x="87" y="40"/>
                    <a:pt x="82" y="40"/>
                  </a:cubicBezTo>
                  <a:cubicBezTo>
                    <a:pt x="78" y="40"/>
                    <a:pt x="74" y="38"/>
                    <a:pt x="71" y="35"/>
                  </a:cubicBezTo>
                  <a:cubicBezTo>
                    <a:pt x="69" y="32"/>
                    <a:pt x="67" y="29"/>
                    <a:pt x="67" y="24"/>
                  </a:cubicBezTo>
                  <a:cubicBezTo>
                    <a:pt x="67" y="20"/>
                    <a:pt x="68" y="16"/>
                    <a:pt x="71" y="13"/>
                  </a:cubicBezTo>
                  <a:cubicBezTo>
                    <a:pt x="76" y="9"/>
                    <a:pt x="76" y="9"/>
                    <a:pt x="76" y="9"/>
                  </a:cubicBezTo>
                  <a:cubicBezTo>
                    <a:pt x="77" y="7"/>
                    <a:pt x="77" y="7"/>
                    <a:pt x="77" y="7"/>
                  </a:cubicBezTo>
                  <a:cubicBezTo>
                    <a:pt x="78" y="7"/>
                    <a:pt x="78" y="5"/>
                    <a:pt x="78" y="4"/>
                  </a:cubicBezTo>
                  <a:cubicBezTo>
                    <a:pt x="78" y="2"/>
                    <a:pt x="76" y="0"/>
                    <a:pt x="74" y="0"/>
                  </a:cubicBezTo>
                  <a:cubicBezTo>
                    <a:pt x="73" y="0"/>
                    <a:pt x="73" y="0"/>
                    <a:pt x="73" y="0"/>
                  </a:cubicBezTo>
                  <a:cubicBezTo>
                    <a:pt x="66" y="0"/>
                    <a:pt x="59" y="3"/>
                    <a:pt x="54" y="9"/>
                  </a:cubicBezTo>
                  <a:cubicBezTo>
                    <a:pt x="46" y="17"/>
                    <a:pt x="43" y="28"/>
                    <a:pt x="46" y="39"/>
                  </a:cubicBezTo>
                  <a:cubicBezTo>
                    <a:pt x="41" y="44"/>
                    <a:pt x="41" y="44"/>
                    <a:pt x="41" y="44"/>
                  </a:cubicBezTo>
                  <a:cubicBezTo>
                    <a:pt x="20" y="23"/>
                    <a:pt x="20" y="23"/>
                    <a:pt x="20" y="23"/>
                  </a:cubicBezTo>
                  <a:cubicBezTo>
                    <a:pt x="20" y="17"/>
                    <a:pt x="20" y="17"/>
                    <a:pt x="20" y="17"/>
                  </a:cubicBezTo>
                  <a:cubicBezTo>
                    <a:pt x="7" y="11"/>
                    <a:pt x="7" y="11"/>
                    <a:pt x="7" y="11"/>
                  </a:cubicBezTo>
                  <a:cubicBezTo>
                    <a:pt x="0" y="17"/>
                    <a:pt x="0" y="17"/>
                    <a:pt x="0" y="17"/>
                  </a:cubicBezTo>
                  <a:cubicBezTo>
                    <a:pt x="7" y="31"/>
                    <a:pt x="7" y="31"/>
                    <a:pt x="7" y="31"/>
                  </a:cubicBezTo>
                  <a:cubicBezTo>
                    <a:pt x="13" y="31"/>
                    <a:pt x="13" y="31"/>
                    <a:pt x="13" y="31"/>
                  </a:cubicBezTo>
                  <a:cubicBezTo>
                    <a:pt x="33" y="51"/>
                    <a:pt x="33" y="51"/>
                    <a:pt x="33" y="51"/>
                  </a:cubicBezTo>
                  <a:cubicBezTo>
                    <a:pt x="5" y="80"/>
                    <a:pt x="5" y="80"/>
                    <a:pt x="5" y="80"/>
                  </a:cubicBezTo>
                  <a:cubicBezTo>
                    <a:pt x="2" y="82"/>
                    <a:pt x="0" y="86"/>
                    <a:pt x="0" y="91"/>
                  </a:cubicBezTo>
                  <a:close/>
                  <a:moveTo>
                    <a:pt x="12" y="90"/>
                  </a:moveTo>
                  <a:cubicBezTo>
                    <a:pt x="12" y="87"/>
                    <a:pt x="14" y="84"/>
                    <a:pt x="17" y="84"/>
                  </a:cubicBezTo>
                  <a:cubicBezTo>
                    <a:pt x="20" y="84"/>
                    <a:pt x="23" y="87"/>
                    <a:pt x="23" y="90"/>
                  </a:cubicBezTo>
                  <a:cubicBezTo>
                    <a:pt x="23" y="93"/>
                    <a:pt x="20" y="95"/>
                    <a:pt x="17" y="95"/>
                  </a:cubicBezTo>
                  <a:cubicBezTo>
                    <a:pt x="14" y="95"/>
                    <a:pt x="12" y="93"/>
                    <a:pt x="12" y="90"/>
                  </a:cubicBezTo>
                  <a:close/>
                </a:path>
              </a:pathLst>
            </a:custGeom>
            <a:solidFill>
              <a:srgbClr val="8282AA"/>
            </a:solidFill>
            <a:ln w="9525">
              <a:noFill/>
              <a:round/>
              <a:headEnd/>
              <a:tailEnd/>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grpSp>
      <p:sp>
        <p:nvSpPr>
          <p:cNvPr id="29" name="TextBox 28">
            <a:extLst>
              <a:ext uri="{FF2B5EF4-FFF2-40B4-BE49-F238E27FC236}">
                <a16:creationId xmlns:a16="http://schemas.microsoft.com/office/drawing/2014/main" id="{3C109645-ECA8-485D-84D3-4176F45A1016}"/>
              </a:ext>
            </a:extLst>
          </p:cNvPr>
          <p:cNvSpPr txBox="1"/>
          <p:nvPr/>
        </p:nvSpPr>
        <p:spPr>
          <a:xfrm>
            <a:off x="11616431" y="7112401"/>
            <a:ext cx="1654858" cy="259870"/>
          </a:xfrm>
          <a:prstGeom prst="rect">
            <a:avLst/>
          </a:prstGeom>
          <a:noFill/>
        </p:spPr>
        <p:txBody>
          <a:bodyPr wrap="none" lIns="72000" tIns="36000" rIns="72000" bIns="36000" rtlCol="0">
            <a:spAutoFit/>
          </a:bodyPr>
          <a:lstStyle/>
          <a:p>
            <a:pPr>
              <a:lnSpc>
                <a:spcPct val="110000"/>
              </a:lnSpc>
              <a:spcBef>
                <a:spcPts val="2400"/>
              </a:spcBef>
              <a:buClr>
                <a:schemeClr val="bg2"/>
              </a:buClr>
            </a:pPr>
            <a:r>
              <a:rPr lang="en-US" sz="1200" b="1" i="1" dirty="0"/>
              <a:t>Numbers are indexes</a:t>
            </a:r>
          </a:p>
        </p:txBody>
      </p:sp>
      <p:graphicFrame>
        <p:nvGraphicFramePr>
          <p:cNvPr id="30" name="EB_Chart">
            <a:extLst>
              <a:ext uri="{FF2B5EF4-FFF2-40B4-BE49-F238E27FC236}">
                <a16:creationId xmlns:a16="http://schemas.microsoft.com/office/drawing/2014/main" id="{A4D12AE4-ADA5-44AA-AC81-95269D4D7865}"/>
              </a:ext>
            </a:extLst>
          </p:cNvPr>
          <p:cNvGraphicFramePr/>
          <p:nvPr>
            <p:extLst/>
          </p:nvPr>
        </p:nvGraphicFramePr>
        <p:xfrm>
          <a:off x="5912140" y="3089671"/>
          <a:ext cx="5988896" cy="1786736"/>
        </p:xfrm>
        <a:graphic>
          <a:graphicData uri="http://schemas.openxmlformats.org/drawingml/2006/chart">
            <c:chart xmlns:c="http://schemas.openxmlformats.org/drawingml/2006/chart" xmlns:r="http://schemas.openxmlformats.org/officeDocument/2006/relationships" r:id="rId5"/>
          </a:graphicData>
        </a:graphic>
      </p:graphicFrame>
      <p:sp>
        <p:nvSpPr>
          <p:cNvPr id="31" name="EB_ChartHeader">
            <a:extLst>
              <a:ext uri="{FF2B5EF4-FFF2-40B4-BE49-F238E27FC236}">
                <a16:creationId xmlns:a16="http://schemas.microsoft.com/office/drawing/2014/main" id="{F4B86657-4080-46F2-8732-277A2074C5B3}"/>
              </a:ext>
            </a:extLst>
          </p:cNvPr>
          <p:cNvSpPr/>
          <p:nvPr/>
        </p:nvSpPr>
        <p:spPr>
          <a:xfrm>
            <a:off x="7952569" y="2663562"/>
            <a:ext cx="2925155" cy="232347"/>
          </a:xfrm>
          <a:prstGeom prst="roundRect">
            <a:avLst>
              <a:gd name="adj" fmla="val 50000"/>
            </a:avLst>
          </a:prstGeom>
          <a:solidFill>
            <a:srgbClr val="C86EA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39275" algn="ctr" defTabSz="1169887">
              <a:lnSpc>
                <a:spcPct val="90000"/>
              </a:lnSpc>
              <a:spcBef>
                <a:spcPts val="385"/>
              </a:spcBef>
            </a:pPr>
            <a:r>
              <a:rPr lang="en-US" sz="1232" b="1" dirty="0">
                <a:solidFill>
                  <a:srgbClr val="FFFFFF"/>
                </a:solidFill>
                <a:latin typeface="Segoe UI"/>
              </a:rPr>
              <a:t>Emotional Benefits</a:t>
            </a:r>
          </a:p>
        </p:txBody>
      </p:sp>
      <p:grpSp>
        <p:nvGrpSpPr>
          <p:cNvPr id="32" name="Gruppieren 4">
            <a:extLst>
              <a:ext uri="{FF2B5EF4-FFF2-40B4-BE49-F238E27FC236}">
                <a16:creationId xmlns:a16="http://schemas.microsoft.com/office/drawing/2014/main" id="{3B84BD24-5F18-4369-846D-92B106ABCF52}"/>
              </a:ext>
            </a:extLst>
          </p:cNvPr>
          <p:cNvGrpSpPr>
            <a:grpSpLocks noChangeAspect="1"/>
          </p:cNvGrpSpPr>
          <p:nvPr/>
        </p:nvGrpSpPr>
        <p:grpSpPr>
          <a:xfrm>
            <a:off x="7888853" y="2590333"/>
            <a:ext cx="360180" cy="360180"/>
            <a:chOff x="-1042867" y="4019487"/>
            <a:chExt cx="612000" cy="612000"/>
          </a:xfrm>
        </p:grpSpPr>
        <p:sp>
          <p:nvSpPr>
            <p:cNvPr id="33" name="Oval 210">
              <a:extLst>
                <a:ext uri="{FF2B5EF4-FFF2-40B4-BE49-F238E27FC236}">
                  <a16:creationId xmlns:a16="http://schemas.microsoft.com/office/drawing/2014/main" id="{4D644375-4D5A-48EA-BC2F-45F9BFF77F4A}"/>
                </a:ext>
              </a:extLst>
            </p:cNvPr>
            <p:cNvSpPr>
              <a:spLocks noChangeAspect="1"/>
            </p:cNvSpPr>
            <p:nvPr/>
          </p:nvSpPr>
          <p:spPr>
            <a:xfrm flipH="1">
              <a:off x="-1042867" y="4019487"/>
              <a:ext cx="612000" cy="612000"/>
            </a:xfrm>
            <a:prstGeom prst="ellipse">
              <a:avLst/>
            </a:prstGeom>
            <a:solidFill>
              <a:schemeClr val="bg1"/>
            </a:solidFill>
            <a:ln w="12700">
              <a:solidFill>
                <a:srgbClr val="C86EA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defTabSz="1169887"/>
              <a:endParaRPr lang="en-GB" sz="2309" b="1" dirty="0">
                <a:solidFill>
                  <a:prstClr val="white"/>
                </a:solidFill>
                <a:latin typeface="Segoe UI"/>
              </a:endParaRPr>
            </a:p>
          </p:txBody>
        </p:sp>
        <p:sp>
          <p:nvSpPr>
            <p:cNvPr id="34" name="Freeform 41">
              <a:extLst>
                <a:ext uri="{FF2B5EF4-FFF2-40B4-BE49-F238E27FC236}">
                  <a16:creationId xmlns:a16="http://schemas.microsoft.com/office/drawing/2014/main" id="{977E2D2A-0C86-4FB2-A9D0-4D17ADD39894}"/>
                </a:ext>
              </a:extLst>
            </p:cNvPr>
            <p:cNvSpPr>
              <a:spLocks noEditPoints="1"/>
            </p:cNvSpPr>
            <p:nvPr/>
          </p:nvSpPr>
          <p:spPr bwMode="auto">
            <a:xfrm>
              <a:off x="-977315" y="4143913"/>
              <a:ext cx="497527" cy="448169"/>
            </a:xfrm>
            <a:custGeom>
              <a:avLst/>
              <a:gdLst/>
              <a:ahLst/>
              <a:cxnLst>
                <a:cxn ang="0">
                  <a:pos x="54" y="14"/>
                </a:cxn>
                <a:cxn ang="0">
                  <a:pos x="31" y="0"/>
                </a:cxn>
                <a:cxn ang="0">
                  <a:pos x="0" y="31"/>
                </a:cxn>
                <a:cxn ang="0">
                  <a:pos x="49" y="93"/>
                </a:cxn>
                <a:cxn ang="0">
                  <a:pos x="50" y="94"/>
                </a:cxn>
                <a:cxn ang="0">
                  <a:pos x="58" y="94"/>
                </a:cxn>
                <a:cxn ang="0">
                  <a:pos x="58" y="93"/>
                </a:cxn>
                <a:cxn ang="0">
                  <a:pos x="107" y="31"/>
                </a:cxn>
                <a:cxn ang="0">
                  <a:pos x="76" y="0"/>
                </a:cxn>
                <a:cxn ang="0">
                  <a:pos x="54" y="14"/>
                </a:cxn>
                <a:cxn ang="0">
                  <a:pos x="77" y="20"/>
                </a:cxn>
                <a:cxn ang="0">
                  <a:pos x="74" y="16"/>
                </a:cxn>
                <a:cxn ang="0">
                  <a:pos x="78" y="11"/>
                </a:cxn>
                <a:cxn ang="0">
                  <a:pos x="89" y="17"/>
                </a:cxn>
                <a:cxn ang="0">
                  <a:pos x="96" y="29"/>
                </a:cxn>
                <a:cxn ang="0">
                  <a:pos x="91" y="33"/>
                </a:cxn>
                <a:cxn ang="0">
                  <a:pos x="87" y="30"/>
                </a:cxn>
                <a:cxn ang="0">
                  <a:pos x="77" y="20"/>
                </a:cxn>
              </a:cxnLst>
              <a:rect l="0" t="0" r="r" b="b"/>
              <a:pathLst>
                <a:path w="107" h="96">
                  <a:moveTo>
                    <a:pt x="54" y="14"/>
                  </a:moveTo>
                  <a:cubicBezTo>
                    <a:pt x="51" y="5"/>
                    <a:pt x="40" y="0"/>
                    <a:pt x="31" y="0"/>
                  </a:cubicBezTo>
                  <a:cubicBezTo>
                    <a:pt x="14" y="0"/>
                    <a:pt x="0" y="13"/>
                    <a:pt x="0" y="31"/>
                  </a:cubicBezTo>
                  <a:cubicBezTo>
                    <a:pt x="0" y="64"/>
                    <a:pt x="32" y="73"/>
                    <a:pt x="49" y="93"/>
                  </a:cubicBezTo>
                  <a:cubicBezTo>
                    <a:pt x="49" y="93"/>
                    <a:pt x="50" y="94"/>
                    <a:pt x="50" y="94"/>
                  </a:cubicBezTo>
                  <a:cubicBezTo>
                    <a:pt x="52" y="96"/>
                    <a:pt x="55" y="96"/>
                    <a:pt x="58" y="94"/>
                  </a:cubicBezTo>
                  <a:cubicBezTo>
                    <a:pt x="58" y="94"/>
                    <a:pt x="58" y="93"/>
                    <a:pt x="58" y="93"/>
                  </a:cubicBezTo>
                  <a:cubicBezTo>
                    <a:pt x="75" y="73"/>
                    <a:pt x="107" y="65"/>
                    <a:pt x="107" y="31"/>
                  </a:cubicBezTo>
                  <a:cubicBezTo>
                    <a:pt x="107" y="13"/>
                    <a:pt x="93" y="0"/>
                    <a:pt x="76" y="0"/>
                  </a:cubicBezTo>
                  <a:cubicBezTo>
                    <a:pt x="67" y="0"/>
                    <a:pt x="56" y="5"/>
                    <a:pt x="54" y="14"/>
                  </a:cubicBezTo>
                  <a:close/>
                  <a:moveTo>
                    <a:pt x="77" y="20"/>
                  </a:moveTo>
                  <a:cubicBezTo>
                    <a:pt x="75" y="20"/>
                    <a:pt x="74" y="18"/>
                    <a:pt x="74" y="16"/>
                  </a:cubicBezTo>
                  <a:cubicBezTo>
                    <a:pt x="74" y="13"/>
                    <a:pt x="76" y="11"/>
                    <a:pt x="78" y="11"/>
                  </a:cubicBezTo>
                  <a:cubicBezTo>
                    <a:pt x="82" y="11"/>
                    <a:pt x="86" y="14"/>
                    <a:pt x="89" y="17"/>
                  </a:cubicBezTo>
                  <a:cubicBezTo>
                    <a:pt x="93" y="21"/>
                    <a:pt x="96" y="26"/>
                    <a:pt x="96" y="29"/>
                  </a:cubicBezTo>
                  <a:cubicBezTo>
                    <a:pt x="96" y="31"/>
                    <a:pt x="94" y="33"/>
                    <a:pt x="91" y="33"/>
                  </a:cubicBezTo>
                  <a:cubicBezTo>
                    <a:pt x="89" y="33"/>
                    <a:pt x="87" y="32"/>
                    <a:pt x="87" y="30"/>
                  </a:cubicBezTo>
                  <a:cubicBezTo>
                    <a:pt x="86" y="25"/>
                    <a:pt x="82" y="21"/>
                    <a:pt x="77" y="20"/>
                  </a:cubicBezTo>
                  <a:close/>
                </a:path>
              </a:pathLst>
            </a:custGeom>
            <a:solidFill>
              <a:srgbClr val="C86EA0"/>
            </a:solidFill>
            <a:ln w="9525">
              <a:noFill/>
              <a:round/>
              <a:headEnd/>
              <a:tailEnd/>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grpSp>
      <p:pic>
        <p:nvPicPr>
          <p:cNvPr id="35" name="Picture 2" descr="Bilderesultat for country falg button sweden">
            <a:extLst>
              <a:ext uri="{FF2B5EF4-FFF2-40B4-BE49-F238E27FC236}">
                <a16:creationId xmlns:a16="http://schemas.microsoft.com/office/drawing/2014/main" id="{83A8F8B5-9D30-4684-9A1C-F5D76D150220}"/>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2594664" y="299019"/>
            <a:ext cx="513334" cy="481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1797948"/>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FF7423F-AC77-4B7C-9FE5-441CAA29A703}"/>
              </a:ext>
            </a:extLst>
          </p:cNvPr>
          <p:cNvSpPr>
            <a:spLocks noGrp="1"/>
          </p:cNvSpPr>
          <p:nvPr>
            <p:ph type="title"/>
          </p:nvPr>
        </p:nvSpPr>
        <p:spPr>
          <a:xfrm>
            <a:off x="540000" y="601556"/>
            <a:ext cx="6079643" cy="430887"/>
          </a:xfrm>
        </p:spPr>
        <p:txBody>
          <a:bodyPr/>
          <a:lstStyle/>
          <a:p>
            <a:r>
              <a:rPr lang="en-US" sz="2800" dirty="0"/>
              <a:t>Personality and social identity</a:t>
            </a:r>
          </a:p>
        </p:txBody>
      </p:sp>
      <p:sp>
        <p:nvSpPr>
          <p:cNvPr id="17" name="Rectangle 16">
            <a:extLst>
              <a:ext uri="{FF2B5EF4-FFF2-40B4-BE49-F238E27FC236}">
                <a16:creationId xmlns:a16="http://schemas.microsoft.com/office/drawing/2014/main" id="{A34D67E3-BBCF-4341-B2F1-D5337DEE33F9}"/>
              </a:ext>
            </a:extLst>
          </p:cNvPr>
          <p:cNvSpPr/>
          <p:nvPr/>
        </p:nvSpPr>
        <p:spPr bwMode="gray">
          <a:xfrm>
            <a:off x="2291394" y="1854637"/>
            <a:ext cx="4019969" cy="576064"/>
          </a:xfrm>
          <a:prstGeom prst="rect">
            <a:avLst/>
          </a:prstGeom>
          <a:solidFill>
            <a:srgbClr val="418FAB"/>
          </a:solidFill>
          <a:ln w="28575">
            <a:solidFill>
              <a:srgbClr val="418FAB"/>
            </a:solidFill>
          </a:ln>
        </p:spPr>
        <p:txBody>
          <a:bodyPr vert="horz" lIns="73456" tIns="0" rIns="24485" bIns="0" rtlCol="0" anchor="ctr">
            <a:noAutofit/>
          </a:bodyPr>
          <a:lstStyle/>
          <a:p>
            <a:pPr algn="ctr" defTabSz="1357788">
              <a:lnSpc>
                <a:spcPct val="80000"/>
              </a:lnSpc>
              <a:spcBef>
                <a:spcPts val="1199"/>
              </a:spcBef>
              <a:spcAft>
                <a:spcPts val="441"/>
              </a:spcAft>
              <a:buFont typeface="Arial" panose="020B0604020202020204" pitchFamily="34" charset="0"/>
              <a:buNone/>
            </a:pPr>
            <a:r>
              <a:rPr lang="en-GB" sz="2000" b="1" cap="all" dirty="0">
                <a:solidFill>
                  <a:schemeClr val="bg1"/>
                </a:solidFill>
              </a:rPr>
              <a:t>BELOW 40</a:t>
            </a:r>
          </a:p>
        </p:txBody>
      </p:sp>
      <p:sp>
        <p:nvSpPr>
          <p:cNvPr id="18" name="Rectangle 17">
            <a:extLst>
              <a:ext uri="{FF2B5EF4-FFF2-40B4-BE49-F238E27FC236}">
                <a16:creationId xmlns:a16="http://schemas.microsoft.com/office/drawing/2014/main" id="{32541B3C-3C1C-4C80-8807-1A527D7CE807}"/>
              </a:ext>
            </a:extLst>
          </p:cNvPr>
          <p:cNvSpPr/>
          <p:nvPr/>
        </p:nvSpPr>
        <p:spPr bwMode="gray">
          <a:xfrm>
            <a:off x="7308919" y="1854637"/>
            <a:ext cx="4131774" cy="576064"/>
          </a:xfrm>
          <a:prstGeom prst="rect">
            <a:avLst/>
          </a:prstGeom>
          <a:solidFill>
            <a:srgbClr val="E87722"/>
          </a:solidFill>
        </p:spPr>
        <p:txBody>
          <a:bodyPr vert="horz" lIns="73456" tIns="0" rIns="24485" bIns="0" rtlCol="0" anchor="ctr">
            <a:noAutofit/>
          </a:bodyPr>
          <a:lstStyle/>
          <a:p>
            <a:pPr algn="ctr" defTabSz="1357788">
              <a:lnSpc>
                <a:spcPct val="80000"/>
              </a:lnSpc>
              <a:spcBef>
                <a:spcPts val="1199"/>
              </a:spcBef>
              <a:spcAft>
                <a:spcPts val="441"/>
              </a:spcAft>
              <a:buFont typeface="Arial" panose="020B0604020202020204" pitchFamily="34" charset="0"/>
              <a:buNone/>
            </a:pPr>
            <a:r>
              <a:rPr lang="en-GB" sz="2000" b="1" cap="all" dirty="0">
                <a:solidFill>
                  <a:schemeClr val="bg1"/>
                </a:solidFill>
              </a:rPr>
              <a:t>Above 40</a:t>
            </a:r>
          </a:p>
        </p:txBody>
      </p:sp>
      <p:sp>
        <p:nvSpPr>
          <p:cNvPr id="29" name="TextBox 28">
            <a:extLst>
              <a:ext uri="{FF2B5EF4-FFF2-40B4-BE49-F238E27FC236}">
                <a16:creationId xmlns:a16="http://schemas.microsoft.com/office/drawing/2014/main" id="{3C109645-ECA8-485D-84D3-4176F45A1016}"/>
              </a:ext>
            </a:extLst>
          </p:cNvPr>
          <p:cNvSpPr txBox="1"/>
          <p:nvPr/>
        </p:nvSpPr>
        <p:spPr>
          <a:xfrm>
            <a:off x="11616431" y="7112401"/>
            <a:ext cx="1654858" cy="259870"/>
          </a:xfrm>
          <a:prstGeom prst="rect">
            <a:avLst/>
          </a:prstGeom>
          <a:noFill/>
        </p:spPr>
        <p:txBody>
          <a:bodyPr wrap="none" lIns="72000" tIns="36000" rIns="72000" bIns="36000" rtlCol="0">
            <a:spAutoFit/>
          </a:bodyPr>
          <a:lstStyle/>
          <a:p>
            <a:pPr>
              <a:lnSpc>
                <a:spcPct val="110000"/>
              </a:lnSpc>
              <a:spcBef>
                <a:spcPts val="2400"/>
              </a:spcBef>
              <a:buClr>
                <a:schemeClr val="bg2"/>
              </a:buClr>
            </a:pPr>
            <a:r>
              <a:rPr lang="en-US" sz="1200" b="1" i="1" dirty="0"/>
              <a:t>Numbers are indexes</a:t>
            </a:r>
          </a:p>
        </p:txBody>
      </p:sp>
      <p:graphicFrame>
        <p:nvGraphicFramePr>
          <p:cNvPr id="35" name="SI_Chart">
            <a:extLst>
              <a:ext uri="{FF2B5EF4-FFF2-40B4-BE49-F238E27FC236}">
                <a16:creationId xmlns:a16="http://schemas.microsoft.com/office/drawing/2014/main" id="{E5F35D76-B774-4A96-8C35-ED23346BA6B9}"/>
              </a:ext>
            </a:extLst>
          </p:cNvPr>
          <p:cNvGraphicFramePr/>
          <p:nvPr>
            <p:extLst/>
          </p:nvPr>
        </p:nvGraphicFramePr>
        <p:xfrm>
          <a:off x="959247" y="5566069"/>
          <a:ext cx="5760640" cy="1786736"/>
        </p:xfrm>
        <a:graphic>
          <a:graphicData uri="http://schemas.openxmlformats.org/drawingml/2006/chart">
            <c:chart xmlns:c="http://schemas.openxmlformats.org/drawingml/2006/chart" xmlns:r="http://schemas.openxmlformats.org/officeDocument/2006/relationships" r:id="rId2"/>
          </a:graphicData>
        </a:graphic>
      </p:graphicFrame>
      <p:sp>
        <p:nvSpPr>
          <p:cNvPr id="36" name="P_ChartHeader">
            <a:extLst>
              <a:ext uri="{FF2B5EF4-FFF2-40B4-BE49-F238E27FC236}">
                <a16:creationId xmlns:a16="http://schemas.microsoft.com/office/drawing/2014/main" id="{0F3D960F-A194-4A1F-B697-7BE166F5F22A}"/>
              </a:ext>
            </a:extLst>
          </p:cNvPr>
          <p:cNvSpPr/>
          <p:nvPr/>
        </p:nvSpPr>
        <p:spPr>
          <a:xfrm>
            <a:off x="2749253" y="2721385"/>
            <a:ext cx="2925155" cy="232347"/>
          </a:xfrm>
          <a:prstGeom prst="roundRect">
            <a:avLst>
              <a:gd name="adj" fmla="val 50000"/>
            </a:avLst>
          </a:prstGeom>
          <a:solidFill>
            <a:srgbClr val="4A7ECA"/>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39275" algn="ctr" defTabSz="1169887">
              <a:lnSpc>
                <a:spcPct val="90000"/>
              </a:lnSpc>
              <a:spcBef>
                <a:spcPts val="385"/>
              </a:spcBef>
            </a:pPr>
            <a:r>
              <a:rPr lang="en-US" sz="1232" b="1" dirty="0">
                <a:solidFill>
                  <a:srgbClr val="FFFFFF"/>
                </a:solidFill>
                <a:latin typeface="Segoe UI"/>
              </a:rPr>
              <a:t>Personality</a:t>
            </a:r>
          </a:p>
        </p:txBody>
      </p:sp>
      <p:sp>
        <p:nvSpPr>
          <p:cNvPr id="37" name="SI_ChartHeader">
            <a:extLst>
              <a:ext uri="{FF2B5EF4-FFF2-40B4-BE49-F238E27FC236}">
                <a16:creationId xmlns:a16="http://schemas.microsoft.com/office/drawing/2014/main" id="{D05ADD70-5202-4B2E-B899-8542F2338E11}"/>
              </a:ext>
            </a:extLst>
          </p:cNvPr>
          <p:cNvSpPr/>
          <p:nvPr/>
        </p:nvSpPr>
        <p:spPr>
          <a:xfrm>
            <a:off x="2736200" y="5175468"/>
            <a:ext cx="2925155" cy="232347"/>
          </a:xfrm>
          <a:prstGeom prst="roundRect">
            <a:avLst>
              <a:gd name="adj" fmla="val 50000"/>
            </a:avLst>
          </a:prstGeom>
          <a:solidFill>
            <a:srgbClr val="50B4B4"/>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39275" algn="ctr" defTabSz="1169887">
              <a:lnSpc>
                <a:spcPct val="90000"/>
              </a:lnSpc>
              <a:spcBef>
                <a:spcPts val="385"/>
              </a:spcBef>
            </a:pPr>
            <a:r>
              <a:rPr lang="en-US" sz="1232" b="1" dirty="0">
                <a:solidFill>
                  <a:srgbClr val="FFFFFF"/>
                </a:solidFill>
                <a:latin typeface="Segoe UI"/>
              </a:rPr>
              <a:t>Social Identity</a:t>
            </a:r>
          </a:p>
        </p:txBody>
      </p:sp>
      <p:graphicFrame>
        <p:nvGraphicFramePr>
          <p:cNvPr id="38" name="P_Chart">
            <a:extLst>
              <a:ext uri="{FF2B5EF4-FFF2-40B4-BE49-F238E27FC236}">
                <a16:creationId xmlns:a16="http://schemas.microsoft.com/office/drawing/2014/main" id="{46BF1CEC-3691-4561-A011-720DE39ACA6E}"/>
              </a:ext>
            </a:extLst>
          </p:cNvPr>
          <p:cNvGraphicFramePr/>
          <p:nvPr>
            <p:extLst/>
          </p:nvPr>
        </p:nvGraphicFramePr>
        <p:xfrm>
          <a:off x="2098312" y="3164606"/>
          <a:ext cx="3556936" cy="1786935"/>
        </p:xfrm>
        <a:graphic>
          <a:graphicData uri="http://schemas.openxmlformats.org/drawingml/2006/chart">
            <c:chart xmlns:c="http://schemas.openxmlformats.org/drawingml/2006/chart" xmlns:r="http://schemas.openxmlformats.org/officeDocument/2006/relationships" r:id="rId3"/>
          </a:graphicData>
        </a:graphic>
      </p:graphicFrame>
      <p:grpSp>
        <p:nvGrpSpPr>
          <p:cNvPr id="39" name="Gruppieren 3">
            <a:extLst>
              <a:ext uri="{FF2B5EF4-FFF2-40B4-BE49-F238E27FC236}">
                <a16:creationId xmlns:a16="http://schemas.microsoft.com/office/drawing/2014/main" id="{8B78DF6A-99FD-47DC-8EDA-331DECC35738}"/>
              </a:ext>
            </a:extLst>
          </p:cNvPr>
          <p:cNvGrpSpPr>
            <a:grpSpLocks noChangeAspect="1"/>
          </p:cNvGrpSpPr>
          <p:nvPr/>
        </p:nvGrpSpPr>
        <p:grpSpPr>
          <a:xfrm>
            <a:off x="2707701" y="5100789"/>
            <a:ext cx="360180" cy="360180"/>
            <a:chOff x="-1042867" y="3392141"/>
            <a:chExt cx="612000" cy="612000"/>
          </a:xfrm>
        </p:grpSpPr>
        <p:sp>
          <p:nvSpPr>
            <p:cNvPr id="40" name="Oval 210">
              <a:extLst>
                <a:ext uri="{FF2B5EF4-FFF2-40B4-BE49-F238E27FC236}">
                  <a16:creationId xmlns:a16="http://schemas.microsoft.com/office/drawing/2014/main" id="{04D08266-7505-4BFC-A8B3-1FCB4D70C0C6}"/>
                </a:ext>
              </a:extLst>
            </p:cNvPr>
            <p:cNvSpPr>
              <a:spLocks noChangeAspect="1"/>
            </p:cNvSpPr>
            <p:nvPr/>
          </p:nvSpPr>
          <p:spPr>
            <a:xfrm>
              <a:off x="-1042867" y="3392141"/>
              <a:ext cx="612000" cy="612000"/>
            </a:xfrm>
            <a:prstGeom prst="ellipse">
              <a:avLst/>
            </a:prstGeom>
            <a:solidFill>
              <a:schemeClr val="bg1"/>
            </a:solidFill>
            <a:ln w="12700">
              <a:solidFill>
                <a:srgbClr val="50B4B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defTabSz="1169887"/>
              <a:endParaRPr lang="en-GB" sz="2309" b="1" dirty="0">
                <a:solidFill>
                  <a:prstClr val="white"/>
                </a:solidFill>
                <a:latin typeface="Segoe UI"/>
              </a:endParaRPr>
            </a:p>
          </p:txBody>
        </p:sp>
        <p:sp>
          <p:nvSpPr>
            <p:cNvPr id="41" name="Freeform 79">
              <a:extLst>
                <a:ext uri="{FF2B5EF4-FFF2-40B4-BE49-F238E27FC236}">
                  <a16:creationId xmlns:a16="http://schemas.microsoft.com/office/drawing/2014/main" id="{320FE6D5-C8EE-41BD-A64D-B17D793BB395}"/>
                </a:ext>
              </a:extLst>
            </p:cNvPr>
            <p:cNvSpPr>
              <a:spLocks noEditPoints="1"/>
            </p:cNvSpPr>
            <p:nvPr/>
          </p:nvSpPr>
          <p:spPr bwMode="auto">
            <a:xfrm>
              <a:off x="-962984" y="3462925"/>
              <a:ext cx="483198" cy="410336"/>
            </a:xfrm>
            <a:custGeom>
              <a:avLst/>
              <a:gdLst/>
              <a:ahLst/>
              <a:cxnLst>
                <a:cxn ang="0">
                  <a:pos x="111" y="115"/>
                </a:cxn>
                <a:cxn ang="0">
                  <a:pos x="111" y="136"/>
                </a:cxn>
                <a:cxn ang="0">
                  <a:pos x="0" y="136"/>
                </a:cxn>
                <a:cxn ang="0">
                  <a:pos x="0" y="108"/>
                </a:cxn>
                <a:cxn ang="0">
                  <a:pos x="14" y="95"/>
                </a:cxn>
                <a:cxn ang="0">
                  <a:pos x="35" y="72"/>
                </a:cxn>
                <a:cxn ang="0">
                  <a:pos x="28" y="54"/>
                </a:cxn>
                <a:cxn ang="0">
                  <a:pos x="22" y="43"/>
                </a:cxn>
                <a:cxn ang="0">
                  <a:pos x="24" y="37"/>
                </a:cxn>
                <a:cxn ang="0">
                  <a:pos x="23" y="24"/>
                </a:cxn>
                <a:cxn ang="0">
                  <a:pos x="48" y="0"/>
                </a:cxn>
                <a:cxn ang="0">
                  <a:pos x="73" y="24"/>
                </a:cxn>
                <a:cxn ang="0">
                  <a:pos x="72" y="37"/>
                </a:cxn>
                <a:cxn ang="0">
                  <a:pos x="74" y="43"/>
                </a:cxn>
                <a:cxn ang="0">
                  <a:pos x="68" y="54"/>
                </a:cxn>
                <a:cxn ang="0">
                  <a:pos x="61" y="72"/>
                </a:cxn>
                <a:cxn ang="0">
                  <a:pos x="82" y="95"/>
                </a:cxn>
                <a:cxn ang="0">
                  <a:pos x="111" y="115"/>
                </a:cxn>
                <a:cxn ang="0">
                  <a:pos x="124" y="136"/>
                </a:cxn>
                <a:cxn ang="0">
                  <a:pos x="124" y="113"/>
                </a:cxn>
                <a:cxn ang="0">
                  <a:pos x="95" y="86"/>
                </a:cxn>
                <a:cxn ang="0">
                  <a:pos x="102" y="73"/>
                </a:cxn>
                <a:cxn ang="0">
                  <a:pos x="96" y="60"/>
                </a:cxn>
                <a:cxn ang="0">
                  <a:pos x="92" y="51"/>
                </a:cxn>
                <a:cxn ang="0">
                  <a:pos x="94" y="47"/>
                </a:cxn>
                <a:cxn ang="0">
                  <a:pos x="92" y="38"/>
                </a:cxn>
                <a:cxn ang="0">
                  <a:pos x="111" y="19"/>
                </a:cxn>
                <a:cxn ang="0">
                  <a:pos x="131" y="38"/>
                </a:cxn>
                <a:cxn ang="0">
                  <a:pos x="129" y="47"/>
                </a:cxn>
                <a:cxn ang="0">
                  <a:pos x="131" y="51"/>
                </a:cxn>
                <a:cxn ang="0">
                  <a:pos x="127" y="60"/>
                </a:cxn>
                <a:cxn ang="0">
                  <a:pos x="121" y="73"/>
                </a:cxn>
                <a:cxn ang="0">
                  <a:pos x="137" y="91"/>
                </a:cxn>
                <a:cxn ang="0">
                  <a:pos x="158" y="103"/>
                </a:cxn>
                <a:cxn ang="0">
                  <a:pos x="160" y="136"/>
                </a:cxn>
                <a:cxn ang="0">
                  <a:pos x="124" y="136"/>
                </a:cxn>
              </a:cxnLst>
              <a:rect l="0" t="0" r="r" b="b"/>
              <a:pathLst>
                <a:path w="160" h="136">
                  <a:moveTo>
                    <a:pt x="111" y="115"/>
                  </a:moveTo>
                  <a:cubicBezTo>
                    <a:pt x="111" y="119"/>
                    <a:pt x="111" y="136"/>
                    <a:pt x="111" y="136"/>
                  </a:cubicBezTo>
                  <a:cubicBezTo>
                    <a:pt x="0" y="136"/>
                    <a:pt x="0" y="136"/>
                    <a:pt x="0" y="136"/>
                  </a:cubicBezTo>
                  <a:cubicBezTo>
                    <a:pt x="0" y="108"/>
                    <a:pt x="0" y="108"/>
                    <a:pt x="0" y="108"/>
                  </a:cubicBezTo>
                  <a:cubicBezTo>
                    <a:pt x="0" y="100"/>
                    <a:pt x="9" y="97"/>
                    <a:pt x="14" y="95"/>
                  </a:cubicBezTo>
                  <a:cubicBezTo>
                    <a:pt x="30" y="89"/>
                    <a:pt x="35" y="84"/>
                    <a:pt x="35" y="72"/>
                  </a:cubicBezTo>
                  <a:cubicBezTo>
                    <a:pt x="35" y="65"/>
                    <a:pt x="30" y="67"/>
                    <a:pt x="28" y="54"/>
                  </a:cubicBezTo>
                  <a:cubicBezTo>
                    <a:pt x="27" y="49"/>
                    <a:pt x="23" y="54"/>
                    <a:pt x="22" y="43"/>
                  </a:cubicBezTo>
                  <a:cubicBezTo>
                    <a:pt x="22" y="38"/>
                    <a:pt x="24" y="37"/>
                    <a:pt x="24" y="37"/>
                  </a:cubicBezTo>
                  <a:cubicBezTo>
                    <a:pt x="24" y="37"/>
                    <a:pt x="23" y="30"/>
                    <a:pt x="23" y="24"/>
                  </a:cubicBezTo>
                  <a:cubicBezTo>
                    <a:pt x="22" y="17"/>
                    <a:pt x="26" y="0"/>
                    <a:pt x="48" y="0"/>
                  </a:cubicBezTo>
                  <a:cubicBezTo>
                    <a:pt x="70" y="0"/>
                    <a:pt x="74" y="17"/>
                    <a:pt x="73" y="24"/>
                  </a:cubicBezTo>
                  <a:cubicBezTo>
                    <a:pt x="73" y="30"/>
                    <a:pt x="72" y="37"/>
                    <a:pt x="72" y="37"/>
                  </a:cubicBezTo>
                  <a:cubicBezTo>
                    <a:pt x="72" y="37"/>
                    <a:pt x="74" y="38"/>
                    <a:pt x="74" y="43"/>
                  </a:cubicBezTo>
                  <a:cubicBezTo>
                    <a:pt x="73" y="54"/>
                    <a:pt x="69" y="49"/>
                    <a:pt x="68" y="54"/>
                  </a:cubicBezTo>
                  <a:cubicBezTo>
                    <a:pt x="66" y="67"/>
                    <a:pt x="61" y="65"/>
                    <a:pt x="61" y="72"/>
                  </a:cubicBezTo>
                  <a:cubicBezTo>
                    <a:pt x="61" y="84"/>
                    <a:pt x="66" y="89"/>
                    <a:pt x="82" y="95"/>
                  </a:cubicBezTo>
                  <a:cubicBezTo>
                    <a:pt x="98" y="102"/>
                    <a:pt x="111" y="108"/>
                    <a:pt x="111" y="115"/>
                  </a:cubicBezTo>
                  <a:close/>
                  <a:moveTo>
                    <a:pt x="124" y="136"/>
                  </a:moveTo>
                  <a:cubicBezTo>
                    <a:pt x="124" y="113"/>
                    <a:pt x="124" y="113"/>
                    <a:pt x="124" y="113"/>
                  </a:cubicBezTo>
                  <a:cubicBezTo>
                    <a:pt x="124" y="102"/>
                    <a:pt x="121" y="99"/>
                    <a:pt x="95" y="86"/>
                  </a:cubicBezTo>
                  <a:cubicBezTo>
                    <a:pt x="100" y="83"/>
                    <a:pt x="102" y="79"/>
                    <a:pt x="102" y="73"/>
                  </a:cubicBezTo>
                  <a:cubicBezTo>
                    <a:pt x="102" y="68"/>
                    <a:pt x="98" y="70"/>
                    <a:pt x="96" y="60"/>
                  </a:cubicBezTo>
                  <a:cubicBezTo>
                    <a:pt x="95" y="56"/>
                    <a:pt x="92" y="60"/>
                    <a:pt x="92" y="51"/>
                  </a:cubicBezTo>
                  <a:cubicBezTo>
                    <a:pt x="92" y="48"/>
                    <a:pt x="94" y="47"/>
                    <a:pt x="94" y="47"/>
                  </a:cubicBezTo>
                  <a:cubicBezTo>
                    <a:pt x="94" y="47"/>
                    <a:pt x="93" y="42"/>
                    <a:pt x="92" y="38"/>
                  </a:cubicBezTo>
                  <a:cubicBezTo>
                    <a:pt x="92" y="32"/>
                    <a:pt x="95" y="19"/>
                    <a:pt x="111" y="19"/>
                  </a:cubicBezTo>
                  <a:cubicBezTo>
                    <a:pt x="128" y="19"/>
                    <a:pt x="131" y="32"/>
                    <a:pt x="131" y="38"/>
                  </a:cubicBezTo>
                  <a:cubicBezTo>
                    <a:pt x="130" y="42"/>
                    <a:pt x="129" y="47"/>
                    <a:pt x="129" y="47"/>
                  </a:cubicBezTo>
                  <a:cubicBezTo>
                    <a:pt x="129" y="47"/>
                    <a:pt x="131" y="48"/>
                    <a:pt x="131" y="51"/>
                  </a:cubicBezTo>
                  <a:cubicBezTo>
                    <a:pt x="130" y="60"/>
                    <a:pt x="127" y="56"/>
                    <a:pt x="127" y="60"/>
                  </a:cubicBezTo>
                  <a:cubicBezTo>
                    <a:pt x="125" y="70"/>
                    <a:pt x="121" y="68"/>
                    <a:pt x="121" y="73"/>
                  </a:cubicBezTo>
                  <a:cubicBezTo>
                    <a:pt x="121" y="82"/>
                    <a:pt x="125" y="86"/>
                    <a:pt x="137" y="91"/>
                  </a:cubicBezTo>
                  <a:cubicBezTo>
                    <a:pt x="149" y="96"/>
                    <a:pt x="155" y="99"/>
                    <a:pt x="158" y="103"/>
                  </a:cubicBezTo>
                  <a:cubicBezTo>
                    <a:pt x="160" y="106"/>
                    <a:pt x="160" y="136"/>
                    <a:pt x="160" y="136"/>
                  </a:cubicBezTo>
                  <a:lnTo>
                    <a:pt x="124" y="136"/>
                  </a:lnTo>
                  <a:close/>
                </a:path>
              </a:pathLst>
            </a:custGeom>
            <a:solidFill>
              <a:srgbClr val="50B4B4"/>
            </a:solidFill>
            <a:ln w="9525">
              <a:noFill/>
              <a:round/>
              <a:headEnd/>
              <a:tailEnd/>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grpSp>
      <p:grpSp>
        <p:nvGrpSpPr>
          <p:cNvPr id="42" name="Group 41">
            <a:extLst>
              <a:ext uri="{FF2B5EF4-FFF2-40B4-BE49-F238E27FC236}">
                <a16:creationId xmlns:a16="http://schemas.microsoft.com/office/drawing/2014/main" id="{E81F82EC-BFA1-44CC-B511-6D7C41DB8E1D}"/>
              </a:ext>
            </a:extLst>
          </p:cNvPr>
          <p:cNvGrpSpPr/>
          <p:nvPr/>
        </p:nvGrpSpPr>
        <p:grpSpPr>
          <a:xfrm>
            <a:off x="2685537" y="2657195"/>
            <a:ext cx="360180" cy="360180"/>
            <a:chOff x="4453663" y="4849050"/>
            <a:chExt cx="468000" cy="468000"/>
          </a:xfrm>
        </p:grpSpPr>
        <p:sp>
          <p:nvSpPr>
            <p:cNvPr id="43" name="Oval 210">
              <a:extLst>
                <a:ext uri="{FF2B5EF4-FFF2-40B4-BE49-F238E27FC236}">
                  <a16:creationId xmlns:a16="http://schemas.microsoft.com/office/drawing/2014/main" id="{94F59E42-08C9-4829-90D7-5E272A54ED04}"/>
                </a:ext>
              </a:extLst>
            </p:cNvPr>
            <p:cNvSpPr>
              <a:spLocks noChangeAspect="1"/>
            </p:cNvSpPr>
            <p:nvPr/>
          </p:nvSpPr>
          <p:spPr>
            <a:xfrm flipH="1">
              <a:off x="4453663" y="4849050"/>
              <a:ext cx="468000" cy="468000"/>
            </a:xfrm>
            <a:prstGeom prst="ellipse">
              <a:avLst/>
            </a:prstGeom>
            <a:solidFill>
              <a:schemeClr val="bg1"/>
            </a:solidFill>
            <a:ln w="12700">
              <a:solidFill>
                <a:srgbClr val="4A7EC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a:endParaRPr lang="en-GB" sz="1385" b="1" dirty="0">
                <a:solidFill>
                  <a:schemeClr val="bg1"/>
                </a:solidFill>
              </a:endParaRPr>
            </a:p>
          </p:txBody>
        </p:sp>
        <p:grpSp>
          <p:nvGrpSpPr>
            <p:cNvPr id="44" name="Gruppieren 59">
              <a:extLst>
                <a:ext uri="{FF2B5EF4-FFF2-40B4-BE49-F238E27FC236}">
                  <a16:creationId xmlns:a16="http://schemas.microsoft.com/office/drawing/2014/main" id="{FD48CF63-6C5B-4E70-8A86-A35BA8391B1B}"/>
                </a:ext>
              </a:extLst>
            </p:cNvPr>
            <p:cNvGrpSpPr/>
            <p:nvPr/>
          </p:nvGrpSpPr>
          <p:grpSpPr>
            <a:xfrm>
              <a:off x="4466856" y="4957056"/>
              <a:ext cx="449467" cy="333533"/>
              <a:chOff x="1404938" y="1720851"/>
              <a:chExt cx="6000750" cy="4452937"/>
            </a:xfrm>
            <a:solidFill>
              <a:schemeClr val="accent4">
                <a:lumMod val="60000"/>
                <a:lumOff val="40000"/>
              </a:schemeClr>
            </a:solidFill>
          </p:grpSpPr>
          <p:sp>
            <p:nvSpPr>
              <p:cNvPr id="45" name="Freeform 7">
                <a:extLst>
                  <a:ext uri="{FF2B5EF4-FFF2-40B4-BE49-F238E27FC236}">
                    <a16:creationId xmlns:a16="http://schemas.microsoft.com/office/drawing/2014/main" id="{C290BC5B-65D8-4205-BF15-4C5BCA3DE8E9}"/>
                  </a:ext>
                </a:extLst>
              </p:cNvPr>
              <p:cNvSpPr>
                <a:spLocks/>
              </p:cNvSpPr>
              <p:nvPr/>
            </p:nvSpPr>
            <p:spPr bwMode="auto">
              <a:xfrm>
                <a:off x="140493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solidFill>
                <a:srgbClr val="4A7ECA"/>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46" name="Freeform 8">
                <a:extLst>
                  <a:ext uri="{FF2B5EF4-FFF2-40B4-BE49-F238E27FC236}">
                    <a16:creationId xmlns:a16="http://schemas.microsoft.com/office/drawing/2014/main" id="{438D88FE-F83E-447D-8737-15762C072876}"/>
                  </a:ext>
                </a:extLst>
              </p:cNvPr>
              <p:cNvSpPr>
                <a:spLocks/>
              </p:cNvSpPr>
              <p:nvPr/>
            </p:nvSpPr>
            <p:spPr bwMode="auto">
              <a:xfrm>
                <a:off x="3448050" y="1785938"/>
                <a:ext cx="1922463" cy="906463"/>
              </a:xfrm>
              <a:custGeom>
                <a:avLst/>
                <a:gdLst>
                  <a:gd name="T0" fmla="*/ 0 w 1211"/>
                  <a:gd name="T1" fmla="*/ 571 h 571"/>
                  <a:gd name="T2" fmla="*/ 605 w 1211"/>
                  <a:gd name="T3" fmla="*/ 0 h 571"/>
                  <a:gd name="T4" fmla="*/ 1211 w 1211"/>
                  <a:gd name="T5" fmla="*/ 571 h 571"/>
                  <a:gd name="T6" fmla="*/ 0 w 1211"/>
                  <a:gd name="T7" fmla="*/ 571 h 571"/>
                </a:gdLst>
                <a:ahLst/>
                <a:cxnLst>
                  <a:cxn ang="0">
                    <a:pos x="T0" y="T1"/>
                  </a:cxn>
                  <a:cxn ang="0">
                    <a:pos x="T2" y="T3"/>
                  </a:cxn>
                  <a:cxn ang="0">
                    <a:pos x="T4" y="T5"/>
                  </a:cxn>
                  <a:cxn ang="0">
                    <a:pos x="T6" y="T7"/>
                  </a:cxn>
                </a:cxnLst>
                <a:rect l="0" t="0" r="r" b="b"/>
                <a:pathLst>
                  <a:path w="1211" h="571">
                    <a:moveTo>
                      <a:pt x="0" y="571"/>
                    </a:moveTo>
                    <a:lnTo>
                      <a:pt x="605" y="0"/>
                    </a:lnTo>
                    <a:lnTo>
                      <a:pt x="1211" y="571"/>
                    </a:lnTo>
                    <a:lnTo>
                      <a:pt x="0" y="571"/>
                    </a:lnTo>
                    <a:close/>
                  </a:path>
                </a:pathLst>
              </a:custGeom>
              <a:solidFill>
                <a:srgbClr val="4A7ECA"/>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47" name="Freeform 9">
                <a:extLst>
                  <a:ext uri="{FF2B5EF4-FFF2-40B4-BE49-F238E27FC236}">
                    <a16:creationId xmlns:a16="http://schemas.microsoft.com/office/drawing/2014/main" id="{A28A3F16-2C1B-4CFB-A340-2050AA7EF166}"/>
                  </a:ext>
                </a:extLst>
              </p:cNvPr>
              <p:cNvSpPr>
                <a:spLocks/>
              </p:cNvSpPr>
              <p:nvPr/>
            </p:nvSpPr>
            <p:spPr bwMode="auto">
              <a:xfrm>
                <a:off x="547528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solidFill>
                <a:srgbClr val="4A7ECA"/>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48" name="Freeform 10">
                <a:extLst>
                  <a:ext uri="{FF2B5EF4-FFF2-40B4-BE49-F238E27FC236}">
                    <a16:creationId xmlns:a16="http://schemas.microsoft.com/office/drawing/2014/main" id="{015E415A-F955-4C24-8C25-0FB2CA78A1B1}"/>
                  </a:ext>
                </a:extLst>
              </p:cNvPr>
              <p:cNvSpPr>
                <a:spLocks/>
              </p:cNvSpPr>
              <p:nvPr/>
            </p:nvSpPr>
            <p:spPr bwMode="auto">
              <a:xfrm>
                <a:off x="2424113" y="1736726"/>
                <a:ext cx="1922463" cy="909638"/>
              </a:xfrm>
              <a:custGeom>
                <a:avLst/>
                <a:gdLst>
                  <a:gd name="T0" fmla="*/ 0 w 1211"/>
                  <a:gd name="T1" fmla="*/ 0 h 573"/>
                  <a:gd name="T2" fmla="*/ 605 w 1211"/>
                  <a:gd name="T3" fmla="*/ 573 h 573"/>
                  <a:gd name="T4" fmla="*/ 1211 w 1211"/>
                  <a:gd name="T5" fmla="*/ 0 h 573"/>
                  <a:gd name="T6" fmla="*/ 0 w 1211"/>
                  <a:gd name="T7" fmla="*/ 0 h 573"/>
                </a:gdLst>
                <a:ahLst/>
                <a:cxnLst>
                  <a:cxn ang="0">
                    <a:pos x="T0" y="T1"/>
                  </a:cxn>
                  <a:cxn ang="0">
                    <a:pos x="T2" y="T3"/>
                  </a:cxn>
                  <a:cxn ang="0">
                    <a:pos x="T4" y="T5"/>
                  </a:cxn>
                  <a:cxn ang="0">
                    <a:pos x="T6" y="T7"/>
                  </a:cxn>
                </a:cxnLst>
                <a:rect l="0" t="0" r="r" b="b"/>
                <a:pathLst>
                  <a:path w="1211" h="573">
                    <a:moveTo>
                      <a:pt x="0" y="0"/>
                    </a:moveTo>
                    <a:lnTo>
                      <a:pt x="605" y="573"/>
                    </a:lnTo>
                    <a:lnTo>
                      <a:pt x="1211" y="0"/>
                    </a:lnTo>
                    <a:lnTo>
                      <a:pt x="0" y="0"/>
                    </a:lnTo>
                    <a:close/>
                  </a:path>
                </a:pathLst>
              </a:custGeom>
              <a:solidFill>
                <a:srgbClr val="4A7ECA"/>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49" name="Freeform 11">
                <a:extLst>
                  <a:ext uri="{FF2B5EF4-FFF2-40B4-BE49-F238E27FC236}">
                    <a16:creationId xmlns:a16="http://schemas.microsoft.com/office/drawing/2014/main" id="{B95ABB52-9C93-46A0-8FC7-6798A2706C76}"/>
                  </a:ext>
                </a:extLst>
              </p:cNvPr>
              <p:cNvSpPr>
                <a:spLocks/>
              </p:cNvSpPr>
              <p:nvPr/>
            </p:nvSpPr>
            <p:spPr bwMode="auto">
              <a:xfrm>
                <a:off x="4456113" y="1720851"/>
                <a:ext cx="1925638" cy="909638"/>
              </a:xfrm>
              <a:custGeom>
                <a:avLst/>
                <a:gdLst>
                  <a:gd name="T0" fmla="*/ 0 w 1213"/>
                  <a:gd name="T1" fmla="*/ 0 h 573"/>
                  <a:gd name="T2" fmla="*/ 606 w 1213"/>
                  <a:gd name="T3" fmla="*/ 573 h 573"/>
                  <a:gd name="T4" fmla="*/ 1213 w 1213"/>
                  <a:gd name="T5" fmla="*/ 0 h 573"/>
                  <a:gd name="T6" fmla="*/ 0 w 1213"/>
                  <a:gd name="T7" fmla="*/ 0 h 573"/>
                </a:gdLst>
                <a:ahLst/>
                <a:cxnLst>
                  <a:cxn ang="0">
                    <a:pos x="T0" y="T1"/>
                  </a:cxn>
                  <a:cxn ang="0">
                    <a:pos x="T2" y="T3"/>
                  </a:cxn>
                  <a:cxn ang="0">
                    <a:pos x="T4" y="T5"/>
                  </a:cxn>
                  <a:cxn ang="0">
                    <a:pos x="T6" y="T7"/>
                  </a:cxn>
                </a:cxnLst>
                <a:rect l="0" t="0" r="r" b="b"/>
                <a:pathLst>
                  <a:path w="1213" h="573">
                    <a:moveTo>
                      <a:pt x="0" y="0"/>
                    </a:moveTo>
                    <a:lnTo>
                      <a:pt x="606" y="573"/>
                    </a:lnTo>
                    <a:lnTo>
                      <a:pt x="1213" y="0"/>
                    </a:lnTo>
                    <a:lnTo>
                      <a:pt x="0" y="0"/>
                    </a:lnTo>
                    <a:close/>
                  </a:path>
                </a:pathLst>
              </a:custGeom>
              <a:solidFill>
                <a:srgbClr val="4A7ECA"/>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0" name="Freeform 12">
                <a:extLst>
                  <a:ext uri="{FF2B5EF4-FFF2-40B4-BE49-F238E27FC236}">
                    <a16:creationId xmlns:a16="http://schemas.microsoft.com/office/drawing/2014/main" id="{2038077C-E03A-47FD-933D-2459DC57EF72}"/>
                  </a:ext>
                </a:extLst>
              </p:cNvPr>
              <p:cNvSpPr>
                <a:spLocks/>
              </p:cNvSpPr>
              <p:nvPr/>
            </p:nvSpPr>
            <p:spPr bwMode="auto">
              <a:xfrm>
                <a:off x="4410075" y="2763838"/>
                <a:ext cx="2995613" cy="3409950"/>
              </a:xfrm>
              <a:custGeom>
                <a:avLst/>
                <a:gdLst>
                  <a:gd name="T0" fmla="*/ 1887 w 1887"/>
                  <a:gd name="T1" fmla="*/ 0 h 2148"/>
                  <a:gd name="T2" fmla="*/ 642 w 1887"/>
                  <a:gd name="T3" fmla="*/ 0 h 2148"/>
                  <a:gd name="T4" fmla="*/ 0 w 1887"/>
                  <a:gd name="T5" fmla="*/ 2148 h 2148"/>
                  <a:gd name="T6" fmla="*/ 1887 w 1887"/>
                  <a:gd name="T7" fmla="*/ 0 h 2148"/>
                  <a:gd name="T8" fmla="*/ 1887 w 1887"/>
                  <a:gd name="T9" fmla="*/ 0 h 2148"/>
                </a:gdLst>
                <a:ahLst/>
                <a:cxnLst>
                  <a:cxn ang="0">
                    <a:pos x="T0" y="T1"/>
                  </a:cxn>
                  <a:cxn ang="0">
                    <a:pos x="T2" y="T3"/>
                  </a:cxn>
                  <a:cxn ang="0">
                    <a:pos x="T4" y="T5"/>
                  </a:cxn>
                  <a:cxn ang="0">
                    <a:pos x="T6" y="T7"/>
                  </a:cxn>
                  <a:cxn ang="0">
                    <a:pos x="T8" y="T9"/>
                  </a:cxn>
                </a:cxnLst>
                <a:rect l="0" t="0" r="r" b="b"/>
                <a:pathLst>
                  <a:path w="1887" h="2148">
                    <a:moveTo>
                      <a:pt x="1887" y="0"/>
                    </a:moveTo>
                    <a:lnTo>
                      <a:pt x="642" y="0"/>
                    </a:lnTo>
                    <a:lnTo>
                      <a:pt x="0" y="2148"/>
                    </a:lnTo>
                    <a:lnTo>
                      <a:pt x="1887" y="0"/>
                    </a:lnTo>
                    <a:lnTo>
                      <a:pt x="1887" y="0"/>
                    </a:lnTo>
                    <a:close/>
                  </a:path>
                </a:pathLst>
              </a:custGeom>
              <a:solidFill>
                <a:srgbClr val="4A7ECA"/>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1" name="Freeform 13">
                <a:extLst>
                  <a:ext uri="{FF2B5EF4-FFF2-40B4-BE49-F238E27FC236}">
                    <a16:creationId xmlns:a16="http://schemas.microsoft.com/office/drawing/2014/main" id="{1D903752-CFD3-460A-ACFC-D649AA79A867}"/>
                  </a:ext>
                </a:extLst>
              </p:cNvPr>
              <p:cNvSpPr>
                <a:spLocks/>
              </p:cNvSpPr>
              <p:nvPr/>
            </p:nvSpPr>
            <p:spPr bwMode="auto">
              <a:xfrm>
                <a:off x="3432175" y="2763838"/>
                <a:ext cx="1909763" cy="3284538"/>
              </a:xfrm>
              <a:custGeom>
                <a:avLst/>
                <a:gdLst>
                  <a:gd name="T0" fmla="*/ 0 w 1203"/>
                  <a:gd name="T1" fmla="*/ 0 h 2069"/>
                  <a:gd name="T2" fmla="*/ 601 w 1203"/>
                  <a:gd name="T3" fmla="*/ 2069 h 2069"/>
                  <a:gd name="T4" fmla="*/ 1203 w 1203"/>
                  <a:gd name="T5" fmla="*/ 0 h 2069"/>
                  <a:gd name="T6" fmla="*/ 0 w 1203"/>
                  <a:gd name="T7" fmla="*/ 0 h 2069"/>
                </a:gdLst>
                <a:ahLst/>
                <a:cxnLst>
                  <a:cxn ang="0">
                    <a:pos x="T0" y="T1"/>
                  </a:cxn>
                  <a:cxn ang="0">
                    <a:pos x="T2" y="T3"/>
                  </a:cxn>
                  <a:cxn ang="0">
                    <a:pos x="T4" y="T5"/>
                  </a:cxn>
                  <a:cxn ang="0">
                    <a:pos x="T6" y="T7"/>
                  </a:cxn>
                </a:cxnLst>
                <a:rect l="0" t="0" r="r" b="b"/>
                <a:pathLst>
                  <a:path w="1203" h="2069">
                    <a:moveTo>
                      <a:pt x="0" y="0"/>
                    </a:moveTo>
                    <a:lnTo>
                      <a:pt x="601" y="2069"/>
                    </a:lnTo>
                    <a:lnTo>
                      <a:pt x="1203" y="0"/>
                    </a:lnTo>
                    <a:lnTo>
                      <a:pt x="0" y="0"/>
                    </a:lnTo>
                    <a:close/>
                  </a:path>
                </a:pathLst>
              </a:custGeom>
              <a:solidFill>
                <a:srgbClr val="4A7ECA"/>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2" name="Freeform 14">
                <a:extLst>
                  <a:ext uri="{FF2B5EF4-FFF2-40B4-BE49-F238E27FC236}">
                    <a16:creationId xmlns:a16="http://schemas.microsoft.com/office/drawing/2014/main" id="{691E1A48-50F4-4CE0-80E2-920A45F03246}"/>
                  </a:ext>
                </a:extLst>
              </p:cNvPr>
              <p:cNvSpPr>
                <a:spLocks noEditPoints="1"/>
              </p:cNvSpPr>
              <p:nvPr/>
            </p:nvSpPr>
            <p:spPr bwMode="auto">
              <a:xfrm>
                <a:off x="1409012" y="2763838"/>
                <a:ext cx="2932113" cy="3409950"/>
              </a:xfrm>
              <a:custGeom>
                <a:avLst/>
                <a:gdLst>
                  <a:gd name="T0" fmla="*/ 1218 w 1847"/>
                  <a:gd name="T1" fmla="*/ 0 h 2148"/>
                  <a:gd name="T2" fmla="*/ 0 w 1847"/>
                  <a:gd name="T3" fmla="*/ 0 h 2148"/>
                  <a:gd name="T4" fmla="*/ 1847 w 1847"/>
                  <a:gd name="T5" fmla="*/ 2148 h 2148"/>
                  <a:gd name="T6" fmla="*/ 1218 w 1847"/>
                  <a:gd name="T7" fmla="*/ 0 h 2148"/>
                  <a:gd name="T8" fmla="*/ 854 w 1847"/>
                  <a:gd name="T9" fmla="*/ 858 h 2148"/>
                  <a:gd name="T10" fmla="*/ 775 w 1847"/>
                  <a:gd name="T11" fmla="*/ 519 h 2148"/>
                  <a:gd name="T12" fmla="*/ 437 w 1847"/>
                  <a:gd name="T13" fmla="*/ 440 h 2148"/>
                  <a:gd name="T14" fmla="*/ 775 w 1847"/>
                  <a:gd name="T15" fmla="*/ 361 h 2148"/>
                  <a:gd name="T16" fmla="*/ 854 w 1847"/>
                  <a:gd name="T17" fmla="*/ 22 h 2148"/>
                  <a:gd name="T18" fmla="*/ 934 w 1847"/>
                  <a:gd name="T19" fmla="*/ 361 h 2148"/>
                  <a:gd name="T20" fmla="*/ 1272 w 1847"/>
                  <a:gd name="T21" fmla="*/ 440 h 2148"/>
                  <a:gd name="T22" fmla="*/ 934 w 1847"/>
                  <a:gd name="T23" fmla="*/ 519 h 2148"/>
                  <a:gd name="T24" fmla="*/ 854 w 1847"/>
                  <a:gd name="T25" fmla="*/ 858 h 2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7" h="2148">
                    <a:moveTo>
                      <a:pt x="1218" y="0"/>
                    </a:moveTo>
                    <a:lnTo>
                      <a:pt x="0" y="0"/>
                    </a:lnTo>
                    <a:lnTo>
                      <a:pt x="1847" y="2148"/>
                    </a:lnTo>
                    <a:lnTo>
                      <a:pt x="1218" y="0"/>
                    </a:lnTo>
                    <a:close/>
                    <a:moveTo>
                      <a:pt x="854" y="858"/>
                    </a:moveTo>
                    <a:lnTo>
                      <a:pt x="775" y="519"/>
                    </a:lnTo>
                    <a:lnTo>
                      <a:pt x="437" y="440"/>
                    </a:lnTo>
                    <a:lnTo>
                      <a:pt x="775" y="361"/>
                    </a:lnTo>
                    <a:lnTo>
                      <a:pt x="854" y="22"/>
                    </a:lnTo>
                    <a:lnTo>
                      <a:pt x="934" y="361"/>
                    </a:lnTo>
                    <a:lnTo>
                      <a:pt x="1272" y="440"/>
                    </a:lnTo>
                    <a:lnTo>
                      <a:pt x="934" y="519"/>
                    </a:lnTo>
                    <a:lnTo>
                      <a:pt x="854" y="858"/>
                    </a:lnTo>
                    <a:close/>
                  </a:path>
                </a:pathLst>
              </a:custGeom>
              <a:solidFill>
                <a:srgbClr val="4A7ECA"/>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grpSp>
      </p:grpSp>
      <p:sp>
        <p:nvSpPr>
          <p:cNvPr id="53" name="P_ChartHeader">
            <a:extLst>
              <a:ext uri="{FF2B5EF4-FFF2-40B4-BE49-F238E27FC236}">
                <a16:creationId xmlns:a16="http://schemas.microsoft.com/office/drawing/2014/main" id="{0E5C3986-619B-43AA-9F97-578F5C6FD0B1}"/>
              </a:ext>
            </a:extLst>
          </p:cNvPr>
          <p:cNvSpPr/>
          <p:nvPr/>
        </p:nvSpPr>
        <p:spPr>
          <a:xfrm>
            <a:off x="8090908" y="2721385"/>
            <a:ext cx="2925155" cy="232347"/>
          </a:xfrm>
          <a:prstGeom prst="roundRect">
            <a:avLst>
              <a:gd name="adj" fmla="val 50000"/>
            </a:avLst>
          </a:prstGeom>
          <a:solidFill>
            <a:srgbClr val="4A7ECA"/>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39275" algn="ctr" defTabSz="1169887">
              <a:lnSpc>
                <a:spcPct val="90000"/>
              </a:lnSpc>
              <a:spcBef>
                <a:spcPts val="385"/>
              </a:spcBef>
            </a:pPr>
            <a:r>
              <a:rPr lang="en-US" sz="1232" b="1" dirty="0">
                <a:solidFill>
                  <a:srgbClr val="FFFFFF"/>
                </a:solidFill>
                <a:latin typeface="Segoe UI"/>
              </a:rPr>
              <a:t>Personality</a:t>
            </a:r>
          </a:p>
        </p:txBody>
      </p:sp>
      <p:graphicFrame>
        <p:nvGraphicFramePr>
          <p:cNvPr id="54" name="P_Chart">
            <a:extLst>
              <a:ext uri="{FF2B5EF4-FFF2-40B4-BE49-F238E27FC236}">
                <a16:creationId xmlns:a16="http://schemas.microsoft.com/office/drawing/2014/main" id="{7C77AF71-3BEF-453A-84D6-DE30FE232665}"/>
              </a:ext>
            </a:extLst>
          </p:cNvPr>
          <p:cNvGraphicFramePr/>
          <p:nvPr>
            <p:extLst/>
          </p:nvPr>
        </p:nvGraphicFramePr>
        <p:xfrm>
          <a:off x="7439967" y="3164606"/>
          <a:ext cx="3556936" cy="1786935"/>
        </p:xfrm>
        <a:graphic>
          <a:graphicData uri="http://schemas.openxmlformats.org/drawingml/2006/chart">
            <c:chart xmlns:c="http://schemas.openxmlformats.org/drawingml/2006/chart" xmlns:r="http://schemas.openxmlformats.org/officeDocument/2006/relationships" r:id="rId4"/>
          </a:graphicData>
        </a:graphic>
      </p:graphicFrame>
      <p:grpSp>
        <p:nvGrpSpPr>
          <p:cNvPr id="55" name="Group 54">
            <a:extLst>
              <a:ext uri="{FF2B5EF4-FFF2-40B4-BE49-F238E27FC236}">
                <a16:creationId xmlns:a16="http://schemas.microsoft.com/office/drawing/2014/main" id="{3E984B6B-8D9D-4795-BD64-45C049B955A2}"/>
              </a:ext>
            </a:extLst>
          </p:cNvPr>
          <p:cNvGrpSpPr/>
          <p:nvPr/>
        </p:nvGrpSpPr>
        <p:grpSpPr>
          <a:xfrm>
            <a:off x="8027192" y="2657195"/>
            <a:ext cx="360180" cy="360180"/>
            <a:chOff x="4453663" y="4849050"/>
            <a:chExt cx="468000" cy="468000"/>
          </a:xfrm>
        </p:grpSpPr>
        <p:sp>
          <p:nvSpPr>
            <p:cNvPr id="56" name="Oval 210">
              <a:extLst>
                <a:ext uri="{FF2B5EF4-FFF2-40B4-BE49-F238E27FC236}">
                  <a16:creationId xmlns:a16="http://schemas.microsoft.com/office/drawing/2014/main" id="{C3021B71-C930-4C7B-ADE9-336DA7791F6B}"/>
                </a:ext>
              </a:extLst>
            </p:cNvPr>
            <p:cNvSpPr>
              <a:spLocks noChangeAspect="1"/>
            </p:cNvSpPr>
            <p:nvPr/>
          </p:nvSpPr>
          <p:spPr>
            <a:xfrm flipH="1">
              <a:off x="4453663" y="4849050"/>
              <a:ext cx="468000" cy="468000"/>
            </a:xfrm>
            <a:prstGeom prst="ellipse">
              <a:avLst/>
            </a:prstGeom>
            <a:solidFill>
              <a:schemeClr val="bg1"/>
            </a:solidFill>
            <a:ln w="12700">
              <a:solidFill>
                <a:srgbClr val="4A7EC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a:endParaRPr lang="en-GB" sz="1385" b="1" dirty="0">
                <a:solidFill>
                  <a:schemeClr val="bg1"/>
                </a:solidFill>
              </a:endParaRPr>
            </a:p>
          </p:txBody>
        </p:sp>
        <p:grpSp>
          <p:nvGrpSpPr>
            <p:cNvPr id="57" name="Gruppieren 59">
              <a:extLst>
                <a:ext uri="{FF2B5EF4-FFF2-40B4-BE49-F238E27FC236}">
                  <a16:creationId xmlns:a16="http://schemas.microsoft.com/office/drawing/2014/main" id="{063EF368-E3A2-4D8D-92E9-A2C18247AB60}"/>
                </a:ext>
              </a:extLst>
            </p:cNvPr>
            <p:cNvGrpSpPr/>
            <p:nvPr/>
          </p:nvGrpSpPr>
          <p:grpSpPr>
            <a:xfrm>
              <a:off x="4466856" y="4957056"/>
              <a:ext cx="449467" cy="333533"/>
              <a:chOff x="1404938" y="1720851"/>
              <a:chExt cx="6000750" cy="4452937"/>
            </a:xfrm>
            <a:solidFill>
              <a:schemeClr val="accent4">
                <a:lumMod val="60000"/>
                <a:lumOff val="40000"/>
              </a:schemeClr>
            </a:solidFill>
          </p:grpSpPr>
          <p:sp>
            <p:nvSpPr>
              <p:cNvPr id="58" name="Freeform 7">
                <a:extLst>
                  <a:ext uri="{FF2B5EF4-FFF2-40B4-BE49-F238E27FC236}">
                    <a16:creationId xmlns:a16="http://schemas.microsoft.com/office/drawing/2014/main" id="{2AA29873-C68F-4FDE-B007-FEDCAF91A9FD}"/>
                  </a:ext>
                </a:extLst>
              </p:cNvPr>
              <p:cNvSpPr>
                <a:spLocks/>
              </p:cNvSpPr>
              <p:nvPr/>
            </p:nvSpPr>
            <p:spPr bwMode="auto">
              <a:xfrm>
                <a:off x="140493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solidFill>
                <a:srgbClr val="4A7ECA"/>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9" name="Freeform 8">
                <a:extLst>
                  <a:ext uri="{FF2B5EF4-FFF2-40B4-BE49-F238E27FC236}">
                    <a16:creationId xmlns:a16="http://schemas.microsoft.com/office/drawing/2014/main" id="{6C00137E-2D60-4634-AC63-C2321901CC34}"/>
                  </a:ext>
                </a:extLst>
              </p:cNvPr>
              <p:cNvSpPr>
                <a:spLocks/>
              </p:cNvSpPr>
              <p:nvPr/>
            </p:nvSpPr>
            <p:spPr bwMode="auto">
              <a:xfrm>
                <a:off x="3448050" y="1785938"/>
                <a:ext cx="1922463" cy="906463"/>
              </a:xfrm>
              <a:custGeom>
                <a:avLst/>
                <a:gdLst>
                  <a:gd name="T0" fmla="*/ 0 w 1211"/>
                  <a:gd name="T1" fmla="*/ 571 h 571"/>
                  <a:gd name="T2" fmla="*/ 605 w 1211"/>
                  <a:gd name="T3" fmla="*/ 0 h 571"/>
                  <a:gd name="T4" fmla="*/ 1211 w 1211"/>
                  <a:gd name="T5" fmla="*/ 571 h 571"/>
                  <a:gd name="T6" fmla="*/ 0 w 1211"/>
                  <a:gd name="T7" fmla="*/ 571 h 571"/>
                </a:gdLst>
                <a:ahLst/>
                <a:cxnLst>
                  <a:cxn ang="0">
                    <a:pos x="T0" y="T1"/>
                  </a:cxn>
                  <a:cxn ang="0">
                    <a:pos x="T2" y="T3"/>
                  </a:cxn>
                  <a:cxn ang="0">
                    <a:pos x="T4" y="T5"/>
                  </a:cxn>
                  <a:cxn ang="0">
                    <a:pos x="T6" y="T7"/>
                  </a:cxn>
                </a:cxnLst>
                <a:rect l="0" t="0" r="r" b="b"/>
                <a:pathLst>
                  <a:path w="1211" h="571">
                    <a:moveTo>
                      <a:pt x="0" y="571"/>
                    </a:moveTo>
                    <a:lnTo>
                      <a:pt x="605" y="0"/>
                    </a:lnTo>
                    <a:lnTo>
                      <a:pt x="1211" y="571"/>
                    </a:lnTo>
                    <a:lnTo>
                      <a:pt x="0" y="571"/>
                    </a:lnTo>
                    <a:close/>
                  </a:path>
                </a:pathLst>
              </a:custGeom>
              <a:solidFill>
                <a:srgbClr val="4A7ECA"/>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60" name="Freeform 9">
                <a:extLst>
                  <a:ext uri="{FF2B5EF4-FFF2-40B4-BE49-F238E27FC236}">
                    <a16:creationId xmlns:a16="http://schemas.microsoft.com/office/drawing/2014/main" id="{F3F6283E-9EAC-4675-A00A-9ED1E40EE48D}"/>
                  </a:ext>
                </a:extLst>
              </p:cNvPr>
              <p:cNvSpPr>
                <a:spLocks/>
              </p:cNvSpPr>
              <p:nvPr/>
            </p:nvSpPr>
            <p:spPr bwMode="auto">
              <a:xfrm>
                <a:off x="547528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solidFill>
                <a:srgbClr val="4A7ECA"/>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61" name="Freeform 10">
                <a:extLst>
                  <a:ext uri="{FF2B5EF4-FFF2-40B4-BE49-F238E27FC236}">
                    <a16:creationId xmlns:a16="http://schemas.microsoft.com/office/drawing/2014/main" id="{2E134D99-F0D1-42B1-8D7E-099B3DE0EA69}"/>
                  </a:ext>
                </a:extLst>
              </p:cNvPr>
              <p:cNvSpPr>
                <a:spLocks/>
              </p:cNvSpPr>
              <p:nvPr/>
            </p:nvSpPr>
            <p:spPr bwMode="auto">
              <a:xfrm>
                <a:off x="2424113" y="1736726"/>
                <a:ext cx="1922463" cy="909638"/>
              </a:xfrm>
              <a:custGeom>
                <a:avLst/>
                <a:gdLst>
                  <a:gd name="T0" fmla="*/ 0 w 1211"/>
                  <a:gd name="T1" fmla="*/ 0 h 573"/>
                  <a:gd name="T2" fmla="*/ 605 w 1211"/>
                  <a:gd name="T3" fmla="*/ 573 h 573"/>
                  <a:gd name="T4" fmla="*/ 1211 w 1211"/>
                  <a:gd name="T5" fmla="*/ 0 h 573"/>
                  <a:gd name="T6" fmla="*/ 0 w 1211"/>
                  <a:gd name="T7" fmla="*/ 0 h 573"/>
                </a:gdLst>
                <a:ahLst/>
                <a:cxnLst>
                  <a:cxn ang="0">
                    <a:pos x="T0" y="T1"/>
                  </a:cxn>
                  <a:cxn ang="0">
                    <a:pos x="T2" y="T3"/>
                  </a:cxn>
                  <a:cxn ang="0">
                    <a:pos x="T4" y="T5"/>
                  </a:cxn>
                  <a:cxn ang="0">
                    <a:pos x="T6" y="T7"/>
                  </a:cxn>
                </a:cxnLst>
                <a:rect l="0" t="0" r="r" b="b"/>
                <a:pathLst>
                  <a:path w="1211" h="573">
                    <a:moveTo>
                      <a:pt x="0" y="0"/>
                    </a:moveTo>
                    <a:lnTo>
                      <a:pt x="605" y="573"/>
                    </a:lnTo>
                    <a:lnTo>
                      <a:pt x="1211" y="0"/>
                    </a:lnTo>
                    <a:lnTo>
                      <a:pt x="0" y="0"/>
                    </a:lnTo>
                    <a:close/>
                  </a:path>
                </a:pathLst>
              </a:custGeom>
              <a:solidFill>
                <a:srgbClr val="4A7ECA"/>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62" name="Freeform 11">
                <a:extLst>
                  <a:ext uri="{FF2B5EF4-FFF2-40B4-BE49-F238E27FC236}">
                    <a16:creationId xmlns:a16="http://schemas.microsoft.com/office/drawing/2014/main" id="{4954AECC-D6CD-4519-8773-C60664157EB5}"/>
                  </a:ext>
                </a:extLst>
              </p:cNvPr>
              <p:cNvSpPr>
                <a:spLocks/>
              </p:cNvSpPr>
              <p:nvPr/>
            </p:nvSpPr>
            <p:spPr bwMode="auto">
              <a:xfrm>
                <a:off x="4456113" y="1720851"/>
                <a:ext cx="1925638" cy="909638"/>
              </a:xfrm>
              <a:custGeom>
                <a:avLst/>
                <a:gdLst>
                  <a:gd name="T0" fmla="*/ 0 w 1213"/>
                  <a:gd name="T1" fmla="*/ 0 h 573"/>
                  <a:gd name="T2" fmla="*/ 606 w 1213"/>
                  <a:gd name="T3" fmla="*/ 573 h 573"/>
                  <a:gd name="T4" fmla="*/ 1213 w 1213"/>
                  <a:gd name="T5" fmla="*/ 0 h 573"/>
                  <a:gd name="T6" fmla="*/ 0 w 1213"/>
                  <a:gd name="T7" fmla="*/ 0 h 573"/>
                </a:gdLst>
                <a:ahLst/>
                <a:cxnLst>
                  <a:cxn ang="0">
                    <a:pos x="T0" y="T1"/>
                  </a:cxn>
                  <a:cxn ang="0">
                    <a:pos x="T2" y="T3"/>
                  </a:cxn>
                  <a:cxn ang="0">
                    <a:pos x="T4" y="T5"/>
                  </a:cxn>
                  <a:cxn ang="0">
                    <a:pos x="T6" y="T7"/>
                  </a:cxn>
                </a:cxnLst>
                <a:rect l="0" t="0" r="r" b="b"/>
                <a:pathLst>
                  <a:path w="1213" h="573">
                    <a:moveTo>
                      <a:pt x="0" y="0"/>
                    </a:moveTo>
                    <a:lnTo>
                      <a:pt x="606" y="573"/>
                    </a:lnTo>
                    <a:lnTo>
                      <a:pt x="1213" y="0"/>
                    </a:lnTo>
                    <a:lnTo>
                      <a:pt x="0" y="0"/>
                    </a:lnTo>
                    <a:close/>
                  </a:path>
                </a:pathLst>
              </a:custGeom>
              <a:solidFill>
                <a:srgbClr val="4A7ECA"/>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63" name="Freeform 12">
                <a:extLst>
                  <a:ext uri="{FF2B5EF4-FFF2-40B4-BE49-F238E27FC236}">
                    <a16:creationId xmlns:a16="http://schemas.microsoft.com/office/drawing/2014/main" id="{D1E37046-642A-4727-903F-70F461A04491}"/>
                  </a:ext>
                </a:extLst>
              </p:cNvPr>
              <p:cNvSpPr>
                <a:spLocks/>
              </p:cNvSpPr>
              <p:nvPr/>
            </p:nvSpPr>
            <p:spPr bwMode="auto">
              <a:xfrm>
                <a:off x="4410075" y="2763838"/>
                <a:ext cx="2995613" cy="3409950"/>
              </a:xfrm>
              <a:custGeom>
                <a:avLst/>
                <a:gdLst>
                  <a:gd name="T0" fmla="*/ 1887 w 1887"/>
                  <a:gd name="T1" fmla="*/ 0 h 2148"/>
                  <a:gd name="T2" fmla="*/ 642 w 1887"/>
                  <a:gd name="T3" fmla="*/ 0 h 2148"/>
                  <a:gd name="T4" fmla="*/ 0 w 1887"/>
                  <a:gd name="T5" fmla="*/ 2148 h 2148"/>
                  <a:gd name="T6" fmla="*/ 1887 w 1887"/>
                  <a:gd name="T7" fmla="*/ 0 h 2148"/>
                  <a:gd name="T8" fmla="*/ 1887 w 1887"/>
                  <a:gd name="T9" fmla="*/ 0 h 2148"/>
                </a:gdLst>
                <a:ahLst/>
                <a:cxnLst>
                  <a:cxn ang="0">
                    <a:pos x="T0" y="T1"/>
                  </a:cxn>
                  <a:cxn ang="0">
                    <a:pos x="T2" y="T3"/>
                  </a:cxn>
                  <a:cxn ang="0">
                    <a:pos x="T4" y="T5"/>
                  </a:cxn>
                  <a:cxn ang="0">
                    <a:pos x="T6" y="T7"/>
                  </a:cxn>
                  <a:cxn ang="0">
                    <a:pos x="T8" y="T9"/>
                  </a:cxn>
                </a:cxnLst>
                <a:rect l="0" t="0" r="r" b="b"/>
                <a:pathLst>
                  <a:path w="1887" h="2148">
                    <a:moveTo>
                      <a:pt x="1887" y="0"/>
                    </a:moveTo>
                    <a:lnTo>
                      <a:pt x="642" y="0"/>
                    </a:lnTo>
                    <a:lnTo>
                      <a:pt x="0" y="2148"/>
                    </a:lnTo>
                    <a:lnTo>
                      <a:pt x="1887" y="0"/>
                    </a:lnTo>
                    <a:lnTo>
                      <a:pt x="1887" y="0"/>
                    </a:lnTo>
                    <a:close/>
                  </a:path>
                </a:pathLst>
              </a:custGeom>
              <a:solidFill>
                <a:srgbClr val="4A7ECA"/>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64" name="Freeform 13">
                <a:extLst>
                  <a:ext uri="{FF2B5EF4-FFF2-40B4-BE49-F238E27FC236}">
                    <a16:creationId xmlns:a16="http://schemas.microsoft.com/office/drawing/2014/main" id="{B80466E8-421E-4CD8-86D4-F3B692972CD6}"/>
                  </a:ext>
                </a:extLst>
              </p:cNvPr>
              <p:cNvSpPr>
                <a:spLocks/>
              </p:cNvSpPr>
              <p:nvPr/>
            </p:nvSpPr>
            <p:spPr bwMode="auto">
              <a:xfrm>
                <a:off x="3432175" y="2763838"/>
                <a:ext cx="1909763" cy="3284538"/>
              </a:xfrm>
              <a:custGeom>
                <a:avLst/>
                <a:gdLst>
                  <a:gd name="T0" fmla="*/ 0 w 1203"/>
                  <a:gd name="T1" fmla="*/ 0 h 2069"/>
                  <a:gd name="T2" fmla="*/ 601 w 1203"/>
                  <a:gd name="T3" fmla="*/ 2069 h 2069"/>
                  <a:gd name="T4" fmla="*/ 1203 w 1203"/>
                  <a:gd name="T5" fmla="*/ 0 h 2069"/>
                  <a:gd name="T6" fmla="*/ 0 w 1203"/>
                  <a:gd name="T7" fmla="*/ 0 h 2069"/>
                </a:gdLst>
                <a:ahLst/>
                <a:cxnLst>
                  <a:cxn ang="0">
                    <a:pos x="T0" y="T1"/>
                  </a:cxn>
                  <a:cxn ang="0">
                    <a:pos x="T2" y="T3"/>
                  </a:cxn>
                  <a:cxn ang="0">
                    <a:pos x="T4" y="T5"/>
                  </a:cxn>
                  <a:cxn ang="0">
                    <a:pos x="T6" y="T7"/>
                  </a:cxn>
                </a:cxnLst>
                <a:rect l="0" t="0" r="r" b="b"/>
                <a:pathLst>
                  <a:path w="1203" h="2069">
                    <a:moveTo>
                      <a:pt x="0" y="0"/>
                    </a:moveTo>
                    <a:lnTo>
                      <a:pt x="601" y="2069"/>
                    </a:lnTo>
                    <a:lnTo>
                      <a:pt x="1203" y="0"/>
                    </a:lnTo>
                    <a:lnTo>
                      <a:pt x="0" y="0"/>
                    </a:lnTo>
                    <a:close/>
                  </a:path>
                </a:pathLst>
              </a:custGeom>
              <a:solidFill>
                <a:srgbClr val="4A7ECA"/>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65" name="Freeform 14">
                <a:extLst>
                  <a:ext uri="{FF2B5EF4-FFF2-40B4-BE49-F238E27FC236}">
                    <a16:creationId xmlns:a16="http://schemas.microsoft.com/office/drawing/2014/main" id="{2A49DEDA-9545-47CE-819B-19DD0F44E8BB}"/>
                  </a:ext>
                </a:extLst>
              </p:cNvPr>
              <p:cNvSpPr>
                <a:spLocks noEditPoints="1"/>
              </p:cNvSpPr>
              <p:nvPr/>
            </p:nvSpPr>
            <p:spPr bwMode="auto">
              <a:xfrm>
                <a:off x="1409012" y="2763838"/>
                <a:ext cx="2932113" cy="3409950"/>
              </a:xfrm>
              <a:custGeom>
                <a:avLst/>
                <a:gdLst>
                  <a:gd name="T0" fmla="*/ 1218 w 1847"/>
                  <a:gd name="T1" fmla="*/ 0 h 2148"/>
                  <a:gd name="T2" fmla="*/ 0 w 1847"/>
                  <a:gd name="T3" fmla="*/ 0 h 2148"/>
                  <a:gd name="T4" fmla="*/ 1847 w 1847"/>
                  <a:gd name="T5" fmla="*/ 2148 h 2148"/>
                  <a:gd name="T6" fmla="*/ 1218 w 1847"/>
                  <a:gd name="T7" fmla="*/ 0 h 2148"/>
                  <a:gd name="T8" fmla="*/ 854 w 1847"/>
                  <a:gd name="T9" fmla="*/ 858 h 2148"/>
                  <a:gd name="T10" fmla="*/ 775 w 1847"/>
                  <a:gd name="T11" fmla="*/ 519 h 2148"/>
                  <a:gd name="T12" fmla="*/ 437 w 1847"/>
                  <a:gd name="T13" fmla="*/ 440 h 2148"/>
                  <a:gd name="T14" fmla="*/ 775 w 1847"/>
                  <a:gd name="T15" fmla="*/ 361 h 2148"/>
                  <a:gd name="T16" fmla="*/ 854 w 1847"/>
                  <a:gd name="T17" fmla="*/ 22 h 2148"/>
                  <a:gd name="T18" fmla="*/ 934 w 1847"/>
                  <a:gd name="T19" fmla="*/ 361 h 2148"/>
                  <a:gd name="T20" fmla="*/ 1272 w 1847"/>
                  <a:gd name="T21" fmla="*/ 440 h 2148"/>
                  <a:gd name="T22" fmla="*/ 934 w 1847"/>
                  <a:gd name="T23" fmla="*/ 519 h 2148"/>
                  <a:gd name="T24" fmla="*/ 854 w 1847"/>
                  <a:gd name="T25" fmla="*/ 858 h 2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7" h="2148">
                    <a:moveTo>
                      <a:pt x="1218" y="0"/>
                    </a:moveTo>
                    <a:lnTo>
                      <a:pt x="0" y="0"/>
                    </a:lnTo>
                    <a:lnTo>
                      <a:pt x="1847" y="2148"/>
                    </a:lnTo>
                    <a:lnTo>
                      <a:pt x="1218" y="0"/>
                    </a:lnTo>
                    <a:close/>
                    <a:moveTo>
                      <a:pt x="854" y="858"/>
                    </a:moveTo>
                    <a:lnTo>
                      <a:pt x="775" y="519"/>
                    </a:lnTo>
                    <a:lnTo>
                      <a:pt x="437" y="440"/>
                    </a:lnTo>
                    <a:lnTo>
                      <a:pt x="775" y="361"/>
                    </a:lnTo>
                    <a:lnTo>
                      <a:pt x="854" y="22"/>
                    </a:lnTo>
                    <a:lnTo>
                      <a:pt x="934" y="361"/>
                    </a:lnTo>
                    <a:lnTo>
                      <a:pt x="1272" y="440"/>
                    </a:lnTo>
                    <a:lnTo>
                      <a:pt x="934" y="519"/>
                    </a:lnTo>
                    <a:lnTo>
                      <a:pt x="854" y="858"/>
                    </a:lnTo>
                    <a:close/>
                  </a:path>
                </a:pathLst>
              </a:custGeom>
              <a:solidFill>
                <a:srgbClr val="4A7ECA"/>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grpSp>
      </p:grpSp>
      <p:graphicFrame>
        <p:nvGraphicFramePr>
          <p:cNvPr id="66" name="SI_Chart">
            <a:extLst>
              <a:ext uri="{FF2B5EF4-FFF2-40B4-BE49-F238E27FC236}">
                <a16:creationId xmlns:a16="http://schemas.microsoft.com/office/drawing/2014/main" id="{6AB483E5-6B2D-4641-8A66-64F1B6F30428}"/>
              </a:ext>
            </a:extLst>
          </p:cNvPr>
          <p:cNvGraphicFramePr/>
          <p:nvPr>
            <p:extLst/>
          </p:nvPr>
        </p:nvGraphicFramePr>
        <p:xfrm>
          <a:off x="6311363" y="5566069"/>
          <a:ext cx="5760640" cy="1786736"/>
        </p:xfrm>
        <a:graphic>
          <a:graphicData uri="http://schemas.openxmlformats.org/drawingml/2006/chart">
            <c:chart xmlns:c="http://schemas.openxmlformats.org/drawingml/2006/chart" xmlns:r="http://schemas.openxmlformats.org/officeDocument/2006/relationships" r:id="rId5"/>
          </a:graphicData>
        </a:graphic>
      </p:graphicFrame>
      <p:sp>
        <p:nvSpPr>
          <p:cNvPr id="67" name="SI_ChartHeader">
            <a:extLst>
              <a:ext uri="{FF2B5EF4-FFF2-40B4-BE49-F238E27FC236}">
                <a16:creationId xmlns:a16="http://schemas.microsoft.com/office/drawing/2014/main" id="{34BEEC4E-EABE-4C78-9614-30CBF38BA7B0}"/>
              </a:ext>
            </a:extLst>
          </p:cNvPr>
          <p:cNvSpPr/>
          <p:nvPr/>
        </p:nvSpPr>
        <p:spPr>
          <a:xfrm>
            <a:off x="8088316" y="5175468"/>
            <a:ext cx="2925155" cy="232347"/>
          </a:xfrm>
          <a:prstGeom prst="roundRect">
            <a:avLst>
              <a:gd name="adj" fmla="val 50000"/>
            </a:avLst>
          </a:prstGeom>
          <a:solidFill>
            <a:srgbClr val="50B4B4"/>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39275" algn="ctr" defTabSz="1169887">
              <a:lnSpc>
                <a:spcPct val="90000"/>
              </a:lnSpc>
              <a:spcBef>
                <a:spcPts val="385"/>
              </a:spcBef>
            </a:pPr>
            <a:r>
              <a:rPr lang="en-US" sz="1232" b="1" dirty="0">
                <a:solidFill>
                  <a:srgbClr val="FFFFFF"/>
                </a:solidFill>
                <a:latin typeface="Segoe UI"/>
              </a:rPr>
              <a:t>Social Identity</a:t>
            </a:r>
          </a:p>
        </p:txBody>
      </p:sp>
      <p:grpSp>
        <p:nvGrpSpPr>
          <p:cNvPr id="68" name="Gruppieren 3">
            <a:extLst>
              <a:ext uri="{FF2B5EF4-FFF2-40B4-BE49-F238E27FC236}">
                <a16:creationId xmlns:a16="http://schemas.microsoft.com/office/drawing/2014/main" id="{D8B2833C-E125-4B2D-9E2A-52AD79E4BAB9}"/>
              </a:ext>
            </a:extLst>
          </p:cNvPr>
          <p:cNvGrpSpPr>
            <a:grpSpLocks noChangeAspect="1"/>
          </p:cNvGrpSpPr>
          <p:nvPr/>
        </p:nvGrpSpPr>
        <p:grpSpPr>
          <a:xfrm>
            <a:off x="8059817" y="5100789"/>
            <a:ext cx="360180" cy="360180"/>
            <a:chOff x="-1042867" y="3392141"/>
            <a:chExt cx="612000" cy="612000"/>
          </a:xfrm>
        </p:grpSpPr>
        <p:sp>
          <p:nvSpPr>
            <p:cNvPr id="69" name="Oval 210">
              <a:extLst>
                <a:ext uri="{FF2B5EF4-FFF2-40B4-BE49-F238E27FC236}">
                  <a16:creationId xmlns:a16="http://schemas.microsoft.com/office/drawing/2014/main" id="{0B221E7F-13C9-49A1-B525-A689352953EC}"/>
                </a:ext>
              </a:extLst>
            </p:cNvPr>
            <p:cNvSpPr>
              <a:spLocks noChangeAspect="1"/>
            </p:cNvSpPr>
            <p:nvPr/>
          </p:nvSpPr>
          <p:spPr>
            <a:xfrm>
              <a:off x="-1042867" y="3392141"/>
              <a:ext cx="612000" cy="612000"/>
            </a:xfrm>
            <a:prstGeom prst="ellipse">
              <a:avLst/>
            </a:prstGeom>
            <a:solidFill>
              <a:schemeClr val="bg1"/>
            </a:solidFill>
            <a:ln w="12700">
              <a:solidFill>
                <a:srgbClr val="50B4B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defTabSz="1169887"/>
              <a:endParaRPr lang="en-GB" sz="2309" b="1" dirty="0">
                <a:solidFill>
                  <a:prstClr val="white"/>
                </a:solidFill>
                <a:latin typeface="Segoe UI"/>
              </a:endParaRPr>
            </a:p>
          </p:txBody>
        </p:sp>
        <p:sp>
          <p:nvSpPr>
            <p:cNvPr id="70" name="Freeform 79">
              <a:extLst>
                <a:ext uri="{FF2B5EF4-FFF2-40B4-BE49-F238E27FC236}">
                  <a16:creationId xmlns:a16="http://schemas.microsoft.com/office/drawing/2014/main" id="{C64C4822-BADB-4F0D-82F5-848E0FB3E0C3}"/>
                </a:ext>
              </a:extLst>
            </p:cNvPr>
            <p:cNvSpPr>
              <a:spLocks noEditPoints="1"/>
            </p:cNvSpPr>
            <p:nvPr/>
          </p:nvSpPr>
          <p:spPr bwMode="auto">
            <a:xfrm>
              <a:off x="-962984" y="3462925"/>
              <a:ext cx="483198" cy="410336"/>
            </a:xfrm>
            <a:custGeom>
              <a:avLst/>
              <a:gdLst/>
              <a:ahLst/>
              <a:cxnLst>
                <a:cxn ang="0">
                  <a:pos x="111" y="115"/>
                </a:cxn>
                <a:cxn ang="0">
                  <a:pos x="111" y="136"/>
                </a:cxn>
                <a:cxn ang="0">
                  <a:pos x="0" y="136"/>
                </a:cxn>
                <a:cxn ang="0">
                  <a:pos x="0" y="108"/>
                </a:cxn>
                <a:cxn ang="0">
                  <a:pos x="14" y="95"/>
                </a:cxn>
                <a:cxn ang="0">
                  <a:pos x="35" y="72"/>
                </a:cxn>
                <a:cxn ang="0">
                  <a:pos x="28" y="54"/>
                </a:cxn>
                <a:cxn ang="0">
                  <a:pos x="22" y="43"/>
                </a:cxn>
                <a:cxn ang="0">
                  <a:pos x="24" y="37"/>
                </a:cxn>
                <a:cxn ang="0">
                  <a:pos x="23" y="24"/>
                </a:cxn>
                <a:cxn ang="0">
                  <a:pos x="48" y="0"/>
                </a:cxn>
                <a:cxn ang="0">
                  <a:pos x="73" y="24"/>
                </a:cxn>
                <a:cxn ang="0">
                  <a:pos x="72" y="37"/>
                </a:cxn>
                <a:cxn ang="0">
                  <a:pos x="74" y="43"/>
                </a:cxn>
                <a:cxn ang="0">
                  <a:pos x="68" y="54"/>
                </a:cxn>
                <a:cxn ang="0">
                  <a:pos x="61" y="72"/>
                </a:cxn>
                <a:cxn ang="0">
                  <a:pos x="82" y="95"/>
                </a:cxn>
                <a:cxn ang="0">
                  <a:pos x="111" y="115"/>
                </a:cxn>
                <a:cxn ang="0">
                  <a:pos x="124" y="136"/>
                </a:cxn>
                <a:cxn ang="0">
                  <a:pos x="124" y="113"/>
                </a:cxn>
                <a:cxn ang="0">
                  <a:pos x="95" y="86"/>
                </a:cxn>
                <a:cxn ang="0">
                  <a:pos x="102" y="73"/>
                </a:cxn>
                <a:cxn ang="0">
                  <a:pos x="96" y="60"/>
                </a:cxn>
                <a:cxn ang="0">
                  <a:pos x="92" y="51"/>
                </a:cxn>
                <a:cxn ang="0">
                  <a:pos x="94" y="47"/>
                </a:cxn>
                <a:cxn ang="0">
                  <a:pos x="92" y="38"/>
                </a:cxn>
                <a:cxn ang="0">
                  <a:pos x="111" y="19"/>
                </a:cxn>
                <a:cxn ang="0">
                  <a:pos x="131" y="38"/>
                </a:cxn>
                <a:cxn ang="0">
                  <a:pos x="129" y="47"/>
                </a:cxn>
                <a:cxn ang="0">
                  <a:pos x="131" y="51"/>
                </a:cxn>
                <a:cxn ang="0">
                  <a:pos x="127" y="60"/>
                </a:cxn>
                <a:cxn ang="0">
                  <a:pos x="121" y="73"/>
                </a:cxn>
                <a:cxn ang="0">
                  <a:pos x="137" y="91"/>
                </a:cxn>
                <a:cxn ang="0">
                  <a:pos x="158" y="103"/>
                </a:cxn>
                <a:cxn ang="0">
                  <a:pos x="160" y="136"/>
                </a:cxn>
                <a:cxn ang="0">
                  <a:pos x="124" y="136"/>
                </a:cxn>
              </a:cxnLst>
              <a:rect l="0" t="0" r="r" b="b"/>
              <a:pathLst>
                <a:path w="160" h="136">
                  <a:moveTo>
                    <a:pt x="111" y="115"/>
                  </a:moveTo>
                  <a:cubicBezTo>
                    <a:pt x="111" y="119"/>
                    <a:pt x="111" y="136"/>
                    <a:pt x="111" y="136"/>
                  </a:cubicBezTo>
                  <a:cubicBezTo>
                    <a:pt x="0" y="136"/>
                    <a:pt x="0" y="136"/>
                    <a:pt x="0" y="136"/>
                  </a:cubicBezTo>
                  <a:cubicBezTo>
                    <a:pt x="0" y="108"/>
                    <a:pt x="0" y="108"/>
                    <a:pt x="0" y="108"/>
                  </a:cubicBezTo>
                  <a:cubicBezTo>
                    <a:pt x="0" y="100"/>
                    <a:pt x="9" y="97"/>
                    <a:pt x="14" y="95"/>
                  </a:cubicBezTo>
                  <a:cubicBezTo>
                    <a:pt x="30" y="89"/>
                    <a:pt x="35" y="84"/>
                    <a:pt x="35" y="72"/>
                  </a:cubicBezTo>
                  <a:cubicBezTo>
                    <a:pt x="35" y="65"/>
                    <a:pt x="30" y="67"/>
                    <a:pt x="28" y="54"/>
                  </a:cubicBezTo>
                  <a:cubicBezTo>
                    <a:pt x="27" y="49"/>
                    <a:pt x="23" y="54"/>
                    <a:pt x="22" y="43"/>
                  </a:cubicBezTo>
                  <a:cubicBezTo>
                    <a:pt x="22" y="38"/>
                    <a:pt x="24" y="37"/>
                    <a:pt x="24" y="37"/>
                  </a:cubicBezTo>
                  <a:cubicBezTo>
                    <a:pt x="24" y="37"/>
                    <a:pt x="23" y="30"/>
                    <a:pt x="23" y="24"/>
                  </a:cubicBezTo>
                  <a:cubicBezTo>
                    <a:pt x="22" y="17"/>
                    <a:pt x="26" y="0"/>
                    <a:pt x="48" y="0"/>
                  </a:cubicBezTo>
                  <a:cubicBezTo>
                    <a:pt x="70" y="0"/>
                    <a:pt x="74" y="17"/>
                    <a:pt x="73" y="24"/>
                  </a:cubicBezTo>
                  <a:cubicBezTo>
                    <a:pt x="73" y="30"/>
                    <a:pt x="72" y="37"/>
                    <a:pt x="72" y="37"/>
                  </a:cubicBezTo>
                  <a:cubicBezTo>
                    <a:pt x="72" y="37"/>
                    <a:pt x="74" y="38"/>
                    <a:pt x="74" y="43"/>
                  </a:cubicBezTo>
                  <a:cubicBezTo>
                    <a:pt x="73" y="54"/>
                    <a:pt x="69" y="49"/>
                    <a:pt x="68" y="54"/>
                  </a:cubicBezTo>
                  <a:cubicBezTo>
                    <a:pt x="66" y="67"/>
                    <a:pt x="61" y="65"/>
                    <a:pt x="61" y="72"/>
                  </a:cubicBezTo>
                  <a:cubicBezTo>
                    <a:pt x="61" y="84"/>
                    <a:pt x="66" y="89"/>
                    <a:pt x="82" y="95"/>
                  </a:cubicBezTo>
                  <a:cubicBezTo>
                    <a:pt x="98" y="102"/>
                    <a:pt x="111" y="108"/>
                    <a:pt x="111" y="115"/>
                  </a:cubicBezTo>
                  <a:close/>
                  <a:moveTo>
                    <a:pt x="124" y="136"/>
                  </a:moveTo>
                  <a:cubicBezTo>
                    <a:pt x="124" y="113"/>
                    <a:pt x="124" y="113"/>
                    <a:pt x="124" y="113"/>
                  </a:cubicBezTo>
                  <a:cubicBezTo>
                    <a:pt x="124" y="102"/>
                    <a:pt x="121" y="99"/>
                    <a:pt x="95" y="86"/>
                  </a:cubicBezTo>
                  <a:cubicBezTo>
                    <a:pt x="100" y="83"/>
                    <a:pt x="102" y="79"/>
                    <a:pt x="102" y="73"/>
                  </a:cubicBezTo>
                  <a:cubicBezTo>
                    <a:pt x="102" y="68"/>
                    <a:pt x="98" y="70"/>
                    <a:pt x="96" y="60"/>
                  </a:cubicBezTo>
                  <a:cubicBezTo>
                    <a:pt x="95" y="56"/>
                    <a:pt x="92" y="60"/>
                    <a:pt x="92" y="51"/>
                  </a:cubicBezTo>
                  <a:cubicBezTo>
                    <a:pt x="92" y="48"/>
                    <a:pt x="94" y="47"/>
                    <a:pt x="94" y="47"/>
                  </a:cubicBezTo>
                  <a:cubicBezTo>
                    <a:pt x="94" y="47"/>
                    <a:pt x="93" y="42"/>
                    <a:pt x="92" y="38"/>
                  </a:cubicBezTo>
                  <a:cubicBezTo>
                    <a:pt x="92" y="32"/>
                    <a:pt x="95" y="19"/>
                    <a:pt x="111" y="19"/>
                  </a:cubicBezTo>
                  <a:cubicBezTo>
                    <a:pt x="128" y="19"/>
                    <a:pt x="131" y="32"/>
                    <a:pt x="131" y="38"/>
                  </a:cubicBezTo>
                  <a:cubicBezTo>
                    <a:pt x="130" y="42"/>
                    <a:pt x="129" y="47"/>
                    <a:pt x="129" y="47"/>
                  </a:cubicBezTo>
                  <a:cubicBezTo>
                    <a:pt x="129" y="47"/>
                    <a:pt x="131" y="48"/>
                    <a:pt x="131" y="51"/>
                  </a:cubicBezTo>
                  <a:cubicBezTo>
                    <a:pt x="130" y="60"/>
                    <a:pt x="127" y="56"/>
                    <a:pt x="127" y="60"/>
                  </a:cubicBezTo>
                  <a:cubicBezTo>
                    <a:pt x="125" y="70"/>
                    <a:pt x="121" y="68"/>
                    <a:pt x="121" y="73"/>
                  </a:cubicBezTo>
                  <a:cubicBezTo>
                    <a:pt x="121" y="82"/>
                    <a:pt x="125" y="86"/>
                    <a:pt x="137" y="91"/>
                  </a:cubicBezTo>
                  <a:cubicBezTo>
                    <a:pt x="149" y="96"/>
                    <a:pt x="155" y="99"/>
                    <a:pt x="158" y="103"/>
                  </a:cubicBezTo>
                  <a:cubicBezTo>
                    <a:pt x="160" y="106"/>
                    <a:pt x="160" y="136"/>
                    <a:pt x="160" y="136"/>
                  </a:cubicBezTo>
                  <a:lnTo>
                    <a:pt x="124" y="136"/>
                  </a:lnTo>
                  <a:close/>
                </a:path>
              </a:pathLst>
            </a:custGeom>
            <a:solidFill>
              <a:srgbClr val="50B4B4"/>
            </a:solidFill>
            <a:ln w="9525">
              <a:noFill/>
              <a:round/>
              <a:headEnd/>
              <a:tailEnd/>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grpSp>
      <p:pic>
        <p:nvPicPr>
          <p:cNvPr id="71" name="Picture 2" descr="Bilderesultat for country falg button sweden">
            <a:extLst>
              <a:ext uri="{FF2B5EF4-FFF2-40B4-BE49-F238E27FC236}">
                <a16:creationId xmlns:a16="http://schemas.microsoft.com/office/drawing/2014/main" id="{D370DD34-B7B7-495D-AE30-3571BCE9C01B}"/>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2594664" y="299019"/>
            <a:ext cx="513334" cy="481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6928553"/>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p:cNvPicPr>
            <a:picLocks noGrp="1" noChangeAspect="1"/>
          </p:cNvPicPr>
          <p:nvPr>
            <p:ph type="pic" sz="quarter" idx="11"/>
          </p:nvPr>
        </p:nvPicPr>
        <p:blipFill>
          <a:blip r:embed="rId2" cstate="email">
            <a:extLst>
              <a:ext uri="{28A0092B-C50C-407E-A947-70E740481C1C}">
                <a14:useLocalDpi xmlns:a14="http://schemas.microsoft.com/office/drawing/2010/main"/>
              </a:ext>
            </a:extLst>
          </a:blip>
          <a:srcRect/>
          <a:stretch>
            <a:fillRect/>
          </a:stretch>
        </p:blipFill>
        <p:spPr/>
      </p:pic>
      <p:sp>
        <p:nvSpPr>
          <p:cNvPr id="5" name="Subtitle 4"/>
          <p:cNvSpPr>
            <a:spLocks noGrp="1"/>
          </p:cNvSpPr>
          <p:nvPr>
            <p:ph type="subTitle" idx="1"/>
          </p:nvPr>
        </p:nvSpPr>
        <p:spPr>
          <a:xfrm>
            <a:off x="540000" y="3852639"/>
            <a:ext cx="4448941" cy="514516"/>
          </a:xfrm>
        </p:spPr>
        <p:txBody>
          <a:bodyPr/>
          <a:lstStyle/>
          <a:p>
            <a:r>
              <a:rPr lang="en-US" dirty="0"/>
              <a:t>With whom, how, when…</a:t>
            </a:r>
          </a:p>
        </p:txBody>
      </p:sp>
      <p:sp>
        <p:nvSpPr>
          <p:cNvPr id="8" name="Text Placeholder 7"/>
          <p:cNvSpPr>
            <a:spLocks noGrp="1"/>
          </p:cNvSpPr>
          <p:nvPr>
            <p:ph type="body" sz="quarter" idx="13"/>
          </p:nvPr>
        </p:nvSpPr>
        <p:spPr>
          <a:xfrm>
            <a:off x="540000" y="2360524"/>
            <a:ext cx="2751697" cy="677108"/>
          </a:xfrm>
        </p:spPr>
        <p:txBody>
          <a:bodyPr/>
          <a:lstStyle/>
          <a:p>
            <a:r>
              <a:rPr lang="en-US" dirty="0"/>
              <a:t>behavior</a:t>
            </a:r>
          </a:p>
        </p:txBody>
      </p:sp>
      <p:sp>
        <p:nvSpPr>
          <p:cNvPr id="9" name="Text Placeholder 8"/>
          <p:cNvSpPr>
            <a:spLocks noGrp="1"/>
          </p:cNvSpPr>
          <p:nvPr>
            <p:ph type="body" sz="quarter" idx="16"/>
          </p:nvPr>
        </p:nvSpPr>
        <p:spPr>
          <a:xfrm>
            <a:off x="540000" y="1634754"/>
            <a:ext cx="2849673" cy="677108"/>
          </a:xfrm>
        </p:spPr>
        <p:txBody>
          <a:bodyPr/>
          <a:lstStyle/>
          <a:p>
            <a:r>
              <a:rPr lang="en-US" dirty="0"/>
              <a:t>Category</a:t>
            </a:r>
          </a:p>
        </p:txBody>
      </p:sp>
    </p:spTree>
    <p:extLst>
      <p:ext uri="{BB962C8B-B14F-4D97-AF65-F5344CB8AC3E}">
        <p14:creationId xmlns:p14="http://schemas.microsoft.com/office/powerpoint/2010/main" val="797681530"/>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0000" y="540000"/>
            <a:ext cx="5849324" cy="553998"/>
          </a:xfrm>
        </p:spPr>
        <p:txBody>
          <a:bodyPr/>
          <a:lstStyle/>
          <a:p>
            <a:r>
              <a:rPr lang="en-US" dirty="0"/>
              <a:t>WHEN, WHO, HOW, where</a:t>
            </a:r>
          </a:p>
        </p:txBody>
      </p:sp>
      <p:sp>
        <p:nvSpPr>
          <p:cNvPr id="4" name="Text Placeholder 3"/>
          <p:cNvSpPr>
            <a:spLocks noGrp="1"/>
          </p:cNvSpPr>
          <p:nvPr>
            <p:ph type="body" sz="quarter" idx="14"/>
          </p:nvPr>
        </p:nvSpPr>
        <p:spPr>
          <a:xfrm>
            <a:off x="540000" y="1188343"/>
            <a:ext cx="6095946" cy="406265"/>
          </a:xfrm>
        </p:spPr>
        <p:txBody>
          <a:bodyPr/>
          <a:lstStyle/>
          <a:p>
            <a:r>
              <a:rPr lang="en-US" dirty="0"/>
              <a:t>Highlights on Swedish category behavior</a:t>
            </a:r>
          </a:p>
        </p:txBody>
      </p:sp>
      <p:graphicFrame>
        <p:nvGraphicFramePr>
          <p:cNvPr id="5" name="Chart 4"/>
          <p:cNvGraphicFramePr/>
          <p:nvPr>
            <p:extLst>
              <p:ext uri="{D42A27DB-BD31-4B8C-83A1-F6EECF244321}">
                <p14:modId xmlns:p14="http://schemas.microsoft.com/office/powerpoint/2010/main" val="2047878092"/>
              </p:ext>
            </p:extLst>
          </p:nvPr>
        </p:nvGraphicFramePr>
        <p:xfrm>
          <a:off x="815231" y="2443160"/>
          <a:ext cx="3857054" cy="891105"/>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932791" y="2340471"/>
            <a:ext cx="3161838" cy="336122"/>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222223">
                    <a:lumMod val="75000"/>
                    <a:lumOff val="25000"/>
                  </a:srgbClr>
                </a:solidFill>
                <a:effectLst/>
                <a:uLnTx/>
                <a:uFillTx/>
                <a:latin typeface="Segoe UI"/>
                <a:ea typeface="+mn-ea"/>
                <a:cs typeface="Calibri"/>
              </a:rPr>
              <a:t>WHEN</a:t>
            </a:r>
          </a:p>
        </p:txBody>
      </p:sp>
      <p:cxnSp>
        <p:nvCxnSpPr>
          <p:cNvPr id="7" name="Straight Connector 6"/>
          <p:cNvCxnSpPr/>
          <p:nvPr/>
        </p:nvCxnSpPr>
        <p:spPr>
          <a:xfrm>
            <a:off x="4795540" y="2208702"/>
            <a:ext cx="0" cy="4884297"/>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815231" y="4220752"/>
            <a:ext cx="11953328" cy="417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815231" y="2193749"/>
            <a:ext cx="11953328" cy="14953"/>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247279" y="3564607"/>
            <a:ext cx="2780871" cy="478968"/>
          </a:xfrm>
          <a:prstGeom prst="rect">
            <a:avLst/>
          </a:prstGeom>
          <a:noFill/>
        </p:spPr>
        <p:txBody>
          <a:bodyPr wrap="none" lIns="72000" tIns="36000" rIns="72000" bIns="36000" rtlCol="0">
            <a:spAutoFit/>
          </a:bodyPr>
          <a:lstStyle/>
          <a:p>
            <a:pPr marL="0" marR="0" lvl="0" indent="0" algn="ctr" defTabSz="1051802" rtl="0" eaLnBrk="1" fontAlgn="auto" latinLnBrk="0" hangingPunct="1">
              <a:lnSpc>
                <a:spcPct val="110000"/>
              </a:lnSpc>
              <a:spcBef>
                <a:spcPts val="0"/>
              </a:spcBef>
              <a:spcAft>
                <a:spcPts val="0"/>
              </a:spcAft>
              <a:buClr>
                <a:srgbClr val="D2D3D2"/>
              </a:buClr>
              <a:buSzTx/>
              <a:buFontTx/>
              <a:buNone/>
              <a:tabLst/>
              <a:defRPr/>
            </a:pPr>
            <a:r>
              <a:rPr kumimoji="0" lang="en-US" sz="1200" b="0" i="1" u="none" strike="noStrike" kern="1200" cap="none" spc="0" normalizeH="0" baseline="0" noProof="0" dirty="0">
                <a:ln>
                  <a:noFill/>
                </a:ln>
                <a:solidFill>
                  <a:srgbClr val="222223"/>
                </a:solidFill>
                <a:effectLst/>
                <a:uLnTx/>
                <a:uFillTx/>
                <a:latin typeface="Segoe UI"/>
                <a:ea typeface="+mn-ea"/>
                <a:cs typeface="+mn-cs"/>
              </a:rPr>
              <a:t>People travel all year long</a:t>
            </a:r>
          </a:p>
          <a:p>
            <a:pPr marL="0" marR="0" lvl="0" indent="0" algn="ctr" defTabSz="1051802" rtl="0" eaLnBrk="1" fontAlgn="auto" latinLnBrk="0" hangingPunct="1">
              <a:lnSpc>
                <a:spcPct val="110000"/>
              </a:lnSpc>
              <a:spcBef>
                <a:spcPts val="0"/>
              </a:spcBef>
              <a:spcAft>
                <a:spcPts val="0"/>
              </a:spcAft>
              <a:buClr>
                <a:srgbClr val="D2D3D2"/>
              </a:buClr>
              <a:buSzTx/>
              <a:buFontTx/>
              <a:buNone/>
              <a:tabLst/>
              <a:defRPr/>
            </a:pPr>
            <a:r>
              <a:rPr kumimoji="0" lang="en-US" sz="1200" b="0" i="1" u="none" strike="noStrike" kern="1200" cap="none" spc="0" normalizeH="0" baseline="0" noProof="0" dirty="0">
                <a:ln>
                  <a:noFill/>
                </a:ln>
                <a:solidFill>
                  <a:srgbClr val="222223"/>
                </a:solidFill>
                <a:effectLst/>
                <a:uLnTx/>
                <a:uFillTx/>
                <a:latin typeface="Segoe UI"/>
                <a:ea typeface="+mn-ea"/>
                <a:cs typeface="+mn-cs"/>
              </a:rPr>
              <a:t>- Off course some peaks in summertime</a:t>
            </a:r>
          </a:p>
        </p:txBody>
      </p:sp>
      <p:sp>
        <p:nvSpPr>
          <p:cNvPr id="13" name="TextBox 12"/>
          <p:cNvSpPr txBox="1"/>
          <p:nvPr/>
        </p:nvSpPr>
        <p:spPr>
          <a:xfrm>
            <a:off x="4795540" y="2340471"/>
            <a:ext cx="1996355" cy="336122"/>
          </a:xfrm>
          <a:prstGeom prst="rect">
            <a:avLst/>
          </a:prstGeom>
        </p:spPr>
        <p:txBody>
          <a:bodyPr vert="horz" wrap="square" lIns="0" tIns="0" rIns="0" bIns="0" rtlCol="0">
            <a:normAutofit/>
          </a:bodyPr>
          <a:lstStyle/>
          <a:p>
            <a:pPr marL="4762" marR="0" lvl="0" indent="0" algn="ctr"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Segoe UI"/>
                <a:ea typeface="+mn-ea"/>
                <a:cs typeface="Calibri"/>
              </a:rPr>
              <a:t>WITH WHOM</a:t>
            </a:r>
          </a:p>
        </p:txBody>
      </p:sp>
      <p:sp>
        <p:nvSpPr>
          <p:cNvPr id="14" name="Title 1"/>
          <p:cNvSpPr txBox="1">
            <a:spLocks/>
          </p:cNvSpPr>
          <p:nvPr/>
        </p:nvSpPr>
        <p:spPr>
          <a:xfrm>
            <a:off x="5107650" y="2925583"/>
            <a:ext cx="1271022" cy="483274"/>
          </a:xfrm>
          <a:prstGeom prst="rect">
            <a:avLst/>
          </a:prstGeom>
        </p:spPr>
        <p:txBody>
          <a:bodyPr vert="horz" wrap="square" lIns="0" tIns="0" rIns="0" bIns="0" rtlCol="0" anchor="t">
            <a:spAutoFit/>
          </a:bodyPr>
          <a:lstStyle/>
          <a:p>
            <a:pPr marL="0" marR="0" lvl="0" indent="0" algn="ctr" defTabSz="1042872" rtl="0" eaLnBrk="1" fontAlgn="auto" latinLnBrk="0" hangingPunct="1">
              <a:lnSpc>
                <a:spcPct val="70000"/>
              </a:lnSpc>
              <a:spcBef>
                <a:spcPct val="0"/>
              </a:spcBef>
              <a:spcAft>
                <a:spcPts val="0"/>
              </a:spcAft>
              <a:buClrTx/>
              <a:buSzTx/>
              <a:buFontTx/>
              <a:buNone/>
              <a:tabLst/>
              <a:defRPr/>
            </a:pPr>
            <a:r>
              <a:rPr kumimoji="0" lang="en-GB" sz="4400" b="1" i="0" u="none" strike="noStrike" kern="0" cap="none" spc="-149" normalizeH="0" baseline="0" noProof="0" dirty="0">
                <a:ln>
                  <a:noFill/>
                </a:ln>
                <a:solidFill>
                  <a:srgbClr val="007788"/>
                </a:solidFill>
                <a:effectLst/>
                <a:uLnTx/>
                <a:uFillTx/>
                <a:latin typeface="Segoe UI"/>
                <a:ea typeface="+mn-ea"/>
                <a:cs typeface="+mn-cs"/>
              </a:rPr>
              <a:t>60</a:t>
            </a:r>
            <a:r>
              <a:rPr kumimoji="0" lang="en-GB" sz="2000" b="1" i="0" u="none" strike="noStrike" kern="0" cap="none" spc="-149" normalizeH="0" baseline="0" noProof="0" dirty="0">
                <a:ln>
                  <a:noFill/>
                </a:ln>
                <a:solidFill>
                  <a:srgbClr val="007788"/>
                </a:solidFill>
                <a:effectLst/>
                <a:uLnTx/>
                <a:uFillTx/>
                <a:latin typeface="Segoe UI"/>
                <a:ea typeface="+mn-ea"/>
                <a:cs typeface="+mn-cs"/>
              </a:rPr>
              <a:t> </a:t>
            </a:r>
            <a:r>
              <a:rPr kumimoji="0" lang="en-GB" sz="1800" b="1" i="0" u="none" strike="noStrike" kern="0" cap="none" spc="-149" normalizeH="0" baseline="0" noProof="0" dirty="0">
                <a:ln>
                  <a:noFill/>
                </a:ln>
                <a:solidFill>
                  <a:srgbClr val="007788"/>
                </a:solidFill>
                <a:effectLst/>
                <a:uLnTx/>
                <a:uFillTx/>
                <a:latin typeface="Segoe UI"/>
                <a:ea typeface="+mn-ea"/>
                <a:cs typeface="+mn-cs"/>
              </a:rPr>
              <a:t>%</a:t>
            </a:r>
            <a:endParaRPr kumimoji="0" lang="en-GB" sz="4400" b="1" i="0" u="none" strike="noStrike" kern="0" cap="none" spc="-149" normalizeH="0" baseline="0" noProof="0" dirty="0">
              <a:ln>
                <a:noFill/>
              </a:ln>
              <a:solidFill>
                <a:srgbClr val="007788"/>
              </a:solidFill>
              <a:effectLst/>
              <a:uLnTx/>
              <a:uFillTx/>
              <a:latin typeface="Segoe UI"/>
              <a:ea typeface="+mn-ea"/>
              <a:cs typeface="+mn-cs"/>
            </a:endParaRPr>
          </a:p>
        </p:txBody>
      </p:sp>
      <p:cxnSp>
        <p:nvCxnSpPr>
          <p:cNvPr id="15" name="Straight Connector 14"/>
          <p:cNvCxnSpPr/>
          <p:nvPr/>
        </p:nvCxnSpPr>
        <p:spPr>
          <a:xfrm>
            <a:off x="6791895" y="2208702"/>
            <a:ext cx="0" cy="201622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4795540" y="3564607"/>
            <a:ext cx="1996355" cy="276999"/>
          </a:xfrm>
          <a:prstGeom prst="rect">
            <a:avLst/>
          </a:prstGeom>
        </p:spPr>
        <p:txBody>
          <a:bodyPr wrap="square">
            <a:spAutoFit/>
          </a:bodyPr>
          <a:lstStyle/>
          <a:p>
            <a:pPr marL="0" marR="0" lvl="0" indent="0" algn="ctr" defTabSz="1051802" rtl="0" eaLnBrk="1" fontAlgn="auto" latinLnBrk="0" hangingPunct="1">
              <a:lnSpc>
                <a:spcPct val="100000"/>
              </a:lnSpc>
              <a:spcBef>
                <a:spcPts val="0"/>
              </a:spcBef>
              <a:spcAft>
                <a:spcPts val="0"/>
              </a:spcAft>
              <a:buClrTx/>
              <a:buSzTx/>
              <a:buFontTx/>
              <a:buNone/>
              <a:tabLst/>
              <a:defRPr/>
            </a:pPr>
            <a:r>
              <a:rPr kumimoji="0" lang="nb-NO" sz="1200" b="0" i="1" u="none" strike="noStrike" kern="1200" cap="none" spc="0" normalizeH="0" baseline="0" noProof="0" dirty="0">
                <a:ln>
                  <a:noFill/>
                </a:ln>
                <a:solidFill>
                  <a:srgbClr val="007788"/>
                </a:solidFill>
                <a:effectLst/>
                <a:uLnTx/>
                <a:uFillTx/>
                <a:latin typeface="Segoe UI"/>
                <a:ea typeface="+mn-ea"/>
                <a:cs typeface="+mn-cs"/>
              </a:rPr>
              <a:t>Spouse/partner</a:t>
            </a:r>
          </a:p>
        </p:txBody>
      </p:sp>
      <p:sp>
        <p:nvSpPr>
          <p:cNvPr id="21" name="Title 1"/>
          <p:cNvSpPr txBox="1">
            <a:spLocks/>
          </p:cNvSpPr>
          <p:nvPr/>
        </p:nvSpPr>
        <p:spPr>
          <a:xfrm>
            <a:off x="7101545" y="2925583"/>
            <a:ext cx="1271022" cy="483274"/>
          </a:xfrm>
          <a:prstGeom prst="rect">
            <a:avLst/>
          </a:prstGeom>
        </p:spPr>
        <p:txBody>
          <a:bodyPr vert="horz" wrap="square" lIns="0" tIns="0" rIns="0" bIns="0" rtlCol="0" anchor="t">
            <a:spAutoFit/>
          </a:bodyPr>
          <a:lstStyle/>
          <a:p>
            <a:pPr marL="0" marR="0" lvl="0" indent="0" algn="ctr" defTabSz="1042872" rtl="0" eaLnBrk="1" fontAlgn="auto" latinLnBrk="0" hangingPunct="1">
              <a:lnSpc>
                <a:spcPct val="70000"/>
              </a:lnSpc>
              <a:spcBef>
                <a:spcPct val="0"/>
              </a:spcBef>
              <a:spcAft>
                <a:spcPts val="0"/>
              </a:spcAft>
              <a:buClrTx/>
              <a:buSzTx/>
              <a:buFontTx/>
              <a:buNone/>
              <a:tabLst/>
              <a:defRPr/>
            </a:pPr>
            <a:r>
              <a:rPr lang="en-GB" sz="4400" b="1" kern="0" spc="-149" dirty="0">
                <a:solidFill>
                  <a:srgbClr val="E87722"/>
                </a:solidFill>
                <a:latin typeface="Segoe UI"/>
              </a:rPr>
              <a:t>6</a:t>
            </a:r>
            <a:r>
              <a:rPr kumimoji="0" lang="en-GB" sz="4400" b="1" i="0" u="none" strike="noStrike" kern="0" cap="none" spc="-149" normalizeH="0" baseline="0" noProof="0" dirty="0">
                <a:ln>
                  <a:noFill/>
                </a:ln>
                <a:solidFill>
                  <a:srgbClr val="E87722"/>
                </a:solidFill>
                <a:effectLst/>
                <a:uLnTx/>
                <a:uFillTx/>
                <a:latin typeface="Segoe UI"/>
                <a:ea typeface="+mn-ea"/>
                <a:cs typeface="+mn-cs"/>
              </a:rPr>
              <a:t>7</a:t>
            </a:r>
            <a:r>
              <a:rPr kumimoji="0" lang="en-GB" sz="2000" b="1" i="0" u="none" strike="noStrike" kern="0" cap="none" spc="-149" normalizeH="0" baseline="0" noProof="0" dirty="0">
                <a:ln>
                  <a:noFill/>
                </a:ln>
                <a:solidFill>
                  <a:srgbClr val="E87722"/>
                </a:solidFill>
                <a:effectLst/>
                <a:uLnTx/>
                <a:uFillTx/>
                <a:latin typeface="Segoe UI"/>
                <a:ea typeface="+mn-ea"/>
                <a:cs typeface="+mn-cs"/>
              </a:rPr>
              <a:t> </a:t>
            </a:r>
            <a:r>
              <a:rPr kumimoji="0" lang="en-GB" sz="1800" b="1" i="0" u="none" strike="noStrike" kern="0" cap="none" spc="-149" normalizeH="0" baseline="0" noProof="0" dirty="0">
                <a:ln>
                  <a:noFill/>
                </a:ln>
                <a:solidFill>
                  <a:srgbClr val="E87722"/>
                </a:solidFill>
                <a:effectLst/>
                <a:uLnTx/>
                <a:uFillTx/>
                <a:latin typeface="Segoe UI"/>
                <a:ea typeface="+mn-ea"/>
                <a:cs typeface="+mn-cs"/>
              </a:rPr>
              <a:t>%</a:t>
            </a:r>
            <a:endParaRPr kumimoji="0" lang="en-GB" sz="4400" b="1" i="0" u="none" strike="noStrike" kern="0" cap="none" spc="-149" normalizeH="0" baseline="0" noProof="0" dirty="0">
              <a:ln>
                <a:noFill/>
              </a:ln>
              <a:solidFill>
                <a:srgbClr val="E87722"/>
              </a:solidFill>
              <a:effectLst/>
              <a:uLnTx/>
              <a:uFillTx/>
              <a:latin typeface="Segoe UI"/>
              <a:ea typeface="+mn-ea"/>
              <a:cs typeface="+mn-cs"/>
            </a:endParaRPr>
          </a:p>
        </p:txBody>
      </p:sp>
      <p:sp>
        <p:nvSpPr>
          <p:cNvPr id="22" name="TextBox 21"/>
          <p:cNvSpPr txBox="1"/>
          <p:nvPr/>
        </p:nvSpPr>
        <p:spPr>
          <a:xfrm>
            <a:off x="6791896" y="2340471"/>
            <a:ext cx="1800199" cy="336122"/>
          </a:xfrm>
          <a:prstGeom prst="rect">
            <a:avLst/>
          </a:prstGeom>
        </p:spPr>
        <p:txBody>
          <a:bodyPr vert="horz" wrap="square" lIns="0" tIns="0" rIns="0" bIns="0" rtlCol="0">
            <a:normAutofit/>
          </a:bodyPr>
          <a:lstStyle/>
          <a:p>
            <a:pPr marL="4762" marR="0" lvl="0" indent="0" algn="ctr"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E87722"/>
                </a:solidFill>
                <a:effectLst/>
                <a:uLnTx/>
                <a:uFillTx/>
                <a:latin typeface="Segoe UI"/>
                <a:ea typeface="+mn-ea"/>
                <a:cs typeface="Calibri"/>
              </a:rPr>
              <a:t>HOW</a:t>
            </a:r>
          </a:p>
        </p:txBody>
      </p:sp>
      <p:cxnSp>
        <p:nvCxnSpPr>
          <p:cNvPr id="23" name="Straight Connector 22"/>
          <p:cNvCxnSpPr/>
          <p:nvPr/>
        </p:nvCxnSpPr>
        <p:spPr>
          <a:xfrm>
            <a:off x="8592095" y="2208702"/>
            <a:ext cx="0" cy="201622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6791895" y="3564607"/>
            <a:ext cx="1800200" cy="646331"/>
          </a:xfrm>
          <a:prstGeom prst="rect">
            <a:avLst/>
          </a:prstGeom>
        </p:spPr>
        <p:txBody>
          <a:bodyPr wrap="square">
            <a:spAutoFit/>
          </a:bodyPr>
          <a:lstStyle/>
          <a:p>
            <a:pPr marL="0" marR="0" lvl="0" indent="0" algn="ctr" defTabSz="1051802"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E87722"/>
                </a:solidFill>
                <a:effectLst/>
                <a:uLnTx/>
                <a:uFillTx/>
                <a:latin typeface="Segoe UI"/>
                <a:ea typeface="+mn-ea"/>
                <a:cs typeface="+mn-cs"/>
              </a:rPr>
              <a:t>I/we organized the trip myself/ourselves and travelled independently</a:t>
            </a:r>
            <a:endParaRPr kumimoji="0" lang="nb-NO" sz="1200" b="0" i="1" u="none" strike="noStrike" kern="1200" cap="none" spc="0" normalizeH="0" baseline="0" noProof="0" dirty="0">
              <a:ln>
                <a:noFill/>
              </a:ln>
              <a:solidFill>
                <a:srgbClr val="E87722"/>
              </a:solidFill>
              <a:effectLst/>
              <a:uLnTx/>
              <a:uFillTx/>
              <a:latin typeface="Segoe UI"/>
              <a:ea typeface="+mn-ea"/>
              <a:cs typeface="+mn-cs"/>
            </a:endParaRPr>
          </a:p>
        </p:txBody>
      </p:sp>
      <p:sp>
        <p:nvSpPr>
          <p:cNvPr id="25" name="TextBox 24"/>
          <p:cNvSpPr txBox="1"/>
          <p:nvPr/>
        </p:nvSpPr>
        <p:spPr>
          <a:xfrm>
            <a:off x="8592096" y="2340471"/>
            <a:ext cx="2160239" cy="336122"/>
          </a:xfrm>
          <a:prstGeom prst="rect">
            <a:avLst/>
          </a:prstGeom>
        </p:spPr>
        <p:txBody>
          <a:bodyPr vert="horz" wrap="square" lIns="0" tIns="0" rIns="0" bIns="0" rtlCol="0">
            <a:normAutofit/>
          </a:bodyPr>
          <a:lstStyle/>
          <a:p>
            <a:pPr marL="4762" marR="0" lvl="0" indent="0" algn="ctr"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C00000"/>
                </a:solidFill>
                <a:effectLst/>
                <a:uLnTx/>
                <a:uFillTx/>
                <a:latin typeface="Segoe UI"/>
                <a:ea typeface="+mn-ea"/>
                <a:cs typeface="Calibri"/>
              </a:rPr>
              <a:t>TYPE OF ACCOMODATION</a:t>
            </a:r>
          </a:p>
        </p:txBody>
      </p:sp>
      <p:cxnSp>
        <p:nvCxnSpPr>
          <p:cNvPr id="26" name="Straight Connector 25"/>
          <p:cNvCxnSpPr/>
          <p:nvPr/>
        </p:nvCxnSpPr>
        <p:spPr>
          <a:xfrm>
            <a:off x="10761539" y="2208702"/>
            <a:ext cx="0" cy="201622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7" name="Title 1"/>
          <p:cNvSpPr txBox="1">
            <a:spLocks/>
          </p:cNvSpPr>
          <p:nvPr/>
        </p:nvSpPr>
        <p:spPr>
          <a:xfrm>
            <a:off x="8601299" y="2925583"/>
            <a:ext cx="2160240" cy="483274"/>
          </a:xfrm>
          <a:prstGeom prst="rect">
            <a:avLst/>
          </a:prstGeom>
        </p:spPr>
        <p:txBody>
          <a:bodyPr vert="horz" wrap="square" lIns="0" tIns="0" rIns="0" bIns="0" rtlCol="0" anchor="t">
            <a:spAutoFit/>
          </a:bodyPr>
          <a:lstStyle/>
          <a:p>
            <a:pPr marL="0" marR="0" lvl="0" indent="0" algn="ctr" defTabSz="1042872" rtl="0" eaLnBrk="1" fontAlgn="auto" latinLnBrk="0" hangingPunct="1">
              <a:lnSpc>
                <a:spcPct val="70000"/>
              </a:lnSpc>
              <a:spcBef>
                <a:spcPct val="0"/>
              </a:spcBef>
              <a:spcAft>
                <a:spcPts val="0"/>
              </a:spcAft>
              <a:buClrTx/>
              <a:buSzTx/>
              <a:buFontTx/>
              <a:buNone/>
              <a:tabLst/>
              <a:defRPr/>
            </a:pPr>
            <a:r>
              <a:rPr kumimoji="0" lang="en-GB" sz="4400" b="1" i="0" u="none" strike="noStrike" kern="0" cap="none" spc="-149" normalizeH="0" baseline="0" noProof="0" dirty="0">
                <a:ln>
                  <a:noFill/>
                </a:ln>
                <a:solidFill>
                  <a:srgbClr val="C00000"/>
                </a:solidFill>
                <a:effectLst/>
                <a:uLnTx/>
                <a:uFillTx/>
                <a:latin typeface="Segoe UI"/>
                <a:ea typeface="+mn-ea"/>
                <a:cs typeface="+mn-cs"/>
              </a:rPr>
              <a:t>76</a:t>
            </a:r>
            <a:r>
              <a:rPr kumimoji="0" lang="en-GB" sz="2000" b="1" i="0" u="none" strike="noStrike" kern="0" cap="none" spc="-149" normalizeH="0" baseline="0" noProof="0" dirty="0">
                <a:ln>
                  <a:noFill/>
                </a:ln>
                <a:solidFill>
                  <a:srgbClr val="C00000"/>
                </a:solidFill>
                <a:effectLst/>
                <a:uLnTx/>
                <a:uFillTx/>
                <a:latin typeface="Segoe UI"/>
                <a:ea typeface="+mn-ea"/>
                <a:cs typeface="+mn-cs"/>
              </a:rPr>
              <a:t> </a:t>
            </a:r>
            <a:r>
              <a:rPr kumimoji="0" lang="en-GB" sz="1800" b="1" i="0" u="none" strike="noStrike" kern="0" cap="none" spc="-149" normalizeH="0" baseline="0" noProof="0" dirty="0">
                <a:ln>
                  <a:noFill/>
                </a:ln>
                <a:solidFill>
                  <a:srgbClr val="C00000"/>
                </a:solidFill>
                <a:effectLst/>
                <a:uLnTx/>
                <a:uFillTx/>
                <a:latin typeface="Segoe UI"/>
                <a:ea typeface="+mn-ea"/>
                <a:cs typeface="+mn-cs"/>
              </a:rPr>
              <a:t>%</a:t>
            </a:r>
            <a:endParaRPr kumimoji="0" lang="en-GB" sz="4400" b="1" i="0" u="none" strike="noStrike" kern="0" cap="none" spc="-149" normalizeH="0" baseline="0" noProof="0" dirty="0">
              <a:ln>
                <a:noFill/>
              </a:ln>
              <a:solidFill>
                <a:srgbClr val="C00000"/>
              </a:solidFill>
              <a:effectLst/>
              <a:uLnTx/>
              <a:uFillTx/>
              <a:latin typeface="Segoe UI"/>
              <a:ea typeface="+mn-ea"/>
              <a:cs typeface="+mn-cs"/>
            </a:endParaRPr>
          </a:p>
        </p:txBody>
      </p:sp>
      <p:sp>
        <p:nvSpPr>
          <p:cNvPr id="28" name="Rectangle 27"/>
          <p:cNvSpPr/>
          <p:nvPr/>
        </p:nvSpPr>
        <p:spPr>
          <a:xfrm>
            <a:off x="8601299" y="3564607"/>
            <a:ext cx="2160240" cy="461665"/>
          </a:xfrm>
          <a:prstGeom prst="rect">
            <a:avLst/>
          </a:prstGeom>
        </p:spPr>
        <p:txBody>
          <a:bodyPr wrap="square">
            <a:spAutoFit/>
          </a:bodyPr>
          <a:lstStyle/>
          <a:p>
            <a:pPr marL="0" marR="0" lvl="0" indent="0" algn="ctr" defTabSz="1051802"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C00000"/>
                </a:solidFill>
                <a:effectLst/>
                <a:uLnTx/>
                <a:uFillTx/>
                <a:latin typeface="Segoe UI"/>
                <a:ea typeface="+mn-ea"/>
                <a:cs typeface="+mn-cs"/>
              </a:rPr>
              <a:t>Lived at a hotel, </a:t>
            </a:r>
            <a:r>
              <a:rPr lang="en-US" sz="1200" i="1" dirty="0" err="1">
                <a:solidFill>
                  <a:srgbClr val="C00000"/>
                </a:solidFill>
                <a:latin typeface="Segoe UI"/>
              </a:rPr>
              <a:t>i</a:t>
            </a:r>
            <a:r>
              <a:rPr kumimoji="0" lang="en-US" sz="1200" b="0" i="1" u="none" strike="noStrike" kern="1200" cap="none" spc="0" normalizeH="0" baseline="0" noProof="0" dirty="0">
                <a:ln>
                  <a:noFill/>
                </a:ln>
                <a:solidFill>
                  <a:srgbClr val="C00000"/>
                </a:solidFill>
                <a:effectLst/>
                <a:uLnTx/>
                <a:uFillTx/>
                <a:latin typeface="Segoe UI"/>
                <a:ea typeface="+mn-ea"/>
                <a:cs typeface="+mn-cs"/>
              </a:rPr>
              <a:t>n most cases a medium standard hotel</a:t>
            </a:r>
            <a:endParaRPr kumimoji="0" lang="nb-NO" sz="1200" b="0" i="1" u="none" strike="noStrike" kern="1200" cap="none" spc="0" normalizeH="0" baseline="0" noProof="0" dirty="0">
              <a:ln>
                <a:noFill/>
              </a:ln>
              <a:solidFill>
                <a:srgbClr val="C00000"/>
              </a:solidFill>
              <a:effectLst/>
              <a:uLnTx/>
              <a:uFillTx/>
              <a:latin typeface="Segoe UI"/>
              <a:ea typeface="+mn-ea"/>
              <a:cs typeface="+mn-cs"/>
            </a:endParaRPr>
          </a:p>
        </p:txBody>
      </p:sp>
      <p:cxnSp>
        <p:nvCxnSpPr>
          <p:cNvPr id="31" name="Straight Connector 30"/>
          <p:cNvCxnSpPr/>
          <p:nvPr/>
        </p:nvCxnSpPr>
        <p:spPr>
          <a:xfrm>
            <a:off x="12765116" y="2208702"/>
            <a:ext cx="0" cy="4884297"/>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10770745" y="2340471"/>
            <a:ext cx="1994372" cy="336122"/>
          </a:xfrm>
          <a:prstGeom prst="rect">
            <a:avLst/>
          </a:prstGeom>
        </p:spPr>
        <p:txBody>
          <a:bodyPr vert="horz" wrap="square" lIns="0" tIns="0" rIns="0" bIns="0" rtlCol="0">
            <a:normAutofit/>
          </a:bodyPr>
          <a:lstStyle/>
          <a:p>
            <a:pPr marL="4762" marR="0" lvl="0" indent="0" algn="ctr"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418FAB"/>
                </a:solidFill>
                <a:effectLst/>
                <a:uLnTx/>
                <a:uFillTx/>
                <a:latin typeface="Segoe UI"/>
                <a:ea typeface="+mn-ea"/>
                <a:cs typeface="Calibri"/>
              </a:rPr>
              <a:t>TRANSPORTATION</a:t>
            </a:r>
          </a:p>
        </p:txBody>
      </p:sp>
      <p:sp>
        <p:nvSpPr>
          <p:cNvPr id="33" name="Rectangle 32"/>
          <p:cNvSpPr/>
          <p:nvPr/>
        </p:nvSpPr>
        <p:spPr>
          <a:xfrm>
            <a:off x="10752335" y="3564607"/>
            <a:ext cx="2012781" cy="276999"/>
          </a:xfrm>
          <a:prstGeom prst="rect">
            <a:avLst/>
          </a:prstGeom>
        </p:spPr>
        <p:txBody>
          <a:bodyPr wrap="square">
            <a:spAutoFit/>
          </a:bodyPr>
          <a:lstStyle/>
          <a:p>
            <a:pPr marL="0" marR="0" lvl="0" indent="0" algn="ctr" defTabSz="1051802"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418FAB"/>
                </a:solidFill>
                <a:effectLst/>
                <a:uLnTx/>
                <a:uFillTx/>
                <a:latin typeface="Segoe UI"/>
                <a:ea typeface="+mn-ea"/>
                <a:cs typeface="+mn-cs"/>
              </a:rPr>
              <a:t>Travels by plane</a:t>
            </a:r>
            <a:endParaRPr kumimoji="0" lang="nb-NO" sz="1200" b="0" i="1" u="none" strike="noStrike" kern="1200" cap="none" spc="0" normalizeH="0" baseline="0" noProof="0" dirty="0">
              <a:ln>
                <a:noFill/>
              </a:ln>
              <a:solidFill>
                <a:srgbClr val="418FAB"/>
              </a:solidFill>
              <a:effectLst/>
              <a:uLnTx/>
              <a:uFillTx/>
              <a:latin typeface="Segoe UI"/>
              <a:ea typeface="+mn-ea"/>
              <a:cs typeface="+mn-cs"/>
            </a:endParaRPr>
          </a:p>
        </p:txBody>
      </p:sp>
      <p:sp>
        <p:nvSpPr>
          <p:cNvPr id="34" name="Title 1"/>
          <p:cNvSpPr txBox="1">
            <a:spLocks/>
          </p:cNvSpPr>
          <p:nvPr/>
        </p:nvSpPr>
        <p:spPr>
          <a:xfrm>
            <a:off x="10761539" y="2925583"/>
            <a:ext cx="2003577" cy="483274"/>
          </a:xfrm>
          <a:prstGeom prst="rect">
            <a:avLst/>
          </a:prstGeom>
        </p:spPr>
        <p:txBody>
          <a:bodyPr vert="horz" wrap="square" lIns="0" tIns="0" rIns="0" bIns="0" rtlCol="0" anchor="t">
            <a:spAutoFit/>
          </a:bodyPr>
          <a:lstStyle/>
          <a:p>
            <a:pPr marL="0" marR="0" lvl="0" indent="0" algn="ctr" defTabSz="1042872" rtl="0" eaLnBrk="1" fontAlgn="auto" latinLnBrk="0" hangingPunct="1">
              <a:lnSpc>
                <a:spcPct val="70000"/>
              </a:lnSpc>
              <a:spcBef>
                <a:spcPct val="0"/>
              </a:spcBef>
              <a:spcAft>
                <a:spcPts val="0"/>
              </a:spcAft>
              <a:buClrTx/>
              <a:buSzTx/>
              <a:buFontTx/>
              <a:buNone/>
              <a:tabLst/>
              <a:defRPr/>
            </a:pPr>
            <a:r>
              <a:rPr kumimoji="0" lang="en-GB" sz="4400" b="1" i="0" u="none" strike="noStrike" kern="0" cap="none" spc="-149" normalizeH="0" baseline="0" noProof="0" dirty="0">
                <a:ln>
                  <a:noFill/>
                </a:ln>
                <a:solidFill>
                  <a:srgbClr val="418FAB"/>
                </a:solidFill>
                <a:effectLst/>
                <a:uLnTx/>
                <a:uFillTx/>
                <a:latin typeface="Segoe UI"/>
                <a:ea typeface="+mn-ea"/>
                <a:cs typeface="+mn-cs"/>
              </a:rPr>
              <a:t>66</a:t>
            </a:r>
            <a:r>
              <a:rPr kumimoji="0" lang="en-GB" sz="2000" b="1" i="0" u="none" strike="noStrike" kern="0" cap="none" spc="-149" normalizeH="0" baseline="0" noProof="0" dirty="0">
                <a:ln>
                  <a:noFill/>
                </a:ln>
                <a:solidFill>
                  <a:srgbClr val="418FAB"/>
                </a:solidFill>
                <a:effectLst/>
                <a:uLnTx/>
                <a:uFillTx/>
                <a:latin typeface="Segoe UI"/>
                <a:ea typeface="+mn-ea"/>
                <a:cs typeface="+mn-cs"/>
              </a:rPr>
              <a:t> </a:t>
            </a:r>
            <a:r>
              <a:rPr kumimoji="0" lang="en-GB" sz="1800" b="1" i="0" u="none" strike="noStrike" kern="0" cap="none" spc="-149" normalizeH="0" baseline="0" noProof="0" dirty="0">
                <a:ln>
                  <a:noFill/>
                </a:ln>
                <a:solidFill>
                  <a:srgbClr val="418FAB"/>
                </a:solidFill>
                <a:effectLst/>
                <a:uLnTx/>
                <a:uFillTx/>
                <a:latin typeface="Segoe UI"/>
                <a:ea typeface="+mn-ea"/>
                <a:cs typeface="+mn-cs"/>
              </a:rPr>
              <a:t>%</a:t>
            </a:r>
            <a:endParaRPr kumimoji="0" lang="en-GB" sz="4400" b="1" i="0" u="none" strike="noStrike" kern="0" cap="none" spc="-149" normalizeH="0" baseline="0" noProof="0" dirty="0">
              <a:ln>
                <a:noFill/>
              </a:ln>
              <a:solidFill>
                <a:srgbClr val="418FAB"/>
              </a:solidFill>
              <a:effectLst/>
              <a:uLnTx/>
              <a:uFillTx/>
              <a:latin typeface="Segoe UI"/>
              <a:ea typeface="+mn-ea"/>
              <a:cs typeface="+mn-cs"/>
            </a:endParaRPr>
          </a:p>
        </p:txBody>
      </p:sp>
      <p:cxnSp>
        <p:nvCxnSpPr>
          <p:cNvPr id="35" name="Straight Connector 34"/>
          <p:cNvCxnSpPr/>
          <p:nvPr/>
        </p:nvCxnSpPr>
        <p:spPr>
          <a:xfrm>
            <a:off x="815231" y="2208702"/>
            <a:ext cx="0" cy="201622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4919687" y="4352521"/>
            <a:ext cx="3888432" cy="336122"/>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D35C09">
                    <a:lumMod val="75000"/>
                  </a:srgbClr>
                </a:solidFill>
                <a:effectLst/>
                <a:uLnTx/>
                <a:uFillTx/>
                <a:latin typeface="Segoe UI"/>
                <a:ea typeface="+mn-ea"/>
                <a:cs typeface="Calibri"/>
              </a:rPr>
              <a:t>TRANSPORTATION DURING THE HOLIDAY</a:t>
            </a:r>
          </a:p>
        </p:txBody>
      </p:sp>
      <p:cxnSp>
        <p:nvCxnSpPr>
          <p:cNvPr id="37" name="Straight Connector 36"/>
          <p:cNvCxnSpPr/>
          <p:nvPr/>
        </p:nvCxnSpPr>
        <p:spPr>
          <a:xfrm>
            <a:off x="4795540" y="7092999"/>
            <a:ext cx="7973019"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41" name="Picture 2" descr="Bilderesultat for country falg button sweden"/>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696551" y="6876975"/>
            <a:ext cx="513334" cy="48196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9" name="Chart 38">
            <a:extLst>
              <a:ext uri="{FF2B5EF4-FFF2-40B4-BE49-F238E27FC236}">
                <a16:creationId xmlns:a16="http://schemas.microsoft.com/office/drawing/2014/main" id="{2158CFFD-C946-44E8-928A-59B8F3C098D8}"/>
              </a:ext>
            </a:extLst>
          </p:cNvPr>
          <p:cNvGraphicFramePr/>
          <p:nvPr>
            <p:extLst>
              <p:ext uri="{D42A27DB-BD31-4B8C-83A1-F6EECF244321}">
                <p14:modId xmlns:p14="http://schemas.microsoft.com/office/powerpoint/2010/main" val="468856812"/>
              </p:ext>
            </p:extLst>
          </p:nvPr>
        </p:nvGraphicFramePr>
        <p:xfrm>
          <a:off x="8144497" y="4402103"/>
          <a:ext cx="4577702" cy="242402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75879990"/>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flipH="1">
            <a:off x="169340" y="180230"/>
            <a:ext cx="13097907" cy="7203981"/>
          </a:xfrm>
          <a:prstGeom prst="rect">
            <a:avLst/>
          </a:prstGeom>
        </p:spPr>
      </p:pic>
      <p:sp>
        <p:nvSpPr>
          <p:cNvPr id="3" name="Content Placeholder 2"/>
          <p:cNvSpPr>
            <a:spLocks noGrp="1"/>
          </p:cNvSpPr>
          <p:nvPr>
            <p:ph sz="quarter" idx="10"/>
          </p:nvPr>
        </p:nvSpPr>
        <p:spPr>
          <a:xfrm>
            <a:off x="9240167" y="396255"/>
            <a:ext cx="3888432" cy="6840759"/>
          </a:xfrm>
          <a:solidFill>
            <a:srgbClr val="FFFFFF">
              <a:alpha val="60000"/>
            </a:srgbClr>
          </a:solidFill>
        </p:spPr>
        <p:txBody>
          <a:bodyPr lIns="180000" tIns="180000" rIns="180000" bIns="180000" anchor="ctr">
            <a:noAutofit/>
          </a:bodyPr>
          <a:lstStyle/>
          <a:p>
            <a:pPr marL="0" indent="0">
              <a:spcAft>
                <a:spcPts val="2400"/>
              </a:spcAft>
              <a:buNone/>
            </a:pPr>
            <a:r>
              <a:rPr lang="en-US" sz="1800" dirty="0"/>
              <a:t>The vision is </a:t>
            </a:r>
            <a:r>
              <a:rPr lang="en-US" sz="1800" b="1" dirty="0">
                <a:solidFill>
                  <a:srgbClr val="D35C09"/>
                </a:solidFill>
              </a:rPr>
              <a:t>«we give local ideas global opportunities»</a:t>
            </a:r>
          </a:p>
          <a:p>
            <a:pPr marL="0" indent="0">
              <a:spcAft>
                <a:spcPts val="2400"/>
              </a:spcAft>
              <a:buNone/>
            </a:pPr>
            <a:r>
              <a:rPr lang="en-US" sz="1800" dirty="0"/>
              <a:t>Norway has </a:t>
            </a:r>
            <a:r>
              <a:rPr lang="en-US" sz="1800" b="1" dirty="0">
                <a:solidFill>
                  <a:srgbClr val="D35C09"/>
                </a:solidFill>
              </a:rPr>
              <a:t>unique advantages </a:t>
            </a:r>
            <a:r>
              <a:rPr lang="en-US" sz="1800" dirty="0"/>
              <a:t>both in terms of natural resources and modern infrastructure that provides a great number of possibilities for tourists.</a:t>
            </a:r>
          </a:p>
          <a:p>
            <a:pPr marL="0" indent="0">
              <a:spcAft>
                <a:spcPts val="2400"/>
              </a:spcAft>
              <a:buNone/>
            </a:pPr>
            <a:r>
              <a:rPr lang="en-US" sz="1800" dirty="0"/>
              <a:t>Innovation Norway manages not only one brand but the sum of all the brands that make up the destination Norway. </a:t>
            </a:r>
          </a:p>
          <a:p>
            <a:pPr marL="0" indent="0">
              <a:spcAft>
                <a:spcPts val="2400"/>
              </a:spcAft>
              <a:buNone/>
            </a:pPr>
            <a:r>
              <a:rPr lang="en-US" sz="1800" dirty="0"/>
              <a:t>Some of these are </a:t>
            </a:r>
            <a:r>
              <a:rPr lang="en-US" sz="1800" b="1" dirty="0">
                <a:solidFill>
                  <a:srgbClr val="D35C09"/>
                </a:solidFill>
              </a:rPr>
              <a:t>iconic brands </a:t>
            </a:r>
            <a:r>
              <a:rPr lang="en-US" sz="1800" dirty="0"/>
              <a:t>on a global scale. </a:t>
            </a:r>
          </a:p>
          <a:p>
            <a:pPr marL="0" indent="0">
              <a:spcAft>
                <a:spcPts val="2400"/>
              </a:spcAft>
              <a:buNone/>
            </a:pPr>
            <a:r>
              <a:rPr lang="en-US" sz="1800" dirty="0"/>
              <a:t>The challenge is to secure a strong position for all of these so that the sum is stronger than individual part</a:t>
            </a:r>
            <a:r>
              <a:rPr lang="en-GB" sz="1800" dirty="0"/>
              <a:t>s, creating </a:t>
            </a:r>
            <a:r>
              <a:rPr lang="en-GB" sz="1800" b="1" dirty="0">
                <a:solidFill>
                  <a:srgbClr val="D35C09"/>
                </a:solidFill>
              </a:rPr>
              <a:t>truly global </a:t>
            </a:r>
            <a:r>
              <a:rPr lang="en-GB" sz="1800" dirty="0"/>
              <a:t>power.</a:t>
            </a:r>
            <a:endParaRPr lang="en-GB" sz="1800" b="1" dirty="0">
              <a:solidFill>
                <a:srgbClr val="D35C09"/>
              </a:solidFill>
            </a:endParaRPr>
          </a:p>
        </p:txBody>
      </p:sp>
      <p:sp>
        <p:nvSpPr>
          <p:cNvPr id="2" name="Title 1"/>
          <p:cNvSpPr>
            <a:spLocks noGrp="1"/>
          </p:cNvSpPr>
          <p:nvPr>
            <p:ph type="title"/>
          </p:nvPr>
        </p:nvSpPr>
        <p:spPr>
          <a:xfrm>
            <a:off x="585095" y="3959829"/>
            <a:ext cx="3688541" cy="553998"/>
          </a:xfrm>
        </p:spPr>
        <p:txBody>
          <a:bodyPr/>
          <a:lstStyle/>
          <a:p>
            <a:r>
              <a:rPr lang="en-GB" dirty="0"/>
              <a:t>Norway a true</a:t>
            </a:r>
            <a:endParaRPr lang="en-GB" b="1" dirty="0"/>
          </a:p>
        </p:txBody>
      </p:sp>
      <p:sp>
        <p:nvSpPr>
          <p:cNvPr id="4" name="Title 1"/>
          <p:cNvSpPr txBox="1">
            <a:spLocks/>
          </p:cNvSpPr>
          <p:nvPr/>
        </p:nvSpPr>
        <p:spPr bwMode="gray">
          <a:xfrm>
            <a:off x="585095" y="4594785"/>
            <a:ext cx="3682385" cy="553998"/>
          </a:xfrm>
          <a:prstGeom prst="rect">
            <a:avLst/>
          </a:prstGeom>
          <a:solidFill>
            <a:schemeClr val="accent3"/>
          </a:solidFill>
        </p:spPr>
        <p:txBody>
          <a:bodyPr wrap="none" lIns="82819" tIns="0" rIns="82819" bIns="0" rtlCol="0" anchor="ctr">
            <a:sp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r>
              <a:rPr lang="en-GB" b="1" dirty="0"/>
              <a:t>Global brand</a:t>
            </a:r>
          </a:p>
        </p:txBody>
      </p:sp>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78657" y="6677422"/>
            <a:ext cx="491577" cy="396000"/>
          </a:xfrm>
          <a:prstGeom prst="rect">
            <a:avLst/>
          </a:prstGeom>
        </p:spPr>
      </p:pic>
      <p:pic>
        <p:nvPicPr>
          <p:cNvPr id="7" name="Picture 2" descr="C:\Users\Graphics Dude Ltd\Graphics Dude Ltd\Work\PC - IM - 150415A (template pt2)\Graphics\Tags\MarketingElectronic-Col.png"/>
          <p:cNvPicPr>
            <a:picLocks noChangeAspect="1" noChangeArrowheads="1"/>
          </p:cNvPicPr>
          <p:nvPr/>
        </p:nvPicPr>
        <p:blipFill>
          <a:blip r:embed="rId4" cstate="email">
            <a:biLevel thresh="25000"/>
            <a:extLst>
              <a:ext uri="{28A0092B-C50C-407E-A947-70E740481C1C}">
                <a14:useLocalDpi xmlns:a14="http://schemas.microsoft.com/office/drawing/2010/main"/>
              </a:ext>
            </a:extLst>
          </a:blip>
          <a:srcRect/>
          <a:stretch>
            <a:fillRect/>
          </a:stretch>
        </p:blipFill>
        <p:spPr bwMode="auto">
          <a:xfrm>
            <a:off x="959247"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8206146"/>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itle 51"/>
          <p:cNvSpPr>
            <a:spLocks noGrp="1"/>
          </p:cNvSpPr>
          <p:nvPr>
            <p:ph type="title"/>
          </p:nvPr>
        </p:nvSpPr>
        <p:spPr>
          <a:xfrm>
            <a:off x="540000" y="540000"/>
            <a:ext cx="12280828" cy="553998"/>
          </a:xfrm>
        </p:spPr>
        <p:txBody>
          <a:bodyPr/>
          <a:lstStyle/>
          <a:p>
            <a:r>
              <a:rPr lang="en-US" dirty="0"/>
              <a:t>Sources of information before and during travel</a:t>
            </a:r>
          </a:p>
        </p:txBody>
      </p:sp>
      <p:sp>
        <p:nvSpPr>
          <p:cNvPr id="63" name="Text Placeholder 62"/>
          <p:cNvSpPr>
            <a:spLocks noGrp="1"/>
          </p:cNvSpPr>
          <p:nvPr>
            <p:ph type="body" sz="quarter" idx="14"/>
          </p:nvPr>
        </p:nvSpPr>
        <p:spPr>
          <a:xfrm>
            <a:off x="540000" y="1204276"/>
            <a:ext cx="5943084" cy="374398"/>
          </a:xfrm>
        </p:spPr>
        <p:txBody>
          <a:bodyPr/>
          <a:lstStyle/>
          <a:p>
            <a:r>
              <a:rPr lang="en-US" dirty="0"/>
              <a:t>The digital channels are most important</a:t>
            </a:r>
          </a:p>
        </p:txBody>
      </p:sp>
      <p:grpSp>
        <p:nvGrpSpPr>
          <p:cNvPr id="128" name="Group 127"/>
          <p:cNvGrpSpPr/>
          <p:nvPr/>
        </p:nvGrpSpPr>
        <p:grpSpPr>
          <a:xfrm>
            <a:off x="5805257" y="2543794"/>
            <a:ext cx="2819400" cy="4004733"/>
            <a:chOff x="-770470" y="1456266"/>
            <a:chExt cx="2819400" cy="4004733"/>
          </a:xfrm>
        </p:grpSpPr>
        <p:sp>
          <p:nvSpPr>
            <p:cNvPr id="166" name="Rounded Rectangle 2"/>
            <p:cNvSpPr/>
            <p:nvPr/>
          </p:nvSpPr>
          <p:spPr>
            <a:xfrm>
              <a:off x="-770470" y="1456266"/>
              <a:ext cx="2819400" cy="4004733"/>
            </a:xfrm>
            <a:custGeom>
              <a:avLst/>
              <a:gdLst/>
              <a:ahLst/>
              <a:cxnLst/>
              <a:rect l="l" t="t" r="r" b="b"/>
              <a:pathLst>
                <a:path w="2819400" h="4004733">
                  <a:moveTo>
                    <a:pt x="353849" y="232833"/>
                  </a:moveTo>
                  <a:cubicBezTo>
                    <a:pt x="276493" y="232833"/>
                    <a:pt x="213783" y="295543"/>
                    <a:pt x="213783" y="372899"/>
                  </a:cubicBezTo>
                  <a:lnTo>
                    <a:pt x="213783" y="3322801"/>
                  </a:lnTo>
                  <a:cubicBezTo>
                    <a:pt x="213783" y="3400157"/>
                    <a:pt x="276493" y="3462867"/>
                    <a:pt x="353849" y="3462867"/>
                  </a:cubicBezTo>
                  <a:lnTo>
                    <a:pt x="2465551" y="3462867"/>
                  </a:lnTo>
                  <a:cubicBezTo>
                    <a:pt x="2542907" y="3462867"/>
                    <a:pt x="2605617" y="3400157"/>
                    <a:pt x="2605617" y="3322801"/>
                  </a:cubicBezTo>
                  <a:lnTo>
                    <a:pt x="2605617" y="372899"/>
                  </a:lnTo>
                  <a:cubicBezTo>
                    <a:pt x="2605617" y="295543"/>
                    <a:pt x="2542907" y="232833"/>
                    <a:pt x="2465551" y="232833"/>
                  </a:cubicBezTo>
                  <a:close/>
                  <a:moveTo>
                    <a:pt x="165104" y="0"/>
                  </a:moveTo>
                  <a:lnTo>
                    <a:pt x="2654296" y="0"/>
                  </a:lnTo>
                  <a:cubicBezTo>
                    <a:pt x="2745480" y="0"/>
                    <a:pt x="2819400" y="73920"/>
                    <a:pt x="2819400" y="165104"/>
                  </a:cubicBezTo>
                  <a:lnTo>
                    <a:pt x="2819400" y="3839629"/>
                  </a:lnTo>
                  <a:cubicBezTo>
                    <a:pt x="2819400" y="3930813"/>
                    <a:pt x="2745480" y="4004733"/>
                    <a:pt x="2654296" y="4004733"/>
                  </a:cubicBezTo>
                  <a:lnTo>
                    <a:pt x="165104" y="4004733"/>
                  </a:lnTo>
                  <a:cubicBezTo>
                    <a:pt x="73920" y="4004733"/>
                    <a:pt x="0" y="3930813"/>
                    <a:pt x="0" y="3839629"/>
                  </a:cubicBezTo>
                  <a:lnTo>
                    <a:pt x="0" y="165104"/>
                  </a:lnTo>
                  <a:cubicBezTo>
                    <a:pt x="0" y="73920"/>
                    <a:pt x="73920" y="0"/>
                    <a:pt x="165104" y="0"/>
                  </a:cubicBezTo>
                  <a:close/>
                </a:path>
              </a:pathLst>
            </a:custGeom>
            <a:solidFill>
              <a:srgbClr val="FFFFFF"/>
            </a:solid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FFFFFF"/>
                </a:solidFill>
                <a:effectLst/>
                <a:uLnTx/>
                <a:uFillTx/>
                <a:latin typeface="Calibri"/>
                <a:ea typeface="+mn-ea"/>
                <a:cs typeface="+mn-cs"/>
              </a:endParaRPr>
            </a:p>
          </p:txBody>
        </p:sp>
        <p:sp>
          <p:nvSpPr>
            <p:cNvPr id="167" name="Oval 166"/>
            <p:cNvSpPr/>
            <p:nvPr/>
          </p:nvSpPr>
          <p:spPr>
            <a:xfrm>
              <a:off x="513094" y="5059423"/>
              <a:ext cx="252271" cy="260539"/>
            </a:xfrm>
            <a:prstGeom prst="ellipse">
              <a:avLst/>
            </a:prstGeom>
            <a:solidFill>
              <a:srgbClr val="1F497D"/>
            </a:solid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FFFFFF"/>
                </a:solidFill>
                <a:effectLst/>
                <a:uLnTx/>
                <a:uFillTx/>
                <a:latin typeface="Calibri"/>
                <a:ea typeface="+mn-ea"/>
                <a:cs typeface="+mn-cs"/>
              </a:endParaRPr>
            </a:p>
          </p:txBody>
        </p:sp>
      </p:grpSp>
      <p:sp>
        <p:nvSpPr>
          <p:cNvPr id="129" name="Rounded Rectangle 1"/>
          <p:cNvSpPr/>
          <p:nvPr/>
        </p:nvSpPr>
        <p:spPr>
          <a:xfrm>
            <a:off x="6126140" y="2855898"/>
            <a:ext cx="1214952" cy="1273349"/>
          </a:xfrm>
          <a:prstGeom prst="roundRect">
            <a:avLst>
              <a:gd name="adj" fmla="val 0"/>
            </a:avLst>
          </a:prstGeom>
          <a:solidFill>
            <a:srgbClr val="ED6737">
              <a:lumMod val="40000"/>
              <a:lumOff val="60000"/>
            </a:srgbClr>
          </a:solid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FFFFFF"/>
              </a:solidFill>
              <a:effectLst/>
              <a:uLnTx/>
              <a:uFillTx/>
              <a:latin typeface="Calibri"/>
              <a:ea typeface="+mn-ea"/>
              <a:cs typeface="+mn-cs"/>
            </a:endParaRPr>
          </a:p>
        </p:txBody>
      </p:sp>
      <p:sp>
        <p:nvSpPr>
          <p:cNvPr id="130" name="Rounded Rectangle 9"/>
          <p:cNvSpPr/>
          <p:nvPr/>
        </p:nvSpPr>
        <p:spPr>
          <a:xfrm>
            <a:off x="6126139" y="4193646"/>
            <a:ext cx="648000" cy="606524"/>
          </a:xfrm>
          <a:prstGeom prst="roundRect">
            <a:avLst>
              <a:gd name="adj" fmla="val 5972"/>
            </a:avLst>
          </a:prstGeom>
          <a:solidFill>
            <a:srgbClr val="FFFFFF"/>
          </a:solid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FFFFFF"/>
              </a:solidFill>
              <a:effectLst/>
              <a:uLnTx/>
              <a:uFillTx/>
              <a:latin typeface="Calibri"/>
              <a:ea typeface="+mn-ea"/>
              <a:cs typeface="+mn-cs"/>
            </a:endParaRPr>
          </a:p>
        </p:txBody>
      </p:sp>
      <p:sp>
        <p:nvSpPr>
          <p:cNvPr id="131" name="Rounded Rectangle 10"/>
          <p:cNvSpPr/>
          <p:nvPr/>
        </p:nvSpPr>
        <p:spPr>
          <a:xfrm>
            <a:off x="6843642" y="4191082"/>
            <a:ext cx="1496553" cy="606524"/>
          </a:xfrm>
          <a:prstGeom prst="roundRect">
            <a:avLst>
              <a:gd name="adj" fmla="val 5972"/>
            </a:avLst>
          </a:prstGeom>
          <a:solidFill>
            <a:srgbClr val="FFFFFF"/>
          </a:solid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FFFFFF"/>
              </a:solidFill>
              <a:effectLst/>
              <a:uLnTx/>
              <a:uFillTx/>
              <a:latin typeface="Calibri"/>
              <a:ea typeface="+mn-ea"/>
              <a:cs typeface="+mn-cs"/>
            </a:endParaRPr>
          </a:p>
        </p:txBody>
      </p:sp>
      <p:sp>
        <p:nvSpPr>
          <p:cNvPr id="132" name="Rounded Rectangle 12"/>
          <p:cNvSpPr/>
          <p:nvPr/>
        </p:nvSpPr>
        <p:spPr>
          <a:xfrm>
            <a:off x="6131396" y="4859440"/>
            <a:ext cx="2208799" cy="1044000"/>
          </a:xfrm>
          <a:prstGeom prst="roundRect">
            <a:avLst>
              <a:gd name="adj" fmla="val 5972"/>
            </a:avLst>
          </a:prstGeom>
          <a:solidFill>
            <a:srgbClr val="FFFFFF"/>
          </a:solid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FFFFFF"/>
              </a:solidFill>
              <a:effectLst/>
              <a:uLnTx/>
              <a:uFillTx/>
              <a:latin typeface="Calibri"/>
              <a:ea typeface="+mn-ea"/>
              <a:cs typeface="+mn-cs"/>
            </a:endParaRPr>
          </a:p>
        </p:txBody>
      </p:sp>
      <p:sp>
        <p:nvSpPr>
          <p:cNvPr id="133" name="Rounded Rectangle 14"/>
          <p:cNvSpPr/>
          <p:nvPr/>
        </p:nvSpPr>
        <p:spPr>
          <a:xfrm>
            <a:off x="7404195" y="2854364"/>
            <a:ext cx="936000" cy="606524"/>
          </a:xfrm>
          <a:prstGeom prst="roundRect">
            <a:avLst>
              <a:gd name="adj" fmla="val 0"/>
            </a:avLst>
          </a:prstGeom>
          <a:solidFill>
            <a:srgbClr val="1F497D">
              <a:lumMod val="20000"/>
              <a:lumOff val="80000"/>
            </a:srgbClr>
          </a:solid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FFFFFF"/>
              </a:solidFill>
              <a:effectLst/>
              <a:uLnTx/>
              <a:uFillTx/>
              <a:latin typeface="Calibri"/>
              <a:ea typeface="+mn-ea"/>
              <a:cs typeface="+mn-cs"/>
            </a:endParaRPr>
          </a:p>
        </p:txBody>
      </p:sp>
      <p:sp>
        <p:nvSpPr>
          <p:cNvPr id="134" name="Rounded Rectangle 15"/>
          <p:cNvSpPr/>
          <p:nvPr/>
        </p:nvSpPr>
        <p:spPr>
          <a:xfrm>
            <a:off x="7404194" y="3522723"/>
            <a:ext cx="936000" cy="606524"/>
          </a:xfrm>
          <a:prstGeom prst="roundRect">
            <a:avLst>
              <a:gd name="adj" fmla="val 5972"/>
            </a:avLst>
          </a:prstGeom>
          <a:solidFill>
            <a:srgbClr val="FFFFFF"/>
          </a:solid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FFFFFF"/>
              </a:solidFill>
              <a:effectLst/>
              <a:uLnTx/>
              <a:uFillTx/>
              <a:latin typeface="Calibri"/>
              <a:ea typeface="+mn-ea"/>
              <a:cs typeface="+mn-cs"/>
            </a:endParaRPr>
          </a:p>
        </p:txBody>
      </p:sp>
      <p:sp>
        <p:nvSpPr>
          <p:cNvPr id="168" name="Parallelogram 167"/>
          <p:cNvSpPr/>
          <p:nvPr/>
        </p:nvSpPr>
        <p:spPr>
          <a:xfrm rot="16200000" flipH="1">
            <a:off x="4756902" y="3420053"/>
            <a:ext cx="1946570" cy="799636"/>
          </a:xfrm>
          <a:prstGeom prst="parallelogram">
            <a:avLst>
              <a:gd name="adj" fmla="val 83632"/>
            </a:avLst>
          </a:prstGeom>
          <a:solidFill>
            <a:srgbClr val="ED6737">
              <a:lumMod val="60000"/>
              <a:lumOff val="40000"/>
            </a:srgbClr>
          </a:solid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FFFFFF"/>
              </a:solidFill>
              <a:effectLst/>
              <a:uLnTx/>
              <a:uFillTx/>
              <a:latin typeface="Calibri"/>
              <a:ea typeface="+mn-ea"/>
              <a:cs typeface="+mn-cs"/>
            </a:endParaRPr>
          </a:p>
        </p:txBody>
      </p:sp>
      <p:sp>
        <p:nvSpPr>
          <p:cNvPr id="169" name="Rectangle 168"/>
          <p:cNvSpPr/>
          <p:nvPr/>
        </p:nvSpPr>
        <p:spPr>
          <a:xfrm>
            <a:off x="2385842" y="3514177"/>
            <a:ext cx="2944527" cy="1278980"/>
          </a:xfrm>
          <a:prstGeom prst="rect">
            <a:avLst/>
          </a:prstGeom>
          <a:solidFill>
            <a:srgbClr val="FF6600"/>
          </a:solid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FFFFFF"/>
              </a:solidFill>
              <a:effectLst/>
              <a:uLnTx/>
              <a:uFillTx/>
              <a:latin typeface="Calibri"/>
              <a:ea typeface="+mn-ea"/>
              <a:cs typeface="+mn-cs"/>
            </a:endParaRPr>
          </a:p>
        </p:txBody>
      </p:sp>
      <p:sp>
        <p:nvSpPr>
          <p:cNvPr id="170" name="TextBox 169"/>
          <p:cNvSpPr txBox="1"/>
          <p:nvPr/>
        </p:nvSpPr>
        <p:spPr>
          <a:xfrm>
            <a:off x="2478952" y="3453110"/>
            <a:ext cx="1216599" cy="61555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000" dirty="0">
                <a:solidFill>
                  <a:srgbClr val="FFFFFF"/>
                </a:solidFill>
                <a:latin typeface="Calibri"/>
              </a:rPr>
              <a:t>5</a:t>
            </a:r>
            <a:r>
              <a:rPr kumimoji="0" lang="en-GB" sz="4000" b="0" i="0" u="none" strike="noStrike" kern="1200" cap="none" spc="0" normalizeH="0" baseline="0" noProof="0" dirty="0">
                <a:ln>
                  <a:noFill/>
                </a:ln>
                <a:solidFill>
                  <a:srgbClr val="FFFFFF"/>
                </a:solidFill>
                <a:effectLst/>
                <a:uLnTx/>
                <a:uFillTx/>
                <a:latin typeface="Calibri"/>
                <a:ea typeface="+mn-ea"/>
                <a:cs typeface="+mn-cs"/>
              </a:rPr>
              <a:t>6%</a:t>
            </a:r>
            <a:endParaRPr kumimoji="0" lang="en-GB" sz="4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71" name="TextBox 170"/>
          <p:cNvSpPr txBox="1"/>
          <p:nvPr/>
        </p:nvSpPr>
        <p:spPr>
          <a:xfrm>
            <a:off x="2408384" y="3767837"/>
            <a:ext cx="2921986" cy="846386"/>
          </a:xfrm>
          <a:prstGeom prst="rect">
            <a:avLst/>
          </a:prstGeom>
          <a:noFill/>
        </p:spPr>
        <p:txBody>
          <a:bodyPr wrap="square" lIns="0" tIns="0" rIns="0" bIns="0" rtlCol="0">
            <a:spAutoFit/>
          </a:bodyPr>
          <a:lstStyle/>
          <a:p>
            <a:pPr marL="0" marR="0" lvl="0" indent="1255713"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FFFFFF"/>
                </a:solidFill>
                <a:effectLst/>
                <a:uLnTx/>
                <a:uFillTx/>
                <a:latin typeface="Calibri"/>
                <a:ea typeface="+mn-ea"/>
                <a:cs typeface="+mn-cs"/>
              </a:rPr>
              <a:t>Uses the internet in general as a source of information and inspiration before going on holiday. I.e. the large search engines are highly important to direct traffic to sites that present Norway as a tourist destination.</a:t>
            </a:r>
            <a:endParaRPr kumimoji="0" lang="en-GB" sz="14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74" name="Oval 173"/>
          <p:cNvSpPr/>
          <p:nvPr/>
        </p:nvSpPr>
        <p:spPr>
          <a:xfrm>
            <a:off x="3263503" y="1964760"/>
            <a:ext cx="1193713" cy="1193713"/>
          </a:xfrm>
          <a:prstGeom prst="ellipse">
            <a:avLst/>
          </a:prstGeom>
          <a:solidFill>
            <a:schemeClr val="accent1"/>
          </a:solidFill>
          <a:ln w="12700" cap="flat" cmpd="sng" algn="ctr">
            <a:solidFill>
              <a:srgbClr val="FFFFFF"/>
            </a:solidFill>
            <a:prstDash val="dash"/>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FFFFFF"/>
                </a:solidFill>
                <a:effectLst/>
                <a:uLnTx/>
                <a:uFillTx/>
                <a:latin typeface="Calibri"/>
                <a:ea typeface="+mn-ea"/>
                <a:cs typeface="+mn-cs"/>
              </a:rPr>
              <a:t>21%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FFFFFF"/>
                </a:solidFill>
                <a:effectLst/>
                <a:uLnTx/>
                <a:uFillTx/>
                <a:latin typeface="Calibri"/>
                <a:ea typeface="+mn-ea"/>
                <a:cs typeface="+mn-cs"/>
              </a:rPr>
              <a:t>Advice from friends / family</a:t>
            </a:r>
          </a:p>
        </p:txBody>
      </p:sp>
      <p:sp>
        <p:nvSpPr>
          <p:cNvPr id="175" name="Oval 174"/>
          <p:cNvSpPr/>
          <p:nvPr/>
        </p:nvSpPr>
        <p:spPr>
          <a:xfrm>
            <a:off x="3282106" y="5168528"/>
            <a:ext cx="1152000" cy="1152000"/>
          </a:xfrm>
          <a:prstGeom prst="ellipse">
            <a:avLst/>
          </a:prstGeom>
          <a:solidFill>
            <a:schemeClr val="accent1"/>
          </a:solidFill>
          <a:ln w="12700" cap="flat" cmpd="sng" algn="ctr">
            <a:solidFill>
              <a:srgbClr val="FFFFFF"/>
            </a:solidFill>
            <a:prstDash val="dash"/>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kern="0" dirty="0">
                <a:solidFill>
                  <a:srgbClr val="FFFFFF"/>
                </a:solidFill>
                <a:latin typeface="Calibri"/>
              </a:rPr>
              <a:t>9</a:t>
            </a:r>
            <a:r>
              <a:rPr kumimoji="0" lang="en-GB" sz="2400" b="0" i="0" u="none" strike="noStrike" kern="0" cap="none" spc="0" normalizeH="0" baseline="0" noProof="0" dirty="0">
                <a:ln>
                  <a:noFill/>
                </a:ln>
                <a:solidFill>
                  <a:srgbClr val="FFFFFF"/>
                </a:solidFill>
                <a:effectLst/>
                <a:uLnTx/>
                <a:uFillTx/>
                <a:latin typeface="Calibri"/>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FFFFFF"/>
                </a:solidFill>
                <a:effectLst/>
                <a:uLnTx/>
                <a:uFillTx/>
                <a:latin typeface="Calibri"/>
                <a:ea typeface="+mn-ea"/>
                <a:cs typeface="+mn-cs"/>
              </a:rPr>
              <a:t>Guidebooks</a:t>
            </a:r>
          </a:p>
        </p:txBody>
      </p:sp>
      <p:cxnSp>
        <p:nvCxnSpPr>
          <p:cNvPr id="176" name="Straight Connector 175"/>
          <p:cNvCxnSpPr>
            <a:stCxn id="174" idx="4"/>
            <a:endCxn id="169" idx="0"/>
          </p:cNvCxnSpPr>
          <p:nvPr/>
        </p:nvCxnSpPr>
        <p:spPr>
          <a:xfrm flipH="1">
            <a:off x="3858106" y="3158473"/>
            <a:ext cx="2254" cy="355704"/>
          </a:xfrm>
          <a:prstGeom prst="line">
            <a:avLst/>
          </a:prstGeom>
          <a:noFill/>
          <a:ln w="9525" cap="rnd" cmpd="sng" algn="ctr">
            <a:solidFill>
              <a:srgbClr val="FFFFFF"/>
            </a:solidFill>
            <a:prstDash val="dash"/>
            <a:headEnd type="none" w="med" len="med"/>
            <a:tailEnd type="none" w="med" len="med"/>
          </a:ln>
          <a:effectLst/>
        </p:spPr>
      </p:cxnSp>
      <p:cxnSp>
        <p:nvCxnSpPr>
          <p:cNvPr id="177" name="Straight Connector 176"/>
          <p:cNvCxnSpPr>
            <a:stCxn id="169" idx="2"/>
            <a:endCxn id="175" idx="0"/>
          </p:cNvCxnSpPr>
          <p:nvPr/>
        </p:nvCxnSpPr>
        <p:spPr>
          <a:xfrm>
            <a:off x="3858106" y="4793157"/>
            <a:ext cx="0" cy="375371"/>
          </a:xfrm>
          <a:prstGeom prst="line">
            <a:avLst/>
          </a:prstGeom>
          <a:noFill/>
          <a:ln w="9525" cap="rnd" cmpd="sng" algn="ctr">
            <a:solidFill>
              <a:srgbClr val="FFFFFF"/>
            </a:solidFill>
            <a:prstDash val="dash"/>
            <a:headEnd type="none" w="med" len="med"/>
            <a:tailEnd type="none" w="med" len="med"/>
          </a:ln>
          <a:effectLst/>
        </p:spPr>
      </p:cxnSp>
      <p:sp>
        <p:nvSpPr>
          <p:cNvPr id="178" name="Parallelogram 177"/>
          <p:cNvSpPr/>
          <p:nvPr/>
        </p:nvSpPr>
        <p:spPr>
          <a:xfrm rot="16200000" flipH="1">
            <a:off x="8054660" y="2608287"/>
            <a:ext cx="1133408" cy="600271"/>
          </a:xfrm>
          <a:prstGeom prst="parallelogram">
            <a:avLst>
              <a:gd name="adj" fmla="val 88503"/>
            </a:avLst>
          </a:prstGeom>
          <a:solidFill>
            <a:srgbClr val="1F497D">
              <a:lumMod val="40000"/>
              <a:lumOff val="60000"/>
            </a:srgbClr>
          </a:solid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FFFFFF"/>
              </a:solidFill>
              <a:effectLst/>
              <a:uLnTx/>
              <a:uFillTx/>
              <a:latin typeface="Calibri"/>
              <a:ea typeface="+mn-ea"/>
              <a:cs typeface="+mn-cs"/>
            </a:endParaRPr>
          </a:p>
        </p:txBody>
      </p:sp>
      <p:cxnSp>
        <p:nvCxnSpPr>
          <p:cNvPr id="179" name="Straight Connector 178"/>
          <p:cNvCxnSpPr/>
          <p:nvPr/>
        </p:nvCxnSpPr>
        <p:spPr>
          <a:xfrm>
            <a:off x="8943033" y="2332864"/>
            <a:ext cx="2817414" cy="0"/>
          </a:xfrm>
          <a:prstGeom prst="line">
            <a:avLst/>
          </a:prstGeom>
          <a:noFill/>
          <a:ln w="9525" cap="rnd" cmpd="sng" algn="ctr">
            <a:solidFill>
              <a:srgbClr val="FFFFFF"/>
            </a:solidFill>
            <a:prstDash val="solid"/>
            <a:headEnd type="none" w="med" len="med"/>
            <a:tailEnd type="none" w="med" len="med"/>
          </a:ln>
          <a:effectLst/>
        </p:spPr>
      </p:cxnSp>
      <p:cxnSp>
        <p:nvCxnSpPr>
          <p:cNvPr id="180" name="Straight Connector 179"/>
          <p:cNvCxnSpPr/>
          <p:nvPr/>
        </p:nvCxnSpPr>
        <p:spPr>
          <a:xfrm>
            <a:off x="8931921" y="2932613"/>
            <a:ext cx="2828526" cy="0"/>
          </a:xfrm>
          <a:prstGeom prst="line">
            <a:avLst/>
          </a:prstGeom>
          <a:noFill/>
          <a:ln w="9525" cap="rnd" cmpd="sng" algn="ctr">
            <a:solidFill>
              <a:srgbClr val="FFFFFF"/>
            </a:solidFill>
            <a:prstDash val="solid"/>
            <a:headEnd type="none" w="med" len="med"/>
            <a:tailEnd type="none" w="med" len="med"/>
          </a:ln>
          <a:effectLst/>
        </p:spPr>
      </p:cxnSp>
      <p:sp>
        <p:nvSpPr>
          <p:cNvPr id="181" name="TextBox 180"/>
          <p:cNvSpPr txBox="1"/>
          <p:nvPr/>
        </p:nvSpPr>
        <p:spPr>
          <a:xfrm>
            <a:off x="8977217" y="2424244"/>
            <a:ext cx="687322"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FFFF"/>
                </a:solidFill>
                <a:effectLst/>
                <a:uLnTx/>
                <a:uFillTx/>
                <a:latin typeface="Calibri"/>
                <a:ea typeface="+mn-ea"/>
                <a:cs typeface="+mn-cs"/>
              </a:rPr>
              <a:t>34%</a:t>
            </a:r>
            <a:endParaRPr kumimoji="0" lang="en-GB" sz="36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82" name="TextBox 181"/>
          <p:cNvSpPr txBox="1"/>
          <p:nvPr/>
        </p:nvSpPr>
        <p:spPr>
          <a:xfrm>
            <a:off x="9655994" y="2394233"/>
            <a:ext cx="2104453" cy="50783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FFFFFF"/>
                </a:solidFill>
                <a:effectLst/>
                <a:uLnTx/>
                <a:uFillTx/>
                <a:latin typeface="Calibri"/>
                <a:ea typeface="+mn-ea"/>
                <a:cs typeface="+mn-cs"/>
              </a:rPr>
              <a:t>Uses the homepage of the destination as </a:t>
            </a:r>
            <a:r>
              <a:rPr kumimoji="0" lang="en-GB" sz="1100" b="0" i="0" u="none" strike="noStrike" kern="1200" cap="none" spc="0" normalizeH="0" baseline="0" noProof="0" dirty="0">
                <a:ln>
                  <a:noFill/>
                </a:ln>
                <a:solidFill>
                  <a:srgbClr val="FFFFFF"/>
                </a:solidFill>
                <a:effectLst/>
                <a:uLnTx/>
                <a:uFillTx/>
                <a:latin typeface="Calibri"/>
                <a:ea typeface="+mn-ea"/>
                <a:cs typeface="+mn-cs"/>
              </a:rPr>
              <a:t>a source of information and inspiration before going on holiday</a:t>
            </a:r>
          </a:p>
        </p:txBody>
      </p:sp>
      <p:pic>
        <p:nvPicPr>
          <p:cNvPr id="183" name="Picture 18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42156" y="3006359"/>
            <a:ext cx="978463" cy="978463"/>
          </a:xfrm>
          <a:prstGeom prst="rect">
            <a:avLst/>
          </a:prstGeom>
        </p:spPr>
      </p:pic>
      <p:pic>
        <p:nvPicPr>
          <p:cNvPr id="191" name="Picture 2" descr="Bilderesultat for innovasjon norge logo"/>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508681" y="3067710"/>
            <a:ext cx="692676" cy="239404"/>
          </a:xfrm>
          <a:prstGeom prst="rect">
            <a:avLst/>
          </a:prstGeom>
          <a:noFill/>
          <a:extLst>
            <a:ext uri="{909E8E84-426E-40DD-AFC4-6F175D3DCCD1}">
              <a14:hiddenFill xmlns:a14="http://schemas.microsoft.com/office/drawing/2010/main">
                <a:solidFill>
                  <a:srgbClr val="FFFFFF"/>
                </a:solidFill>
              </a14:hiddenFill>
            </a:ext>
          </a:extLst>
        </p:spPr>
      </p:pic>
      <p:pic>
        <p:nvPicPr>
          <p:cNvPr id="192" name="Picture 19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049464" y="4397313"/>
            <a:ext cx="1027692" cy="216910"/>
          </a:xfrm>
          <a:prstGeom prst="rect">
            <a:avLst/>
          </a:prstGeom>
        </p:spPr>
      </p:pic>
      <p:pic>
        <p:nvPicPr>
          <p:cNvPr id="195" name="Picture 19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22668" y="5010597"/>
            <a:ext cx="1723786" cy="910159"/>
          </a:xfrm>
          <a:prstGeom prst="rect">
            <a:avLst/>
          </a:prstGeom>
        </p:spPr>
      </p:pic>
      <p:pic>
        <p:nvPicPr>
          <p:cNvPr id="196" name="Picture 195"/>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618286" y="3598789"/>
            <a:ext cx="507816" cy="504642"/>
          </a:xfrm>
          <a:prstGeom prst="rect">
            <a:avLst/>
          </a:prstGeom>
        </p:spPr>
      </p:pic>
      <p:cxnSp>
        <p:nvCxnSpPr>
          <p:cNvPr id="200" name="Straight Connector 199"/>
          <p:cNvCxnSpPr/>
          <p:nvPr/>
        </p:nvCxnSpPr>
        <p:spPr>
          <a:xfrm>
            <a:off x="8931921" y="3492599"/>
            <a:ext cx="2828526" cy="0"/>
          </a:xfrm>
          <a:prstGeom prst="line">
            <a:avLst/>
          </a:prstGeom>
          <a:noFill/>
          <a:ln w="9525" cap="rnd" cmpd="sng" algn="ctr">
            <a:solidFill>
              <a:srgbClr val="FFFFFF"/>
            </a:solidFill>
            <a:prstDash val="solid"/>
            <a:headEnd type="none" w="med" len="med"/>
            <a:tailEnd type="none" w="med" len="med"/>
          </a:ln>
          <a:effectLst/>
        </p:spPr>
      </p:cxnSp>
      <p:sp>
        <p:nvSpPr>
          <p:cNvPr id="201" name="TextBox 200"/>
          <p:cNvSpPr txBox="1"/>
          <p:nvPr/>
        </p:nvSpPr>
        <p:spPr>
          <a:xfrm>
            <a:off x="8977217" y="3637776"/>
            <a:ext cx="687322"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FFFFFF"/>
                </a:solidFill>
                <a:latin typeface="Calibri"/>
              </a:rPr>
              <a:t>22</a:t>
            </a:r>
            <a:r>
              <a:rPr kumimoji="0" lang="en-GB" sz="2800" b="0" i="0" u="none" strike="noStrike" kern="1200" cap="none" spc="0" normalizeH="0" baseline="0" noProof="0" dirty="0">
                <a:ln>
                  <a:noFill/>
                </a:ln>
                <a:solidFill>
                  <a:srgbClr val="FFFFFF"/>
                </a:solidFill>
                <a:effectLst/>
                <a:uLnTx/>
                <a:uFillTx/>
                <a:latin typeface="Calibri"/>
                <a:ea typeface="+mn-ea"/>
                <a:cs typeface="+mn-cs"/>
              </a:rPr>
              <a:t>%</a:t>
            </a:r>
            <a:endParaRPr kumimoji="0" lang="en-GB" sz="3600" b="0" i="0" u="none" strike="noStrike" kern="1200" cap="none" spc="0" normalizeH="0" baseline="0" noProof="0" dirty="0">
              <a:ln>
                <a:noFill/>
              </a:ln>
              <a:solidFill>
                <a:srgbClr val="FFFFFF"/>
              </a:solidFill>
              <a:effectLst/>
              <a:uLnTx/>
              <a:uFillTx/>
              <a:latin typeface="Calibri"/>
              <a:ea typeface="+mn-ea"/>
              <a:cs typeface="+mn-cs"/>
            </a:endParaRPr>
          </a:p>
        </p:txBody>
      </p:sp>
      <p:sp>
        <p:nvSpPr>
          <p:cNvPr id="202" name="TextBox 201"/>
          <p:cNvSpPr txBox="1"/>
          <p:nvPr/>
        </p:nvSpPr>
        <p:spPr>
          <a:xfrm>
            <a:off x="9655994" y="3680375"/>
            <a:ext cx="2104453"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FFFFFF"/>
                </a:solidFill>
                <a:effectLst/>
                <a:uLnTx/>
                <a:uFillTx/>
                <a:latin typeface="Calibri"/>
                <a:ea typeface="+mn-ea"/>
                <a:cs typeface="+mn-cs"/>
              </a:rPr>
              <a:t>Uses the homepage </a:t>
            </a:r>
            <a:r>
              <a:rPr kumimoji="0" lang="en-US" sz="1000" b="0" i="0" u="none" strike="noStrike" kern="1200" cap="none" spc="0" normalizeH="0" baseline="0" noProof="0" dirty="0">
                <a:ln>
                  <a:noFill/>
                </a:ln>
                <a:solidFill>
                  <a:srgbClr val="FFFFFF"/>
                </a:solidFill>
                <a:effectLst/>
                <a:uLnTx/>
                <a:uFillTx/>
                <a:latin typeface="Calibri"/>
                <a:ea typeface="+mn-ea"/>
                <a:cs typeface="+mn-cs"/>
              </a:rPr>
              <a:t>of carriers, </a:t>
            </a:r>
            <a:br>
              <a:rPr kumimoji="0" lang="en-US" sz="1000" b="0" i="0" u="none" strike="noStrike" kern="1200" cap="none" spc="0" normalizeH="0" baseline="0" noProof="0" dirty="0">
                <a:ln>
                  <a:noFill/>
                </a:ln>
                <a:solidFill>
                  <a:srgbClr val="FFFFFF"/>
                </a:solidFill>
                <a:effectLst/>
                <a:uLnTx/>
                <a:uFillTx/>
                <a:latin typeface="Calibri"/>
                <a:ea typeface="+mn-ea"/>
                <a:cs typeface="+mn-cs"/>
              </a:rPr>
            </a:br>
            <a:r>
              <a:rPr kumimoji="0" lang="en-US" sz="1000" b="0" i="0" u="none" strike="noStrike" kern="1200" cap="none" spc="0" normalizeH="0" baseline="0" noProof="0" dirty="0">
                <a:ln>
                  <a:noFill/>
                </a:ln>
                <a:solidFill>
                  <a:srgbClr val="FFFFFF"/>
                </a:solidFill>
                <a:effectLst/>
                <a:uLnTx/>
                <a:uFillTx/>
                <a:latin typeface="Calibri"/>
                <a:ea typeface="+mn-ea"/>
                <a:cs typeface="+mn-cs"/>
              </a:rPr>
              <a:t>including airlines etc.</a:t>
            </a:r>
            <a:endParaRPr kumimoji="0" lang="en-GB" sz="1100" b="0" i="0" u="none" strike="noStrike" kern="1200" cap="none" spc="0" normalizeH="0" baseline="0" noProof="0" dirty="0">
              <a:ln>
                <a:noFill/>
              </a:ln>
              <a:solidFill>
                <a:srgbClr val="FFFFFF"/>
              </a:solidFill>
              <a:effectLst/>
              <a:uLnTx/>
              <a:uFillTx/>
              <a:latin typeface="Calibri"/>
              <a:ea typeface="+mn-ea"/>
              <a:cs typeface="+mn-cs"/>
            </a:endParaRPr>
          </a:p>
        </p:txBody>
      </p:sp>
      <p:cxnSp>
        <p:nvCxnSpPr>
          <p:cNvPr id="204" name="Straight Connector 203"/>
          <p:cNvCxnSpPr/>
          <p:nvPr/>
        </p:nvCxnSpPr>
        <p:spPr>
          <a:xfrm>
            <a:off x="8931921" y="4140671"/>
            <a:ext cx="2828526" cy="0"/>
          </a:xfrm>
          <a:prstGeom prst="line">
            <a:avLst/>
          </a:prstGeom>
          <a:noFill/>
          <a:ln w="9525" cap="rnd" cmpd="sng" algn="ctr">
            <a:solidFill>
              <a:srgbClr val="FFFFFF"/>
            </a:solidFill>
            <a:prstDash val="solid"/>
            <a:headEnd type="none" w="med" len="med"/>
            <a:tailEnd type="none" w="med" len="med"/>
          </a:ln>
          <a:effectLst/>
        </p:spPr>
      </p:cxnSp>
      <p:cxnSp>
        <p:nvCxnSpPr>
          <p:cNvPr id="205" name="Straight Connector 204"/>
          <p:cNvCxnSpPr/>
          <p:nvPr/>
        </p:nvCxnSpPr>
        <p:spPr>
          <a:xfrm>
            <a:off x="8931921" y="4788743"/>
            <a:ext cx="2828526" cy="0"/>
          </a:xfrm>
          <a:prstGeom prst="line">
            <a:avLst/>
          </a:prstGeom>
          <a:noFill/>
          <a:ln w="9525" cap="rnd" cmpd="sng" algn="ctr">
            <a:solidFill>
              <a:srgbClr val="FFFFFF"/>
            </a:solidFill>
            <a:prstDash val="solid"/>
            <a:headEnd type="none" w="med" len="med"/>
            <a:tailEnd type="none" w="med" len="med"/>
          </a:ln>
          <a:effectLst/>
        </p:spPr>
      </p:cxnSp>
      <p:sp>
        <p:nvSpPr>
          <p:cNvPr id="206" name="TextBox 205"/>
          <p:cNvSpPr txBox="1"/>
          <p:nvPr/>
        </p:nvSpPr>
        <p:spPr>
          <a:xfrm>
            <a:off x="8977217" y="4280374"/>
            <a:ext cx="687322"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FFFF"/>
                </a:solidFill>
                <a:effectLst/>
                <a:uLnTx/>
                <a:uFillTx/>
                <a:latin typeface="Calibri"/>
                <a:ea typeface="+mn-ea"/>
                <a:cs typeface="+mn-cs"/>
              </a:rPr>
              <a:t>29%</a:t>
            </a:r>
            <a:endParaRPr kumimoji="0" lang="en-GB" sz="3600" b="0" i="0" u="none" strike="noStrike" kern="1200" cap="none" spc="0" normalizeH="0" baseline="0" noProof="0" dirty="0">
              <a:ln>
                <a:noFill/>
              </a:ln>
              <a:solidFill>
                <a:srgbClr val="FFFFFF"/>
              </a:solidFill>
              <a:effectLst/>
              <a:uLnTx/>
              <a:uFillTx/>
              <a:latin typeface="Calibri"/>
              <a:ea typeface="+mn-ea"/>
              <a:cs typeface="+mn-cs"/>
            </a:endParaRPr>
          </a:p>
        </p:txBody>
      </p:sp>
      <p:sp>
        <p:nvSpPr>
          <p:cNvPr id="207" name="TextBox 206"/>
          <p:cNvSpPr txBox="1"/>
          <p:nvPr/>
        </p:nvSpPr>
        <p:spPr>
          <a:xfrm>
            <a:off x="9655994" y="4338314"/>
            <a:ext cx="2104453"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FFFFFF"/>
                </a:solidFill>
                <a:effectLst/>
                <a:uLnTx/>
                <a:uFillTx/>
                <a:latin typeface="Calibri"/>
                <a:ea typeface="+mn-ea"/>
                <a:cs typeface="+mn-cs"/>
              </a:rPr>
              <a:t>Uses the homepage </a:t>
            </a:r>
            <a:r>
              <a:rPr kumimoji="0" lang="en-US" sz="1000" b="0" i="0" u="none" strike="noStrike" kern="1200" cap="none" spc="0" normalizeH="0" baseline="0" noProof="0" dirty="0">
                <a:ln>
                  <a:noFill/>
                </a:ln>
                <a:solidFill>
                  <a:srgbClr val="FFFFFF"/>
                </a:solidFill>
                <a:effectLst/>
                <a:uLnTx/>
                <a:uFillTx/>
                <a:latin typeface="Calibri"/>
                <a:ea typeface="+mn-ea"/>
                <a:cs typeface="+mn-cs"/>
              </a:rPr>
              <a:t>for hotels/ other accommodations</a:t>
            </a:r>
            <a:endParaRPr kumimoji="0" lang="en-GB" sz="1100" b="0" i="0" u="none" strike="noStrike" kern="1200" cap="none" spc="0" normalizeH="0" baseline="0" noProof="0" dirty="0">
              <a:ln>
                <a:noFill/>
              </a:ln>
              <a:solidFill>
                <a:srgbClr val="FFFFFF"/>
              </a:solidFill>
              <a:effectLst/>
              <a:uLnTx/>
              <a:uFillTx/>
              <a:latin typeface="Calibri"/>
              <a:ea typeface="+mn-ea"/>
              <a:cs typeface="+mn-cs"/>
            </a:endParaRPr>
          </a:p>
        </p:txBody>
      </p:sp>
      <p:cxnSp>
        <p:nvCxnSpPr>
          <p:cNvPr id="211" name="Straight Connector 210"/>
          <p:cNvCxnSpPr/>
          <p:nvPr/>
        </p:nvCxnSpPr>
        <p:spPr>
          <a:xfrm>
            <a:off x="8931921" y="5441128"/>
            <a:ext cx="2828526" cy="0"/>
          </a:xfrm>
          <a:prstGeom prst="line">
            <a:avLst/>
          </a:prstGeom>
          <a:noFill/>
          <a:ln w="9525" cap="rnd" cmpd="sng" algn="ctr">
            <a:solidFill>
              <a:srgbClr val="FFFFFF"/>
            </a:solidFill>
            <a:prstDash val="solid"/>
            <a:headEnd type="none" w="med" len="med"/>
            <a:tailEnd type="none" w="med" len="med"/>
          </a:ln>
          <a:effectLst/>
        </p:spPr>
      </p:cxnSp>
      <p:sp>
        <p:nvSpPr>
          <p:cNvPr id="212" name="TextBox 211"/>
          <p:cNvSpPr txBox="1"/>
          <p:nvPr/>
        </p:nvSpPr>
        <p:spPr>
          <a:xfrm>
            <a:off x="8977217" y="4932759"/>
            <a:ext cx="687322"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FFFFFF"/>
                </a:solidFill>
                <a:latin typeface="Calibri"/>
              </a:rPr>
              <a:t>19</a:t>
            </a:r>
            <a:r>
              <a:rPr kumimoji="0" lang="en-GB" sz="2800" b="0" i="0" u="none" strike="noStrike" kern="1200" cap="none" spc="0" normalizeH="0" baseline="0" noProof="0" dirty="0">
                <a:ln>
                  <a:noFill/>
                </a:ln>
                <a:solidFill>
                  <a:srgbClr val="FFFFFF"/>
                </a:solidFill>
                <a:effectLst/>
                <a:uLnTx/>
                <a:uFillTx/>
                <a:latin typeface="Calibri"/>
                <a:ea typeface="+mn-ea"/>
                <a:cs typeface="+mn-cs"/>
              </a:rPr>
              <a:t>%</a:t>
            </a:r>
            <a:endParaRPr kumimoji="0" lang="en-GB" sz="3600" b="0" i="0" u="none" strike="noStrike" kern="1200" cap="none" spc="0" normalizeH="0" baseline="0" noProof="0" dirty="0">
              <a:ln>
                <a:noFill/>
              </a:ln>
              <a:solidFill>
                <a:srgbClr val="FFFFFF"/>
              </a:solidFill>
              <a:effectLst/>
              <a:uLnTx/>
              <a:uFillTx/>
              <a:latin typeface="Calibri"/>
              <a:ea typeface="+mn-ea"/>
              <a:cs typeface="+mn-cs"/>
            </a:endParaRPr>
          </a:p>
        </p:txBody>
      </p:sp>
      <p:sp>
        <p:nvSpPr>
          <p:cNvPr id="213" name="TextBox 212"/>
          <p:cNvSpPr txBox="1"/>
          <p:nvPr/>
        </p:nvSpPr>
        <p:spPr>
          <a:xfrm>
            <a:off x="9655994" y="4990699"/>
            <a:ext cx="2104453"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FFFFFF"/>
                </a:solidFill>
                <a:effectLst/>
                <a:uLnTx/>
                <a:uFillTx/>
                <a:latin typeface="Calibri"/>
                <a:ea typeface="+mn-ea"/>
                <a:cs typeface="+mn-cs"/>
              </a:rPr>
              <a:t>Uses the homepage f</a:t>
            </a:r>
            <a:r>
              <a:rPr kumimoji="0" lang="en-US" sz="1000" b="0" i="0" u="none" strike="noStrike" kern="1200" cap="none" spc="0" normalizeH="0" baseline="0" noProof="0" dirty="0">
                <a:ln>
                  <a:noFill/>
                </a:ln>
                <a:solidFill>
                  <a:srgbClr val="FFFFFF"/>
                </a:solidFill>
                <a:effectLst/>
                <a:uLnTx/>
                <a:uFillTx/>
                <a:latin typeface="Calibri"/>
                <a:ea typeface="+mn-ea"/>
                <a:cs typeface="+mn-cs"/>
              </a:rPr>
              <a:t>or attractions and sights</a:t>
            </a:r>
            <a:endParaRPr kumimoji="0" lang="en-GB" sz="1100" b="0" i="0" u="none" strike="noStrike" kern="1200" cap="none" spc="0" normalizeH="0" baseline="0" noProof="0" dirty="0">
              <a:ln>
                <a:noFill/>
              </a:ln>
              <a:solidFill>
                <a:srgbClr val="FFFFFF"/>
              </a:solidFill>
              <a:effectLst/>
              <a:uLnTx/>
              <a:uFillTx/>
              <a:latin typeface="Calibri"/>
              <a:ea typeface="+mn-ea"/>
              <a:cs typeface="+mn-cs"/>
            </a:endParaRPr>
          </a:p>
        </p:txBody>
      </p:sp>
      <p:cxnSp>
        <p:nvCxnSpPr>
          <p:cNvPr id="214" name="Straight Connector 213"/>
          <p:cNvCxnSpPr/>
          <p:nvPr/>
        </p:nvCxnSpPr>
        <p:spPr>
          <a:xfrm>
            <a:off x="8931921" y="6146951"/>
            <a:ext cx="2828526" cy="0"/>
          </a:xfrm>
          <a:prstGeom prst="line">
            <a:avLst/>
          </a:prstGeom>
          <a:noFill/>
          <a:ln w="9525" cap="rnd" cmpd="sng" algn="ctr">
            <a:solidFill>
              <a:srgbClr val="FFFFFF"/>
            </a:solidFill>
            <a:prstDash val="solid"/>
            <a:headEnd type="none" w="med" len="med"/>
            <a:tailEnd type="none" w="med" len="med"/>
          </a:ln>
          <a:effectLst/>
        </p:spPr>
      </p:cxnSp>
      <p:sp>
        <p:nvSpPr>
          <p:cNvPr id="215" name="TextBox 214"/>
          <p:cNvSpPr txBox="1"/>
          <p:nvPr/>
        </p:nvSpPr>
        <p:spPr>
          <a:xfrm>
            <a:off x="8977217" y="5638582"/>
            <a:ext cx="687322"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FFFFFF"/>
                </a:solidFill>
                <a:latin typeface="Calibri"/>
              </a:rPr>
              <a:t>9</a:t>
            </a:r>
            <a:r>
              <a:rPr kumimoji="0" lang="en-GB" sz="2800" b="0" i="0" u="none" strike="noStrike" kern="1200" cap="none" spc="0" normalizeH="0" baseline="0" noProof="0" dirty="0">
                <a:ln>
                  <a:noFill/>
                </a:ln>
                <a:solidFill>
                  <a:srgbClr val="FFFFFF"/>
                </a:solidFill>
                <a:effectLst/>
                <a:uLnTx/>
                <a:uFillTx/>
                <a:latin typeface="Calibri"/>
                <a:ea typeface="+mn-ea"/>
                <a:cs typeface="+mn-cs"/>
              </a:rPr>
              <a:t>%</a:t>
            </a:r>
            <a:endParaRPr kumimoji="0" lang="en-GB" sz="3600" b="0" i="0" u="none" strike="noStrike" kern="1200" cap="none" spc="0" normalizeH="0" baseline="0" noProof="0" dirty="0">
              <a:ln>
                <a:noFill/>
              </a:ln>
              <a:solidFill>
                <a:srgbClr val="FFFFFF"/>
              </a:solidFill>
              <a:effectLst/>
              <a:uLnTx/>
              <a:uFillTx/>
              <a:latin typeface="Calibri"/>
              <a:ea typeface="+mn-ea"/>
              <a:cs typeface="+mn-cs"/>
            </a:endParaRPr>
          </a:p>
        </p:txBody>
      </p:sp>
      <p:sp>
        <p:nvSpPr>
          <p:cNvPr id="216" name="TextBox 215"/>
          <p:cNvSpPr txBox="1"/>
          <p:nvPr/>
        </p:nvSpPr>
        <p:spPr>
          <a:xfrm>
            <a:off x="9655994" y="5696522"/>
            <a:ext cx="2104453"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FFFFFF"/>
                </a:solidFill>
                <a:effectLst/>
                <a:uLnTx/>
                <a:uFillTx/>
                <a:latin typeface="Calibri"/>
                <a:ea typeface="+mn-ea"/>
                <a:cs typeface="+mn-cs"/>
              </a:rPr>
              <a:t>Uses booking sites</a:t>
            </a:r>
            <a:r>
              <a:rPr kumimoji="0" lang="en-US" sz="1000" b="0" i="0" u="none" strike="noStrike" kern="1200" cap="none" spc="0" normalizeH="0" baseline="0" noProof="0" dirty="0">
                <a:ln>
                  <a:noFill/>
                </a:ln>
                <a:solidFill>
                  <a:srgbClr val="FFFFFF"/>
                </a:solidFill>
                <a:effectLst/>
                <a:uLnTx/>
                <a:uFillTx/>
                <a:latin typeface="Calibri"/>
                <a:ea typeface="+mn-ea"/>
                <a:cs typeface="+mn-cs"/>
              </a:rPr>
              <a:t> such as Expedia and Lastminute</a:t>
            </a:r>
            <a:endParaRPr kumimoji="0" lang="en-GB" sz="110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218" name="Picture 21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200207" y="4287164"/>
            <a:ext cx="501980" cy="437208"/>
          </a:xfrm>
          <a:prstGeom prst="rect">
            <a:avLst/>
          </a:prstGeom>
        </p:spPr>
      </p:pic>
      <p:sp>
        <p:nvSpPr>
          <p:cNvPr id="219" name="TextBox 218"/>
          <p:cNvSpPr txBox="1"/>
          <p:nvPr/>
        </p:nvSpPr>
        <p:spPr>
          <a:xfrm>
            <a:off x="10673666" y="7007613"/>
            <a:ext cx="1947182" cy="241980"/>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defRPr/>
            </a:pPr>
            <a:r>
              <a:rPr kumimoji="0" lang="nb-NO" sz="1000" b="1" i="1" u="none" strike="noStrike" kern="1200" cap="none" spc="0" normalizeH="0" baseline="0" noProof="0" dirty="0">
                <a:ln>
                  <a:noFill/>
                </a:ln>
                <a:solidFill>
                  <a:srgbClr val="222223"/>
                </a:solidFill>
                <a:effectLst/>
                <a:uLnTx/>
                <a:uFillTx/>
                <a:latin typeface="Segoe UI"/>
                <a:ea typeface="+mn-ea"/>
                <a:cs typeface="+mn-cs"/>
              </a:rPr>
              <a:t>Base: all respondents, n=2258</a:t>
            </a:r>
          </a:p>
        </p:txBody>
      </p:sp>
      <p:pic>
        <p:nvPicPr>
          <p:cNvPr id="49" name="Picture 2" descr="Bilderesultat for country falg button sweden"/>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2696551" y="6876975"/>
            <a:ext cx="513334" cy="481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1255256"/>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177" y="3471056"/>
            <a:ext cx="12857386" cy="2670279"/>
          </a:xfrm>
          <a:prstGeom prst="rect">
            <a:avLst/>
          </a:prstGeom>
        </p:spPr>
      </p:pic>
      <p:sp>
        <p:nvSpPr>
          <p:cNvPr id="2" name="Title 1"/>
          <p:cNvSpPr>
            <a:spLocks noGrp="1"/>
          </p:cNvSpPr>
          <p:nvPr>
            <p:ph type="title"/>
          </p:nvPr>
        </p:nvSpPr>
        <p:spPr>
          <a:xfrm>
            <a:off x="540000" y="601556"/>
            <a:ext cx="12156307" cy="430887"/>
          </a:xfrm>
        </p:spPr>
        <p:txBody>
          <a:bodyPr/>
          <a:lstStyle/>
          <a:p>
            <a:r>
              <a:rPr lang="en-US" sz="2800" dirty="0"/>
              <a:t>Most travels are decided upon between 1-6 months in advance</a:t>
            </a:r>
          </a:p>
        </p:txBody>
      </p:sp>
      <p:sp>
        <p:nvSpPr>
          <p:cNvPr id="4" name="Text Placeholder 3"/>
          <p:cNvSpPr>
            <a:spLocks noGrp="1"/>
          </p:cNvSpPr>
          <p:nvPr>
            <p:ph type="body" sz="quarter" idx="14"/>
          </p:nvPr>
        </p:nvSpPr>
        <p:spPr>
          <a:xfrm>
            <a:off x="540000" y="1204276"/>
            <a:ext cx="11175862" cy="374398"/>
          </a:xfrm>
        </p:spPr>
        <p:txBody>
          <a:bodyPr/>
          <a:lstStyle/>
          <a:p>
            <a:r>
              <a:rPr lang="en-US" dirty="0"/>
              <a:t>How long before your departure did you settle for this trip on this occasion?</a:t>
            </a:r>
            <a:endParaRPr lang="nb-NO" dirty="0"/>
          </a:p>
        </p:txBody>
      </p:sp>
      <p:pic>
        <p:nvPicPr>
          <p:cNvPr id="55" name="Picture 2" descr="C:\Users\Neil.tierney\Pictures\Picture1.pn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9581676" y="5075709"/>
            <a:ext cx="428137" cy="578286"/>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grpSp>
        <p:nvGrpSpPr>
          <p:cNvPr id="56" name="Group 55"/>
          <p:cNvGrpSpPr/>
          <p:nvPr/>
        </p:nvGrpSpPr>
        <p:grpSpPr>
          <a:xfrm>
            <a:off x="4973856" y="4571355"/>
            <a:ext cx="1241722" cy="545119"/>
            <a:chOff x="3897908" y="3782137"/>
            <a:chExt cx="1853777" cy="767259"/>
          </a:xfrm>
        </p:grpSpPr>
        <p:grpSp>
          <p:nvGrpSpPr>
            <p:cNvPr id="57" name="Group 56"/>
            <p:cNvGrpSpPr/>
            <p:nvPr/>
          </p:nvGrpSpPr>
          <p:grpSpPr>
            <a:xfrm>
              <a:off x="3897908" y="3782137"/>
              <a:ext cx="1853777" cy="767259"/>
              <a:chOff x="3897908" y="3782137"/>
              <a:chExt cx="1853777" cy="767259"/>
            </a:xfrm>
          </p:grpSpPr>
          <p:grpSp>
            <p:nvGrpSpPr>
              <p:cNvPr id="66" name="Group 85"/>
              <p:cNvGrpSpPr>
                <a:grpSpLocks/>
              </p:cNvGrpSpPr>
              <p:nvPr/>
            </p:nvGrpSpPr>
            <p:grpSpPr bwMode="auto">
              <a:xfrm flipH="1">
                <a:off x="3897908" y="3782137"/>
                <a:ext cx="1853777" cy="767259"/>
                <a:chOff x="4582" y="1110"/>
                <a:chExt cx="360" cy="149"/>
              </a:xfrm>
              <a:solidFill>
                <a:srgbClr val="58595B"/>
              </a:solidFill>
              <a:effectLst>
                <a:outerShdw blurRad="76200" dir="18900000" sy="23000" kx="-1200000" algn="bl" rotWithShape="0">
                  <a:prstClr val="black">
                    <a:alpha val="20000"/>
                  </a:prstClr>
                </a:outerShdw>
              </a:effectLst>
            </p:grpSpPr>
            <p:sp>
              <p:nvSpPr>
                <p:cNvPr id="68" name="Freeform 86"/>
                <p:cNvSpPr>
                  <a:spLocks noChangeArrowheads="1"/>
                </p:cNvSpPr>
                <p:nvPr/>
              </p:nvSpPr>
              <p:spPr bwMode="auto">
                <a:xfrm>
                  <a:off x="4582" y="1110"/>
                  <a:ext cx="360" cy="124"/>
                </a:xfrm>
                <a:custGeom>
                  <a:avLst/>
                  <a:gdLst>
                    <a:gd name="T0" fmla="*/ 0 w 3609"/>
                    <a:gd name="T1" fmla="*/ 0 h 1247"/>
                    <a:gd name="T2" fmla="*/ 0 w 3609"/>
                    <a:gd name="T3" fmla="*/ 0 h 1247"/>
                    <a:gd name="T4" fmla="*/ 0 w 3609"/>
                    <a:gd name="T5" fmla="*/ 0 h 1247"/>
                    <a:gd name="T6" fmla="*/ 0 w 3609"/>
                    <a:gd name="T7" fmla="*/ 0 h 1247"/>
                    <a:gd name="T8" fmla="*/ 0 w 3609"/>
                    <a:gd name="T9" fmla="*/ 0 h 1247"/>
                    <a:gd name="T10" fmla="*/ 0 w 3609"/>
                    <a:gd name="T11" fmla="*/ 0 h 1247"/>
                    <a:gd name="T12" fmla="*/ 0 w 3609"/>
                    <a:gd name="T13" fmla="*/ 0 h 1247"/>
                    <a:gd name="T14" fmla="*/ 0 w 3609"/>
                    <a:gd name="T15" fmla="*/ 0 h 1247"/>
                    <a:gd name="T16" fmla="*/ 0 w 3609"/>
                    <a:gd name="T17" fmla="*/ 0 h 1247"/>
                    <a:gd name="T18" fmla="*/ 0 w 3609"/>
                    <a:gd name="T19" fmla="*/ 0 h 1247"/>
                    <a:gd name="T20" fmla="*/ 0 w 3609"/>
                    <a:gd name="T21" fmla="*/ 0 h 1247"/>
                    <a:gd name="T22" fmla="*/ 0 w 3609"/>
                    <a:gd name="T23" fmla="*/ 0 h 1247"/>
                    <a:gd name="T24" fmla="*/ 0 w 3609"/>
                    <a:gd name="T25" fmla="*/ 0 h 1247"/>
                    <a:gd name="T26" fmla="*/ 0 w 3609"/>
                    <a:gd name="T27" fmla="*/ 0 h 1247"/>
                    <a:gd name="T28" fmla="*/ 0 w 3609"/>
                    <a:gd name="T29" fmla="*/ 0 h 1247"/>
                    <a:gd name="T30" fmla="*/ 0 w 3609"/>
                    <a:gd name="T31" fmla="*/ 0 h 1247"/>
                    <a:gd name="T32" fmla="*/ 0 w 3609"/>
                    <a:gd name="T33" fmla="*/ 0 h 1247"/>
                    <a:gd name="T34" fmla="*/ 0 w 3609"/>
                    <a:gd name="T35" fmla="*/ 0 h 1247"/>
                    <a:gd name="T36" fmla="*/ 0 w 3609"/>
                    <a:gd name="T37" fmla="*/ 0 h 1247"/>
                    <a:gd name="T38" fmla="*/ 0 w 3609"/>
                    <a:gd name="T39" fmla="*/ 0 h 1247"/>
                    <a:gd name="T40" fmla="*/ 0 w 3609"/>
                    <a:gd name="T41" fmla="*/ 0 h 1247"/>
                    <a:gd name="T42" fmla="*/ 0 w 3609"/>
                    <a:gd name="T43" fmla="*/ 0 h 1247"/>
                    <a:gd name="T44" fmla="*/ 0 w 3609"/>
                    <a:gd name="T45" fmla="*/ 0 h 1247"/>
                    <a:gd name="T46" fmla="*/ 0 w 3609"/>
                    <a:gd name="T47" fmla="*/ 0 h 1247"/>
                    <a:gd name="T48" fmla="*/ 0 w 3609"/>
                    <a:gd name="T49" fmla="*/ 0 h 1247"/>
                    <a:gd name="T50" fmla="*/ 0 w 3609"/>
                    <a:gd name="T51" fmla="*/ 0 h 1247"/>
                    <a:gd name="T52" fmla="*/ 0 w 3609"/>
                    <a:gd name="T53" fmla="*/ 0 h 1247"/>
                    <a:gd name="T54" fmla="*/ 0 w 3609"/>
                    <a:gd name="T55" fmla="*/ 0 h 1247"/>
                    <a:gd name="T56" fmla="*/ 0 w 3609"/>
                    <a:gd name="T57" fmla="*/ 0 h 1247"/>
                    <a:gd name="T58" fmla="*/ 0 w 3609"/>
                    <a:gd name="T59" fmla="*/ 0 h 1247"/>
                    <a:gd name="T60" fmla="*/ 0 w 3609"/>
                    <a:gd name="T61" fmla="*/ 0 h 1247"/>
                    <a:gd name="T62" fmla="*/ 0 w 3609"/>
                    <a:gd name="T63" fmla="*/ 0 h 1247"/>
                    <a:gd name="T64" fmla="*/ 0 w 3609"/>
                    <a:gd name="T65" fmla="*/ 0 h 1247"/>
                    <a:gd name="T66" fmla="*/ 0 w 3609"/>
                    <a:gd name="T67" fmla="*/ 0 h 1247"/>
                    <a:gd name="T68" fmla="*/ 0 w 3609"/>
                    <a:gd name="T69" fmla="*/ 0 h 1247"/>
                    <a:gd name="T70" fmla="*/ 0 w 3609"/>
                    <a:gd name="T71" fmla="*/ 0 h 1247"/>
                    <a:gd name="T72" fmla="*/ 0 w 3609"/>
                    <a:gd name="T73" fmla="*/ 0 h 1247"/>
                    <a:gd name="T74" fmla="*/ 0 w 3609"/>
                    <a:gd name="T75" fmla="*/ 0 h 1247"/>
                    <a:gd name="T76" fmla="*/ 0 w 3609"/>
                    <a:gd name="T77" fmla="*/ 0 h 1247"/>
                    <a:gd name="T78" fmla="*/ 0 w 3609"/>
                    <a:gd name="T79" fmla="*/ 0 h 1247"/>
                    <a:gd name="T80" fmla="*/ 0 w 3609"/>
                    <a:gd name="T81" fmla="*/ 0 h 1247"/>
                    <a:gd name="T82" fmla="*/ 0 w 3609"/>
                    <a:gd name="T83" fmla="*/ 0 h 1247"/>
                    <a:gd name="T84" fmla="*/ 0 w 3609"/>
                    <a:gd name="T85" fmla="*/ 0 h 1247"/>
                    <a:gd name="T86" fmla="*/ 0 w 3609"/>
                    <a:gd name="T87" fmla="*/ 0 h 1247"/>
                    <a:gd name="T88" fmla="*/ 0 w 3609"/>
                    <a:gd name="T89" fmla="*/ 0 h 1247"/>
                    <a:gd name="T90" fmla="*/ 0 w 3609"/>
                    <a:gd name="T91" fmla="*/ 0 h 1247"/>
                    <a:gd name="T92" fmla="*/ 0 w 3609"/>
                    <a:gd name="T93" fmla="*/ 0 h 1247"/>
                    <a:gd name="T94" fmla="*/ 0 w 3609"/>
                    <a:gd name="T95" fmla="*/ 0 h 1247"/>
                    <a:gd name="T96" fmla="*/ 0 w 3609"/>
                    <a:gd name="T97" fmla="*/ 0 h 1247"/>
                    <a:gd name="T98" fmla="*/ 0 w 3609"/>
                    <a:gd name="T99" fmla="*/ 0 h 1247"/>
                    <a:gd name="T100" fmla="*/ 0 w 3609"/>
                    <a:gd name="T101" fmla="*/ 0 h 1247"/>
                    <a:gd name="T102" fmla="*/ 0 w 3609"/>
                    <a:gd name="T103" fmla="*/ 0 h 124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609"/>
                    <a:gd name="T157" fmla="*/ 0 h 1247"/>
                    <a:gd name="T158" fmla="*/ 3609 w 3609"/>
                    <a:gd name="T159" fmla="*/ 1247 h 1247"/>
                    <a:gd name="connsiteX0" fmla="*/ 5492 w 10000"/>
                    <a:gd name="connsiteY0" fmla="*/ 754 h 10000"/>
                    <a:gd name="connsiteX1" fmla="*/ 5387 w 10000"/>
                    <a:gd name="connsiteY1" fmla="*/ 762 h 10000"/>
                    <a:gd name="connsiteX2" fmla="*/ 5273 w 10000"/>
                    <a:gd name="connsiteY2" fmla="*/ 778 h 10000"/>
                    <a:gd name="connsiteX3" fmla="*/ 5151 w 10000"/>
                    <a:gd name="connsiteY3" fmla="*/ 802 h 10000"/>
                    <a:gd name="connsiteX4" fmla="*/ 5021 w 10000"/>
                    <a:gd name="connsiteY4" fmla="*/ 850 h 10000"/>
                    <a:gd name="connsiteX5" fmla="*/ 4888 w 10000"/>
                    <a:gd name="connsiteY5" fmla="*/ 914 h 10000"/>
                    <a:gd name="connsiteX6" fmla="*/ 4749 w 10000"/>
                    <a:gd name="connsiteY6" fmla="*/ 1002 h 10000"/>
                    <a:gd name="connsiteX7" fmla="*/ 4605 w 10000"/>
                    <a:gd name="connsiteY7" fmla="*/ 1107 h 10000"/>
                    <a:gd name="connsiteX8" fmla="*/ 4458 w 10000"/>
                    <a:gd name="connsiteY8" fmla="*/ 1235 h 10000"/>
                    <a:gd name="connsiteX9" fmla="*/ 4306 w 10000"/>
                    <a:gd name="connsiteY9" fmla="*/ 1403 h 10000"/>
                    <a:gd name="connsiteX10" fmla="*/ 4156 w 10000"/>
                    <a:gd name="connsiteY10" fmla="*/ 1604 h 10000"/>
                    <a:gd name="connsiteX11" fmla="*/ 4004 w 10000"/>
                    <a:gd name="connsiteY11" fmla="*/ 1828 h 10000"/>
                    <a:gd name="connsiteX12" fmla="*/ 3854 w 10000"/>
                    <a:gd name="connsiteY12" fmla="*/ 2101 h 10000"/>
                    <a:gd name="connsiteX13" fmla="*/ 3705 w 10000"/>
                    <a:gd name="connsiteY13" fmla="*/ 2414 h 10000"/>
                    <a:gd name="connsiteX14" fmla="*/ 3552 w 10000"/>
                    <a:gd name="connsiteY14" fmla="*/ 2775 h 10000"/>
                    <a:gd name="connsiteX15" fmla="*/ 3408 w 10000"/>
                    <a:gd name="connsiteY15" fmla="*/ 3184 h 10000"/>
                    <a:gd name="connsiteX16" fmla="*/ 3267 w 10000"/>
                    <a:gd name="connsiteY16" fmla="*/ 3641 h 10000"/>
                    <a:gd name="connsiteX17" fmla="*/ 3264 w 10000"/>
                    <a:gd name="connsiteY17" fmla="*/ 3673 h 10000"/>
                    <a:gd name="connsiteX18" fmla="*/ 3261 w 10000"/>
                    <a:gd name="connsiteY18" fmla="*/ 3705 h 10000"/>
                    <a:gd name="connsiteX19" fmla="*/ 3261 w 10000"/>
                    <a:gd name="connsiteY19" fmla="*/ 3745 h 10000"/>
                    <a:gd name="connsiteX20" fmla="*/ 3267 w 10000"/>
                    <a:gd name="connsiteY20" fmla="*/ 3833 h 10000"/>
                    <a:gd name="connsiteX21" fmla="*/ 3286 w 10000"/>
                    <a:gd name="connsiteY21" fmla="*/ 3913 h 10000"/>
                    <a:gd name="connsiteX22" fmla="*/ 3311 w 10000"/>
                    <a:gd name="connsiteY22" fmla="*/ 3953 h 10000"/>
                    <a:gd name="connsiteX23" fmla="*/ 3344 w 10000"/>
                    <a:gd name="connsiteY23" fmla="*/ 3970 h 10000"/>
                    <a:gd name="connsiteX24" fmla="*/ 5492 w 10000"/>
                    <a:gd name="connsiteY24" fmla="*/ 3970 h 10000"/>
                    <a:gd name="connsiteX25" fmla="*/ 5492 w 10000"/>
                    <a:gd name="connsiteY25" fmla="*/ 754 h 10000"/>
                    <a:gd name="connsiteX26" fmla="*/ 5747 w 10000"/>
                    <a:gd name="connsiteY26" fmla="*/ 746 h 10000"/>
                    <a:gd name="connsiteX27" fmla="*/ 8185 w 10000"/>
                    <a:gd name="connsiteY27" fmla="*/ 3970 h 10000"/>
                    <a:gd name="connsiteX28" fmla="*/ 8229 w 10000"/>
                    <a:gd name="connsiteY28" fmla="*/ 3962 h 10000"/>
                    <a:gd name="connsiteX29" fmla="*/ 8260 w 10000"/>
                    <a:gd name="connsiteY29" fmla="*/ 3937 h 10000"/>
                    <a:gd name="connsiteX30" fmla="*/ 8274 w 10000"/>
                    <a:gd name="connsiteY30" fmla="*/ 3897 h 10000"/>
                    <a:gd name="connsiteX31" fmla="*/ 8282 w 10000"/>
                    <a:gd name="connsiteY31" fmla="*/ 3857 h 10000"/>
                    <a:gd name="connsiteX32" fmla="*/ 8282 w 10000"/>
                    <a:gd name="connsiteY32" fmla="*/ 3801 h 10000"/>
                    <a:gd name="connsiteX33" fmla="*/ 8277 w 10000"/>
                    <a:gd name="connsiteY33" fmla="*/ 3745 h 10000"/>
                    <a:gd name="connsiteX34" fmla="*/ 8268 w 10000"/>
                    <a:gd name="connsiteY34" fmla="*/ 3689 h 10000"/>
                    <a:gd name="connsiteX35" fmla="*/ 8257 w 10000"/>
                    <a:gd name="connsiteY35" fmla="*/ 3633 h 10000"/>
                    <a:gd name="connsiteX36" fmla="*/ 8243 w 10000"/>
                    <a:gd name="connsiteY36" fmla="*/ 3601 h 10000"/>
                    <a:gd name="connsiteX37" fmla="*/ 8235 w 10000"/>
                    <a:gd name="connsiteY37" fmla="*/ 3569 h 10000"/>
                    <a:gd name="connsiteX38" fmla="*/ 8232 w 10000"/>
                    <a:gd name="connsiteY38" fmla="*/ 3553 h 10000"/>
                    <a:gd name="connsiteX39" fmla="*/ 8060 w 10000"/>
                    <a:gd name="connsiteY39" fmla="*/ 3103 h 10000"/>
                    <a:gd name="connsiteX40" fmla="*/ 7889 w 10000"/>
                    <a:gd name="connsiteY40" fmla="*/ 2694 h 10000"/>
                    <a:gd name="connsiteX41" fmla="*/ 7717 w 10000"/>
                    <a:gd name="connsiteY41" fmla="*/ 2342 h 10000"/>
                    <a:gd name="connsiteX42" fmla="*/ 7545 w 10000"/>
                    <a:gd name="connsiteY42" fmla="*/ 2029 h 10000"/>
                    <a:gd name="connsiteX43" fmla="*/ 7370 w 10000"/>
                    <a:gd name="connsiteY43" fmla="*/ 1740 h 10000"/>
                    <a:gd name="connsiteX44" fmla="*/ 7193 w 10000"/>
                    <a:gd name="connsiteY44" fmla="*/ 1500 h 10000"/>
                    <a:gd name="connsiteX45" fmla="*/ 7007 w 10000"/>
                    <a:gd name="connsiteY45" fmla="*/ 1299 h 10000"/>
                    <a:gd name="connsiteX46" fmla="*/ 6822 w 10000"/>
                    <a:gd name="connsiteY46" fmla="*/ 1131 h 10000"/>
                    <a:gd name="connsiteX47" fmla="*/ 6625 w 10000"/>
                    <a:gd name="connsiteY47" fmla="*/ 986 h 10000"/>
                    <a:gd name="connsiteX48" fmla="*/ 6423 w 10000"/>
                    <a:gd name="connsiteY48" fmla="*/ 890 h 10000"/>
                    <a:gd name="connsiteX49" fmla="*/ 6207 w 10000"/>
                    <a:gd name="connsiteY49" fmla="*/ 810 h 10000"/>
                    <a:gd name="connsiteX50" fmla="*/ 5985 w 10000"/>
                    <a:gd name="connsiteY50" fmla="*/ 770 h 10000"/>
                    <a:gd name="connsiteX51" fmla="*/ 5747 w 10000"/>
                    <a:gd name="connsiteY51" fmla="*/ 746 h 10000"/>
                    <a:gd name="connsiteX52" fmla="*/ 5672 w 10000"/>
                    <a:gd name="connsiteY52" fmla="*/ 0 h 10000"/>
                    <a:gd name="connsiteX53" fmla="*/ 5907 w 10000"/>
                    <a:gd name="connsiteY53" fmla="*/ 16 h 10000"/>
                    <a:gd name="connsiteX54" fmla="*/ 6135 w 10000"/>
                    <a:gd name="connsiteY54" fmla="*/ 56 h 10000"/>
                    <a:gd name="connsiteX55" fmla="*/ 6348 w 10000"/>
                    <a:gd name="connsiteY55" fmla="*/ 112 h 10000"/>
                    <a:gd name="connsiteX56" fmla="*/ 6550 w 10000"/>
                    <a:gd name="connsiteY56" fmla="*/ 192 h 10000"/>
                    <a:gd name="connsiteX57" fmla="*/ 6747 w 10000"/>
                    <a:gd name="connsiteY57" fmla="*/ 313 h 10000"/>
                    <a:gd name="connsiteX58" fmla="*/ 6935 w 10000"/>
                    <a:gd name="connsiteY58" fmla="*/ 449 h 10000"/>
                    <a:gd name="connsiteX59" fmla="*/ 7113 w 10000"/>
                    <a:gd name="connsiteY59" fmla="*/ 617 h 10000"/>
                    <a:gd name="connsiteX60" fmla="*/ 7287 w 10000"/>
                    <a:gd name="connsiteY60" fmla="*/ 810 h 10000"/>
                    <a:gd name="connsiteX61" fmla="*/ 7456 w 10000"/>
                    <a:gd name="connsiteY61" fmla="*/ 1034 h 10000"/>
                    <a:gd name="connsiteX62" fmla="*/ 7614 w 10000"/>
                    <a:gd name="connsiteY62" fmla="*/ 1283 h 10000"/>
                    <a:gd name="connsiteX63" fmla="*/ 7775 w 10000"/>
                    <a:gd name="connsiteY63" fmla="*/ 1556 h 10000"/>
                    <a:gd name="connsiteX64" fmla="*/ 7933 w 10000"/>
                    <a:gd name="connsiteY64" fmla="*/ 1877 h 10000"/>
                    <a:gd name="connsiteX65" fmla="*/ 8094 w 10000"/>
                    <a:gd name="connsiteY65" fmla="*/ 2221 h 10000"/>
                    <a:gd name="connsiteX66" fmla="*/ 8257 w 10000"/>
                    <a:gd name="connsiteY66" fmla="*/ 2606 h 10000"/>
                    <a:gd name="connsiteX67" fmla="*/ 8418 w 10000"/>
                    <a:gd name="connsiteY67" fmla="*/ 3039 h 10000"/>
                    <a:gd name="connsiteX68" fmla="*/ 8584 w 10000"/>
                    <a:gd name="connsiteY68" fmla="*/ 3512 h 10000"/>
                    <a:gd name="connsiteX69" fmla="*/ 8756 w 10000"/>
                    <a:gd name="connsiteY69" fmla="*/ 4034 h 10000"/>
                    <a:gd name="connsiteX70" fmla="*/ 8933 w 10000"/>
                    <a:gd name="connsiteY70" fmla="*/ 4603 h 10000"/>
                    <a:gd name="connsiteX71" fmla="*/ 9077 w 10000"/>
                    <a:gd name="connsiteY71" fmla="*/ 5084 h 10000"/>
                    <a:gd name="connsiteX72" fmla="*/ 9213 w 10000"/>
                    <a:gd name="connsiteY72" fmla="*/ 5557 h 10000"/>
                    <a:gd name="connsiteX73" fmla="*/ 9332 w 10000"/>
                    <a:gd name="connsiteY73" fmla="*/ 5998 h 10000"/>
                    <a:gd name="connsiteX74" fmla="*/ 9446 w 10000"/>
                    <a:gd name="connsiteY74" fmla="*/ 6439 h 10000"/>
                    <a:gd name="connsiteX75" fmla="*/ 9546 w 10000"/>
                    <a:gd name="connsiteY75" fmla="*/ 6856 h 10000"/>
                    <a:gd name="connsiteX76" fmla="*/ 9643 w 10000"/>
                    <a:gd name="connsiteY76" fmla="*/ 7281 h 10000"/>
                    <a:gd name="connsiteX77" fmla="*/ 9731 w 10000"/>
                    <a:gd name="connsiteY77" fmla="*/ 7698 h 10000"/>
                    <a:gd name="connsiteX78" fmla="*/ 9764 w 10000"/>
                    <a:gd name="connsiteY78" fmla="*/ 7859 h 10000"/>
                    <a:gd name="connsiteX79" fmla="*/ 9795 w 10000"/>
                    <a:gd name="connsiteY79" fmla="*/ 7859 h 10000"/>
                    <a:gd name="connsiteX80" fmla="*/ 9842 w 10000"/>
                    <a:gd name="connsiteY80" fmla="*/ 7883 h 10000"/>
                    <a:gd name="connsiteX81" fmla="*/ 9884 w 10000"/>
                    <a:gd name="connsiteY81" fmla="*/ 7947 h 10000"/>
                    <a:gd name="connsiteX82" fmla="*/ 9917 w 10000"/>
                    <a:gd name="connsiteY82" fmla="*/ 8043 h 10000"/>
                    <a:gd name="connsiteX83" fmla="*/ 9939 w 10000"/>
                    <a:gd name="connsiteY83" fmla="*/ 8156 h 10000"/>
                    <a:gd name="connsiteX84" fmla="*/ 9945 w 10000"/>
                    <a:gd name="connsiteY84" fmla="*/ 8300 h 10000"/>
                    <a:gd name="connsiteX85" fmla="*/ 9942 w 10000"/>
                    <a:gd name="connsiteY85" fmla="*/ 8412 h 10000"/>
                    <a:gd name="connsiteX86" fmla="*/ 9928 w 10000"/>
                    <a:gd name="connsiteY86" fmla="*/ 8508 h 10000"/>
                    <a:gd name="connsiteX87" fmla="*/ 9903 w 10000"/>
                    <a:gd name="connsiteY87" fmla="*/ 8597 h 10000"/>
                    <a:gd name="connsiteX88" fmla="*/ 9947 w 10000"/>
                    <a:gd name="connsiteY88" fmla="*/ 8837 h 10000"/>
                    <a:gd name="connsiteX89" fmla="*/ 9989 w 10000"/>
                    <a:gd name="connsiteY89" fmla="*/ 9070 h 10000"/>
                    <a:gd name="connsiteX90" fmla="*/ 10000 w 10000"/>
                    <a:gd name="connsiteY90" fmla="*/ 9182 h 10000"/>
                    <a:gd name="connsiteX91" fmla="*/ 10000 w 10000"/>
                    <a:gd name="connsiteY91" fmla="*/ 9302 h 10000"/>
                    <a:gd name="connsiteX92" fmla="*/ 9989 w 10000"/>
                    <a:gd name="connsiteY92" fmla="*/ 9407 h 10000"/>
                    <a:gd name="connsiteX93" fmla="*/ 9964 w 10000"/>
                    <a:gd name="connsiteY93" fmla="*/ 9495 h 10000"/>
                    <a:gd name="connsiteX94" fmla="*/ 9933 w 10000"/>
                    <a:gd name="connsiteY94" fmla="*/ 9567 h 10000"/>
                    <a:gd name="connsiteX95" fmla="*/ 9906 w 10000"/>
                    <a:gd name="connsiteY95" fmla="*/ 9591 h 10000"/>
                    <a:gd name="connsiteX96" fmla="*/ 9881 w 10000"/>
                    <a:gd name="connsiteY96" fmla="*/ 9607 h 10000"/>
                    <a:gd name="connsiteX97" fmla="*/ 9845 w 10000"/>
                    <a:gd name="connsiteY97" fmla="*/ 9623 h 10000"/>
                    <a:gd name="connsiteX98" fmla="*/ 9792 w 10000"/>
                    <a:gd name="connsiteY98" fmla="*/ 9647 h 10000"/>
                    <a:gd name="connsiteX99" fmla="*/ 9723 w 10000"/>
                    <a:gd name="connsiteY99" fmla="*/ 9671 h 10000"/>
                    <a:gd name="connsiteX100" fmla="*/ 9643 w 10000"/>
                    <a:gd name="connsiteY100" fmla="*/ 9687 h 10000"/>
                    <a:gd name="connsiteX101" fmla="*/ 9546 w 10000"/>
                    <a:gd name="connsiteY101" fmla="*/ 9703 h 10000"/>
                    <a:gd name="connsiteX102" fmla="*/ 9443 w 10000"/>
                    <a:gd name="connsiteY102" fmla="*/ 9703 h 10000"/>
                    <a:gd name="connsiteX103" fmla="*/ 9341 w 10000"/>
                    <a:gd name="connsiteY103" fmla="*/ 9695 h 10000"/>
                    <a:gd name="connsiteX104" fmla="*/ 9255 w 10000"/>
                    <a:gd name="connsiteY104" fmla="*/ 9671 h 10000"/>
                    <a:gd name="connsiteX105" fmla="*/ 9183 w 10000"/>
                    <a:gd name="connsiteY105" fmla="*/ 9615 h 10000"/>
                    <a:gd name="connsiteX106" fmla="*/ 9122 w 10000"/>
                    <a:gd name="connsiteY106" fmla="*/ 9567 h 10000"/>
                    <a:gd name="connsiteX107" fmla="*/ 9072 w 10000"/>
                    <a:gd name="connsiteY107" fmla="*/ 9495 h 10000"/>
                    <a:gd name="connsiteX108" fmla="*/ 9027 w 10000"/>
                    <a:gd name="connsiteY108" fmla="*/ 9415 h 10000"/>
                    <a:gd name="connsiteX109" fmla="*/ 8994 w 10000"/>
                    <a:gd name="connsiteY109" fmla="*/ 9326 h 10000"/>
                    <a:gd name="connsiteX110" fmla="*/ 8969 w 10000"/>
                    <a:gd name="connsiteY110" fmla="*/ 9238 h 10000"/>
                    <a:gd name="connsiteX111" fmla="*/ 8953 w 10000"/>
                    <a:gd name="connsiteY111" fmla="*/ 9158 h 10000"/>
                    <a:gd name="connsiteX112" fmla="*/ 8936 w 10000"/>
                    <a:gd name="connsiteY112" fmla="*/ 9070 h 10000"/>
                    <a:gd name="connsiteX113" fmla="*/ 8928 w 10000"/>
                    <a:gd name="connsiteY113" fmla="*/ 8998 h 10000"/>
                    <a:gd name="connsiteX114" fmla="*/ 8922 w 10000"/>
                    <a:gd name="connsiteY114" fmla="*/ 8925 h 10000"/>
                    <a:gd name="connsiteX115" fmla="*/ 8878 w 10000"/>
                    <a:gd name="connsiteY115" fmla="*/ 8565 h 10000"/>
                    <a:gd name="connsiteX116" fmla="*/ 8825 w 10000"/>
                    <a:gd name="connsiteY116" fmla="*/ 8228 h 10000"/>
                    <a:gd name="connsiteX117" fmla="*/ 8759 w 10000"/>
                    <a:gd name="connsiteY117" fmla="*/ 7907 h 10000"/>
                    <a:gd name="connsiteX118" fmla="*/ 8678 w 10000"/>
                    <a:gd name="connsiteY118" fmla="*/ 7626 h 10000"/>
                    <a:gd name="connsiteX119" fmla="*/ 8587 w 10000"/>
                    <a:gd name="connsiteY119" fmla="*/ 7362 h 10000"/>
                    <a:gd name="connsiteX120" fmla="*/ 8487 w 10000"/>
                    <a:gd name="connsiteY120" fmla="*/ 7137 h 10000"/>
                    <a:gd name="connsiteX121" fmla="*/ 8379 w 10000"/>
                    <a:gd name="connsiteY121" fmla="*/ 6945 h 10000"/>
                    <a:gd name="connsiteX122" fmla="*/ 8260 w 10000"/>
                    <a:gd name="connsiteY122" fmla="*/ 6784 h 10000"/>
                    <a:gd name="connsiteX123" fmla="*/ 8135 w 10000"/>
                    <a:gd name="connsiteY123" fmla="*/ 6672 h 10000"/>
                    <a:gd name="connsiteX124" fmla="*/ 8005 w 10000"/>
                    <a:gd name="connsiteY124" fmla="*/ 6600 h 10000"/>
                    <a:gd name="connsiteX125" fmla="*/ 7869 w 10000"/>
                    <a:gd name="connsiteY125" fmla="*/ 6576 h 10000"/>
                    <a:gd name="connsiteX126" fmla="*/ 7722 w 10000"/>
                    <a:gd name="connsiteY126" fmla="*/ 6600 h 10000"/>
                    <a:gd name="connsiteX127" fmla="*/ 7584 w 10000"/>
                    <a:gd name="connsiteY127" fmla="*/ 6688 h 10000"/>
                    <a:gd name="connsiteX128" fmla="*/ 7451 w 10000"/>
                    <a:gd name="connsiteY128" fmla="*/ 6824 h 10000"/>
                    <a:gd name="connsiteX129" fmla="*/ 7326 w 10000"/>
                    <a:gd name="connsiteY129" fmla="*/ 7001 h 10000"/>
                    <a:gd name="connsiteX130" fmla="*/ 7210 w 10000"/>
                    <a:gd name="connsiteY130" fmla="*/ 7217 h 10000"/>
                    <a:gd name="connsiteX131" fmla="*/ 7110 w 10000"/>
                    <a:gd name="connsiteY131" fmla="*/ 7474 h 10000"/>
                    <a:gd name="connsiteX132" fmla="*/ 7019 w 10000"/>
                    <a:gd name="connsiteY132" fmla="*/ 7779 h 10000"/>
                    <a:gd name="connsiteX133" fmla="*/ 6938 w 10000"/>
                    <a:gd name="connsiteY133" fmla="*/ 8107 h 10000"/>
                    <a:gd name="connsiteX134" fmla="*/ 6874 w 10000"/>
                    <a:gd name="connsiteY134" fmla="*/ 8460 h 10000"/>
                    <a:gd name="connsiteX135" fmla="*/ 6827 w 10000"/>
                    <a:gd name="connsiteY135" fmla="*/ 8837 h 10000"/>
                    <a:gd name="connsiteX136" fmla="*/ 6797 w 10000"/>
                    <a:gd name="connsiteY136" fmla="*/ 9238 h 10000"/>
                    <a:gd name="connsiteX137" fmla="*/ 6794 w 10000"/>
                    <a:gd name="connsiteY137" fmla="*/ 9286 h 10000"/>
                    <a:gd name="connsiteX138" fmla="*/ 6789 w 10000"/>
                    <a:gd name="connsiteY138" fmla="*/ 9358 h 10000"/>
                    <a:gd name="connsiteX139" fmla="*/ 6778 w 10000"/>
                    <a:gd name="connsiteY139" fmla="*/ 9439 h 10000"/>
                    <a:gd name="connsiteX140" fmla="*/ 6766 w 10000"/>
                    <a:gd name="connsiteY140" fmla="*/ 9535 h 10000"/>
                    <a:gd name="connsiteX141" fmla="*/ 6747 w 10000"/>
                    <a:gd name="connsiteY141" fmla="*/ 9623 h 10000"/>
                    <a:gd name="connsiteX142" fmla="*/ 6722 w 10000"/>
                    <a:gd name="connsiteY142" fmla="*/ 9719 h 10000"/>
                    <a:gd name="connsiteX143" fmla="*/ 6692 w 10000"/>
                    <a:gd name="connsiteY143" fmla="*/ 9816 h 10000"/>
                    <a:gd name="connsiteX144" fmla="*/ 6653 w 10000"/>
                    <a:gd name="connsiteY144" fmla="*/ 9880 h 10000"/>
                    <a:gd name="connsiteX145" fmla="*/ 6603 w 10000"/>
                    <a:gd name="connsiteY145" fmla="*/ 9944 h 10000"/>
                    <a:gd name="connsiteX146" fmla="*/ 6542 w 10000"/>
                    <a:gd name="connsiteY146" fmla="*/ 9976 h 10000"/>
                    <a:gd name="connsiteX147" fmla="*/ 6473 w 10000"/>
                    <a:gd name="connsiteY147" fmla="*/ 10000 h 10000"/>
                    <a:gd name="connsiteX148" fmla="*/ 2898 w 10000"/>
                    <a:gd name="connsiteY148" fmla="*/ 10000 h 10000"/>
                    <a:gd name="connsiteX149" fmla="*/ 2804 w 10000"/>
                    <a:gd name="connsiteY149" fmla="*/ 9976 h 10000"/>
                    <a:gd name="connsiteX150" fmla="*/ 2729 w 10000"/>
                    <a:gd name="connsiteY150" fmla="*/ 9944 h 10000"/>
                    <a:gd name="connsiteX151" fmla="*/ 2660 w 10000"/>
                    <a:gd name="connsiteY151" fmla="*/ 9880 h 10000"/>
                    <a:gd name="connsiteX152" fmla="*/ 2605 w 10000"/>
                    <a:gd name="connsiteY152" fmla="*/ 9800 h 10000"/>
                    <a:gd name="connsiteX153" fmla="*/ 2560 w 10000"/>
                    <a:gd name="connsiteY153" fmla="*/ 9711 h 10000"/>
                    <a:gd name="connsiteX154" fmla="*/ 2524 w 10000"/>
                    <a:gd name="connsiteY154" fmla="*/ 9623 h 10000"/>
                    <a:gd name="connsiteX155" fmla="*/ 2497 w 10000"/>
                    <a:gd name="connsiteY155" fmla="*/ 9527 h 10000"/>
                    <a:gd name="connsiteX156" fmla="*/ 2474 w 10000"/>
                    <a:gd name="connsiteY156" fmla="*/ 9431 h 10000"/>
                    <a:gd name="connsiteX157" fmla="*/ 2458 w 10000"/>
                    <a:gd name="connsiteY157" fmla="*/ 9350 h 10000"/>
                    <a:gd name="connsiteX158" fmla="*/ 2449 w 10000"/>
                    <a:gd name="connsiteY158" fmla="*/ 9270 h 10000"/>
                    <a:gd name="connsiteX159" fmla="*/ 2444 w 10000"/>
                    <a:gd name="connsiteY159" fmla="*/ 9222 h 10000"/>
                    <a:gd name="connsiteX160" fmla="*/ 2413 w 10000"/>
                    <a:gd name="connsiteY160" fmla="*/ 8821 h 10000"/>
                    <a:gd name="connsiteX161" fmla="*/ 2364 w 10000"/>
                    <a:gd name="connsiteY161" fmla="*/ 8452 h 10000"/>
                    <a:gd name="connsiteX162" fmla="*/ 2303 w 10000"/>
                    <a:gd name="connsiteY162" fmla="*/ 8091 h 10000"/>
                    <a:gd name="connsiteX163" fmla="*/ 2222 w 10000"/>
                    <a:gd name="connsiteY163" fmla="*/ 7771 h 10000"/>
                    <a:gd name="connsiteX164" fmla="*/ 2131 w 10000"/>
                    <a:gd name="connsiteY164" fmla="*/ 7474 h 10000"/>
                    <a:gd name="connsiteX165" fmla="*/ 2025 w 10000"/>
                    <a:gd name="connsiteY165" fmla="*/ 7209 h 10000"/>
                    <a:gd name="connsiteX166" fmla="*/ 1912 w 10000"/>
                    <a:gd name="connsiteY166" fmla="*/ 6993 h 10000"/>
                    <a:gd name="connsiteX167" fmla="*/ 1787 w 10000"/>
                    <a:gd name="connsiteY167" fmla="*/ 6808 h 10000"/>
                    <a:gd name="connsiteX168" fmla="*/ 1654 w 10000"/>
                    <a:gd name="connsiteY168" fmla="*/ 6688 h 10000"/>
                    <a:gd name="connsiteX169" fmla="*/ 1518 w 10000"/>
                    <a:gd name="connsiteY169" fmla="*/ 6600 h 10000"/>
                    <a:gd name="connsiteX170" fmla="*/ 1372 w 10000"/>
                    <a:gd name="connsiteY170" fmla="*/ 6576 h 10000"/>
                    <a:gd name="connsiteX171" fmla="*/ 1247 w 10000"/>
                    <a:gd name="connsiteY171" fmla="*/ 6592 h 10000"/>
                    <a:gd name="connsiteX172" fmla="*/ 1128 w 10000"/>
                    <a:gd name="connsiteY172" fmla="*/ 6656 h 10000"/>
                    <a:gd name="connsiteX173" fmla="*/ 1009 w 10000"/>
                    <a:gd name="connsiteY173" fmla="*/ 6744 h 10000"/>
                    <a:gd name="connsiteX174" fmla="*/ 895 w 10000"/>
                    <a:gd name="connsiteY174" fmla="*/ 6864 h 10000"/>
                    <a:gd name="connsiteX175" fmla="*/ 787 w 10000"/>
                    <a:gd name="connsiteY175" fmla="*/ 7025 h 10000"/>
                    <a:gd name="connsiteX176" fmla="*/ 690 w 10000"/>
                    <a:gd name="connsiteY176" fmla="*/ 7209 h 10000"/>
                    <a:gd name="connsiteX177" fmla="*/ 599 w 10000"/>
                    <a:gd name="connsiteY177" fmla="*/ 7426 h 10000"/>
                    <a:gd name="connsiteX178" fmla="*/ 518 w 10000"/>
                    <a:gd name="connsiteY178" fmla="*/ 7658 h 10000"/>
                    <a:gd name="connsiteX179" fmla="*/ 449 w 10000"/>
                    <a:gd name="connsiteY179" fmla="*/ 7923 h 10000"/>
                    <a:gd name="connsiteX180" fmla="*/ 393 w 10000"/>
                    <a:gd name="connsiteY180" fmla="*/ 8212 h 10000"/>
                    <a:gd name="connsiteX181" fmla="*/ 352 w 10000"/>
                    <a:gd name="connsiteY181" fmla="*/ 8516 h 10000"/>
                    <a:gd name="connsiteX182" fmla="*/ 327 w 10000"/>
                    <a:gd name="connsiteY182" fmla="*/ 8845 h 10000"/>
                    <a:gd name="connsiteX183" fmla="*/ 316 w 10000"/>
                    <a:gd name="connsiteY183" fmla="*/ 8990 h 10000"/>
                    <a:gd name="connsiteX184" fmla="*/ 288 w 10000"/>
                    <a:gd name="connsiteY184" fmla="*/ 9094 h 10000"/>
                    <a:gd name="connsiteX185" fmla="*/ 252 w 10000"/>
                    <a:gd name="connsiteY185" fmla="*/ 9166 h 10000"/>
                    <a:gd name="connsiteX186" fmla="*/ 205 w 10000"/>
                    <a:gd name="connsiteY186" fmla="*/ 9206 h 10000"/>
                    <a:gd name="connsiteX187" fmla="*/ 147 w 10000"/>
                    <a:gd name="connsiteY187" fmla="*/ 9206 h 10000"/>
                    <a:gd name="connsiteX188" fmla="*/ 144 w 10000"/>
                    <a:gd name="connsiteY188" fmla="*/ 9182 h 10000"/>
                    <a:gd name="connsiteX189" fmla="*/ 144 w 10000"/>
                    <a:gd name="connsiteY189" fmla="*/ 9118 h 10000"/>
                    <a:gd name="connsiteX190" fmla="*/ 141 w 10000"/>
                    <a:gd name="connsiteY190" fmla="*/ 9022 h 10000"/>
                    <a:gd name="connsiteX191" fmla="*/ 141 w 10000"/>
                    <a:gd name="connsiteY191" fmla="*/ 8893 h 10000"/>
                    <a:gd name="connsiteX192" fmla="*/ 141 w 10000"/>
                    <a:gd name="connsiteY192" fmla="*/ 8733 h 10000"/>
                    <a:gd name="connsiteX193" fmla="*/ 97 w 10000"/>
                    <a:gd name="connsiteY193" fmla="*/ 8709 h 10000"/>
                    <a:gd name="connsiteX194" fmla="*/ 58 w 10000"/>
                    <a:gd name="connsiteY194" fmla="*/ 8645 h 10000"/>
                    <a:gd name="connsiteX195" fmla="*/ 28 w 10000"/>
                    <a:gd name="connsiteY195" fmla="*/ 8549 h 10000"/>
                    <a:gd name="connsiteX196" fmla="*/ 6 w 10000"/>
                    <a:gd name="connsiteY196" fmla="*/ 8428 h 10000"/>
                    <a:gd name="connsiteX197" fmla="*/ 0 w 10000"/>
                    <a:gd name="connsiteY197" fmla="*/ 8300 h 10000"/>
                    <a:gd name="connsiteX198" fmla="*/ 8 w 10000"/>
                    <a:gd name="connsiteY198" fmla="*/ 8156 h 10000"/>
                    <a:gd name="connsiteX199" fmla="*/ 30 w 10000"/>
                    <a:gd name="connsiteY199" fmla="*/ 8043 h 10000"/>
                    <a:gd name="connsiteX200" fmla="*/ 61 w 10000"/>
                    <a:gd name="connsiteY200" fmla="*/ 7947 h 10000"/>
                    <a:gd name="connsiteX201" fmla="*/ 105 w 10000"/>
                    <a:gd name="connsiteY201" fmla="*/ 7883 h 10000"/>
                    <a:gd name="connsiteX202" fmla="*/ 152 w 10000"/>
                    <a:gd name="connsiteY202" fmla="*/ 7859 h 10000"/>
                    <a:gd name="connsiteX203" fmla="*/ 208 w 10000"/>
                    <a:gd name="connsiteY203" fmla="*/ 7859 h 10000"/>
                    <a:gd name="connsiteX204" fmla="*/ 263 w 10000"/>
                    <a:gd name="connsiteY204" fmla="*/ 7418 h 10000"/>
                    <a:gd name="connsiteX205" fmla="*/ 263 w 10000"/>
                    <a:gd name="connsiteY205" fmla="*/ 7233 h 10000"/>
                    <a:gd name="connsiteX206" fmla="*/ 263 w 10000"/>
                    <a:gd name="connsiteY206" fmla="*/ 7209 h 10000"/>
                    <a:gd name="connsiteX207" fmla="*/ 263 w 10000"/>
                    <a:gd name="connsiteY207" fmla="*/ 7193 h 10000"/>
                    <a:gd name="connsiteX208" fmla="*/ 263 w 10000"/>
                    <a:gd name="connsiteY208" fmla="*/ 6391 h 10000"/>
                    <a:gd name="connsiteX209" fmla="*/ 269 w 10000"/>
                    <a:gd name="connsiteY209" fmla="*/ 6271 h 10000"/>
                    <a:gd name="connsiteX210" fmla="*/ 288 w 10000"/>
                    <a:gd name="connsiteY210" fmla="*/ 6183 h 10000"/>
                    <a:gd name="connsiteX211" fmla="*/ 316 w 10000"/>
                    <a:gd name="connsiteY211" fmla="*/ 6103 h 10000"/>
                    <a:gd name="connsiteX212" fmla="*/ 346 w 10000"/>
                    <a:gd name="connsiteY212" fmla="*/ 6055 h 10000"/>
                    <a:gd name="connsiteX213" fmla="*/ 382 w 10000"/>
                    <a:gd name="connsiteY213" fmla="*/ 6014 h 10000"/>
                    <a:gd name="connsiteX214" fmla="*/ 424 w 10000"/>
                    <a:gd name="connsiteY214" fmla="*/ 5982 h 10000"/>
                    <a:gd name="connsiteX215" fmla="*/ 460 w 10000"/>
                    <a:gd name="connsiteY215" fmla="*/ 5966 h 10000"/>
                    <a:gd name="connsiteX216" fmla="*/ 490 w 10000"/>
                    <a:gd name="connsiteY216" fmla="*/ 5942 h 10000"/>
                    <a:gd name="connsiteX217" fmla="*/ 518 w 10000"/>
                    <a:gd name="connsiteY217" fmla="*/ 5934 h 10000"/>
                    <a:gd name="connsiteX218" fmla="*/ 535 w 10000"/>
                    <a:gd name="connsiteY218" fmla="*/ 5918 h 10000"/>
                    <a:gd name="connsiteX219" fmla="*/ 695 w 10000"/>
                    <a:gd name="connsiteY219" fmla="*/ 5493 h 10000"/>
                    <a:gd name="connsiteX220" fmla="*/ 798 w 10000"/>
                    <a:gd name="connsiteY220" fmla="*/ 5261 h 10000"/>
                    <a:gd name="connsiteX221" fmla="*/ 917 w 10000"/>
                    <a:gd name="connsiteY221" fmla="*/ 5044 h 10000"/>
                    <a:gd name="connsiteX222" fmla="*/ 1058 w 10000"/>
                    <a:gd name="connsiteY222" fmla="*/ 4812 h 10000"/>
                    <a:gd name="connsiteX223" fmla="*/ 1216 w 10000"/>
                    <a:gd name="connsiteY223" fmla="*/ 4603 h 10000"/>
                    <a:gd name="connsiteX224" fmla="*/ 1391 w 10000"/>
                    <a:gd name="connsiteY224" fmla="*/ 4403 h 10000"/>
                    <a:gd name="connsiteX225" fmla="*/ 1582 w 10000"/>
                    <a:gd name="connsiteY225" fmla="*/ 4218 h 10000"/>
                    <a:gd name="connsiteX226" fmla="*/ 1784 w 10000"/>
                    <a:gd name="connsiteY226" fmla="*/ 4050 h 10000"/>
                    <a:gd name="connsiteX227" fmla="*/ 1995 w 10000"/>
                    <a:gd name="connsiteY227" fmla="*/ 3913 h 10000"/>
                    <a:gd name="connsiteX228" fmla="*/ 2217 w 10000"/>
                    <a:gd name="connsiteY228" fmla="*/ 3785 h 10000"/>
                    <a:gd name="connsiteX229" fmla="*/ 2444 w 10000"/>
                    <a:gd name="connsiteY229" fmla="*/ 3697 h 10000"/>
                    <a:gd name="connsiteX230" fmla="*/ 2677 w 10000"/>
                    <a:gd name="connsiteY230" fmla="*/ 3633 h 10000"/>
                    <a:gd name="connsiteX231" fmla="*/ 2909 w 10000"/>
                    <a:gd name="connsiteY231" fmla="*/ 3609 h 10000"/>
                    <a:gd name="connsiteX232" fmla="*/ 2912 w 10000"/>
                    <a:gd name="connsiteY232" fmla="*/ 3609 h 10000"/>
                    <a:gd name="connsiteX233" fmla="*/ 2920 w 10000"/>
                    <a:gd name="connsiteY233" fmla="*/ 3609 h 10000"/>
                    <a:gd name="connsiteX234" fmla="*/ 2932 w 10000"/>
                    <a:gd name="connsiteY234" fmla="*/ 3609 h 10000"/>
                    <a:gd name="connsiteX235" fmla="*/ 2937 w 10000"/>
                    <a:gd name="connsiteY235" fmla="*/ 3609 h 10000"/>
                    <a:gd name="connsiteX236" fmla="*/ 2945 w 10000"/>
                    <a:gd name="connsiteY236" fmla="*/ 3609 h 10000"/>
                    <a:gd name="connsiteX237" fmla="*/ 2956 w 10000"/>
                    <a:gd name="connsiteY237" fmla="*/ 3593 h 10000"/>
                    <a:gd name="connsiteX238" fmla="*/ 2962 w 10000"/>
                    <a:gd name="connsiteY238" fmla="*/ 3577 h 10000"/>
                    <a:gd name="connsiteX239" fmla="*/ 2968 w 10000"/>
                    <a:gd name="connsiteY239" fmla="*/ 3545 h 10000"/>
                    <a:gd name="connsiteX240" fmla="*/ 2970 w 10000"/>
                    <a:gd name="connsiteY240" fmla="*/ 3528 h 10000"/>
                    <a:gd name="connsiteX241" fmla="*/ 3106 w 10000"/>
                    <a:gd name="connsiteY241" fmla="*/ 3055 h 10000"/>
                    <a:gd name="connsiteX242" fmla="*/ 3247 w 10000"/>
                    <a:gd name="connsiteY242" fmla="*/ 2606 h 10000"/>
                    <a:gd name="connsiteX243" fmla="*/ 3394 w 10000"/>
                    <a:gd name="connsiteY243" fmla="*/ 2197 h 10000"/>
                    <a:gd name="connsiteX244" fmla="*/ 3549 w 10000"/>
                    <a:gd name="connsiteY244" fmla="*/ 1820 h 10000"/>
                    <a:gd name="connsiteX245" fmla="*/ 3713 w 10000"/>
                    <a:gd name="connsiteY245" fmla="*/ 1476 h 10000"/>
                    <a:gd name="connsiteX246" fmla="*/ 3885 w 10000"/>
                    <a:gd name="connsiteY246" fmla="*/ 1179 h 10000"/>
                    <a:gd name="connsiteX247" fmla="*/ 4062 w 10000"/>
                    <a:gd name="connsiteY247" fmla="*/ 914 h 10000"/>
                    <a:gd name="connsiteX248" fmla="*/ 4245 w 10000"/>
                    <a:gd name="connsiteY248" fmla="*/ 674 h 10000"/>
                    <a:gd name="connsiteX249" fmla="*/ 4439 w 10000"/>
                    <a:gd name="connsiteY249" fmla="*/ 473 h 10000"/>
                    <a:gd name="connsiteX250" fmla="*/ 4630 w 10000"/>
                    <a:gd name="connsiteY250" fmla="*/ 321 h 10000"/>
                    <a:gd name="connsiteX251" fmla="*/ 4813 w 10000"/>
                    <a:gd name="connsiteY251" fmla="*/ 200 h 10000"/>
                    <a:gd name="connsiteX252" fmla="*/ 4993 w 10000"/>
                    <a:gd name="connsiteY252" fmla="*/ 112 h 10000"/>
                    <a:gd name="connsiteX253" fmla="*/ 5170 w 10000"/>
                    <a:gd name="connsiteY253" fmla="*/ 56 h 10000"/>
                    <a:gd name="connsiteX254" fmla="*/ 5339 w 10000"/>
                    <a:gd name="connsiteY254" fmla="*/ 24 h 10000"/>
                    <a:gd name="connsiteX255" fmla="*/ 5508 w 10000"/>
                    <a:gd name="connsiteY255" fmla="*/ 8 h 10000"/>
                    <a:gd name="connsiteX256" fmla="*/ 5672 w 10000"/>
                    <a:gd name="connsiteY256" fmla="*/ 0 h 10000"/>
                    <a:gd name="connsiteX0" fmla="*/ 5492 w 10000"/>
                    <a:gd name="connsiteY0" fmla="*/ 754 h 10000"/>
                    <a:gd name="connsiteX1" fmla="*/ 5387 w 10000"/>
                    <a:gd name="connsiteY1" fmla="*/ 762 h 10000"/>
                    <a:gd name="connsiteX2" fmla="*/ 5273 w 10000"/>
                    <a:gd name="connsiteY2" fmla="*/ 778 h 10000"/>
                    <a:gd name="connsiteX3" fmla="*/ 5151 w 10000"/>
                    <a:gd name="connsiteY3" fmla="*/ 802 h 10000"/>
                    <a:gd name="connsiteX4" fmla="*/ 5021 w 10000"/>
                    <a:gd name="connsiteY4" fmla="*/ 850 h 10000"/>
                    <a:gd name="connsiteX5" fmla="*/ 4888 w 10000"/>
                    <a:gd name="connsiteY5" fmla="*/ 914 h 10000"/>
                    <a:gd name="connsiteX6" fmla="*/ 4749 w 10000"/>
                    <a:gd name="connsiteY6" fmla="*/ 1002 h 10000"/>
                    <a:gd name="connsiteX7" fmla="*/ 4605 w 10000"/>
                    <a:gd name="connsiteY7" fmla="*/ 1107 h 10000"/>
                    <a:gd name="connsiteX8" fmla="*/ 4458 w 10000"/>
                    <a:gd name="connsiteY8" fmla="*/ 1235 h 10000"/>
                    <a:gd name="connsiteX9" fmla="*/ 4306 w 10000"/>
                    <a:gd name="connsiteY9" fmla="*/ 1403 h 10000"/>
                    <a:gd name="connsiteX10" fmla="*/ 4156 w 10000"/>
                    <a:gd name="connsiteY10" fmla="*/ 1604 h 10000"/>
                    <a:gd name="connsiteX11" fmla="*/ 4004 w 10000"/>
                    <a:gd name="connsiteY11" fmla="*/ 1828 h 10000"/>
                    <a:gd name="connsiteX12" fmla="*/ 3854 w 10000"/>
                    <a:gd name="connsiteY12" fmla="*/ 2101 h 10000"/>
                    <a:gd name="connsiteX13" fmla="*/ 3705 w 10000"/>
                    <a:gd name="connsiteY13" fmla="*/ 2414 h 10000"/>
                    <a:gd name="connsiteX14" fmla="*/ 3552 w 10000"/>
                    <a:gd name="connsiteY14" fmla="*/ 2775 h 10000"/>
                    <a:gd name="connsiteX15" fmla="*/ 3408 w 10000"/>
                    <a:gd name="connsiteY15" fmla="*/ 3184 h 10000"/>
                    <a:gd name="connsiteX16" fmla="*/ 3267 w 10000"/>
                    <a:gd name="connsiteY16" fmla="*/ 3641 h 10000"/>
                    <a:gd name="connsiteX17" fmla="*/ 3264 w 10000"/>
                    <a:gd name="connsiteY17" fmla="*/ 3673 h 10000"/>
                    <a:gd name="connsiteX18" fmla="*/ 3261 w 10000"/>
                    <a:gd name="connsiteY18" fmla="*/ 3705 h 10000"/>
                    <a:gd name="connsiteX19" fmla="*/ 3261 w 10000"/>
                    <a:gd name="connsiteY19" fmla="*/ 3745 h 10000"/>
                    <a:gd name="connsiteX20" fmla="*/ 3267 w 10000"/>
                    <a:gd name="connsiteY20" fmla="*/ 3833 h 10000"/>
                    <a:gd name="connsiteX21" fmla="*/ 3286 w 10000"/>
                    <a:gd name="connsiteY21" fmla="*/ 3913 h 10000"/>
                    <a:gd name="connsiteX22" fmla="*/ 3311 w 10000"/>
                    <a:gd name="connsiteY22" fmla="*/ 3953 h 10000"/>
                    <a:gd name="connsiteX23" fmla="*/ 3344 w 10000"/>
                    <a:gd name="connsiteY23" fmla="*/ 3970 h 10000"/>
                    <a:gd name="connsiteX24" fmla="*/ 5492 w 10000"/>
                    <a:gd name="connsiteY24" fmla="*/ 754 h 10000"/>
                    <a:gd name="connsiteX25" fmla="*/ 5747 w 10000"/>
                    <a:gd name="connsiteY25" fmla="*/ 746 h 10000"/>
                    <a:gd name="connsiteX26" fmla="*/ 8185 w 10000"/>
                    <a:gd name="connsiteY26" fmla="*/ 3970 h 10000"/>
                    <a:gd name="connsiteX27" fmla="*/ 8229 w 10000"/>
                    <a:gd name="connsiteY27" fmla="*/ 3962 h 10000"/>
                    <a:gd name="connsiteX28" fmla="*/ 8260 w 10000"/>
                    <a:gd name="connsiteY28" fmla="*/ 3937 h 10000"/>
                    <a:gd name="connsiteX29" fmla="*/ 8274 w 10000"/>
                    <a:gd name="connsiteY29" fmla="*/ 3897 h 10000"/>
                    <a:gd name="connsiteX30" fmla="*/ 8282 w 10000"/>
                    <a:gd name="connsiteY30" fmla="*/ 3857 h 10000"/>
                    <a:gd name="connsiteX31" fmla="*/ 8282 w 10000"/>
                    <a:gd name="connsiteY31" fmla="*/ 3801 h 10000"/>
                    <a:gd name="connsiteX32" fmla="*/ 8277 w 10000"/>
                    <a:gd name="connsiteY32" fmla="*/ 3745 h 10000"/>
                    <a:gd name="connsiteX33" fmla="*/ 8268 w 10000"/>
                    <a:gd name="connsiteY33" fmla="*/ 3689 h 10000"/>
                    <a:gd name="connsiteX34" fmla="*/ 8257 w 10000"/>
                    <a:gd name="connsiteY34" fmla="*/ 3633 h 10000"/>
                    <a:gd name="connsiteX35" fmla="*/ 8243 w 10000"/>
                    <a:gd name="connsiteY35" fmla="*/ 3601 h 10000"/>
                    <a:gd name="connsiteX36" fmla="*/ 8235 w 10000"/>
                    <a:gd name="connsiteY36" fmla="*/ 3569 h 10000"/>
                    <a:gd name="connsiteX37" fmla="*/ 8232 w 10000"/>
                    <a:gd name="connsiteY37" fmla="*/ 3553 h 10000"/>
                    <a:gd name="connsiteX38" fmla="*/ 8060 w 10000"/>
                    <a:gd name="connsiteY38" fmla="*/ 3103 h 10000"/>
                    <a:gd name="connsiteX39" fmla="*/ 7889 w 10000"/>
                    <a:gd name="connsiteY39" fmla="*/ 2694 h 10000"/>
                    <a:gd name="connsiteX40" fmla="*/ 7717 w 10000"/>
                    <a:gd name="connsiteY40" fmla="*/ 2342 h 10000"/>
                    <a:gd name="connsiteX41" fmla="*/ 7545 w 10000"/>
                    <a:gd name="connsiteY41" fmla="*/ 2029 h 10000"/>
                    <a:gd name="connsiteX42" fmla="*/ 7370 w 10000"/>
                    <a:gd name="connsiteY42" fmla="*/ 1740 h 10000"/>
                    <a:gd name="connsiteX43" fmla="*/ 7193 w 10000"/>
                    <a:gd name="connsiteY43" fmla="*/ 1500 h 10000"/>
                    <a:gd name="connsiteX44" fmla="*/ 7007 w 10000"/>
                    <a:gd name="connsiteY44" fmla="*/ 1299 h 10000"/>
                    <a:gd name="connsiteX45" fmla="*/ 6822 w 10000"/>
                    <a:gd name="connsiteY45" fmla="*/ 1131 h 10000"/>
                    <a:gd name="connsiteX46" fmla="*/ 6625 w 10000"/>
                    <a:gd name="connsiteY46" fmla="*/ 986 h 10000"/>
                    <a:gd name="connsiteX47" fmla="*/ 6423 w 10000"/>
                    <a:gd name="connsiteY47" fmla="*/ 890 h 10000"/>
                    <a:gd name="connsiteX48" fmla="*/ 6207 w 10000"/>
                    <a:gd name="connsiteY48" fmla="*/ 810 h 10000"/>
                    <a:gd name="connsiteX49" fmla="*/ 5985 w 10000"/>
                    <a:gd name="connsiteY49" fmla="*/ 770 h 10000"/>
                    <a:gd name="connsiteX50" fmla="*/ 5747 w 10000"/>
                    <a:gd name="connsiteY50" fmla="*/ 746 h 10000"/>
                    <a:gd name="connsiteX51" fmla="*/ 5672 w 10000"/>
                    <a:gd name="connsiteY51" fmla="*/ 0 h 10000"/>
                    <a:gd name="connsiteX52" fmla="*/ 5907 w 10000"/>
                    <a:gd name="connsiteY52" fmla="*/ 16 h 10000"/>
                    <a:gd name="connsiteX53" fmla="*/ 6135 w 10000"/>
                    <a:gd name="connsiteY53" fmla="*/ 56 h 10000"/>
                    <a:gd name="connsiteX54" fmla="*/ 6348 w 10000"/>
                    <a:gd name="connsiteY54" fmla="*/ 112 h 10000"/>
                    <a:gd name="connsiteX55" fmla="*/ 6550 w 10000"/>
                    <a:gd name="connsiteY55" fmla="*/ 192 h 10000"/>
                    <a:gd name="connsiteX56" fmla="*/ 6747 w 10000"/>
                    <a:gd name="connsiteY56" fmla="*/ 313 h 10000"/>
                    <a:gd name="connsiteX57" fmla="*/ 6935 w 10000"/>
                    <a:gd name="connsiteY57" fmla="*/ 449 h 10000"/>
                    <a:gd name="connsiteX58" fmla="*/ 7113 w 10000"/>
                    <a:gd name="connsiteY58" fmla="*/ 617 h 10000"/>
                    <a:gd name="connsiteX59" fmla="*/ 7287 w 10000"/>
                    <a:gd name="connsiteY59" fmla="*/ 810 h 10000"/>
                    <a:gd name="connsiteX60" fmla="*/ 7456 w 10000"/>
                    <a:gd name="connsiteY60" fmla="*/ 1034 h 10000"/>
                    <a:gd name="connsiteX61" fmla="*/ 7614 w 10000"/>
                    <a:gd name="connsiteY61" fmla="*/ 1283 h 10000"/>
                    <a:gd name="connsiteX62" fmla="*/ 7775 w 10000"/>
                    <a:gd name="connsiteY62" fmla="*/ 1556 h 10000"/>
                    <a:gd name="connsiteX63" fmla="*/ 7933 w 10000"/>
                    <a:gd name="connsiteY63" fmla="*/ 1877 h 10000"/>
                    <a:gd name="connsiteX64" fmla="*/ 8094 w 10000"/>
                    <a:gd name="connsiteY64" fmla="*/ 2221 h 10000"/>
                    <a:gd name="connsiteX65" fmla="*/ 8257 w 10000"/>
                    <a:gd name="connsiteY65" fmla="*/ 2606 h 10000"/>
                    <a:gd name="connsiteX66" fmla="*/ 8418 w 10000"/>
                    <a:gd name="connsiteY66" fmla="*/ 3039 h 10000"/>
                    <a:gd name="connsiteX67" fmla="*/ 8584 w 10000"/>
                    <a:gd name="connsiteY67" fmla="*/ 3512 h 10000"/>
                    <a:gd name="connsiteX68" fmla="*/ 8756 w 10000"/>
                    <a:gd name="connsiteY68" fmla="*/ 4034 h 10000"/>
                    <a:gd name="connsiteX69" fmla="*/ 8933 w 10000"/>
                    <a:gd name="connsiteY69" fmla="*/ 4603 h 10000"/>
                    <a:gd name="connsiteX70" fmla="*/ 9077 w 10000"/>
                    <a:gd name="connsiteY70" fmla="*/ 5084 h 10000"/>
                    <a:gd name="connsiteX71" fmla="*/ 9213 w 10000"/>
                    <a:gd name="connsiteY71" fmla="*/ 5557 h 10000"/>
                    <a:gd name="connsiteX72" fmla="*/ 9332 w 10000"/>
                    <a:gd name="connsiteY72" fmla="*/ 5998 h 10000"/>
                    <a:gd name="connsiteX73" fmla="*/ 9446 w 10000"/>
                    <a:gd name="connsiteY73" fmla="*/ 6439 h 10000"/>
                    <a:gd name="connsiteX74" fmla="*/ 9546 w 10000"/>
                    <a:gd name="connsiteY74" fmla="*/ 6856 h 10000"/>
                    <a:gd name="connsiteX75" fmla="*/ 9643 w 10000"/>
                    <a:gd name="connsiteY75" fmla="*/ 7281 h 10000"/>
                    <a:gd name="connsiteX76" fmla="*/ 9731 w 10000"/>
                    <a:gd name="connsiteY76" fmla="*/ 7698 h 10000"/>
                    <a:gd name="connsiteX77" fmla="*/ 9764 w 10000"/>
                    <a:gd name="connsiteY77" fmla="*/ 7859 h 10000"/>
                    <a:gd name="connsiteX78" fmla="*/ 9795 w 10000"/>
                    <a:gd name="connsiteY78" fmla="*/ 7859 h 10000"/>
                    <a:gd name="connsiteX79" fmla="*/ 9842 w 10000"/>
                    <a:gd name="connsiteY79" fmla="*/ 7883 h 10000"/>
                    <a:gd name="connsiteX80" fmla="*/ 9884 w 10000"/>
                    <a:gd name="connsiteY80" fmla="*/ 7947 h 10000"/>
                    <a:gd name="connsiteX81" fmla="*/ 9917 w 10000"/>
                    <a:gd name="connsiteY81" fmla="*/ 8043 h 10000"/>
                    <a:gd name="connsiteX82" fmla="*/ 9939 w 10000"/>
                    <a:gd name="connsiteY82" fmla="*/ 8156 h 10000"/>
                    <a:gd name="connsiteX83" fmla="*/ 9945 w 10000"/>
                    <a:gd name="connsiteY83" fmla="*/ 8300 h 10000"/>
                    <a:gd name="connsiteX84" fmla="*/ 9942 w 10000"/>
                    <a:gd name="connsiteY84" fmla="*/ 8412 h 10000"/>
                    <a:gd name="connsiteX85" fmla="*/ 9928 w 10000"/>
                    <a:gd name="connsiteY85" fmla="*/ 8508 h 10000"/>
                    <a:gd name="connsiteX86" fmla="*/ 9903 w 10000"/>
                    <a:gd name="connsiteY86" fmla="*/ 8597 h 10000"/>
                    <a:gd name="connsiteX87" fmla="*/ 9947 w 10000"/>
                    <a:gd name="connsiteY87" fmla="*/ 8837 h 10000"/>
                    <a:gd name="connsiteX88" fmla="*/ 9989 w 10000"/>
                    <a:gd name="connsiteY88" fmla="*/ 9070 h 10000"/>
                    <a:gd name="connsiteX89" fmla="*/ 10000 w 10000"/>
                    <a:gd name="connsiteY89" fmla="*/ 9182 h 10000"/>
                    <a:gd name="connsiteX90" fmla="*/ 10000 w 10000"/>
                    <a:gd name="connsiteY90" fmla="*/ 9302 h 10000"/>
                    <a:gd name="connsiteX91" fmla="*/ 9989 w 10000"/>
                    <a:gd name="connsiteY91" fmla="*/ 9407 h 10000"/>
                    <a:gd name="connsiteX92" fmla="*/ 9964 w 10000"/>
                    <a:gd name="connsiteY92" fmla="*/ 9495 h 10000"/>
                    <a:gd name="connsiteX93" fmla="*/ 9933 w 10000"/>
                    <a:gd name="connsiteY93" fmla="*/ 9567 h 10000"/>
                    <a:gd name="connsiteX94" fmla="*/ 9906 w 10000"/>
                    <a:gd name="connsiteY94" fmla="*/ 9591 h 10000"/>
                    <a:gd name="connsiteX95" fmla="*/ 9881 w 10000"/>
                    <a:gd name="connsiteY95" fmla="*/ 9607 h 10000"/>
                    <a:gd name="connsiteX96" fmla="*/ 9845 w 10000"/>
                    <a:gd name="connsiteY96" fmla="*/ 9623 h 10000"/>
                    <a:gd name="connsiteX97" fmla="*/ 9792 w 10000"/>
                    <a:gd name="connsiteY97" fmla="*/ 9647 h 10000"/>
                    <a:gd name="connsiteX98" fmla="*/ 9723 w 10000"/>
                    <a:gd name="connsiteY98" fmla="*/ 9671 h 10000"/>
                    <a:gd name="connsiteX99" fmla="*/ 9643 w 10000"/>
                    <a:gd name="connsiteY99" fmla="*/ 9687 h 10000"/>
                    <a:gd name="connsiteX100" fmla="*/ 9546 w 10000"/>
                    <a:gd name="connsiteY100" fmla="*/ 9703 h 10000"/>
                    <a:gd name="connsiteX101" fmla="*/ 9443 w 10000"/>
                    <a:gd name="connsiteY101" fmla="*/ 9703 h 10000"/>
                    <a:gd name="connsiteX102" fmla="*/ 9341 w 10000"/>
                    <a:gd name="connsiteY102" fmla="*/ 9695 h 10000"/>
                    <a:gd name="connsiteX103" fmla="*/ 9255 w 10000"/>
                    <a:gd name="connsiteY103" fmla="*/ 9671 h 10000"/>
                    <a:gd name="connsiteX104" fmla="*/ 9183 w 10000"/>
                    <a:gd name="connsiteY104" fmla="*/ 9615 h 10000"/>
                    <a:gd name="connsiteX105" fmla="*/ 9122 w 10000"/>
                    <a:gd name="connsiteY105" fmla="*/ 9567 h 10000"/>
                    <a:gd name="connsiteX106" fmla="*/ 9072 w 10000"/>
                    <a:gd name="connsiteY106" fmla="*/ 9495 h 10000"/>
                    <a:gd name="connsiteX107" fmla="*/ 9027 w 10000"/>
                    <a:gd name="connsiteY107" fmla="*/ 9415 h 10000"/>
                    <a:gd name="connsiteX108" fmla="*/ 8994 w 10000"/>
                    <a:gd name="connsiteY108" fmla="*/ 9326 h 10000"/>
                    <a:gd name="connsiteX109" fmla="*/ 8969 w 10000"/>
                    <a:gd name="connsiteY109" fmla="*/ 9238 h 10000"/>
                    <a:gd name="connsiteX110" fmla="*/ 8953 w 10000"/>
                    <a:gd name="connsiteY110" fmla="*/ 9158 h 10000"/>
                    <a:gd name="connsiteX111" fmla="*/ 8936 w 10000"/>
                    <a:gd name="connsiteY111" fmla="*/ 9070 h 10000"/>
                    <a:gd name="connsiteX112" fmla="*/ 8928 w 10000"/>
                    <a:gd name="connsiteY112" fmla="*/ 8998 h 10000"/>
                    <a:gd name="connsiteX113" fmla="*/ 8922 w 10000"/>
                    <a:gd name="connsiteY113" fmla="*/ 8925 h 10000"/>
                    <a:gd name="connsiteX114" fmla="*/ 8878 w 10000"/>
                    <a:gd name="connsiteY114" fmla="*/ 8565 h 10000"/>
                    <a:gd name="connsiteX115" fmla="*/ 8825 w 10000"/>
                    <a:gd name="connsiteY115" fmla="*/ 8228 h 10000"/>
                    <a:gd name="connsiteX116" fmla="*/ 8759 w 10000"/>
                    <a:gd name="connsiteY116" fmla="*/ 7907 h 10000"/>
                    <a:gd name="connsiteX117" fmla="*/ 8678 w 10000"/>
                    <a:gd name="connsiteY117" fmla="*/ 7626 h 10000"/>
                    <a:gd name="connsiteX118" fmla="*/ 8587 w 10000"/>
                    <a:gd name="connsiteY118" fmla="*/ 7362 h 10000"/>
                    <a:gd name="connsiteX119" fmla="*/ 8487 w 10000"/>
                    <a:gd name="connsiteY119" fmla="*/ 7137 h 10000"/>
                    <a:gd name="connsiteX120" fmla="*/ 8379 w 10000"/>
                    <a:gd name="connsiteY120" fmla="*/ 6945 h 10000"/>
                    <a:gd name="connsiteX121" fmla="*/ 8260 w 10000"/>
                    <a:gd name="connsiteY121" fmla="*/ 6784 h 10000"/>
                    <a:gd name="connsiteX122" fmla="*/ 8135 w 10000"/>
                    <a:gd name="connsiteY122" fmla="*/ 6672 h 10000"/>
                    <a:gd name="connsiteX123" fmla="*/ 8005 w 10000"/>
                    <a:gd name="connsiteY123" fmla="*/ 6600 h 10000"/>
                    <a:gd name="connsiteX124" fmla="*/ 7869 w 10000"/>
                    <a:gd name="connsiteY124" fmla="*/ 6576 h 10000"/>
                    <a:gd name="connsiteX125" fmla="*/ 7722 w 10000"/>
                    <a:gd name="connsiteY125" fmla="*/ 6600 h 10000"/>
                    <a:gd name="connsiteX126" fmla="*/ 7584 w 10000"/>
                    <a:gd name="connsiteY126" fmla="*/ 6688 h 10000"/>
                    <a:gd name="connsiteX127" fmla="*/ 7451 w 10000"/>
                    <a:gd name="connsiteY127" fmla="*/ 6824 h 10000"/>
                    <a:gd name="connsiteX128" fmla="*/ 7326 w 10000"/>
                    <a:gd name="connsiteY128" fmla="*/ 7001 h 10000"/>
                    <a:gd name="connsiteX129" fmla="*/ 7210 w 10000"/>
                    <a:gd name="connsiteY129" fmla="*/ 7217 h 10000"/>
                    <a:gd name="connsiteX130" fmla="*/ 7110 w 10000"/>
                    <a:gd name="connsiteY130" fmla="*/ 7474 h 10000"/>
                    <a:gd name="connsiteX131" fmla="*/ 7019 w 10000"/>
                    <a:gd name="connsiteY131" fmla="*/ 7779 h 10000"/>
                    <a:gd name="connsiteX132" fmla="*/ 6938 w 10000"/>
                    <a:gd name="connsiteY132" fmla="*/ 8107 h 10000"/>
                    <a:gd name="connsiteX133" fmla="*/ 6874 w 10000"/>
                    <a:gd name="connsiteY133" fmla="*/ 8460 h 10000"/>
                    <a:gd name="connsiteX134" fmla="*/ 6827 w 10000"/>
                    <a:gd name="connsiteY134" fmla="*/ 8837 h 10000"/>
                    <a:gd name="connsiteX135" fmla="*/ 6797 w 10000"/>
                    <a:gd name="connsiteY135" fmla="*/ 9238 h 10000"/>
                    <a:gd name="connsiteX136" fmla="*/ 6794 w 10000"/>
                    <a:gd name="connsiteY136" fmla="*/ 9286 h 10000"/>
                    <a:gd name="connsiteX137" fmla="*/ 6789 w 10000"/>
                    <a:gd name="connsiteY137" fmla="*/ 9358 h 10000"/>
                    <a:gd name="connsiteX138" fmla="*/ 6778 w 10000"/>
                    <a:gd name="connsiteY138" fmla="*/ 9439 h 10000"/>
                    <a:gd name="connsiteX139" fmla="*/ 6766 w 10000"/>
                    <a:gd name="connsiteY139" fmla="*/ 9535 h 10000"/>
                    <a:gd name="connsiteX140" fmla="*/ 6747 w 10000"/>
                    <a:gd name="connsiteY140" fmla="*/ 9623 h 10000"/>
                    <a:gd name="connsiteX141" fmla="*/ 6722 w 10000"/>
                    <a:gd name="connsiteY141" fmla="*/ 9719 h 10000"/>
                    <a:gd name="connsiteX142" fmla="*/ 6692 w 10000"/>
                    <a:gd name="connsiteY142" fmla="*/ 9816 h 10000"/>
                    <a:gd name="connsiteX143" fmla="*/ 6653 w 10000"/>
                    <a:gd name="connsiteY143" fmla="*/ 9880 h 10000"/>
                    <a:gd name="connsiteX144" fmla="*/ 6603 w 10000"/>
                    <a:gd name="connsiteY144" fmla="*/ 9944 h 10000"/>
                    <a:gd name="connsiteX145" fmla="*/ 6542 w 10000"/>
                    <a:gd name="connsiteY145" fmla="*/ 9976 h 10000"/>
                    <a:gd name="connsiteX146" fmla="*/ 6473 w 10000"/>
                    <a:gd name="connsiteY146" fmla="*/ 10000 h 10000"/>
                    <a:gd name="connsiteX147" fmla="*/ 2898 w 10000"/>
                    <a:gd name="connsiteY147" fmla="*/ 10000 h 10000"/>
                    <a:gd name="connsiteX148" fmla="*/ 2804 w 10000"/>
                    <a:gd name="connsiteY148" fmla="*/ 9976 h 10000"/>
                    <a:gd name="connsiteX149" fmla="*/ 2729 w 10000"/>
                    <a:gd name="connsiteY149" fmla="*/ 9944 h 10000"/>
                    <a:gd name="connsiteX150" fmla="*/ 2660 w 10000"/>
                    <a:gd name="connsiteY150" fmla="*/ 9880 h 10000"/>
                    <a:gd name="connsiteX151" fmla="*/ 2605 w 10000"/>
                    <a:gd name="connsiteY151" fmla="*/ 9800 h 10000"/>
                    <a:gd name="connsiteX152" fmla="*/ 2560 w 10000"/>
                    <a:gd name="connsiteY152" fmla="*/ 9711 h 10000"/>
                    <a:gd name="connsiteX153" fmla="*/ 2524 w 10000"/>
                    <a:gd name="connsiteY153" fmla="*/ 9623 h 10000"/>
                    <a:gd name="connsiteX154" fmla="*/ 2497 w 10000"/>
                    <a:gd name="connsiteY154" fmla="*/ 9527 h 10000"/>
                    <a:gd name="connsiteX155" fmla="*/ 2474 w 10000"/>
                    <a:gd name="connsiteY155" fmla="*/ 9431 h 10000"/>
                    <a:gd name="connsiteX156" fmla="*/ 2458 w 10000"/>
                    <a:gd name="connsiteY156" fmla="*/ 9350 h 10000"/>
                    <a:gd name="connsiteX157" fmla="*/ 2449 w 10000"/>
                    <a:gd name="connsiteY157" fmla="*/ 9270 h 10000"/>
                    <a:gd name="connsiteX158" fmla="*/ 2444 w 10000"/>
                    <a:gd name="connsiteY158" fmla="*/ 9222 h 10000"/>
                    <a:gd name="connsiteX159" fmla="*/ 2413 w 10000"/>
                    <a:gd name="connsiteY159" fmla="*/ 8821 h 10000"/>
                    <a:gd name="connsiteX160" fmla="*/ 2364 w 10000"/>
                    <a:gd name="connsiteY160" fmla="*/ 8452 h 10000"/>
                    <a:gd name="connsiteX161" fmla="*/ 2303 w 10000"/>
                    <a:gd name="connsiteY161" fmla="*/ 8091 h 10000"/>
                    <a:gd name="connsiteX162" fmla="*/ 2222 w 10000"/>
                    <a:gd name="connsiteY162" fmla="*/ 7771 h 10000"/>
                    <a:gd name="connsiteX163" fmla="*/ 2131 w 10000"/>
                    <a:gd name="connsiteY163" fmla="*/ 7474 h 10000"/>
                    <a:gd name="connsiteX164" fmla="*/ 2025 w 10000"/>
                    <a:gd name="connsiteY164" fmla="*/ 7209 h 10000"/>
                    <a:gd name="connsiteX165" fmla="*/ 1912 w 10000"/>
                    <a:gd name="connsiteY165" fmla="*/ 6993 h 10000"/>
                    <a:gd name="connsiteX166" fmla="*/ 1787 w 10000"/>
                    <a:gd name="connsiteY166" fmla="*/ 6808 h 10000"/>
                    <a:gd name="connsiteX167" fmla="*/ 1654 w 10000"/>
                    <a:gd name="connsiteY167" fmla="*/ 6688 h 10000"/>
                    <a:gd name="connsiteX168" fmla="*/ 1518 w 10000"/>
                    <a:gd name="connsiteY168" fmla="*/ 6600 h 10000"/>
                    <a:gd name="connsiteX169" fmla="*/ 1372 w 10000"/>
                    <a:gd name="connsiteY169" fmla="*/ 6576 h 10000"/>
                    <a:gd name="connsiteX170" fmla="*/ 1247 w 10000"/>
                    <a:gd name="connsiteY170" fmla="*/ 6592 h 10000"/>
                    <a:gd name="connsiteX171" fmla="*/ 1128 w 10000"/>
                    <a:gd name="connsiteY171" fmla="*/ 6656 h 10000"/>
                    <a:gd name="connsiteX172" fmla="*/ 1009 w 10000"/>
                    <a:gd name="connsiteY172" fmla="*/ 6744 h 10000"/>
                    <a:gd name="connsiteX173" fmla="*/ 895 w 10000"/>
                    <a:gd name="connsiteY173" fmla="*/ 6864 h 10000"/>
                    <a:gd name="connsiteX174" fmla="*/ 787 w 10000"/>
                    <a:gd name="connsiteY174" fmla="*/ 7025 h 10000"/>
                    <a:gd name="connsiteX175" fmla="*/ 690 w 10000"/>
                    <a:gd name="connsiteY175" fmla="*/ 7209 h 10000"/>
                    <a:gd name="connsiteX176" fmla="*/ 599 w 10000"/>
                    <a:gd name="connsiteY176" fmla="*/ 7426 h 10000"/>
                    <a:gd name="connsiteX177" fmla="*/ 518 w 10000"/>
                    <a:gd name="connsiteY177" fmla="*/ 7658 h 10000"/>
                    <a:gd name="connsiteX178" fmla="*/ 449 w 10000"/>
                    <a:gd name="connsiteY178" fmla="*/ 7923 h 10000"/>
                    <a:gd name="connsiteX179" fmla="*/ 393 w 10000"/>
                    <a:gd name="connsiteY179" fmla="*/ 8212 h 10000"/>
                    <a:gd name="connsiteX180" fmla="*/ 352 w 10000"/>
                    <a:gd name="connsiteY180" fmla="*/ 8516 h 10000"/>
                    <a:gd name="connsiteX181" fmla="*/ 327 w 10000"/>
                    <a:gd name="connsiteY181" fmla="*/ 8845 h 10000"/>
                    <a:gd name="connsiteX182" fmla="*/ 316 w 10000"/>
                    <a:gd name="connsiteY182" fmla="*/ 8990 h 10000"/>
                    <a:gd name="connsiteX183" fmla="*/ 288 w 10000"/>
                    <a:gd name="connsiteY183" fmla="*/ 9094 h 10000"/>
                    <a:gd name="connsiteX184" fmla="*/ 252 w 10000"/>
                    <a:gd name="connsiteY184" fmla="*/ 9166 h 10000"/>
                    <a:gd name="connsiteX185" fmla="*/ 205 w 10000"/>
                    <a:gd name="connsiteY185" fmla="*/ 9206 h 10000"/>
                    <a:gd name="connsiteX186" fmla="*/ 147 w 10000"/>
                    <a:gd name="connsiteY186" fmla="*/ 9206 h 10000"/>
                    <a:gd name="connsiteX187" fmla="*/ 144 w 10000"/>
                    <a:gd name="connsiteY187" fmla="*/ 9182 h 10000"/>
                    <a:gd name="connsiteX188" fmla="*/ 144 w 10000"/>
                    <a:gd name="connsiteY188" fmla="*/ 9118 h 10000"/>
                    <a:gd name="connsiteX189" fmla="*/ 141 w 10000"/>
                    <a:gd name="connsiteY189" fmla="*/ 9022 h 10000"/>
                    <a:gd name="connsiteX190" fmla="*/ 141 w 10000"/>
                    <a:gd name="connsiteY190" fmla="*/ 8893 h 10000"/>
                    <a:gd name="connsiteX191" fmla="*/ 141 w 10000"/>
                    <a:gd name="connsiteY191" fmla="*/ 8733 h 10000"/>
                    <a:gd name="connsiteX192" fmla="*/ 97 w 10000"/>
                    <a:gd name="connsiteY192" fmla="*/ 8709 h 10000"/>
                    <a:gd name="connsiteX193" fmla="*/ 58 w 10000"/>
                    <a:gd name="connsiteY193" fmla="*/ 8645 h 10000"/>
                    <a:gd name="connsiteX194" fmla="*/ 28 w 10000"/>
                    <a:gd name="connsiteY194" fmla="*/ 8549 h 10000"/>
                    <a:gd name="connsiteX195" fmla="*/ 6 w 10000"/>
                    <a:gd name="connsiteY195" fmla="*/ 8428 h 10000"/>
                    <a:gd name="connsiteX196" fmla="*/ 0 w 10000"/>
                    <a:gd name="connsiteY196" fmla="*/ 8300 h 10000"/>
                    <a:gd name="connsiteX197" fmla="*/ 8 w 10000"/>
                    <a:gd name="connsiteY197" fmla="*/ 8156 h 10000"/>
                    <a:gd name="connsiteX198" fmla="*/ 30 w 10000"/>
                    <a:gd name="connsiteY198" fmla="*/ 8043 h 10000"/>
                    <a:gd name="connsiteX199" fmla="*/ 61 w 10000"/>
                    <a:gd name="connsiteY199" fmla="*/ 7947 h 10000"/>
                    <a:gd name="connsiteX200" fmla="*/ 105 w 10000"/>
                    <a:gd name="connsiteY200" fmla="*/ 7883 h 10000"/>
                    <a:gd name="connsiteX201" fmla="*/ 152 w 10000"/>
                    <a:gd name="connsiteY201" fmla="*/ 7859 h 10000"/>
                    <a:gd name="connsiteX202" fmla="*/ 208 w 10000"/>
                    <a:gd name="connsiteY202" fmla="*/ 7859 h 10000"/>
                    <a:gd name="connsiteX203" fmla="*/ 263 w 10000"/>
                    <a:gd name="connsiteY203" fmla="*/ 7418 h 10000"/>
                    <a:gd name="connsiteX204" fmla="*/ 263 w 10000"/>
                    <a:gd name="connsiteY204" fmla="*/ 7233 h 10000"/>
                    <a:gd name="connsiteX205" fmla="*/ 263 w 10000"/>
                    <a:gd name="connsiteY205" fmla="*/ 7209 h 10000"/>
                    <a:gd name="connsiteX206" fmla="*/ 263 w 10000"/>
                    <a:gd name="connsiteY206" fmla="*/ 7193 h 10000"/>
                    <a:gd name="connsiteX207" fmla="*/ 263 w 10000"/>
                    <a:gd name="connsiteY207" fmla="*/ 6391 h 10000"/>
                    <a:gd name="connsiteX208" fmla="*/ 269 w 10000"/>
                    <a:gd name="connsiteY208" fmla="*/ 6271 h 10000"/>
                    <a:gd name="connsiteX209" fmla="*/ 288 w 10000"/>
                    <a:gd name="connsiteY209" fmla="*/ 6183 h 10000"/>
                    <a:gd name="connsiteX210" fmla="*/ 316 w 10000"/>
                    <a:gd name="connsiteY210" fmla="*/ 6103 h 10000"/>
                    <a:gd name="connsiteX211" fmla="*/ 346 w 10000"/>
                    <a:gd name="connsiteY211" fmla="*/ 6055 h 10000"/>
                    <a:gd name="connsiteX212" fmla="*/ 382 w 10000"/>
                    <a:gd name="connsiteY212" fmla="*/ 6014 h 10000"/>
                    <a:gd name="connsiteX213" fmla="*/ 424 w 10000"/>
                    <a:gd name="connsiteY213" fmla="*/ 5982 h 10000"/>
                    <a:gd name="connsiteX214" fmla="*/ 460 w 10000"/>
                    <a:gd name="connsiteY214" fmla="*/ 5966 h 10000"/>
                    <a:gd name="connsiteX215" fmla="*/ 490 w 10000"/>
                    <a:gd name="connsiteY215" fmla="*/ 5942 h 10000"/>
                    <a:gd name="connsiteX216" fmla="*/ 518 w 10000"/>
                    <a:gd name="connsiteY216" fmla="*/ 5934 h 10000"/>
                    <a:gd name="connsiteX217" fmla="*/ 535 w 10000"/>
                    <a:gd name="connsiteY217" fmla="*/ 5918 h 10000"/>
                    <a:gd name="connsiteX218" fmla="*/ 695 w 10000"/>
                    <a:gd name="connsiteY218" fmla="*/ 5493 h 10000"/>
                    <a:gd name="connsiteX219" fmla="*/ 798 w 10000"/>
                    <a:gd name="connsiteY219" fmla="*/ 5261 h 10000"/>
                    <a:gd name="connsiteX220" fmla="*/ 917 w 10000"/>
                    <a:gd name="connsiteY220" fmla="*/ 5044 h 10000"/>
                    <a:gd name="connsiteX221" fmla="*/ 1058 w 10000"/>
                    <a:gd name="connsiteY221" fmla="*/ 4812 h 10000"/>
                    <a:gd name="connsiteX222" fmla="*/ 1216 w 10000"/>
                    <a:gd name="connsiteY222" fmla="*/ 4603 h 10000"/>
                    <a:gd name="connsiteX223" fmla="*/ 1391 w 10000"/>
                    <a:gd name="connsiteY223" fmla="*/ 4403 h 10000"/>
                    <a:gd name="connsiteX224" fmla="*/ 1582 w 10000"/>
                    <a:gd name="connsiteY224" fmla="*/ 4218 h 10000"/>
                    <a:gd name="connsiteX225" fmla="*/ 1784 w 10000"/>
                    <a:gd name="connsiteY225" fmla="*/ 4050 h 10000"/>
                    <a:gd name="connsiteX226" fmla="*/ 1995 w 10000"/>
                    <a:gd name="connsiteY226" fmla="*/ 3913 h 10000"/>
                    <a:gd name="connsiteX227" fmla="*/ 2217 w 10000"/>
                    <a:gd name="connsiteY227" fmla="*/ 3785 h 10000"/>
                    <a:gd name="connsiteX228" fmla="*/ 2444 w 10000"/>
                    <a:gd name="connsiteY228" fmla="*/ 3697 h 10000"/>
                    <a:gd name="connsiteX229" fmla="*/ 2677 w 10000"/>
                    <a:gd name="connsiteY229" fmla="*/ 3633 h 10000"/>
                    <a:gd name="connsiteX230" fmla="*/ 2909 w 10000"/>
                    <a:gd name="connsiteY230" fmla="*/ 3609 h 10000"/>
                    <a:gd name="connsiteX231" fmla="*/ 2912 w 10000"/>
                    <a:gd name="connsiteY231" fmla="*/ 3609 h 10000"/>
                    <a:gd name="connsiteX232" fmla="*/ 2920 w 10000"/>
                    <a:gd name="connsiteY232" fmla="*/ 3609 h 10000"/>
                    <a:gd name="connsiteX233" fmla="*/ 2932 w 10000"/>
                    <a:gd name="connsiteY233" fmla="*/ 3609 h 10000"/>
                    <a:gd name="connsiteX234" fmla="*/ 2937 w 10000"/>
                    <a:gd name="connsiteY234" fmla="*/ 3609 h 10000"/>
                    <a:gd name="connsiteX235" fmla="*/ 2945 w 10000"/>
                    <a:gd name="connsiteY235" fmla="*/ 3609 h 10000"/>
                    <a:gd name="connsiteX236" fmla="*/ 2956 w 10000"/>
                    <a:gd name="connsiteY236" fmla="*/ 3593 h 10000"/>
                    <a:gd name="connsiteX237" fmla="*/ 2962 w 10000"/>
                    <a:gd name="connsiteY237" fmla="*/ 3577 h 10000"/>
                    <a:gd name="connsiteX238" fmla="*/ 2968 w 10000"/>
                    <a:gd name="connsiteY238" fmla="*/ 3545 h 10000"/>
                    <a:gd name="connsiteX239" fmla="*/ 2970 w 10000"/>
                    <a:gd name="connsiteY239" fmla="*/ 3528 h 10000"/>
                    <a:gd name="connsiteX240" fmla="*/ 3106 w 10000"/>
                    <a:gd name="connsiteY240" fmla="*/ 3055 h 10000"/>
                    <a:gd name="connsiteX241" fmla="*/ 3247 w 10000"/>
                    <a:gd name="connsiteY241" fmla="*/ 2606 h 10000"/>
                    <a:gd name="connsiteX242" fmla="*/ 3394 w 10000"/>
                    <a:gd name="connsiteY242" fmla="*/ 2197 h 10000"/>
                    <a:gd name="connsiteX243" fmla="*/ 3549 w 10000"/>
                    <a:gd name="connsiteY243" fmla="*/ 1820 h 10000"/>
                    <a:gd name="connsiteX244" fmla="*/ 3713 w 10000"/>
                    <a:gd name="connsiteY244" fmla="*/ 1476 h 10000"/>
                    <a:gd name="connsiteX245" fmla="*/ 3885 w 10000"/>
                    <a:gd name="connsiteY245" fmla="*/ 1179 h 10000"/>
                    <a:gd name="connsiteX246" fmla="*/ 4062 w 10000"/>
                    <a:gd name="connsiteY246" fmla="*/ 914 h 10000"/>
                    <a:gd name="connsiteX247" fmla="*/ 4245 w 10000"/>
                    <a:gd name="connsiteY247" fmla="*/ 674 h 10000"/>
                    <a:gd name="connsiteX248" fmla="*/ 4439 w 10000"/>
                    <a:gd name="connsiteY248" fmla="*/ 473 h 10000"/>
                    <a:gd name="connsiteX249" fmla="*/ 4630 w 10000"/>
                    <a:gd name="connsiteY249" fmla="*/ 321 h 10000"/>
                    <a:gd name="connsiteX250" fmla="*/ 4813 w 10000"/>
                    <a:gd name="connsiteY250" fmla="*/ 200 h 10000"/>
                    <a:gd name="connsiteX251" fmla="*/ 4993 w 10000"/>
                    <a:gd name="connsiteY251" fmla="*/ 112 h 10000"/>
                    <a:gd name="connsiteX252" fmla="*/ 5170 w 10000"/>
                    <a:gd name="connsiteY252" fmla="*/ 56 h 10000"/>
                    <a:gd name="connsiteX253" fmla="*/ 5339 w 10000"/>
                    <a:gd name="connsiteY253" fmla="*/ 24 h 10000"/>
                    <a:gd name="connsiteX254" fmla="*/ 5508 w 10000"/>
                    <a:gd name="connsiteY254" fmla="*/ 8 h 10000"/>
                    <a:gd name="connsiteX255" fmla="*/ 5672 w 10000"/>
                    <a:gd name="connsiteY255" fmla="*/ 0 h 10000"/>
                    <a:gd name="connsiteX0" fmla="*/ 5492 w 10000"/>
                    <a:gd name="connsiteY0" fmla="*/ 754 h 10000"/>
                    <a:gd name="connsiteX1" fmla="*/ 5387 w 10000"/>
                    <a:gd name="connsiteY1" fmla="*/ 762 h 10000"/>
                    <a:gd name="connsiteX2" fmla="*/ 5273 w 10000"/>
                    <a:gd name="connsiteY2" fmla="*/ 778 h 10000"/>
                    <a:gd name="connsiteX3" fmla="*/ 5151 w 10000"/>
                    <a:gd name="connsiteY3" fmla="*/ 802 h 10000"/>
                    <a:gd name="connsiteX4" fmla="*/ 5021 w 10000"/>
                    <a:gd name="connsiteY4" fmla="*/ 850 h 10000"/>
                    <a:gd name="connsiteX5" fmla="*/ 4888 w 10000"/>
                    <a:gd name="connsiteY5" fmla="*/ 914 h 10000"/>
                    <a:gd name="connsiteX6" fmla="*/ 4749 w 10000"/>
                    <a:gd name="connsiteY6" fmla="*/ 1002 h 10000"/>
                    <a:gd name="connsiteX7" fmla="*/ 4605 w 10000"/>
                    <a:gd name="connsiteY7" fmla="*/ 1107 h 10000"/>
                    <a:gd name="connsiteX8" fmla="*/ 4458 w 10000"/>
                    <a:gd name="connsiteY8" fmla="*/ 1235 h 10000"/>
                    <a:gd name="connsiteX9" fmla="*/ 4306 w 10000"/>
                    <a:gd name="connsiteY9" fmla="*/ 1403 h 10000"/>
                    <a:gd name="connsiteX10" fmla="*/ 4156 w 10000"/>
                    <a:gd name="connsiteY10" fmla="*/ 1604 h 10000"/>
                    <a:gd name="connsiteX11" fmla="*/ 4004 w 10000"/>
                    <a:gd name="connsiteY11" fmla="*/ 1828 h 10000"/>
                    <a:gd name="connsiteX12" fmla="*/ 3854 w 10000"/>
                    <a:gd name="connsiteY12" fmla="*/ 2101 h 10000"/>
                    <a:gd name="connsiteX13" fmla="*/ 3705 w 10000"/>
                    <a:gd name="connsiteY13" fmla="*/ 2414 h 10000"/>
                    <a:gd name="connsiteX14" fmla="*/ 3552 w 10000"/>
                    <a:gd name="connsiteY14" fmla="*/ 2775 h 10000"/>
                    <a:gd name="connsiteX15" fmla="*/ 3408 w 10000"/>
                    <a:gd name="connsiteY15" fmla="*/ 3184 h 10000"/>
                    <a:gd name="connsiteX16" fmla="*/ 3267 w 10000"/>
                    <a:gd name="connsiteY16" fmla="*/ 3641 h 10000"/>
                    <a:gd name="connsiteX17" fmla="*/ 3264 w 10000"/>
                    <a:gd name="connsiteY17" fmla="*/ 3673 h 10000"/>
                    <a:gd name="connsiteX18" fmla="*/ 3261 w 10000"/>
                    <a:gd name="connsiteY18" fmla="*/ 3705 h 10000"/>
                    <a:gd name="connsiteX19" fmla="*/ 3261 w 10000"/>
                    <a:gd name="connsiteY19" fmla="*/ 3745 h 10000"/>
                    <a:gd name="connsiteX20" fmla="*/ 3267 w 10000"/>
                    <a:gd name="connsiteY20" fmla="*/ 3833 h 10000"/>
                    <a:gd name="connsiteX21" fmla="*/ 3286 w 10000"/>
                    <a:gd name="connsiteY21" fmla="*/ 3913 h 10000"/>
                    <a:gd name="connsiteX22" fmla="*/ 3311 w 10000"/>
                    <a:gd name="connsiteY22" fmla="*/ 3953 h 10000"/>
                    <a:gd name="connsiteX23" fmla="*/ 5492 w 10000"/>
                    <a:gd name="connsiteY23" fmla="*/ 754 h 10000"/>
                    <a:gd name="connsiteX24" fmla="*/ 5747 w 10000"/>
                    <a:gd name="connsiteY24" fmla="*/ 746 h 10000"/>
                    <a:gd name="connsiteX25" fmla="*/ 8185 w 10000"/>
                    <a:gd name="connsiteY25" fmla="*/ 3970 h 10000"/>
                    <a:gd name="connsiteX26" fmla="*/ 8229 w 10000"/>
                    <a:gd name="connsiteY26" fmla="*/ 3962 h 10000"/>
                    <a:gd name="connsiteX27" fmla="*/ 8260 w 10000"/>
                    <a:gd name="connsiteY27" fmla="*/ 3937 h 10000"/>
                    <a:gd name="connsiteX28" fmla="*/ 8274 w 10000"/>
                    <a:gd name="connsiteY28" fmla="*/ 3897 h 10000"/>
                    <a:gd name="connsiteX29" fmla="*/ 8282 w 10000"/>
                    <a:gd name="connsiteY29" fmla="*/ 3857 h 10000"/>
                    <a:gd name="connsiteX30" fmla="*/ 8282 w 10000"/>
                    <a:gd name="connsiteY30" fmla="*/ 3801 h 10000"/>
                    <a:gd name="connsiteX31" fmla="*/ 8277 w 10000"/>
                    <a:gd name="connsiteY31" fmla="*/ 3745 h 10000"/>
                    <a:gd name="connsiteX32" fmla="*/ 8268 w 10000"/>
                    <a:gd name="connsiteY32" fmla="*/ 3689 h 10000"/>
                    <a:gd name="connsiteX33" fmla="*/ 8257 w 10000"/>
                    <a:gd name="connsiteY33" fmla="*/ 3633 h 10000"/>
                    <a:gd name="connsiteX34" fmla="*/ 8243 w 10000"/>
                    <a:gd name="connsiteY34" fmla="*/ 3601 h 10000"/>
                    <a:gd name="connsiteX35" fmla="*/ 8235 w 10000"/>
                    <a:gd name="connsiteY35" fmla="*/ 3569 h 10000"/>
                    <a:gd name="connsiteX36" fmla="*/ 8232 w 10000"/>
                    <a:gd name="connsiteY36" fmla="*/ 3553 h 10000"/>
                    <a:gd name="connsiteX37" fmla="*/ 8060 w 10000"/>
                    <a:gd name="connsiteY37" fmla="*/ 3103 h 10000"/>
                    <a:gd name="connsiteX38" fmla="*/ 7889 w 10000"/>
                    <a:gd name="connsiteY38" fmla="*/ 2694 h 10000"/>
                    <a:gd name="connsiteX39" fmla="*/ 7717 w 10000"/>
                    <a:gd name="connsiteY39" fmla="*/ 2342 h 10000"/>
                    <a:gd name="connsiteX40" fmla="*/ 7545 w 10000"/>
                    <a:gd name="connsiteY40" fmla="*/ 2029 h 10000"/>
                    <a:gd name="connsiteX41" fmla="*/ 7370 w 10000"/>
                    <a:gd name="connsiteY41" fmla="*/ 1740 h 10000"/>
                    <a:gd name="connsiteX42" fmla="*/ 7193 w 10000"/>
                    <a:gd name="connsiteY42" fmla="*/ 1500 h 10000"/>
                    <a:gd name="connsiteX43" fmla="*/ 7007 w 10000"/>
                    <a:gd name="connsiteY43" fmla="*/ 1299 h 10000"/>
                    <a:gd name="connsiteX44" fmla="*/ 6822 w 10000"/>
                    <a:gd name="connsiteY44" fmla="*/ 1131 h 10000"/>
                    <a:gd name="connsiteX45" fmla="*/ 6625 w 10000"/>
                    <a:gd name="connsiteY45" fmla="*/ 986 h 10000"/>
                    <a:gd name="connsiteX46" fmla="*/ 6423 w 10000"/>
                    <a:gd name="connsiteY46" fmla="*/ 890 h 10000"/>
                    <a:gd name="connsiteX47" fmla="*/ 6207 w 10000"/>
                    <a:gd name="connsiteY47" fmla="*/ 810 h 10000"/>
                    <a:gd name="connsiteX48" fmla="*/ 5985 w 10000"/>
                    <a:gd name="connsiteY48" fmla="*/ 770 h 10000"/>
                    <a:gd name="connsiteX49" fmla="*/ 5747 w 10000"/>
                    <a:gd name="connsiteY49" fmla="*/ 746 h 10000"/>
                    <a:gd name="connsiteX50" fmla="*/ 5672 w 10000"/>
                    <a:gd name="connsiteY50" fmla="*/ 0 h 10000"/>
                    <a:gd name="connsiteX51" fmla="*/ 5907 w 10000"/>
                    <a:gd name="connsiteY51" fmla="*/ 16 h 10000"/>
                    <a:gd name="connsiteX52" fmla="*/ 6135 w 10000"/>
                    <a:gd name="connsiteY52" fmla="*/ 56 h 10000"/>
                    <a:gd name="connsiteX53" fmla="*/ 6348 w 10000"/>
                    <a:gd name="connsiteY53" fmla="*/ 112 h 10000"/>
                    <a:gd name="connsiteX54" fmla="*/ 6550 w 10000"/>
                    <a:gd name="connsiteY54" fmla="*/ 192 h 10000"/>
                    <a:gd name="connsiteX55" fmla="*/ 6747 w 10000"/>
                    <a:gd name="connsiteY55" fmla="*/ 313 h 10000"/>
                    <a:gd name="connsiteX56" fmla="*/ 6935 w 10000"/>
                    <a:gd name="connsiteY56" fmla="*/ 449 h 10000"/>
                    <a:gd name="connsiteX57" fmla="*/ 7113 w 10000"/>
                    <a:gd name="connsiteY57" fmla="*/ 617 h 10000"/>
                    <a:gd name="connsiteX58" fmla="*/ 7287 w 10000"/>
                    <a:gd name="connsiteY58" fmla="*/ 810 h 10000"/>
                    <a:gd name="connsiteX59" fmla="*/ 7456 w 10000"/>
                    <a:gd name="connsiteY59" fmla="*/ 1034 h 10000"/>
                    <a:gd name="connsiteX60" fmla="*/ 7614 w 10000"/>
                    <a:gd name="connsiteY60" fmla="*/ 1283 h 10000"/>
                    <a:gd name="connsiteX61" fmla="*/ 7775 w 10000"/>
                    <a:gd name="connsiteY61" fmla="*/ 1556 h 10000"/>
                    <a:gd name="connsiteX62" fmla="*/ 7933 w 10000"/>
                    <a:gd name="connsiteY62" fmla="*/ 1877 h 10000"/>
                    <a:gd name="connsiteX63" fmla="*/ 8094 w 10000"/>
                    <a:gd name="connsiteY63" fmla="*/ 2221 h 10000"/>
                    <a:gd name="connsiteX64" fmla="*/ 8257 w 10000"/>
                    <a:gd name="connsiteY64" fmla="*/ 2606 h 10000"/>
                    <a:gd name="connsiteX65" fmla="*/ 8418 w 10000"/>
                    <a:gd name="connsiteY65" fmla="*/ 3039 h 10000"/>
                    <a:gd name="connsiteX66" fmla="*/ 8584 w 10000"/>
                    <a:gd name="connsiteY66" fmla="*/ 3512 h 10000"/>
                    <a:gd name="connsiteX67" fmla="*/ 8756 w 10000"/>
                    <a:gd name="connsiteY67" fmla="*/ 4034 h 10000"/>
                    <a:gd name="connsiteX68" fmla="*/ 8933 w 10000"/>
                    <a:gd name="connsiteY68" fmla="*/ 4603 h 10000"/>
                    <a:gd name="connsiteX69" fmla="*/ 9077 w 10000"/>
                    <a:gd name="connsiteY69" fmla="*/ 5084 h 10000"/>
                    <a:gd name="connsiteX70" fmla="*/ 9213 w 10000"/>
                    <a:gd name="connsiteY70" fmla="*/ 5557 h 10000"/>
                    <a:gd name="connsiteX71" fmla="*/ 9332 w 10000"/>
                    <a:gd name="connsiteY71" fmla="*/ 5998 h 10000"/>
                    <a:gd name="connsiteX72" fmla="*/ 9446 w 10000"/>
                    <a:gd name="connsiteY72" fmla="*/ 6439 h 10000"/>
                    <a:gd name="connsiteX73" fmla="*/ 9546 w 10000"/>
                    <a:gd name="connsiteY73" fmla="*/ 6856 h 10000"/>
                    <a:gd name="connsiteX74" fmla="*/ 9643 w 10000"/>
                    <a:gd name="connsiteY74" fmla="*/ 7281 h 10000"/>
                    <a:gd name="connsiteX75" fmla="*/ 9731 w 10000"/>
                    <a:gd name="connsiteY75" fmla="*/ 7698 h 10000"/>
                    <a:gd name="connsiteX76" fmla="*/ 9764 w 10000"/>
                    <a:gd name="connsiteY76" fmla="*/ 7859 h 10000"/>
                    <a:gd name="connsiteX77" fmla="*/ 9795 w 10000"/>
                    <a:gd name="connsiteY77" fmla="*/ 7859 h 10000"/>
                    <a:gd name="connsiteX78" fmla="*/ 9842 w 10000"/>
                    <a:gd name="connsiteY78" fmla="*/ 7883 h 10000"/>
                    <a:gd name="connsiteX79" fmla="*/ 9884 w 10000"/>
                    <a:gd name="connsiteY79" fmla="*/ 7947 h 10000"/>
                    <a:gd name="connsiteX80" fmla="*/ 9917 w 10000"/>
                    <a:gd name="connsiteY80" fmla="*/ 8043 h 10000"/>
                    <a:gd name="connsiteX81" fmla="*/ 9939 w 10000"/>
                    <a:gd name="connsiteY81" fmla="*/ 8156 h 10000"/>
                    <a:gd name="connsiteX82" fmla="*/ 9945 w 10000"/>
                    <a:gd name="connsiteY82" fmla="*/ 8300 h 10000"/>
                    <a:gd name="connsiteX83" fmla="*/ 9942 w 10000"/>
                    <a:gd name="connsiteY83" fmla="*/ 8412 h 10000"/>
                    <a:gd name="connsiteX84" fmla="*/ 9928 w 10000"/>
                    <a:gd name="connsiteY84" fmla="*/ 8508 h 10000"/>
                    <a:gd name="connsiteX85" fmla="*/ 9903 w 10000"/>
                    <a:gd name="connsiteY85" fmla="*/ 8597 h 10000"/>
                    <a:gd name="connsiteX86" fmla="*/ 9947 w 10000"/>
                    <a:gd name="connsiteY86" fmla="*/ 8837 h 10000"/>
                    <a:gd name="connsiteX87" fmla="*/ 9989 w 10000"/>
                    <a:gd name="connsiteY87" fmla="*/ 9070 h 10000"/>
                    <a:gd name="connsiteX88" fmla="*/ 10000 w 10000"/>
                    <a:gd name="connsiteY88" fmla="*/ 9182 h 10000"/>
                    <a:gd name="connsiteX89" fmla="*/ 10000 w 10000"/>
                    <a:gd name="connsiteY89" fmla="*/ 9302 h 10000"/>
                    <a:gd name="connsiteX90" fmla="*/ 9989 w 10000"/>
                    <a:gd name="connsiteY90" fmla="*/ 9407 h 10000"/>
                    <a:gd name="connsiteX91" fmla="*/ 9964 w 10000"/>
                    <a:gd name="connsiteY91" fmla="*/ 9495 h 10000"/>
                    <a:gd name="connsiteX92" fmla="*/ 9933 w 10000"/>
                    <a:gd name="connsiteY92" fmla="*/ 9567 h 10000"/>
                    <a:gd name="connsiteX93" fmla="*/ 9906 w 10000"/>
                    <a:gd name="connsiteY93" fmla="*/ 9591 h 10000"/>
                    <a:gd name="connsiteX94" fmla="*/ 9881 w 10000"/>
                    <a:gd name="connsiteY94" fmla="*/ 9607 h 10000"/>
                    <a:gd name="connsiteX95" fmla="*/ 9845 w 10000"/>
                    <a:gd name="connsiteY95" fmla="*/ 9623 h 10000"/>
                    <a:gd name="connsiteX96" fmla="*/ 9792 w 10000"/>
                    <a:gd name="connsiteY96" fmla="*/ 9647 h 10000"/>
                    <a:gd name="connsiteX97" fmla="*/ 9723 w 10000"/>
                    <a:gd name="connsiteY97" fmla="*/ 9671 h 10000"/>
                    <a:gd name="connsiteX98" fmla="*/ 9643 w 10000"/>
                    <a:gd name="connsiteY98" fmla="*/ 9687 h 10000"/>
                    <a:gd name="connsiteX99" fmla="*/ 9546 w 10000"/>
                    <a:gd name="connsiteY99" fmla="*/ 9703 h 10000"/>
                    <a:gd name="connsiteX100" fmla="*/ 9443 w 10000"/>
                    <a:gd name="connsiteY100" fmla="*/ 9703 h 10000"/>
                    <a:gd name="connsiteX101" fmla="*/ 9341 w 10000"/>
                    <a:gd name="connsiteY101" fmla="*/ 9695 h 10000"/>
                    <a:gd name="connsiteX102" fmla="*/ 9255 w 10000"/>
                    <a:gd name="connsiteY102" fmla="*/ 9671 h 10000"/>
                    <a:gd name="connsiteX103" fmla="*/ 9183 w 10000"/>
                    <a:gd name="connsiteY103" fmla="*/ 9615 h 10000"/>
                    <a:gd name="connsiteX104" fmla="*/ 9122 w 10000"/>
                    <a:gd name="connsiteY104" fmla="*/ 9567 h 10000"/>
                    <a:gd name="connsiteX105" fmla="*/ 9072 w 10000"/>
                    <a:gd name="connsiteY105" fmla="*/ 9495 h 10000"/>
                    <a:gd name="connsiteX106" fmla="*/ 9027 w 10000"/>
                    <a:gd name="connsiteY106" fmla="*/ 9415 h 10000"/>
                    <a:gd name="connsiteX107" fmla="*/ 8994 w 10000"/>
                    <a:gd name="connsiteY107" fmla="*/ 9326 h 10000"/>
                    <a:gd name="connsiteX108" fmla="*/ 8969 w 10000"/>
                    <a:gd name="connsiteY108" fmla="*/ 9238 h 10000"/>
                    <a:gd name="connsiteX109" fmla="*/ 8953 w 10000"/>
                    <a:gd name="connsiteY109" fmla="*/ 9158 h 10000"/>
                    <a:gd name="connsiteX110" fmla="*/ 8936 w 10000"/>
                    <a:gd name="connsiteY110" fmla="*/ 9070 h 10000"/>
                    <a:gd name="connsiteX111" fmla="*/ 8928 w 10000"/>
                    <a:gd name="connsiteY111" fmla="*/ 8998 h 10000"/>
                    <a:gd name="connsiteX112" fmla="*/ 8922 w 10000"/>
                    <a:gd name="connsiteY112" fmla="*/ 8925 h 10000"/>
                    <a:gd name="connsiteX113" fmla="*/ 8878 w 10000"/>
                    <a:gd name="connsiteY113" fmla="*/ 8565 h 10000"/>
                    <a:gd name="connsiteX114" fmla="*/ 8825 w 10000"/>
                    <a:gd name="connsiteY114" fmla="*/ 8228 h 10000"/>
                    <a:gd name="connsiteX115" fmla="*/ 8759 w 10000"/>
                    <a:gd name="connsiteY115" fmla="*/ 7907 h 10000"/>
                    <a:gd name="connsiteX116" fmla="*/ 8678 w 10000"/>
                    <a:gd name="connsiteY116" fmla="*/ 7626 h 10000"/>
                    <a:gd name="connsiteX117" fmla="*/ 8587 w 10000"/>
                    <a:gd name="connsiteY117" fmla="*/ 7362 h 10000"/>
                    <a:gd name="connsiteX118" fmla="*/ 8487 w 10000"/>
                    <a:gd name="connsiteY118" fmla="*/ 7137 h 10000"/>
                    <a:gd name="connsiteX119" fmla="*/ 8379 w 10000"/>
                    <a:gd name="connsiteY119" fmla="*/ 6945 h 10000"/>
                    <a:gd name="connsiteX120" fmla="*/ 8260 w 10000"/>
                    <a:gd name="connsiteY120" fmla="*/ 6784 h 10000"/>
                    <a:gd name="connsiteX121" fmla="*/ 8135 w 10000"/>
                    <a:gd name="connsiteY121" fmla="*/ 6672 h 10000"/>
                    <a:gd name="connsiteX122" fmla="*/ 8005 w 10000"/>
                    <a:gd name="connsiteY122" fmla="*/ 6600 h 10000"/>
                    <a:gd name="connsiteX123" fmla="*/ 7869 w 10000"/>
                    <a:gd name="connsiteY123" fmla="*/ 6576 h 10000"/>
                    <a:gd name="connsiteX124" fmla="*/ 7722 w 10000"/>
                    <a:gd name="connsiteY124" fmla="*/ 6600 h 10000"/>
                    <a:gd name="connsiteX125" fmla="*/ 7584 w 10000"/>
                    <a:gd name="connsiteY125" fmla="*/ 6688 h 10000"/>
                    <a:gd name="connsiteX126" fmla="*/ 7451 w 10000"/>
                    <a:gd name="connsiteY126" fmla="*/ 6824 h 10000"/>
                    <a:gd name="connsiteX127" fmla="*/ 7326 w 10000"/>
                    <a:gd name="connsiteY127" fmla="*/ 7001 h 10000"/>
                    <a:gd name="connsiteX128" fmla="*/ 7210 w 10000"/>
                    <a:gd name="connsiteY128" fmla="*/ 7217 h 10000"/>
                    <a:gd name="connsiteX129" fmla="*/ 7110 w 10000"/>
                    <a:gd name="connsiteY129" fmla="*/ 7474 h 10000"/>
                    <a:gd name="connsiteX130" fmla="*/ 7019 w 10000"/>
                    <a:gd name="connsiteY130" fmla="*/ 7779 h 10000"/>
                    <a:gd name="connsiteX131" fmla="*/ 6938 w 10000"/>
                    <a:gd name="connsiteY131" fmla="*/ 8107 h 10000"/>
                    <a:gd name="connsiteX132" fmla="*/ 6874 w 10000"/>
                    <a:gd name="connsiteY132" fmla="*/ 8460 h 10000"/>
                    <a:gd name="connsiteX133" fmla="*/ 6827 w 10000"/>
                    <a:gd name="connsiteY133" fmla="*/ 8837 h 10000"/>
                    <a:gd name="connsiteX134" fmla="*/ 6797 w 10000"/>
                    <a:gd name="connsiteY134" fmla="*/ 9238 h 10000"/>
                    <a:gd name="connsiteX135" fmla="*/ 6794 w 10000"/>
                    <a:gd name="connsiteY135" fmla="*/ 9286 h 10000"/>
                    <a:gd name="connsiteX136" fmla="*/ 6789 w 10000"/>
                    <a:gd name="connsiteY136" fmla="*/ 9358 h 10000"/>
                    <a:gd name="connsiteX137" fmla="*/ 6778 w 10000"/>
                    <a:gd name="connsiteY137" fmla="*/ 9439 h 10000"/>
                    <a:gd name="connsiteX138" fmla="*/ 6766 w 10000"/>
                    <a:gd name="connsiteY138" fmla="*/ 9535 h 10000"/>
                    <a:gd name="connsiteX139" fmla="*/ 6747 w 10000"/>
                    <a:gd name="connsiteY139" fmla="*/ 9623 h 10000"/>
                    <a:gd name="connsiteX140" fmla="*/ 6722 w 10000"/>
                    <a:gd name="connsiteY140" fmla="*/ 9719 h 10000"/>
                    <a:gd name="connsiteX141" fmla="*/ 6692 w 10000"/>
                    <a:gd name="connsiteY141" fmla="*/ 9816 h 10000"/>
                    <a:gd name="connsiteX142" fmla="*/ 6653 w 10000"/>
                    <a:gd name="connsiteY142" fmla="*/ 9880 h 10000"/>
                    <a:gd name="connsiteX143" fmla="*/ 6603 w 10000"/>
                    <a:gd name="connsiteY143" fmla="*/ 9944 h 10000"/>
                    <a:gd name="connsiteX144" fmla="*/ 6542 w 10000"/>
                    <a:gd name="connsiteY144" fmla="*/ 9976 h 10000"/>
                    <a:gd name="connsiteX145" fmla="*/ 6473 w 10000"/>
                    <a:gd name="connsiteY145" fmla="*/ 10000 h 10000"/>
                    <a:gd name="connsiteX146" fmla="*/ 2898 w 10000"/>
                    <a:gd name="connsiteY146" fmla="*/ 10000 h 10000"/>
                    <a:gd name="connsiteX147" fmla="*/ 2804 w 10000"/>
                    <a:gd name="connsiteY147" fmla="*/ 9976 h 10000"/>
                    <a:gd name="connsiteX148" fmla="*/ 2729 w 10000"/>
                    <a:gd name="connsiteY148" fmla="*/ 9944 h 10000"/>
                    <a:gd name="connsiteX149" fmla="*/ 2660 w 10000"/>
                    <a:gd name="connsiteY149" fmla="*/ 9880 h 10000"/>
                    <a:gd name="connsiteX150" fmla="*/ 2605 w 10000"/>
                    <a:gd name="connsiteY150" fmla="*/ 9800 h 10000"/>
                    <a:gd name="connsiteX151" fmla="*/ 2560 w 10000"/>
                    <a:gd name="connsiteY151" fmla="*/ 9711 h 10000"/>
                    <a:gd name="connsiteX152" fmla="*/ 2524 w 10000"/>
                    <a:gd name="connsiteY152" fmla="*/ 9623 h 10000"/>
                    <a:gd name="connsiteX153" fmla="*/ 2497 w 10000"/>
                    <a:gd name="connsiteY153" fmla="*/ 9527 h 10000"/>
                    <a:gd name="connsiteX154" fmla="*/ 2474 w 10000"/>
                    <a:gd name="connsiteY154" fmla="*/ 9431 h 10000"/>
                    <a:gd name="connsiteX155" fmla="*/ 2458 w 10000"/>
                    <a:gd name="connsiteY155" fmla="*/ 9350 h 10000"/>
                    <a:gd name="connsiteX156" fmla="*/ 2449 w 10000"/>
                    <a:gd name="connsiteY156" fmla="*/ 9270 h 10000"/>
                    <a:gd name="connsiteX157" fmla="*/ 2444 w 10000"/>
                    <a:gd name="connsiteY157" fmla="*/ 9222 h 10000"/>
                    <a:gd name="connsiteX158" fmla="*/ 2413 w 10000"/>
                    <a:gd name="connsiteY158" fmla="*/ 8821 h 10000"/>
                    <a:gd name="connsiteX159" fmla="*/ 2364 w 10000"/>
                    <a:gd name="connsiteY159" fmla="*/ 8452 h 10000"/>
                    <a:gd name="connsiteX160" fmla="*/ 2303 w 10000"/>
                    <a:gd name="connsiteY160" fmla="*/ 8091 h 10000"/>
                    <a:gd name="connsiteX161" fmla="*/ 2222 w 10000"/>
                    <a:gd name="connsiteY161" fmla="*/ 7771 h 10000"/>
                    <a:gd name="connsiteX162" fmla="*/ 2131 w 10000"/>
                    <a:gd name="connsiteY162" fmla="*/ 7474 h 10000"/>
                    <a:gd name="connsiteX163" fmla="*/ 2025 w 10000"/>
                    <a:gd name="connsiteY163" fmla="*/ 7209 h 10000"/>
                    <a:gd name="connsiteX164" fmla="*/ 1912 w 10000"/>
                    <a:gd name="connsiteY164" fmla="*/ 6993 h 10000"/>
                    <a:gd name="connsiteX165" fmla="*/ 1787 w 10000"/>
                    <a:gd name="connsiteY165" fmla="*/ 6808 h 10000"/>
                    <a:gd name="connsiteX166" fmla="*/ 1654 w 10000"/>
                    <a:gd name="connsiteY166" fmla="*/ 6688 h 10000"/>
                    <a:gd name="connsiteX167" fmla="*/ 1518 w 10000"/>
                    <a:gd name="connsiteY167" fmla="*/ 6600 h 10000"/>
                    <a:gd name="connsiteX168" fmla="*/ 1372 w 10000"/>
                    <a:gd name="connsiteY168" fmla="*/ 6576 h 10000"/>
                    <a:gd name="connsiteX169" fmla="*/ 1247 w 10000"/>
                    <a:gd name="connsiteY169" fmla="*/ 6592 h 10000"/>
                    <a:gd name="connsiteX170" fmla="*/ 1128 w 10000"/>
                    <a:gd name="connsiteY170" fmla="*/ 6656 h 10000"/>
                    <a:gd name="connsiteX171" fmla="*/ 1009 w 10000"/>
                    <a:gd name="connsiteY171" fmla="*/ 6744 h 10000"/>
                    <a:gd name="connsiteX172" fmla="*/ 895 w 10000"/>
                    <a:gd name="connsiteY172" fmla="*/ 6864 h 10000"/>
                    <a:gd name="connsiteX173" fmla="*/ 787 w 10000"/>
                    <a:gd name="connsiteY173" fmla="*/ 7025 h 10000"/>
                    <a:gd name="connsiteX174" fmla="*/ 690 w 10000"/>
                    <a:gd name="connsiteY174" fmla="*/ 7209 h 10000"/>
                    <a:gd name="connsiteX175" fmla="*/ 599 w 10000"/>
                    <a:gd name="connsiteY175" fmla="*/ 7426 h 10000"/>
                    <a:gd name="connsiteX176" fmla="*/ 518 w 10000"/>
                    <a:gd name="connsiteY176" fmla="*/ 7658 h 10000"/>
                    <a:gd name="connsiteX177" fmla="*/ 449 w 10000"/>
                    <a:gd name="connsiteY177" fmla="*/ 7923 h 10000"/>
                    <a:gd name="connsiteX178" fmla="*/ 393 w 10000"/>
                    <a:gd name="connsiteY178" fmla="*/ 8212 h 10000"/>
                    <a:gd name="connsiteX179" fmla="*/ 352 w 10000"/>
                    <a:gd name="connsiteY179" fmla="*/ 8516 h 10000"/>
                    <a:gd name="connsiteX180" fmla="*/ 327 w 10000"/>
                    <a:gd name="connsiteY180" fmla="*/ 8845 h 10000"/>
                    <a:gd name="connsiteX181" fmla="*/ 316 w 10000"/>
                    <a:gd name="connsiteY181" fmla="*/ 8990 h 10000"/>
                    <a:gd name="connsiteX182" fmla="*/ 288 w 10000"/>
                    <a:gd name="connsiteY182" fmla="*/ 9094 h 10000"/>
                    <a:gd name="connsiteX183" fmla="*/ 252 w 10000"/>
                    <a:gd name="connsiteY183" fmla="*/ 9166 h 10000"/>
                    <a:gd name="connsiteX184" fmla="*/ 205 w 10000"/>
                    <a:gd name="connsiteY184" fmla="*/ 9206 h 10000"/>
                    <a:gd name="connsiteX185" fmla="*/ 147 w 10000"/>
                    <a:gd name="connsiteY185" fmla="*/ 9206 h 10000"/>
                    <a:gd name="connsiteX186" fmla="*/ 144 w 10000"/>
                    <a:gd name="connsiteY186" fmla="*/ 9182 h 10000"/>
                    <a:gd name="connsiteX187" fmla="*/ 144 w 10000"/>
                    <a:gd name="connsiteY187" fmla="*/ 9118 h 10000"/>
                    <a:gd name="connsiteX188" fmla="*/ 141 w 10000"/>
                    <a:gd name="connsiteY188" fmla="*/ 9022 h 10000"/>
                    <a:gd name="connsiteX189" fmla="*/ 141 w 10000"/>
                    <a:gd name="connsiteY189" fmla="*/ 8893 h 10000"/>
                    <a:gd name="connsiteX190" fmla="*/ 141 w 10000"/>
                    <a:gd name="connsiteY190" fmla="*/ 8733 h 10000"/>
                    <a:gd name="connsiteX191" fmla="*/ 97 w 10000"/>
                    <a:gd name="connsiteY191" fmla="*/ 8709 h 10000"/>
                    <a:gd name="connsiteX192" fmla="*/ 58 w 10000"/>
                    <a:gd name="connsiteY192" fmla="*/ 8645 h 10000"/>
                    <a:gd name="connsiteX193" fmla="*/ 28 w 10000"/>
                    <a:gd name="connsiteY193" fmla="*/ 8549 h 10000"/>
                    <a:gd name="connsiteX194" fmla="*/ 6 w 10000"/>
                    <a:gd name="connsiteY194" fmla="*/ 8428 h 10000"/>
                    <a:gd name="connsiteX195" fmla="*/ 0 w 10000"/>
                    <a:gd name="connsiteY195" fmla="*/ 8300 h 10000"/>
                    <a:gd name="connsiteX196" fmla="*/ 8 w 10000"/>
                    <a:gd name="connsiteY196" fmla="*/ 8156 h 10000"/>
                    <a:gd name="connsiteX197" fmla="*/ 30 w 10000"/>
                    <a:gd name="connsiteY197" fmla="*/ 8043 h 10000"/>
                    <a:gd name="connsiteX198" fmla="*/ 61 w 10000"/>
                    <a:gd name="connsiteY198" fmla="*/ 7947 h 10000"/>
                    <a:gd name="connsiteX199" fmla="*/ 105 w 10000"/>
                    <a:gd name="connsiteY199" fmla="*/ 7883 h 10000"/>
                    <a:gd name="connsiteX200" fmla="*/ 152 w 10000"/>
                    <a:gd name="connsiteY200" fmla="*/ 7859 h 10000"/>
                    <a:gd name="connsiteX201" fmla="*/ 208 w 10000"/>
                    <a:gd name="connsiteY201" fmla="*/ 7859 h 10000"/>
                    <a:gd name="connsiteX202" fmla="*/ 263 w 10000"/>
                    <a:gd name="connsiteY202" fmla="*/ 7418 h 10000"/>
                    <a:gd name="connsiteX203" fmla="*/ 263 w 10000"/>
                    <a:gd name="connsiteY203" fmla="*/ 7233 h 10000"/>
                    <a:gd name="connsiteX204" fmla="*/ 263 w 10000"/>
                    <a:gd name="connsiteY204" fmla="*/ 7209 h 10000"/>
                    <a:gd name="connsiteX205" fmla="*/ 263 w 10000"/>
                    <a:gd name="connsiteY205" fmla="*/ 7193 h 10000"/>
                    <a:gd name="connsiteX206" fmla="*/ 263 w 10000"/>
                    <a:gd name="connsiteY206" fmla="*/ 6391 h 10000"/>
                    <a:gd name="connsiteX207" fmla="*/ 269 w 10000"/>
                    <a:gd name="connsiteY207" fmla="*/ 6271 h 10000"/>
                    <a:gd name="connsiteX208" fmla="*/ 288 w 10000"/>
                    <a:gd name="connsiteY208" fmla="*/ 6183 h 10000"/>
                    <a:gd name="connsiteX209" fmla="*/ 316 w 10000"/>
                    <a:gd name="connsiteY209" fmla="*/ 6103 h 10000"/>
                    <a:gd name="connsiteX210" fmla="*/ 346 w 10000"/>
                    <a:gd name="connsiteY210" fmla="*/ 6055 h 10000"/>
                    <a:gd name="connsiteX211" fmla="*/ 382 w 10000"/>
                    <a:gd name="connsiteY211" fmla="*/ 6014 h 10000"/>
                    <a:gd name="connsiteX212" fmla="*/ 424 w 10000"/>
                    <a:gd name="connsiteY212" fmla="*/ 5982 h 10000"/>
                    <a:gd name="connsiteX213" fmla="*/ 460 w 10000"/>
                    <a:gd name="connsiteY213" fmla="*/ 5966 h 10000"/>
                    <a:gd name="connsiteX214" fmla="*/ 490 w 10000"/>
                    <a:gd name="connsiteY214" fmla="*/ 5942 h 10000"/>
                    <a:gd name="connsiteX215" fmla="*/ 518 w 10000"/>
                    <a:gd name="connsiteY215" fmla="*/ 5934 h 10000"/>
                    <a:gd name="connsiteX216" fmla="*/ 535 w 10000"/>
                    <a:gd name="connsiteY216" fmla="*/ 5918 h 10000"/>
                    <a:gd name="connsiteX217" fmla="*/ 695 w 10000"/>
                    <a:gd name="connsiteY217" fmla="*/ 5493 h 10000"/>
                    <a:gd name="connsiteX218" fmla="*/ 798 w 10000"/>
                    <a:gd name="connsiteY218" fmla="*/ 5261 h 10000"/>
                    <a:gd name="connsiteX219" fmla="*/ 917 w 10000"/>
                    <a:gd name="connsiteY219" fmla="*/ 5044 h 10000"/>
                    <a:gd name="connsiteX220" fmla="*/ 1058 w 10000"/>
                    <a:gd name="connsiteY220" fmla="*/ 4812 h 10000"/>
                    <a:gd name="connsiteX221" fmla="*/ 1216 w 10000"/>
                    <a:gd name="connsiteY221" fmla="*/ 4603 h 10000"/>
                    <a:gd name="connsiteX222" fmla="*/ 1391 w 10000"/>
                    <a:gd name="connsiteY222" fmla="*/ 4403 h 10000"/>
                    <a:gd name="connsiteX223" fmla="*/ 1582 w 10000"/>
                    <a:gd name="connsiteY223" fmla="*/ 4218 h 10000"/>
                    <a:gd name="connsiteX224" fmla="*/ 1784 w 10000"/>
                    <a:gd name="connsiteY224" fmla="*/ 4050 h 10000"/>
                    <a:gd name="connsiteX225" fmla="*/ 1995 w 10000"/>
                    <a:gd name="connsiteY225" fmla="*/ 3913 h 10000"/>
                    <a:gd name="connsiteX226" fmla="*/ 2217 w 10000"/>
                    <a:gd name="connsiteY226" fmla="*/ 3785 h 10000"/>
                    <a:gd name="connsiteX227" fmla="*/ 2444 w 10000"/>
                    <a:gd name="connsiteY227" fmla="*/ 3697 h 10000"/>
                    <a:gd name="connsiteX228" fmla="*/ 2677 w 10000"/>
                    <a:gd name="connsiteY228" fmla="*/ 3633 h 10000"/>
                    <a:gd name="connsiteX229" fmla="*/ 2909 w 10000"/>
                    <a:gd name="connsiteY229" fmla="*/ 3609 h 10000"/>
                    <a:gd name="connsiteX230" fmla="*/ 2912 w 10000"/>
                    <a:gd name="connsiteY230" fmla="*/ 3609 h 10000"/>
                    <a:gd name="connsiteX231" fmla="*/ 2920 w 10000"/>
                    <a:gd name="connsiteY231" fmla="*/ 3609 h 10000"/>
                    <a:gd name="connsiteX232" fmla="*/ 2932 w 10000"/>
                    <a:gd name="connsiteY232" fmla="*/ 3609 h 10000"/>
                    <a:gd name="connsiteX233" fmla="*/ 2937 w 10000"/>
                    <a:gd name="connsiteY233" fmla="*/ 3609 h 10000"/>
                    <a:gd name="connsiteX234" fmla="*/ 2945 w 10000"/>
                    <a:gd name="connsiteY234" fmla="*/ 3609 h 10000"/>
                    <a:gd name="connsiteX235" fmla="*/ 2956 w 10000"/>
                    <a:gd name="connsiteY235" fmla="*/ 3593 h 10000"/>
                    <a:gd name="connsiteX236" fmla="*/ 2962 w 10000"/>
                    <a:gd name="connsiteY236" fmla="*/ 3577 h 10000"/>
                    <a:gd name="connsiteX237" fmla="*/ 2968 w 10000"/>
                    <a:gd name="connsiteY237" fmla="*/ 3545 h 10000"/>
                    <a:gd name="connsiteX238" fmla="*/ 2970 w 10000"/>
                    <a:gd name="connsiteY238" fmla="*/ 3528 h 10000"/>
                    <a:gd name="connsiteX239" fmla="*/ 3106 w 10000"/>
                    <a:gd name="connsiteY239" fmla="*/ 3055 h 10000"/>
                    <a:gd name="connsiteX240" fmla="*/ 3247 w 10000"/>
                    <a:gd name="connsiteY240" fmla="*/ 2606 h 10000"/>
                    <a:gd name="connsiteX241" fmla="*/ 3394 w 10000"/>
                    <a:gd name="connsiteY241" fmla="*/ 2197 h 10000"/>
                    <a:gd name="connsiteX242" fmla="*/ 3549 w 10000"/>
                    <a:gd name="connsiteY242" fmla="*/ 1820 h 10000"/>
                    <a:gd name="connsiteX243" fmla="*/ 3713 w 10000"/>
                    <a:gd name="connsiteY243" fmla="*/ 1476 h 10000"/>
                    <a:gd name="connsiteX244" fmla="*/ 3885 w 10000"/>
                    <a:gd name="connsiteY244" fmla="*/ 1179 h 10000"/>
                    <a:gd name="connsiteX245" fmla="*/ 4062 w 10000"/>
                    <a:gd name="connsiteY245" fmla="*/ 914 h 10000"/>
                    <a:gd name="connsiteX246" fmla="*/ 4245 w 10000"/>
                    <a:gd name="connsiteY246" fmla="*/ 674 h 10000"/>
                    <a:gd name="connsiteX247" fmla="*/ 4439 w 10000"/>
                    <a:gd name="connsiteY247" fmla="*/ 473 h 10000"/>
                    <a:gd name="connsiteX248" fmla="*/ 4630 w 10000"/>
                    <a:gd name="connsiteY248" fmla="*/ 321 h 10000"/>
                    <a:gd name="connsiteX249" fmla="*/ 4813 w 10000"/>
                    <a:gd name="connsiteY249" fmla="*/ 200 h 10000"/>
                    <a:gd name="connsiteX250" fmla="*/ 4993 w 10000"/>
                    <a:gd name="connsiteY250" fmla="*/ 112 h 10000"/>
                    <a:gd name="connsiteX251" fmla="*/ 5170 w 10000"/>
                    <a:gd name="connsiteY251" fmla="*/ 56 h 10000"/>
                    <a:gd name="connsiteX252" fmla="*/ 5339 w 10000"/>
                    <a:gd name="connsiteY252" fmla="*/ 24 h 10000"/>
                    <a:gd name="connsiteX253" fmla="*/ 5508 w 10000"/>
                    <a:gd name="connsiteY253" fmla="*/ 8 h 10000"/>
                    <a:gd name="connsiteX254" fmla="*/ 5672 w 10000"/>
                    <a:gd name="connsiteY254" fmla="*/ 0 h 10000"/>
                    <a:gd name="connsiteX0" fmla="*/ 5492 w 10000"/>
                    <a:gd name="connsiteY0" fmla="*/ 754 h 10000"/>
                    <a:gd name="connsiteX1" fmla="*/ 5387 w 10000"/>
                    <a:gd name="connsiteY1" fmla="*/ 762 h 10000"/>
                    <a:gd name="connsiteX2" fmla="*/ 5273 w 10000"/>
                    <a:gd name="connsiteY2" fmla="*/ 778 h 10000"/>
                    <a:gd name="connsiteX3" fmla="*/ 5151 w 10000"/>
                    <a:gd name="connsiteY3" fmla="*/ 802 h 10000"/>
                    <a:gd name="connsiteX4" fmla="*/ 5021 w 10000"/>
                    <a:gd name="connsiteY4" fmla="*/ 850 h 10000"/>
                    <a:gd name="connsiteX5" fmla="*/ 4888 w 10000"/>
                    <a:gd name="connsiteY5" fmla="*/ 914 h 10000"/>
                    <a:gd name="connsiteX6" fmla="*/ 4749 w 10000"/>
                    <a:gd name="connsiteY6" fmla="*/ 1002 h 10000"/>
                    <a:gd name="connsiteX7" fmla="*/ 4605 w 10000"/>
                    <a:gd name="connsiteY7" fmla="*/ 1107 h 10000"/>
                    <a:gd name="connsiteX8" fmla="*/ 4458 w 10000"/>
                    <a:gd name="connsiteY8" fmla="*/ 1235 h 10000"/>
                    <a:gd name="connsiteX9" fmla="*/ 4306 w 10000"/>
                    <a:gd name="connsiteY9" fmla="*/ 1403 h 10000"/>
                    <a:gd name="connsiteX10" fmla="*/ 4156 w 10000"/>
                    <a:gd name="connsiteY10" fmla="*/ 1604 h 10000"/>
                    <a:gd name="connsiteX11" fmla="*/ 4004 w 10000"/>
                    <a:gd name="connsiteY11" fmla="*/ 1828 h 10000"/>
                    <a:gd name="connsiteX12" fmla="*/ 3854 w 10000"/>
                    <a:gd name="connsiteY12" fmla="*/ 2101 h 10000"/>
                    <a:gd name="connsiteX13" fmla="*/ 3705 w 10000"/>
                    <a:gd name="connsiteY13" fmla="*/ 2414 h 10000"/>
                    <a:gd name="connsiteX14" fmla="*/ 3552 w 10000"/>
                    <a:gd name="connsiteY14" fmla="*/ 2775 h 10000"/>
                    <a:gd name="connsiteX15" fmla="*/ 3408 w 10000"/>
                    <a:gd name="connsiteY15" fmla="*/ 3184 h 10000"/>
                    <a:gd name="connsiteX16" fmla="*/ 3267 w 10000"/>
                    <a:gd name="connsiteY16" fmla="*/ 3641 h 10000"/>
                    <a:gd name="connsiteX17" fmla="*/ 3264 w 10000"/>
                    <a:gd name="connsiteY17" fmla="*/ 3673 h 10000"/>
                    <a:gd name="connsiteX18" fmla="*/ 3261 w 10000"/>
                    <a:gd name="connsiteY18" fmla="*/ 3705 h 10000"/>
                    <a:gd name="connsiteX19" fmla="*/ 3261 w 10000"/>
                    <a:gd name="connsiteY19" fmla="*/ 3745 h 10000"/>
                    <a:gd name="connsiteX20" fmla="*/ 3267 w 10000"/>
                    <a:gd name="connsiteY20" fmla="*/ 3833 h 10000"/>
                    <a:gd name="connsiteX21" fmla="*/ 3286 w 10000"/>
                    <a:gd name="connsiteY21" fmla="*/ 3913 h 10000"/>
                    <a:gd name="connsiteX22" fmla="*/ 5492 w 10000"/>
                    <a:gd name="connsiteY22" fmla="*/ 754 h 10000"/>
                    <a:gd name="connsiteX23" fmla="*/ 5747 w 10000"/>
                    <a:gd name="connsiteY23" fmla="*/ 746 h 10000"/>
                    <a:gd name="connsiteX24" fmla="*/ 8185 w 10000"/>
                    <a:gd name="connsiteY24" fmla="*/ 3970 h 10000"/>
                    <a:gd name="connsiteX25" fmla="*/ 8229 w 10000"/>
                    <a:gd name="connsiteY25" fmla="*/ 3962 h 10000"/>
                    <a:gd name="connsiteX26" fmla="*/ 8260 w 10000"/>
                    <a:gd name="connsiteY26" fmla="*/ 3937 h 10000"/>
                    <a:gd name="connsiteX27" fmla="*/ 8274 w 10000"/>
                    <a:gd name="connsiteY27" fmla="*/ 3897 h 10000"/>
                    <a:gd name="connsiteX28" fmla="*/ 8282 w 10000"/>
                    <a:gd name="connsiteY28" fmla="*/ 3857 h 10000"/>
                    <a:gd name="connsiteX29" fmla="*/ 8282 w 10000"/>
                    <a:gd name="connsiteY29" fmla="*/ 3801 h 10000"/>
                    <a:gd name="connsiteX30" fmla="*/ 8277 w 10000"/>
                    <a:gd name="connsiteY30" fmla="*/ 3745 h 10000"/>
                    <a:gd name="connsiteX31" fmla="*/ 8268 w 10000"/>
                    <a:gd name="connsiteY31" fmla="*/ 3689 h 10000"/>
                    <a:gd name="connsiteX32" fmla="*/ 8257 w 10000"/>
                    <a:gd name="connsiteY32" fmla="*/ 3633 h 10000"/>
                    <a:gd name="connsiteX33" fmla="*/ 8243 w 10000"/>
                    <a:gd name="connsiteY33" fmla="*/ 3601 h 10000"/>
                    <a:gd name="connsiteX34" fmla="*/ 8235 w 10000"/>
                    <a:gd name="connsiteY34" fmla="*/ 3569 h 10000"/>
                    <a:gd name="connsiteX35" fmla="*/ 8232 w 10000"/>
                    <a:gd name="connsiteY35" fmla="*/ 3553 h 10000"/>
                    <a:gd name="connsiteX36" fmla="*/ 8060 w 10000"/>
                    <a:gd name="connsiteY36" fmla="*/ 3103 h 10000"/>
                    <a:gd name="connsiteX37" fmla="*/ 7889 w 10000"/>
                    <a:gd name="connsiteY37" fmla="*/ 2694 h 10000"/>
                    <a:gd name="connsiteX38" fmla="*/ 7717 w 10000"/>
                    <a:gd name="connsiteY38" fmla="*/ 2342 h 10000"/>
                    <a:gd name="connsiteX39" fmla="*/ 7545 w 10000"/>
                    <a:gd name="connsiteY39" fmla="*/ 2029 h 10000"/>
                    <a:gd name="connsiteX40" fmla="*/ 7370 w 10000"/>
                    <a:gd name="connsiteY40" fmla="*/ 1740 h 10000"/>
                    <a:gd name="connsiteX41" fmla="*/ 7193 w 10000"/>
                    <a:gd name="connsiteY41" fmla="*/ 1500 h 10000"/>
                    <a:gd name="connsiteX42" fmla="*/ 7007 w 10000"/>
                    <a:gd name="connsiteY42" fmla="*/ 1299 h 10000"/>
                    <a:gd name="connsiteX43" fmla="*/ 6822 w 10000"/>
                    <a:gd name="connsiteY43" fmla="*/ 1131 h 10000"/>
                    <a:gd name="connsiteX44" fmla="*/ 6625 w 10000"/>
                    <a:gd name="connsiteY44" fmla="*/ 986 h 10000"/>
                    <a:gd name="connsiteX45" fmla="*/ 6423 w 10000"/>
                    <a:gd name="connsiteY45" fmla="*/ 890 h 10000"/>
                    <a:gd name="connsiteX46" fmla="*/ 6207 w 10000"/>
                    <a:gd name="connsiteY46" fmla="*/ 810 h 10000"/>
                    <a:gd name="connsiteX47" fmla="*/ 5985 w 10000"/>
                    <a:gd name="connsiteY47" fmla="*/ 770 h 10000"/>
                    <a:gd name="connsiteX48" fmla="*/ 5747 w 10000"/>
                    <a:gd name="connsiteY48" fmla="*/ 746 h 10000"/>
                    <a:gd name="connsiteX49" fmla="*/ 5672 w 10000"/>
                    <a:gd name="connsiteY49" fmla="*/ 0 h 10000"/>
                    <a:gd name="connsiteX50" fmla="*/ 5907 w 10000"/>
                    <a:gd name="connsiteY50" fmla="*/ 16 h 10000"/>
                    <a:gd name="connsiteX51" fmla="*/ 6135 w 10000"/>
                    <a:gd name="connsiteY51" fmla="*/ 56 h 10000"/>
                    <a:gd name="connsiteX52" fmla="*/ 6348 w 10000"/>
                    <a:gd name="connsiteY52" fmla="*/ 112 h 10000"/>
                    <a:gd name="connsiteX53" fmla="*/ 6550 w 10000"/>
                    <a:gd name="connsiteY53" fmla="*/ 192 h 10000"/>
                    <a:gd name="connsiteX54" fmla="*/ 6747 w 10000"/>
                    <a:gd name="connsiteY54" fmla="*/ 313 h 10000"/>
                    <a:gd name="connsiteX55" fmla="*/ 6935 w 10000"/>
                    <a:gd name="connsiteY55" fmla="*/ 449 h 10000"/>
                    <a:gd name="connsiteX56" fmla="*/ 7113 w 10000"/>
                    <a:gd name="connsiteY56" fmla="*/ 617 h 10000"/>
                    <a:gd name="connsiteX57" fmla="*/ 7287 w 10000"/>
                    <a:gd name="connsiteY57" fmla="*/ 810 h 10000"/>
                    <a:gd name="connsiteX58" fmla="*/ 7456 w 10000"/>
                    <a:gd name="connsiteY58" fmla="*/ 1034 h 10000"/>
                    <a:gd name="connsiteX59" fmla="*/ 7614 w 10000"/>
                    <a:gd name="connsiteY59" fmla="*/ 1283 h 10000"/>
                    <a:gd name="connsiteX60" fmla="*/ 7775 w 10000"/>
                    <a:gd name="connsiteY60" fmla="*/ 1556 h 10000"/>
                    <a:gd name="connsiteX61" fmla="*/ 7933 w 10000"/>
                    <a:gd name="connsiteY61" fmla="*/ 1877 h 10000"/>
                    <a:gd name="connsiteX62" fmla="*/ 8094 w 10000"/>
                    <a:gd name="connsiteY62" fmla="*/ 2221 h 10000"/>
                    <a:gd name="connsiteX63" fmla="*/ 8257 w 10000"/>
                    <a:gd name="connsiteY63" fmla="*/ 2606 h 10000"/>
                    <a:gd name="connsiteX64" fmla="*/ 8418 w 10000"/>
                    <a:gd name="connsiteY64" fmla="*/ 3039 h 10000"/>
                    <a:gd name="connsiteX65" fmla="*/ 8584 w 10000"/>
                    <a:gd name="connsiteY65" fmla="*/ 3512 h 10000"/>
                    <a:gd name="connsiteX66" fmla="*/ 8756 w 10000"/>
                    <a:gd name="connsiteY66" fmla="*/ 4034 h 10000"/>
                    <a:gd name="connsiteX67" fmla="*/ 8933 w 10000"/>
                    <a:gd name="connsiteY67" fmla="*/ 4603 h 10000"/>
                    <a:gd name="connsiteX68" fmla="*/ 9077 w 10000"/>
                    <a:gd name="connsiteY68" fmla="*/ 5084 h 10000"/>
                    <a:gd name="connsiteX69" fmla="*/ 9213 w 10000"/>
                    <a:gd name="connsiteY69" fmla="*/ 5557 h 10000"/>
                    <a:gd name="connsiteX70" fmla="*/ 9332 w 10000"/>
                    <a:gd name="connsiteY70" fmla="*/ 5998 h 10000"/>
                    <a:gd name="connsiteX71" fmla="*/ 9446 w 10000"/>
                    <a:gd name="connsiteY71" fmla="*/ 6439 h 10000"/>
                    <a:gd name="connsiteX72" fmla="*/ 9546 w 10000"/>
                    <a:gd name="connsiteY72" fmla="*/ 6856 h 10000"/>
                    <a:gd name="connsiteX73" fmla="*/ 9643 w 10000"/>
                    <a:gd name="connsiteY73" fmla="*/ 7281 h 10000"/>
                    <a:gd name="connsiteX74" fmla="*/ 9731 w 10000"/>
                    <a:gd name="connsiteY74" fmla="*/ 7698 h 10000"/>
                    <a:gd name="connsiteX75" fmla="*/ 9764 w 10000"/>
                    <a:gd name="connsiteY75" fmla="*/ 7859 h 10000"/>
                    <a:gd name="connsiteX76" fmla="*/ 9795 w 10000"/>
                    <a:gd name="connsiteY76" fmla="*/ 7859 h 10000"/>
                    <a:gd name="connsiteX77" fmla="*/ 9842 w 10000"/>
                    <a:gd name="connsiteY77" fmla="*/ 7883 h 10000"/>
                    <a:gd name="connsiteX78" fmla="*/ 9884 w 10000"/>
                    <a:gd name="connsiteY78" fmla="*/ 7947 h 10000"/>
                    <a:gd name="connsiteX79" fmla="*/ 9917 w 10000"/>
                    <a:gd name="connsiteY79" fmla="*/ 8043 h 10000"/>
                    <a:gd name="connsiteX80" fmla="*/ 9939 w 10000"/>
                    <a:gd name="connsiteY80" fmla="*/ 8156 h 10000"/>
                    <a:gd name="connsiteX81" fmla="*/ 9945 w 10000"/>
                    <a:gd name="connsiteY81" fmla="*/ 8300 h 10000"/>
                    <a:gd name="connsiteX82" fmla="*/ 9942 w 10000"/>
                    <a:gd name="connsiteY82" fmla="*/ 8412 h 10000"/>
                    <a:gd name="connsiteX83" fmla="*/ 9928 w 10000"/>
                    <a:gd name="connsiteY83" fmla="*/ 8508 h 10000"/>
                    <a:gd name="connsiteX84" fmla="*/ 9903 w 10000"/>
                    <a:gd name="connsiteY84" fmla="*/ 8597 h 10000"/>
                    <a:gd name="connsiteX85" fmla="*/ 9947 w 10000"/>
                    <a:gd name="connsiteY85" fmla="*/ 8837 h 10000"/>
                    <a:gd name="connsiteX86" fmla="*/ 9989 w 10000"/>
                    <a:gd name="connsiteY86" fmla="*/ 9070 h 10000"/>
                    <a:gd name="connsiteX87" fmla="*/ 10000 w 10000"/>
                    <a:gd name="connsiteY87" fmla="*/ 9182 h 10000"/>
                    <a:gd name="connsiteX88" fmla="*/ 10000 w 10000"/>
                    <a:gd name="connsiteY88" fmla="*/ 9302 h 10000"/>
                    <a:gd name="connsiteX89" fmla="*/ 9989 w 10000"/>
                    <a:gd name="connsiteY89" fmla="*/ 9407 h 10000"/>
                    <a:gd name="connsiteX90" fmla="*/ 9964 w 10000"/>
                    <a:gd name="connsiteY90" fmla="*/ 9495 h 10000"/>
                    <a:gd name="connsiteX91" fmla="*/ 9933 w 10000"/>
                    <a:gd name="connsiteY91" fmla="*/ 9567 h 10000"/>
                    <a:gd name="connsiteX92" fmla="*/ 9906 w 10000"/>
                    <a:gd name="connsiteY92" fmla="*/ 9591 h 10000"/>
                    <a:gd name="connsiteX93" fmla="*/ 9881 w 10000"/>
                    <a:gd name="connsiteY93" fmla="*/ 9607 h 10000"/>
                    <a:gd name="connsiteX94" fmla="*/ 9845 w 10000"/>
                    <a:gd name="connsiteY94" fmla="*/ 9623 h 10000"/>
                    <a:gd name="connsiteX95" fmla="*/ 9792 w 10000"/>
                    <a:gd name="connsiteY95" fmla="*/ 9647 h 10000"/>
                    <a:gd name="connsiteX96" fmla="*/ 9723 w 10000"/>
                    <a:gd name="connsiteY96" fmla="*/ 9671 h 10000"/>
                    <a:gd name="connsiteX97" fmla="*/ 9643 w 10000"/>
                    <a:gd name="connsiteY97" fmla="*/ 9687 h 10000"/>
                    <a:gd name="connsiteX98" fmla="*/ 9546 w 10000"/>
                    <a:gd name="connsiteY98" fmla="*/ 9703 h 10000"/>
                    <a:gd name="connsiteX99" fmla="*/ 9443 w 10000"/>
                    <a:gd name="connsiteY99" fmla="*/ 9703 h 10000"/>
                    <a:gd name="connsiteX100" fmla="*/ 9341 w 10000"/>
                    <a:gd name="connsiteY100" fmla="*/ 9695 h 10000"/>
                    <a:gd name="connsiteX101" fmla="*/ 9255 w 10000"/>
                    <a:gd name="connsiteY101" fmla="*/ 9671 h 10000"/>
                    <a:gd name="connsiteX102" fmla="*/ 9183 w 10000"/>
                    <a:gd name="connsiteY102" fmla="*/ 9615 h 10000"/>
                    <a:gd name="connsiteX103" fmla="*/ 9122 w 10000"/>
                    <a:gd name="connsiteY103" fmla="*/ 9567 h 10000"/>
                    <a:gd name="connsiteX104" fmla="*/ 9072 w 10000"/>
                    <a:gd name="connsiteY104" fmla="*/ 9495 h 10000"/>
                    <a:gd name="connsiteX105" fmla="*/ 9027 w 10000"/>
                    <a:gd name="connsiteY105" fmla="*/ 9415 h 10000"/>
                    <a:gd name="connsiteX106" fmla="*/ 8994 w 10000"/>
                    <a:gd name="connsiteY106" fmla="*/ 9326 h 10000"/>
                    <a:gd name="connsiteX107" fmla="*/ 8969 w 10000"/>
                    <a:gd name="connsiteY107" fmla="*/ 9238 h 10000"/>
                    <a:gd name="connsiteX108" fmla="*/ 8953 w 10000"/>
                    <a:gd name="connsiteY108" fmla="*/ 9158 h 10000"/>
                    <a:gd name="connsiteX109" fmla="*/ 8936 w 10000"/>
                    <a:gd name="connsiteY109" fmla="*/ 9070 h 10000"/>
                    <a:gd name="connsiteX110" fmla="*/ 8928 w 10000"/>
                    <a:gd name="connsiteY110" fmla="*/ 8998 h 10000"/>
                    <a:gd name="connsiteX111" fmla="*/ 8922 w 10000"/>
                    <a:gd name="connsiteY111" fmla="*/ 8925 h 10000"/>
                    <a:gd name="connsiteX112" fmla="*/ 8878 w 10000"/>
                    <a:gd name="connsiteY112" fmla="*/ 8565 h 10000"/>
                    <a:gd name="connsiteX113" fmla="*/ 8825 w 10000"/>
                    <a:gd name="connsiteY113" fmla="*/ 8228 h 10000"/>
                    <a:gd name="connsiteX114" fmla="*/ 8759 w 10000"/>
                    <a:gd name="connsiteY114" fmla="*/ 7907 h 10000"/>
                    <a:gd name="connsiteX115" fmla="*/ 8678 w 10000"/>
                    <a:gd name="connsiteY115" fmla="*/ 7626 h 10000"/>
                    <a:gd name="connsiteX116" fmla="*/ 8587 w 10000"/>
                    <a:gd name="connsiteY116" fmla="*/ 7362 h 10000"/>
                    <a:gd name="connsiteX117" fmla="*/ 8487 w 10000"/>
                    <a:gd name="connsiteY117" fmla="*/ 7137 h 10000"/>
                    <a:gd name="connsiteX118" fmla="*/ 8379 w 10000"/>
                    <a:gd name="connsiteY118" fmla="*/ 6945 h 10000"/>
                    <a:gd name="connsiteX119" fmla="*/ 8260 w 10000"/>
                    <a:gd name="connsiteY119" fmla="*/ 6784 h 10000"/>
                    <a:gd name="connsiteX120" fmla="*/ 8135 w 10000"/>
                    <a:gd name="connsiteY120" fmla="*/ 6672 h 10000"/>
                    <a:gd name="connsiteX121" fmla="*/ 8005 w 10000"/>
                    <a:gd name="connsiteY121" fmla="*/ 6600 h 10000"/>
                    <a:gd name="connsiteX122" fmla="*/ 7869 w 10000"/>
                    <a:gd name="connsiteY122" fmla="*/ 6576 h 10000"/>
                    <a:gd name="connsiteX123" fmla="*/ 7722 w 10000"/>
                    <a:gd name="connsiteY123" fmla="*/ 6600 h 10000"/>
                    <a:gd name="connsiteX124" fmla="*/ 7584 w 10000"/>
                    <a:gd name="connsiteY124" fmla="*/ 6688 h 10000"/>
                    <a:gd name="connsiteX125" fmla="*/ 7451 w 10000"/>
                    <a:gd name="connsiteY125" fmla="*/ 6824 h 10000"/>
                    <a:gd name="connsiteX126" fmla="*/ 7326 w 10000"/>
                    <a:gd name="connsiteY126" fmla="*/ 7001 h 10000"/>
                    <a:gd name="connsiteX127" fmla="*/ 7210 w 10000"/>
                    <a:gd name="connsiteY127" fmla="*/ 7217 h 10000"/>
                    <a:gd name="connsiteX128" fmla="*/ 7110 w 10000"/>
                    <a:gd name="connsiteY128" fmla="*/ 7474 h 10000"/>
                    <a:gd name="connsiteX129" fmla="*/ 7019 w 10000"/>
                    <a:gd name="connsiteY129" fmla="*/ 7779 h 10000"/>
                    <a:gd name="connsiteX130" fmla="*/ 6938 w 10000"/>
                    <a:gd name="connsiteY130" fmla="*/ 8107 h 10000"/>
                    <a:gd name="connsiteX131" fmla="*/ 6874 w 10000"/>
                    <a:gd name="connsiteY131" fmla="*/ 8460 h 10000"/>
                    <a:gd name="connsiteX132" fmla="*/ 6827 w 10000"/>
                    <a:gd name="connsiteY132" fmla="*/ 8837 h 10000"/>
                    <a:gd name="connsiteX133" fmla="*/ 6797 w 10000"/>
                    <a:gd name="connsiteY133" fmla="*/ 9238 h 10000"/>
                    <a:gd name="connsiteX134" fmla="*/ 6794 w 10000"/>
                    <a:gd name="connsiteY134" fmla="*/ 9286 h 10000"/>
                    <a:gd name="connsiteX135" fmla="*/ 6789 w 10000"/>
                    <a:gd name="connsiteY135" fmla="*/ 9358 h 10000"/>
                    <a:gd name="connsiteX136" fmla="*/ 6778 w 10000"/>
                    <a:gd name="connsiteY136" fmla="*/ 9439 h 10000"/>
                    <a:gd name="connsiteX137" fmla="*/ 6766 w 10000"/>
                    <a:gd name="connsiteY137" fmla="*/ 9535 h 10000"/>
                    <a:gd name="connsiteX138" fmla="*/ 6747 w 10000"/>
                    <a:gd name="connsiteY138" fmla="*/ 9623 h 10000"/>
                    <a:gd name="connsiteX139" fmla="*/ 6722 w 10000"/>
                    <a:gd name="connsiteY139" fmla="*/ 9719 h 10000"/>
                    <a:gd name="connsiteX140" fmla="*/ 6692 w 10000"/>
                    <a:gd name="connsiteY140" fmla="*/ 9816 h 10000"/>
                    <a:gd name="connsiteX141" fmla="*/ 6653 w 10000"/>
                    <a:gd name="connsiteY141" fmla="*/ 9880 h 10000"/>
                    <a:gd name="connsiteX142" fmla="*/ 6603 w 10000"/>
                    <a:gd name="connsiteY142" fmla="*/ 9944 h 10000"/>
                    <a:gd name="connsiteX143" fmla="*/ 6542 w 10000"/>
                    <a:gd name="connsiteY143" fmla="*/ 9976 h 10000"/>
                    <a:gd name="connsiteX144" fmla="*/ 6473 w 10000"/>
                    <a:gd name="connsiteY144" fmla="*/ 10000 h 10000"/>
                    <a:gd name="connsiteX145" fmla="*/ 2898 w 10000"/>
                    <a:gd name="connsiteY145" fmla="*/ 10000 h 10000"/>
                    <a:gd name="connsiteX146" fmla="*/ 2804 w 10000"/>
                    <a:gd name="connsiteY146" fmla="*/ 9976 h 10000"/>
                    <a:gd name="connsiteX147" fmla="*/ 2729 w 10000"/>
                    <a:gd name="connsiteY147" fmla="*/ 9944 h 10000"/>
                    <a:gd name="connsiteX148" fmla="*/ 2660 w 10000"/>
                    <a:gd name="connsiteY148" fmla="*/ 9880 h 10000"/>
                    <a:gd name="connsiteX149" fmla="*/ 2605 w 10000"/>
                    <a:gd name="connsiteY149" fmla="*/ 9800 h 10000"/>
                    <a:gd name="connsiteX150" fmla="*/ 2560 w 10000"/>
                    <a:gd name="connsiteY150" fmla="*/ 9711 h 10000"/>
                    <a:gd name="connsiteX151" fmla="*/ 2524 w 10000"/>
                    <a:gd name="connsiteY151" fmla="*/ 9623 h 10000"/>
                    <a:gd name="connsiteX152" fmla="*/ 2497 w 10000"/>
                    <a:gd name="connsiteY152" fmla="*/ 9527 h 10000"/>
                    <a:gd name="connsiteX153" fmla="*/ 2474 w 10000"/>
                    <a:gd name="connsiteY153" fmla="*/ 9431 h 10000"/>
                    <a:gd name="connsiteX154" fmla="*/ 2458 w 10000"/>
                    <a:gd name="connsiteY154" fmla="*/ 9350 h 10000"/>
                    <a:gd name="connsiteX155" fmla="*/ 2449 w 10000"/>
                    <a:gd name="connsiteY155" fmla="*/ 9270 h 10000"/>
                    <a:gd name="connsiteX156" fmla="*/ 2444 w 10000"/>
                    <a:gd name="connsiteY156" fmla="*/ 9222 h 10000"/>
                    <a:gd name="connsiteX157" fmla="*/ 2413 w 10000"/>
                    <a:gd name="connsiteY157" fmla="*/ 8821 h 10000"/>
                    <a:gd name="connsiteX158" fmla="*/ 2364 w 10000"/>
                    <a:gd name="connsiteY158" fmla="*/ 8452 h 10000"/>
                    <a:gd name="connsiteX159" fmla="*/ 2303 w 10000"/>
                    <a:gd name="connsiteY159" fmla="*/ 8091 h 10000"/>
                    <a:gd name="connsiteX160" fmla="*/ 2222 w 10000"/>
                    <a:gd name="connsiteY160" fmla="*/ 7771 h 10000"/>
                    <a:gd name="connsiteX161" fmla="*/ 2131 w 10000"/>
                    <a:gd name="connsiteY161" fmla="*/ 7474 h 10000"/>
                    <a:gd name="connsiteX162" fmla="*/ 2025 w 10000"/>
                    <a:gd name="connsiteY162" fmla="*/ 7209 h 10000"/>
                    <a:gd name="connsiteX163" fmla="*/ 1912 w 10000"/>
                    <a:gd name="connsiteY163" fmla="*/ 6993 h 10000"/>
                    <a:gd name="connsiteX164" fmla="*/ 1787 w 10000"/>
                    <a:gd name="connsiteY164" fmla="*/ 6808 h 10000"/>
                    <a:gd name="connsiteX165" fmla="*/ 1654 w 10000"/>
                    <a:gd name="connsiteY165" fmla="*/ 6688 h 10000"/>
                    <a:gd name="connsiteX166" fmla="*/ 1518 w 10000"/>
                    <a:gd name="connsiteY166" fmla="*/ 6600 h 10000"/>
                    <a:gd name="connsiteX167" fmla="*/ 1372 w 10000"/>
                    <a:gd name="connsiteY167" fmla="*/ 6576 h 10000"/>
                    <a:gd name="connsiteX168" fmla="*/ 1247 w 10000"/>
                    <a:gd name="connsiteY168" fmla="*/ 6592 h 10000"/>
                    <a:gd name="connsiteX169" fmla="*/ 1128 w 10000"/>
                    <a:gd name="connsiteY169" fmla="*/ 6656 h 10000"/>
                    <a:gd name="connsiteX170" fmla="*/ 1009 w 10000"/>
                    <a:gd name="connsiteY170" fmla="*/ 6744 h 10000"/>
                    <a:gd name="connsiteX171" fmla="*/ 895 w 10000"/>
                    <a:gd name="connsiteY171" fmla="*/ 6864 h 10000"/>
                    <a:gd name="connsiteX172" fmla="*/ 787 w 10000"/>
                    <a:gd name="connsiteY172" fmla="*/ 7025 h 10000"/>
                    <a:gd name="connsiteX173" fmla="*/ 690 w 10000"/>
                    <a:gd name="connsiteY173" fmla="*/ 7209 h 10000"/>
                    <a:gd name="connsiteX174" fmla="*/ 599 w 10000"/>
                    <a:gd name="connsiteY174" fmla="*/ 7426 h 10000"/>
                    <a:gd name="connsiteX175" fmla="*/ 518 w 10000"/>
                    <a:gd name="connsiteY175" fmla="*/ 7658 h 10000"/>
                    <a:gd name="connsiteX176" fmla="*/ 449 w 10000"/>
                    <a:gd name="connsiteY176" fmla="*/ 7923 h 10000"/>
                    <a:gd name="connsiteX177" fmla="*/ 393 w 10000"/>
                    <a:gd name="connsiteY177" fmla="*/ 8212 h 10000"/>
                    <a:gd name="connsiteX178" fmla="*/ 352 w 10000"/>
                    <a:gd name="connsiteY178" fmla="*/ 8516 h 10000"/>
                    <a:gd name="connsiteX179" fmla="*/ 327 w 10000"/>
                    <a:gd name="connsiteY179" fmla="*/ 8845 h 10000"/>
                    <a:gd name="connsiteX180" fmla="*/ 316 w 10000"/>
                    <a:gd name="connsiteY180" fmla="*/ 8990 h 10000"/>
                    <a:gd name="connsiteX181" fmla="*/ 288 w 10000"/>
                    <a:gd name="connsiteY181" fmla="*/ 9094 h 10000"/>
                    <a:gd name="connsiteX182" fmla="*/ 252 w 10000"/>
                    <a:gd name="connsiteY182" fmla="*/ 9166 h 10000"/>
                    <a:gd name="connsiteX183" fmla="*/ 205 w 10000"/>
                    <a:gd name="connsiteY183" fmla="*/ 9206 h 10000"/>
                    <a:gd name="connsiteX184" fmla="*/ 147 w 10000"/>
                    <a:gd name="connsiteY184" fmla="*/ 9206 h 10000"/>
                    <a:gd name="connsiteX185" fmla="*/ 144 w 10000"/>
                    <a:gd name="connsiteY185" fmla="*/ 9182 h 10000"/>
                    <a:gd name="connsiteX186" fmla="*/ 144 w 10000"/>
                    <a:gd name="connsiteY186" fmla="*/ 9118 h 10000"/>
                    <a:gd name="connsiteX187" fmla="*/ 141 w 10000"/>
                    <a:gd name="connsiteY187" fmla="*/ 9022 h 10000"/>
                    <a:gd name="connsiteX188" fmla="*/ 141 w 10000"/>
                    <a:gd name="connsiteY188" fmla="*/ 8893 h 10000"/>
                    <a:gd name="connsiteX189" fmla="*/ 141 w 10000"/>
                    <a:gd name="connsiteY189" fmla="*/ 8733 h 10000"/>
                    <a:gd name="connsiteX190" fmla="*/ 97 w 10000"/>
                    <a:gd name="connsiteY190" fmla="*/ 8709 h 10000"/>
                    <a:gd name="connsiteX191" fmla="*/ 58 w 10000"/>
                    <a:gd name="connsiteY191" fmla="*/ 8645 h 10000"/>
                    <a:gd name="connsiteX192" fmla="*/ 28 w 10000"/>
                    <a:gd name="connsiteY192" fmla="*/ 8549 h 10000"/>
                    <a:gd name="connsiteX193" fmla="*/ 6 w 10000"/>
                    <a:gd name="connsiteY193" fmla="*/ 8428 h 10000"/>
                    <a:gd name="connsiteX194" fmla="*/ 0 w 10000"/>
                    <a:gd name="connsiteY194" fmla="*/ 8300 h 10000"/>
                    <a:gd name="connsiteX195" fmla="*/ 8 w 10000"/>
                    <a:gd name="connsiteY195" fmla="*/ 8156 h 10000"/>
                    <a:gd name="connsiteX196" fmla="*/ 30 w 10000"/>
                    <a:gd name="connsiteY196" fmla="*/ 8043 h 10000"/>
                    <a:gd name="connsiteX197" fmla="*/ 61 w 10000"/>
                    <a:gd name="connsiteY197" fmla="*/ 7947 h 10000"/>
                    <a:gd name="connsiteX198" fmla="*/ 105 w 10000"/>
                    <a:gd name="connsiteY198" fmla="*/ 7883 h 10000"/>
                    <a:gd name="connsiteX199" fmla="*/ 152 w 10000"/>
                    <a:gd name="connsiteY199" fmla="*/ 7859 h 10000"/>
                    <a:gd name="connsiteX200" fmla="*/ 208 w 10000"/>
                    <a:gd name="connsiteY200" fmla="*/ 7859 h 10000"/>
                    <a:gd name="connsiteX201" fmla="*/ 263 w 10000"/>
                    <a:gd name="connsiteY201" fmla="*/ 7418 h 10000"/>
                    <a:gd name="connsiteX202" fmla="*/ 263 w 10000"/>
                    <a:gd name="connsiteY202" fmla="*/ 7233 h 10000"/>
                    <a:gd name="connsiteX203" fmla="*/ 263 w 10000"/>
                    <a:gd name="connsiteY203" fmla="*/ 7209 h 10000"/>
                    <a:gd name="connsiteX204" fmla="*/ 263 w 10000"/>
                    <a:gd name="connsiteY204" fmla="*/ 7193 h 10000"/>
                    <a:gd name="connsiteX205" fmla="*/ 263 w 10000"/>
                    <a:gd name="connsiteY205" fmla="*/ 6391 h 10000"/>
                    <a:gd name="connsiteX206" fmla="*/ 269 w 10000"/>
                    <a:gd name="connsiteY206" fmla="*/ 6271 h 10000"/>
                    <a:gd name="connsiteX207" fmla="*/ 288 w 10000"/>
                    <a:gd name="connsiteY207" fmla="*/ 6183 h 10000"/>
                    <a:gd name="connsiteX208" fmla="*/ 316 w 10000"/>
                    <a:gd name="connsiteY208" fmla="*/ 6103 h 10000"/>
                    <a:gd name="connsiteX209" fmla="*/ 346 w 10000"/>
                    <a:gd name="connsiteY209" fmla="*/ 6055 h 10000"/>
                    <a:gd name="connsiteX210" fmla="*/ 382 w 10000"/>
                    <a:gd name="connsiteY210" fmla="*/ 6014 h 10000"/>
                    <a:gd name="connsiteX211" fmla="*/ 424 w 10000"/>
                    <a:gd name="connsiteY211" fmla="*/ 5982 h 10000"/>
                    <a:gd name="connsiteX212" fmla="*/ 460 w 10000"/>
                    <a:gd name="connsiteY212" fmla="*/ 5966 h 10000"/>
                    <a:gd name="connsiteX213" fmla="*/ 490 w 10000"/>
                    <a:gd name="connsiteY213" fmla="*/ 5942 h 10000"/>
                    <a:gd name="connsiteX214" fmla="*/ 518 w 10000"/>
                    <a:gd name="connsiteY214" fmla="*/ 5934 h 10000"/>
                    <a:gd name="connsiteX215" fmla="*/ 535 w 10000"/>
                    <a:gd name="connsiteY215" fmla="*/ 5918 h 10000"/>
                    <a:gd name="connsiteX216" fmla="*/ 695 w 10000"/>
                    <a:gd name="connsiteY216" fmla="*/ 5493 h 10000"/>
                    <a:gd name="connsiteX217" fmla="*/ 798 w 10000"/>
                    <a:gd name="connsiteY217" fmla="*/ 5261 h 10000"/>
                    <a:gd name="connsiteX218" fmla="*/ 917 w 10000"/>
                    <a:gd name="connsiteY218" fmla="*/ 5044 h 10000"/>
                    <a:gd name="connsiteX219" fmla="*/ 1058 w 10000"/>
                    <a:gd name="connsiteY219" fmla="*/ 4812 h 10000"/>
                    <a:gd name="connsiteX220" fmla="*/ 1216 w 10000"/>
                    <a:gd name="connsiteY220" fmla="*/ 4603 h 10000"/>
                    <a:gd name="connsiteX221" fmla="*/ 1391 w 10000"/>
                    <a:gd name="connsiteY221" fmla="*/ 4403 h 10000"/>
                    <a:gd name="connsiteX222" fmla="*/ 1582 w 10000"/>
                    <a:gd name="connsiteY222" fmla="*/ 4218 h 10000"/>
                    <a:gd name="connsiteX223" fmla="*/ 1784 w 10000"/>
                    <a:gd name="connsiteY223" fmla="*/ 4050 h 10000"/>
                    <a:gd name="connsiteX224" fmla="*/ 1995 w 10000"/>
                    <a:gd name="connsiteY224" fmla="*/ 3913 h 10000"/>
                    <a:gd name="connsiteX225" fmla="*/ 2217 w 10000"/>
                    <a:gd name="connsiteY225" fmla="*/ 3785 h 10000"/>
                    <a:gd name="connsiteX226" fmla="*/ 2444 w 10000"/>
                    <a:gd name="connsiteY226" fmla="*/ 3697 h 10000"/>
                    <a:gd name="connsiteX227" fmla="*/ 2677 w 10000"/>
                    <a:gd name="connsiteY227" fmla="*/ 3633 h 10000"/>
                    <a:gd name="connsiteX228" fmla="*/ 2909 w 10000"/>
                    <a:gd name="connsiteY228" fmla="*/ 3609 h 10000"/>
                    <a:gd name="connsiteX229" fmla="*/ 2912 w 10000"/>
                    <a:gd name="connsiteY229" fmla="*/ 3609 h 10000"/>
                    <a:gd name="connsiteX230" fmla="*/ 2920 w 10000"/>
                    <a:gd name="connsiteY230" fmla="*/ 3609 h 10000"/>
                    <a:gd name="connsiteX231" fmla="*/ 2932 w 10000"/>
                    <a:gd name="connsiteY231" fmla="*/ 3609 h 10000"/>
                    <a:gd name="connsiteX232" fmla="*/ 2937 w 10000"/>
                    <a:gd name="connsiteY232" fmla="*/ 3609 h 10000"/>
                    <a:gd name="connsiteX233" fmla="*/ 2945 w 10000"/>
                    <a:gd name="connsiteY233" fmla="*/ 3609 h 10000"/>
                    <a:gd name="connsiteX234" fmla="*/ 2956 w 10000"/>
                    <a:gd name="connsiteY234" fmla="*/ 3593 h 10000"/>
                    <a:gd name="connsiteX235" fmla="*/ 2962 w 10000"/>
                    <a:gd name="connsiteY235" fmla="*/ 3577 h 10000"/>
                    <a:gd name="connsiteX236" fmla="*/ 2968 w 10000"/>
                    <a:gd name="connsiteY236" fmla="*/ 3545 h 10000"/>
                    <a:gd name="connsiteX237" fmla="*/ 2970 w 10000"/>
                    <a:gd name="connsiteY237" fmla="*/ 3528 h 10000"/>
                    <a:gd name="connsiteX238" fmla="*/ 3106 w 10000"/>
                    <a:gd name="connsiteY238" fmla="*/ 3055 h 10000"/>
                    <a:gd name="connsiteX239" fmla="*/ 3247 w 10000"/>
                    <a:gd name="connsiteY239" fmla="*/ 2606 h 10000"/>
                    <a:gd name="connsiteX240" fmla="*/ 3394 w 10000"/>
                    <a:gd name="connsiteY240" fmla="*/ 2197 h 10000"/>
                    <a:gd name="connsiteX241" fmla="*/ 3549 w 10000"/>
                    <a:gd name="connsiteY241" fmla="*/ 1820 h 10000"/>
                    <a:gd name="connsiteX242" fmla="*/ 3713 w 10000"/>
                    <a:gd name="connsiteY242" fmla="*/ 1476 h 10000"/>
                    <a:gd name="connsiteX243" fmla="*/ 3885 w 10000"/>
                    <a:gd name="connsiteY243" fmla="*/ 1179 h 10000"/>
                    <a:gd name="connsiteX244" fmla="*/ 4062 w 10000"/>
                    <a:gd name="connsiteY244" fmla="*/ 914 h 10000"/>
                    <a:gd name="connsiteX245" fmla="*/ 4245 w 10000"/>
                    <a:gd name="connsiteY245" fmla="*/ 674 h 10000"/>
                    <a:gd name="connsiteX246" fmla="*/ 4439 w 10000"/>
                    <a:gd name="connsiteY246" fmla="*/ 473 h 10000"/>
                    <a:gd name="connsiteX247" fmla="*/ 4630 w 10000"/>
                    <a:gd name="connsiteY247" fmla="*/ 321 h 10000"/>
                    <a:gd name="connsiteX248" fmla="*/ 4813 w 10000"/>
                    <a:gd name="connsiteY248" fmla="*/ 200 h 10000"/>
                    <a:gd name="connsiteX249" fmla="*/ 4993 w 10000"/>
                    <a:gd name="connsiteY249" fmla="*/ 112 h 10000"/>
                    <a:gd name="connsiteX250" fmla="*/ 5170 w 10000"/>
                    <a:gd name="connsiteY250" fmla="*/ 56 h 10000"/>
                    <a:gd name="connsiteX251" fmla="*/ 5339 w 10000"/>
                    <a:gd name="connsiteY251" fmla="*/ 24 h 10000"/>
                    <a:gd name="connsiteX252" fmla="*/ 5508 w 10000"/>
                    <a:gd name="connsiteY252" fmla="*/ 8 h 10000"/>
                    <a:gd name="connsiteX253" fmla="*/ 5672 w 10000"/>
                    <a:gd name="connsiteY253" fmla="*/ 0 h 10000"/>
                    <a:gd name="connsiteX0" fmla="*/ 5492 w 10000"/>
                    <a:gd name="connsiteY0" fmla="*/ 754 h 10000"/>
                    <a:gd name="connsiteX1" fmla="*/ 5387 w 10000"/>
                    <a:gd name="connsiteY1" fmla="*/ 762 h 10000"/>
                    <a:gd name="connsiteX2" fmla="*/ 5273 w 10000"/>
                    <a:gd name="connsiteY2" fmla="*/ 778 h 10000"/>
                    <a:gd name="connsiteX3" fmla="*/ 5151 w 10000"/>
                    <a:gd name="connsiteY3" fmla="*/ 802 h 10000"/>
                    <a:gd name="connsiteX4" fmla="*/ 5021 w 10000"/>
                    <a:gd name="connsiteY4" fmla="*/ 850 h 10000"/>
                    <a:gd name="connsiteX5" fmla="*/ 4888 w 10000"/>
                    <a:gd name="connsiteY5" fmla="*/ 914 h 10000"/>
                    <a:gd name="connsiteX6" fmla="*/ 4749 w 10000"/>
                    <a:gd name="connsiteY6" fmla="*/ 1002 h 10000"/>
                    <a:gd name="connsiteX7" fmla="*/ 4605 w 10000"/>
                    <a:gd name="connsiteY7" fmla="*/ 1107 h 10000"/>
                    <a:gd name="connsiteX8" fmla="*/ 4458 w 10000"/>
                    <a:gd name="connsiteY8" fmla="*/ 1235 h 10000"/>
                    <a:gd name="connsiteX9" fmla="*/ 4306 w 10000"/>
                    <a:gd name="connsiteY9" fmla="*/ 1403 h 10000"/>
                    <a:gd name="connsiteX10" fmla="*/ 4156 w 10000"/>
                    <a:gd name="connsiteY10" fmla="*/ 1604 h 10000"/>
                    <a:gd name="connsiteX11" fmla="*/ 4004 w 10000"/>
                    <a:gd name="connsiteY11" fmla="*/ 1828 h 10000"/>
                    <a:gd name="connsiteX12" fmla="*/ 3854 w 10000"/>
                    <a:gd name="connsiteY12" fmla="*/ 2101 h 10000"/>
                    <a:gd name="connsiteX13" fmla="*/ 3705 w 10000"/>
                    <a:gd name="connsiteY13" fmla="*/ 2414 h 10000"/>
                    <a:gd name="connsiteX14" fmla="*/ 3552 w 10000"/>
                    <a:gd name="connsiteY14" fmla="*/ 2775 h 10000"/>
                    <a:gd name="connsiteX15" fmla="*/ 3408 w 10000"/>
                    <a:gd name="connsiteY15" fmla="*/ 3184 h 10000"/>
                    <a:gd name="connsiteX16" fmla="*/ 3267 w 10000"/>
                    <a:gd name="connsiteY16" fmla="*/ 3641 h 10000"/>
                    <a:gd name="connsiteX17" fmla="*/ 3264 w 10000"/>
                    <a:gd name="connsiteY17" fmla="*/ 3673 h 10000"/>
                    <a:gd name="connsiteX18" fmla="*/ 3261 w 10000"/>
                    <a:gd name="connsiteY18" fmla="*/ 3705 h 10000"/>
                    <a:gd name="connsiteX19" fmla="*/ 3261 w 10000"/>
                    <a:gd name="connsiteY19" fmla="*/ 3745 h 10000"/>
                    <a:gd name="connsiteX20" fmla="*/ 3267 w 10000"/>
                    <a:gd name="connsiteY20" fmla="*/ 3833 h 10000"/>
                    <a:gd name="connsiteX21" fmla="*/ 5492 w 10000"/>
                    <a:gd name="connsiteY21" fmla="*/ 754 h 10000"/>
                    <a:gd name="connsiteX22" fmla="*/ 5747 w 10000"/>
                    <a:gd name="connsiteY22" fmla="*/ 746 h 10000"/>
                    <a:gd name="connsiteX23" fmla="*/ 8185 w 10000"/>
                    <a:gd name="connsiteY23" fmla="*/ 3970 h 10000"/>
                    <a:gd name="connsiteX24" fmla="*/ 8229 w 10000"/>
                    <a:gd name="connsiteY24" fmla="*/ 3962 h 10000"/>
                    <a:gd name="connsiteX25" fmla="*/ 8260 w 10000"/>
                    <a:gd name="connsiteY25" fmla="*/ 3937 h 10000"/>
                    <a:gd name="connsiteX26" fmla="*/ 8274 w 10000"/>
                    <a:gd name="connsiteY26" fmla="*/ 3897 h 10000"/>
                    <a:gd name="connsiteX27" fmla="*/ 8282 w 10000"/>
                    <a:gd name="connsiteY27" fmla="*/ 3857 h 10000"/>
                    <a:gd name="connsiteX28" fmla="*/ 8282 w 10000"/>
                    <a:gd name="connsiteY28" fmla="*/ 3801 h 10000"/>
                    <a:gd name="connsiteX29" fmla="*/ 8277 w 10000"/>
                    <a:gd name="connsiteY29" fmla="*/ 3745 h 10000"/>
                    <a:gd name="connsiteX30" fmla="*/ 8268 w 10000"/>
                    <a:gd name="connsiteY30" fmla="*/ 3689 h 10000"/>
                    <a:gd name="connsiteX31" fmla="*/ 8257 w 10000"/>
                    <a:gd name="connsiteY31" fmla="*/ 3633 h 10000"/>
                    <a:gd name="connsiteX32" fmla="*/ 8243 w 10000"/>
                    <a:gd name="connsiteY32" fmla="*/ 3601 h 10000"/>
                    <a:gd name="connsiteX33" fmla="*/ 8235 w 10000"/>
                    <a:gd name="connsiteY33" fmla="*/ 3569 h 10000"/>
                    <a:gd name="connsiteX34" fmla="*/ 8232 w 10000"/>
                    <a:gd name="connsiteY34" fmla="*/ 3553 h 10000"/>
                    <a:gd name="connsiteX35" fmla="*/ 8060 w 10000"/>
                    <a:gd name="connsiteY35" fmla="*/ 3103 h 10000"/>
                    <a:gd name="connsiteX36" fmla="*/ 7889 w 10000"/>
                    <a:gd name="connsiteY36" fmla="*/ 2694 h 10000"/>
                    <a:gd name="connsiteX37" fmla="*/ 7717 w 10000"/>
                    <a:gd name="connsiteY37" fmla="*/ 2342 h 10000"/>
                    <a:gd name="connsiteX38" fmla="*/ 7545 w 10000"/>
                    <a:gd name="connsiteY38" fmla="*/ 2029 h 10000"/>
                    <a:gd name="connsiteX39" fmla="*/ 7370 w 10000"/>
                    <a:gd name="connsiteY39" fmla="*/ 1740 h 10000"/>
                    <a:gd name="connsiteX40" fmla="*/ 7193 w 10000"/>
                    <a:gd name="connsiteY40" fmla="*/ 1500 h 10000"/>
                    <a:gd name="connsiteX41" fmla="*/ 7007 w 10000"/>
                    <a:gd name="connsiteY41" fmla="*/ 1299 h 10000"/>
                    <a:gd name="connsiteX42" fmla="*/ 6822 w 10000"/>
                    <a:gd name="connsiteY42" fmla="*/ 1131 h 10000"/>
                    <a:gd name="connsiteX43" fmla="*/ 6625 w 10000"/>
                    <a:gd name="connsiteY43" fmla="*/ 986 h 10000"/>
                    <a:gd name="connsiteX44" fmla="*/ 6423 w 10000"/>
                    <a:gd name="connsiteY44" fmla="*/ 890 h 10000"/>
                    <a:gd name="connsiteX45" fmla="*/ 6207 w 10000"/>
                    <a:gd name="connsiteY45" fmla="*/ 810 h 10000"/>
                    <a:gd name="connsiteX46" fmla="*/ 5985 w 10000"/>
                    <a:gd name="connsiteY46" fmla="*/ 770 h 10000"/>
                    <a:gd name="connsiteX47" fmla="*/ 5747 w 10000"/>
                    <a:gd name="connsiteY47" fmla="*/ 746 h 10000"/>
                    <a:gd name="connsiteX48" fmla="*/ 5672 w 10000"/>
                    <a:gd name="connsiteY48" fmla="*/ 0 h 10000"/>
                    <a:gd name="connsiteX49" fmla="*/ 5907 w 10000"/>
                    <a:gd name="connsiteY49" fmla="*/ 16 h 10000"/>
                    <a:gd name="connsiteX50" fmla="*/ 6135 w 10000"/>
                    <a:gd name="connsiteY50" fmla="*/ 56 h 10000"/>
                    <a:gd name="connsiteX51" fmla="*/ 6348 w 10000"/>
                    <a:gd name="connsiteY51" fmla="*/ 112 h 10000"/>
                    <a:gd name="connsiteX52" fmla="*/ 6550 w 10000"/>
                    <a:gd name="connsiteY52" fmla="*/ 192 h 10000"/>
                    <a:gd name="connsiteX53" fmla="*/ 6747 w 10000"/>
                    <a:gd name="connsiteY53" fmla="*/ 313 h 10000"/>
                    <a:gd name="connsiteX54" fmla="*/ 6935 w 10000"/>
                    <a:gd name="connsiteY54" fmla="*/ 449 h 10000"/>
                    <a:gd name="connsiteX55" fmla="*/ 7113 w 10000"/>
                    <a:gd name="connsiteY55" fmla="*/ 617 h 10000"/>
                    <a:gd name="connsiteX56" fmla="*/ 7287 w 10000"/>
                    <a:gd name="connsiteY56" fmla="*/ 810 h 10000"/>
                    <a:gd name="connsiteX57" fmla="*/ 7456 w 10000"/>
                    <a:gd name="connsiteY57" fmla="*/ 1034 h 10000"/>
                    <a:gd name="connsiteX58" fmla="*/ 7614 w 10000"/>
                    <a:gd name="connsiteY58" fmla="*/ 1283 h 10000"/>
                    <a:gd name="connsiteX59" fmla="*/ 7775 w 10000"/>
                    <a:gd name="connsiteY59" fmla="*/ 1556 h 10000"/>
                    <a:gd name="connsiteX60" fmla="*/ 7933 w 10000"/>
                    <a:gd name="connsiteY60" fmla="*/ 1877 h 10000"/>
                    <a:gd name="connsiteX61" fmla="*/ 8094 w 10000"/>
                    <a:gd name="connsiteY61" fmla="*/ 2221 h 10000"/>
                    <a:gd name="connsiteX62" fmla="*/ 8257 w 10000"/>
                    <a:gd name="connsiteY62" fmla="*/ 2606 h 10000"/>
                    <a:gd name="connsiteX63" fmla="*/ 8418 w 10000"/>
                    <a:gd name="connsiteY63" fmla="*/ 3039 h 10000"/>
                    <a:gd name="connsiteX64" fmla="*/ 8584 w 10000"/>
                    <a:gd name="connsiteY64" fmla="*/ 3512 h 10000"/>
                    <a:gd name="connsiteX65" fmla="*/ 8756 w 10000"/>
                    <a:gd name="connsiteY65" fmla="*/ 4034 h 10000"/>
                    <a:gd name="connsiteX66" fmla="*/ 8933 w 10000"/>
                    <a:gd name="connsiteY66" fmla="*/ 4603 h 10000"/>
                    <a:gd name="connsiteX67" fmla="*/ 9077 w 10000"/>
                    <a:gd name="connsiteY67" fmla="*/ 5084 h 10000"/>
                    <a:gd name="connsiteX68" fmla="*/ 9213 w 10000"/>
                    <a:gd name="connsiteY68" fmla="*/ 5557 h 10000"/>
                    <a:gd name="connsiteX69" fmla="*/ 9332 w 10000"/>
                    <a:gd name="connsiteY69" fmla="*/ 5998 h 10000"/>
                    <a:gd name="connsiteX70" fmla="*/ 9446 w 10000"/>
                    <a:gd name="connsiteY70" fmla="*/ 6439 h 10000"/>
                    <a:gd name="connsiteX71" fmla="*/ 9546 w 10000"/>
                    <a:gd name="connsiteY71" fmla="*/ 6856 h 10000"/>
                    <a:gd name="connsiteX72" fmla="*/ 9643 w 10000"/>
                    <a:gd name="connsiteY72" fmla="*/ 7281 h 10000"/>
                    <a:gd name="connsiteX73" fmla="*/ 9731 w 10000"/>
                    <a:gd name="connsiteY73" fmla="*/ 7698 h 10000"/>
                    <a:gd name="connsiteX74" fmla="*/ 9764 w 10000"/>
                    <a:gd name="connsiteY74" fmla="*/ 7859 h 10000"/>
                    <a:gd name="connsiteX75" fmla="*/ 9795 w 10000"/>
                    <a:gd name="connsiteY75" fmla="*/ 7859 h 10000"/>
                    <a:gd name="connsiteX76" fmla="*/ 9842 w 10000"/>
                    <a:gd name="connsiteY76" fmla="*/ 7883 h 10000"/>
                    <a:gd name="connsiteX77" fmla="*/ 9884 w 10000"/>
                    <a:gd name="connsiteY77" fmla="*/ 7947 h 10000"/>
                    <a:gd name="connsiteX78" fmla="*/ 9917 w 10000"/>
                    <a:gd name="connsiteY78" fmla="*/ 8043 h 10000"/>
                    <a:gd name="connsiteX79" fmla="*/ 9939 w 10000"/>
                    <a:gd name="connsiteY79" fmla="*/ 8156 h 10000"/>
                    <a:gd name="connsiteX80" fmla="*/ 9945 w 10000"/>
                    <a:gd name="connsiteY80" fmla="*/ 8300 h 10000"/>
                    <a:gd name="connsiteX81" fmla="*/ 9942 w 10000"/>
                    <a:gd name="connsiteY81" fmla="*/ 8412 h 10000"/>
                    <a:gd name="connsiteX82" fmla="*/ 9928 w 10000"/>
                    <a:gd name="connsiteY82" fmla="*/ 8508 h 10000"/>
                    <a:gd name="connsiteX83" fmla="*/ 9903 w 10000"/>
                    <a:gd name="connsiteY83" fmla="*/ 8597 h 10000"/>
                    <a:gd name="connsiteX84" fmla="*/ 9947 w 10000"/>
                    <a:gd name="connsiteY84" fmla="*/ 8837 h 10000"/>
                    <a:gd name="connsiteX85" fmla="*/ 9989 w 10000"/>
                    <a:gd name="connsiteY85" fmla="*/ 9070 h 10000"/>
                    <a:gd name="connsiteX86" fmla="*/ 10000 w 10000"/>
                    <a:gd name="connsiteY86" fmla="*/ 9182 h 10000"/>
                    <a:gd name="connsiteX87" fmla="*/ 10000 w 10000"/>
                    <a:gd name="connsiteY87" fmla="*/ 9302 h 10000"/>
                    <a:gd name="connsiteX88" fmla="*/ 9989 w 10000"/>
                    <a:gd name="connsiteY88" fmla="*/ 9407 h 10000"/>
                    <a:gd name="connsiteX89" fmla="*/ 9964 w 10000"/>
                    <a:gd name="connsiteY89" fmla="*/ 9495 h 10000"/>
                    <a:gd name="connsiteX90" fmla="*/ 9933 w 10000"/>
                    <a:gd name="connsiteY90" fmla="*/ 9567 h 10000"/>
                    <a:gd name="connsiteX91" fmla="*/ 9906 w 10000"/>
                    <a:gd name="connsiteY91" fmla="*/ 9591 h 10000"/>
                    <a:gd name="connsiteX92" fmla="*/ 9881 w 10000"/>
                    <a:gd name="connsiteY92" fmla="*/ 9607 h 10000"/>
                    <a:gd name="connsiteX93" fmla="*/ 9845 w 10000"/>
                    <a:gd name="connsiteY93" fmla="*/ 9623 h 10000"/>
                    <a:gd name="connsiteX94" fmla="*/ 9792 w 10000"/>
                    <a:gd name="connsiteY94" fmla="*/ 9647 h 10000"/>
                    <a:gd name="connsiteX95" fmla="*/ 9723 w 10000"/>
                    <a:gd name="connsiteY95" fmla="*/ 9671 h 10000"/>
                    <a:gd name="connsiteX96" fmla="*/ 9643 w 10000"/>
                    <a:gd name="connsiteY96" fmla="*/ 9687 h 10000"/>
                    <a:gd name="connsiteX97" fmla="*/ 9546 w 10000"/>
                    <a:gd name="connsiteY97" fmla="*/ 9703 h 10000"/>
                    <a:gd name="connsiteX98" fmla="*/ 9443 w 10000"/>
                    <a:gd name="connsiteY98" fmla="*/ 9703 h 10000"/>
                    <a:gd name="connsiteX99" fmla="*/ 9341 w 10000"/>
                    <a:gd name="connsiteY99" fmla="*/ 9695 h 10000"/>
                    <a:gd name="connsiteX100" fmla="*/ 9255 w 10000"/>
                    <a:gd name="connsiteY100" fmla="*/ 9671 h 10000"/>
                    <a:gd name="connsiteX101" fmla="*/ 9183 w 10000"/>
                    <a:gd name="connsiteY101" fmla="*/ 9615 h 10000"/>
                    <a:gd name="connsiteX102" fmla="*/ 9122 w 10000"/>
                    <a:gd name="connsiteY102" fmla="*/ 9567 h 10000"/>
                    <a:gd name="connsiteX103" fmla="*/ 9072 w 10000"/>
                    <a:gd name="connsiteY103" fmla="*/ 9495 h 10000"/>
                    <a:gd name="connsiteX104" fmla="*/ 9027 w 10000"/>
                    <a:gd name="connsiteY104" fmla="*/ 9415 h 10000"/>
                    <a:gd name="connsiteX105" fmla="*/ 8994 w 10000"/>
                    <a:gd name="connsiteY105" fmla="*/ 9326 h 10000"/>
                    <a:gd name="connsiteX106" fmla="*/ 8969 w 10000"/>
                    <a:gd name="connsiteY106" fmla="*/ 9238 h 10000"/>
                    <a:gd name="connsiteX107" fmla="*/ 8953 w 10000"/>
                    <a:gd name="connsiteY107" fmla="*/ 9158 h 10000"/>
                    <a:gd name="connsiteX108" fmla="*/ 8936 w 10000"/>
                    <a:gd name="connsiteY108" fmla="*/ 9070 h 10000"/>
                    <a:gd name="connsiteX109" fmla="*/ 8928 w 10000"/>
                    <a:gd name="connsiteY109" fmla="*/ 8998 h 10000"/>
                    <a:gd name="connsiteX110" fmla="*/ 8922 w 10000"/>
                    <a:gd name="connsiteY110" fmla="*/ 8925 h 10000"/>
                    <a:gd name="connsiteX111" fmla="*/ 8878 w 10000"/>
                    <a:gd name="connsiteY111" fmla="*/ 8565 h 10000"/>
                    <a:gd name="connsiteX112" fmla="*/ 8825 w 10000"/>
                    <a:gd name="connsiteY112" fmla="*/ 8228 h 10000"/>
                    <a:gd name="connsiteX113" fmla="*/ 8759 w 10000"/>
                    <a:gd name="connsiteY113" fmla="*/ 7907 h 10000"/>
                    <a:gd name="connsiteX114" fmla="*/ 8678 w 10000"/>
                    <a:gd name="connsiteY114" fmla="*/ 7626 h 10000"/>
                    <a:gd name="connsiteX115" fmla="*/ 8587 w 10000"/>
                    <a:gd name="connsiteY115" fmla="*/ 7362 h 10000"/>
                    <a:gd name="connsiteX116" fmla="*/ 8487 w 10000"/>
                    <a:gd name="connsiteY116" fmla="*/ 7137 h 10000"/>
                    <a:gd name="connsiteX117" fmla="*/ 8379 w 10000"/>
                    <a:gd name="connsiteY117" fmla="*/ 6945 h 10000"/>
                    <a:gd name="connsiteX118" fmla="*/ 8260 w 10000"/>
                    <a:gd name="connsiteY118" fmla="*/ 6784 h 10000"/>
                    <a:gd name="connsiteX119" fmla="*/ 8135 w 10000"/>
                    <a:gd name="connsiteY119" fmla="*/ 6672 h 10000"/>
                    <a:gd name="connsiteX120" fmla="*/ 8005 w 10000"/>
                    <a:gd name="connsiteY120" fmla="*/ 6600 h 10000"/>
                    <a:gd name="connsiteX121" fmla="*/ 7869 w 10000"/>
                    <a:gd name="connsiteY121" fmla="*/ 6576 h 10000"/>
                    <a:gd name="connsiteX122" fmla="*/ 7722 w 10000"/>
                    <a:gd name="connsiteY122" fmla="*/ 6600 h 10000"/>
                    <a:gd name="connsiteX123" fmla="*/ 7584 w 10000"/>
                    <a:gd name="connsiteY123" fmla="*/ 6688 h 10000"/>
                    <a:gd name="connsiteX124" fmla="*/ 7451 w 10000"/>
                    <a:gd name="connsiteY124" fmla="*/ 6824 h 10000"/>
                    <a:gd name="connsiteX125" fmla="*/ 7326 w 10000"/>
                    <a:gd name="connsiteY125" fmla="*/ 7001 h 10000"/>
                    <a:gd name="connsiteX126" fmla="*/ 7210 w 10000"/>
                    <a:gd name="connsiteY126" fmla="*/ 7217 h 10000"/>
                    <a:gd name="connsiteX127" fmla="*/ 7110 w 10000"/>
                    <a:gd name="connsiteY127" fmla="*/ 7474 h 10000"/>
                    <a:gd name="connsiteX128" fmla="*/ 7019 w 10000"/>
                    <a:gd name="connsiteY128" fmla="*/ 7779 h 10000"/>
                    <a:gd name="connsiteX129" fmla="*/ 6938 w 10000"/>
                    <a:gd name="connsiteY129" fmla="*/ 8107 h 10000"/>
                    <a:gd name="connsiteX130" fmla="*/ 6874 w 10000"/>
                    <a:gd name="connsiteY130" fmla="*/ 8460 h 10000"/>
                    <a:gd name="connsiteX131" fmla="*/ 6827 w 10000"/>
                    <a:gd name="connsiteY131" fmla="*/ 8837 h 10000"/>
                    <a:gd name="connsiteX132" fmla="*/ 6797 w 10000"/>
                    <a:gd name="connsiteY132" fmla="*/ 9238 h 10000"/>
                    <a:gd name="connsiteX133" fmla="*/ 6794 w 10000"/>
                    <a:gd name="connsiteY133" fmla="*/ 9286 h 10000"/>
                    <a:gd name="connsiteX134" fmla="*/ 6789 w 10000"/>
                    <a:gd name="connsiteY134" fmla="*/ 9358 h 10000"/>
                    <a:gd name="connsiteX135" fmla="*/ 6778 w 10000"/>
                    <a:gd name="connsiteY135" fmla="*/ 9439 h 10000"/>
                    <a:gd name="connsiteX136" fmla="*/ 6766 w 10000"/>
                    <a:gd name="connsiteY136" fmla="*/ 9535 h 10000"/>
                    <a:gd name="connsiteX137" fmla="*/ 6747 w 10000"/>
                    <a:gd name="connsiteY137" fmla="*/ 9623 h 10000"/>
                    <a:gd name="connsiteX138" fmla="*/ 6722 w 10000"/>
                    <a:gd name="connsiteY138" fmla="*/ 9719 h 10000"/>
                    <a:gd name="connsiteX139" fmla="*/ 6692 w 10000"/>
                    <a:gd name="connsiteY139" fmla="*/ 9816 h 10000"/>
                    <a:gd name="connsiteX140" fmla="*/ 6653 w 10000"/>
                    <a:gd name="connsiteY140" fmla="*/ 9880 h 10000"/>
                    <a:gd name="connsiteX141" fmla="*/ 6603 w 10000"/>
                    <a:gd name="connsiteY141" fmla="*/ 9944 h 10000"/>
                    <a:gd name="connsiteX142" fmla="*/ 6542 w 10000"/>
                    <a:gd name="connsiteY142" fmla="*/ 9976 h 10000"/>
                    <a:gd name="connsiteX143" fmla="*/ 6473 w 10000"/>
                    <a:gd name="connsiteY143" fmla="*/ 10000 h 10000"/>
                    <a:gd name="connsiteX144" fmla="*/ 2898 w 10000"/>
                    <a:gd name="connsiteY144" fmla="*/ 10000 h 10000"/>
                    <a:gd name="connsiteX145" fmla="*/ 2804 w 10000"/>
                    <a:gd name="connsiteY145" fmla="*/ 9976 h 10000"/>
                    <a:gd name="connsiteX146" fmla="*/ 2729 w 10000"/>
                    <a:gd name="connsiteY146" fmla="*/ 9944 h 10000"/>
                    <a:gd name="connsiteX147" fmla="*/ 2660 w 10000"/>
                    <a:gd name="connsiteY147" fmla="*/ 9880 h 10000"/>
                    <a:gd name="connsiteX148" fmla="*/ 2605 w 10000"/>
                    <a:gd name="connsiteY148" fmla="*/ 9800 h 10000"/>
                    <a:gd name="connsiteX149" fmla="*/ 2560 w 10000"/>
                    <a:gd name="connsiteY149" fmla="*/ 9711 h 10000"/>
                    <a:gd name="connsiteX150" fmla="*/ 2524 w 10000"/>
                    <a:gd name="connsiteY150" fmla="*/ 9623 h 10000"/>
                    <a:gd name="connsiteX151" fmla="*/ 2497 w 10000"/>
                    <a:gd name="connsiteY151" fmla="*/ 9527 h 10000"/>
                    <a:gd name="connsiteX152" fmla="*/ 2474 w 10000"/>
                    <a:gd name="connsiteY152" fmla="*/ 9431 h 10000"/>
                    <a:gd name="connsiteX153" fmla="*/ 2458 w 10000"/>
                    <a:gd name="connsiteY153" fmla="*/ 9350 h 10000"/>
                    <a:gd name="connsiteX154" fmla="*/ 2449 w 10000"/>
                    <a:gd name="connsiteY154" fmla="*/ 9270 h 10000"/>
                    <a:gd name="connsiteX155" fmla="*/ 2444 w 10000"/>
                    <a:gd name="connsiteY155" fmla="*/ 9222 h 10000"/>
                    <a:gd name="connsiteX156" fmla="*/ 2413 w 10000"/>
                    <a:gd name="connsiteY156" fmla="*/ 8821 h 10000"/>
                    <a:gd name="connsiteX157" fmla="*/ 2364 w 10000"/>
                    <a:gd name="connsiteY157" fmla="*/ 8452 h 10000"/>
                    <a:gd name="connsiteX158" fmla="*/ 2303 w 10000"/>
                    <a:gd name="connsiteY158" fmla="*/ 8091 h 10000"/>
                    <a:gd name="connsiteX159" fmla="*/ 2222 w 10000"/>
                    <a:gd name="connsiteY159" fmla="*/ 7771 h 10000"/>
                    <a:gd name="connsiteX160" fmla="*/ 2131 w 10000"/>
                    <a:gd name="connsiteY160" fmla="*/ 7474 h 10000"/>
                    <a:gd name="connsiteX161" fmla="*/ 2025 w 10000"/>
                    <a:gd name="connsiteY161" fmla="*/ 7209 h 10000"/>
                    <a:gd name="connsiteX162" fmla="*/ 1912 w 10000"/>
                    <a:gd name="connsiteY162" fmla="*/ 6993 h 10000"/>
                    <a:gd name="connsiteX163" fmla="*/ 1787 w 10000"/>
                    <a:gd name="connsiteY163" fmla="*/ 6808 h 10000"/>
                    <a:gd name="connsiteX164" fmla="*/ 1654 w 10000"/>
                    <a:gd name="connsiteY164" fmla="*/ 6688 h 10000"/>
                    <a:gd name="connsiteX165" fmla="*/ 1518 w 10000"/>
                    <a:gd name="connsiteY165" fmla="*/ 6600 h 10000"/>
                    <a:gd name="connsiteX166" fmla="*/ 1372 w 10000"/>
                    <a:gd name="connsiteY166" fmla="*/ 6576 h 10000"/>
                    <a:gd name="connsiteX167" fmla="*/ 1247 w 10000"/>
                    <a:gd name="connsiteY167" fmla="*/ 6592 h 10000"/>
                    <a:gd name="connsiteX168" fmla="*/ 1128 w 10000"/>
                    <a:gd name="connsiteY168" fmla="*/ 6656 h 10000"/>
                    <a:gd name="connsiteX169" fmla="*/ 1009 w 10000"/>
                    <a:gd name="connsiteY169" fmla="*/ 6744 h 10000"/>
                    <a:gd name="connsiteX170" fmla="*/ 895 w 10000"/>
                    <a:gd name="connsiteY170" fmla="*/ 6864 h 10000"/>
                    <a:gd name="connsiteX171" fmla="*/ 787 w 10000"/>
                    <a:gd name="connsiteY171" fmla="*/ 7025 h 10000"/>
                    <a:gd name="connsiteX172" fmla="*/ 690 w 10000"/>
                    <a:gd name="connsiteY172" fmla="*/ 7209 h 10000"/>
                    <a:gd name="connsiteX173" fmla="*/ 599 w 10000"/>
                    <a:gd name="connsiteY173" fmla="*/ 7426 h 10000"/>
                    <a:gd name="connsiteX174" fmla="*/ 518 w 10000"/>
                    <a:gd name="connsiteY174" fmla="*/ 7658 h 10000"/>
                    <a:gd name="connsiteX175" fmla="*/ 449 w 10000"/>
                    <a:gd name="connsiteY175" fmla="*/ 7923 h 10000"/>
                    <a:gd name="connsiteX176" fmla="*/ 393 w 10000"/>
                    <a:gd name="connsiteY176" fmla="*/ 8212 h 10000"/>
                    <a:gd name="connsiteX177" fmla="*/ 352 w 10000"/>
                    <a:gd name="connsiteY177" fmla="*/ 8516 h 10000"/>
                    <a:gd name="connsiteX178" fmla="*/ 327 w 10000"/>
                    <a:gd name="connsiteY178" fmla="*/ 8845 h 10000"/>
                    <a:gd name="connsiteX179" fmla="*/ 316 w 10000"/>
                    <a:gd name="connsiteY179" fmla="*/ 8990 h 10000"/>
                    <a:gd name="connsiteX180" fmla="*/ 288 w 10000"/>
                    <a:gd name="connsiteY180" fmla="*/ 9094 h 10000"/>
                    <a:gd name="connsiteX181" fmla="*/ 252 w 10000"/>
                    <a:gd name="connsiteY181" fmla="*/ 9166 h 10000"/>
                    <a:gd name="connsiteX182" fmla="*/ 205 w 10000"/>
                    <a:gd name="connsiteY182" fmla="*/ 9206 h 10000"/>
                    <a:gd name="connsiteX183" fmla="*/ 147 w 10000"/>
                    <a:gd name="connsiteY183" fmla="*/ 9206 h 10000"/>
                    <a:gd name="connsiteX184" fmla="*/ 144 w 10000"/>
                    <a:gd name="connsiteY184" fmla="*/ 9182 h 10000"/>
                    <a:gd name="connsiteX185" fmla="*/ 144 w 10000"/>
                    <a:gd name="connsiteY185" fmla="*/ 9118 h 10000"/>
                    <a:gd name="connsiteX186" fmla="*/ 141 w 10000"/>
                    <a:gd name="connsiteY186" fmla="*/ 9022 h 10000"/>
                    <a:gd name="connsiteX187" fmla="*/ 141 w 10000"/>
                    <a:gd name="connsiteY187" fmla="*/ 8893 h 10000"/>
                    <a:gd name="connsiteX188" fmla="*/ 141 w 10000"/>
                    <a:gd name="connsiteY188" fmla="*/ 8733 h 10000"/>
                    <a:gd name="connsiteX189" fmla="*/ 97 w 10000"/>
                    <a:gd name="connsiteY189" fmla="*/ 8709 h 10000"/>
                    <a:gd name="connsiteX190" fmla="*/ 58 w 10000"/>
                    <a:gd name="connsiteY190" fmla="*/ 8645 h 10000"/>
                    <a:gd name="connsiteX191" fmla="*/ 28 w 10000"/>
                    <a:gd name="connsiteY191" fmla="*/ 8549 h 10000"/>
                    <a:gd name="connsiteX192" fmla="*/ 6 w 10000"/>
                    <a:gd name="connsiteY192" fmla="*/ 8428 h 10000"/>
                    <a:gd name="connsiteX193" fmla="*/ 0 w 10000"/>
                    <a:gd name="connsiteY193" fmla="*/ 8300 h 10000"/>
                    <a:gd name="connsiteX194" fmla="*/ 8 w 10000"/>
                    <a:gd name="connsiteY194" fmla="*/ 8156 h 10000"/>
                    <a:gd name="connsiteX195" fmla="*/ 30 w 10000"/>
                    <a:gd name="connsiteY195" fmla="*/ 8043 h 10000"/>
                    <a:gd name="connsiteX196" fmla="*/ 61 w 10000"/>
                    <a:gd name="connsiteY196" fmla="*/ 7947 h 10000"/>
                    <a:gd name="connsiteX197" fmla="*/ 105 w 10000"/>
                    <a:gd name="connsiteY197" fmla="*/ 7883 h 10000"/>
                    <a:gd name="connsiteX198" fmla="*/ 152 w 10000"/>
                    <a:gd name="connsiteY198" fmla="*/ 7859 h 10000"/>
                    <a:gd name="connsiteX199" fmla="*/ 208 w 10000"/>
                    <a:gd name="connsiteY199" fmla="*/ 7859 h 10000"/>
                    <a:gd name="connsiteX200" fmla="*/ 263 w 10000"/>
                    <a:gd name="connsiteY200" fmla="*/ 7418 h 10000"/>
                    <a:gd name="connsiteX201" fmla="*/ 263 w 10000"/>
                    <a:gd name="connsiteY201" fmla="*/ 7233 h 10000"/>
                    <a:gd name="connsiteX202" fmla="*/ 263 w 10000"/>
                    <a:gd name="connsiteY202" fmla="*/ 7209 h 10000"/>
                    <a:gd name="connsiteX203" fmla="*/ 263 w 10000"/>
                    <a:gd name="connsiteY203" fmla="*/ 7193 h 10000"/>
                    <a:gd name="connsiteX204" fmla="*/ 263 w 10000"/>
                    <a:gd name="connsiteY204" fmla="*/ 6391 h 10000"/>
                    <a:gd name="connsiteX205" fmla="*/ 269 w 10000"/>
                    <a:gd name="connsiteY205" fmla="*/ 6271 h 10000"/>
                    <a:gd name="connsiteX206" fmla="*/ 288 w 10000"/>
                    <a:gd name="connsiteY206" fmla="*/ 6183 h 10000"/>
                    <a:gd name="connsiteX207" fmla="*/ 316 w 10000"/>
                    <a:gd name="connsiteY207" fmla="*/ 6103 h 10000"/>
                    <a:gd name="connsiteX208" fmla="*/ 346 w 10000"/>
                    <a:gd name="connsiteY208" fmla="*/ 6055 h 10000"/>
                    <a:gd name="connsiteX209" fmla="*/ 382 w 10000"/>
                    <a:gd name="connsiteY209" fmla="*/ 6014 h 10000"/>
                    <a:gd name="connsiteX210" fmla="*/ 424 w 10000"/>
                    <a:gd name="connsiteY210" fmla="*/ 5982 h 10000"/>
                    <a:gd name="connsiteX211" fmla="*/ 460 w 10000"/>
                    <a:gd name="connsiteY211" fmla="*/ 5966 h 10000"/>
                    <a:gd name="connsiteX212" fmla="*/ 490 w 10000"/>
                    <a:gd name="connsiteY212" fmla="*/ 5942 h 10000"/>
                    <a:gd name="connsiteX213" fmla="*/ 518 w 10000"/>
                    <a:gd name="connsiteY213" fmla="*/ 5934 h 10000"/>
                    <a:gd name="connsiteX214" fmla="*/ 535 w 10000"/>
                    <a:gd name="connsiteY214" fmla="*/ 5918 h 10000"/>
                    <a:gd name="connsiteX215" fmla="*/ 695 w 10000"/>
                    <a:gd name="connsiteY215" fmla="*/ 5493 h 10000"/>
                    <a:gd name="connsiteX216" fmla="*/ 798 w 10000"/>
                    <a:gd name="connsiteY216" fmla="*/ 5261 h 10000"/>
                    <a:gd name="connsiteX217" fmla="*/ 917 w 10000"/>
                    <a:gd name="connsiteY217" fmla="*/ 5044 h 10000"/>
                    <a:gd name="connsiteX218" fmla="*/ 1058 w 10000"/>
                    <a:gd name="connsiteY218" fmla="*/ 4812 h 10000"/>
                    <a:gd name="connsiteX219" fmla="*/ 1216 w 10000"/>
                    <a:gd name="connsiteY219" fmla="*/ 4603 h 10000"/>
                    <a:gd name="connsiteX220" fmla="*/ 1391 w 10000"/>
                    <a:gd name="connsiteY220" fmla="*/ 4403 h 10000"/>
                    <a:gd name="connsiteX221" fmla="*/ 1582 w 10000"/>
                    <a:gd name="connsiteY221" fmla="*/ 4218 h 10000"/>
                    <a:gd name="connsiteX222" fmla="*/ 1784 w 10000"/>
                    <a:gd name="connsiteY222" fmla="*/ 4050 h 10000"/>
                    <a:gd name="connsiteX223" fmla="*/ 1995 w 10000"/>
                    <a:gd name="connsiteY223" fmla="*/ 3913 h 10000"/>
                    <a:gd name="connsiteX224" fmla="*/ 2217 w 10000"/>
                    <a:gd name="connsiteY224" fmla="*/ 3785 h 10000"/>
                    <a:gd name="connsiteX225" fmla="*/ 2444 w 10000"/>
                    <a:gd name="connsiteY225" fmla="*/ 3697 h 10000"/>
                    <a:gd name="connsiteX226" fmla="*/ 2677 w 10000"/>
                    <a:gd name="connsiteY226" fmla="*/ 3633 h 10000"/>
                    <a:gd name="connsiteX227" fmla="*/ 2909 w 10000"/>
                    <a:gd name="connsiteY227" fmla="*/ 3609 h 10000"/>
                    <a:gd name="connsiteX228" fmla="*/ 2912 w 10000"/>
                    <a:gd name="connsiteY228" fmla="*/ 3609 h 10000"/>
                    <a:gd name="connsiteX229" fmla="*/ 2920 w 10000"/>
                    <a:gd name="connsiteY229" fmla="*/ 3609 h 10000"/>
                    <a:gd name="connsiteX230" fmla="*/ 2932 w 10000"/>
                    <a:gd name="connsiteY230" fmla="*/ 3609 h 10000"/>
                    <a:gd name="connsiteX231" fmla="*/ 2937 w 10000"/>
                    <a:gd name="connsiteY231" fmla="*/ 3609 h 10000"/>
                    <a:gd name="connsiteX232" fmla="*/ 2945 w 10000"/>
                    <a:gd name="connsiteY232" fmla="*/ 3609 h 10000"/>
                    <a:gd name="connsiteX233" fmla="*/ 2956 w 10000"/>
                    <a:gd name="connsiteY233" fmla="*/ 3593 h 10000"/>
                    <a:gd name="connsiteX234" fmla="*/ 2962 w 10000"/>
                    <a:gd name="connsiteY234" fmla="*/ 3577 h 10000"/>
                    <a:gd name="connsiteX235" fmla="*/ 2968 w 10000"/>
                    <a:gd name="connsiteY235" fmla="*/ 3545 h 10000"/>
                    <a:gd name="connsiteX236" fmla="*/ 2970 w 10000"/>
                    <a:gd name="connsiteY236" fmla="*/ 3528 h 10000"/>
                    <a:gd name="connsiteX237" fmla="*/ 3106 w 10000"/>
                    <a:gd name="connsiteY237" fmla="*/ 3055 h 10000"/>
                    <a:gd name="connsiteX238" fmla="*/ 3247 w 10000"/>
                    <a:gd name="connsiteY238" fmla="*/ 2606 h 10000"/>
                    <a:gd name="connsiteX239" fmla="*/ 3394 w 10000"/>
                    <a:gd name="connsiteY239" fmla="*/ 2197 h 10000"/>
                    <a:gd name="connsiteX240" fmla="*/ 3549 w 10000"/>
                    <a:gd name="connsiteY240" fmla="*/ 1820 h 10000"/>
                    <a:gd name="connsiteX241" fmla="*/ 3713 w 10000"/>
                    <a:gd name="connsiteY241" fmla="*/ 1476 h 10000"/>
                    <a:gd name="connsiteX242" fmla="*/ 3885 w 10000"/>
                    <a:gd name="connsiteY242" fmla="*/ 1179 h 10000"/>
                    <a:gd name="connsiteX243" fmla="*/ 4062 w 10000"/>
                    <a:gd name="connsiteY243" fmla="*/ 914 h 10000"/>
                    <a:gd name="connsiteX244" fmla="*/ 4245 w 10000"/>
                    <a:gd name="connsiteY244" fmla="*/ 674 h 10000"/>
                    <a:gd name="connsiteX245" fmla="*/ 4439 w 10000"/>
                    <a:gd name="connsiteY245" fmla="*/ 473 h 10000"/>
                    <a:gd name="connsiteX246" fmla="*/ 4630 w 10000"/>
                    <a:gd name="connsiteY246" fmla="*/ 321 h 10000"/>
                    <a:gd name="connsiteX247" fmla="*/ 4813 w 10000"/>
                    <a:gd name="connsiteY247" fmla="*/ 200 h 10000"/>
                    <a:gd name="connsiteX248" fmla="*/ 4993 w 10000"/>
                    <a:gd name="connsiteY248" fmla="*/ 112 h 10000"/>
                    <a:gd name="connsiteX249" fmla="*/ 5170 w 10000"/>
                    <a:gd name="connsiteY249" fmla="*/ 56 h 10000"/>
                    <a:gd name="connsiteX250" fmla="*/ 5339 w 10000"/>
                    <a:gd name="connsiteY250" fmla="*/ 24 h 10000"/>
                    <a:gd name="connsiteX251" fmla="*/ 5508 w 10000"/>
                    <a:gd name="connsiteY251" fmla="*/ 8 h 10000"/>
                    <a:gd name="connsiteX252" fmla="*/ 5672 w 10000"/>
                    <a:gd name="connsiteY252" fmla="*/ 0 h 10000"/>
                    <a:gd name="connsiteX0" fmla="*/ 5492 w 10000"/>
                    <a:gd name="connsiteY0" fmla="*/ 754 h 10000"/>
                    <a:gd name="connsiteX1" fmla="*/ 5387 w 10000"/>
                    <a:gd name="connsiteY1" fmla="*/ 762 h 10000"/>
                    <a:gd name="connsiteX2" fmla="*/ 5273 w 10000"/>
                    <a:gd name="connsiteY2" fmla="*/ 778 h 10000"/>
                    <a:gd name="connsiteX3" fmla="*/ 5151 w 10000"/>
                    <a:gd name="connsiteY3" fmla="*/ 802 h 10000"/>
                    <a:gd name="connsiteX4" fmla="*/ 5021 w 10000"/>
                    <a:gd name="connsiteY4" fmla="*/ 850 h 10000"/>
                    <a:gd name="connsiteX5" fmla="*/ 4888 w 10000"/>
                    <a:gd name="connsiteY5" fmla="*/ 914 h 10000"/>
                    <a:gd name="connsiteX6" fmla="*/ 4749 w 10000"/>
                    <a:gd name="connsiteY6" fmla="*/ 1002 h 10000"/>
                    <a:gd name="connsiteX7" fmla="*/ 4605 w 10000"/>
                    <a:gd name="connsiteY7" fmla="*/ 1107 h 10000"/>
                    <a:gd name="connsiteX8" fmla="*/ 4458 w 10000"/>
                    <a:gd name="connsiteY8" fmla="*/ 1235 h 10000"/>
                    <a:gd name="connsiteX9" fmla="*/ 4306 w 10000"/>
                    <a:gd name="connsiteY9" fmla="*/ 1403 h 10000"/>
                    <a:gd name="connsiteX10" fmla="*/ 4156 w 10000"/>
                    <a:gd name="connsiteY10" fmla="*/ 1604 h 10000"/>
                    <a:gd name="connsiteX11" fmla="*/ 4004 w 10000"/>
                    <a:gd name="connsiteY11" fmla="*/ 1828 h 10000"/>
                    <a:gd name="connsiteX12" fmla="*/ 3854 w 10000"/>
                    <a:gd name="connsiteY12" fmla="*/ 2101 h 10000"/>
                    <a:gd name="connsiteX13" fmla="*/ 3705 w 10000"/>
                    <a:gd name="connsiteY13" fmla="*/ 2414 h 10000"/>
                    <a:gd name="connsiteX14" fmla="*/ 3552 w 10000"/>
                    <a:gd name="connsiteY14" fmla="*/ 2775 h 10000"/>
                    <a:gd name="connsiteX15" fmla="*/ 3408 w 10000"/>
                    <a:gd name="connsiteY15" fmla="*/ 3184 h 10000"/>
                    <a:gd name="connsiteX16" fmla="*/ 3267 w 10000"/>
                    <a:gd name="connsiteY16" fmla="*/ 3641 h 10000"/>
                    <a:gd name="connsiteX17" fmla="*/ 3264 w 10000"/>
                    <a:gd name="connsiteY17" fmla="*/ 3673 h 10000"/>
                    <a:gd name="connsiteX18" fmla="*/ 3261 w 10000"/>
                    <a:gd name="connsiteY18" fmla="*/ 3705 h 10000"/>
                    <a:gd name="connsiteX19" fmla="*/ 3261 w 10000"/>
                    <a:gd name="connsiteY19" fmla="*/ 3745 h 10000"/>
                    <a:gd name="connsiteX20" fmla="*/ 3267 w 10000"/>
                    <a:gd name="connsiteY20" fmla="*/ 3833 h 10000"/>
                    <a:gd name="connsiteX21" fmla="*/ 5492 w 10000"/>
                    <a:gd name="connsiteY21" fmla="*/ 754 h 10000"/>
                    <a:gd name="connsiteX22" fmla="*/ 5747 w 10000"/>
                    <a:gd name="connsiteY22" fmla="*/ 746 h 10000"/>
                    <a:gd name="connsiteX23" fmla="*/ 8185 w 10000"/>
                    <a:gd name="connsiteY23" fmla="*/ 3970 h 10000"/>
                    <a:gd name="connsiteX24" fmla="*/ 8229 w 10000"/>
                    <a:gd name="connsiteY24" fmla="*/ 3962 h 10000"/>
                    <a:gd name="connsiteX25" fmla="*/ 8274 w 10000"/>
                    <a:gd name="connsiteY25" fmla="*/ 3897 h 10000"/>
                    <a:gd name="connsiteX26" fmla="*/ 8282 w 10000"/>
                    <a:gd name="connsiteY26" fmla="*/ 3857 h 10000"/>
                    <a:gd name="connsiteX27" fmla="*/ 8282 w 10000"/>
                    <a:gd name="connsiteY27" fmla="*/ 3801 h 10000"/>
                    <a:gd name="connsiteX28" fmla="*/ 8277 w 10000"/>
                    <a:gd name="connsiteY28" fmla="*/ 3745 h 10000"/>
                    <a:gd name="connsiteX29" fmla="*/ 8268 w 10000"/>
                    <a:gd name="connsiteY29" fmla="*/ 3689 h 10000"/>
                    <a:gd name="connsiteX30" fmla="*/ 8257 w 10000"/>
                    <a:gd name="connsiteY30" fmla="*/ 3633 h 10000"/>
                    <a:gd name="connsiteX31" fmla="*/ 8243 w 10000"/>
                    <a:gd name="connsiteY31" fmla="*/ 3601 h 10000"/>
                    <a:gd name="connsiteX32" fmla="*/ 8235 w 10000"/>
                    <a:gd name="connsiteY32" fmla="*/ 3569 h 10000"/>
                    <a:gd name="connsiteX33" fmla="*/ 8232 w 10000"/>
                    <a:gd name="connsiteY33" fmla="*/ 3553 h 10000"/>
                    <a:gd name="connsiteX34" fmla="*/ 8060 w 10000"/>
                    <a:gd name="connsiteY34" fmla="*/ 3103 h 10000"/>
                    <a:gd name="connsiteX35" fmla="*/ 7889 w 10000"/>
                    <a:gd name="connsiteY35" fmla="*/ 2694 h 10000"/>
                    <a:gd name="connsiteX36" fmla="*/ 7717 w 10000"/>
                    <a:gd name="connsiteY36" fmla="*/ 2342 h 10000"/>
                    <a:gd name="connsiteX37" fmla="*/ 7545 w 10000"/>
                    <a:gd name="connsiteY37" fmla="*/ 2029 h 10000"/>
                    <a:gd name="connsiteX38" fmla="*/ 7370 w 10000"/>
                    <a:gd name="connsiteY38" fmla="*/ 1740 h 10000"/>
                    <a:gd name="connsiteX39" fmla="*/ 7193 w 10000"/>
                    <a:gd name="connsiteY39" fmla="*/ 1500 h 10000"/>
                    <a:gd name="connsiteX40" fmla="*/ 7007 w 10000"/>
                    <a:gd name="connsiteY40" fmla="*/ 1299 h 10000"/>
                    <a:gd name="connsiteX41" fmla="*/ 6822 w 10000"/>
                    <a:gd name="connsiteY41" fmla="*/ 1131 h 10000"/>
                    <a:gd name="connsiteX42" fmla="*/ 6625 w 10000"/>
                    <a:gd name="connsiteY42" fmla="*/ 986 h 10000"/>
                    <a:gd name="connsiteX43" fmla="*/ 6423 w 10000"/>
                    <a:gd name="connsiteY43" fmla="*/ 890 h 10000"/>
                    <a:gd name="connsiteX44" fmla="*/ 6207 w 10000"/>
                    <a:gd name="connsiteY44" fmla="*/ 810 h 10000"/>
                    <a:gd name="connsiteX45" fmla="*/ 5985 w 10000"/>
                    <a:gd name="connsiteY45" fmla="*/ 770 h 10000"/>
                    <a:gd name="connsiteX46" fmla="*/ 5747 w 10000"/>
                    <a:gd name="connsiteY46" fmla="*/ 746 h 10000"/>
                    <a:gd name="connsiteX47" fmla="*/ 5672 w 10000"/>
                    <a:gd name="connsiteY47" fmla="*/ 0 h 10000"/>
                    <a:gd name="connsiteX48" fmla="*/ 5907 w 10000"/>
                    <a:gd name="connsiteY48" fmla="*/ 16 h 10000"/>
                    <a:gd name="connsiteX49" fmla="*/ 6135 w 10000"/>
                    <a:gd name="connsiteY49" fmla="*/ 56 h 10000"/>
                    <a:gd name="connsiteX50" fmla="*/ 6348 w 10000"/>
                    <a:gd name="connsiteY50" fmla="*/ 112 h 10000"/>
                    <a:gd name="connsiteX51" fmla="*/ 6550 w 10000"/>
                    <a:gd name="connsiteY51" fmla="*/ 192 h 10000"/>
                    <a:gd name="connsiteX52" fmla="*/ 6747 w 10000"/>
                    <a:gd name="connsiteY52" fmla="*/ 313 h 10000"/>
                    <a:gd name="connsiteX53" fmla="*/ 6935 w 10000"/>
                    <a:gd name="connsiteY53" fmla="*/ 449 h 10000"/>
                    <a:gd name="connsiteX54" fmla="*/ 7113 w 10000"/>
                    <a:gd name="connsiteY54" fmla="*/ 617 h 10000"/>
                    <a:gd name="connsiteX55" fmla="*/ 7287 w 10000"/>
                    <a:gd name="connsiteY55" fmla="*/ 810 h 10000"/>
                    <a:gd name="connsiteX56" fmla="*/ 7456 w 10000"/>
                    <a:gd name="connsiteY56" fmla="*/ 1034 h 10000"/>
                    <a:gd name="connsiteX57" fmla="*/ 7614 w 10000"/>
                    <a:gd name="connsiteY57" fmla="*/ 1283 h 10000"/>
                    <a:gd name="connsiteX58" fmla="*/ 7775 w 10000"/>
                    <a:gd name="connsiteY58" fmla="*/ 1556 h 10000"/>
                    <a:gd name="connsiteX59" fmla="*/ 7933 w 10000"/>
                    <a:gd name="connsiteY59" fmla="*/ 1877 h 10000"/>
                    <a:gd name="connsiteX60" fmla="*/ 8094 w 10000"/>
                    <a:gd name="connsiteY60" fmla="*/ 2221 h 10000"/>
                    <a:gd name="connsiteX61" fmla="*/ 8257 w 10000"/>
                    <a:gd name="connsiteY61" fmla="*/ 2606 h 10000"/>
                    <a:gd name="connsiteX62" fmla="*/ 8418 w 10000"/>
                    <a:gd name="connsiteY62" fmla="*/ 3039 h 10000"/>
                    <a:gd name="connsiteX63" fmla="*/ 8584 w 10000"/>
                    <a:gd name="connsiteY63" fmla="*/ 3512 h 10000"/>
                    <a:gd name="connsiteX64" fmla="*/ 8756 w 10000"/>
                    <a:gd name="connsiteY64" fmla="*/ 4034 h 10000"/>
                    <a:gd name="connsiteX65" fmla="*/ 8933 w 10000"/>
                    <a:gd name="connsiteY65" fmla="*/ 4603 h 10000"/>
                    <a:gd name="connsiteX66" fmla="*/ 9077 w 10000"/>
                    <a:gd name="connsiteY66" fmla="*/ 5084 h 10000"/>
                    <a:gd name="connsiteX67" fmla="*/ 9213 w 10000"/>
                    <a:gd name="connsiteY67" fmla="*/ 5557 h 10000"/>
                    <a:gd name="connsiteX68" fmla="*/ 9332 w 10000"/>
                    <a:gd name="connsiteY68" fmla="*/ 5998 h 10000"/>
                    <a:gd name="connsiteX69" fmla="*/ 9446 w 10000"/>
                    <a:gd name="connsiteY69" fmla="*/ 6439 h 10000"/>
                    <a:gd name="connsiteX70" fmla="*/ 9546 w 10000"/>
                    <a:gd name="connsiteY70" fmla="*/ 6856 h 10000"/>
                    <a:gd name="connsiteX71" fmla="*/ 9643 w 10000"/>
                    <a:gd name="connsiteY71" fmla="*/ 7281 h 10000"/>
                    <a:gd name="connsiteX72" fmla="*/ 9731 w 10000"/>
                    <a:gd name="connsiteY72" fmla="*/ 7698 h 10000"/>
                    <a:gd name="connsiteX73" fmla="*/ 9764 w 10000"/>
                    <a:gd name="connsiteY73" fmla="*/ 7859 h 10000"/>
                    <a:gd name="connsiteX74" fmla="*/ 9795 w 10000"/>
                    <a:gd name="connsiteY74" fmla="*/ 7859 h 10000"/>
                    <a:gd name="connsiteX75" fmla="*/ 9842 w 10000"/>
                    <a:gd name="connsiteY75" fmla="*/ 7883 h 10000"/>
                    <a:gd name="connsiteX76" fmla="*/ 9884 w 10000"/>
                    <a:gd name="connsiteY76" fmla="*/ 7947 h 10000"/>
                    <a:gd name="connsiteX77" fmla="*/ 9917 w 10000"/>
                    <a:gd name="connsiteY77" fmla="*/ 8043 h 10000"/>
                    <a:gd name="connsiteX78" fmla="*/ 9939 w 10000"/>
                    <a:gd name="connsiteY78" fmla="*/ 8156 h 10000"/>
                    <a:gd name="connsiteX79" fmla="*/ 9945 w 10000"/>
                    <a:gd name="connsiteY79" fmla="*/ 8300 h 10000"/>
                    <a:gd name="connsiteX80" fmla="*/ 9942 w 10000"/>
                    <a:gd name="connsiteY80" fmla="*/ 8412 h 10000"/>
                    <a:gd name="connsiteX81" fmla="*/ 9928 w 10000"/>
                    <a:gd name="connsiteY81" fmla="*/ 8508 h 10000"/>
                    <a:gd name="connsiteX82" fmla="*/ 9903 w 10000"/>
                    <a:gd name="connsiteY82" fmla="*/ 8597 h 10000"/>
                    <a:gd name="connsiteX83" fmla="*/ 9947 w 10000"/>
                    <a:gd name="connsiteY83" fmla="*/ 8837 h 10000"/>
                    <a:gd name="connsiteX84" fmla="*/ 9989 w 10000"/>
                    <a:gd name="connsiteY84" fmla="*/ 9070 h 10000"/>
                    <a:gd name="connsiteX85" fmla="*/ 10000 w 10000"/>
                    <a:gd name="connsiteY85" fmla="*/ 9182 h 10000"/>
                    <a:gd name="connsiteX86" fmla="*/ 10000 w 10000"/>
                    <a:gd name="connsiteY86" fmla="*/ 9302 h 10000"/>
                    <a:gd name="connsiteX87" fmla="*/ 9989 w 10000"/>
                    <a:gd name="connsiteY87" fmla="*/ 9407 h 10000"/>
                    <a:gd name="connsiteX88" fmla="*/ 9964 w 10000"/>
                    <a:gd name="connsiteY88" fmla="*/ 9495 h 10000"/>
                    <a:gd name="connsiteX89" fmla="*/ 9933 w 10000"/>
                    <a:gd name="connsiteY89" fmla="*/ 9567 h 10000"/>
                    <a:gd name="connsiteX90" fmla="*/ 9906 w 10000"/>
                    <a:gd name="connsiteY90" fmla="*/ 9591 h 10000"/>
                    <a:gd name="connsiteX91" fmla="*/ 9881 w 10000"/>
                    <a:gd name="connsiteY91" fmla="*/ 9607 h 10000"/>
                    <a:gd name="connsiteX92" fmla="*/ 9845 w 10000"/>
                    <a:gd name="connsiteY92" fmla="*/ 9623 h 10000"/>
                    <a:gd name="connsiteX93" fmla="*/ 9792 w 10000"/>
                    <a:gd name="connsiteY93" fmla="*/ 9647 h 10000"/>
                    <a:gd name="connsiteX94" fmla="*/ 9723 w 10000"/>
                    <a:gd name="connsiteY94" fmla="*/ 9671 h 10000"/>
                    <a:gd name="connsiteX95" fmla="*/ 9643 w 10000"/>
                    <a:gd name="connsiteY95" fmla="*/ 9687 h 10000"/>
                    <a:gd name="connsiteX96" fmla="*/ 9546 w 10000"/>
                    <a:gd name="connsiteY96" fmla="*/ 9703 h 10000"/>
                    <a:gd name="connsiteX97" fmla="*/ 9443 w 10000"/>
                    <a:gd name="connsiteY97" fmla="*/ 9703 h 10000"/>
                    <a:gd name="connsiteX98" fmla="*/ 9341 w 10000"/>
                    <a:gd name="connsiteY98" fmla="*/ 9695 h 10000"/>
                    <a:gd name="connsiteX99" fmla="*/ 9255 w 10000"/>
                    <a:gd name="connsiteY99" fmla="*/ 9671 h 10000"/>
                    <a:gd name="connsiteX100" fmla="*/ 9183 w 10000"/>
                    <a:gd name="connsiteY100" fmla="*/ 9615 h 10000"/>
                    <a:gd name="connsiteX101" fmla="*/ 9122 w 10000"/>
                    <a:gd name="connsiteY101" fmla="*/ 9567 h 10000"/>
                    <a:gd name="connsiteX102" fmla="*/ 9072 w 10000"/>
                    <a:gd name="connsiteY102" fmla="*/ 9495 h 10000"/>
                    <a:gd name="connsiteX103" fmla="*/ 9027 w 10000"/>
                    <a:gd name="connsiteY103" fmla="*/ 9415 h 10000"/>
                    <a:gd name="connsiteX104" fmla="*/ 8994 w 10000"/>
                    <a:gd name="connsiteY104" fmla="*/ 9326 h 10000"/>
                    <a:gd name="connsiteX105" fmla="*/ 8969 w 10000"/>
                    <a:gd name="connsiteY105" fmla="*/ 9238 h 10000"/>
                    <a:gd name="connsiteX106" fmla="*/ 8953 w 10000"/>
                    <a:gd name="connsiteY106" fmla="*/ 9158 h 10000"/>
                    <a:gd name="connsiteX107" fmla="*/ 8936 w 10000"/>
                    <a:gd name="connsiteY107" fmla="*/ 9070 h 10000"/>
                    <a:gd name="connsiteX108" fmla="*/ 8928 w 10000"/>
                    <a:gd name="connsiteY108" fmla="*/ 8998 h 10000"/>
                    <a:gd name="connsiteX109" fmla="*/ 8922 w 10000"/>
                    <a:gd name="connsiteY109" fmla="*/ 8925 h 10000"/>
                    <a:gd name="connsiteX110" fmla="*/ 8878 w 10000"/>
                    <a:gd name="connsiteY110" fmla="*/ 8565 h 10000"/>
                    <a:gd name="connsiteX111" fmla="*/ 8825 w 10000"/>
                    <a:gd name="connsiteY111" fmla="*/ 8228 h 10000"/>
                    <a:gd name="connsiteX112" fmla="*/ 8759 w 10000"/>
                    <a:gd name="connsiteY112" fmla="*/ 7907 h 10000"/>
                    <a:gd name="connsiteX113" fmla="*/ 8678 w 10000"/>
                    <a:gd name="connsiteY113" fmla="*/ 7626 h 10000"/>
                    <a:gd name="connsiteX114" fmla="*/ 8587 w 10000"/>
                    <a:gd name="connsiteY114" fmla="*/ 7362 h 10000"/>
                    <a:gd name="connsiteX115" fmla="*/ 8487 w 10000"/>
                    <a:gd name="connsiteY115" fmla="*/ 7137 h 10000"/>
                    <a:gd name="connsiteX116" fmla="*/ 8379 w 10000"/>
                    <a:gd name="connsiteY116" fmla="*/ 6945 h 10000"/>
                    <a:gd name="connsiteX117" fmla="*/ 8260 w 10000"/>
                    <a:gd name="connsiteY117" fmla="*/ 6784 h 10000"/>
                    <a:gd name="connsiteX118" fmla="*/ 8135 w 10000"/>
                    <a:gd name="connsiteY118" fmla="*/ 6672 h 10000"/>
                    <a:gd name="connsiteX119" fmla="*/ 8005 w 10000"/>
                    <a:gd name="connsiteY119" fmla="*/ 6600 h 10000"/>
                    <a:gd name="connsiteX120" fmla="*/ 7869 w 10000"/>
                    <a:gd name="connsiteY120" fmla="*/ 6576 h 10000"/>
                    <a:gd name="connsiteX121" fmla="*/ 7722 w 10000"/>
                    <a:gd name="connsiteY121" fmla="*/ 6600 h 10000"/>
                    <a:gd name="connsiteX122" fmla="*/ 7584 w 10000"/>
                    <a:gd name="connsiteY122" fmla="*/ 6688 h 10000"/>
                    <a:gd name="connsiteX123" fmla="*/ 7451 w 10000"/>
                    <a:gd name="connsiteY123" fmla="*/ 6824 h 10000"/>
                    <a:gd name="connsiteX124" fmla="*/ 7326 w 10000"/>
                    <a:gd name="connsiteY124" fmla="*/ 7001 h 10000"/>
                    <a:gd name="connsiteX125" fmla="*/ 7210 w 10000"/>
                    <a:gd name="connsiteY125" fmla="*/ 7217 h 10000"/>
                    <a:gd name="connsiteX126" fmla="*/ 7110 w 10000"/>
                    <a:gd name="connsiteY126" fmla="*/ 7474 h 10000"/>
                    <a:gd name="connsiteX127" fmla="*/ 7019 w 10000"/>
                    <a:gd name="connsiteY127" fmla="*/ 7779 h 10000"/>
                    <a:gd name="connsiteX128" fmla="*/ 6938 w 10000"/>
                    <a:gd name="connsiteY128" fmla="*/ 8107 h 10000"/>
                    <a:gd name="connsiteX129" fmla="*/ 6874 w 10000"/>
                    <a:gd name="connsiteY129" fmla="*/ 8460 h 10000"/>
                    <a:gd name="connsiteX130" fmla="*/ 6827 w 10000"/>
                    <a:gd name="connsiteY130" fmla="*/ 8837 h 10000"/>
                    <a:gd name="connsiteX131" fmla="*/ 6797 w 10000"/>
                    <a:gd name="connsiteY131" fmla="*/ 9238 h 10000"/>
                    <a:gd name="connsiteX132" fmla="*/ 6794 w 10000"/>
                    <a:gd name="connsiteY132" fmla="*/ 9286 h 10000"/>
                    <a:gd name="connsiteX133" fmla="*/ 6789 w 10000"/>
                    <a:gd name="connsiteY133" fmla="*/ 9358 h 10000"/>
                    <a:gd name="connsiteX134" fmla="*/ 6778 w 10000"/>
                    <a:gd name="connsiteY134" fmla="*/ 9439 h 10000"/>
                    <a:gd name="connsiteX135" fmla="*/ 6766 w 10000"/>
                    <a:gd name="connsiteY135" fmla="*/ 9535 h 10000"/>
                    <a:gd name="connsiteX136" fmla="*/ 6747 w 10000"/>
                    <a:gd name="connsiteY136" fmla="*/ 9623 h 10000"/>
                    <a:gd name="connsiteX137" fmla="*/ 6722 w 10000"/>
                    <a:gd name="connsiteY137" fmla="*/ 9719 h 10000"/>
                    <a:gd name="connsiteX138" fmla="*/ 6692 w 10000"/>
                    <a:gd name="connsiteY138" fmla="*/ 9816 h 10000"/>
                    <a:gd name="connsiteX139" fmla="*/ 6653 w 10000"/>
                    <a:gd name="connsiteY139" fmla="*/ 9880 h 10000"/>
                    <a:gd name="connsiteX140" fmla="*/ 6603 w 10000"/>
                    <a:gd name="connsiteY140" fmla="*/ 9944 h 10000"/>
                    <a:gd name="connsiteX141" fmla="*/ 6542 w 10000"/>
                    <a:gd name="connsiteY141" fmla="*/ 9976 h 10000"/>
                    <a:gd name="connsiteX142" fmla="*/ 6473 w 10000"/>
                    <a:gd name="connsiteY142" fmla="*/ 10000 h 10000"/>
                    <a:gd name="connsiteX143" fmla="*/ 2898 w 10000"/>
                    <a:gd name="connsiteY143" fmla="*/ 10000 h 10000"/>
                    <a:gd name="connsiteX144" fmla="*/ 2804 w 10000"/>
                    <a:gd name="connsiteY144" fmla="*/ 9976 h 10000"/>
                    <a:gd name="connsiteX145" fmla="*/ 2729 w 10000"/>
                    <a:gd name="connsiteY145" fmla="*/ 9944 h 10000"/>
                    <a:gd name="connsiteX146" fmla="*/ 2660 w 10000"/>
                    <a:gd name="connsiteY146" fmla="*/ 9880 h 10000"/>
                    <a:gd name="connsiteX147" fmla="*/ 2605 w 10000"/>
                    <a:gd name="connsiteY147" fmla="*/ 9800 h 10000"/>
                    <a:gd name="connsiteX148" fmla="*/ 2560 w 10000"/>
                    <a:gd name="connsiteY148" fmla="*/ 9711 h 10000"/>
                    <a:gd name="connsiteX149" fmla="*/ 2524 w 10000"/>
                    <a:gd name="connsiteY149" fmla="*/ 9623 h 10000"/>
                    <a:gd name="connsiteX150" fmla="*/ 2497 w 10000"/>
                    <a:gd name="connsiteY150" fmla="*/ 9527 h 10000"/>
                    <a:gd name="connsiteX151" fmla="*/ 2474 w 10000"/>
                    <a:gd name="connsiteY151" fmla="*/ 9431 h 10000"/>
                    <a:gd name="connsiteX152" fmla="*/ 2458 w 10000"/>
                    <a:gd name="connsiteY152" fmla="*/ 9350 h 10000"/>
                    <a:gd name="connsiteX153" fmla="*/ 2449 w 10000"/>
                    <a:gd name="connsiteY153" fmla="*/ 9270 h 10000"/>
                    <a:gd name="connsiteX154" fmla="*/ 2444 w 10000"/>
                    <a:gd name="connsiteY154" fmla="*/ 9222 h 10000"/>
                    <a:gd name="connsiteX155" fmla="*/ 2413 w 10000"/>
                    <a:gd name="connsiteY155" fmla="*/ 8821 h 10000"/>
                    <a:gd name="connsiteX156" fmla="*/ 2364 w 10000"/>
                    <a:gd name="connsiteY156" fmla="*/ 8452 h 10000"/>
                    <a:gd name="connsiteX157" fmla="*/ 2303 w 10000"/>
                    <a:gd name="connsiteY157" fmla="*/ 8091 h 10000"/>
                    <a:gd name="connsiteX158" fmla="*/ 2222 w 10000"/>
                    <a:gd name="connsiteY158" fmla="*/ 7771 h 10000"/>
                    <a:gd name="connsiteX159" fmla="*/ 2131 w 10000"/>
                    <a:gd name="connsiteY159" fmla="*/ 7474 h 10000"/>
                    <a:gd name="connsiteX160" fmla="*/ 2025 w 10000"/>
                    <a:gd name="connsiteY160" fmla="*/ 7209 h 10000"/>
                    <a:gd name="connsiteX161" fmla="*/ 1912 w 10000"/>
                    <a:gd name="connsiteY161" fmla="*/ 6993 h 10000"/>
                    <a:gd name="connsiteX162" fmla="*/ 1787 w 10000"/>
                    <a:gd name="connsiteY162" fmla="*/ 6808 h 10000"/>
                    <a:gd name="connsiteX163" fmla="*/ 1654 w 10000"/>
                    <a:gd name="connsiteY163" fmla="*/ 6688 h 10000"/>
                    <a:gd name="connsiteX164" fmla="*/ 1518 w 10000"/>
                    <a:gd name="connsiteY164" fmla="*/ 6600 h 10000"/>
                    <a:gd name="connsiteX165" fmla="*/ 1372 w 10000"/>
                    <a:gd name="connsiteY165" fmla="*/ 6576 h 10000"/>
                    <a:gd name="connsiteX166" fmla="*/ 1247 w 10000"/>
                    <a:gd name="connsiteY166" fmla="*/ 6592 h 10000"/>
                    <a:gd name="connsiteX167" fmla="*/ 1128 w 10000"/>
                    <a:gd name="connsiteY167" fmla="*/ 6656 h 10000"/>
                    <a:gd name="connsiteX168" fmla="*/ 1009 w 10000"/>
                    <a:gd name="connsiteY168" fmla="*/ 6744 h 10000"/>
                    <a:gd name="connsiteX169" fmla="*/ 895 w 10000"/>
                    <a:gd name="connsiteY169" fmla="*/ 6864 h 10000"/>
                    <a:gd name="connsiteX170" fmla="*/ 787 w 10000"/>
                    <a:gd name="connsiteY170" fmla="*/ 7025 h 10000"/>
                    <a:gd name="connsiteX171" fmla="*/ 690 w 10000"/>
                    <a:gd name="connsiteY171" fmla="*/ 7209 h 10000"/>
                    <a:gd name="connsiteX172" fmla="*/ 599 w 10000"/>
                    <a:gd name="connsiteY172" fmla="*/ 7426 h 10000"/>
                    <a:gd name="connsiteX173" fmla="*/ 518 w 10000"/>
                    <a:gd name="connsiteY173" fmla="*/ 7658 h 10000"/>
                    <a:gd name="connsiteX174" fmla="*/ 449 w 10000"/>
                    <a:gd name="connsiteY174" fmla="*/ 7923 h 10000"/>
                    <a:gd name="connsiteX175" fmla="*/ 393 w 10000"/>
                    <a:gd name="connsiteY175" fmla="*/ 8212 h 10000"/>
                    <a:gd name="connsiteX176" fmla="*/ 352 w 10000"/>
                    <a:gd name="connsiteY176" fmla="*/ 8516 h 10000"/>
                    <a:gd name="connsiteX177" fmla="*/ 327 w 10000"/>
                    <a:gd name="connsiteY177" fmla="*/ 8845 h 10000"/>
                    <a:gd name="connsiteX178" fmla="*/ 316 w 10000"/>
                    <a:gd name="connsiteY178" fmla="*/ 8990 h 10000"/>
                    <a:gd name="connsiteX179" fmla="*/ 288 w 10000"/>
                    <a:gd name="connsiteY179" fmla="*/ 9094 h 10000"/>
                    <a:gd name="connsiteX180" fmla="*/ 252 w 10000"/>
                    <a:gd name="connsiteY180" fmla="*/ 9166 h 10000"/>
                    <a:gd name="connsiteX181" fmla="*/ 205 w 10000"/>
                    <a:gd name="connsiteY181" fmla="*/ 9206 h 10000"/>
                    <a:gd name="connsiteX182" fmla="*/ 147 w 10000"/>
                    <a:gd name="connsiteY182" fmla="*/ 9206 h 10000"/>
                    <a:gd name="connsiteX183" fmla="*/ 144 w 10000"/>
                    <a:gd name="connsiteY183" fmla="*/ 9182 h 10000"/>
                    <a:gd name="connsiteX184" fmla="*/ 144 w 10000"/>
                    <a:gd name="connsiteY184" fmla="*/ 9118 h 10000"/>
                    <a:gd name="connsiteX185" fmla="*/ 141 w 10000"/>
                    <a:gd name="connsiteY185" fmla="*/ 9022 h 10000"/>
                    <a:gd name="connsiteX186" fmla="*/ 141 w 10000"/>
                    <a:gd name="connsiteY186" fmla="*/ 8893 h 10000"/>
                    <a:gd name="connsiteX187" fmla="*/ 141 w 10000"/>
                    <a:gd name="connsiteY187" fmla="*/ 8733 h 10000"/>
                    <a:gd name="connsiteX188" fmla="*/ 97 w 10000"/>
                    <a:gd name="connsiteY188" fmla="*/ 8709 h 10000"/>
                    <a:gd name="connsiteX189" fmla="*/ 58 w 10000"/>
                    <a:gd name="connsiteY189" fmla="*/ 8645 h 10000"/>
                    <a:gd name="connsiteX190" fmla="*/ 28 w 10000"/>
                    <a:gd name="connsiteY190" fmla="*/ 8549 h 10000"/>
                    <a:gd name="connsiteX191" fmla="*/ 6 w 10000"/>
                    <a:gd name="connsiteY191" fmla="*/ 8428 h 10000"/>
                    <a:gd name="connsiteX192" fmla="*/ 0 w 10000"/>
                    <a:gd name="connsiteY192" fmla="*/ 8300 h 10000"/>
                    <a:gd name="connsiteX193" fmla="*/ 8 w 10000"/>
                    <a:gd name="connsiteY193" fmla="*/ 8156 h 10000"/>
                    <a:gd name="connsiteX194" fmla="*/ 30 w 10000"/>
                    <a:gd name="connsiteY194" fmla="*/ 8043 h 10000"/>
                    <a:gd name="connsiteX195" fmla="*/ 61 w 10000"/>
                    <a:gd name="connsiteY195" fmla="*/ 7947 h 10000"/>
                    <a:gd name="connsiteX196" fmla="*/ 105 w 10000"/>
                    <a:gd name="connsiteY196" fmla="*/ 7883 h 10000"/>
                    <a:gd name="connsiteX197" fmla="*/ 152 w 10000"/>
                    <a:gd name="connsiteY197" fmla="*/ 7859 h 10000"/>
                    <a:gd name="connsiteX198" fmla="*/ 208 w 10000"/>
                    <a:gd name="connsiteY198" fmla="*/ 7859 h 10000"/>
                    <a:gd name="connsiteX199" fmla="*/ 263 w 10000"/>
                    <a:gd name="connsiteY199" fmla="*/ 7418 h 10000"/>
                    <a:gd name="connsiteX200" fmla="*/ 263 w 10000"/>
                    <a:gd name="connsiteY200" fmla="*/ 7233 h 10000"/>
                    <a:gd name="connsiteX201" fmla="*/ 263 w 10000"/>
                    <a:gd name="connsiteY201" fmla="*/ 7209 h 10000"/>
                    <a:gd name="connsiteX202" fmla="*/ 263 w 10000"/>
                    <a:gd name="connsiteY202" fmla="*/ 7193 h 10000"/>
                    <a:gd name="connsiteX203" fmla="*/ 263 w 10000"/>
                    <a:gd name="connsiteY203" fmla="*/ 6391 h 10000"/>
                    <a:gd name="connsiteX204" fmla="*/ 269 w 10000"/>
                    <a:gd name="connsiteY204" fmla="*/ 6271 h 10000"/>
                    <a:gd name="connsiteX205" fmla="*/ 288 w 10000"/>
                    <a:gd name="connsiteY205" fmla="*/ 6183 h 10000"/>
                    <a:gd name="connsiteX206" fmla="*/ 316 w 10000"/>
                    <a:gd name="connsiteY206" fmla="*/ 6103 h 10000"/>
                    <a:gd name="connsiteX207" fmla="*/ 346 w 10000"/>
                    <a:gd name="connsiteY207" fmla="*/ 6055 h 10000"/>
                    <a:gd name="connsiteX208" fmla="*/ 382 w 10000"/>
                    <a:gd name="connsiteY208" fmla="*/ 6014 h 10000"/>
                    <a:gd name="connsiteX209" fmla="*/ 424 w 10000"/>
                    <a:gd name="connsiteY209" fmla="*/ 5982 h 10000"/>
                    <a:gd name="connsiteX210" fmla="*/ 460 w 10000"/>
                    <a:gd name="connsiteY210" fmla="*/ 5966 h 10000"/>
                    <a:gd name="connsiteX211" fmla="*/ 490 w 10000"/>
                    <a:gd name="connsiteY211" fmla="*/ 5942 h 10000"/>
                    <a:gd name="connsiteX212" fmla="*/ 518 w 10000"/>
                    <a:gd name="connsiteY212" fmla="*/ 5934 h 10000"/>
                    <a:gd name="connsiteX213" fmla="*/ 535 w 10000"/>
                    <a:gd name="connsiteY213" fmla="*/ 5918 h 10000"/>
                    <a:gd name="connsiteX214" fmla="*/ 695 w 10000"/>
                    <a:gd name="connsiteY214" fmla="*/ 5493 h 10000"/>
                    <a:gd name="connsiteX215" fmla="*/ 798 w 10000"/>
                    <a:gd name="connsiteY215" fmla="*/ 5261 h 10000"/>
                    <a:gd name="connsiteX216" fmla="*/ 917 w 10000"/>
                    <a:gd name="connsiteY216" fmla="*/ 5044 h 10000"/>
                    <a:gd name="connsiteX217" fmla="*/ 1058 w 10000"/>
                    <a:gd name="connsiteY217" fmla="*/ 4812 h 10000"/>
                    <a:gd name="connsiteX218" fmla="*/ 1216 w 10000"/>
                    <a:gd name="connsiteY218" fmla="*/ 4603 h 10000"/>
                    <a:gd name="connsiteX219" fmla="*/ 1391 w 10000"/>
                    <a:gd name="connsiteY219" fmla="*/ 4403 h 10000"/>
                    <a:gd name="connsiteX220" fmla="*/ 1582 w 10000"/>
                    <a:gd name="connsiteY220" fmla="*/ 4218 h 10000"/>
                    <a:gd name="connsiteX221" fmla="*/ 1784 w 10000"/>
                    <a:gd name="connsiteY221" fmla="*/ 4050 h 10000"/>
                    <a:gd name="connsiteX222" fmla="*/ 1995 w 10000"/>
                    <a:gd name="connsiteY222" fmla="*/ 3913 h 10000"/>
                    <a:gd name="connsiteX223" fmla="*/ 2217 w 10000"/>
                    <a:gd name="connsiteY223" fmla="*/ 3785 h 10000"/>
                    <a:gd name="connsiteX224" fmla="*/ 2444 w 10000"/>
                    <a:gd name="connsiteY224" fmla="*/ 3697 h 10000"/>
                    <a:gd name="connsiteX225" fmla="*/ 2677 w 10000"/>
                    <a:gd name="connsiteY225" fmla="*/ 3633 h 10000"/>
                    <a:gd name="connsiteX226" fmla="*/ 2909 w 10000"/>
                    <a:gd name="connsiteY226" fmla="*/ 3609 h 10000"/>
                    <a:gd name="connsiteX227" fmla="*/ 2912 w 10000"/>
                    <a:gd name="connsiteY227" fmla="*/ 3609 h 10000"/>
                    <a:gd name="connsiteX228" fmla="*/ 2920 w 10000"/>
                    <a:gd name="connsiteY228" fmla="*/ 3609 h 10000"/>
                    <a:gd name="connsiteX229" fmla="*/ 2932 w 10000"/>
                    <a:gd name="connsiteY229" fmla="*/ 3609 h 10000"/>
                    <a:gd name="connsiteX230" fmla="*/ 2937 w 10000"/>
                    <a:gd name="connsiteY230" fmla="*/ 3609 h 10000"/>
                    <a:gd name="connsiteX231" fmla="*/ 2945 w 10000"/>
                    <a:gd name="connsiteY231" fmla="*/ 3609 h 10000"/>
                    <a:gd name="connsiteX232" fmla="*/ 2956 w 10000"/>
                    <a:gd name="connsiteY232" fmla="*/ 3593 h 10000"/>
                    <a:gd name="connsiteX233" fmla="*/ 2962 w 10000"/>
                    <a:gd name="connsiteY233" fmla="*/ 3577 h 10000"/>
                    <a:gd name="connsiteX234" fmla="*/ 2968 w 10000"/>
                    <a:gd name="connsiteY234" fmla="*/ 3545 h 10000"/>
                    <a:gd name="connsiteX235" fmla="*/ 2970 w 10000"/>
                    <a:gd name="connsiteY235" fmla="*/ 3528 h 10000"/>
                    <a:gd name="connsiteX236" fmla="*/ 3106 w 10000"/>
                    <a:gd name="connsiteY236" fmla="*/ 3055 h 10000"/>
                    <a:gd name="connsiteX237" fmla="*/ 3247 w 10000"/>
                    <a:gd name="connsiteY237" fmla="*/ 2606 h 10000"/>
                    <a:gd name="connsiteX238" fmla="*/ 3394 w 10000"/>
                    <a:gd name="connsiteY238" fmla="*/ 2197 h 10000"/>
                    <a:gd name="connsiteX239" fmla="*/ 3549 w 10000"/>
                    <a:gd name="connsiteY239" fmla="*/ 1820 h 10000"/>
                    <a:gd name="connsiteX240" fmla="*/ 3713 w 10000"/>
                    <a:gd name="connsiteY240" fmla="*/ 1476 h 10000"/>
                    <a:gd name="connsiteX241" fmla="*/ 3885 w 10000"/>
                    <a:gd name="connsiteY241" fmla="*/ 1179 h 10000"/>
                    <a:gd name="connsiteX242" fmla="*/ 4062 w 10000"/>
                    <a:gd name="connsiteY242" fmla="*/ 914 h 10000"/>
                    <a:gd name="connsiteX243" fmla="*/ 4245 w 10000"/>
                    <a:gd name="connsiteY243" fmla="*/ 674 h 10000"/>
                    <a:gd name="connsiteX244" fmla="*/ 4439 w 10000"/>
                    <a:gd name="connsiteY244" fmla="*/ 473 h 10000"/>
                    <a:gd name="connsiteX245" fmla="*/ 4630 w 10000"/>
                    <a:gd name="connsiteY245" fmla="*/ 321 h 10000"/>
                    <a:gd name="connsiteX246" fmla="*/ 4813 w 10000"/>
                    <a:gd name="connsiteY246" fmla="*/ 200 h 10000"/>
                    <a:gd name="connsiteX247" fmla="*/ 4993 w 10000"/>
                    <a:gd name="connsiteY247" fmla="*/ 112 h 10000"/>
                    <a:gd name="connsiteX248" fmla="*/ 5170 w 10000"/>
                    <a:gd name="connsiteY248" fmla="*/ 56 h 10000"/>
                    <a:gd name="connsiteX249" fmla="*/ 5339 w 10000"/>
                    <a:gd name="connsiteY249" fmla="*/ 24 h 10000"/>
                    <a:gd name="connsiteX250" fmla="*/ 5508 w 10000"/>
                    <a:gd name="connsiteY250" fmla="*/ 8 h 10000"/>
                    <a:gd name="connsiteX251" fmla="*/ 5672 w 10000"/>
                    <a:gd name="connsiteY251"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10000" h="10000">
                      <a:moveTo>
                        <a:pt x="5492" y="754"/>
                      </a:moveTo>
                      <a:lnTo>
                        <a:pt x="5387" y="762"/>
                      </a:lnTo>
                      <a:lnTo>
                        <a:pt x="5273" y="778"/>
                      </a:lnTo>
                      <a:lnTo>
                        <a:pt x="5151" y="802"/>
                      </a:lnTo>
                      <a:lnTo>
                        <a:pt x="5021" y="850"/>
                      </a:lnTo>
                      <a:lnTo>
                        <a:pt x="4888" y="914"/>
                      </a:lnTo>
                      <a:lnTo>
                        <a:pt x="4749" y="1002"/>
                      </a:lnTo>
                      <a:lnTo>
                        <a:pt x="4605" y="1107"/>
                      </a:lnTo>
                      <a:lnTo>
                        <a:pt x="4458" y="1235"/>
                      </a:lnTo>
                      <a:lnTo>
                        <a:pt x="4306" y="1403"/>
                      </a:lnTo>
                      <a:lnTo>
                        <a:pt x="4156" y="1604"/>
                      </a:lnTo>
                      <a:lnTo>
                        <a:pt x="4004" y="1828"/>
                      </a:lnTo>
                      <a:lnTo>
                        <a:pt x="3854" y="2101"/>
                      </a:lnTo>
                      <a:cubicBezTo>
                        <a:pt x="3804" y="2205"/>
                        <a:pt x="3755" y="2310"/>
                        <a:pt x="3705" y="2414"/>
                      </a:cubicBezTo>
                      <a:lnTo>
                        <a:pt x="3552" y="2775"/>
                      </a:lnTo>
                      <a:lnTo>
                        <a:pt x="3408" y="3184"/>
                      </a:lnTo>
                      <a:lnTo>
                        <a:pt x="3267" y="3641"/>
                      </a:lnTo>
                      <a:cubicBezTo>
                        <a:pt x="3266" y="3652"/>
                        <a:pt x="3265" y="3662"/>
                        <a:pt x="3264" y="3673"/>
                      </a:cubicBezTo>
                      <a:cubicBezTo>
                        <a:pt x="3263" y="3684"/>
                        <a:pt x="3262" y="3694"/>
                        <a:pt x="3261" y="3705"/>
                      </a:cubicBezTo>
                      <a:lnTo>
                        <a:pt x="3261" y="3745"/>
                      </a:lnTo>
                      <a:cubicBezTo>
                        <a:pt x="3263" y="3774"/>
                        <a:pt x="3265" y="3804"/>
                        <a:pt x="3267" y="3833"/>
                      </a:cubicBezTo>
                      <a:cubicBezTo>
                        <a:pt x="3639" y="3335"/>
                        <a:pt x="5139" y="1266"/>
                        <a:pt x="5492" y="754"/>
                      </a:cubicBezTo>
                      <a:close/>
                      <a:moveTo>
                        <a:pt x="5747" y="746"/>
                      </a:moveTo>
                      <a:lnTo>
                        <a:pt x="8185" y="3970"/>
                      </a:lnTo>
                      <a:cubicBezTo>
                        <a:pt x="8200" y="3967"/>
                        <a:pt x="8214" y="3965"/>
                        <a:pt x="8229" y="3962"/>
                      </a:cubicBezTo>
                      <a:cubicBezTo>
                        <a:pt x="8244" y="3940"/>
                        <a:pt x="8259" y="3919"/>
                        <a:pt x="8274" y="3897"/>
                      </a:cubicBezTo>
                      <a:cubicBezTo>
                        <a:pt x="8277" y="3884"/>
                        <a:pt x="8279" y="3870"/>
                        <a:pt x="8282" y="3857"/>
                      </a:cubicBezTo>
                      <a:lnTo>
                        <a:pt x="8282" y="3801"/>
                      </a:lnTo>
                      <a:cubicBezTo>
                        <a:pt x="8280" y="3782"/>
                        <a:pt x="8279" y="3764"/>
                        <a:pt x="8277" y="3745"/>
                      </a:cubicBezTo>
                      <a:cubicBezTo>
                        <a:pt x="8274" y="3726"/>
                        <a:pt x="8271" y="3708"/>
                        <a:pt x="8268" y="3689"/>
                      </a:cubicBezTo>
                      <a:cubicBezTo>
                        <a:pt x="8264" y="3670"/>
                        <a:pt x="8261" y="3652"/>
                        <a:pt x="8257" y="3633"/>
                      </a:cubicBezTo>
                      <a:cubicBezTo>
                        <a:pt x="8252" y="3622"/>
                        <a:pt x="8248" y="3612"/>
                        <a:pt x="8243" y="3601"/>
                      </a:cubicBezTo>
                      <a:cubicBezTo>
                        <a:pt x="8240" y="3590"/>
                        <a:pt x="8238" y="3580"/>
                        <a:pt x="8235" y="3569"/>
                      </a:cubicBezTo>
                      <a:cubicBezTo>
                        <a:pt x="8234" y="3564"/>
                        <a:pt x="8233" y="3558"/>
                        <a:pt x="8232" y="3553"/>
                      </a:cubicBezTo>
                      <a:cubicBezTo>
                        <a:pt x="8175" y="3403"/>
                        <a:pt x="8117" y="3253"/>
                        <a:pt x="8060" y="3103"/>
                      </a:cubicBezTo>
                      <a:lnTo>
                        <a:pt x="7889" y="2694"/>
                      </a:lnTo>
                      <a:lnTo>
                        <a:pt x="7717" y="2342"/>
                      </a:lnTo>
                      <a:lnTo>
                        <a:pt x="7545" y="2029"/>
                      </a:lnTo>
                      <a:lnTo>
                        <a:pt x="7370" y="1740"/>
                      </a:lnTo>
                      <a:lnTo>
                        <a:pt x="7193" y="1500"/>
                      </a:lnTo>
                      <a:lnTo>
                        <a:pt x="7007" y="1299"/>
                      </a:lnTo>
                      <a:lnTo>
                        <a:pt x="6822" y="1131"/>
                      </a:lnTo>
                      <a:lnTo>
                        <a:pt x="6625" y="986"/>
                      </a:lnTo>
                      <a:lnTo>
                        <a:pt x="6423" y="890"/>
                      </a:lnTo>
                      <a:lnTo>
                        <a:pt x="6207" y="810"/>
                      </a:lnTo>
                      <a:lnTo>
                        <a:pt x="5985" y="770"/>
                      </a:lnTo>
                      <a:lnTo>
                        <a:pt x="5747" y="746"/>
                      </a:lnTo>
                      <a:close/>
                      <a:moveTo>
                        <a:pt x="5672" y="0"/>
                      </a:moveTo>
                      <a:lnTo>
                        <a:pt x="5907" y="16"/>
                      </a:lnTo>
                      <a:lnTo>
                        <a:pt x="6135" y="56"/>
                      </a:lnTo>
                      <a:lnTo>
                        <a:pt x="6348" y="112"/>
                      </a:lnTo>
                      <a:lnTo>
                        <a:pt x="6550" y="192"/>
                      </a:lnTo>
                      <a:lnTo>
                        <a:pt x="6747" y="313"/>
                      </a:lnTo>
                      <a:lnTo>
                        <a:pt x="6935" y="449"/>
                      </a:lnTo>
                      <a:lnTo>
                        <a:pt x="7113" y="617"/>
                      </a:lnTo>
                      <a:lnTo>
                        <a:pt x="7287" y="810"/>
                      </a:lnTo>
                      <a:cubicBezTo>
                        <a:pt x="7343" y="885"/>
                        <a:pt x="7400" y="959"/>
                        <a:pt x="7456" y="1034"/>
                      </a:cubicBezTo>
                      <a:lnTo>
                        <a:pt x="7614" y="1283"/>
                      </a:lnTo>
                      <a:cubicBezTo>
                        <a:pt x="7668" y="1374"/>
                        <a:pt x="7721" y="1465"/>
                        <a:pt x="7775" y="1556"/>
                      </a:cubicBezTo>
                      <a:cubicBezTo>
                        <a:pt x="7828" y="1663"/>
                        <a:pt x="7880" y="1770"/>
                        <a:pt x="7933" y="1877"/>
                      </a:cubicBezTo>
                      <a:lnTo>
                        <a:pt x="8094" y="2221"/>
                      </a:lnTo>
                      <a:lnTo>
                        <a:pt x="8257" y="2606"/>
                      </a:lnTo>
                      <a:cubicBezTo>
                        <a:pt x="8311" y="2750"/>
                        <a:pt x="8364" y="2895"/>
                        <a:pt x="8418" y="3039"/>
                      </a:cubicBezTo>
                      <a:cubicBezTo>
                        <a:pt x="8473" y="3197"/>
                        <a:pt x="8529" y="3354"/>
                        <a:pt x="8584" y="3512"/>
                      </a:cubicBezTo>
                      <a:cubicBezTo>
                        <a:pt x="8641" y="3686"/>
                        <a:pt x="8699" y="3860"/>
                        <a:pt x="8756" y="4034"/>
                      </a:cubicBezTo>
                      <a:lnTo>
                        <a:pt x="8933" y="4603"/>
                      </a:lnTo>
                      <a:lnTo>
                        <a:pt x="9077" y="5084"/>
                      </a:lnTo>
                      <a:cubicBezTo>
                        <a:pt x="9122" y="5242"/>
                        <a:pt x="9168" y="5399"/>
                        <a:pt x="9213" y="5557"/>
                      </a:cubicBezTo>
                      <a:cubicBezTo>
                        <a:pt x="9253" y="5704"/>
                        <a:pt x="9292" y="5851"/>
                        <a:pt x="9332" y="5998"/>
                      </a:cubicBezTo>
                      <a:lnTo>
                        <a:pt x="9446" y="6439"/>
                      </a:lnTo>
                      <a:cubicBezTo>
                        <a:pt x="9479" y="6578"/>
                        <a:pt x="9513" y="6717"/>
                        <a:pt x="9546" y="6856"/>
                      </a:cubicBezTo>
                      <a:cubicBezTo>
                        <a:pt x="9578" y="6998"/>
                        <a:pt x="9611" y="7139"/>
                        <a:pt x="9643" y="7281"/>
                      </a:cubicBezTo>
                      <a:cubicBezTo>
                        <a:pt x="9672" y="7420"/>
                        <a:pt x="9702" y="7559"/>
                        <a:pt x="9731" y="7698"/>
                      </a:cubicBezTo>
                      <a:cubicBezTo>
                        <a:pt x="9742" y="7752"/>
                        <a:pt x="9753" y="7805"/>
                        <a:pt x="9764" y="7859"/>
                      </a:cubicBezTo>
                      <a:lnTo>
                        <a:pt x="9795" y="7859"/>
                      </a:lnTo>
                      <a:cubicBezTo>
                        <a:pt x="9811" y="7867"/>
                        <a:pt x="9826" y="7875"/>
                        <a:pt x="9842" y="7883"/>
                      </a:cubicBezTo>
                      <a:cubicBezTo>
                        <a:pt x="9856" y="7904"/>
                        <a:pt x="9870" y="7926"/>
                        <a:pt x="9884" y="7947"/>
                      </a:cubicBezTo>
                      <a:lnTo>
                        <a:pt x="9917" y="8043"/>
                      </a:lnTo>
                      <a:cubicBezTo>
                        <a:pt x="9924" y="8081"/>
                        <a:pt x="9932" y="8118"/>
                        <a:pt x="9939" y="8156"/>
                      </a:cubicBezTo>
                      <a:lnTo>
                        <a:pt x="9945" y="8300"/>
                      </a:lnTo>
                      <a:cubicBezTo>
                        <a:pt x="9944" y="8337"/>
                        <a:pt x="9943" y="8375"/>
                        <a:pt x="9942" y="8412"/>
                      </a:cubicBezTo>
                      <a:cubicBezTo>
                        <a:pt x="9937" y="8444"/>
                        <a:pt x="9933" y="8476"/>
                        <a:pt x="9928" y="8508"/>
                      </a:cubicBezTo>
                      <a:cubicBezTo>
                        <a:pt x="9920" y="8538"/>
                        <a:pt x="9911" y="8567"/>
                        <a:pt x="9903" y="8597"/>
                      </a:cubicBezTo>
                      <a:cubicBezTo>
                        <a:pt x="9918" y="8677"/>
                        <a:pt x="9932" y="8757"/>
                        <a:pt x="9947" y="8837"/>
                      </a:cubicBezTo>
                      <a:cubicBezTo>
                        <a:pt x="9961" y="8915"/>
                        <a:pt x="9975" y="8992"/>
                        <a:pt x="9989" y="9070"/>
                      </a:cubicBezTo>
                      <a:cubicBezTo>
                        <a:pt x="9993" y="9107"/>
                        <a:pt x="9996" y="9145"/>
                        <a:pt x="10000" y="9182"/>
                      </a:cubicBezTo>
                      <a:lnTo>
                        <a:pt x="10000" y="9302"/>
                      </a:lnTo>
                      <a:cubicBezTo>
                        <a:pt x="9996" y="9337"/>
                        <a:pt x="9993" y="9372"/>
                        <a:pt x="9989" y="9407"/>
                      </a:cubicBezTo>
                      <a:cubicBezTo>
                        <a:pt x="9981" y="9436"/>
                        <a:pt x="9972" y="9466"/>
                        <a:pt x="9964" y="9495"/>
                      </a:cubicBezTo>
                      <a:cubicBezTo>
                        <a:pt x="9954" y="9519"/>
                        <a:pt x="9943" y="9543"/>
                        <a:pt x="9933" y="9567"/>
                      </a:cubicBezTo>
                      <a:lnTo>
                        <a:pt x="9906" y="9591"/>
                      </a:lnTo>
                      <a:cubicBezTo>
                        <a:pt x="9898" y="9596"/>
                        <a:pt x="9889" y="9602"/>
                        <a:pt x="9881" y="9607"/>
                      </a:cubicBezTo>
                      <a:cubicBezTo>
                        <a:pt x="9869" y="9612"/>
                        <a:pt x="9857" y="9618"/>
                        <a:pt x="9845" y="9623"/>
                      </a:cubicBezTo>
                      <a:lnTo>
                        <a:pt x="9792" y="9647"/>
                      </a:lnTo>
                      <a:lnTo>
                        <a:pt x="9723" y="9671"/>
                      </a:lnTo>
                      <a:cubicBezTo>
                        <a:pt x="9696" y="9676"/>
                        <a:pt x="9670" y="9682"/>
                        <a:pt x="9643" y="9687"/>
                      </a:cubicBezTo>
                      <a:lnTo>
                        <a:pt x="9546" y="9703"/>
                      </a:lnTo>
                      <a:lnTo>
                        <a:pt x="9443" y="9703"/>
                      </a:lnTo>
                      <a:lnTo>
                        <a:pt x="9341" y="9695"/>
                      </a:lnTo>
                      <a:lnTo>
                        <a:pt x="9255" y="9671"/>
                      </a:lnTo>
                      <a:cubicBezTo>
                        <a:pt x="9231" y="9652"/>
                        <a:pt x="9207" y="9634"/>
                        <a:pt x="9183" y="9615"/>
                      </a:cubicBezTo>
                      <a:cubicBezTo>
                        <a:pt x="9163" y="9599"/>
                        <a:pt x="9142" y="9583"/>
                        <a:pt x="9122" y="9567"/>
                      </a:cubicBezTo>
                      <a:cubicBezTo>
                        <a:pt x="9105" y="9543"/>
                        <a:pt x="9089" y="9519"/>
                        <a:pt x="9072" y="9495"/>
                      </a:cubicBezTo>
                      <a:cubicBezTo>
                        <a:pt x="9057" y="9468"/>
                        <a:pt x="9042" y="9442"/>
                        <a:pt x="9027" y="9415"/>
                      </a:cubicBezTo>
                      <a:cubicBezTo>
                        <a:pt x="9016" y="9385"/>
                        <a:pt x="9005" y="9356"/>
                        <a:pt x="8994" y="9326"/>
                      </a:cubicBezTo>
                      <a:cubicBezTo>
                        <a:pt x="8986" y="9297"/>
                        <a:pt x="8977" y="9267"/>
                        <a:pt x="8969" y="9238"/>
                      </a:cubicBezTo>
                      <a:cubicBezTo>
                        <a:pt x="8964" y="9211"/>
                        <a:pt x="8958" y="9185"/>
                        <a:pt x="8953" y="9158"/>
                      </a:cubicBezTo>
                      <a:cubicBezTo>
                        <a:pt x="8947" y="9129"/>
                        <a:pt x="8942" y="9099"/>
                        <a:pt x="8936" y="9070"/>
                      </a:cubicBezTo>
                      <a:cubicBezTo>
                        <a:pt x="8933" y="9046"/>
                        <a:pt x="8931" y="9022"/>
                        <a:pt x="8928" y="8998"/>
                      </a:cubicBezTo>
                      <a:cubicBezTo>
                        <a:pt x="8926" y="8974"/>
                        <a:pt x="8924" y="8949"/>
                        <a:pt x="8922" y="8925"/>
                      </a:cubicBezTo>
                      <a:cubicBezTo>
                        <a:pt x="8907" y="8805"/>
                        <a:pt x="8893" y="8685"/>
                        <a:pt x="8878" y="8565"/>
                      </a:cubicBezTo>
                      <a:cubicBezTo>
                        <a:pt x="8860" y="8453"/>
                        <a:pt x="8843" y="8340"/>
                        <a:pt x="8825" y="8228"/>
                      </a:cubicBezTo>
                      <a:lnTo>
                        <a:pt x="8759" y="7907"/>
                      </a:lnTo>
                      <a:cubicBezTo>
                        <a:pt x="8732" y="7813"/>
                        <a:pt x="8705" y="7720"/>
                        <a:pt x="8678" y="7626"/>
                      </a:cubicBezTo>
                      <a:cubicBezTo>
                        <a:pt x="8648" y="7538"/>
                        <a:pt x="8617" y="7450"/>
                        <a:pt x="8587" y="7362"/>
                      </a:cubicBezTo>
                      <a:cubicBezTo>
                        <a:pt x="8554" y="7287"/>
                        <a:pt x="8520" y="7212"/>
                        <a:pt x="8487" y="7137"/>
                      </a:cubicBezTo>
                      <a:lnTo>
                        <a:pt x="8379" y="6945"/>
                      </a:lnTo>
                      <a:lnTo>
                        <a:pt x="8260" y="6784"/>
                      </a:lnTo>
                      <a:cubicBezTo>
                        <a:pt x="8218" y="6747"/>
                        <a:pt x="8177" y="6709"/>
                        <a:pt x="8135" y="6672"/>
                      </a:cubicBezTo>
                      <a:lnTo>
                        <a:pt x="8005" y="6600"/>
                      </a:lnTo>
                      <a:lnTo>
                        <a:pt x="7869" y="6576"/>
                      </a:lnTo>
                      <a:lnTo>
                        <a:pt x="7722" y="6600"/>
                      </a:lnTo>
                      <a:lnTo>
                        <a:pt x="7584" y="6688"/>
                      </a:lnTo>
                      <a:lnTo>
                        <a:pt x="7451" y="6824"/>
                      </a:lnTo>
                      <a:cubicBezTo>
                        <a:pt x="7409" y="6883"/>
                        <a:pt x="7368" y="6942"/>
                        <a:pt x="7326" y="7001"/>
                      </a:cubicBezTo>
                      <a:cubicBezTo>
                        <a:pt x="7287" y="7073"/>
                        <a:pt x="7249" y="7145"/>
                        <a:pt x="7210" y="7217"/>
                      </a:cubicBezTo>
                      <a:cubicBezTo>
                        <a:pt x="7177" y="7303"/>
                        <a:pt x="7143" y="7388"/>
                        <a:pt x="7110" y="7474"/>
                      </a:cubicBezTo>
                      <a:cubicBezTo>
                        <a:pt x="7080" y="7576"/>
                        <a:pt x="7049" y="7677"/>
                        <a:pt x="7019" y="7779"/>
                      </a:cubicBezTo>
                      <a:cubicBezTo>
                        <a:pt x="6992" y="7888"/>
                        <a:pt x="6965" y="7998"/>
                        <a:pt x="6938" y="8107"/>
                      </a:cubicBezTo>
                      <a:cubicBezTo>
                        <a:pt x="6917" y="8225"/>
                        <a:pt x="6895" y="8342"/>
                        <a:pt x="6874" y="8460"/>
                      </a:cubicBezTo>
                      <a:cubicBezTo>
                        <a:pt x="6858" y="8586"/>
                        <a:pt x="6843" y="8711"/>
                        <a:pt x="6827" y="8837"/>
                      </a:cubicBezTo>
                      <a:cubicBezTo>
                        <a:pt x="6817" y="8971"/>
                        <a:pt x="6807" y="9104"/>
                        <a:pt x="6797" y="9238"/>
                      </a:cubicBezTo>
                      <a:lnTo>
                        <a:pt x="6794" y="9286"/>
                      </a:lnTo>
                      <a:cubicBezTo>
                        <a:pt x="6792" y="9310"/>
                        <a:pt x="6791" y="9334"/>
                        <a:pt x="6789" y="9358"/>
                      </a:cubicBezTo>
                      <a:cubicBezTo>
                        <a:pt x="6785" y="9385"/>
                        <a:pt x="6782" y="9412"/>
                        <a:pt x="6778" y="9439"/>
                      </a:cubicBezTo>
                      <a:lnTo>
                        <a:pt x="6766" y="9535"/>
                      </a:lnTo>
                      <a:cubicBezTo>
                        <a:pt x="6760" y="9564"/>
                        <a:pt x="6753" y="9594"/>
                        <a:pt x="6747" y="9623"/>
                      </a:cubicBezTo>
                      <a:cubicBezTo>
                        <a:pt x="6739" y="9655"/>
                        <a:pt x="6730" y="9687"/>
                        <a:pt x="6722" y="9719"/>
                      </a:cubicBezTo>
                      <a:cubicBezTo>
                        <a:pt x="6712" y="9751"/>
                        <a:pt x="6702" y="9784"/>
                        <a:pt x="6692" y="9816"/>
                      </a:cubicBezTo>
                      <a:cubicBezTo>
                        <a:pt x="6679" y="9837"/>
                        <a:pt x="6666" y="9859"/>
                        <a:pt x="6653" y="9880"/>
                      </a:cubicBezTo>
                      <a:cubicBezTo>
                        <a:pt x="6636" y="9901"/>
                        <a:pt x="6620" y="9923"/>
                        <a:pt x="6603" y="9944"/>
                      </a:cubicBezTo>
                      <a:cubicBezTo>
                        <a:pt x="6583" y="9955"/>
                        <a:pt x="6562" y="9965"/>
                        <a:pt x="6542" y="9976"/>
                      </a:cubicBezTo>
                      <a:lnTo>
                        <a:pt x="6473" y="10000"/>
                      </a:lnTo>
                      <a:lnTo>
                        <a:pt x="2898" y="10000"/>
                      </a:lnTo>
                      <a:lnTo>
                        <a:pt x="2804" y="9976"/>
                      </a:lnTo>
                      <a:cubicBezTo>
                        <a:pt x="2779" y="9965"/>
                        <a:pt x="2754" y="9955"/>
                        <a:pt x="2729" y="9944"/>
                      </a:cubicBezTo>
                      <a:cubicBezTo>
                        <a:pt x="2706" y="9923"/>
                        <a:pt x="2683" y="9901"/>
                        <a:pt x="2660" y="9880"/>
                      </a:cubicBezTo>
                      <a:cubicBezTo>
                        <a:pt x="2642" y="9853"/>
                        <a:pt x="2623" y="9827"/>
                        <a:pt x="2605" y="9800"/>
                      </a:cubicBezTo>
                      <a:cubicBezTo>
                        <a:pt x="2590" y="9770"/>
                        <a:pt x="2575" y="9741"/>
                        <a:pt x="2560" y="9711"/>
                      </a:cubicBezTo>
                      <a:cubicBezTo>
                        <a:pt x="2548" y="9682"/>
                        <a:pt x="2536" y="9652"/>
                        <a:pt x="2524" y="9623"/>
                      </a:cubicBezTo>
                      <a:lnTo>
                        <a:pt x="2497" y="9527"/>
                      </a:lnTo>
                      <a:cubicBezTo>
                        <a:pt x="2489" y="9495"/>
                        <a:pt x="2482" y="9463"/>
                        <a:pt x="2474" y="9431"/>
                      </a:cubicBezTo>
                      <a:cubicBezTo>
                        <a:pt x="2469" y="9404"/>
                        <a:pt x="2463" y="9377"/>
                        <a:pt x="2458" y="9350"/>
                      </a:cubicBezTo>
                      <a:cubicBezTo>
                        <a:pt x="2455" y="9323"/>
                        <a:pt x="2452" y="9297"/>
                        <a:pt x="2449" y="9270"/>
                      </a:cubicBezTo>
                      <a:cubicBezTo>
                        <a:pt x="2447" y="9254"/>
                        <a:pt x="2446" y="9238"/>
                        <a:pt x="2444" y="9222"/>
                      </a:cubicBezTo>
                      <a:cubicBezTo>
                        <a:pt x="2434" y="9088"/>
                        <a:pt x="2423" y="8955"/>
                        <a:pt x="2413" y="8821"/>
                      </a:cubicBezTo>
                      <a:cubicBezTo>
                        <a:pt x="2397" y="8698"/>
                        <a:pt x="2380" y="8575"/>
                        <a:pt x="2364" y="8452"/>
                      </a:cubicBezTo>
                      <a:cubicBezTo>
                        <a:pt x="2344" y="8332"/>
                        <a:pt x="2323" y="8211"/>
                        <a:pt x="2303" y="8091"/>
                      </a:cubicBezTo>
                      <a:cubicBezTo>
                        <a:pt x="2276" y="7984"/>
                        <a:pt x="2249" y="7878"/>
                        <a:pt x="2222" y="7771"/>
                      </a:cubicBezTo>
                      <a:cubicBezTo>
                        <a:pt x="2192" y="7672"/>
                        <a:pt x="2161" y="7573"/>
                        <a:pt x="2131" y="7474"/>
                      </a:cubicBezTo>
                      <a:cubicBezTo>
                        <a:pt x="2096" y="7386"/>
                        <a:pt x="2060" y="7297"/>
                        <a:pt x="2025" y="7209"/>
                      </a:cubicBezTo>
                      <a:cubicBezTo>
                        <a:pt x="1987" y="7137"/>
                        <a:pt x="1950" y="7065"/>
                        <a:pt x="1912" y="6993"/>
                      </a:cubicBezTo>
                      <a:lnTo>
                        <a:pt x="1787" y="6808"/>
                      </a:lnTo>
                      <a:lnTo>
                        <a:pt x="1654" y="6688"/>
                      </a:lnTo>
                      <a:lnTo>
                        <a:pt x="1518" y="6600"/>
                      </a:lnTo>
                      <a:lnTo>
                        <a:pt x="1372" y="6576"/>
                      </a:lnTo>
                      <a:lnTo>
                        <a:pt x="1247" y="6592"/>
                      </a:lnTo>
                      <a:cubicBezTo>
                        <a:pt x="1207" y="6613"/>
                        <a:pt x="1168" y="6635"/>
                        <a:pt x="1128" y="6656"/>
                      </a:cubicBezTo>
                      <a:cubicBezTo>
                        <a:pt x="1088" y="6685"/>
                        <a:pt x="1049" y="6715"/>
                        <a:pt x="1009" y="6744"/>
                      </a:cubicBezTo>
                      <a:lnTo>
                        <a:pt x="895" y="6864"/>
                      </a:lnTo>
                      <a:lnTo>
                        <a:pt x="787" y="7025"/>
                      </a:lnTo>
                      <a:lnTo>
                        <a:pt x="690" y="7209"/>
                      </a:lnTo>
                      <a:cubicBezTo>
                        <a:pt x="660" y="7281"/>
                        <a:pt x="629" y="7354"/>
                        <a:pt x="599" y="7426"/>
                      </a:cubicBezTo>
                      <a:cubicBezTo>
                        <a:pt x="572" y="7503"/>
                        <a:pt x="545" y="7581"/>
                        <a:pt x="518" y="7658"/>
                      </a:cubicBezTo>
                      <a:cubicBezTo>
                        <a:pt x="495" y="7746"/>
                        <a:pt x="472" y="7835"/>
                        <a:pt x="449" y="7923"/>
                      </a:cubicBezTo>
                      <a:cubicBezTo>
                        <a:pt x="430" y="8019"/>
                        <a:pt x="412" y="8116"/>
                        <a:pt x="393" y="8212"/>
                      </a:cubicBezTo>
                      <a:cubicBezTo>
                        <a:pt x="379" y="8313"/>
                        <a:pt x="366" y="8415"/>
                        <a:pt x="352" y="8516"/>
                      </a:cubicBezTo>
                      <a:cubicBezTo>
                        <a:pt x="344" y="8626"/>
                        <a:pt x="335" y="8735"/>
                        <a:pt x="327" y="8845"/>
                      </a:cubicBezTo>
                      <a:cubicBezTo>
                        <a:pt x="323" y="8893"/>
                        <a:pt x="320" y="8942"/>
                        <a:pt x="316" y="8990"/>
                      </a:cubicBezTo>
                      <a:cubicBezTo>
                        <a:pt x="307" y="9025"/>
                        <a:pt x="297" y="9059"/>
                        <a:pt x="288" y="9094"/>
                      </a:cubicBezTo>
                      <a:lnTo>
                        <a:pt x="252" y="9166"/>
                      </a:lnTo>
                      <a:cubicBezTo>
                        <a:pt x="236" y="9179"/>
                        <a:pt x="221" y="9193"/>
                        <a:pt x="205" y="9206"/>
                      </a:cubicBezTo>
                      <a:lnTo>
                        <a:pt x="147" y="9206"/>
                      </a:lnTo>
                      <a:lnTo>
                        <a:pt x="144" y="9182"/>
                      </a:lnTo>
                      <a:lnTo>
                        <a:pt x="144" y="9118"/>
                      </a:lnTo>
                      <a:lnTo>
                        <a:pt x="141" y="9022"/>
                      </a:lnTo>
                      <a:lnTo>
                        <a:pt x="141" y="8893"/>
                      </a:lnTo>
                      <a:lnTo>
                        <a:pt x="141" y="8733"/>
                      </a:lnTo>
                      <a:cubicBezTo>
                        <a:pt x="126" y="8725"/>
                        <a:pt x="112" y="8717"/>
                        <a:pt x="97" y="8709"/>
                      </a:cubicBezTo>
                      <a:cubicBezTo>
                        <a:pt x="84" y="8688"/>
                        <a:pt x="71" y="8666"/>
                        <a:pt x="58" y="8645"/>
                      </a:cubicBezTo>
                      <a:lnTo>
                        <a:pt x="28" y="8549"/>
                      </a:lnTo>
                      <a:cubicBezTo>
                        <a:pt x="21" y="8509"/>
                        <a:pt x="13" y="8468"/>
                        <a:pt x="6" y="8428"/>
                      </a:cubicBezTo>
                      <a:cubicBezTo>
                        <a:pt x="4" y="8385"/>
                        <a:pt x="2" y="8343"/>
                        <a:pt x="0" y="8300"/>
                      </a:cubicBezTo>
                      <a:cubicBezTo>
                        <a:pt x="3" y="8252"/>
                        <a:pt x="5" y="8204"/>
                        <a:pt x="8" y="8156"/>
                      </a:cubicBezTo>
                      <a:cubicBezTo>
                        <a:pt x="15" y="8118"/>
                        <a:pt x="23" y="8081"/>
                        <a:pt x="30" y="8043"/>
                      </a:cubicBezTo>
                      <a:cubicBezTo>
                        <a:pt x="40" y="8011"/>
                        <a:pt x="51" y="7979"/>
                        <a:pt x="61" y="7947"/>
                      </a:cubicBezTo>
                      <a:cubicBezTo>
                        <a:pt x="76" y="7926"/>
                        <a:pt x="90" y="7904"/>
                        <a:pt x="105" y="7883"/>
                      </a:cubicBezTo>
                      <a:cubicBezTo>
                        <a:pt x="121" y="7875"/>
                        <a:pt x="136" y="7867"/>
                        <a:pt x="152" y="7859"/>
                      </a:cubicBezTo>
                      <a:lnTo>
                        <a:pt x="208" y="7859"/>
                      </a:lnTo>
                      <a:cubicBezTo>
                        <a:pt x="226" y="7712"/>
                        <a:pt x="245" y="7565"/>
                        <a:pt x="263" y="7418"/>
                      </a:cubicBezTo>
                      <a:lnTo>
                        <a:pt x="263" y="7233"/>
                      </a:lnTo>
                      <a:lnTo>
                        <a:pt x="263" y="7209"/>
                      </a:lnTo>
                      <a:lnTo>
                        <a:pt x="263" y="7193"/>
                      </a:lnTo>
                      <a:lnTo>
                        <a:pt x="263" y="6391"/>
                      </a:lnTo>
                      <a:lnTo>
                        <a:pt x="269" y="6271"/>
                      </a:lnTo>
                      <a:cubicBezTo>
                        <a:pt x="275" y="6242"/>
                        <a:pt x="282" y="6212"/>
                        <a:pt x="288" y="6183"/>
                      </a:cubicBezTo>
                      <a:cubicBezTo>
                        <a:pt x="297" y="6156"/>
                        <a:pt x="307" y="6130"/>
                        <a:pt x="316" y="6103"/>
                      </a:cubicBezTo>
                      <a:lnTo>
                        <a:pt x="346" y="6055"/>
                      </a:lnTo>
                      <a:cubicBezTo>
                        <a:pt x="358" y="6041"/>
                        <a:pt x="370" y="6028"/>
                        <a:pt x="382" y="6014"/>
                      </a:cubicBezTo>
                      <a:cubicBezTo>
                        <a:pt x="396" y="6003"/>
                        <a:pt x="410" y="5993"/>
                        <a:pt x="424" y="5982"/>
                      </a:cubicBezTo>
                      <a:cubicBezTo>
                        <a:pt x="436" y="5977"/>
                        <a:pt x="448" y="5971"/>
                        <a:pt x="460" y="5966"/>
                      </a:cubicBezTo>
                      <a:lnTo>
                        <a:pt x="490" y="5942"/>
                      </a:lnTo>
                      <a:cubicBezTo>
                        <a:pt x="499" y="5939"/>
                        <a:pt x="509" y="5937"/>
                        <a:pt x="518" y="5934"/>
                      </a:cubicBezTo>
                      <a:cubicBezTo>
                        <a:pt x="524" y="5929"/>
                        <a:pt x="529" y="5923"/>
                        <a:pt x="535" y="5918"/>
                      </a:cubicBezTo>
                      <a:cubicBezTo>
                        <a:pt x="588" y="5776"/>
                        <a:pt x="642" y="5635"/>
                        <a:pt x="695" y="5493"/>
                      </a:cubicBezTo>
                      <a:cubicBezTo>
                        <a:pt x="729" y="5416"/>
                        <a:pt x="764" y="5338"/>
                        <a:pt x="798" y="5261"/>
                      </a:cubicBezTo>
                      <a:cubicBezTo>
                        <a:pt x="838" y="5189"/>
                        <a:pt x="877" y="5116"/>
                        <a:pt x="917" y="5044"/>
                      </a:cubicBezTo>
                      <a:lnTo>
                        <a:pt x="1058" y="4812"/>
                      </a:lnTo>
                      <a:lnTo>
                        <a:pt x="1216" y="4603"/>
                      </a:lnTo>
                      <a:cubicBezTo>
                        <a:pt x="1274" y="4536"/>
                        <a:pt x="1333" y="4470"/>
                        <a:pt x="1391" y="4403"/>
                      </a:cubicBezTo>
                      <a:lnTo>
                        <a:pt x="1582" y="4218"/>
                      </a:lnTo>
                      <a:lnTo>
                        <a:pt x="1784" y="4050"/>
                      </a:lnTo>
                      <a:lnTo>
                        <a:pt x="1995" y="3913"/>
                      </a:lnTo>
                      <a:lnTo>
                        <a:pt x="2217" y="3785"/>
                      </a:lnTo>
                      <a:lnTo>
                        <a:pt x="2444" y="3697"/>
                      </a:lnTo>
                      <a:lnTo>
                        <a:pt x="2677" y="3633"/>
                      </a:lnTo>
                      <a:lnTo>
                        <a:pt x="2909" y="3609"/>
                      </a:lnTo>
                      <a:lnTo>
                        <a:pt x="2912" y="3609"/>
                      </a:lnTo>
                      <a:lnTo>
                        <a:pt x="2920" y="3609"/>
                      </a:lnTo>
                      <a:lnTo>
                        <a:pt x="2932" y="3609"/>
                      </a:lnTo>
                      <a:lnTo>
                        <a:pt x="2937" y="3609"/>
                      </a:lnTo>
                      <a:lnTo>
                        <a:pt x="2945" y="3609"/>
                      </a:lnTo>
                      <a:cubicBezTo>
                        <a:pt x="2949" y="3604"/>
                        <a:pt x="2952" y="3598"/>
                        <a:pt x="2956" y="3593"/>
                      </a:cubicBezTo>
                      <a:cubicBezTo>
                        <a:pt x="2958" y="3588"/>
                        <a:pt x="2960" y="3582"/>
                        <a:pt x="2962" y="3577"/>
                      </a:cubicBezTo>
                      <a:cubicBezTo>
                        <a:pt x="2964" y="3566"/>
                        <a:pt x="2966" y="3556"/>
                        <a:pt x="2968" y="3545"/>
                      </a:cubicBezTo>
                      <a:cubicBezTo>
                        <a:pt x="2969" y="3539"/>
                        <a:pt x="2969" y="3534"/>
                        <a:pt x="2970" y="3528"/>
                      </a:cubicBezTo>
                      <a:cubicBezTo>
                        <a:pt x="3015" y="3370"/>
                        <a:pt x="3061" y="3213"/>
                        <a:pt x="3106" y="3055"/>
                      </a:cubicBezTo>
                      <a:lnTo>
                        <a:pt x="3247" y="2606"/>
                      </a:lnTo>
                      <a:lnTo>
                        <a:pt x="3394" y="2197"/>
                      </a:lnTo>
                      <a:lnTo>
                        <a:pt x="3549" y="1820"/>
                      </a:lnTo>
                      <a:lnTo>
                        <a:pt x="3713" y="1476"/>
                      </a:lnTo>
                      <a:cubicBezTo>
                        <a:pt x="3770" y="1377"/>
                        <a:pt x="3828" y="1278"/>
                        <a:pt x="3885" y="1179"/>
                      </a:cubicBezTo>
                      <a:lnTo>
                        <a:pt x="4062" y="914"/>
                      </a:lnTo>
                      <a:lnTo>
                        <a:pt x="4245" y="674"/>
                      </a:lnTo>
                      <a:lnTo>
                        <a:pt x="4439" y="473"/>
                      </a:lnTo>
                      <a:lnTo>
                        <a:pt x="4630" y="321"/>
                      </a:lnTo>
                      <a:lnTo>
                        <a:pt x="4813" y="200"/>
                      </a:lnTo>
                      <a:lnTo>
                        <a:pt x="4993" y="112"/>
                      </a:lnTo>
                      <a:lnTo>
                        <a:pt x="5170" y="56"/>
                      </a:lnTo>
                      <a:lnTo>
                        <a:pt x="5339" y="24"/>
                      </a:lnTo>
                      <a:lnTo>
                        <a:pt x="5508" y="8"/>
                      </a:lnTo>
                      <a:lnTo>
                        <a:pt x="5672" y="0"/>
                      </a:lnTo>
                      <a:close/>
                    </a:path>
                  </a:pathLst>
                </a:custGeom>
                <a:grpFill/>
                <a:ln w="9525">
                  <a:no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1F497D"/>
                    </a:solidFill>
                    <a:effectLst/>
                    <a:uLnTx/>
                    <a:uFillTx/>
                    <a:latin typeface="Calibri"/>
                    <a:ea typeface="+mn-ea"/>
                    <a:cs typeface="+mn-cs"/>
                  </a:endParaRPr>
                </a:p>
              </p:txBody>
            </p:sp>
            <p:sp>
              <p:nvSpPr>
                <p:cNvPr id="69" name="Freeform 87"/>
                <p:cNvSpPr>
                  <a:spLocks noChangeArrowheads="1"/>
                </p:cNvSpPr>
                <p:nvPr/>
              </p:nvSpPr>
              <p:spPr bwMode="auto">
                <a:xfrm>
                  <a:off x="4860" y="1225"/>
                  <a:ext cx="11" cy="11"/>
                </a:xfrm>
                <a:custGeom>
                  <a:avLst/>
                  <a:gdLst>
                    <a:gd name="T0" fmla="*/ 0 w 125"/>
                    <a:gd name="T1" fmla="*/ 0 h 125"/>
                    <a:gd name="T2" fmla="*/ 0 w 125"/>
                    <a:gd name="T3" fmla="*/ 0 h 125"/>
                    <a:gd name="T4" fmla="*/ 0 w 125"/>
                    <a:gd name="T5" fmla="*/ 0 h 125"/>
                    <a:gd name="T6" fmla="*/ 0 w 125"/>
                    <a:gd name="T7" fmla="*/ 0 h 125"/>
                    <a:gd name="T8" fmla="*/ 0 w 125"/>
                    <a:gd name="T9" fmla="*/ 0 h 125"/>
                    <a:gd name="T10" fmla="*/ 0 w 125"/>
                    <a:gd name="T11" fmla="*/ 0 h 125"/>
                    <a:gd name="T12" fmla="*/ 0 w 125"/>
                    <a:gd name="T13" fmla="*/ 0 h 125"/>
                    <a:gd name="T14" fmla="*/ 0 w 125"/>
                    <a:gd name="T15" fmla="*/ 0 h 125"/>
                    <a:gd name="T16" fmla="*/ 0 w 125"/>
                    <a:gd name="T17" fmla="*/ 0 h 125"/>
                    <a:gd name="T18" fmla="*/ 0 w 125"/>
                    <a:gd name="T19" fmla="*/ 0 h 125"/>
                    <a:gd name="T20" fmla="*/ 0 w 125"/>
                    <a:gd name="T21" fmla="*/ 0 h 125"/>
                    <a:gd name="T22" fmla="*/ 0 w 125"/>
                    <a:gd name="T23" fmla="*/ 0 h 125"/>
                    <a:gd name="T24" fmla="*/ 0 w 125"/>
                    <a:gd name="T25" fmla="*/ 0 h 125"/>
                    <a:gd name="T26" fmla="*/ 0 w 125"/>
                    <a:gd name="T27" fmla="*/ 0 h 125"/>
                    <a:gd name="T28" fmla="*/ 0 w 125"/>
                    <a:gd name="T29" fmla="*/ 0 h 125"/>
                    <a:gd name="T30" fmla="*/ 0 w 125"/>
                    <a:gd name="T31" fmla="*/ 0 h 125"/>
                    <a:gd name="T32" fmla="*/ 0 w 125"/>
                    <a:gd name="T33" fmla="*/ 0 h 125"/>
                    <a:gd name="T34" fmla="*/ 0 w 125"/>
                    <a:gd name="T35" fmla="*/ 0 h 125"/>
                    <a:gd name="T36" fmla="*/ 0 w 125"/>
                    <a:gd name="T37" fmla="*/ 0 h 125"/>
                    <a:gd name="T38" fmla="*/ 0 w 125"/>
                    <a:gd name="T39" fmla="*/ 0 h 125"/>
                    <a:gd name="T40" fmla="*/ 0 w 125"/>
                    <a:gd name="T41" fmla="*/ 0 h 12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5"/>
                    <a:gd name="T64" fmla="*/ 0 h 125"/>
                    <a:gd name="T65" fmla="*/ 125 w 125"/>
                    <a:gd name="T66" fmla="*/ 125 h 12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5" h="125">
                      <a:moveTo>
                        <a:pt x="63" y="0"/>
                      </a:moveTo>
                      <a:lnTo>
                        <a:pt x="83" y="4"/>
                      </a:lnTo>
                      <a:lnTo>
                        <a:pt x="100" y="13"/>
                      </a:lnTo>
                      <a:lnTo>
                        <a:pt x="113" y="26"/>
                      </a:lnTo>
                      <a:lnTo>
                        <a:pt x="122" y="44"/>
                      </a:lnTo>
                      <a:lnTo>
                        <a:pt x="125" y="62"/>
                      </a:lnTo>
                      <a:lnTo>
                        <a:pt x="122" y="82"/>
                      </a:lnTo>
                      <a:lnTo>
                        <a:pt x="113" y="100"/>
                      </a:lnTo>
                      <a:lnTo>
                        <a:pt x="100" y="113"/>
                      </a:lnTo>
                      <a:lnTo>
                        <a:pt x="83" y="122"/>
                      </a:lnTo>
                      <a:lnTo>
                        <a:pt x="63" y="125"/>
                      </a:lnTo>
                      <a:lnTo>
                        <a:pt x="43" y="122"/>
                      </a:lnTo>
                      <a:lnTo>
                        <a:pt x="26" y="113"/>
                      </a:lnTo>
                      <a:lnTo>
                        <a:pt x="12" y="100"/>
                      </a:lnTo>
                      <a:lnTo>
                        <a:pt x="3" y="82"/>
                      </a:lnTo>
                      <a:lnTo>
                        <a:pt x="0" y="62"/>
                      </a:lnTo>
                      <a:lnTo>
                        <a:pt x="3" y="44"/>
                      </a:lnTo>
                      <a:lnTo>
                        <a:pt x="12" y="26"/>
                      </a:lnTo>
                      <a:lnTo>
                        <a:pt x="26" y="13"/>
                      </a:lnTo>
                      <a:lnTo>
                        <a:pt x="43" y="4"/>
                      </a:lnTo>
                      <a:lnTo>
                        <a:pt x="63" y="0"/>
                      </a:lnTo>
                      <a:close/>
                    </a:path>
                  </a:pathLst>
                </a:custGeom>
                <a:grpFill/>
                <a:ln w="9525">
                  <a:no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1F497D"/>
                    </a:solidFill>
                    <a:effectLst/>
                    <a:uLnTx/>
                    <a:uFillTx/>
                    <a:latin typeface="Calibri"/>
                    <a:ea typeface="+mn-ea"/>
                    <a:cs typeface="+mn-cs"/>
                  </a:endParaRPr>
                </a:p>
              </p:txBody>
            </p:sp>
            <p:sp>
              <p:nvSpPr>
                <p:cNvPr id="70" name="Freeform 88"/>
                <p:cNvSpPr>
                  <a:spLocks noChangeArrowheads="1"/>
                </p:cNvSpPr>
                <p:nvPr/>
              </p:nvSpPr>
              <p:spPr bwMode="auto">
                <a:xfrm>
                  <a:off x="4837" y="1202"/>
                  <a:ext cx="57" cy="57"/>
                </a:xfrm>
                <a:custGeom>
                  <a:avLst/>
                  <a:gdLst>
                    <a:gd name="T0" fmla="*/ 0 w 583"/>
                    <a:gd name="T1" fmla="*/ 0 h 582"/>
                    <a:gd name="T2" fmla="*/ 0 w 583"/>
                    <a:gd name="T3" fmla="*/ 0 h 582"/>
                    <a:gd name="T4" fmla="*/ 0 w 583"/>
                    <a:gd name="T5" fmla="*/ 0 h 582"/>
                    <a:gd name="T6" fmla="*/ 0 w 583"/>
                    <a:gd name="T7" fmla="*/ 0 h 582"/>
                    <a:gd name="T8" fmla="*/ 0 w 583"/>
                    <a:gd name="T9" fmla="*/ 0 h 582"/>
                    <a:gd name="T10" fmla="*/ 0 w 583"/>
                    <a:gd name="T11" fmla="*/ 0 h 582"/>
                    <a:gd name="T12" fmla="*/ 0 w 583"/>
                    <a:gd name="T13" fmla="*/ 0 h 582"/>
                    <a:gd name="T14" fmla="*/ 0 w 583"/>
                    <a:gd name="T15" fmla="*/ 0 h 582"/>
                    <a:gd name="T16" fmla="*/ 0 w 583"/>
                    <a:gd name="T17" fmla="*/ 0 h 582"/>
                    <a:gd name="T18" fmla="*/ 0 w 583"/>
                    <a:gd name="T19" fmla="*/ 0 h 582"/>
                    <a:gd name="T20" fmla="*/ 0 w 583"/>
                    <a:gd name="T21" fmla="*/ 0 h 582"/>
                    <a:gd name="T22" fmla="*/ 0 w 583"/>
                    <a:gd name="T23" fmla="*/ 0 h 582"/>
                    <a:gd name="T24" fmla="*/ 0 w 583"/>
                    <a:gd name="T25" fmla="*/ 0 h 582"/>
                    <a:gd name="T26" fmla="*/ 0 w 583"/>
                    <a:gd name="T27" fmla="*/ 0 h 582"/>
                    <a:gd name="T28" fmla="*/ 0 w 583"/>
                    <a:gd name="T29" fmla="*/ 0 h 582"/>
                    <a:gd name="T30" fmla="*/ 0 w 583"/>
                    <a:gd name="T31" fmla="*/ 0 h 582"/>
                    <a:gd name="T32" fmla="*/ 0 w 583"/>
                    <a:gd name="T33" fmla="*/ 0 h 582"/>
                    <a:gd name="T34" fmla="*/ 0 w 583"/>
                    <a:gd name="T35" fmla="*/ 0 h 582"/>
                    <a:gd name="T36" fmla="*/ 0 w 583"/>
                    <a:gd name="T37" fmla="*/ 0 h 582"/>
                    <a:gd name="T38" fmla="*/ 0 w 583"/>
                    <a:gd name="T39" fmla="*/ 0 h 582"/>
                    <a:gd name="T40" fmla="*/ 0 w 583"/>
                    <a:gd name="T41" fmla="*/ 0 h 582"/>
                    <a:gd name="T42" fmla="*/ 0 w 583"/>
                    <a:gd name="T43" fmla="*/ 0 h 582"/>
                    <a:gd name="T44" fmla="*/ 0 w 583"/>
                    <a:gd name="T45" fmla="*/ 0 h 582"/>
                    <a:gd name="T46" fmla="*/ 0 w 583"/>
                    <a:gd name="T47" fmla="*/ 0 h 582"/>
                    <a:gd name="T48" fmla="*/ 0 w 583"/>
                    <a:gd name="T49" fmla="*/ 0 h 582"/>
                    <a:gd name="T50" fmla="*/ 0 w 583"/>
                    <a:gd name="T51" fmla="*/ 0 h 582"/>
                    <a:gd name="T52" fmla="*/ 0 w 583"/>
                    <a:gd name="T53" fmla="*/ 0 h 582"/>
                    <a:gd name="T54" fmla="*/ 0 w 583"/>
                    <a:gd name="T55" fmla="*/ 0 h 582"/>
                    <a:gd name="T56" fmla="*/ 0 w 583"/>
                    <a:gd name="T57" fmla="*/ 0 h 582"/>
                    <a:gd name="T58" fmla="*/ 0 w 583"/>
                    <a:gd name="T59" fmla="*/ 0 h 582"/>
                    <a:gd name="T60" fmla="*/ 0 w 583"/>
                    <a:gd name="T61" fmla="*/ 0 h 582"/>
                    <a:gd name="T62" fmla="*/ 0 w 583"/>
                    <a:gd name="T63" fmla="*/ 0 h 582"/>
                    <a:gd name="T64" fmla="*/ 0 w 583"/>
                    <a:gd name="T65" fmla="*/ 0 h 582"/>
                    <a:gd name="T66" fmla="*/ 0 w 583"/>
                    <a:gd name="T67" fmla="*/ 0 h 582"/>
                    <a:gd name="T68" fmla="*/ 0 w 583"/>
                    <a:gd name="T69" fmla="*/ 0 h 582"/>
                    <a:gd name="T70" fmla="*/ 0 w 583"/>
                    <a:gd name="T71" fmla="*/ 0 h 582"/>
                    <a:gd name="T72" fmla="*/ 0 w 583"/>
                    <a:gd name="T73" fmla="*/ 0 h 582"/>
                    <a:gd name="T74" fmla="*/ 0 w 583"/>
                    <a:gd name="T75" fmla="*/ 0 h 582"/>
                    <a:gd name="T76" fmla="*/ 0 w 583"/>
                    <a:gd name="T77" fmla="*/ 0 h 582"/>
                    <a:gd name="T78" fmla="*/ 0 w 583"/>
                    <a:gd name="T79" fmla="*/ 0 h 582"/>
                    <a:gd name="T80" fmla="*/ 0 w 583"/>
                    <a:gd name="T81" fmla="*/ 0 h 58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83"/>
                    <a:gd name="T124" fmla="*/ 0 h 582"/>
                    <a:gd name="T125" fmla="*/ 583 w 583"/>
                    <a:gd name="T126" fmla="*/ 582 h 58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83" h="582">
                      <a:moveTo>
                        <a:pt x="292" y="116"/>
                      </a:moveTo>
                      <a:lnTo>
                        <a:pt x="260" y="118"/>
                      </a:lnTo>
                      <a:lnTo>
                        <a:pt x="230" y="127"/>
                      </a:lnTo>
                      <a:lnTo>
                        <a:pt x="204" y="139"/>
                      </a:lnTo>
                      <a:lnTo>
                        <a:pt x="179" y="157"/>
                      </a:lnTo>
                      <a:lnTo>
                        <a:pt x="157" y="178"/>
                      </a:lnTo>
                      <a:lnTo>
                        <a:pt x="141" y="202"/>
                      </a:lnTo>
                      <a:lnTo>
                        <a:pt x="127" y="230"/>
                      </a:lnTo>
                      <a:lnTo>
                        <a:pt x="120" y="259"/>
                      </a:lnTo>
                      <a:lnTo>
                        <a:pt x="116" y="290"/>
                      </a:lnTo>
                      <a:lnTo>
                        <a:pt x="120" y="322"/>
                      </a:lnTo>
                      <a:lnTo>
                        <a:pt x="127" y="352"/>
                      </a:lnTo>
                      <a:lnTo>
                        <a:pt x="141" y="379"/>
                      </a:lnTo>
                      <a:lnTo>
                        <a:pt x="157" y="404"/>
                      </a:lnTo>
                      <a:lnTo>
                        <a:pt x="179" y="425"/>
                      </a:lnTo>
                      <a:lnTo>
                        <a:pt x="204" y="441"/>
                      </a:lnTo>
                      <a:lnTo>
                        <a:pt x="230" y="455"/>
                      </a:lnTo>
                      <a:lnTo>
                        <a:pt x="260" y="463"/>
                      </a:lnTo>
                      <a:lnTo>
                        <a:pt x="292" y="466"/>
                      </a:lnTo>
                      <a:lnTo>
                        <a:pt x="323" y="463"/>
                      </a:lnTo>
                      <a:lnTo>
                        <a:pt x="353" y="455"/>
                      </a:lnTo>
                      <a:lnTo>
                        <a:pt x="381" y="441"/>
                      </a:lnTo>
                      <a:lnTo>
                        <a:pt x="405" y="425"/>
                      </a:lnTo>
                      <a:lnTo>
                        <a:pt x="426" y="404"/>
                      </a:lnTo>
                      <a:lnTo>
                        <a:pt x="444" y="379"/>
                      </a:lnTo>
                      <a:lnTo>
                        <a:pt x="457" y="352"/>
                      </a:lnTo>
                      <a:lnTo>
                        <a:pt x="465" y="322"/>
                      </a:lnTo>
                      <a:lnTo>
                        <a:pt x="468" y="290"/>
                      </a:lnTo>
                      <a:lnTo>
                        <a:pt x="465" y="259"/>
                      </a:lnTo>
                      <a:lnTo>
                        <a:pt x="457" y="230"/>
                      </a:lnTo>
                      <a:lnTo>
                        <a:pt x="444" y="202"/>
                      </a:lnTo>
                      <a:lnTo>
                        <a:pt x="426" y="178"/>
                      </a:lnTo>
                      <a:lnTo>
                        <a:pt x="405" y="157"/>
                      </a:lnTo>
                      <a:lnTo>
                        <a:pt x="381" y="139"/>
                      </a:lnTo>
                      <a:lnTo>
                        <a:pt x="353" y="127"/>
                      </a:lnTo>
                      <a:lnTo>
                        <a:pt x="323" y="118"/>
                      </a:lnTo>
                      <a:lnTo>
                        <a:pt x="292" y="116"/>
                      </a:lnTo>
                      <a:close/>
                      <a:moveTo>
                        <a:pt x="292" y="0"/>
                      </a:moveTo>
                      <a:lnTo>
                        <a:pt x="335" y="3"/>
                      </a:lnTo>
                      <a:lnTo>
                        <a:pt x="376" y="12"/>
                      </a:lnTo>
                      <a:lnTo>
                        <a:pt x="415" y="27"/>
                      </a:lnTo>
                      <a:lnTo>
                        <a:pt x="450" y="46"/>
                      </a:lnTo>
                      <a:lnTo>
                        <a:pt x="484" y="72"/>
                      </a:lnTo>
                      <a:lnTo>
                        <a:pt x="512" y="100"/>
                      </a:lnTo>
                      <a:lnTo>
                        <a:pt x="537" y="132"/>
                      </a:lnTo>
                      <a:lnTo>
                        <a:pt x="557" y="168"/>
                      </a:lnTo>
                      <a:lnTo>
                        <a:pt x="571" y="206"/>
                      </a:lnTo>
                      <a:lnTo>
                        <a:pt x="580" y="248"/>
                      </a:lnTo>
                      <a:lnTo>
                        <a:pt x="583" y="290"/>
                      </a:lnTo>
                      <a:lnTo>
                        <a:pt x="580" y="333"/>
                      </a:lnTo>
                      <a:lnTo>
                        <a:pt x="571" y="374"/>
                      </a:lnTo>
                      <a:lnTo>
                        <a:pt x="557" y="413"/>
                      </a:lnTo>
                      <a:lnTo>
                        <a:pt x="537" y="449"/>
                      </a:lnTo>
                      <a:lnTo>
                        <a:pt x="512" y="481"/>
                      </a:lnTo>
                      <a:lnTo>
                        <a:pt x="484" y="510"/>
                      </a:lnTo>
                      <a:lnTo>
                        <a:pt x="450" y="535"/>
                      </a:lnTo>
                      <a:lnTo>
                        <a:pt x="415" y="555"/>
                      </a:lnTo>
                      <a:lnTo>
                        <a:pt x="376" y="569"/>
                      </a:lnTo>
                      <a:lnTo>
                        <a:pt x="335" y="578"/>
                      </a:lnTo>
                      <a:lnTo>
                        <a:pt x="292" y="582"/>
                      </a:lnTo>
                      <a:lnTo>
                        <a:pt x="249" y="578"/>
                      </a:lnTo>
                      <a:lnTo>
                        <a:pt x="208" y="569"/>
                      </a:lnTo>
                      <a:lnTo>
                        <a:pt x="169" y="555"/>
                      </a:lnTo>
                      <a:lnTo>
                        <a:pt x="133" y="535"/>
                      </a:lnTo>
                      <a:lnTo>
                        <a:pt x="101" y="510"/>
                      </a:lnTo>
                      <a:lnTo>
                        <a:pt x="72" y="481"/>
                      </a:lnTo>
                      <a:lnTo>
                        <a:pt x="48" y="449"/>
                      </a:lnTo>
                      <a:lnTo>
                        <a:pt x="28" y="413"/>
                      </a:lnTo>
                      <a:lnTo>
                        <a:pt x="12" y="374"/>
                      </a:lnTo>
                      <a:lnTo>
                        <a:pt x="3" y="333"/>
                      </a:lnTo>
                      <a:lnTo>
                        <a:pt x="0" y="290"/>
                      </a:lnTo>
                      <a:lnTo>
                        <a:pt x="3" y="248"/>
                      </a:lnTo>
                      <a:lnTo>
                        <a:pt x="12" y="206"/>
                      </a:lnTo>
                      <a:lnTo>
                        <a:pt x="28" y="168"/>
                      </a:lnTo>
                      <a:lnTo>
                        <a:pt x="48" y="132"/>
                      </a:lnTo>
                      <a:lnTo>
                        <a:pt x="72" y="100"/>
                      </a:lnTo>
                      <a:lnTo>
                        <a:pt x="101" y="72"/>
                      </a:lnTo>
                      <a:lnTo>
                        <a:pt x="133" y="46"/>
                      </a:lnTo>
                      <a:lnTo>
                        <a:pt x="169" y="27"/>
                      </a:lnTo>
                      <a:lnTo>
                        <a:pt x="208" y="12"/>
                      </a:lnTo>
                      <a:lnTo>
                        <a:pt x="249" y="3"/>
                      </a:lnTo>
                      <a:lnTo>
                        <a:pt x="292" y="0"/>
                      </a:lnTo>
                      <a:close/>
                    </a:path>
                  </a:pathLst>
                </a:custGeom>
                <a:grpFill/>
                <a:ln w="9525">
                  <a:no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1F497D"/>
                    </a:solidFill>
                    <a:effectLst/>
                    <a:uLnTx/>
                    <a:uFillTx/>
                    <a:latin typeface="Calibri"/>
                    <a:ea typeface="+mn-ea"/>
                    <a:cs typeface="+mn-cs"/>
                  </a:endParaRPr>
                </a:p>
              </p:txBody>
            </p:sp>
            <p:sp>
              <p:nvSpPr>
                <p:cNvPr id="71" name="Freeform 89"/>
                <p:cNvSpPr>
                  <a:spLocks noChangeArrowheads="1"/>
                </p:cNvSpPr>
                <p:nvPr/>
              </p:nvSpPr>
              <p:spPr bwMode="auto">
                <a:xfrm>
                  <a:off x="4625" y="1225"/>
                  <a:ext cx="12" cy="11"/>
                </a:xfrm>
                <a:custGeom>
                  <a:avLst/>
                  <a:gdLst>
                    <a:gd name="T0" fmla="*/ 0 w 125"/>
                    <a:gd name="T1" fmla="*/ 0 h 125"/>
                    <a:gd name="T2" fmla="*/ 0 w 125"/>
                    <a:gd name="T3" fmla="*/ 0 h 125"/>
                    <a:gd name="T4" fmla="*/ 0 w 125"/>
                    <a:gd name="T5" fmla="*/ 0 h 125"/>
                    <a:gd name="T6" fmla="*/ 0 w 125"/>
                    <a:gd name="T7" fmla="*/ 0 h 125"/>
                    <a:gd name="T8" fmla="*/ 0 w 125"/>
                    <a:gd name="T9" fmla="*/ 0 h 125"/>
                    <a:gd name="T10" fmla="*/ 0 w 125"/>
                    <a:gd name="T11" fmla="*/ 0 h 125"/>
                    <a:gd name="T12" fmla="*/ 0 w 125"/>
                    <a:gd name="T13" fmla="*/ 0 h 125"/>
                    <a:gd name="T14" fmla="*/ 0 w 125"/>
                    <a:gd name="T15" fmla="*/ 0 h 125"/>
                    <a:gd name="T16" fmla="*/ 0 w 125"/>
                    <a:gd name="T17" fmla="*/ 0 h 125"/>
                    <a:gd name="T18" fmla="*/ 0 w 125"/>
                    <a:gd name="T19" fmla="*/ 0 h 125"/>
                    <a:gd name="T20" fmla="*/ 0 w 125"/>
                    <a:gd name="T21" fmla="*/ 0 h 125"/>
                    <a:gd name="T22" fmla="*/ 0 w 125"/>
                    <a:gd name="T23" fmla="*/ 0 h 125"/>
                    <a:gd name="T24" fmla="*/ 0 w 125"/>
                    <a:gd name="T25" fmla="*/ 0 h 125"/>
                    <a:gd name="T26" fmla="*/ 0 w 125"/>
                    <a:gd name="T27" fmla="*/ 0 h 125"/>
                    <a:gd name="T28" fmla="*/ 0 w 125"/>
                    <a:gd name="T29" fmla="*/ 0 h 125"/>
                    <a:gd name="T30" fmla="*/ 0 w 125"/>
                    <a:gd name="T31" fmla="*/ 0 h 125"/>
                    <a:gd name="T32" fmla="*/ 0 w 125"/>
                    <a:gd name="T33" fmla="*/ 0 h 125"/>
                    <a:gd name="T34" fmla="*/ 0 w 125"/>
                    <a:gd name="T35" fmla="*/ 0 h 125"/>
                    <a:gd name="T36" fmla="*/ 0 w 125"/>
                    <a:gd name="T37" fmla="*/ 0 h 125"/>
                    <a:gd name="T38" fmla="*/ 0 w 125"/>
                    <a:gd name="T39" fmla="*/ 0 h 125"/>
                    <a:gd name="T40" fmla="*/ 0 w 125"/>
                    <a:gd name="T41" fmla="*/ 0 h 12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5"/>
                    <a:gd name="T64" fmla="*/ 0 h 125"/>
                    <a:gd name="T65" fmla="*/ 125 w 125"/>
                    <a:gd name="T66" fmla="*/ 125 h 12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5" h="125">
                      <a:moveTo>
                        <a:pt x="62" y="0"/>
                      </a:moveTo>
                      <a:lnTo>
                        <a:pt x="81" y="4"/>
                      </a:lnTo>
                      <a:lnTo>
                        <a:pt x="99" y="13"/>
                      </a:lnTo>
                      <a:lnTo>
                        <a:pt x="112" y="26"/>
                      </a:lnTo>
                      <a:lnTo>
                        <a:pt x="121" y="44"/>
                      </a:lnTo>
                      <a:lnTo>
                        <a:pt x="125" y="62"/>
                      </a:lnTo>
                      <a:lnTo>
                        <a:pt x="121" y="82"/>
                      </a:lnTo>
                      <a:lnTo>
                        <a:pt x="112" y="100"/>
                      </a:lnTo>
                      <a:lnTo>
                        <a:pt x="99" y="113"/>
                      </a:lnTo>
                      <a:lnTo>
                        <a:pt x="81" y="122"/>
                      </a:lnTo>
                      <a:lnTo>
                        <a:pt x="62" y="125"/>
                      </a:lnTo>
                      <a:lnTo>
                        <a:pt x="43" y="122"/>
                      </a:lnTo>
                      <a:lnTo>
                        <a:pt x="25" y="113"/>
                      </a:lnTo>
                      <a:lnTo>
                        <a:pt x="12" y="100"/>
                      </a:lnTo>
                      <a:lnTo>
                        <a:pt x="3" y="82"/>
                      </a:lnTo>
                      <a:lnTo>
                        <a:pt x="0" y="62"/>
                      </a:lnTo>
                      <a:lnTo>
                        <a:pt x="3" y="44"/>
                      </a:lnTo>
                      <a:lnTo>
                        <a:pt x="12" y="26"/>
                      </a:lnTo>
                      <a:lnTo>
                        <a:pt x="25" y="13"/>
                      </a:lnTo>
                      <a:lnTo>
                        <a:pt x="43" y="4"/>
                      </a:lnTo>
                      <a:lnTo>
                        <a:pt x="62" y="0"/>
                      </a:lnTo>
                      <a:close/>
                    </a:path>
                  </a:pathLst>
                </a:custGeom>
                <a:grpFill/>
                <a:ln w="9525">
                  <a:no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1F497D"/>
                    </a:solidFill>
                    <a:effectLst/>
                    <a:uLnTx/>
                    <a:uFillTx/>
                    <a:latin typeface="Calibri"/>
                    <a:ea typeface="+mn-ea"/>
                    <a:cs typeface="+mn-cs"/>
                  </a:endParaRPr>
                </a:p>
              </p:txBody>
            </p:sp>
            <p:sp>
              <p:nvSpPr>
                <p:cNvPr id="72" name="Freeform 90"/>
                <p:cNvSpPr>
                  <a:spLocks noChangeArrowheads="1"/>
                </p:cNvSpPr>
                <p:nvPr/>
              </p:nvSpPr>
              <p:spPr bwMode="auto">
                <a:xfrm>
                  <a:off x="4602" y="1202"/>
                  <a:ext cx="58" cy="57"/>
                </a:xfrm>
                <a:custGeom>
                  <a:avLst/>
                  <a:gdLst>
                    <a:gd name="T0" fmla="*/ 0 w 583"/>
                    <a:gd name="T1" fmla="*/ 0 h 582"/>
                    <a:gd name="T2" fmla="*/ 0 w 583"/>
                    <a:gd name="T3" fmla="*/ 0 h 582"/>
                    <a:gd name="T4" fmla="*/ 0 w 583"/>
                    <a:gd name="T5" fmla="*/ 0 h 582"/>
                    <a:gd name="T6" fmla="*/ 0 w 583"/>
                    <a:gd name="T7" fmla="*/ 0 h 582"/>
                    <a:gd name="T8" fmla="*/ 0 w 583"/>
                    <a:gd name="T9" fmla="*/ 0 h 582"/>
                    <a:gd name="T10" fmla="*/ 0 w 583"/>
                    <a:gd name="T11" fmla="*/ 0 h 582"/>
                    <a:gd name="T12" fmla="*/ 0 w 583"/>
                    <a:gd name="T13" fmla="*/ 0 h 582"/>
                    <a:gd name="T14" fmla="*/ 0 w 583"/>
                    <a:gd name="T15" fmla="*/ 0 h 582"/>
                    <a:gd name="T16" fmla="*/ 0 w 583"/>
                    <a:gd name="T17" fmla="*/ 0 h 582"/>
                    <a:gd name="T18" fmla="*/ 0 w 583"/>
                    <a:gd name="T19" fmla="*/ 0 h 582"/>
                    <a:gd name="T20" fmla="*/ 0 w 583"/>
                    <a:gd name="T21" fmla="*/ 0 h 582"/>
                    <a:gd name="T22" fmla="*/ 0 w 583"/>
                    <a:gd name="T23" fmla="*/ 0 h 582"/>
                    <a:gd name="T24" fmla="*/ 0 w 583"/>
                    <a:gd name="T25" fmla="*/ 0 h 582"/>
                    <a:gd name="T26" fmla="*/ 0 w 583"/>
                    <a:gd name="T27" fmla="*/ 0 h 582"/>
                    <a:gd name="T28" fmla="*/ 0 w 583"/>
                    <a:gd name="T29" fmla="*/ 0 h 582"/>
                    <a:gd name="T30" fmla="*/ 0 w 583"/>
                    <a:gd name="T31" fmla="*/ 0 h 582"/>
                    <a:gd name="T32" fmla="*/ 0 w 583"/>
                    <a:gd name="T33" fmla="*/ 0 h 582"/>
                    <a:gd name="T34" fmla="*/ 0 w 583"/>
                    <a:gd name="T35" fmla="*/ 0 h 582"/>
                    <a:gd name="T36" fmla="*/ 0 w 583"/>
                    <a:gd name="T37" fmla="*/ 0 h 582"/>
                    <a:gd name="T38" fmla="*/ 0 w 583"/>
                    <a:gd name="T39" fmla="*/ 0 h 582"/>
                    <a:gd name="T40" fmla="*/ 0 w 583"/>
                    <a:gd name="T41" fmla="*/ 0 h 582"/>
                    <a:gd name="T42" fmla="*/ 0 w 583"/>
                    <a:gd name="T43" fmla="*/ 0 h 582"/>
                    <a:gd name="T44" fmla="*/ 0 w 583"/>
                    <a:gd name="T45" fmla="*/ 0 h 582"/>
                    <a:gd name="T46" fmla="*/ 0 w 583"/>
                    <a:gd name="T47" fmla="*/ 0 h 582"/>
                    <a:gd name="T48" fmla="*/ 0 w 583"/>
                    <a:gd name="T49" fmla="*/ 0 h 582"/>
                    <a:gd name="T50" fmla="*/ 0 w 583"/>
                    <a:gd name="T51" fmla="*/ 0 h 582"/>
                    <a:gd name="T52" fmla="*/ 0 w 583"/>
                    <a:gd name="T53" fmla="*/ 0 h 582"/>
                    <a:gd name="T54" fmla="*/ 0 w 583"/>
                    <a:gd name="T55" fmla="*/ 0 h 582"/>
                    <a:gd name="T56" fmla="*/ 0 w 583"/>
                    <a:gd name="T57" fmla="*/ 0 h 582"/>
                    <a:gd name="T58" fmla="*/ 0 w 583"/>
                    <a:gd name="T59" fmla="*/ 0 h 582"/>
                    <a:gd name="T60" fmla="*/ 0 w 583"/>
                    <a:gd name="T61" fmla="*/ 0 h 582"/>
                    <a:gd name="T62" fmla="*/ 0 w 583"/>
                    <a:gd name="T63" fmla="*/ 0 h 582"/>
                    <a:gd name="T64" fmla="*/ 0 w 583"/>
                    <a:gd name="T65" fmla="*/ 0 h 582"/>
                    <a:gd name="T66" fmla="*/ 0 w 583"/>
                    <a:gd name="T67" fmla="*/ 0 h 582"/>
                    <a:gd name="T68" fmla="*/ 0 w 583"/>
                    <a:gd name="T69" fmla="*/ 0 h 582"/>
                    <a:gd name="T70" fmla="*/ 0 w 583"/>
                    <a:gd name="T71" fmla="*/ 0 h 582"/>
                    <a:gd name="T72" fmla="*/ 0 w 583"/>
                    <a:gd name="T73" fmla="*/ 0 h 582"/>
                    <a:gd name="T74" fmla="*/ 0 w 583"/>
                    <a:gd name="T75" fmla="*/ 0 h 582"/>
                    <a:gd name="T76" fmla="*/ 0 w 583"/>
                    <a:gd name="T77" fmla="*/ 0 h 582"/>
                    <a:gd name="T78" fmla="*/ 0 w 583"/>
                    <a:gd name="T79" fmla="*/ 0 h 582"/>
                    <a:gd name="T80" fmla="*/ 0 w 583"/>
                    <a:gd name="T81" fmla="*/ 0 h 58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83"/>
                    <a:gd name="T124" fmla="*/ 0 h 582"/>
                    <a:gd name="T125" fmla="*/ 583 w 583"/>
                    <a:gd name="T126" fmla="*/ 582 h 58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83" h="582">
                      <a:moveTo>
                        <a:pt x="291" y="116"/>
                      </a:moveTo>
                      <a:lnTo>
                        <a:pt x="260" y="118"/>
                      </a:lnTo>
                      <a:lnTo>
                        <a:pt x="230" y="127"/>
                      </a:lnTo>
                      <a:lnTo>
                        <a:pt x="202" y="139"/>
                      </a:lnTo>
                      <a:lnTo>
                        <a:pt x="178" y="157"/>
                      </a:lnTo>
                      <a:lnTo>
                        <a:pt x="157" y="178"/>
                      </a:lnTo>
                      <a:lnTo>
                        <a:pt x="139" y="202"/>
                      </a:lnTo>
                      <a:lnTo>
                        <a:pt x="127" y="230"/>
                      </a:lnTo>
                      <a:lnTo>
                        <a:pt x="118" y="259"/>
                      </a:lnTo>
                      <a:lnTo>
                        <a:pt x="116" y="290"/>
                      </a:lnTo>
                      <a:lnTo>
                        <a:pt x="118" y="322"/>
                      </a:lnTo>
                      <a:lnTo>
                        <a:pt x="127" y="352"/>
                      </a:lnTo>
                      <a:lnTo>
                        <a:pt x="139" y="379"/>
                      </a:lnTo>
                      <a:lnTo>
                        <a:pt x="157" y="404"/>
                      </a:lnTo>
                      <a:lnTo>
                        <a:pt x="178" y="425"/>
                      </a:lnTo>
                      <a:lnTo>
                        <a:pt x="202" y="441"/>
                      </a:lnTo>
                      <a:lnTo>
                        <a:pt x="230" y="455"/>
                      </a:lnTo>
                      <a:lnTo>
                        <a:pt x="260" y="463"/>
                      </a:lnTo>
                      <a:lnTo>
                        <a:pt x="291" y="466"/>
                      </a:lnTo>
                      <a:lnTo>
                        <a:pt x="323" y="463"/>
                      </a:lnTo>
                      <a:lnTo>
                        <a:pt x="353" y="455"/>
                      </a:lnTo>
                      <a:lnTo>
                        <a:pt x="379" y="441"/>
                      </a:lnTo>
                      <a:lnTo>
                        <a:pt x="405" y="425"/>
                      </a:lnTo>
                      <a:lnTo>
                        <a:pt x="426" y="404"/>
                      </a:lnTo>
                      <a:lnTo>
                        <a:pt x="442" y="379"/>
                      </a:lnTo>
                      <a:lnTo>
                        <a:pt x="455" y="352"/>
                      </a:lnTo>
                      <a:lnTo>
                        <a:pt x="464" y="322"/>
                      </a:lnTo>
                      <a:lnTo>
                        <a:pt x="466" y="290"/>
                      </a:lnTo>
                      <a:lnTo>
                        <a:pt x="464" y="259"/>
                      </a:lnTo>
                      <a:lnTo>
                        <a:pt x="455" y="230"/>
                      </a:lnTo>
                      <a:lnTo>
                        <a:pt x="442" y="202"/>
                      </a:lnTo>
                      <a:lnTo>
                        <a:pt x="426" y="178"/>
                      </a:lnTo>
                      <a:lnTo>
                        <a:pt x="405" y="157"/>
                      </a:lnTo>
                      <a:lnTo>
                        <a:pt x="379" y="139"/>
                      </a:lnTo>
                      <a:lnTo>
                        <a:pt x="353" y="127"/>
                      </a:lnTo>
                      <a:lnTo>
                        <a:pt x="323" y="118"/>
                      </a:lnTo>
                      <a:lnTo>
                        <a:pt x="291" y="116"/>
                      </a:lnTo>
                      <a:close/>
                      <a:moveTo>
                        <a:pt x="291" y="0"/>
                      </a:moveTo>
                      <a:lnTo>
                        <a:pt x="334" y="3"/>
                      </a:lnTo>
                      <a:lnTo>
                        <a:pt x="375" y="12"/>
                      </a:lnTo>
                      <a:lnTo>
                        <a:pt x="413" y="27"/>
                      </a:lnTo>
                      <a:lnTo>
                        <a:pt x="450" y="46"/>
                      </a:lnTo>
                      <a:lnTo>
                        <a:pt x="482" y="72"/>
                      </a:lnTo>
                      <a:lnTo>
                        <a:pt x="511" y="100"/>
                      </a:lnTo>
                      <a:lnTo>
                        <a:pt x="535" y="132"/>
                      </a:lnTo>
                      <a:lnTo>
                        <a:pt x="555" y="168"/>
                      </a:lnTo>
                      <a:lnTo>
                        <a:pt x="570" y="206"/>
                      </a:lnTo>
                      <a:lnTo>
                        <a:pt x="579" y="248"/>
                      </a:lnTo>
                      <a:lnTo>
                        <a:pt x="583" y="290"/>
                      </a:lnTo>
                      <a:lnTo>
                        <a:pt x="579" y="333"/>
                      </a:lnTo>
                      <a:lnTo>
                        <a:pt x="570" y="374"/>
                      </a:lnTo>
                      <a:lnTo>
                        <a:pt x="555" y="413"/>
                      </a:lnTo>
                      <a:lnTo>
                        <a:pt x="535" y="449"/>
                      </a:lnTo>
                      <a:lnTo>
                        <a:pt x="511" y="481"/>
                      </a:lnTo>
                      <a:lnTo>
                        <a:pt x="482" y="510"/>
                      </a:lnTo>
                      <a:lnTo>
                        <a:pt x="450" y="535"/>
                      </a:lnTo>
                      <a:lnTo>
                        <a:pt x="413" y="555"/>
                      </a:lnTo>
                      <a:lnTo>
                        <a:pt x="375" y="569"/>
                      </a:lnTo>
                      <a:lnTo>
                        <a:pt x="334" y="578"/>
                      </a:lnTo>
                      <a:lnTo>
                        <a:pt x="291" y="582"/>
                      </a:lnTo>
                      <a:lnTo>
                        <a:pt x="254" y="579"/>
                      </a:lnTo>
                      <a:lnTo>
                        <a:pt x="219" y="573"/>
                      </a:lnTo>
                      <a:lnTo>
                        <a:pt x="178" y="558"/>
                      </a:lnTo>
                      <a:lnTo>
                        <a:pt x="140" y="540"/>
                      </a:lnTo>
                      <a:lnTo>
                        <a:pt x="106" y="515"/>
                      </a:lnTo>
                      <a:lnTo>
                        <a:pt x="75" y="487"/>
                      </a:lnTo>
                      <a:lnTo>
                        <a:pt x="49" y="454"/>
                      </a:lnTo>
                      <a:lnTo>
                        <a:pt x="28" y="417"/>
                      </a:lnTo>
                      <a:lnTo>
                        <a:pt x="13" y="377"/>
                      </a:lnTo>
                      <a:lnTo>
                        <a:pt x="3" y="336"/>
                      </a:lnTo>
                      <a:lnTo>
                        <a:pt x="0" y="290"/>
                      </a:lnTo>
                      <a:lnTo>
                        <a:pt x="3" y="246"/>
                      </a:lnTo>
                      <a:lnTo>
                        <a:pt x="13" y="204"/>
                      </a:lnTo>
                      <a:lnTo>
                        <a:pt x="28" y="164"/>
                      </a:lnTo>
                      <a:lnTo>
                        <a:pt x="49" y="128"/>
                      </a:lnTo>
                      <a:lnTo>
                        <a:pt x="75" y="95"/>
                      </a:lnTo>
                      <a:lnTo>
                        <a:pt x="106" y="66"/>
                      </a:lnTo>
                      <a:lnTo>
                        <a:pt x="140" y="42"/>
                      </a:lnTo>
                      <a:lnTo>
                        <a:pt x="178" y="22"/>
                      </a:lnTo>
                      <a:lnTo>
                        <a:pt x="219" y="9"/>
                      </a:lnTo>
                      <a:lnTo>
                        <a:pt x="254" y="2"/>
                      </a:lnTo>
                      <a:lnTo>
                        <a:pt x="291" y="0"/>
                      </a:lnTo>
                      <a:close/>
                    </a:path>
                  </a:pathLst>
                </a:custGeom>
                <a:grpFill/>
                <a:ln w="9525">
                  <a:no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1F497D"/>
                    </a:solidFill>
                    <a:effectLst/>
                    <a:uLnTx/>
                    <a:uFillTx/>
                    <a:latin typeface="Calibri"/>
                    <a:ea typeface="+mn-ea"/>
                    <a:cs typeface="+mn-cs"/>
                  </a:endParaRPr>
                </a:p>
              </p:txBody>
            </p:sp>
          </p:grpSp>
          <p:sp>
            <p:nvSpPr>
              <p:cNvPr id="67" name="Oval 66"/>
              <p:cNvSpPr/>
              <p:nvPr/>
            </p:nvSpPr>
            <p:spPr>
              <a:xfrm>
                <a:off x="4217275" y="3805562"/>
                <a:ext cx="949527" cy="436928"/>
              </a:xfrm>
              <a:prstGeom prst="ellipse">
                <a:avLst/>
              </a:prstGeom>
              <a:solidFill>
                <a:srgbClr val="58595B"/>
              </a:solid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srgbClr val="FFFFFF"/>
                  </a:solidFill>
                  <a:effectLst/>
                  <a:uLnTx/>
                  <a:uFillTx/>
                  <a:latin typeface="Calibri"/>
                  <a:ea typeface="+mn-ea"/>
                  <a:cs typeface="+mn-cs"/>
                </a:endParaRPr>
              </a:p>
            </p:txBody>
          </p:sp>
        </p:grpSp>
        <p:grpSp>
          <p:nvGrpSpPr>
            <p:cNvPr id="58" name="Group 4"/>
            <p:cNvGrpSpPr>
              <a:grpSpLocks noChangeAspect="1"/>
            </p:cNvGrpSpPr>
            <p:nvPr/>
          </p:nvGrpSpPr>
          <p:grpSpPr bwMode="gray">
            <a:xfrm>
              <a:off x="4699099" y="3979588"/>
              <a:ext cx="63478" cy="120148"/>
              <a:chOff x="2547" y="1111"/>
              <a:chExt cx="484" cy="915"/>
            </a:xfrm>
          </p:grpSpPr>
          <p:sp>
            <p:nvSpPr>
              <p:cNvPr id="59" name="Freeform 6"/>
              <p:cNvSpPr>
                <a:spLocks noChangeAspect="1"/>
              </p:cNvSpPr>
              <p:nvPr/>
            </p:nvSpPr>
            <p:spPr bwMode="gray">
              <a:xfrm>
                <a:off x="2708" y="1843"/>
                <a:ext cx="75" cy="54"/>
              </a:xfrm>
              <a:custGeom>
                <a:avLst/>
                <a:gdLst/>
                <a:ahLst/>
                <a:cxnLst>
                  <a:cxn ang="0">
                    <a:pos x="16" y="40"/>
                  </a:cxn>
                  <a:cxn ang="0">
                    <a:pos x="16" y="40"/>
                  </a:cxn>
                  <a:cxn ang="0">
                    <a:pos x="0" y="54"/>
                  </a:cxn>
                  <a:cxn ang="0">
                    <a:pos x="79" y="22"/>
                  </a:cxn>
                  <a:cxn ang="0">
                    <a:pos x="81" y="0"/>
                  </a:cxn>
                  <a:cxn ang="0">
                    <a:pos x="16" y="40"/>
                  </a:cxn>
                </a:cxnLst>
                <a:rect l="0" t="0" r="r" b="b"/>
                <a:pathLst>
                  <a:path w="81" h="66">
                    <a:moveTo>
                      <a:pt x="16" y="40"/>
                    </a:moveTo>
                    <a:lnTo>
                      <a:pt x="16" y="40"/>
                    </a:lnTo>
                    <a:lnTo>
                      <a:pt x="0" y="54"/>
                    </a:lnTo>
                    <a:cubicBezTo>
                      <a:pt x="35" y="66"/>
                      <a:pt x="72" y="42"/>
                      <a:pt x="79" y="22"/>
                    </a:cubicBezTo>
                    <a:lnTo>
                      <a:pt x="81" y="0"/>
                    </a:lnTo>
                    <a:cubicBezTo>
                      <a:pt x="54" y="6"/>
                      <a:pt x="27" y="19"/>
                      <a:pt x="16" y="40"/>
                    </a:cubicBezTo>
                    <a:close/>
                  </a:path>
                </a:pathLst>
              </a:custGeom>
              <a:solidFill>
                <a:srgbClr val="2F469C"/>
              </a:solidFill>
              <a:ln w="0">
                <a:no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1F497D"/>
                  </a:solidFill>
                  <a:effectLst/>
                  <a:uLnTx/>
                  <a:uFillTx/>
                  <a:latin typeface="Calibri"/>
                  <a:ea typeface="+mn-ea"/>
                  <a:cs typeface="+mn-cs"/>
                </a:endParaRPr>
              </a:p>
            </p:txBody>
          </p:sp>
          <p:sp>
            <p:nvSpPr>
              <p:cNvPr id="60" name="Freeform 7"/>
              <p:cNvSpPr>
                <a:spLocks noChangeAspect="1"/>
              </p:cNvSpPr>
              <p:nvPr/>
            </p:nvSpPr>
            <p:spPr bwMode="gray">
              <a:xfrm>
                <a:off x="2869" y="1972"/>
                <a:ext cx="65" cy="54"/>
              </a:xfrm>
              <a:custGeom>
                <a:avLst/>
                <a:gdLst/>
                <a:ahLst/>
                <a:cxnLst>
                  <a:cxn ang="0">
                    <a:pos x="27" y="1"/>
                  </a:cxn>
                  <a:cxn ang="0">
                    <a:pos x="27" y="1"/>
                  </a:cxn>
                  <a:cxn ang="0">
                    <a:pos x="0" y="0"/>
                  </a:cxn>
                  <a:cxn ang="0">
                    <a:pos x="33" y="58"/>
                  </a:cxn>
                  <a:cxn ang="0">
                    <a:pos x="53" y="63"/>
                  </a:cxn>
                  <a:cxn ang="0">
                    <a:pos x="27" y="1"/>
                  </a:cxn>
                </a:cxnLst>
                <a:rect l="0" t="0" r="r" b="b"/>
                <a:pathLst>
                  <a:path w="81" h="63">
                    <a:moveTo>
                      <a:pt x="27" y="1"/>
                    </a:moveTo>
                    <a:lnTo>
                      <a:pt x="27" y="1"/>
                    </a:lnTo>
                    <a:lnTo>
                      <a:pt x="0" y="0"/>
                    </a:lnTo>
                    <a:cubicBezTo>
                      <a:pt x="0" y="24"/>
                      <a:pt x="8" y="43"/>
                      <a:pt x="33" y="58"/>
                    </a:cubicBezTo>
                    <a:lnTo>
                      <a:pt x="53" y="63"/>
                    </a:lnTo>
                    <a:cubicBezTo>
                      <a:pt x="81" y="39"/>
                      <a:pt x="44" y="15"/>
                      <a:pt x="27" y="1"/>
                    </a:cubicBezTo>
                    <a:close/>
                  </a:path>
                </a:pathLst>
              </a:custGeom>
              <a:solidFill>
                <a:srgbClr val="2F469C"/>
              </a:solidFill>
              <a:ln w="0">
                <a:no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1F497D"/>
                  </a:solidFill>
                  <a:effectLst/>
                  <a:uLnTx/>
                  <a:uFillTx/>
                  <a:latin typeface="Calibri"/>
                  <a:ea typeface="+mn-ea"/>
                  <a:cs typeface="+mn-cs"/>
                </a:endParaRPr>
              </a:p>
            </p:txBody>
          </p:sp>
          <p:sp>
            <p:nvSpPr>
              <p:cNvPr id="61" name="Freeform 8"/>
              <p:cNvSpPr>
                <a:spLocks noChangeAspect="1"/>
              </p:cNvSpPr>
              <p:nvPr/>
            </p:nvSpPr>
            <p:spPr bwMode="gray">
              <a:xfrm>
                <a:off x="2622" y="1413"/>
                <a:ext cx="86" cy="75"/>
              </a:xfrm>
              <a:custGeom>
                <a:avLst/>
                <a:gdLst/>
                <a:ahLst/>
                <a:cxnLst>
                  <a:cxn ang="0">
                    <a:pos x="20" y="50"/>
                  </a:cxn>
                  <a:cxn ang="0">
                    <a:pos x="20" y="50"/>
                  </a:cxn>
                  <a:cxn ang="0">
                    <a:pos x="0" y="64"/>
                  </a:cxn>
                  <a:cxn ang="0">
                    <a:pos x="89" y="27"/>
                  </a:cxn>
                  <a:cxn ang="0">
                    <a:pos x="96" y="0"/>
                  </a:cxn>
                  <a:cxn ang="0">
                    <a:pos x="20" y="50"/>
                  </a:cxn>
                </a:cxnLst>
                <a:rect l="0" t="0" r="r" b="b"/>
                <a:pathLst>
                  <a:path w="96" h="79">
                    <a:moveTo>
                      <a:pt x="20" y="50"/>
                    </a:moveTo>
                    <a:lnTo>
                      <a:pt x="20" y="50"/>
                    </a:lnTo>
                    <a:lnTo>
                      <a:pt x="0" y="64"/>
                    </a:lnTo>
                    <a:cubicBezTo>
                      <a:pt x="41" y="79"/>
                      <a:pt x="75" y="57"/>
                      <a:pt x="89" y="27"/>
                    </a:cubicBezTo>
                    <a:lnTo>
                      <a:pt x="96" y="0"/>
                    </a:lnTo>
                    <a:cubicBezTo>
                      <a:pt x="63" y="8"/>
                      <a:pt x="38" y="8"/>
                      <a:pt x="20" y="50"/>
                    </a:cubicBezTo>
                    <a:close/>
                  </a:path>
                </a:pathLst>
              </a:custGeom>
              <a:solidFill>
                <a:srgbClr val="2F469C"/>
              </a:solidFill>
              <a:ln w="0">
                <a:no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1F497D"/>
                  </a:solidFill>
                  <a:effectLst/>
                  <a:uLnTx/>
                  <a:uFillTx/>
                  <a:latin typeface="Calibri"/>
                  <a:ea typeface="+mn-ea"/>
                  <a:cs typeface="+mn-cs"/>
                </a:endParaRPr>
              </a:p>
            </p:txBody>
          </p:sp>
          <p:sp>
            <p:nvSpPr>
              <p:cNvPr id="62" name="Freeform 9"/>
              <p:cNvSpPr>
                <a:spLocks noChangeAspect="1"/>
              </p:cNvSpPr>
              <p:nvPr/>
            </p:nvSpPr>
            <p:spPr bwMode="gray">
              <a:xfrm>
                <a:off x="2568" y="1563"/>
                <a:ext cx="75" cy="76"/>
              </a:xfrm>
              <a:custGeom>
                <a:avLst/>
                <a:gdLst/>
                <a:ahLst/>
                <a:cxnLst>
                  <a:cxn ang="0">
                    <a:pos x="77" y="22"/>
                  </a:cxn>
                  <a:cxn ang="0">
                    <a:pos x="77" y="22"/>
                  </a:cxn>
                  <a:cxn ang="0">
                    <a:pos x="71" y="0"/>
                  </a:cxn>
                  <a:cxn ang="0">
                    <a:pos x="0" y="44"/>
                  </a:cxn>
                  <a:cxn ang="0">
                    <a:pos x="0" y="62"/>
                  </a:cxn>
                  <a:cxn ang="0">
                    <a:pos x="77" y="22"/>
                  </a:cxn>
                </a:cxnLst>
                <a:rect l="0" t="0" r="r" b="b"/>
                <a:pathLst>
                  <a:path w="77" h="77">
                    <a:moveTo>
                      <a:pt x="77" y="22"/>
                    </a:moveTo>
                    <a:lnTo>
                      <a:pt x="77" y="22"/>
                    </a:lnTo>
                    <a:lnTo>
                      <a:pt x="71" y="0"/>
                    </a:lnTo>
                    <a:cubicBezTo>
                      <a:pt x="38" y="7"/>
                      <a:pt x="14" y="19"/>
                      <a:pt x="0" y="44"/>
                    </a:cubicBezTo>
                    <a:lnTo>
                      <a:pt x="0" y="62"/>
                    </a:lnTo>
                    <a:cubicBezTo>
                      <a:pt x="42" y="77"/>
                      <a:pt x="64" y="40"/>
                      <a:pt x="77" y="22"/>
                    </a:cubicBezTo>
                    <a:close/>
                  </a:path>
                </a:pathLst>
              </a:custGeom>
              <a:solidFill>
                <a:srgbClr val="2F469C"/>
              </a:solidFill>
              <a:ln w="0">
                <a:no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1F497D"/>
                  </a:solidFill>
                  <a:effectLst/>
                  <a:uLnTx/>
                  <a:uFillTx/>
                  <a:latin typeface="Calibri"/>
                  <a:ea typeface="+mn-ea"/>
                  <a:cs typeface="+mn-cs"/>
                </a:endParaRPr>
              </a:p>
            </p:txBody>
          </p:sp>
          <p:sp>
            <p:nvSpPr>
              <p:cNvPr id="63" name="Freeform 10"/>
              <p:cNvSpPr>
                <a:spLocks noChangeAspect="1"/>
              </p:cNvSpPr>
              <p:nvPr/>
            </p:nvSpPr>
            <p:spPr bwMode="gray">
              <a:xfrm>
                <a:off x="2547" y="1725"/>
                <a:ext cx="86" cy="64"/>
              </a:xfrm>
              <a:custGeom>
                <a:avLst/>
                <a:gdLst/>
                <a:ahLst/>
                <a:cxnLst>
                  <a:cxn ang="0">
                    <a:pos x="0" y="52"/>
                  </a:cxn>
                  <a:cxn ang="0">
                    <a:pos x="0" y="52"/>
                  </a:cxn>
                  <a:cxn ang="0">
                    <a:pos x="14" y="60"/>
                  </a:cxn>
                  <a:cxn ang="0">
                    <a:pos x="73" y="23"/>
                  </a:cxn>
                  <a:cxn ang="0">
                    <a:pos x="90" y="8"/>
                  </a:cxn>
                  <a:cxn ang="0">
                    <a:pos x="0" y="52"/>
                  </a:cxn>
                </a:cxnLst>
                <a:rect l="0" t="0" r="r" b="b"/>
                <a:pathLst>
                  <a:path w="90" h="74">
                    <a:moveTo>
                      <a:pt x="0" y="52"/>
                    </a:moveTo>
                    <a:lnTo>
                      <a:pt x="0" y="52"/>
                    </a:lnTo>
                    <a:lnTo>
                      <a:pt x="14" y="60"/>
                    </a:lnTo>
                    <a:cubicBezTo>
                      <a:pt x="59" y="74"/>
                      <a:pt x="62" y="38"/>
                      <a:pt x="73" y="23"/>
                    </a:cubicBezTo>
                    <a:lnTo>
                      <a:pt x="90" y="8"/>
                    </a:lnTo>
                    <a:cubicBezTo>
                      <a:pt x="48" y="0"/>
                      <a:pt x="11" y="31"/>
                      <a:pt x="0" y="52"/>
                    </a:cubicBezTo>
                    <a:close/>
                  </a:path>
                </a:pathLst>
              </a:custGeom>
              <a:solidFill>
                <a:srgbClr val="2F469C"/>
              </a:solidFill>
              <a:ln w="0">
                <a:no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1F497D"/>
                  </a:solidFill>
                  <a:effectLst/>
                  <a:uLnTx/>
                  <a:uFillTx/>
                  <a:latin typeface="Calibri"/>
                  <a:ea typeface="+mn-ea"/>
                  <a:cs typeface="+mn-cs"/>
                </a:endParaRPr>
              </a:p>
            </p:txBody>
          </p:sp>
          <p:sp>
            <p:nvSpPr>
              <p:cNvPr id="64" name="Freeform 11"/>
              <p:cNvSpPr>
                <a:spLocks noChangeAspect="1"/>
              </p:cNvSpPr>
              <p:nvPr/>
            </p:nvSpPr>
            <p:spPr bwMode="gray">
              <a:xfrm>
                <a:off x="2773" y="1176"/>
                <a:ext cx="86" cy="75"/>
              </a:xfrm>
              <a:custGeom>
                <a:avLst/>
                <a:gdLst/>
                <a:ahLst/>
                <a:cxnLst>
                  <a:cxn ang="0">
                    <a:pos x="16" y="4"/>
                  </a:cxn>
                  <a:cxn ang="0">
                    <a:pos x="16" y="4"/>
                  </a:cxn>
                  <a:cxn ang="0">
                    <a:pos x="0" y="12"/>
                  </a:cxn>
                  <a:cxn ang="0">
                    <a:pos x="86" y="49"/>
                  </a:cxn>
                  <a:cxn ang="0">
                    <a:pos x="88" y="22"/>
                  </a:cxn>
                  <a:cxn ang="0">
                    <a:pos x="16" y="4"/>
                  </a:cxn>
                </a:cxnLst>
                <a:rect l="0" t="0" r="r" b="b"/>
                <a:pathLst>
                  <a:path w="88" h="72">
                    <a:moveTo>
                      <a:pt x="16" y="4"/>
                    </a:moveTo>
                    <a:lnTo>
                      <a:pt x="16" y="4"/>
                    </a:lnTo>
                    <a:lnTo>
                      <a:pt x="0" y="12"/>
                    </a:lnTo>
                    <a:cubicBezTo>
                      <a:pt x="4" y="40"/>
                      <a:pt x="70" y="72"/>
                      <a:pt x="86" y="49"/>
                    </a:cubicBezTo>
                    <a:lnTo>
                      <a:pt x="88" y="22"/>
                    </a:lnTo>
                    <a:cubicBezTo>
                      <a:pt x="67" y="8"/>
                      <a:pt x="45" y="0"/>
                      <a:pt x="16" y="4"/>
                    </a:cubicBezTo>
                    <a:close/>
                  </a:path>
                </a:pathLst>
              </a:custGeom>
              <a:solidFill>
                <a:srgbClr val="2F469C"/>
              </a:solidFill>
              <a:ln w="0">
                <a:no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1F497D"/>
                  </a:solidFill>
                  <a:effectLst/>
                  <a:uLnTx/>
                  <a:uFillTx/>
                  <a:latin typeface="Calibri"/>
                  <a:ea typeface="+mn-ea"/>
                  <a:cs typeface="+mn-cs"/>
                </a:endParaRPr>
              </a:p>
            </p:txBody>
          </p:sp>
          <p:sp>
            <p:nvSpPr>
              <p:cNvPr id="65" name="Freeform 12"/>
              <p:cNvSpPr>
                <a:spLocks noChangeAspect="1"/>
              </p:cNvSpPr>
              <p:nvPr/>
            </p:nvSpPr>
            <p:spPr bwMode="gray">
              <a:xfrm>
                <a:off x="2955" y="1111"/>
                <a:ext cx="76" cy="87"/>
              </a:xfrm>
              <a:custGeom>
                <a:avLst/>
                <a:gdLst/>
                <a:ahLst/>
                <a:cxnLst>
                  <a:cxn ang="0">
                    <a:pos x="46" y="7"/>
                  </a:cxn>
                  <a:cxn ang="0">
                    <a:pos x="46" y="7"/>
                  </a:cxn>
                  <a:cxn ang="0">
                    <a:pos x="21" y="0"/>
                  </a:cxn>
                  <a:cxn ang="0">
                    <a:pos x="14" y="66"/>
                  </a:cxn>
                  <a:cxn ang="0">
                    <a:pos x="27" y="92"/>
                  </a:cxn>
                  <a:cxn ang="0">
                    <a:pos x="46" y="7"/>
                  </a:cxn>
                </a:cxnLst>
                <a:rect l="0" t="0" r="r" b="b"/>
                <a:pathLst>
                  <a:path w="86" h="92">
                    <a:moveTo>
                      <a:pt x="46" y="7"/>
                    </a:moveTo>
                    <a:lnTo>
                      <a:pt x="46" y="7"/>
                    </a:lnTo>
                    <a:lnTo>
                      <a:pt x="21" y="0"/>
                    </a:lnTo>
                    <a:cubicBezTo>
                      <a:pt x="7" y="19"/>
                      <a:pt x="0" y="33"/>
                      <a:pt x="14" y="66"/>
                    </a:cubicBezTo>
                    <a:lnTo>
                      <a:pt x="27" y="92"/>
                    </a:lnTo>
                    <a:cubicBezTo>
                      <a:pt x="57" y="63"/>
                      <a:pt x="86" y="36"/>
                      <a:pt x="46" y="7"/>
                    </a:cubicBezTo>
                    <a:close/>
                  </a:path>
                </a:pathLst>
              </a:custGeom>
              <a:solidFill>
                <a:srgbClr val="2F469C"/>
              </a:solidFill>
              <a:ln w="0">
                <a:no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1F497D"/>
                  </a:solidFill>
                  <a:effectLst/>
                  <a:uLnTx/>
                  <a:uFillTx/>
                  <a:latin typeface="Calibri"/>
                  <a:ea typeface="+mn-ea"/>
                  <a:cs typeface="+mn-cs"/>
                </a:endParaRPr>
              </a:p>
            </p:txBody>
          </p:sp>
        </p:grpSp>
      </p:grpSp>
      <p:cxnSp>
        <p:nvCxnSpPr>
          <p:cNvPr id="73" name="Straight Connector 72"/>
          <p:cNvCxnSpPr>
            <a:cxnSpLocks/>
          </p:cNvCxnSpPr>
          <p:nvPr/>
        </p:nvCxnSpPr>
        <p:spPr>
          <a:xfrm>
            <a:off x="9942886" y="3471056"/>
            <a:ext cx="155645" cy="1148130"/>
          </a:xfrm>
          <a:prstGeom prst="line">
            <a:avLst/>
          </a:prstGeom>
          <a:noFill/>
          <a:ln w="9525" cap="rnd" cmpd="sng" algn="ctr">
            <a:solidFill>
              <a:srgbClr val="58595B"/>
            </a:solidFill>
            <a:prstDash val="solid"/>
            <a:tailEnd type="oval" w="lg" len="lg"/>
          </a:ln>
          <a:effectLst/>
        </p:spPr>
      </p:cxnSp>
      <p:sp>
        <p:nvSpPr>
          <p:cNvPr id="74" name="Oval 73"/>
          <p:cNvSpPr/>
          <p:nvPr/>
        </p:nvSpPr>
        <p:spPr>
          <a:xfrm>
            <a:off x="10872449" y="2360484"/>
            <a:ext cx="944828" cy="1002156"/>
          </a:xfrm>
          <a:prstGeom prst="ellipse">
            <a:avLst/>
          </a:prstGeom>
          <a:solidFill>
            <a:srgbClr val="1F497D"/>
          </a:solid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rgbClr val="FFFFFF"/>
                </a:solidFill>
                <a:effectLst/>
                <a:uLnTx/>
                <a:uFillTx/>
                <a:latin typeface="Calibri"/>
                <a:ea typeface="+mn-ea"/>
                <a:cs typeface="+mn-cs"/>
              </a:rPr>
              <a:t>Less than one week before departure</a:t>
            </a:r>
            <a:endParaRPr kumimoji="0" lang="en-GB" sz="900" b="1" i="0" u="none" strike="noStrike" kern="0" cap="none" spc="0" normalizeH="0" baseline="0" noProof="0" dirty="0">
              <a:ln>
                <a:noFill/>
              </a:ln>
              <a:solidFill>
                <a:srgbClr val="FFFFFF"/>
              </a:solidFill>
              <a:effectLst/>
              <a:uLnTx/>
              <a:uFillTx/>
              <a:latin typeface="Calibri"/>
              <a:ea typeface="+mn-ea"/>
              <a:cs typeface="+mn-cs"/>
            </a:endParaRPr>
          </a:p>
        </p:txBody>
      </p:sp>
      <p:sp>
        <p:nvSpPr>
          <p:cNvPr id="75" name="Oval 74"/>
          <p:cNvSpPr/>
          <p:nvPr/>
        </p:nvSpPr>
        <p:spPr>
          <a:xfrm>
            <a:off x="9348339" y="2421029"/>
            <a:ext cx="944828" cy="1002156"/>
          </a:xfrm>
          <a:prstGeom prst="ellipse">
            <a:avLst/>
          </a:prstGeom>
          <a:solidFill>
            <a:srgbClr val="008E94"/>
          </a:solid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0" cap="none" spc="0" normalizeH="0" baseline="0" noProof="0" dirty="0">
                <a:ln>
                  <a:noFill/>
                </a:ln>
                <a:solidFill>
                  <a:srgbClr val="FFFFFF"/>
                </a:solidFill>
                <a:effectLst/>
                <a:uLnTx/>
                <a:uFillTx/>
                <a:latin typeface="Calibri"/>
                <a:ea typeface="+mn-ea"/>
                <a:cs typeface="+mn-cs"/>
              </a:rPr>
              <a:t>1-3 weeks before departure</a:t>
            </a:r>
          </a:p>
        </p:txBody>
      </p:sp>
      <p:sp>
        <p:nvSpPr>
          <p:cNvPr id="76" name="Oval 75"/>
          <p:cNvSpPr/>
          <p:nvPr/>
        </p:nvSpPr>
        <p:spPr>
          <a:xfrm>
            <a:off x="8272248" y="1802927"/>
            <a:ext cx="944828" cy="1002156"/>
          </a:xfrm>
          <a:prstGeom prst="ellipse">
            <a:avLst/>
          </a:prstGeom>
          <a:solidFill>
            <a:srgbClr val="FBB040"/>
          </a:solid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rgbClr val="FFFFFF"/>
                </a:solidFill>
                <a:effectLst/>
                <a:uLnTx/>
                <a:uFillTx/>
                <a:latin typeface="Calibri"/>
                <a:ea typeface="+mn-ea"/>
                <a:cs typeface="+mn-cs"/>
              </a:rPr>
              <a:t>Up to 1 month before departure</a:t>
            </a:r>
            <a:endParaRPr kumimoji="0" lang="en-GB" sz="900" b="1" i="0" u="none" strike="noStrike" kern="0" cap="none" spc="0" normalizeH="0" baseline="0" noProof="0" dirty="0">
              <a:ln>
                <a:noFill/>
              </a:ln>
              <a:solidFill>
                <a:srgbClr val="FFFFFF"/>
              </a:solidFill>
              <a:effectLst/>
              <a:uLnTx/>
              <a:uFillTx/>
              <a:latin typeface="Calibri"/>
              <a:ea typeface="+mn-ea"/>
              <a:cs typeface="+mn-cs"/>
            </a:endParaRPr>
          </a:p>
        </p:txBody>
      </p:sp>
      <p:sp>
        <p:nvSpPr>
          <p:cNvPr id="77" name="Oval 76"/>
          <p:cNvSpPr/>
          <p:nvPr/>
        </p:nvSpPr>
        <p:spPr>
          <a:xfrm>
            <a:off x="6920863" y="2267366"/>
            <a:ext cx="944828" cy="1002156"/>
          </a:xfrm>
          <a:prstGeom prst="ellipse">
            <a:avLst/>
          </a:prstGeom>
          <a:solidFill>
            <a:srgbClr val="ED6737"/>
          </a:solid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rgbClr val="FFFFFF"/>
                </a:solidFill>
                <a:effectLst/>
                <a:uLnTx/>
                <a:uFillTx/>
                <a:latin typeface="Calibri"/>
                <a:ea typeface="+mn-ea"/>
                <a:cs typeface="+mn-cs"/>
              </a:rPr>
              <a:t>Up to 2 months before departure</a:t>
            </a:r>
            <a:endParaRPr kumimoji="0" lang="en-GB" sz="900" b="1" i="0" u="none" strike="noStrike" kern="0" cap="none" spc="0" normalizeH="0" baseline="0" noProof="0" dirty="0">
              <a:ln>
                <a:noFill/>
              </a:ln>
              <a:solidFill>
                <a:srgbClr val="FFFFFF"/>
              </a:solidFill>
              <a:effectLst/>
              <a:uLnTx/>
              <a:uFillTx/>
              <a:latin typeface="Calibri"/>
              <a:ea typeface="+mn-ea"/>
              <a:cs typeface="+mn-cs"/>
            </a:endParaRPr>
          </a:p>
        </p:txBody>
      </p:sp>
      <p:sp>
        <p:nvSpPr>
          <p:cNvPr id="78" name="Oval 77"/>
          <p:cNvSpPr/>
          <p:nvPr/>
        </p:nvSpPr>
        <p:spPr>
          <a:xfrm>
            <a:off x="5461261" y="2104213"/>
            <a:ext cx="944828" cy="1002156"/>
          </a:xfrm>
          <a:prstGeom prst="ellipse">
            <a:avLst/>
          </a:prstGeom>
          <a:solidFill>
            <a:srgbClr val="A8CCDD"/>
          </a:solid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rgbClr val="FFFFFF"/>
                </a:solidFill>
                <a:effectLst/>
                <a:uLnTx/>
                <a:uFillTx/>
                <a:latin typeface="Calibri"/>
                <a:ea typeface="+mn-ea"/>
                <a:cs typeface="+mn-cs"/>
              </a:rPr>
              <a:t>Up to 3 months before departure</a:t>
            </a:r>
            <a:endParaRPr kumimoji="0" lang="en-GB" sz="900" b="1" i="0" u="none" strike="noStrike" kern="0" cap="none" spc="0" normalizeH="0" baseline="0" noProof="0" dirty="0">
              <a:ln>
                <a:noFill/>
              </a:ln>
              <a:solidFill>
                <a:srgbClr val="FFFFFF"/>
              </a:solidFill>
              <a:effectLst/>
              <a:uLnTx/>
              <a:uFillTx/>
              <a:latin typeface="Calibri"/>
              <a:ea typeface="+mn-ea"/>
              <a:cs typeface="+mn-cs"/>
            </a:endParaRPr>
          </a:p>
        </p:txBody>
      </p:sp>
      <p:sp>
        <p:nvSpPr>
          <p:cNvPr id="79" name="Oval 78"/>
          <p:cNvSpPr/>
          <p:nvPr/>
        </p:nvSpPr>
        <p:spPr>
          <a:xfrm>
            <a:off x="4019536" y="2187506"/>
            <a:ext cx="944828" cy="1002156"/>
          </a:xfrm>
          <a:prstGeom prst="ellipse">
            <a:avLst/>
          </a:prstGeom>
          <a:solidFill>
            <a:srgbClr val="1F497D"/>
          </a:solid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rgbClr val="FFFFFF"/>
                </a:solidFill>
                <a:effectLst/>
                <a:uLnTx/>
                <a:uFillTx/>
                <a:latin typeface="Calibri"/>
                <a:ea typeface="+mn-ea"/>
                <a:cs typeface="+mn-cs"/>
              </a:rPr>
              <a:t>Up to 4-6 months before departure</a:t>
            </a:r>
            <a:endParaRPr kumimoji="0" lang="en-GB" sz="900" b="1" i="0" u="none" strike="noStrike" kern="0" cap="none" spc="0" normalizeH="0" baseline="0" noProof="0" dirty="0">
              <a:ln>
                <a:noFill/>
              </a:ln>
              <a:solidFill>
                <a:srgbClr val="FFFFFF"/>
              </a:solidFill>
              <a:effectLst/>
              <a:uLnTx/>
              <a:uFillTx/>
              <a:latin typeface="Calibri"/>
              <a:ea typeface="+mn-ea"/>
              <a:cs typeface="+mn-cs"/>
            </a:endParaRPr>
          </a:p>
        </p:txBody>
      </p:sp>
      <p:sp>
        <p:nvSpPr>
          <p:cNvPr id="80" name="Oval 79"/>
          <p:cNvSpPr/>
          <p:nvPr/>
        </p:nvSpPr>
        <p:spPr>
          <a:xfrm>
            <a:off x="1387340" y="2468598"/>
            <a:ext cx="944828" cy="1002156"/>
          </a:xfrm>
          <a:prstGeom prst="ellipse">
            <a:avLst/>
          </a:prstGeom>
          <a:solidFill>
            <a:srgbClr val="FBB040"/>
          </a:solid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rgbClr val="FFFFFF"/>
                </a:solidFill>
                <a:effectLst/>
                <a:uLnTx/>
                <a:uFillTx/>
                <a:latin typeface="Calibri"/>
                <a:ea typeface="+mn-ea"/>
                <a:cs typeface="+mn-cs"/>
              </a:rPr>
              <a:t>More than one year before departure</a:t>
            </a:r>
            <a:endParaRPr kumimoji="0" lang="en-GB" sz="900" b="1" i="0" u="none" strike="noStrike" kern="0" cap="none" spc="0" normalizeH="0" baseline="0" noProof="0" dirty="0">
              <a:ln>
                <a:noFill/>
              </a:ln>
              <a:solidFill>
                <a:srgbClr val="FFFFFF"/>
              </a:solidFill>
              <a:effectLst/>
              <a:uLnTx/>
              <a:uFillTx/>
              <a:latin typeface="Calibri"/>
              <a:ea typeface="+mn-ea"/>
              <a:cs typeface="+mn-cs"/>
            </a:endParaRPr>
          </a:p>
        </p:txBody>
      </p:sp>
      <p:sp>
        <p:nvSpPr>
          <p:cNvPr id="81" name="Oval 80"/>
          <p:cNvSpPr/>
          <p:nvPr/>
        </p:nvSpPr>
        <p:spPr>
          <a:xfrm>
            <a:off x="2726197" y="2468598"/>
            <a:ext cx="944828" cy="1002156"/>
          </a:xfrm>
          <a:prstGeom prst="ellipse">
            <a:avLst/>
          </a:prstGeom>
          <a:solidFill>
            <a:srgbClr val="008E94"/>
          </a:solid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rgbClr val="FFFFFF"/>
                </a:solidFill>
                <a:effectLst/>
                <a:uLnTx/>
                <a:uFillTx/>
                <a:latin typeface="Calibri"/>
                <a:ea typeface="+mn-ea"/>
                <a:cs typeface="+mn-cs"/>
              </a:rPr>
              <a:t>Up to 6-12 months before departure</a:t>
            </a:r>
            <a:endParaRPr kumimoji="0" lang="en-GB" sz="900" b="1" i="0" u="none" strike="noStrike" kern="0" cap="none" spc="0" normalizeH="0" baseline="0" noProof="0" dirty="0">
              <a:ln>
                <a:noFill/>
              </a:ln>
              <a:solidFill>
                <a:srgbClr val="FFFFFF"/>
              </a:solidFill>
              <a:effectLst/>
              <a:uLnTx/>
              <a:uFillTx/>
              <a:latin typeface="Calibri"/>
              <a:ea typeface="+mn-ea"/>
              <a:cs typeface="+mn-cs"/>
            </a:endParaRPr>
          </a:p>
        </p:txBody>
      </p:sp>
      <p:cxnSp>
        <p:nvCxnSpPr>
          <p:cNvPr id="82" name="Straight Connector 81"/>
          <p:cNvCxnSpPr>
            <a:cxnSpLocks/>
            <a:stCxn id="74" idx="4"/>
          </p:cNvCxnSpPr>
          <p:nvPr/>
        </p:nvCxnSpPr>
        <p:spPr>
          <a:xfrm>
            <a:off x="11344863" y="3362640"/>
            <a:ext cx="64453" cy="1489399"/>
          </a:xfrm>
          <a:prstGeom prst="line">
            <a:avLst/>
          </a:prstGeom>
          <a:noFill/>
          <a:ln w="9525" cap="rnd" cmpd="sng" algn="ctr">
            <a:solidFill>
              <a:srgbClr val="58595B"/>
            </a:solidFill>
            <a:prstDash val="solid"/>
            <a:tailEnd type="oval" w="lg" len="lg"/>
          </a:ln>
          <a:effectLst/>
        </p:spPr>
      </p:cxnSp>
      <p:cxnSp>
        <p:nvCxnSpPr>
          <p:cNvPr id="83" name="Straight Connector 82"/>
          <p:cNvCxnSpPr>
            <a:cxnSpLocks/>
            <a:stCxn id="76" idx="4"/>
          </p:cNvCxnSpPr>
          <p:nvPr/>
        </p:nvCxnSpPr>
        <p:spPr>
          <a:xfrm>
            <a:off x="8744662" y="2805083"/>
            <a:ext cx="74026" cy="1695628"/>
          </a:xfrm>
          <a:prstGeom prst="line">
            <a:avLst/>
          </a:prstGeom>
          <a:noFill/>
          <a:ln w="9525" cap="rnd" cmpd="sng" algn="ctr">
            <a:solidFill>
              <a:srgbClr val="58595B"/>
            </a:solidFill>
            <a:prstDash val="solid"/>
            <a:tailEnd type="oval" w="lg" len="lg"/>
          </a:ln>
          <a:effectLst/>
        </p:spPr>
      </p:cxnSp>
      <p:cxnSp>
        <p:nvCxnSpPr>
          <p:cNvPr id="84" name="Straight Connector 83"/>
          <p:cNvCxnSpPr>
            <a:cxnSpLocks/>
            <a:stCxn id="77" idx="4"/>
          </p:cNvCxnSpPr>
          <p:nvPr/>
        </p:nvCxnSpPr>
        <p:spPr>
          <a:xfrm>
            <a:off x="7393277" y="3269522"/>
            <a:ext cx="115443" cy="924456"/>
          </a:xfrm>
          <a:prstGeom prst="line">
            <a:avLst/>
          </a:prstGeom>
          <a:noFill/>
          <a:ln w="9525" cap="rnd" cmpd="sng" algn="ctr">
            <a:solidFill>
              <a:srgbClr val="58595B"/>
            </a:solidFill>
            <a:prstDash val="solid"/>
            <a:tailEnd type="oval" w="lg" len="lg"/>
          </a:ln>
          <a:effectLst/>
        </p:spPr>
      </p:cxnSp>
      <p:cxnSp>
        <p:nvCxnSpPr>
          <p:cNvPr id="85" name="Straight Connector 84"/>
          <p:cNvCxnSpPr>
            <a:cxnSpLocks/>
            <a:stCxn id="78" idx="4"/>
          </p:cNvCxnSpPr>
          <p:nvPr/>
        </p:nvCxnSpPr>
        <p:spPr>
          <a:xfrm>
            <a:off x="5933675" y="3106369"/>
            <a:ext cx="233383" cy="1087609"/>
          </a:xfrm>
          <a:prstGeom prst="line">
            <a:avLst/>
          </a:prstGeom>
          <a:noFill/>
          <a:ln w="9525" cap="rnd" cmpd="sng" algn="ctr">
            <a:solidFill>
              <a:srgbClr val="58595B"/>
            </a:solidFill>
            <a:prstDash val="solid"/>
            <a:tailEnd type="oval" w="lg" len="lg"/>
          </a:ln>
          <a:effectLst/>
        </p:spPr>
      </p:cxnSp>
      <p:cxnSp>
        <p:nvCxnSpPr>
          <p:cNvPr id="86" name="Straight Connector 85"/>
          <p:cNvCxnSpPr>
            <a:cxnSpLocks/>
          </p:cNvCxnSpPr>
          <p:nvPr/>
        </p:nvCxnSpPr>
        <p:spPr>
          <a:xfrm>
            <a:off x="4640336" y="3189662"/>
            <a:ext cx="233758" cy="827625"/>
          </a:xfrm>
          <a:prstGeom prst="line">
            <a:avLst/>
          </a:prstGeom>
          <a:noFill/>
          <a:ln w="9525" cap="rnd" cmpd="sng" algn="ctr">
            <a:solidFill>
              <a:srgbClr val="58595B"/>
            </a:solidFill>
            <a:prstDash val="solid"/>
            <a:tailEnd type="oval" w="lg" len="lg"/>
          </a:ln>
          <a:effectLst/>
        </p:spPr>
      </p:cxnSp>
      <p:cxnSp>
        <p:nvCxnSpPr>
          <p:cNvPr id="87" name="Straight Connector 86"/>
          <p:cNvCxnSpPr>
            <a:cxnSpLocks/>
            <a:stCxn id="81" idx="4"/>
          </p:cNvCxnSpPr>
          <p:nvPr/>
        </p:nvCxnSpPr>
        <p:spPr>
          <a:xfrm>
            <a:off x="3198611" y="3470754"/>
            <a:ext cx="303793" cy="939394"/>
          </a:xfrm>
          <a:prstGeom prst="line">
            <a:avLst/>
          </a:prstGeom>
          <a:noFill/>
          <a:ln w="9525" cap="rnd" cmpd="sng" algn="ctr">
            <a:solidFill>
              <a:srgbClr val="58595B"/>
            </a:solidFill>
            <a:prstDash val="solid"/>
            <a:tailEnd type="oval" w="lg" len="lg"/>
          </a:ln>
          <a:effectLst/>
        </p:spPr>
      </p:cxnSp>
      <p:cxnSp>
        <p:nvCxnSpPr>
          <p:cNvPr id="88" name="Straight Connector 87"/>
          <p:cNvCxnSpPr>
            <a:cxnSpLocks/>
            <a:stCxn id="80" idx="4"/>
          </p:cNvCxnSpPr>
          <p:nvPr/>
        </p:nvCxnSpPr>
        <p:spPr>
          <a:xfrm>
            <a:off x="1859754" y="3470754"/>
            <a:ext cx="424148" cy="1381285"/>
          </a:xfrm>
          <a:prstGeom prst="line">
            <a:avLst/>
          </a:prstGeom>
          <a:noFill/>
          <a:ln w="9525" cap="rnd" cmpd="sng" algn="ctr">
            <a:solidFill>
              <a:srgbClr val="58595B"/>
            </a:solidFill>
            <a:prstDash val="solid"/>
            <a:tailEnd type="oval" w="lg" len="lg"/>
          </a:ln>
          <a:effectLst/>
        </p:spPr>
      </p:cxnSp>
      <p:sp>
        <p:nvSpPr>
          <p:cNvPr id="89" name="TextBox 88"/>
          <p:cNvSpPr txBox="1"/>
          <p:nvPr/>
        </p:nvSpPr>
        <p:spPr>
          <a:xfrm rot="21093207">
            <a:off x="9650686" y="5884030"/>
            <a:ext cx="1518603" cy="275836"/>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defRPr/>
            </a:pPr>
            <a:r>
              <a:rPr kumimoji="0" lang="en-US" sz="1200" b="1" i="0" u="none" strike="noStrike" kern="1200" cap="none" spc="0" normalizeH="0" baseline="0" noProof="0" dirty="0">
                <a:ln>
                  <a:noFill/>
                </a:ln>
                <a:solidFill>
                  <a:prstClr val="white">
                    <a:lumMod val="50000"/>
                  </a:prstClr>
                </a:solidFill>
                <a:effectLst/>
                <a:uLnTx/>
                <a:uFillTx/>
                <a:latin typeface="Segoe UI"/>
                <a:ea typeface="+mn-ea"/>
                <a:cs typeface="+mn-cs"/>
              </a:rPr>
              <a:t>«Last minute 11%»</a:t>
            </a:r>
          </a:p>
        </p:txBody>
      </p:sp>
      <p:sp>
        <p:nvSpPr>
          <p:cNvPr id="90" name="TextBox 89"/>
          <p:cNvSpPr txBox="1"/>
          <p:nvPr/>
        </p:nvSpPr>
        <p:spPr>
          <a:xfrm rot="488276">
            <a:off x="5351088" y="5807825"/>
            <a:ext cx="2193018" cy="275836"/>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defRPr/>
            </a:pPr>
            <a:r>
              <a:rPr kumimoji="0" lang="en-US" sz="1200" b="1" i="0" u="none" strike="noStrike" kern="1200" cap="none" spc="0" normalizeH="0" baseline="0" noProof="0" dirty="0">
                <a:ln>
                  <a:noFill/>
                </a:ln>
                <a:solidFill>
                  <a:prstClr val="white">
                    <a:lumMod val="50000"/>
                  </a:prstClr>
                </a:solidFill>
                <a:effectLst/>
                <a:uLnTx/>
                <a:uFillTx/>
                <a:latin typeface="Segoe UI"/>
                <a:ea typeface="+mn-ea"/>
                <a:cs typeface="+mn-cs"/>
              </a:rPr>
              <a:t>«Main decision period </a:t>
            </a:r>
            <a:r>
              <a:rPr lang="en-US" sz="1200" b="1" dirty="0">
                <a:solidFill>
                  <a:prstClr val="white">
                    <a:lumMod val="50000"/>
                  </a:prstClr>
                </a:solidFill>
                <a:latin typeface="Segoe UI"/>
              </a:rPr>
              <a:t>71</a:t>
            </a:r>
            <a:r>
              <a:rPr kumimoji="0" lang="en-US" sz="1200" b="1" i="0" u="none" strike="noStrike" kern="1200" cap="none" spc="0" normalizeH="0" baseline="0" noProof="0" dirty="0">
                <a:ln>
                  <a:noFill/>
                </a:ln>
                <a:solidFill>
                  <a:prstClr val="white">
                    <a:lumMod val="50000"/>
                  </a:prstClr>
                </a:solidFill>
                <a:effectLst/>
                <a:uLnTx/>
                <a:uFillTx/>
                <a:latin typeface="Segoe UI"/>
                <a:ea typeface="+mn-ea"/>
                <a:cs typeface="+mn-cs"/>
              </a:rPr>
              <a:t>%»</a:t>
            </a:r>
          </a:p>
        </p:txBody>
      </p:sp>
      <p:sp>
        <p:nvSpPr>
          <p:cNvPr id="91" name="TextBox 90"/>
          <p:cNvSpPr txBox="1"/>
          <p:nvPr/>
        </p:nvSpPr>
        <p:spPr>
          <a:xfrm rot="21145574">
            <a:off x="1727793" y="5866936"/>
            <a:ext cx="1861966" cy="275836"/>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defRPr/>
            </a:pPr>
            <a:r>
              <a:rPr kumimoji="0" lang="en-US" sz="1200" b="1" i="0" u="none" strike="noStrike" kern="1200" cap="none" spc="0" normalizeH="0" baseline="0" noProof="0" dirty="0">
                <a:ln>
                  <a:noFill/>
                </a:ln>
                <a:solidFill>
                  <a:prstClr val="white">
                    <a:lumMod val="50000"/>
                  </a:prstClr>
                </a:solidFill>
                <a:effectLst/>
                <a:uLnTx/>
                <a:uFillTx/>
                <a:latin typeface="Segoe UI"/>
                <a:ea typeface="+mn-ea"/>
                <a:cs typeface="+mn-cs"/>
              </a:rPr>
              <a:t>«Influence period 16%»</a:t>
            </a:r>
          </a:p>
        </p:txBody>
      </p:sp>
      <p:sp>
        <p:nvSpPr>
          <p:cNvPr id="101" name="TextBox 100"/>
          <p:cNvSpPr txBox="1"/>
          <p:nvPr/>
        </p:nvSpPr>
        <p:spPr>
          <a:xfrm>
            <a:off x="10687769" y="7007613"/>
            <a:ext cx="1947182" cy="241980"/>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defRPr/>
            </a:pPr>
            <a:r>
              <a:rPr kumimoji="0" lang="nb-NO" sz="1000" b="1" i="1" u="none" strike="noStrike" kern="1200" cap="none" spc="0" normalizeH="0" baseline="0" noProof="0" dirty="0">
                <a:ln>
                  <a:noFill/>
                </a:ln>
                <a:solidFill>
                  <a:srgbClr val="222223"/>
                </a:solidFill>
                <a:effectLst/>
                <a:uLnTx/>
                <a:uFillTx/>
                <a:latin typeface="Segoe UI"/>
                <a:ea typeface="+mn-ea"/>
                <a:cs typeface="+mn-cs"/>
              </a:rPr>
              <a:t>Base: all respondents, n=2258</a:t>
            </a:r>
          </a:p>
        </p:txBody>
      </p:sp>
      <p:pic>
        <p:nvPicPr>
          <p:cNvPr id="47" name="Picture 2" descr="Bilderesultat for country falg button sweden"/>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696551" y="6876975"/>
            <a:ext cx="513334" cy="48196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6" name="Chart 45">
            <a:extLst>
              <a:ext uri="{FF2B5EF4-FFF2-40B4-BE49-F238E27FC236}">
                <a16:creationId xmlns:a16="http://schemas.microsoft.com/office/drawing/2014/main" id="{03C99FC5-2BF2-4467-A886-DFD5E24B34EF}"/>
              </a:ext>
            </a:extLst>
          </p:cNvPr>
          <p:cNvGraphicFramePr/>
          <p:nvPr>
            <p:extLst>
              <p:ext uri="{D42A27DB-BD31-4B8C-83A1-F6EECF244321}">
                <p14:modId xmlns:p14="http://schemas.microsoft.com/office/powerpoint/2010/main" val="912454691"/>
              </p:ext>
            </p:extLst>
          </p:nvPr>
        </p:nvGraphicFramePr>
        <p:xfrm>
          <a:off x="1671296" y="4019267"/>
          <a:ext cx="10733148" cy="1665545"/>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569332000"/>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540000" y="1172410"/>
            <a:ext cx="4398878" cy="406265"/>
          </a:xfrm>
        </p:spPr>
        <p:txBody>
          <a:bodyPr/>
          <a:lstStyle/>
          <a:p>
            <a:r>
              <a:rPr lang="en-US" dirty="0"/>
              <a:t>The Swedes goes to Denmark</a:t>
            </a:r>
          </a:p>
        </p:txBody>
      </p:sp>
      <p:sp>
        <p:nvSpPr>
          <p:cNvPr id="4" name="Title 3"/>
          <p:cNvSpPr>
            <a:spLocks noGrp="1"/>
          </p:cNvSpPr>
          <p:nvPr>
            <p:ph type="title"/>
          </p:nvPr>
        </p:nvSpPr>
        <p:spPr>
          <a:xfrm>
            <a:off x="540000" y="540000"/>
            <a:ext cx="6354399" cy="553998"/>
          </a:xfrm>
        </p:spPr>
        <p:txBody>
          <a:bodyPr/>
          <a:lstStyle/>
          <a:p>
            <a:r>
              <a:rPr lang="en-US" dirty="0"/>
              <a:t>Ever visited this country?</a:t>
            </a:r>
          </a:p>
        </p:txBody>
      </p:sp>
      <p:graphicFrame>
        <p:nvGraphicFramePr>
          <p:cNvPr id="10" name="Chart 9"/>
          <p:cNvGraphicFramePr/>
          <p:nvPr>
            <p:extLst>
              <p:ext uri="{D42A27DB-BD31-4B8C-83A1-F6EECF244321}">
                <p14:modId xmlns:p14="http://schemas.microsoft.com/office/powerpoint/2010/main" val="1891714645"/>
              </p:ext>
            </p:extLst>
          </p:nvPr>
        </p:nvGraphicFramePr>
        <p:xfrm>
          <a:off x="2239962" y="1836415"/>
          <a:ext cx="8959850" cy="4968553"/>
        </p:xfrm>
        <a:graphic>
          <a:graphicData uri="http://schemas.openxmlformats.org/drawingml/2006/chart">
            <c:chart xmlns:c="http://schemas.openxmlformats.org/drawingml/2006/chart" xmlns:r="http://schemas.openxmlformats.org/officeDocument/2006/relationships" r:id="rId2"/>
          </a:graphicData>
        </a:graphic>
      </p:graphicFrame>
      <p:sp>
        <p:nvSpPr>
          <p:cNvPr id="11" name="Arrow: Right 10"/>
          <p:cNvSpPr/>
          <p:nvPr/>
        </p:nvSpPr>
        <p:spPr bwMode="gray">
          <a:xfrm>
            <a:off x="1959644" y="2916535"/>
            <a:ext cx="560635" cy="216024"/>
          </a:xfrm>
          <a:prstGeom prst="rightArrow">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graphicFrame>
        <p:nvGraphicFramePr>
          <p:cNvPr id="9" name="Table 8"/>
          <p:cNvGraphicFramePr>
            <a:graphicFrameLocks noGrp="1"/>
          </p:cNvGraphicFramePr>
          <p:nvPr>
            <p:extLst>
              <p:ext uri="{D42A27DB-BD31-4B8C-83A1-F6EECF244321}">
                <p14:modId xmlns:p14="http://schemas.microsoft.com/office/powerpoint/2010/main" val="1689274382"/>
              </p:ext>
            </p:extLst>
          </p:nvPr>
        </p:nvGraphicFramePr>
        <p:xfrm>
          <a:off x="9168159" y="4542474"/>
          <a:ext cx="3733801" cy="2295525"/>
        </p:xfrm>
        <a:graphic>
          <a:graphicData uri="http://schemas.openxmlformats.org/drawingml/2006/table">
            <a:tbl>
              <a:tblPr/>
              <a:tblGrid>
                <a:gridCol w="798064">
                  <a:extLst>
                    <a:ext uri="{9D8B030D-6E8A-4147-A177-3AD203B41FA5}">
                      <a16:colId xmlns:a16="http://schemas.microsoft.com/office/drawing/2014/main" val="2599105551"/>
                    </a:ext>
                  </a:extLst>
                </a:gridCol>
                <a:gridCol w="978579">
                  <a:extLst>
                    <a:ext uri="{9D8B030D-6E8A-4147-A177-3AD203B41FA5}">
                      <a16:colId xmlns:a16="http://schemas.microsoft.com/office/drawing/2014/main" val="779694971"/>
                    </a:ext>
                  </a:extLst>
                </a:gridCol>
                <a:gridCol w="978579">
                  <a:extLst>
                    <a:ext uri="{9D8B030D-6E8A-4147-A177-3AD203B41FA5}">
                      <a16:colId xmlns:a16="http://schemas.microsoft.com/office/drawing/2014/main" val="2401519972"/>
                    </a:ext>
                  </a:extLst>
                </a:gridCol>
                <a:gridCol w="978579">
                  <a:extLst>
                    <a:ext uri="{9D8B030D-6E8A-4147-A177-3AD203B41FA5}">
                      <a16:colId xmlns:a16="http://schemas.microsoft.com/office/drawing/2014/main" val="3146580760"/>
                    </a:ext>
                  </a:extLst>
                </a:gridCol>
              </a:tblGrid>
              <a:tr h="190500">
                <a:tc>
                  <a:txBody>
                    <a:bodyPr/>
                    <a:lstStyle/>
                    <a:p>
                      <a:pPr algn="l" fontAlgn="ctr"/>
                      <a:r>
                        <a:rPr lang="nb-NO" sz="1100" b="0" i="0" u="none" strike="noStrike">
                          <a:effectLst/>
                          <a:latin typeface="Calibri" panose="020F0502020204030204" pitchFamily="34" charset="0"/>
                        </a:rPr>
                        <a:t> </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nb-NO" sz="1100" b="0" i="0" u="none" strike="noStrike">
                          <a:effectLst/>
                          <a:latin typeface="Calibri" panose="020F0502020204030204" pitchFamily="34" charset="0"/>
                        </a:rPr>
                        <a:t>Ever visited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nb-NO" sz="1100" b="0" i="0" u="none" strike="noStrike">
                          <a:effectLst/>
                          <a:latin typeface="Calibri" panose="020F0502020204030204" pitchFamily="34" charset="0"/>
                        </a:rPr>
                        <a:t>Repeat visits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nb-NO" sz="1100" b="0" i="0" u="none" strike="noStrike">
                          <a:effectLst/>
                          <a:latin typeface="Calibri" panose="020F0502020204030204" pitchFamily="34" charset="0"/>
                        </a:rPr>
                        <a:t>Repeat ratio</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extLst>
                  <a:ext uri="{0D108BD9-81ED-4DB2-BD59-A6C34878D82A}">
                    <a16:rowId xmlns:a16="http://schemas.microsoft.com/office/drawing/2014/main" val="4233566836"/>
                  </a:ext>
                </a:extLst>
              </a:tr>
              <a:tr h="190500">
                <a:tc>
                  <a:txBody>
                    <a:bodyPr/>
                    <a:lstStyle/>
                    <a:p>
                      <a:pPr algn="l" fontAlgn="ctr"/>
                      <a:r>
                        <a:rPr lang="nb-NO" sz="1100" b="1" i="0" u="none" strike="noStrike">
                          <a:effectLst/>
                          <a:latin typeface="Calibri" panose="020F0502020204030204" pitchFamily="34" charset="0"/>
                        </a:rPr>
                        <a:t>Global</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nb-NO" sz="1100" b="0" i="0" u="none" strike="noStrike" dirty="0">
                          <a:effectLst/>
                          <a:latin typeface="Calibri" panose="020F0502020204030204" pitchFamily="34" charset="0"/>
                        </a:rPr>
                        <a:t>32 %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nb-NO" sz="1100" b="0" i="0" u="none" strike="noStrike" dirty="0">
                          <a:effectLst/>
                          <a:latin typeface="Calibri" panose="020F0502020204030204" pitchFamily="34" charset="0"/>
                        </a:rPr>
                        <a:t>18 %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100" b="0" i="0" u="none" strike="noStrike">
                          <a:effectLst/>
                          <a:latin typeface="Calibri" panose="020F0502020204030204" pitchFamily="34" charset="0"/>
                        </a:rPr>
                        <a:t>55 %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94632553"/>
                  </a:ext>
                </a:extLst>
              </a:tr>
              <a:tr h="190500">
                <a:tc>
                  <a:txBody>
                    <a:bodyPr/>
                    <a:lstStyle/>
                    <a:p>
                      <a:pPr algn="l" fontAlgn="ctr"/>
                      <a:r>
                        <a:rPr lang="nb-NO" sz="1100" b="1" i="0" u="none" strike="noStrike">
                          <a:effectLst/>
                          <a:latin typeface="Calibri" panose="020F0502020204030204" pitchFamily="34" charset="0"/>
                        </a:rPr>
                        <a:t>US</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nb-NO" sz="1100" b="0" i="0" u="none" strike="noStrike">
                          <a:effectLst/>
                          <a:latin typeface="Calibri" panose="020F0502020204030204" pitchFamily="34" charset="0"/>
                        </a:rPr>
                        <a:t>25 %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06B50"/>
                    </a:solidFill>
                  </a:tcPr>
                </a:tc>
                <a:tc>
                  <a:txBody>
                    <a:bodyPr/>
                    <a:lstStyle/>
                    <a:p>
                      <a:pPr algn="ctr" fontAlgn="ctr"/>
                      <a:r>
                        <a:rPr lang="nb-NO" sz="1100" b="0" i="0" u="none" strike="noStrike" dirty="0">
                          <a:effectLst/>
                          <a:latin typeface="Calibri" panose="020F0502020204030204" pitchFamily="34" charset="0"/>
                        </a:rPr>
                        <a:t>11 %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06B50"/>
                    </a:solidFill>
                  </a:tcPr>
                </a:tc>
                <a:tc>
                  <a:txBody>
                    <a:bodyPr/>
                    <a:lstStyle/>
                    <a:p>
                      <a:pPr algn="ctr" fontAlgn="b"/>
                      <a:r>
                        <a:rPr lang="nb-NO" sz="1100" b="0" i="0" u="none" strike="noStrike">
                          <a:effectLst/>
                          <a:latin typeface="Calibri" panose="020F0502020204030204" pitchFamily="34" charset="0"/>
                        </a:rPr>
                        <a:t>43 %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84036503"/>
                  </a:ext>
                </a:extLst>
              </a:tr>
              <a:tr h="190500">
                <a:tc>
                  <a:txBody>
                    <a:bodyPr/>
                    <a:lstStyle/>
                    <a:p>
                      <a:pPr algn="l" fontAlgn="ctr"/>
                      <a:r>
                        <a:rPr lang="nb-NO" sz="1100" b="1" i="0" u="none" strike="noStrike">
                          <a:effectLst/>
                          <a:latin typeface="Calibri" panose="020F0502020204030204" pitchFamily="34" charset="0"/>
                        </a:rPr>
                        <a:t>UK</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nb-NO" sz="1100" b="0" i="0" u="none" strike="noStrike">
                          <a:effectLst/>
                          <a:latin typeface="Calibri" panose="020F0502020204030204" pitchFamily="34" charset="0"/>
                        </a:rPr>
                        <a:t>20 %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6 %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06B50"/>
                    </a:solidFill>
                  </a:tcPr>
                </a:tc>
                <a:tc>
                  <a:txBody>
                    <a:bodyPr/>
                    <a:lstStyle/>
                    <a:p>
                      <a:pPr algn="ctr" fontAlgn="b"/>
                      <a:r>
                        <a:rPr lang="nb-NO" sz="1100" b="0" i="0" u="none" strike="noStrike">
                          <a:effectLst/>
                          <a:latin typeface="Calibri" panose="020F0502020204030204" pitchFamily="34" charset="0"/>
                        </a:rPr>
                        <a:t>30 %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79273228"/>
                  </a:ext>
                </a:extLst>
              </a:tr>
              <a:tr h="190500">
                <a:tc>
                  <a:txBody>
                    <a:bodyPr/>
                    <a:lstStyle/>
                    <a:p>
                      <a:pPr algn="l" fontAlgn="ctr"/>
                      <a:r>
                        <a:rPr lang="nb-NO" sz="1100" b="1" i="0" u="none" strike="noStrike">
                          <a:effectLst/>
                          <a:latin typeface="Calibri" panose="020F0502020204030204" pitchFamily="34" charset="0"/>
                        </a:rPr>
                        <a:t>Denmark</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nb-NO" sz="1100" b="0" i="0" u="none" strike="noStrike">
                          <a:effectLst/>
                          <a:latin typeface="Calibri" panose="020F0502020204030204" pitchFamily="34" charset="0"/>
                        </a:rPr>
                        <a:t>81 %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1CF72"/>
                    </a:solidFill>
                  </a:tcPr>
                </a:tc>
                <a:tc>
                  <a:txBody>
                    <a:bodyPr/>
                    <a:lstStyle/>
                    <a:p>
                      <a:pPr algn="ctr" fontAlgn="ctr"/>
                      <a:r>
                        <a:rPr lang="nb-NO" sz="1100" b="0" i="0" u="none" strike="noStrike">
                          <a:effectLst/>
                          <a:latin typeface="Calibri" panose="020F0502020204030204" pitchFamily="34" charset="0"/>
                        </a:rPr>
                        <a:t>62 %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1CF72"/>
                    </a:solidFill>
                  </a:tcPr>
                </a:tc>
                <a:tc>
                  <a:txBody>
                    <a:bodyPr/>
                    <a:lstStyle/>
                    <a:p>
                      <a:pPr algn="ctr" fontAlgn="b"/>
                      <a:r>
                        <a:rPr lang="nb-NO" sz="1100" b="0" i="0" u="none" strike="noStrike">
                          <a:effectLst/>
                          <a:latin typeface="Calibri" panose="020F0502020204030204" pitchFamily="34" charset="0"/>
                        </a:rPr>
                        <a:t>76 %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95095135"/>
                  </a:ext>
                </a:extLst>
              </a:tr>
              <a:tr h="190500">
                <a:tc>
                  <a:txBody>
                    <a:bodyPr/>
                    <a:lstStyle/>
                    <a:p>
                      <a:pPr algn="l" fontAlgn="ctr"/>
                      <a:r>
                        <a:rPr lang="nb-NO" sz="1100" b="1" i="0" u="none" strike="noStrike">
                          <a:effectLst/>
                          <a:latin typeface="Calibri" panose="020F0502020204030204" pitchFamily="34" charset="0"/>
                        </a:rPr>
                        <a:t>Sweden</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nb-NO" sz="1100" b="0" i="0" u="none" strike="noStrike">
                          <a:effectLst/>
                          <a:latin typeface="Calibri" panose="020F0502020204030204" pitchFamily="34" charset="0"/>
                        </a:rPr>
                        <a:t>79 %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1CF72"/>
                    </a:solidFill>
                  </a:tcPr>
                </a:tc>
                <a:tc>
                  <a:txBody>
                    <a:bodyPr/>
                    <a:lstStyle/>
                    <a:p>
                      <a:pPr algn="ctr" fontAlgn="ctr"/>
                      <a:r>
                        <a:rPr lang="nb-NO" sz="1100" b="0" i="0" u="none" strike="noStrike">
                          <a:effectLst/>
                          <a:latin typeface="Calibri" panose="020F0502020204030204" pitchFamily="34" charset="0"/>
                        </a:rPr>
                        <a:t>56 %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1CF72"/>
                    </a:solidFill>
                  </a:tcPr>
                </a:tc>
                <a:tc>
                  <a:txBody>
                    <a:bodyPr/>
                    <a:lstStyle/>
                    <a:p>
                      <a:pPr algn="ctr" fontAlgn="b"/>
                      <a:r>
                        <a:rPr lang="nb-NO" sz="1100" b="0" i="0" u="none" strike="noStrike">
                          <a:effectLst/>
                          <a:latin typeface="Calibri" panose="020F0502020204030204" pitchFamily="34" charset="0"/>
                        </a:rPr>
                        <a:t>71 %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75756849"/>
                  </a:ext>
                </a:extLst>
              </a:tr>
              <a:tr h="190500">
                <a:tc>
                  <a:txBody>
                    <a:bodyPr/>
                    <a:lstStyle/>
                    <a:p>
                      <a:pPr algn="l" fontAlgn="ctr"/>
                      <a:r>
                        <a:rPr lang="nb-NO" sz="1100" b="1" i="0" u="none" strike="noStrike">
                          <a:effectLst/>
                          <a:latin typeface="Calibri" panose="020F0502020204030204" pitchFamily="34" charset="0"/>
                        </a:rPr>
                        <a:t>China</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nb-NO" sz="1100" b="0" i="0" u="none" strike="noStrike">
                          <a:effectLst/>
                          <a:latin typeface="Calibri" panose="020F0502020204030204" pitchFamily="34" charset="0"/>
                        </a:rPr>
                        <a:t>16 %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6 %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06B50"/>
                    </a:solidFill>
                  </a:tcPr>
                </a:tc>
                <a:tc>
                  <a:txBody>
                    <a:bodyPr/>
                    <a:lstStyle/>
                    <a:p>
                      <a:pPr algn="ctr" fontAlgn="b"/>
                      <a:r>
                        <a:rPr lang="nb-NO" sz="1100" b="0" i="0" u="none" strike="noStrike">
                          <a:effectLst/>
                          <a:latin typeface="Calibri" panose="020F0502020204030204" pitchFamily="34" charset="0"/>
                        </a:rPr>
                        <a:t>36 %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09875493"/>
                  </a:ext>
                </a:extLst>
              </a:tr>
              <a:tr h="190500">
                <a:tc>
                  <a:txBody>
                    <a:bodyPr/>
                    <a:lstStyle/>
                    <a:p>
                      <a:pPr algn="l" fontAlgn="ctr"/>
                      <a:r>
                        <a:rPr lang="nb-NO" sz="1100" b="1" i="0" u="none" strike="noStrike">
                          <a:effectLst/>
                          <a:latin typeface="Calibri" panose="020F0502020204030204" pitchFamily="34" charset="0"/>
                        </a:rPr>
                        <a:t>Spain</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nb-NO" sz="1100" b="0" i="0" u="none" strike="noStrike">
                          <a:effectLst/>
                          <a:latin typeface="Calibri" panose="020F0502020204030204" pitchFamily="34" charset="0"/>
                        </a:rPr>
                        <a:t>10 %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3 %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06B50"/>
                    </a:solidFill>
                  </a:tcPr>
                </a:tc>
                <a:tc>
                  <a:txBody>
                    <a:bodyPr/>
                    <a:lstStyle/>
                    <a:p>
                      <a:pPr algn="ctr" fontAlgn="b"/>
                      <a:r>
                        <a:rPr lang="nb-NO" sz="1100" b="0" i="0" u="none" strike="noStrike">
                          <a:effectLst/>
                          <a:latin typeface="Calibri" panose="020F0502020204030204" pitchFamily="34" charset="0"/>
                        </a:rPr>
                        <a:t>28 %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97393652"/>
                  </a:ext>
                </a:extLst>
              </a:tr>
              <a:tr h="190500">
                <a:tc>
                  <a:txBody>
                    <a:bodyPr/>
                    <a:lstStyle/>
                    <a:p>
                      <a:pPr algn="l" fontAlgn="ctr"/>
                      <a:r>
                        <a:rPr lang="nb-NO" sz="1100" b="1" i="0" u="none" strike="noStrike">
                          <a:effectLst/>
                          <a:latin typeface="Calibri" panose="020F0502020204030204" pitchFamily="34" charset="0"/>
                        </a:rPr>
                        <a:t>Italy</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nb-NO" sz="1100" b="0" i="0" u="none" strike="noStrike">
                          <a:effectLst/>
                          <a:latin typeface="Calibri" panose="020F0502020204030204" pitchFamily="34" charset="0"/>
                        </a:rPr>
                        <a:t>17 %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06B50"/>
                    </a:solidFill>
                  </a:tcPr>
                </a:tc>
                <a:tc>
                  <a:txBody>
                    <a:bodyPr/>
                    <a:lstStyle/>
                    <a:p>
                      <a:pPr algn="ctr" fontAlgn="b"/>
                      <a:r>
                        <a:rPr lang="nb-NO" sz="1100" b="0" i="0" u="none" strike="noStrike">
                          <a:effectLst/>
                          <a:latin typeface="Calibri" panose="020F0502020204030204" pitchFamily="34" charset="0"/>
                        </a:rPr>
                        <a:t>25 %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63150967"/>
                  </a:ext>
                </a:extLst>
              </a:tr>
              <a:tr h="190500">
                <a:tc>
                  <a:txBody>
                    <a:bodyPr/>
                    <a:lstStyle/>
                    <a:p>
                      <a:pPr algn="l" fontAlgn="ctr"/>
                      <a:r>
                        <a:rPr lang="nb-NO" sz="1100" b="1" i="0" u="none" strike="noStrike">
                          <a:effectLst/>
                          <a:latin typeface="Calibri" panose="020F0502020204030204" pitchFamily="34" charset="0"/>
                        </a:rPr>
                        <a:t>Netherlands</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nb-NO" sz="1100" b="0" i="0" u="none" strike="noStrike">
                          <a:effectLst/>
                          <a:latin typeface="Calibri" panose="020F0502020204030204" pitchFamily="34" charset="0"/>
                        </a:rPr>
                        <a:t>25 %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9 %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06B50"/>
                    </a:solidFill>
                  </a:tcPr>
                </a:tc>
                <a:tc>
                  <a:txBody>
                    <a:bodyPr/>
                    <a:lstStyle/>
                    <a:p>
                      <a:pPr algn="ctr" fontAlgn="b"/>
                      <a:r>
                        <a:rPr lang="nb-NO" sz="1100" b="0" i="0" u="none" strike="noStrike">
                          <a:effectLst/>
                          <a:latin typeface="Calibri" panose="020F0502020204030204" pitchFamily="34" charset="0"/>
                        </a:rPr>
                        <a:t>35 %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96985398"/>
                  </a:ext>
                </a:extLst>
              </a:tr>
              <a:tr h="190500">
                <a:tc>
                  <a:txBody>
                    <a:bodyPr/>
                    <a:lstStyle/>
                    <a:p>
                      <a:pPr algn="l" fontAlgn="ctr"/>
                      <a:r>
                        <a:rPr lang="nb-NO" sz="1100" b="1" i="0" u="none" strike="noStrike">
                          <a:effectLst/>
                          <a:latin typeface="Calibri" panose="020F0502020204030204" pitchFamily="34" charset="0"/>
                        </a:rPr>
                        <a:t>France</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nb-NO" sz="1100" b="0" i="0" u="none" strike="noStrike">
                          <a:effectLst/>
                          <a:latin typeface="Calibri" panose="020F0502020204030204" pitchFamily="34" charset="0"/>
                        </a:rPr>
                        <a:t>15 %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3 %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06B50"/>
                    </a:solidFill>
                  </a:tcPr>
                </a:tc>
                <a:tc>
                  <a:txBody>
                    <a:bodyPr/>
                    <a:lstStyle/>
                    <a:p>
                      <a:pPr algn="ctr" fontAlgn="b"/>
                      <a:r>
                        <a:rPr lang="nb-NO" sz="1100" b="0" i="0" u="none" strike="noStrike">
                          <a:effectLst/>
                          <a:latin typeface="Calibri" panose="020F0502020204030204" pitchFamily="34" charset="0"/>
                        </a:rPr>
                        <a:t>19 %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47759855"/>
                  </a:ext>
                </a:extLst>
              </a:tr>
              <a:tr h="200025">
                <a:tc>
                  <a:txBody>
                    <a:bodyPr/>
                    <a:lstStyle/>
                    <a:p>
                      <a:pPr algn="l" fontAlgn="ctr"/>
                      <a:r>
                        <a:rPr lang="nb-NO" sz="1100" b="1" i="0" u="none" strike="noStrike">
                          <a:effectLst/>
                          <a:latin typeface="Calibri" panose="020F0502020204030204" pitchFamily="34" charset="0"/>
                        </a:rPr>
                        <a:t>Germany</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7EE"/>
                    </a:solidFill>
                  </a:tcPr>
                </a:tc>
                <a:tc>
                  <a:txBody>
                    <a:bodyPr/>
                    <a:lstStyle/>
                    <a:p>
                      <a:pPr algn="ctr" fontAlgn="ctr"/>
                      <a:r>
                        <a:rPr lang="nb-NO" sz="1100" b="0" i="0" u="none" strike="noStrike">
                          <a:effectLst/>
                          <a:latin typeface="Calibri" panose="020F0502020204030204" pitchFamily="34" charset="0"/>
                        </a:rPr>
                        <a:t>26 %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10 %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6B50"/>
                    </a:solidFill>
                  </a:tcPr>
                </a:tc>
                <a:tc>
                  <a:txBody>
                    <a:bodyPr/>
                    <a:lstStyle/>
                    <a:p>
                      <a:pPr algn="ctr" fontAlgn="b"/>
                      <a:r>
                        <a:rPr lang="nb-NO" sz="1100" b="0" i="0" u="none" strike="noStrike" dirty="0">
                          <a:effectLst/>
                          <a:latin typeface="Calibri" panose="020F0502020204030204" pitchFamily="34" charset="0"/>
                        </a:rPr>
                        <a:t>39 %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1164290"/>
                  </a:ext>
                </a:extLst>
              </a:tr>
            </a:tbl>
          </a:graphicData>
        </a:graphic>
      </p:graphicFrame>
      <p:sp>
        <p:nvSpPr>
          <p:cNvPr id="2" name="TextBox 1"/>
          <p:cNvSpPr txBox="1"/>
          <p:nvPr/>
        </p:nvSpPr>
        <p:spPr>
          <a:xfrm>
            <a:off x="9168159" y="4068663"/>
            <a:ext cx="3338524" cy="384712"/>
          </a:xfrm>
          <a:prstGeom prst="rect">
            <a:avLst/>
          </a:prstGeom>
          <a:noFill/>
        </p:spPr>
        <p:txBody>
          <a:bodyPr wrap="none" lIns="72000" tIns="36000" rIns="72000" bIns="36000" rtlCol="0">
            <a:spAutoFit/>
          </a:bodyPr>
          <a:lstStyle/>
          <a:p>
            <a:pPr>
              <a:lnSpc>
                <a:spcPct val="110000"/>
              </a:lnSpc>
              <a:spcBef>
                <a:spcPts val="2400"/>
              </a:spcBef>
              <a:buClr>
                <a:schemeClr val="bg2"/>
              </a:buClr>
            </a:pPr>
            <a:r>
              <a:rPr lang="en-US" sz="2000" dirty="0"/>
              <a:t>Visits to Norway all markets:</a:t>
            </a:r>
          </a:p>
        </p:txBody>
      </p:sp>
      <p:pic>
        <p:nvPicPr>
          <p:cNvPr id="13" name="Picture 2" descr="Bilderesultat for country falg button sweden"/>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696551" y="6876975"/>
            <a:ext cx="513334" cy="481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3813553"/>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540000" y="1203933"/>
            <a:ext cx="11247997" cy="374398"/>
          </a:xfrm>
        </p:spPr>
        <p:txBody>
          <a:bodyPr/>
          <a:lstStyle/>
          <a:p>
            <a:r>
              <a:rPr lang="en-US" dirty="0"/>
              <a:t>China, US and Italy has shorter planning horizon than the rest of the markets</a:t>
            </a:r>
          </a:p>
        </p:txBody>
      </p:sp>
      <p:sp>
        <p:nvSpPr>
          <p:cNvPr id="4" name="Title 3"/>
          <p:cNvSpPr>
            <a:spLocks noGrp="1"/>
          </p:cNvSpPr>
          <p:nvPr>
            <p:ph type="title"/>
          </p:nvPr>
        </p:nvSpPr>
        <p:spPr>
          <a:xfrm>
            <a:off x="540000" y="540000"/>
            <a:ext cx="7349286" cy="553998"/>
          </a:xfrm>
        </p:spPr>
        <p:txBody>
          <a:bodyPr/>
          <a:lstStyle/>
          <a:p>
            <a:r>
              <a:rPr lang="en-US" dirty="0"/>
              <a:t>A note on planning horizons</a:t>
            </a:r>
          </a:p>
        </p:txBody>
      </p:sp>
      <p:graphicFrame>
        <p:nvGraphicFramePr>
          <p:cNvPr id="6" name="Table 5"/>
          <p:cNvGraphicFramePr>
            <a:graphicFrameLocks noGrp="1"/>
          </p:cNvGraphicFramePr>
          <p:nvPr>
            <p:extLst/>
          </p:nvPr>
        </p:nvGraphicFramePr>
        <p:xfrm>
          <a:off x="815231" y="2196455"/>
          <a:ext cx="11449270" cy="3012664"/>
        </p:xfrm>
        <a:graphic>
          <a:graphicData uri="http://schemas.openxmlformats.org/drawingml/2006/table">
            <a:tbl>
              <a:tblPr/>
              <a:tblGrid>
                <a:gridCol w="3157824">
                  <a:extLst>
                    <a:ext uri="{9D8B030D-6E8A-4147-A177-3AD203B41FA5}">
                      <a16:colId xmlns:a16="http://schemas.microsoft.com/office/drawing/2014/main" val="4086044566"/>
                    </a:ext>
                  </a:extLst>
                </a:gridCol>
                <a:gridCol w="552188">
                  <a:extLst>
                    <a:ext uri="{9D8B030D-6E8A-4147-A177-3AD203B41FA5}">
                      <a16:colId xmlns:a16="http://schemas.microsoft.com/office/drawing/2014/main" val="2949174784"/>
                    </a:ext>
                  </a:extLst>
                </a:gridCol>
                <a:gridCol w="452967">
                  <a:extLst>
                    <a:ext uri="{9D8B030D-6E8A-4147-A177-3AD203B41FA5}">
                      <a16:colId xmlns:a16="http://schemas.microsoft.com/office/drawing/2014/main" val="269316339"/>
                    </a:ext>
                  </a:extLst>
                </a:gridCol>
                <a:gridCol w="811027">
                  <a:extLst>
                    <a:ext uri="{9D8B030D-6E8A-4147-A177-3AD203B41FA5}">
                      <a16:colId xmlns:a16="http://schemas.microsoft.com/office/drawing/2014/main" val="2724813775"/>
                    </a:ext>
                  </a:extLst>
                </a:gridCol>
                <a:gridCol w="815339">
                  <a:extLst>
                    <a:ext uri="{9D8B030D-6E8A-4147-A177-3AD203B41FA5}">
                      <a16:colId xmlns:a16="http://schemas.microsoft.com/office/drawing/2014/main" val="3839699176"/>
                    </a:ext>
                  </a:extLst>
                </a:gridCol>
                <a:gridCol w="742002">
                  <a:extLst>
                    <a:ext uri="{9D8B030D-6E8A-4147-A177-3AD203B41FA5}">
                      <a16:colId xmlns:a16="http://schemas.microsoft.com/office/drawing/2014/main" val="3529919531"/>
                    </a:ext>
                  </a:extLst>
                </a:gridCol>
                <a:gridCol w="552188">
                  <a:extLst>
                    <a:ext uri="{9D8B030D-6E8A-4147-A177-3AD203B41FA5}">
                      <a16:colId xmlns:a16="http://schemas.microsoft.com/office/drawing/2014/main" val="2892210749"/>
                    </a:ext>
                  </a:extLst>
                </a:gridCol>
                <a:gridCol w="534933">
                  <a:extLst>
                    <a:ext uri="{9D8B030D-6E8A-4147-A177-3AD203B41FA5}">
                      <a16:colId xmlns:a16="http://schemas.microsoft.com/office/drawing/2014/main" val="1239395909"/>
                    </a:ext>
                  </a:extLst>
                </a:gridCol>
                <a:gridCol w="1087120">
                  <a:extLst>
                    <a:ext uri="{9D8B030D-6E8A-4147-A177-3AD203B41FA5}">
                      <a16:colId xmlns:a16="http://schemas.microsoft.com/office/drawing/2014/main" val="3071463689"/>
                    </a:ext>
                  </a:extLst>
                </a:gridCol>
                <a:gridCol w="1087120">
                  <a:extLst>
                    <a:ext uri="{9D8B030D-6E8A-4147-A177-3AD203B41FA5}">
                      <a16:colId xmlns:a16="http://schemas.microsoft.com/office/drawing/2014/main" val="2482510139"/>
                    </a:ext>
                  </a:extLst>
                </a:gridCol>
                <a:gridCol w="828281">
                  <a:extLst>
                    <a:ext uri="{9D8B030D-6E8A-4147-A177-3AD203B41FA5}">
                      <a16:colId xmlns:a16="http://schemas.microsoft.com/office/drawing/2014/main" val="2299571875"/>
                    </a:ext>
                  </a:extLst>
                </a:gridCol>
                <a:gridCol w="828281">
                  <a:extLst>
                    <a:ext uri="{9D8B030D-6E8A-4147-A177-3AD203B41FA5}">
                      <a16:colId xmlns:a16="http://schemas.microsoft.com/office/drawing/2014/main" val="4217776914"/>
                    </a:ext>
                  </a:extLst>
                </a:gridCol>
              </a:tblGrid>
              <a:tr h="432049">
                <a:tc gridSpan="12">
                  <a:txBody>
                    <a:bodyPr/>
                    <a:lstStyle/>
                    <a:p>
                      <a:pPr algn="l" fontAlgn="ctr"/>
                      <a:r>
                        <a:rPr lang="en-US" sz="1600" b="1" i="0" u="none" strike="noStrike" dirty="0">
                          <a:effectLst/>
                          <a:latin typeface="Calibri" panose="020F0502020204030204" pitchFamily="34" charset="0"/>
                        </a:rPr>
                        <a:t>How long before your departure did you settle for this trip on this occasion?</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extLst>
                  <a:ext uri="{0D108BD9-81ED-4DB2-BD59-A6C34878D82A}">
                    <a16:rowId xmlns:a16="http://schemas.microsoft.com/office/drawing/2014/main" val="3592980889"/>
                  </a:ext>
                </a:extLst>
              </a:tr>
              <a:tr h="360040">
                <a:tc rowSpan="2">
                  <a:txBody>
                    <a:bodyPr/>
                    <a:lstStyle/>
                    <a:p>
                      <a:pPr algn="l" fontAlgn="ctr"/>
                      <a:endParaRPr lang="nb-NO" sz="1400" b="0" i="0" u="none" strike="noStrike" dirty="0">
                        <a:effectLst/>
                        <a:latin typeface="Calibri" panose="020F0502020204030204" pitchFamily="34" charset="0"/>
                      </a:endParaRP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nb-NO" sz="1400" b="1" i="0" u="none" strike="noStrike" dirty="0">
                          <a:effectLst/>
                          <a:latin typeface="Calibri" panose="020F0502020204030204" pitchFamily="34" charset="0"/>
                        </a:rPr>
                        <a:t>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gridSpan="10">
                  <a:txBody>
                    <a:bodyPr/>
                    <a:lstStyle/>
                    <a:p>
                      <a:pPr algn="ctr" fontAlgn="ctr"/>
                      <a:r>
                        <a:rPr lang="nb-NO" sz="1400" b="1" i="0" u="none" strike="noStrike" dirty="0">
                          <a:effectLst/>
                          <a:latin typeface="Calibri" panose="020F0502020204030204" pitchFamily="34" charset="0"/>
                        </a:rPr>
                        <a:t>Market</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extLst>
                  <a:ext uri="{0D108BD9-81ED-4DB2-BD59-A6C34878D82A}">
                    <a16:rowId xmlns:a16="http://schemas.microsoft.com/office/drawing/2014/main" val="2881436554"/>
                  </a:ext>
                </a:extLst>
              </a:tr>
              <a:tr h="317225">
                <a:tc vMerge="1">
                  <a:txBody>
                    <a:bodyPr/>
                    <a:lstStyle/>
                    <a:p>
                      <a:endParaRPr lang="nb-NO"/>
                    </a:p>
                  </a:txBody>
                  <a:tcPr/>
                </a:tc>
                <a:tc>
                  <a:txBody>
                    <a:bodyPr/>
                    <a:lstStyle/>
                    <a:p>
                      <a:pPr algn="ctr" fontAlgn="ctr"/>
                      <a:r>
                        <a:rPr lang="nb-NO" sz="1400" b="1" i="0" u="none" strike="noStrike" dirty="0">
                          <a:effectLst/>
                          <a:latin typeface="Calibri" panose="020F0502020204030204" pitchFamily="34" charset="0"/>
                        </a:rPr>
                        <a:t>Global</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nb-NO" sz="1400" b="1" i="0" u="none" strike="noStrike" dirty="0">
                          <a:effectLst/>
                          <a:latin typeface="Calibri" panose="020F0502020204030204" pitchFamily="34" charset="0"/>
                        </a:rPr>
                        <a:t>US</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nb-NO" sz="1400" b="1" i="0" u="none" strike="noStrike" dirty="0">
                          <a:effectLst/>
                          <a:latin typeface="Calibri" panose="020F0502020204030204" pitchFamily="34" charset="0"/>
                        </a:rPr>
                        <a:t>UK</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nb-NO" sz="1400" b="1" i="0" u="none" strike="noStrike" dirty="0">
                          <a:effectLst/>
                          <a:latin typeface="Calibri" panose="020F0502020204030204" pitchFamily="34" charset="0"/>
                        </a:rPr>
                        <a:t>Denmark</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nb-NO" sz="1400" b="1" i="0" u="none" strike="noStrike" dirty="0">
                          <a:effectLst/>
                          <a:latin typeface="Calibri" panose="020F0502020204030204" pitchFamily="34" charset="0"/>
                        </a:rPr>
                        <a:t>Sweden</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nb-NO" sz="1400" b="1" i="0" u="none" strike="noStrike" dirty="0">
                          <a:effectLst/>
                          <a:latin typeface="Calibri" panose="020F0502020204030204" pitchFamily="34" charset="0"/>
                        </a:rPr>
                        <a:t>China</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nb-NO" sz="1400" b="1" i="0" u="none" strike="noStrike" dirty="0">
                          <a:effectLst/>
                          <a:latin typeface="Calibri" panose="020F0502020204030204" pitchFamily="34" charset="0"/>
                        </a:rPr>
                        <a:t>Spain</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nb-NO" sz="1400" b="1" i="0" u="none" strike="noStrike" dirty="0">
                          <a:effectLst/>
                          <a:latin typeface="Calibri" panose="020F0502020204030204" pitchFamily="34" charset="0"/>
                        </a:rPr>
                        <a:t>Italy</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nb-NO" sz="1400" b="1" i="0" u="none" strike="noStrike" dirty="0">
                          <a:effectLst/>
                          <a:latin typeface="Calibri" panose="020F0502020204030204" pitchFamily="34" charset="0"/>
                        </a:rPr>
                        <a:t>Netherlands</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nb-NO" sz="1400" b="1" i="0" u="none" strike="noStrike" dirty="0">
                          <a:effectLst/>
                          <a:latin typeface="Calibri" panose="020F0502020204030204" pitchFamily="34" charset="0"/>
                        </a:rPr>
                        <a:t>France</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nb-NO" sz="1400" b="1" i="0" u="none" strike="noStrike" dirty="0">
                          <a:effectLst/>
                          <a:latin typeface="Calibri" panose="020F0502020204030204" pitchFamily="34" charset="0"/>
                        </a:rPr>
                        <a:t>Germany</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extLst>
                  <a:ext uri="{0D108BD9-81ED-4DB2-BD59-A6C34878D82A}">
                    <a16:rowId xmlns:a16="http://schemas.microsoft.com/office/drawing/2014/main" val="3509447542"/>
                  </a:ext>
                </a:extLst>
              </a:tr>
              <a:tr h="317225">
                <a:tc>
                  <a:txBody>
                    <a:bodyPr/>
                    <a:lstStyle/>
                    <a:p>
                      <a:pPr algn="l" fontAlgn="ctr"/>
                      <a:r>
                        <a:rPr lang="nb-NO" sz="1400" b="0" i="0" u="none" strike="noStrike" dirty="0">
                          <a:effectLst/>
                          <a:latin typeface="Calibri" panose="020F0502020204030204" pitchFamily="34" charset="0"/>
                        </a:rPr>
                        <a:t>Antall intervju</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400" b="0" i="0" u="none" strike="noStrike" dirty="0">
                          <a:effectLst/>
                          <a:latin typeface="Calibri" panose="020F0502020204030204" pitchFamily="34" charset="0"/>
                        </a:rPr>
                        <a:t>21928</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400" b="0" i="0" u="none" strike="noStrike" dirty="0">
                          <a:effectLst/>
                          <a:latin typeface="Calibri" panose="020F0502020204030204" pitchFamily="34" charset="0"/>
                        </a:rPr>
                        <a:t>2158</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400" b="0" i="0" u="none" strike="noStrike" dirty="0">
                          <a:effectLst/>
                          <a:latin typeface="Calibri" panose="020F0502020204030204" pitchFamily="34" charset="0"/>
                        </a:rPr>
                        <a:t>2134</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400" b="0" i="0" u="none" strike="noStrike" dirty="0">
                          <a:effectLst/>
                          <a:latin typeface="Calibri" panose="020F0502020204030204" pitchFamily="34" charset="0"/>
                        </a:rPr>
                        <a:t>2192</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400" b="0" i="0" u="none" strike="noStrike" dirty="0">
                          <a:effectLst/>
                          <a:latin typeface="Calibri" panose="020F0502020204030204" pitchFamily="34" charset="0"/>
                        </a:rPr>
                        <a:t>2258</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400" b="0" i="0" u="none" strike="noStrike" dirty="0">
                          <a:effectLst/>
                          <a:latin typeface="Calibri" panose="020F0502020204030204" pitchFamily="34" charset="0"/>
                        </a:rPr>
                        <a:t>2280</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400" b="0" i="0" u="none" strike="noStrike" dirty="0">
                          <a:effectLst/>
                          <a:latin typeface="Calibri" panose="020F0502020204030204" pitchFamily="34" charset="0"/>
                        </a:rPr>
                        <a:t>2213</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400" b="0" i="0" u="none" strike="noStrike" dirty="0">
                          <a:effectLst/>
                          <a:latin typeface="Calibri" panose="020F0502020204030204" pitchFamily="34" charset="0"/>
                        </a:rPr>
                        <a:t>2168</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400" b="0" i="0" u="none" strike="noStrike" dirty="0">
                          <a:effectLst/>
                          <a:latin typeface="Calibri" panose="020F0502020204030204" pitchFamily="34" charset="0"/>
                        </a:rPr>
                        <a:t>2179</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400" b="0" i="0" u="none" strike="noStrike" dirty="0">
                          <a:effectLst/>
                          <a:latin typeface="Calibri" panose="020F0502020204030204" pitchFamily="34" charset="0"/>
                        </a:rPr>
                        <a:t>2205</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400" b="0" i="0" u="none" strike="noStrike" dirty="0">
                          <a:effectLst/>
                          <a:latin typeface="Calibri" panose="020F0502020204030204" pitchFamily="34" charset="0"/>
                        </a:rPr>
                        <a:t>2141</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extLst>
                  <a:ext uri="{0D108BD9-81ED-4DB2-BD59-A6C34878D82A}">
                    <a16:rowId xmlns:a16="http://schemas.microsoft.com/office/drawing/2014/main" val="2994740865"/>
                  </a:ext>
                </a:extLst>
              </a:tr>
              <a:tr h="317225">
                <a:tc>
                  <a:txBody>
                    <a:bodyPr/>
                    <a:lstStyle/>
                    <a:p>
                      <a:pPr algn="l" fontAlgn="ctr"/>
                      <a:r>
                        <a:rPr lang="en-US" sz="1400" b="0" i="0" u="none" strike="noStrike" dirty="0">
                          <a:effectLst/>
                          <a:latin typeface="Calibri" panose="020F0502020204030204" pitchFamily="34" charset="0"/>
                        </a:rPr>
                        <a:t>Less than 3 weeks before departure</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400" b="0" i="0" u="none" strike="noStrike" dirty="0">
                          <a:effectLst/>
                          <a:latin typeface="Calibri" panose="020F0502020204030204" pitchFamily="34" charset="0"/>
                        </a:rPr>
                        <a:t>18 %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400" b="0" i="0" u="none" strike="noStrike" dirty="0">
                          <a:effectLst/>
                          <a:latin typeface="Calibri" panose="020F0502020204030204" pitchFamily="34" charset="0"/>
                        </a:rPr>
                        <a:t>24 %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400" b="0" i="0" u="none" strike="noStrike" dirty="0">
                          <a:effectLst/>
                          <a:latin typeface="Calibri" panose="020F0502020204030204" pitchFamily="34" charset="0"/>
                        </a:rPr>
                        <a:t>8 %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400" b="0" i="0" u="none" strike="noStrike" dirty="0">
                          <a:effectLst/>
                          <a:latin typeface="Calibri" panose="020F0502020204030204" pitchFamily="34" charset="0"/>
                        </a:rPr>
                        <a:t>12 %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400" b="0" i="0" u="none" strike="noStrike" dirty="0">
                          <a:effectLst/>
                          <a:latin typeface="Calibri" panose="020F0502020204030204" pitchFamily="34" charset="0"/>
                        </a:rPr>
                        <a:t>12 %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400" b="0" i="0" u="none" strike="noStrike" dirty="0">
                          <a:effectLst/>
                          <a:latin typeface="Calibri" panose="020F0502020204030204" pitchFamily="34" charset="0"/>
                        </a:rPr>
                        <a:t>30 %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400" b="0" i="0" u="none" strike="noStrike" dirty="0">
                          <a:effectLst/>
                          <a:latin typeface="Calibri" panose="020F0502020204030204" pitchFamily="34" charset="0"/>
                        </a:rPr>
                        <a:t>12 %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400" b="0" i="0" u="none" strike="noStrike" dirty="0">
                          <a:effectLst/>
                          <a:latin typeface="Calibri" panose="020F0502020204030204" pitchFamily="34" charset="0"/>
                        </a:rPr>
                        <a:t>44 %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400" b="0" i="0" u="none" strike="noStrike" dirty="0">
                          <a:effectLst/>
                          <a:latin typeface="Calibri" panose="020F0502020204030204" pitchFamily="34" charset="0"/>
                        </a:rPr>
                        <a:t>13 %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400" b="0" i="0" u="none" strike="noStrike" dirty="0">
                          <a:effectLst/>
                          <a:latin typeface="Calibri" panose="020F0502020204030204" pitchFamily="34" charset="0"/>
                        </a:rPr>
                        <a:t>13 %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400" b="0" i="0" u="none" strike="noStrike" dirty="0">
                          <a:effectLst/>
                          <a:latin typeface="Calibri" panose="020F0502020204030204" pitchFamily="34" charset="0"/>
                        </a:rPr>
                        <a:t>10 %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extLst>
                  <a:ext uri="{0D108BD9-81ED-4DB2-BD59-A6C34878D82A}">
                    <a16:rowId xmlns:a16="http://schemas.microsoft.com/office/drawing/2014/main" val="3289554650"/>
                  </a:ext>
                </a:extLst>
              </a:tr>
              <a:tr h="317225">
                <a:tc>
                  <a:txBody>
                    <a:bodyPr/>
                    <a:lstStyle/>
                    <a:p>
                      <a:pPr algn="l" fontAlgn="ctr"/>
                      <a:r>
                        <a:rPr lang="en-US" sz="1400" b="0" i="0" u="none" strike="noStrike" dirty="0">
                          <a:effectLst/>
                          <a:latin typeface="Calibri" panose="020F0502020204030204" pitchFamily="34" charset="0"/>
                        </a:rPr>
                        <a:t>Up to 3 months before departure</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400" b="0" i="0" u="none" strike="noStrike" dirty="0">
                          <a:effectLst/>
                          <a:latin typeface="Calibri" panose="020F0502020204030204" pitchFamily="34" charset="0"/>
                        </a:rPr>
                        <a:t>50 %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400" b="0" i="0" u="none" strike="noStrike" dirty="0">
                          <a:effectLst/>
                          <a:latin typeface="Calibri" panose="020F0502020204030204" pitchFamily="34" charset="0"/>
                        </a:rPr>
                        <a:t>49 %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400" b="0" i="0" u="none" strike="noStrike" dirty="0">
                          <a:effectLst/>
                          <a:latin typeface="Calibri" panose="020F0502020204030204" pitchFamily="34" charset="0"/>
                        </a:rPr>
                        <a:t>46 %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400" b="0" i="0" u="none" strike="noStrike" dirty="0">
                          <a:effectLst/>
                          <a:latin typeface="Calibri" panose="020F0502020204030204" pitchFamily="34" charset="0"/>
                        </a:rPr>
                        <a:t>50 %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400" b="0" i="0" u="none" strike="noStrike" dirty="0">
                          <a:effectLst/>
                          <a:latin typeface="Calibri" panose="020F0502020204030204" pitchFamily="34" charset="0"/>
                        </a:rPr>
                        <a:t>48 %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400" b="0" i="0" u="none" strike="noStrike" dirty="0">
                          <a:effectLst/>
                          <a:latin typeface="Calibri" panose="020F0502020204030204" pitchFamily="34" charset="0"/>
                        </a:rPr>
                        <a:t>64 %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400" b="0" i="0" u="none" strike="noStrike" dirty="0">
                          <a:effectLst/>
                          <a:latin typeface="Calibri" panose="020F0502020204030204" pitchFamily="34" charset="0"/>
                        </a:rPr>
                        <a:t>63 %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400" b="0" i="0" u="none" strike="noStrike" dirty="0">
                          <a:effectLst/>
                          <a:latin typeface="Calibri" panose="020F0502020204030204" pitchFamily="34" charset="0"/>
                        </a:rPr>
                        <a:t>44 %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400" b="0" i="0" u="none" strike="noStrike" dirty="0">
                          <a:effectLst/>
                          <a:latin typeface="Calibri" panose="020F0502020204030204" pitchFamily="34" charset="0"/>
                        </a:rPr>
                        <a:t>43 %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400" b="0" i="0" u="none" strike="noStrike" dirty="0">
                          <a:effectLst/>
                          <a:latin typeface="Calibri" panose="020F0502020204030204" pitchFamily="34" charset="0"/>
                        </a:rPr>
                        <a:t>50 %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400" b="0" i="0" u="none" strike="noStrike" dirty="0">
                          <a:effectLst/>
                          <a:latin typeface="Calibri" panose="020F0502020204030204" pitchFamily="34" charset="0"/>
                        </a:rPr>
                        <a:t>44 %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extLst>
                  <a:ext uri="{0D108BD9-81ED-4DB2-BD59-A6C34878D82A}">
                    <a16:rowId xmlns:a16="http://schemas.microsoft.com/office/drawing/2014/main" val="2673458247"/>
                  </a:ext>
                </a:extLst>
              </a:tr>
              <a:tr h="317225">
                <a:tc>
                  <a:txBody>
                    <a:bodyPr/>
                    <a:lstStyle/>
                    <a:p>
                      <a:pPr algn="l" fontAlgn="ctr"/>
                      <a:r>
                        <a:rPr lang="en-US" sz="1400" b="0" i="0" u="none" strike="noStrike" dirty="0">
                          <a:effectLst/>
                          <a:latin typeface="Calibri" panose="020F0502020204030204" pitchFamily="34" charset="0"/>
                        </a:rPr>
                        <a:t>Up to 4-12 months before departure</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400" b="0" i="0" u="none" strike="noStrike" dirty="0">
                          <a:effectLst/>
                          <a:latin typeface="Calibri" panose="020F0502020204030204" pitchFamily="34" charset="0"/>
                        </a:rPr>
                        <a:t>28 %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400" b="0" i="0" u="none" strike="noStrike" dirty="0">
                          <a:effectLst/>
                          <a:latin typeface="Calibri" panose="020F0502020204030204" pitchFamily="34" charset="0"/>
                        </a:rPr>
                        <a:t>23 %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400" b="0" i="0" u="none" strike="noStrike" dirty="0">
                          <a:effectLst/>
                          <a:latin typeface="Calibri" panose="020F0502020204030204" pitchFamily="34" charset="0"/>
                        </a:rPr>
                        <a:t>40 %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400" b="0" i="0" u="none" strike="noStrike" dirty="0">
                          <a:effectLst/>
                          <a:latin typeface="Calibri" panose="020F0502020204030204" pitchFamily="34" charset="0"/>
                        </a:rPr>
                        <a:t>35 %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400" b="0" i="0" u="none" strike="noStrike" dirty="0">
                          <a:effectLst/>
                          <a:latin typeface="Calibri" panose="020F0502020204030204" pitchFamily="34" charset="0"/>
                        </a:rPr>
                        <a:t>36 %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400" b="0" i="0" u="none" strike="noStrike" dirty="0">
                          <a:effectLst/>
                          <a:latin typeface="Calibri" panose="020F0502020204030204" pitchFamily="34" charset="0"/>
                        </a:rPr>
                        <a:t>5 %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400" b="0" i="0" u="none" strike="noStrike" dirty="0">
                          <a:effectLst/>
                          <a:latin typeface="Calibri" panose="020F0502020204030204" pitchFamily="34" charset="0"/>
                        </a:rPr>
                        <a:t>23 %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400" b="0" i="0" u="none" strike="noStrike" dirty="0">
                          <a:effectLst/>
                          <a:latin typeface="Calibri" panose="020F0502020204030204" pitchFamily="34" charset="0"/>
                        </a:rPr>
                        <a:t>6 %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400" b="0" i="0" u="none" strike="noStrike" dirty="0">
                          <a:effectLst/>
                          <a:latin typeface="Calibri" panose="020F0502020204030204" pitchFamily="34" charset="0"/>
                        </a:rPr>
                        <a:t>41 %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400" b="0" i="0" u="none" strike="noStrike" dirty="0">
                          <a:effectLst/>
                          <a:latin typeface="Calibri" panose="020F0502020204030204" pitchFamily="34" charset="0"/>
                        </a:rPr>
                        <a:t>33 %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400" b="0" i="0" u="none" strike="noStrike" dirty="0">
                          <a:effectLst/>
                          <a:latin typeface="Calibri" panose="020F0502020204030204" pitchFamily="34" charset="0"/>
                        </a:rPr>
                        <a:t>42 %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extLst>
                  <a:ext uri="{0D108BD9-81ED-4DB2-BD59-A6C34878D82A}">
                    <a16:rowId xmlns:a16="http://schemas.microsoft.com/office/drawing/2014/main" val="1050108714"/>
                  </a:ext>
                </a:extLst>
              </a:tr>
              <a:tr h="317225">
                <a:tc>
                  <a:txBody>
                    <a:bodyPr/>
                    <a:lstStyle/>
                    <a:p>
                      <a:pPr algn="l" fontAlgn="ctr"/>
                      <a:r>
                        <a:rPr lang="en-US" sz="1400" b="0" i="0" u="none" strike="noStrike" dirty="0">
                          <a:effectLst/>
                          <a:latin typeface="Calibri" panose="020F0502020204030204" pitchFamily="34" charset="0"/>
                        </a:rPr>
                        <a:t>More than one year before departure</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400" b="0" i="0" u="none" strike="noStrike" dirty="0">
                          <a:effectLst/>
                          <a:latin typeface="Calibri" panose="020F0502020204030204" pitchFamily="34" charset="0"/>
                        </a:rPr>
                        <a:t>1 %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400" b="0" i="0" u="none" strike="noStrike" dirty="0">
                          <a:effectLst/>
                          <a:latin typeface="Calibri" panose="020F0502020204030204" pitchFamily="34" charset="0"/>
                        </a:rPr>
                        <a:t>3 %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400" b="0" i="0" u="none" strike="noStrike" dirty="0">
                          <a:effectLst/>
                          <a:latin typeface="Calibri" panose="020F0502020204030204" pitchFamily="34" charset="0"/>
                        </a:rPr>
                        <a:t>3 %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400" b="0" i="0" u="none" strike="noStrike" dirty="0">
                          <a:effectLst/>
                          <a:latin typeface="Calibri" panose="020F0502020204030204" pitchFamily="34" charset="0"/>
                        </a:rPr>
                        <a:t>1 %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400" b="0" i="0" u="none" strike="noStrike" dirty="0">
                          <a:effectLst/>
                          <a:latin typeface="Calibri" panose="020F0502020204030204" pitchFamily="34" charset="0"/>
                        </a:rPr>
                        <a:t>3 %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400" b="0" i="0" u="none" strike="noStrike" dirty="0">
                          <a:effectLst/>
                          <a:latin typeface="Calibri" panose="020F0502020204030204" pitchFamily="34" charset="0"/>
                        </a:rPr>
                        <a:t>0 %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400" b="0" i="0" u="none" strike="noStrike" dirty="0">
                          <a:effectLst/>
                          <a:latin typeface="Calibri" panose="020F0502020204030204" pitchFamily="34" charset="0"/>
                        </a:rPr>
                        <a:t>1 %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400" b="0" i="0" u="none" strike="noStrike" dirty="0">
                          <a:effectLst/>
                          <a:latin typeface="Calibri" panose="020F0502020204030204" pitchFamily="34" charset="0"/>
                        </a:rPr>
                        <a:t>0 %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400" b="0" i="0" u="none" strike="noStrike" dirty="0">
                          <a:effectLst/>
                          <a:latin typeface="Calibri" panose="020F0502020204030204" pitchFamily="34" charset="0"/>
                        </a:rPr>
                        <a:t>1 %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400" b="0" i="0" u="none" strike="noStrike" dirty="0">
                          <a:effectLst/>
                          <a:latin typeface="Calibri" panose="020F0502020204030204" pitchFamily="34" charset="0"/>
                        </a:rPr>
                        <a:t>2 %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400" b="0" i="0" u="none" strike="noStrike" dirty="0">
                          <a:effectLst/>
                          <a:latin typeface="Calibri" panose="020F0502020204030204" pitchFamily="34" charset="0"/>
                        </a:rPr>
                        <a:t>2 %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extLst>
                  <a:ext uri="{0D108BD9-81ED-4DB2-BD59-A6C34878D82A}">
                    <a16:rowId xmlns:a16="http://schemas.microsoft.com/office/drawing/2014/main" val="3414040662"/>
                  </a:ext>
                </a:extLst>
              </a:tr>
              <a:tr h="317225">
                <a:tc>
                  <a:txBody>
                    <a:bodyPr/>
                    <a:lstStyle/>
                    <a:p>
                      <a:pPr algn="l" fontAlgn="ctr"/>
                      <a:r>
                        <a:rPr lang="nb-NO" sz="1400" b="0" i="0" u="none" strike="noStrike" dirty="0">
                          <a:effectLst/>
                          <a:latin typeface="Calibri" panose="020F0502020204030204" pitchFamily="34" charset="0"/>
                        </a:rPr>
                        <a:t>Don’t know</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400" b="0" i="0" u="none" strike="noStrike" dirty="0">
                          <a:effectLst/>
                          <a:latin typeface="Calibri" panose="020F0502020204030204" pitchFamily="34" charset="0"/>
                        </a:rPr>
                        <a:t>2 %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400" b="0" i="0" u="none" strike="noStrike" dirty="0">
                          <a:effectLst/>
                          <a:latin typeface="Calibri" panose="020F0502020204030204" pitchFamily="34" charset="0"/>
                        </a:rPr>
                        <a:t>1 %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400" b="0" i="0" u="none" strike="noStrike" dirty="0">
                          <a:effectLst/>
                          <a:latin typeface="Calibri" panose="020F0502020204030204" pitchFamily="34" charset="0"/>
                        </a:rPr>
                        <a:t>3 %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400" b="0" i="0" u="none" strike="noStrike" dirty="0">
                          <a:effectLst/>
                          <a:latin typeface="Calibri" panose="020F0502020204030204" pitchFamily="34" charset="0"/>
                        </a:rPr>
                        <a:t>2 %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400" b="0" i="0" u="none" strike="noStrike" dirty="0">
                          <a:effectLst/>
                          <a:latin typeface="Calibri" panose="020F0502020204030204" pitchFamily="34" charset="0"/>
                        </a:rPr>
                        <a:t>2 %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400" b="0" i="0" u="none" strike="noStrike" dirty="0">
                          <a:effectLst/>
                          <a:latin typeface="Calibri" panose="020F0502020204030204" pitchFamily="34" charset="0"/>
                        </a:rPr>
                        <a:t>0 %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400" b="0" i="0" u="none" strike="noStrike" dirty="0">
                          <a:effectLst/>
                          <a:latin typeface="Calibri" panose="020F0502020204030204" pitchFamily="34" charset="0"/>
                        </a:rPr>
                        <a:t>1 %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400" b="0" i="0" u="none" strike="noStrike" dirty="0">
                          <a:effectLst/>
                          <a:latin typeface="Calibri" panose="020F0502020204030204" pitchFamily="34" charset="0"/>
                        </a:rPr>
                        <a:t>7 %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400" b="0" i="0" u="none" strike="noStrike" dirty="0">
                          <a:effectLst/>
                          <a:latin typeface="Calibri" panose="020F0502020204030204" pitchFamily="34" charset="0"/>
                        </a:rPr>
                        <a:t>2 %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400" b="0" i="0" u="none" strike="noStrike" dirty="0">
                          <a:effectLst/>
                          <a:latin typeface="Calibri" panose="020F0502020204030204" pitchFamily="34" charset="0"/>
                        </a:rPr>
                        <a:t>1 %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400" b="0" i="0" u="none" strike="noStrike" dirty="0">
                          <a:effectLst/>
                          <a:latin typeface="Calibri" panose="020F0502020204030204" pitchFamily="34" charset="0"/>
                        </a:rPr>
                        <a:t>2 %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extLst>
                  <a:ext uri="{0D108BD9-81ED-4DB2-BD59-A6C34878D82A}">
                    <a16:rowId xmlns:a16="http://schemas.microsoft.com/office/drawing/2014/main" val="2494850372"/>
                  </a:ext>
                </a:extLst>
              </a:tr>
            </a:tbl>
          </a:graphicData>
        </a:graphic>
      </p:graphicFrame>
      <p:sp>
        <p:nvSpPr>
          <p:cNvPr id="7" name="TextBox 6"/>
          <p:cNvSpPr txBox="1"/>
          <p:nvPr/>
        </p:nvSpPr>
        <p:spPr>
          <a:xfrm>
            <a:off x="815231" y="5580831"/>
            <a:ext cx="11449271" cy="885233"/>
          </a:xfrm>
          <a:prstGeom prst="rect">
            <a:avLst/>
          </a:prstGeom>
          <a:noFill/>
        </p:spPr>
        <p:txBody>
          <a:bodyPr wrap="square" lIns="72000" tIns="36000" rIns="72000" bIns="36000" rtlCol="0">
            <a:spAutoFit/>
          </a:bodyPr>
          <a:lstStyle/>
          <a:p>
            <a:pPr algn="ctr">
              <a:lnSpc>
                <a:spcPct val="110000"/>
              </a:lnSpc>
              <a:spcBef>
                <a:spcPts val="2400"/>
              </a:spcBef>
              <a:buClr>
                <a:schemeClr val="bg2"/>
              </a:buClr>
            </a:pPr>
            <a:r>
              <a:rPr lang="en-US" sz="2400" b="1" i="1" dirty="0"/>
              <a:t>These differences will have impact on when to </a:t>
            </a:r>
            <a:br>
              <a:rPr lang="en-US" sz="2400" b="1" i="1" dirty="0"/>
            </a:br>
            <a:r>
              <a:rPr lang="en-US" sz="2400" b="1" i="1" dirty="0"/>
              <a:t>deploy marketing campaigns in the different markets</a:t>
            </a:r>
          </a:p>
        </p:txBody>
      </p:sp>
    </p:spTree>
    <p:extLst>
      <p:ext uri="{BB962C8B-B14F-4D97-AF65-F5344CB8AC3E}">
        <p14:creationId xmlns:p14="http://schemas.microsoft.com/office/powerpoint/2010/main" val="2571434914"/>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7160" y="180231"/>
            <a:ext cx="13105456" cy="7200800"/>
          </a:xfrm>
          <a:prstGeom prst="rect">
            <a:avLst/>
          </a:prstGeom>
        </p:spPr>
      </p:pic>
      <p:sp>
        <p:nvSpPr>
          <p:cNvPr id="3" name="Content Placeholder 2"/>
          <p:cNvSpPr>
            <a:spLocks noGrp="1"/>
          </p:cNvSpPr>
          <p:nvPr>
            <p:ph sz="quarter" idx="10"/>
          </p:nvPr>
        </p:nvSpPr>
        <p:spPr>
          <a:xfrm>
            <a:off x="527199" y="3708623"/>
            <a:ext cx="12306492" cy="2257653"/>
          </a:xfrm>
        </p:spPr>
        <p:txBody>
          <a:bodyPr>
            <a:normAutofit/>
          </a:bodyPr>
          <a:lstStyle/>
          <a:p>
            <a:endParaRPr lang="en-GB" dirty="0"/>
          </a:p>
          <a:p>
            <a:endParaRPr lang="en-GB" dirty="0"/>
          </a:p>
        </p:txBody>
      </p:sp>
      <p:sp>
        <p:nvSpPr>
          <p:cNvPr id="12" name="TextBox 11"/>
          <p:cNvSpPr txBox="1"/>
          <p:nvPr/>
        </p:nvSpPr>
        <p:spPr>
          <a:xfrm>
            <a:off x="599207" y="659758"/>
            <a:ext cx="936104" cy="1320673"/>
          </a:xfrm>
          <a:prstGeom prst="rect">
            <a:avLst/>
          </a:prstGeom>
          <a:noFill/>
        </p:spPr>
        <p:txBody>
          <a:bodyPr wrap="square" lIns="72000" tIns="36000" rIns="72000" bIns="36000" rtlCol="0">
            <a:spAutoFit/>
          </a:bodyPr>
          <a:lstStyle/>
          <a:p>
            <a:pPr>
              <a:lnSpc>
                <a:spcPct val="110000"/>
              </a:lnSpc>
              <a:spcBef>
                <a:spcPts val="2400"/>
              </a:spcBef>
              <a:buClr>
                <a:schemeClr val="bg2"/>
              </a:buClr>
            </a:pPr>
            <a:r>
              <a:rPr lang="en-GB" sz="8000" b="1" dirty="0">
                <a:solidFill>
                  <a:schemeClr val="bg1"/>
                </a:solidFill>
              </a:rPr>
              <a:t>3</a:t>
            </a:r>
          </a:p>
        </p:txBody>
      </p:sp>
      <p:sp>
        <p:nvSpPr>
          <p:cNvPr id="15" name="Text Placeholder 3"/>
          <p:cNvSpPr txBox="1">
            <a:spLocks/>
          </p:cNvSpPr>
          <p:nvPr/>
        </p:nvSpPr>
        <p:spPr bwMode="gray">
          <a:xfrm>
            <a:off x="565547" y="3339589"/>
            <a:ext cx="805843" cy="374398"/>
          </a:xfrm>
          <a:prstGeom prst="rect">
            <a:avLst/>
          </a:prstGeom>
          <a:solidFill>
            <a:schemeClr val="tx1"/>
          </a:solidFill>
        </p:spPr>
        <p:txBody>
          <a:bodyPr vert="horz" wrap="none" lIns="72000" tIns="0" rIns="72000" bIns="0" rtlCol="0" anchor="ctr">
            <a:spAutoFit/>
          </a:bodyPr>
          <a:lstStyle>
            <a:lvl1pPr marL="314080" indent="-314080" algn="l" defTabSz="1051802" rtl="0" eaLnBrk="1" latinLnBrk="0" hangingPunct="1">
              <a:lnSpc>
                <a:spcPct val="110000"/>
              </a:lnSpc>
              <a:spcBef>
                <a:spcPts val="300"/>
              </a:spcBef>
              <a:spcAft>
                <a:spcPts val="300"/>
              </a:spcAft>
              <a:buClr>
                <a:schemeClr val="tx1"/>
              </a:buClr>
              <a:buFontTx/>
              <a:buNone/>
              <a:defRPr lang="en-US" sz="2400" b="1" kern="1200" dirty="0" smtClean="0">
                <a:solidFill>
                  <a:schemeClr val="bg1"/>
                </a:solidFill>
                <a:latin typeface="+mn-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r>
              <a:rPr lang="en-GB" dirty="0"/>
              <a:t>Why</a:t>
            </a:r>
          </a:p>
        </p:txBody>
      </p:sp>
      <p:sp>
        <p:nvSpPr>
          <p:cNvPr id="16" name="Text Placeholder 3"/>
          <p:cNvSpPr txBox="1">
            <a:spLocks/>
          </p:cNvSpPr>
          <p:nvPr/>
        </p:nvSpPr>
        <p:spPr bwMode="gray">
          <a:xfrm>
            <a:off x="565547" y="3785889"/>
            <a:ext cx="926069" cy="374398"/>
          </a:xfrm>
          <a:prstGeom prst="rect">
            <a:avLst/>
          </a:prstGeom>
          <a:solidFill>
            <a:schemeClr val="tx1"/>
          </a:solidFill>
        </p:spPr>
        <p:txBody>
          <a:bodyPr vert="horz" wrap="none" lIns="72000" tIns="0" rIns="72000" bIns="0" rtlCol="0" anchor="ctr">
            <a:spAutoFit/>
          </a:bodyPr>
          <a:lstStyle>
            <a:lvl1pPr marL="314080" indent="-314080" algn="l" defTabSz="1051802" rtl="0" eaLnBrk="1" latinLnBrk="0" hangingPunct="1">
              <a:lnSpc>
                <a:spcPct val="110000"/>
              </a:lnSpc>
              <a:spcBef>
                <a:spcPts val="300"/>
              </a:spcBef>
              <a:spcAft>
                <a:spcPts val="300"/>
              </a:spcAft>
              <a:buClr>
                <a:schemeClr val="tx1"/>
              </a:buClr>
              <a:buFontTx/>
              <a:buNone/>
              <a:defRPr lang="en-US" sz="2400" b="1" kern="1200" dirty="0" smtClean="0">
                <a:solidFill>
                  <a:schemeClr val="bg1"/>
                </a:solidFill>
                <a:latin typeface="+mn-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r>
              <a:rPr lang="en-GB" dirty="0"/>
              <a:t>What</a:t>
            </a:r>
          </a:p>
        </p:txBody>
      </p:sp>
      <p:sp>
        <p:nvSpPr>
          <p:cNvPr id="9" name="Title 1"/>
          <p:cNvSpPr txBox="1">
            <a:spLocks/>
          </p:cNvSpPr>
          <p:nvPr/>
        </p:nvSpPr>
        <p:spPr bwMode="gray">
          <a:xfrm>
            <a:off x="576209" y="1971162"/>
            <a:ext cx="3623398" cy="553998"/>
          </a:xfrm>
          <a:prstGeom prst="rect">
            <a:avLst/>
          </a:prstGeom>
          <a:solidFill>
            <a:schemeClr val="accent3"/>
          </a:solidFill>
        </p:spPr>
        <p:txBody>
          <a:bodyPr wrap="none" lIns="82819" tIns="0" rIns="82819" bIns="0" rtlCol="0" anchor="ctr">
            <a:norm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pPr>
              <a:buClr>
                <a:schemeClr val="bg1"/>
              </a:buClr>
            </a:pPr>
            <a:r>
              <a:rPr lang="en-GB" b="1" dirty="0"/>
              <a:t>MOTIVATIONAL</a:t>
            </a:r>
          </a:p>
        </p:txBody>
      </p:sp>
      <p:sp>
        <p:nvSpPr>
          <p:cNvPr id="10" name="Title 1"/>
          <p:cNvSpPr txBox="1">
            <a:spLocks/>
          </p:cNvSpPr>
          <p:nvPr/>
        </p:nvSpPr>
        <p:spPr bwMode="gray">
          <a:xfrm>
            <a:off x="566638" y="2639460"/>
            <a:ext cx="2624857" cy="553998"/>
          </a:xfrm>
          <a:prstGeom prst="rect">
            <a:avLst/>
          </a:prstGeom>
          <a:solidFill>
            <a:schemeClr val="accent3"/>
          </a:solidFill>
        </p:spPr>
        <p:txBody>
          <a:bodyPr wrap="none" lIns="82819" tIns="0" rIns="82819" bIns="0" rtlCol="0" anchor="ctr">
            <a:norm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pPr>
              <a:buClr>
                <a:schemeClr val="bg1"/>
              </a:buClr>
            </a:pPr>
            <a:r>
              <a:rPr lang="en-GB" b="1" dirty="0"/>
              <a:t>SEGMENTS</a:t>
            </a:r>
          </a:p>
        </p:txBody>
      </p:sp>
      <p:pic>
        <p:nvPicPr>
          <p:cNvPr id="11" name="Picture 10"/>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39678" y="6650560"/>
            <a:ext cx="491577" cy="396000"/>
          </a:xfrm>
          <a:prstGeom prst="rect">
            <a:avLst/>
          </a:prstGeom>
        </p:spPr>
      </p:pic>
      <p:pic>
        <p:nvPicPr>
          <p:cNvPr id="13" name="Picture 2" descr="C:\Users\Graphics Dude Ltd\Graphics Dude Ltd\Work\PC - IM - 150415A (template pt2)\Graphics\Tags\MarketingElectronic-Col.png"/>
          <p:cNvPicPr>
            <a:picLocks noChangeAspect="1" noChangeArrowheads="1"/>
          </p:cNvPicPr>
          <p:nvPr/>
        </p:nvPicPr>
        <p:blipFill>
          <a:blip r:embed="rId4" cstate="email">
            <a:biLevel thresh="25000"/>
            <a:extLst>
              <a:ext uri="{28A0092B-C50C-407E-A947-70E740481C1C}">
                <a14:useLocalDpi xmlns:a14="http://schemas.microsoft.com/office/drawing/2010/main"/>
              </a:ext>
            </a:extLst>
          </a:blip>
          <a:srcRect/>
          <a:stretch>
            <a:fillRect/>
          </a:stretch>
        </p:blipFill>
        <p:spPr bwMode="auto">
          <a:xfrm>
            <a:off x="1063086"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3"/>
          <p:cNvSpPr txBox="1">
            <a:spLocks/>
          </p:cNvSpPr>
          <p:nvPr/>
        </p:nvSpPr>
        <p:spPr bwMode="gray">
          <a:xfrm>
            <a:off x="565547" y="4211072"/>
            <a:ext cx="828285" cy="374398"/>
          </a:xfrm>
          <a:prstGeom prst="rect">
            <a:avLst/>
          </a:prstGeom>
          <a:solidFill>
            <a:schemeClr val="tx1"/>
          </a:solidFill>
        </p:spPr>
        <p:txBody>
          <a:bodyPr vert="horz" wrap="none" lIns="72000" tIns="0" rIns="72000" bIns="0" rtlCol="0" anchor="ctr">
            <a:spAutoFit/>
          </a:bodyPr>
          <a:lstStyle>
            <a:lvl1pPr marL="314080" indent="-314080" algn="l" defTabSz="1051802" rtl="0" eaLnBrk="1" latinLnBrk="0" hangingPunct="1">
              <a:lnSpc>
                <a:spcPct val="110000"/>
              </a:lnSpc>
              <a:spcBef>
                <a:spcPts val="300"/>
              </a:spcBef>
              <a:spcAft>
                <a:spcPts val="300"/>
              </a:spcAft>
              <a:buClr>
                <a:schemeClr val="tx1"/>
              </a:buClr>
              <a:buFontTx/>
              <a:buNone/>
              <a:defRPr lang="en-US" sz="2400" b="1" kern="1200" dirty="0" smtClean="0">
                <a:solidFill>
                  <a:schemeClr val="bg1"/>
                </a:solidFill>
                <a:latin typeface="+mn-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r>
              <a:rPr lang="en-GB" dirty="0"/>
              <a:t>Who</a:t>
            </a:r>
          </a:p>
        </p:txBody>
      </p:sp>
    </p:spTree>
    <p:extLst>
      <p:ext uri="{BB962C8B-B14F-4D97-AF65-F5344CB8AC3E}">
        <p14:creationId xmlns:p14="http://schemas.microsoft.com/office/powerpoint/2010/main" val="4123729848"/>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9"/>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bwMode="gray">
          <a:xfrm>
            <a:off x="167159" y="180231"/>
            <a:ext cx="13105456" cy="7200899"/>
          </a:xfrm>
          <a:prstGeom prst="rect">
            <a:avLst/>
          </a:prstGeom>
          <a:solidFill>
            <a:schemeClr val="bg1">
              <a:lumMod val="95000"/>
            </a:schemeClr>
          </a:solidFill>
        </p:spPr>
      </p:pic>
      <p:sp>
        <p:nvSpPr>
          <p:cNvPr id="16" name="Title 4"/>
          <p:cNvSpPr txBox="1">
            <a:spLocks/>
          </p:cNvSpPr>
          <p:nvPr/>
        </p:nvSpPr>
        <p:spPr bwMode="gray">
          <a:xfrm>
            <a:off x="7698273" y="719874"/>
            <a:ext cx="4876878" cy="553998"/>
          </a:xfrm>
          <a:prstGeom prst="rect">
            <a:avLst/>
          </a:prstGeom>
          <a:solidFill>
            <a:schemeClr val="accent1"/>
          </a:solidFill>
        </p:spPr>
        <p:txBody>
          <a:bodyPr wrap="none" lIns="82819" tIns="0" rIns="82819" bIns="0" rtlCol="0" anchor="ctr">
            <a:spAutoFit/>
          </a:bodyPr>
          <a:lstStyle>
            <a:lvl1pPr algn="l" defTabSz="1051802" rtl="0" eaLnBrk="1" latinLnBrk="0" hangingPunct="1">
              <a:lnSpc>
                <a:spcPct val="100000"/>
              </a:lnSpc>
              <a:spcBef>
                <a:spcPts val="0"/>
              </a:spcBef>
              <a:buFontTx/>
              <a:buNone/>
              <a:defRPr lang="en-GB" sz="3600" b="0" kern="1200" cap="all" baseline="0" dirty="0">
                <a:solidFill>
                  <a:schemeClr val="bg1"/>
                </a:solidFill>
                <a:latin typeface="+mj-lt"/>
                <a:ea typeface="+mn-ea"/>
                <a:cs typeface="+mn-cs"/>
              </a:defRPr>
            </a:lvl1pPr>
          </a:lstStyle>
          <a:p>
            <a:r>
              <a:rPr lang="en-GB" dirty="0"/>
              <a:t>9 distinct segments</a:t>
            </a:r>
          </a:p>
        </p:txBody>
      </p:sp>
      <p:sp>
        <p:nvSpPr>
          <p:cNvPr id="2" name="Rectangle 1"/>
          <p:cNvSpPr/>
          <p:nvPr/>
        </p:nvSpPr>
        <p:spPr bwMode="gray">
          <a:xfrm>
            <a:off x="1216863" y="1459938"/>
            <a:ext cx="2520000" cy="1800249"/>
          </a:xfrm>
          <a:prstGeom prst="rect">
            <a:avLst/>
          </a:prstGeom>
          <a:blipFill>
            <a:blip r:embed="rId3" cstate="email">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tretch>
              <a:fillRect/>
            </a:stretch>
          </a:blip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r>
              <a:rPr lang="nb-NO" sz="2400" dirty="0">
                <a:solidFill>
                  <a:schemeClr val="bg1"/>
                </a:solidFill>
                <a:effectLst>
                  <a:outerShdw blurRad="38100" dist="38100" dir="2700000" algn="tl">
                    <a:srgbClr val="000000">
                      <a:alpha val="43137"/>
                    </a:srgbClr>
                  </a:outerShdw>
                </a:effectLst>
              </a:rPr>
              <a:t>PLAYFUL LIBERATON</a:t>
            </a:r>
          </a:p>
        </p:txBody>
      </p:sp>
      <p:sp>
        <p:nvSpPr>
          <p:cNvPr id="20" name="Rectangle 19"/>
          <p:cNvSpPr/>
          <p:nvPr/>
        </p:nvSpPr>
        <p:spPr bwMode="gray">
          <a:xfrm>
            <a:off x="4155327" y="1459938"/>
            <a:ext cx="2520000" cy="1800000"/>
          </a:xfrm>
          <a:prstGeom prst="rect">
            <a:avLst/>
          </a:prstGeom>
          <a:blipFill>
            <a:blip r:embed="rId5" cstate="email">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a:ext>
              </a:extLst>
            </a:blip>
            <a:stretch>
              <a:fillRect/>
            </a:stretch>
          </a:bli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r>
              <a:rPr lang="nb-NO" sz="2400" dirty="0">
                <a:solidFill>
                  <a:schemeClr val="bg1"/>
                </a:solidFill>
                <a:effectLst>
                  <a:outerShdw blurRad="38100" dist="38100" dir="2700000" algn="tl">
                    <a:srgbClr val="000000">
                      <a:alpha val="43137"/>
                    </a:srgbClr>
                  </a:outerShdw>
                </a:effectLst>
              </a:rPr>
              <a:t>SOCIAL IMMERSION</a:t>
            </a:r>
          </a:p>
        </p:txBody>
      </p:sp>
      <p:sp>
        <p:nvSpPr>
          <p:cNvPr id="21" name="Rectangle 20"/>
          <p:cNvSpPr/>
          <p:nvPr/>
        </p:nvSpPr>
        <p:spPr bwMode="gray">
          <a:xfrm>
            <a:off x="7093791" y="1459938"/>
            <a:ext cx="2520000" cy="1800000"/>
          </a:xfrm>
          <a:prstGeom prst="rect">
            <a:avLst/>
          </a:prstGeom>
          <a:blipFill>
            <a:blip r:embed="rId7" cstate="email">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a:ext>
              </a:extLst>
            </a:blip>
            <a:stretch>
              <a:fillRect/>
            </a:stretch>
          </a:blip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r>
              <a:rPr lang="nb-NO" sz="2400" dirty="0">
                <a:solidFill>
                  <a:schemeClr val="bg1"/>
                </a:solidFill>
                <a:effectLst>
                  <a:outerShdw blurRad="38100" dist="38100" dir="2700000" algn="tl">
                    <a:srgbClr val="000000">
                      <a:alpha val="43137"/>
                    </a:srgbClr>
                  </a:outerShdw>
                </a:effectLst>
              </a:rPr>
              <a:t>SHARING &amp; CARING</a:t>
            </a:r>
          </a:p>
        </p:txBody>
      </p:sp>
      <p:sp>
        <p:nvSpPr>
          <p:cNvPr id="23" name="Rectangle 22"/>
          <p:cNvSpPr/>
          <p:nvPr/>
        </p:nvSpPr>
        <p:spPr bwMode="gray">
          <a:xfrm>
            <a:off x="1216863" y="3436366"/>
            <a:ext cx="2520000" cy="1800000"/>
          </a:xfrm>
          <a:prstGeom prst="rect">
            <a:avLst/>
          </a:prstGeom>
          <a:blipFill>
            <a:blip r:embed="rId9" cstate="email">
              <a:extLst>
                <a:ext uri="{BEBA8EAE-BF5A-486C-A8C5-ECC9F3942E4B}">
                  <a14:imgProps xmlns:a14="http://schemas.microsoft.com/office/drawing/2010/main">
                    <a14:imgLayer r:embed="rId10">
                      <a14:imgEffect>
                        <a14:brightnessContrast bright="-20000" contrast="-40000"/>
                      </a14:imgEffect>
                    </a14:imgLayer>
                  </a14:imgProps>
                </a:ext>
                <a:ext uri="{28A0092B-C50C-407E-A947-70E740481C1C}">
                  <a14:useLocalDpi xmlns:a14="http://schemas.microsoft.com/office/drawing/2010/main"/>
                </a:ext>
              </a:extLst>
            </a:blip>
            <a:stretch>
              <a:fillRect/>
            </a:stretch>
          </a:bli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r>
              <a:rPr lang="nb-NO" sz="2400" dirty="0">
                <a:solidFill>
                  <a:schemeClr val="bg1"/>
                </a:solidFill>
                <a:effectLst>
                  <a:outerShdw blurRad="38100" dist="38100" dir="2700000" algn="tl">
                    <a:srgbClr val="000000">
                      <a:alpha val="43137"/>
                    </a:srgbClr>
                  </a:outerShdw>
                </a:effectLst>
              </a:rPr>
              <a:t>CONTROL</a:t>
            </a:r>
          </a:p>
        </p:txBody>
      </p:sp>
      <p:sp>
        <p:nvSpPr>
          <p:cNvPr id="24" name="Rectangle 23"/>
          <p:cNvSpPr/>
          <p:nvPr/>
        </p:nvSpPr>
        <p:spPr bwMode="gray">
          <a:xfrm>
            <a:off x="4155327" y="3457148"/>
            <a:ext cx="2520000" cy="1800000"/>
          </a:xfrm>
          <a:prstGeom prst="rect">
            <a:avLst/>
          </a:prstGeom>
          <a:blipFill>
            <a:blip r:embed="rId11" cstate="email">
              <a:extLst>
                <a:ext uri="{BEBA8EAE-BF5A-486C-A8C5-ECC9F3942E4B}">
                  <a14:imgProps xmlns:a14="http://schemas.microsoft.com/office/drawing/2010/main">
                    <a14:imgLayer r:embed="rId12">
                      <a14:imgEffect>
                        <a14:brightnessContrast bright="-20000" contrast="-40000"/>
                      </a14:imgEffect>
                    </a14:imgLayer>
                  </a14:imgProps>
                </a:ext>
                <a:ext uri="{28A0092B-C50C-407E-A947-70E740481C1C}">
                  <a14:useLocalDpi xmlns:a14="http://schemas.microsoft.com/office/drawing/2010/main"/>
                </a:ext>
              </a:extLst>
            </a:blip>
            <a:stretch>
              <a:fillRect/>
            </a:stretch>
          </a:blip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r>
              <a:rPr lang="nb-NO" sz="2400" dirty="0">
                <a:solidFill>
                  <a:schemeClr val="bg1"/>
                </a:solidFill>
                <a:effectLst>
                  <a:outerShdw blurRad="38100" dist="38100" dir="2700000" algn="tl">
                    <a:srgbClr val="000000">
                      <a:alpha val="43137"/>
                    </a:srgbClr>
                  </a:outerShdw>
                </a:effectLst>
              </a:rPr>
              <a:t>BROADENING MY CULTURAL</a:t>
            </a:r>
            <a:br>
              <a:rPr lang="nb-NO" sz="2400" dirty="0">
                <a:solidFill>
                  <a:schemeClr val="bg1"/>
                </a:solidFill>
                <a:effectLst>
                  <a:outerShdw blurRad="38100" dist="38100" dir="2700000" algn="tl">
                    <a:srgbClr val="000000">
                      <a:alpha val="43137"/>
                    </a:srgbClr>
                  </a:outerShdw>
                </a:effectLst>
              </a:rPr>
            </a:br>
            <a:r>
              <a:rPr lang="nb-NO" sz="2400" dirty="0">
                <a:solidFill>
                  <a:schemeClr val="bg1"/>
                </a:solidFill>
                <a:effectLst>
                  <a:outerShdw blurRad="38100" dist="38100" dir="2700000" algn="tl">
                    <a:srgbClr val="000000">
                      <a:alpha val="43137"/>
                    </a:srgbClr>
                  </a:outerShdw>
                </a:effectLst>
              </a:rPr>
              <a:t>HORIZON</a:t>
            </a:r>
          </a:p>
        </p:txBody>
      </p:sp>
      <p:sp>
        <p:nvSpPr>
          <p:cNvPr id="25" name="Rectangle 24"/>
          <p:cNvSpPr/>
          <p:nvPr/>
        </p:nvSpPr>
        <p:spPr bwMode="gray">
          <a:xfrm>
            <a:off x="7116071" y="3482504"/>
            <a:ext cx="2520000" cy="1800000"/>
          </a:xfrm>
          <a:prstGeom prst="rect">
            <a:avLst/>
          </a:prstGeom>
          <a:blipFill>
            <a:blip r:embed="rId13" cstate="email">
              <a:extLst>
                <a:ext uri="{BEBA8EAE-BF5A-486C-A8C5-ECC9F3942E4B}">
                  <a14:imgProps xmlns:a14="http://schemas.microsoft.com/office/drawing/2010/main">
                    <a14:imgLayer r:embed="rId14">
                      <a14:imgEffect>
                        <a14:brightnessContrast bright="-20000" contrast="-40000"/>
                      </a14:imgEffect>
                    </a14:imgLayer>
                  </a14:imgProps>
                </a:ext>
                <a:ext uri="{28A0092B-C50C-407E-A947-70E740481C1C}">
                  <a14:useLocalDpi xmlns:a14="http://schemas.microsoft.com/office/drawing/2010/main"/>
                </a:ext>
              </a:extLst>
            </a:blip>
            <a:stretch>
              <a:fillRect/>
            </a:stretch>
          </a:bli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r>
              <a:rPr lang="en-US" sz="2400" cap="all" dirty="0">
                <a:solidFill>
                  <a:schemeClr val="bg1"/>
                </a:solidFill>
                <a:effectLst>
                  <a:outerShdw blurRad="38100" dist="38100" dir="2700000" algn="tl">
                    <a:srgbClr val="000000">
                      <a:alpha val="43137"/>
                    </a:srgbClr>
                  </a:outerShdw>
                </a:effectLst>
              </a:rPr>
              <a:t>ADVENTURES IN the world of natural beauty</a:t>
            </a:r>
            <a:endParaRPr lang="nb-NO" sz="2400" cap="all" dirty="0">
              <a:solidFill>
                <a:schemeClr val="bg1"/>
              </a:solidFill>
              <a:effectLst>
                <a:outerShdw blurRad="38100" dist="38100" dir="2700000" algn="tl">
                  <a:srgbClr val="000000">
                    <a:alpha val="43137"/>
                  </a:srgbClr>
                </a:outerShdw>
              </a:effectLst>
            </a:endParaRPr>
          </a:p>
        </p:txBody>
      </p:sp>
      <p:sp>
        <p:nvSpPr>
          <p:cNvPr id="10" name="Rectangle 9"/>
          <p:cNvSpPr/>
          <p:nvPr/>
        </p:nvSpPr>
        <p:spPr bwMode="gray">
          <a:xfrm>
            <a:off x="10032255" y="1459938"/>
            <a:ext cx="2520000" cy="1800000"/>
          </a:xfrm>
          <a:prstGeom prst="rect">
            <a:avLst/>
          </a:prstGeom>
          <a:blipFill>
            <a:blip r:embed="rId15" cstate="email">
              <a:extLst>
                <a:ext uri="{BEBA8EAE-BF5A-486C-A8C5-ECC9F3942E4B}">
                  <a14:imgProps xmlns:a14="http://schemas.microsoft.com/office/drawing/2010/main">
                    <a14:imgLayer r:embed="rId16">
                      <a14:imgEffect>
                        <a14:brightnessContrast bright="-20000" contrast="-40000"/>
                      </a14:imgEffect>
                    </a14:imgLayer>
                  </a14:imgProps>
                </a:ext>
                <a:ext uri="{28A0092B-C50C-407E-A947-70E740481C1C}">
                  <a14:useLocalDpi xmlns:a14="http://schemas.microsoft.com/office/drawing/2010/main"/>
                </a:ext>
              </a:extLst>
            </a:blip>
            <a:stretch>
              <a:fillRect/>
            </a:stretch>
          </a:bli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r>
              <a:rPr lang="nb-NO" sz="2400" dirty="0">
                <a:solidFill>
                  <a:schemeClr val="bg1"/>
                </a:solidFill>
                <a:effectLst>
                  <a:outerShdw blurRad="38100" dist="38100" dir="2700000" algn="tl">
                    <a:srgbClr val="000000">
                      <a:alpha val="43137"/>
                    </a:srgbClr>
                  </a:outerShdw>
                </a:effectLst>
              </a:rPr>
              <a:t>ESCAPE</a:t>
            </a:r>
          </a:p>
        </p:txBody>
      </p:sp>
      <p:sp>
        <p:nvSpPr>
          <p:cNvPr id="11" name="Rectangle 10"/>
          <p:cNvSpPr/>
          <p:nvPr/>
        </p:nvSpPr>
        <p:spPr bwMode="gray">
          <a:xfrm>
            <a:off x="10024119" y="3482504"/>
            <a:ext cx="2520000" cy="1800000"/>
          </a:xfrm>
          <a:prstGeom prst="rect">
            <a:avLst/>
          </a:prstGeom>
          <a:blipFill>
            <a:blip r:embed="rId17" cstate="email">
              <a:extLst>
                <a:ext uri="{BEBA8EAE-BF5A-486C-A8C5-ECC9F3942E4B}">
                  <a14:imgProps xmlns:a14="http://schemas.microsoft.com/office/drawing/2010/main">
                    <a14:imgLayer r:embed="rId18">
                      <a14:imgEffect>
                        <a14:brightnessContrast bright="-20000" contrast="-40000"/>
                      </a14:imgEffect>
                    </a14:imgLayer>
                  </a14:imgProps>
                </a:ext>
                <a:ext uri="{28A0092B-C50C-407E-A947-70E740481C1C}">
                  <a14:useLocalDpi xmlns:a14="http://schemas.microsoft.com/office/drawing/2010/main"/>
                </a:ext>
              </a:extLst>
            </a:blip>
            <a:stretch>
              <a:fillRect/>
            </a:stretch>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r>
              <a:rPr lang="nb-NO" sz="2400" dirty="0">
                <a:solidFill>
                  <a:schemeClr val="bg1"/>
                </a:solidFill>
                <a:effectLst>
                  <a:outerShdw blurRad="38100" dist="38100" dir="2700000" algn="tl">
                    <a:srgbClr val="000000">
                      <a:alpha val="43137"/>
                    </a:srgbClr>
                  </a:outerShdw>
                </a:effectLst>
              </a:rPr>
              <a:t>EXTRAVAGANT INDULGENCE</a:t>
            </a:r>
          </a:p>
        </p:txBody>
      </p:sp>
      <p:sp>
        <p:nvSpPr>
          <p:cNvPr id="12" name="Rectangle 11"/>
          <p:cNvSpPr/>
          <p:nvPr/>
        </p:nvSpPr>
        <p:spPr bwMode="gray">
          <a:xfrm>
            <a:off x="1216863" y="5365007"/>
            <a:ext cx="2520000" cy="1800000"/>
          </a:xfrm>
          <a:prstGeom prst="rect">
            <a:avLst/>
          </a:prstGeom>
          <a:blipFill>
            <a:blip r:embed="rId19" cstate="email">
              <a:extLst>
                <a:ext uri="{BEBA8EAE-BF5A-486C-A8C5-ECC9F3942E4B}">
                  <a14:imgProps xmlns:a14="http://schemas.microsoft.com/office/drawing/2010/main">
                    <a14:imgLayer r:embed="rId20">
                      <a14:imgEffect>
                        <a14:brightnessContrast bright="-20000" contrast="-40000"/>
                      </a14:imgEffect>
                    </a14:imgLayer>
                  </a14:imgProps>
                </a:ext>
                <a:ext uri="{28A0092B-C50C-407E-A947-70E740481C1C}">
                  <a14:useLocalDpi xmlns:a14="http://schemas.microsoft.com/office/drawing/2010/main"/>
                </a:ext>
              </a:extLst>
            </a:blip>
            <a:stretch>
              <a:fillRect/>
            </a:stretch>
          </a:bli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r>
              <a:rPr lang="nb-NO" sz="2400" dirty="0">
                <a:solidFill>
                  <a:schemeClr val="bg1"/>
                </a:solidFill>
                <a:effectLst>
                  <a:outerShdw blurRad="38100" dist="38100" dir="2700000" algn="tl">
                    <a:srgbClr val="000000">
                      <a:alpha val="43137"/>
                    </a:srgbClr>
                  </a:outerShdw>
                </a:effectLst>
              </a:rPr>
              <a:t>ENERGY</a:t>
            </a:r>
          </a:p>
        </p:txBody>
      </p:sp>
    </p:spTree>
    <p:extLst>
      <p:ext uri="{BB962C8B-B14F-4D97-AF65-F5344CB8AC3E}">
        <p14:creationId xmlns:p14="http://schemas.microsoft.com/office/powerpoint/2010/main" val="1707111218"/>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999" y="540000"/>
            <a:ext cx="6784562" cy="553998"/>
          </a:xfrm>
        </p:spPr>
        <p:txBody>
          <a:bodyPr>
            <a:normAutofit/>
          </a:bodyPr>
          <a:lstStyle/>
          <a:p>
            <a:r>
              <a:rPr lang="en-GB" dirty="0"/>
              <a:t>Segment overview and size*</a:t>
            </a:r>
          </a:p>
        </p:txBody>
      </p:sp>
      <p:sp>
        <p:nvSpPr>
          <p:cNvPr id="18" name="Rectangle 17"/>
          <p:cNvSpPr/>
          <p:nvPr/>
        </p:nvSpPr>
        <p:spPr>
          <a:xfrm>
            <a:off x="4493669" y="4019959"/>
            <a:ext cx="2266747" cy="433593"/>
          </a:xfrm>
          <a:prstGeom prst="rect">
            <a:avLst/>
          </a:prstGeom>
          <a:solidFill>
            <a:schemeClr val="bg1">
              <a:lumMod val="65000"/>
              <a:alpha val="60000"/>
            </a:schemeClr>
          </a:solidFill>
          <a:ln w="9525" cap="flat" cmpd="sng" algn="ctr">
            <a:noFill/>
            <a:prstDash val="solid"/>
          </a:ln>
          <a:effectLst/>
        </p:spPr>
        <p:txBody>
          <a:bodyPr rIns="18288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all" spc="0" normalizeH="0" baseline="0" noProof="0" dirty="0">
              <a:ln>
                <a:noFill/>
              </a:ln>
              <a:solidFill>
                <a:prstClr val="black"/>
              </a:solidFill>
              <a:effectLst/>
              <a:uLnTx/>
              <a:uFillTx/>
              <a:latin typeface="Century Gothic"/>
              <a:ea typeface="+mn-ea"/>
              <a:cs typeface="Century Gothic"/>
            </a:endParaRPr>
          </a:p>
        </p:txBody>
      </p:sp>
      <p:sp>
        <p:nvSpPr>
          <p:cNvPr id="21" name="Rectangle 20"/>
          <p:cNvSpPr/>
          <p:nvPr/>
        </p:nvSpPr>
        <p:spPr>
          <a:xfrm>
            <a:off x="6776863" y="4019959"/>
            <a:ext cx="2266747" cy="433593"/>
          </a:xfrm>
          <a:prstGeom prst="rect">
            <a:avLst/>
          </a:prstGeom>
          <a:solidFill>
            <a:schemeClr val="bg1">
              <a:lumMod val="65000"/>
              <a:alpha val="60000"/>
            </a:schemeClr>
          </a:solidFill>
          <a:ln w="9525" cap="flat" cmpd="sng" algn="ctr">
            <a:noFill/>
            <a:prstDash val="solid"/>
          </a:ln>
          <a:effectLst/>
        </p:spPr>
        <p:txBody>
          <a:bodyPr lIns="182880" rIns="914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all" spc="0" normalizeH="0" baseline="0" noProof="0" dirty="0">
              <a:ln>
                <a:noFill/>
              </a:ln>
              <a:solidFill>
                <a:prstClr val="black"/>
              </a:solidFill>
              <a:effectLst/>
              <a:uLnTx/>
              <a:uFillTx/>
              <a:latin typeface="Century Gothic"/>
              <a:ea typeface="+mn-ea"/>
              <a:cs typeface="Century Gothic"/>
            </a:endParaRPr>
          </a:p>
        </p:txBody>
      </p:sp>
      <p:sp>
        <p:nvSpPr>
          <p:cNvPr id="22" name="Rectangle 21"/>
          <p:cNvSpPr/>
          <p:nvPr/>
        </p:nvSpPr>
        <p:spPr>
          <a:xfrm rot="5400000">
            <a:off x="5695465" y="2947737"/>
            <a:ext cx="2146348" cy="414483"/>
          </a:xfrm>
          <a:prstGeom prst="rect">
            <a:avLst/>
          </a:prstGeom>
          <a:solidFill>
            <a:schemeClr val="bg1">
              <a:lumMod val="65000"/>
              <a:alpha val="60000"/>
            </a:schemeClr>
          </a:solidFill>
          <a:ln w="9525" cap="flat" cmpd="sng" algn="ctr">
            <a:noFill/>
            <a:prstDash val="solid"/>
          </a:ln>
          <a:effectLst/>
        </p:spPr>
        <p:txBody>
          <a:bodyPr rIns="18288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all" spc="0" normalizeH="0" baseline="0" noProof="0" dirty="0">
              <a:ln>
                <a:noFill/>
              </a:ln>
              <a:solidFill>
                <a:prstClr val="black"/>
              </a:solidFill>
              <a:effectLst/>
              <a:uLnTx/>
              <a:uFillTx/>
              <a:latin typeface="Century Gothic"/>
              <a:ea typeface="+mn-ea"/>
              <a:cs typeface="Century Gothic"/>
            </a:endParaRPr>
          </a:p>
        </p:txBody>
      </p:sp>
      <p:sp>
        <p:nvSpPr>
          <p:cNvPr id="24" name="Rectangle 23"/>
          <p:cNvSpPr/>
          <p:nvPr/>
        </p:nvSpPr>
        <p:spPr>
          <a:xfrm rot="5400000">
            <a:off x="5691456" y="5115300"/>
            <a:ext cx="2154365" cy="414483"/>
          </a:xfrm>
          <a:prstGeom prst="rect">
            <a:avLst/>
          </a:prstGeom>
          <a:solidFill>
            <a:schemeClr val="bg1">
              <a:lumMod val="65000"/>
              <a:alpha val="60000"/>
            </a:schemeClr>
          </a:solidFill>
          <a:ln w="9525" cap="flat" cmpd="sng" algn="ctr">
            <a:noFill/>
            <a:prstDash val="solid"/>
          </a:ln>
          <a:effectLst/>
        </p:spPr>
        <p:txBody>
          <a:bodyPr lIns="18288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all" spc="0" normalizeH="0" baseline="0" noProof="0" dirty="0">
              <a:ln>
                <a:noFill/>
              </a:ln>
              <a:solidFill>
                <a:prstClr val="black"/>
              </a:solidFill>
              <a:effectLst/>
              <a:uLnTx/>
              <a:uFillTx/>
              <a:latin typeface="Century Gothic"/>
              <a:ea typeface="+mn-ea"/>
              <a:cs typeface="Century Gothic"/>
            </a:endParaRPr>
          </a:p>
        </p:txBody>
      </p:sp>
      <p:sp>
        <p:nvSpPr>
          <p:cNvPr id="25" name="Oval 24"/>
          <p:cNvSpPr>
            <a:spLocks/>
          </p:cNvSpPr>
          <p:nvPr/>
        </p:nvSpPr>
        <p:spPr>
          <a:xfrm>
            <a:off x="8543138" y="3705128"/>
            <a:ext cx="1128290" cy="1063253"/>
          </a:xfrm>
          <a:prstGeom prst="ellipse">
            <a:avLst/>
          </a:prstGeom>
          <a:solidFill>
            <a:schemeClr val="accent3">
              <a:lumMod val="50000"/>
            </a:schemeClr>
          </a:solidFill>
          <a:ln w="57150" cap="flat" cmpd="sng" algn="ctr">
            <a:solidFill>
              <a:schemeClr val="lt1"/>
            </a:solidFill>
            <a:prstDash val="solid"/>
            <a:round/>
            <a:headEnd type="none" w="med" len="med"/>
            <a:tailEnd type="none" w="med" len="med"/>
          </a:ln>
        </p:spPr>
        <p:style>
          <a:lnRef idx="3">
            <a:schemeClr val="lt1"/>
          </a:lnRef>
          <a:fillRef idx="1">
            <a:schemeClr val="accent1"/>
          </a:fillRef>
          <a:effectRef idx="1">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i="0" u="none" strike="noStrike" kern="0" cap="none" spc="0" normalizeH="0" baseline="0" noProof="0" dirty="0">
                <a:ln w="76200">
                  <a:noFill/>
                </a:ln>
                <a:solidFill>
                  <a:prstClr val="white"/>
                </a:solidFill>
                <a:effectLst/>
                <a:uLnTx/>
                <a:uFillTx/>
                <a:cs typeface="Century Gothic"/>
              </a:rPr>
              <a:t>SHARING &amp; CARING</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kern="0" dirty="0">
                <a:ln w="76200">
                  <a:noFill/>
                </a:ln>
                <a:solidFill>
                  <a:prstClr val="white"/>
                </a:solidFill>
                <a:cs typeface="Century Gothic"/>
              </a:rPr>
              <a:t>12%</a:t>
            </a:r>
            <a:endParaRPr kumimoji="0" lang="en-US" sz="1000" b="1" i="0" u="none" strike="noStrike" kern="0" cap="none" spc="0" normalizeH="0" baseline="0" noProof="0" dirty="0">
              <a:ln w="76200">
                <a:noFill/>
              </a:ln>
              <a:solidFill>
                <a:prstClr val="white"/>
              </a:solidFill>
              <a:effectLst/>
              <a:uLnTx/>
              <a:uFillTx/>
              <a:cs typeface="Century Gothic"/>
            </a:endParaRPr>
          </a:p>
        </p:txBody>
      </p:sp>
      <p:sp>
        <p:nvSpPr>
          <p:cNvPr id="26" name="Oval 25"/>
          <p:cNvSpPr>
            <a:spLocks/>
          </p:cNvSpPr>
          <p:nvPr/>
        </p:nvSpPr>
        <p:spPr>
          <a:xfrm>
            <a:off x="3735594" y="3656235"/>
            <a:ext cx="1128290" cy="1063253"/>
          </a:xfrm>
          <a:prstGeom prst="ellipse">
            <a:avLst/>
          </a:prstGeom>
          <a:solidFill>
            <a:srgbClr val="9966FF"/>
          </a:solidFill>
          <a:ln w="57150" cap="flat" cmpd="sng" algn="ctr">
            <a:solidFill>
              <a:schemeClr val="lt1"/>
            </a:solidFill>
            <a:prstDash val="solid"/>
            <a:round/>
            <a:headEnd type="none" w="med" len="med"/>
            <a:tailEnd type="none" w="med" len="med"/>
          </a:ln>
        </p:spPr>
        <p:style>
          <a:lnRef idx="3">
            <a:schemeClr val="lt1"/>
          </a:lnRef>
          <a:fillRef idx="1">
            <a:schemeClr val="accent1"/>
          </a:fillRef>
          <a:effectRef idx="1">
            <a:schemeClr val="accent1"/>
          </a:effectRef>
          <a:fontRef idx="minor">
            <a:schemeClr val="lt1"/>
          </a:fontRef>
        </p:style>
        <p:txBody>
          <a:bodyPr lIns="0" tIns="0" rIns="0" bIns="0" rtlCol="0" anchor="ctr"/>
          <a:lstStyle/>
          <a:p>
            <a:pPr lvl="0" algn="ctr" defTabSz="914400">
              <a:defRPr/>
            </a:pPr>
            <a:r>
              <a:rPr lang="en-US" sz="900" kern="0" cap="all" dirty="0">
                <a:ln w="76200">
                  <a:noFill/>
                </a:ln>
                <a:solidFill>
                  <a:prstClr val="white"/>
                </a:solidFill>
                <a:cs typeface="Century Gothic"/>
              </a:rPr>
              <a:t>EXTRAVAGANT INDULGENCE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kern="0" cap="all" dirty="0">
                <a:ln w="76200">
                  <a:noFill/>
                </a:ln>
                <a:solidFill>
                  <a:prstClr val="white"/>
                </a:solidFill>
                <a:cs typeface="Century Gothic"/>
              </a:rPr>
              <a:t>7</a:t>
            </a:r>
            <a:r>
              <a:rPr kumimoji="0" lang="en-US" sz="1000" b="1" i="0" u="none" strike="noStrike" kern="0" cap="all" spc="0" normalizeH="0" baseline="0" noProof="0" dirty="0">
                <a:ln w="76200">
                  <a:noFill/>
                </a:ln>
                <a:solidFill>
                  <a:prstClr val="white"/>
                </a:solidFill>
                <a:effectLst/>
                <a:uLnTx/>
                <a:uFillTx/>
                <a:ea typeface="+mn-ea"/>
                <a:cs typeface="Century Gothic"/>
              </a:rPr>
              <a:t>%</a:t>
            </a:r>
            <a:endParaRPr kumimoji="0" lang="en-US" sz="1000" b="1" i="0" u="none" strike="noStrike" kern="0" cap="all" spc="0" normalizeH="0" baseline="0" noProof="0" dirty="0">
              <a:ln w="76200">
                <a:noFill/>
              </a:ln>
              <a:solidFill>
                <a:sysClr val="windowText" lastClr="000000"/>
              </a:solidFill>
              <a:effectLst/>
              <a:uLnTx/>
              <a:uFillTx/>
              <a:ea typeface="+mn-ea"/>
              <a:cs typeface="Century Gothic"/>
            </a:endParaRPr>
          </a:p>
        </p:txBody>
      </p:sp>
      <p:sp>
        <p:nvSpPr>
          <p:cNvPr id="27" name="Oval 26"/>
          <p:cNvSpPr>
            <a:spLocks/>
          </p:cNvSpPr>
          <p:nvPr/>
        </p:nvSpPr>
        <p:spPr>
          <a:xfrm>
            <a:off x="7712525" y="2399150"/>
            <a:ext cx="1128290" cy="1063253"/>
          </a:xfrm>
          <a:prstGeom prst="ellipse">
            <a:avLst/>
          </a:prstGeom>
          <a:solidFill>
            <a:srgbClr val="F4C81D"/>
          </a:solidFill>
          <a:ln w="57150" cap="flat" cmpd="sng" algn="ctr">
            <a:solidFill>
              <a:schemeClr val="lt1"/>
            </a:solidFill>
            <a:prstDash val="solid"/>
            <a:round/>
            <a:headEnd type="none" w="med" len="med"/>
            <a:tailEnd type="none" w="med" len="med"/>
          </a:ln>
        </p:spPr>
        <p:style>
          <a:lnRef idx="3">
            <a:schemeClr val="lt1"/>
          </a:lnRef>
          <a:fillRef idx="1">
            <a:schemeClr val="accent1"/>
          </a:fillRef>
          <a:effectRef idx="1">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i="0" u="none" strike="noStrike" kern="0" cap="none" spc="0" normalizeH="0" baseline="0" noProof="0" dirty="0">
                <a:ln w="76200">
                  <a:noFill/>
                </a:ln>
                <a:solidFill>
                  <a:prstClr val="white"/>
                </a:solidFill>
                <a:effectLst/>
                <a:uLnTx/>
                <a:uFillTx/>
                <a:cs typeface="Century Gothic"/>
              </a:rPr>
              <a:t>SOCIAL IMMER</a:t>
            </a:r>
            <a:r>
              <a:rPr kumimoji="0" lang="en-US" sz="1000" b="1" i="0" u="none" strike="noStrike" kern="0" cap="none" spc="0" normalizeH="0" baseline="0" noProof="0" dirty="0">
                <a:ln w="76200">
                  <a:noFill/>
                </a:ln>
                <a:solidFill>
                  <a:prstClr val="white"/>
                </a:solidFill>
                <a:effectLst/>
                <a:uLnTx/>
                <a:uFillTx/>
                <a:cs typeface="Century Gothic"/>
              </a:rPr>
              <a:t>SION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kern="0" dirty="0">
                <a:ln w="76200">
                  <a:noFill/>
                </a:ln>
                <a:solidFill>
                  <a:prstClr val="white"/>
                </a:solidFill>
                <a:cs typeface="Century Gothic"/>
              </a:rPr>
              <a:t>12%</a:t>
            </a:r>
            <a:endParaRPr kumimoji="0" lang="en-US" sz="1000" b="1" i="0" u="none" strike="noStrike" kern="0" cap="none" spc="0" normalizeH="0" baseline="0" noProof="0" dirty="0">
              <a:ln w="76200">
                <a:noFill/>
              </a:ln>
              <a:solidFill>
                <a:prstClr val="white"/>
              </a:solidFill>
              <a:effectLst/>
              <a:uLnTx/>
              <a:uFillTx/>
              <a:cs typeface="Century Gothic"/>
            </a:endParaRPr>
          </a:p>
        </p:txBody>
      </p:sp>
      <p:sp>
        <p:nvSpPr>
          <p:cNvPr id="28" name="Oval 27"/>
          <p:cNvSpPr>
            <a:spLocks/>
          </p:cNvSpPr>
          <p:nvPr/>
        </p:nvSpPr>
        <p:spPr>
          <a:xfrm>
            <a:off x="4401189" y="2298293"/>
            <a:ext cx="1128290" cy="1063253"/>
          </a:xfrm>
          <a:prstGeom prst="ellipse">
            <a:avLst/>
          </a:prstGeom>
          <a:solidFill>
            <a:srgbClr val="D50D08"/>
          </a:solidFill>
          <a:ln w="57150" cap="flat" cmpd="sng" algn="ctr">
            <a:solidFill>
              <a:schemeClr val="lt1"/>
            </a:solidFill>
            <a:prstDash val="solid"/>
            <a:round/>
            <a:headEnd type="none" w="med" len="med"/>
            <a:tailEnd type="none" w="med" len="med"/>
          </a:ln>
        </p:spPr>
        <p:style>
          <a:lnRef idx="3">
            <a:schemeClr val="lt1"/>
          </a:lnRef>
          <a:fillRef idx="1">
            <a:schemeClr val="accent1"/>
          </a:fillRef>
          <a:effectRef idx="1">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i="0" u="none" strike="noStrike" kern="0" cap="all" spc="0" normalizeH="0" baseline="0" noProof="0" dirty="0">
                <a:ln w="76200">
                  <a:noFill/>
                </a:ln>
                <a:solidFill>
                  <a:prstClr val="white"/>
                </a:solidFill>
                <a:effectLst/>
                <a:uLnTx/>
                <a:uFillTx/>
                <a:ea typeface="+mn-ea"/>
                <a:cs typeface="Century Gothic"/>
              </a:rPr>
              <a:t>Energy</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kern="0" cap="all" dirty="0">
                <a:ln w="76200">
                  <a:noFill/>
                </a:ln>
                <a:solidFill>
                  <a:prstClr val="white"/>
                </a:solidFill>
                <a:cs typeface="Century Gothic"/>
              </a:rPr>
              <a:t>10%</a:t>
            </a:r>
            <a:endParaRPr kumimoji="0" lang="en-US" sz="1000" b="1" i="0" u="none" strike="noStrike" kern="0" cap="all" spc="0" normalizeH="0" baseline="0" noProof="0" dirty="0">
              <a:ln w="76200">
                <a:noFill/>
              </a:ln>
              <a:solidFill>
                <a:prstClr val="white"/>
              </a:solidFill>
              <a:effectLst/>
              <a:uLnTx/>
              <a:uFillTx/>
              <a:ea typeface="+mn-ea"/>
              <a:cs typeface="Century Gothic"/>
            </a:endParaRPr>
          </a:p>
        </p:txBody>
      </p:sp>
      <p:sp>
        <p:nvSpPr>
          <p:cNvPr id="29" name="Oval 28"/>
          <p:cNvSpPr>
            <a:spLocks/>
          </p:cNvSpPr>
          <p:nvPr/>
        </p:nvSpPr>
        <p:spPr>
          <a:xfrm>
            <a:off x="8046455" y="5194960"/>
            <a:ext cx="1128290" cy="1063253"/>
          </a:xfrm>
          <a:prstGeom prst="ellipse">
            <a:avLst/>
          </a:prstGeom>
          <a:solidFill>
            <a:srgbClr val="00B0F0"/>
          </a:solidFill>
          <a:ln w="57150" cap="flat" cmpd="sng" algn="ctr">
            <a:solidFill>
              <a:schemeClr val="lt1"/>
            </a:solidFill>
            <a:prstDash val="solid"/>
            <a:round/>
            <a:headEnd type="none" w="med" len="med"/>
            <a:tailEnd type="none" w="med" len="med"/>
          </a:ln>
        </p:spPr>
        <p:style>
          <a:lnRef idx="3">
            <a:schemeClr val="lt1"/>
          </a:lnRef>
          <a:fillRef idx="1">
            <a:schemeClr val="accent1"/>
          </a:fillRef>
          <a:effectRef idx="1">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i="0" u="none" strike="noStrike" kern="0" cap="none" spc="0" normalizeH="0" baseline="0" noProof="0" dirty="0">
                <a:ln w="76200">
                  <a:noFill/>
                </a:ln>
                <a:solidFill>
                  <a:prstClr val="white"/>
                </a:solidFill>
                <a:effectLst/>
                <a:uLnTx/>
                <a:uFillTx/>
                <a:cs typeface="Century Gothic"/>
              </a:rPr>
              <a:t>ESCAPE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kern="0" dirty="0">
                <a:ln w="76200">
                  <a:noFill/>
                </a:ln>
                <a:solidFill>
                  <a:prstClr val="white"/>
                </a:solidFill>
                <a:cs typeface="Century Gothic"/>
              </a:rPr>
              <a:t>12%</a:t>
            </a:r>
            <a:endParaRPr kumimoji="0" lang="en-US" sz="1000" b="1" i="0" u="none" strike="noStrike" kern="0" cap="none" spc="0" normalizeH="0" baseline="0" noProof="0" dirty="0">
              <a:ln w="76200">
                <a:noFill/>
              </a:ln>
              <a:solidFill>
                <a:prstClr val="white"/>
              </a:solidFill>
              <a:effectLst/>
              <a:uLnTx/>
              <a:uFillTx/>
              <a:cs typeface="Century Gothic"/>
            </a:endParaRPr>
          </a:p>
        </p:txBody>
      </p:sp>
      <p:sp>
        <p:nvSpPr>
          <p:cNvPr id="30" name="Oval 29"/>
          <p:cNvSpPr>
            <a:spLocks/>
          </p:cNvSpPr>
          <p:nvPr/>
        </p:nvSpPr>
        <p:spPr>
          <a:xfrm>
            <a:off x="4965334" y="5595070"/>
            <a:ext cx="1128290" cy="1063253"/>
          </a:xfrm>
          <a:prstGeom prst="ellipse">
            <a:avLst/>
          </a:prstGeom>
          <a:solidFill>
            <a:srgbClr val="92D050"/>
          </a:solidFill>
          <a:ln w="57150" cap="flat" cmpd="sng" algn="ctr">
            <a:solidFill>
              <a:schemeClr val="lt1"/>
            </a:solidFill>
            <a:prstDash val="solid"/>
            <a:round/>
            <a:headEnd type="none" w="med" len="med"/>
            <a:tailEnd type="none" w="med" len="med"/>
          </a:ln>
        </p:spPr>
        <p:style>
          <a:lnRef idx="3">
            <a:schemeClr val="lt1"/>
          </a:lnRef>
          <a:fillRef idx="1">
            <a:schemeClr val="accent1"/>
          </a:fillRef>
          <a:effectRef idx="1">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i="0" u="none" strike="noStrike" kern="0" cap="all" spc="0" normalizeH="0" baseline="0" noProof="0" dirty="0">
                <a:ln w="76200">
                  <a:noFill/>
                </a:ln>
                <a:solidFill>
                  <a:prstClr val="white"/>
                </a:solidFill>
                <a:effectLst/>
                <a:uLnTx/>
                <a:uFillTx/>
                <a:cs typeface="Century Gothic"/>
              </a:rPr>
              <a:t>Broadening my CULTURAL horizon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950" b="1" kern="0" cap="all" dirty="0">
                <a:ln w="76200">
                  <a:noFill/>
                </a:ln>
                <a:solidFill>
                  <a:prstClr val="white"/>
                </a:solidFill>
                <a:cs typeface="Century Gothic"/>
              </a:rPr>
              <a:t>14%</a:t>
            </a:r>
            <a:endParaRPr kumimoji="0" lang="en-US" sz="950" b="1" i="0" u="none" strike="noStrike" kern="0" cap="all" spc="0" normalizeH="0" baseline="0" noProof="0" dirty="0">
              <a:ln w="76200">
                <a:noFill/>
              </a:ln>
              <a:solidFill>
                <a:prstClr val="white"/>
              </a:solidFill>
              <a:effectLst/>
              <a:uLnTx/>
              <a:uFillTx/>
              <a:cs typeface="Century Gothic"/>
            </a:endParaRPr>
          </a:p>
        </p:txBody>
      </p:sp>
      <p:sp>
        <p:nvSpPr>
          <p:cNvPr id="31" name="Oval 30"/>
          <p:cNvSpPr>
            <a:spLocks/>
          </p:cNvSpPr>
          <p:nvPr/>
        </p:nvSpPr>
        <p:spPr>
          <a:xfrm>
            <a:off x="6196271" y="1664229"/>
            <a:ext cx="1128290" cy="1063253"/>
          </a:xfrm>
          <a:prstGeom prst="ellipse">
            <a:avLst/>
          </a:prstGeom>
          <a:solidFill>
            <a:srgbClr val="F95000"/>
          </a:solidFill>
          <a:ln w="57150" cap="flat" cmpd="sng" algn="ctr">
            <a:solidFill>
              <a:schemeClr val="lt1"/>
            </a:solidFill>
            <a:prstDash val="solid"/>
            <a:round/>
            <a:headEnd type="none" w="med" len="med"/>
            <a:tailEnd type="none" w="med" len="med"/>
          </a:ln>
        </p:spPr>
        <p:style>
          <a:lnRef idx="3">
            <a:schemeClr val="lt1"/>
          </a:lnRef>
          <a:fillRef idx="1">
            <a:schemeClr val="accent1"/>
          </a:fillRef>
          <a:effectRef idx="1">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i="0" u="none" strike="noStrike" kern="0" cap="none" spc="0" normalizeH="0" baseline="0" noProof="0" dirty="0">
                <a:ln w="76200">
                  <a:noFill/>
                </a:ln>
                <a:solidFill>
                  <a:prstClr val="white"/>
                </a:solidFill>
                <a:effectLst/>
                <a:uLnTx/>
                <a:uFillTx/>
                <a:cs typeface="Century Gothic"/>
              </a:rPr>
              <a:t>PLAYFUL</a:t>
            </a:r>
            <a:r>
              <a:rPr kumimoji="0" lang="en-US" sz="1000" i="0" u="none" strike="noStrike" kern="0" cap="none" spc="0" normalizeH="0" noProof="0" dirty="0">
                <a:ln w="76200">
                  <a:noFill/>
                </a:ln>
                <a:solidFill>
                  <a:prstClr val="white"/>
                </a:solidFill>
                <a:effectLst/>
                <a:uLnTx/>
                <a:uFillTx/>
                <a:cs typeface="Century Gothic"/>
              </a:rPr>
              <a:t> </a:t>
            </a:r>
            <a:r>
              <a:rPr kumimoji="0" lang="en-US" sz="1000" i="0" u="none" strike="noStrike" kern="0" cap="none" spc="0" normalizeH="0" baseline="0" noProof="0" dirty="0">
                <a:ln w="76200">
                  <a:noFill/>
                </a:ln>
                <a:solidFill>
                  <a:prstClr val="white"/>
                </a:solidFill>
                <a:effectLst/>
                <a:uLnTx/>
                <a:uFillTx/>
                <a:cs typeface="Century Gothic"/>
              </a:rPr>
              <a:t>LIBERATION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kern="0" dirty="0">
                <a:ln w="76200">
                  <a:noFill/>
                </a:ln>
                <a:solidFill>
                  <a:prstClr val="white"/>
                </a:solidFill>
                <a:cs typeface="Century Gothic"/>
              </a:rPr>
              <a:t>8%</a:t>
            </a:r>
            <a:endParaRPr kumimoji="0" lang="en-US" sz="1000" b="1" i="0" u="none" strike="noStrike" kern="0" cap="none" spc="0" normalizeH="0" baseline="0" noProof="0" dirty="0">
              <a:ln w="76200">
                <a:noFill/>
              </a:ln>
              <a:solidFill>
                <a:prstClr val="white"/>
              </a:solidFill>
              <a:effectLst/>
              <a:uLnTx/>
              <a:uFillTx/>
              <a:cs typeface="Century Gothic"/>
            </a:endParaRPr>
          </a:p>
        </p:txBody>
      </p:sp>
      <p:sp>
        <p:nvSpPr>
          <p:cNvPr id="32" name="Oval 31"/>
          <p:cNvSpPr>
            <a:spLocks/>
          </p:cNvSpPr>
          <p:nvPr/>
        </p:nvSpPr>
        <p:spPr>
          <a:xfrm>
            <a:off x="6219387" y="5757786"/>
            <a:ext cx="1128290" cy="1063253"/>
          </a:xfrm>
          <a:prstGeom prst="ellipse">
            <a:avLst/>
          </a:prstGeom>
          <a:solidFill>
            <a:schemeClr val="tx1"/>
          </a:solidFill>
          <a:ln w="57150" cap="flat" cmpd="sng" algn="ctr">
            <a:solidFill>
              <a:schemeClr val="lt1"/>
            </a:solidFill>
            <a:prstDash val="solid"/>
            <a:round/>
            <a:headEnd type="none" w="med" len="med"/>
            <a:tailEnd type="none" w="med" len="med"/>
          </a:ln>
        </p:spPr>
        <p:style>
          <a:lnRef idx="3">
            <a:schemeClr val="lt1"/>
          </a:lnRef>
          <a:fillRef idx="1">
            <a:schemeClr val="accent1"/>
          </a:fillRef>
          <a:effectRef idx="1">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i="0" u="none" strike="noStrike" kern="0" cap="none" spc="0" normalizeH="0" baseline="0" noProof="0" dirty="0">
                <a:ln w="76200">
                  <a:noFill/>
                </a:ln>
                <a:solidFill>
                  <a:prstClr val="white"/>
                </a:solidFill>
                <a:effectLst/>
                <a:uLnTx/>
                <a:uFillTx/>
                <a:cs typeface="Century Gothic"/>
              </a:rPr>
              <a:t>CONTROL</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kern="0" dirty="0">
                <a:ln w="76200">
                  <a:noFill/>
                </a:ln>
                <a:solidFill>
                  <a:prstClr val="white"/>
                </a:solidFill>
                <a:cs typeface="Century Gothic"/>
              </a:rPr>
              <a:t>7%</a:t>
            </a:r>
            <a:endParaRPr kumimoji="0" lang="en-US" sz="1000" b="1" i="0" u="none" strike="noStrike" kern="0" cap="none" spc="0" normalizeH="0" baseline="0" noProof="0" dirty="0">
              <a:ln w="76200">
                <a:noFill/>
              </a:ln>
              <a:solidFill>
                <a:prstClr val="white"/>
              </a:solidFill>
              <a:effectLst/>
              <a:uLnTx/>
              <a:uFillTx/>
              <a:cs typeface="Century Gothic"/>
            </a:endParaRPr>
          </a:p>
        </p:txBody>
      </p:sp>
      <p:sp>
        <p:nvSpPr>
          <p:cNvPr id="33" name="Ellipse 43"/>
          <p:cNvSpPr/>
          <p:nvPr/>
        </p:nvSpPr>
        <p:spPr>
          <a:xfrm>
            <a:off x="5869378" y="3504733"/>
            <a:ext cx="1744367" cy="1511645"/>
          </a:xfrm>
          <a:prstGeom prst="ellipse">
            <a:avLst/>
          </a:prstGeom>
          <a:solidFill>
            <a:sysClr val="window" lastClr="FFFFFF"/>
          </a:solidFill>
          <a:ln w="25400" cap="flat" cmpd="sng" algn="ctr">
            <a:noFill/>
            <a:prstDash val="solid"/>
          </a:ln>
          <a:effectLst>
            <a:outerShdw blurRad="44450" dist="27940" dir="5400000" algn="ctr">
              <a:srgbClr val="000000">
                <a:alpha val="32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400" b="1" i="0" u="none" strike="noStrike" kern="0" cap="none" spc="0" normalizeH="0" baseline="0" noProof="0" dirty="0">
                <a:ln>
                  <a:noFill/>
                </a:ln>
                <a:solidFill>
                  <a:prstClr val="black"/>
                </a:solidFill>
                <a:effectLst/>
                <a:uLnTx/>
                <a:uFillTx/>
                <a:latin typeface="Calibri"/>
                <a:ea typeface="+mn-ea"/>
                <a:cs typeface="+mn-cs"/>
              </a:rPr>
              <a:t>HOLIDAYS ABROAD</a:t>
            </a:r>
            <a:endParaRPr kumimoji="0" lang="en-US" sz="1400" b="0" i="0" u="none" strike="noStrike" kern="0" cap="none" spc="0" normalizeH="0" baseline="0" noProof="0" dirty="0">
              <a:ln>
                <a:noFill/>
              </a:ln>
              <a:solidFill>
                <a:prstClr val="black"/>
              </a:solidFill>
              <a:effectLst/>
              <a:uLnTx/>
              <a:uFillTx/>
              <a:latin typeface="Calibri"/>
              <a:ea typeface="+mn-ea"/>
              <a:cs typeface="+mn-cs"/>
            </a:endParaRPr>
          </a:p>
        </p:txBody>
      </p:sp>
      <p:sp>
        <p:nvSpPr>
          <p:cNvPr id="34" name="Rectangle 33"/>
          <p:cNvSpPr/>
          <p:nvPr/>
        </p:nvSpPr>
        <p:spPr>
          <a:xfrm>
            <a:off x="3983583" y="1260351"/>
            <a:ext cx="5543829" cy="538609"/>
          </a:xfrm>
          <a:prstGeom prst="rect">
            <a:avLst/>
          </a:prstGeom>
        </p:spPr>
        <p:txBody>
          <a:bodyPr wrap="square">
            <a:spAutoFit/>
          </a:bodyPr>
          <a:lstStyle/>
          <a:p>
            <a:pPr lvl="0" algn="ctr" defTabSz="914400">
              <a:defRPr/>
            </a:pPr>
            <a:r>
              <a:rPr lang="en-US" sz="1000" b="1" kern="0" cap="all" dirty="0">
                <a:solidFill>
                  <a:srgbClr val="F95000"/>
                </a:solidFill>
                <a:cs typeface="Century Gothic"/>
              </a:rPr>
              <a:t>Playful Liberation is all about maximizing the pleasure I get out of a holiday and enjoying myself without worrying about the consequences</a:t>
            </a:r>
            <a:br>
              <a:rPr kumimoji="0" lang="en-US" sz="1050" b="1" i="0" u="none" strike="noStrike" kern="0" cap="all" spc="0" normalizeH="0" baseline="0" noProof="0" dirty="0">
                <a:ln>
                  <a:noFill/>
                </a:ln>
                <a:solidFill>
                  <a:srgbClr val="D50D08"/>
                </a:solidFill>
                <a:effectLst/>
                <a:uLnTx/>
                <a:uFillTx/>
                <a:cs typeface="Century Gothic"/>
              </a:rPr>
            </a:br>
            <a:endParaRPr kumimoji="0" lang="en-US" sz="900" b="0" i="0" u="none" strike="noStrike" kern="1200" cap="none" spc="0" normalizeH="0" baseline="0" noProof="0" dirty="0">
              <a:ln>
                <a:noFill/>
              </a:ln>
              <a:solidFill>
                <a:srgbClr val="161612"/>
              </a:solidFill>
              <a:effectLst/>
              <a:uLnTx/>
              <a:uFillTx/>
            </a:endParaRPr>
          </a:p>
        </p:txBody>
      </p:sp>
      <p:sp>
        <p:nvSpPr>
          <p:cNvPr id="35" name="TextBox 34"/>
          <p:cNvSpPr txBox="1"/>
          <p:nvPr/>
        </p:nvSpPr>
        <p:spPr>
          <a:xfrm>
            <a:off x="9043610" y="2460899"/>
            <a:ext cx="3560484" cy="400110"/>
          </a:xfrm>
          <a:prstGeom prst="rect">
            <a:avLst/>
          </a:prstGeom>
          <a:noFill/>
        </p:spPr>
        <p:txBody>
          <a:bodyPr wrap="square" rtlCol="0">
            <a:spAutoFit/>
          </a:bodyPr>
          <a:lstStyle/>
          <a:p>
            <a:pPr lvl="0" defTabSz="914400">
              <a:defRPr/>
            </a:pPr>
            <a:r>
              <a:rPr lang="en-US" sz="1000" b="1" kern="0" cap="all" dirty="0">
                <a:solidFill>
                  <a:srgbClr val="FFC000"/>
                </a:solidFill>
                <a:cs typeface="Century Gothic"/>
              </a:rPr>
              <a:t>Social immersion is all about wanting to be harmoniously connected with other people. </a:t>
            </a:r>
            <a:endParaRPr kumimoji="0" lang="en-US" sz="900" b="0" i="0" u="none" strike="noStrike" kern="1200" cap="none" spc="0" normalizeH="0" baseline="0" noProof="0" dirty="0">
              <a:ln>
                <a:noFill/>
              </a:ln>
              <a:solidFill>
                <a:srgbClr val="161612"/>
              </a:solidFill>
              <a:effectLst/>
              <a:uLnTx/>
              <a:uFillTx/>
            </a:endParaRPr>
          </a:p>
        </p:txBody>
      </p:sp>
      <p:sp>
        <p:nvSpPr>
          <p:cNvPr id="36" name="TextBox 35"/>
          <p:cNvSpPr txBox="1"/>
          <p:nvPr/>
        </p:nvSpPr>
        <p:spPr>
          <a:xfrm>
            <a:off x="9671428" y="3946713"/>
            <a:ext cx="3457171" cy="553998"/>
          </a:xfrm>
          <a:prstGeom prst="rect">
            <a:avLst/>
          </a:prstGeom>
          <a:noFill/>
        </p:spPr>
        <p:txBody>
          <a:bodyPr wrap="square" rtlCol="0">
            <a:spAutoFit/>
          </a:bodyPr>
          <a:lstStyle/>
          <a:p>
            <a:pPr lvl="0" defTabSz="914400">
              <a:defRPr/>
            </a:pPr>
            <a:r>
              <a:rPr lang="en-US" sz="1000" b="1" kern="0" cap="all" dirty="0">
                <a:solidFill>
                  <a:srgbClr val="D35C09">
                    <a:lumMod val="50000"/>
                  </a:srgbClr>
                </a:solidFill>
                <a:cs typeface="Century Gothic"/>
              </a:rPr>
              <a:t>Sharing &amp; caring is all about spoiling my loved ones, intensify the relationship and Create precious moments of togetherness</a:t>
            </a:r>
          </a:p>
        </p:txBody>
      </p:sp>
      <p:sp>
        <p:nvSpPr>
          <p:cNvPr id="37" name="TextBox 36"/>
          <p:cNvSpPr txBox="1"/>
          <p:nvPr/>
        </p:nvSpPr>
        <p:spPr>
          <a:xfrm>
            <a:off x="9399731" y="5484085"/>
            <a:ext cx="3704500" cy="400110"/>
          </a:xfrm>
          <a:prstGeom prst="rect">
            <a:avLst/>
          </a:prstGeom>
          <a:noFill/>
        </p:spPr>
        <p:txBody>
          <a:bodyPr wrap="square" rtlCol="0">
            <a:spAutoFit/>
          </a:bodyPr>
          <a:lstStyle/>
          <a:p>
            <a:pPr lvl="0" defTabSz="914400">
              <a:defRPr/>
            </a:pPr>
            <a:r>
              <a:rPr lang="en-US" sz="1000" b="1" kern="0" cap="all" dirty="0">
                <a:solidFill>
                  <a:srgbClr val="00B0F0"/>
                </a:solidFill>
                <a:cs typeface="Century Gothic"/>
              </a:rPr>
              <a:t>Escape is about the experience of retreat, tranquility and quietness</a:t>
            </a:r>
            <a:endParaRPr kumimoji="0" lang="en-US" sz="900" b="0" i="0" u="none" strike="noStrike" kern="1200" cap="none" spc="0" normalizeH="0" baseline="0" noProof="0" dirty="0">
              <a:ln>
                <a:noFill/>
              </a:ln>
              <a:solidFill>
                <a:srgbClr val="161612"/>
              </a:solidFill>
              <a:effectLst/>
              <a:uLnTx/>
              <a:uFillTx/>
            </a:endParaRPr>
          </a:p>
        </p:txBody>
      </p:sp>
      <p:sp>
        <p:nvSpPr>
          <p:cNvPr id="38" name="TextBox 37"/>
          <p:cNvSpPr txBox="1"/>
          <p:nvPr/>
        </p:nvSpPr>
        <p:spPr>
          <a:xfrm>
            <a:off x="5084414" y="6908913"/>
            <a:ext cx="3403321" cy="400110"/>
          </a:xfrm>
          <a:prstGeom prst="rect">
            <a:avLst/>
          </a:prstGeom>
          <a:noFill/>
        </p:spPr>
        <p:txBody>
          <a:bodyPr wrap="square" rtlCol="0">
            <a:spAutoFit/>
          </a:bodyPr>
          <a:lstStyle/>
          <a:p>
            <a:pPr lvl="0" algn="ctr" defTabSz="914400">
              <a:defRPr/>
            </a:pPr>
            <a:r>
              <a:rPr lang="en-US" sz="1000" b="1" kern="0" cap="all" dirty="0">
                <a:solidFill>
                  <a:srgbClr val="000000"/>
                </a:solidFill>
                <a:cs typeface="Century Gothic"/>
              </a:rPr>
              <a:t>Control is about avoiding surprises and seek the familiar instead of the unknown.</a:t>
            </a:r>
            <a:endParaRPr kumimoji="0" lang="en-US" sz="900" b="0" i="0" u="none" strike="noStrike" kern="1200" cap="none" spc="0" normalizeH="0" baseline="0" noProof="0" dirty="0">
              <a:ln>
                <a:noFill/>
              </a:ln>
              <a:solidFill>
                <a:srgbClr val="161612"/>
              </a:solidFill>
              <a:effectLst/>
              <a:uLnTx/>
              <a:uFillTx/>
            </a:endParaRPr>
          </a:p>
        </p:txBody>
      </p:sp>
      <p:sp>
        <p:nvSpPr>
          <p:cNvPr id="39" name="TextBox 38"/>
          <p:cNvSpPr txBox="1"/>
          <p:nvPr/>
        </p:nvSpPr>
        <p:spPr>
          <a:xfrm>
            <a:off x="1659227" y="6124807"/>
            <a:ext cx="3366415" cy="707886"/>
          </a:xfrm>
          <a:prstGeom prst="rect">
            <a:avLst/>
          </a:prstGeom>
          <a:noFill/>
        </p:spPr>
        <p:txBody>
          <a:bodyPr wrap="square" rtlCol="0">
            <a:spAutoFit/>
          </a:bodyPr>
          <a:lstStyle/>
          <a:p>
            <a:pPr lvl="0" defTabSz="914400">
              <a:defRPr/>
            </a:pPr>
            <a:r>
              <a:rPr lang="en-US" sz="1000" b="1" kern="0" cap="all" dirty="0">
                <a:solidFill>
                  <a:srgbClr val="92D050"/>
                </a:solidFill>
                <a:cs typeface="Century Gothic"/>
              </a:rPr>
              <a:t>The segment reflects the need to learn about a foreign culture, stand out from the crowd. Something to talk about when coming home.</a:t>
            </a:r>
            <a:endParaRPr kumimoji="0" lang="en-US" sz="900" b="0" i="0" u="none" strike="noStrike" kern="1200" cap="none" spc="0" normalizeH="0" baseline="0" noProof="0" dirty="0">
              <a:ln>
                <a:noFill/>
              </a:ln>
              <a:solidFill>
                <a:srgbClr val="92D050"/>
              </a:solidFill>
              <a:effectLst/>
              <a:uLnTx/>
              <a:uFillTx/>
            </a:endParaRPr>
          </a:p>
        </p:txBody>
      </p:sp>
      <p:sp>
        <p:nvSpPr>
          <p:cNvPr id="40" name="TextBox 39"/>
          <p:cNvSpPr txBox="1"/>
          <p:nvPr/>
        </p:nvSpPr>
        <p:spPr>
          <a:xfrm>
            <a:off x="497708" y="3833918"/>
            <a:ext cx="3250362" cy="707886"/>
          </a:xfrm>
          <a:prstGeom prst="rect">
            <a:avLst/>
          </a:prstGeom>
          <a:noFill/>
        </p:spPr>
        <p:txBody>
          <a:bodyPr wrap="square" rtlCol="0">
            <a:spAutoFit/>
          </a:bodyPr>
          <a:lstStyle/>
          <a:p>
            <a:pPr lvl="0" defTabSz="914400">
              <a:defRPr/>
            </a:pPr>
            <a:r>
              <a:rPr lang="en-US" sz="1000" b="1" kern="0" cap="all" dirty="0">
                <a:solidFill>
                  <a:srgbClr val="9966FF"/>
                </a:solidFill>
                <a:cs typeface="Century Gothic"/>
              </a:rPr>
              <a:t>Romantic luxury is about the need to indulge in some luxury. Find those romantic spots that really creates a feeling of extravagance. </a:t>
            </a:r>
            <a:endParaRPr kumimoji="0" lang="en-US" sz="900" b="0" i="0" u="none" strike="noStrike" kern="1200" cap="none" spc="0" normalizeH="0" baseline="0" noProof="0" dirty="0">
              <a:ln>
                <a:noFill/>
              </a:ln>
              <a:solidFill>
                <a:srgbClr val="161612"/>
              </a:solidFill>
              <a:effectLst/>
              <a:uLnTx/>
              <a:uFillTx/>
            </a:endParaRPr>
          </a:p>
        </p:txBody>
      </p:sp>
      <p:sp>
        <p:nvSpPr>
          <p:cNvPr id="41" name="TextBox 40"/>
          <p:cNvSpPr txBox="1"/>
          <p:nvPr/>
        </p:nvSpPr>
        <p:spPr>
          <a:xfrm>
            <a:off x="807669" y="2461529"/>
            <a:ext cx="3590271" cy="553998"/>
          </a:xfrm>
          <a:prstGeom prst="rect">
            <a:avLst/>
          </a:prstGeom>
          <a:noFill/>
        </p:spPr>
        <p:txBody>
          <a:bodyPr wrap="square" rtlCol="0">
            <a:spAutoFit/>
          </a:bodyPr>
          <a:lstStyle/>
          <a:p>
            <a:pPr lvl="0" defTabSz="914400">
              <a:defRPr/>
            </a:pPr>
            <a:r>
              <a:rPr lang="en-US" sz="1000" b="1" kern="0" cap="all" dirty="0">
                <a:solidFill>
                  <a:srgbClr val="FF0000"/>
                </a:solidFill>
                <a:cs typeface="Century Gothic"/>
              </a:rPr>
              <a:t>Energy is about adventure, being active, testing your boundaries and discovering new things. It taps into the need to be energized. </a:t>
            </a:r>
            <a:endParaRPr kumimoji="0" lang="en-US" sz="900" b="0" i="0" u="none" strike="noStrike" kern="1200" cap="none" spc="0" normalizeH="0" baseline="0" noProof="0" dirty="0">
              <a:ln>
                <a:noFill/>
              </a:ln>
              <a:solidFill>
                <a:srgbClr val="161612"/>
              </a:solidFill>
              <a:effectLst/>
              <a:uLnTx/>
              <a:uFillTx/>
            </a:endParaRPr>
          </a:p>
        </p:txBody>
      </p:sp>
      <p:sp>
        <p:nvSpPr>
          <p:cNvPr id="42" name="Oval 41"/>
          <p:cNvSpPr>
            <a:spLocks/>
          </p:cNvSpPr>
          <p:nvPr/>
        </p:nvSpPr>
        <p:spPr>
          <a:xfrm>
            <a:off x="4058733" y="4820942"/>
            <a:ext cx="1128290" cy="1063253"/>
          </a:xfrm>
          <a:prstGeom prst="ellipse">
            <a:avLst/>
          </a:prstGeom>
          <a:solidFill>
            <a:srgbClr val="00B050"/>
          </a:solidFill>
          <a:ln w="57150" cap="flat" cmpd="sng" algn="ctr">
            <a:solidFill>
              <a:schemeClr val="lt1"/>
            </a:solidFill>
            <a:prstDash val="solid"/>
            <a:round/>
            <a:headEnd type="none" w="med" len="med"/>
            <a:tailEnd type="none" w="med" len="med"/>
          </a:ln>
        </p:spPr>
        <p:style>
          <a:lnRef idx="3">
            <a:schemeClr val="lt1"/>
          </a:lnRef>
          <a:fillRef idx="1">
            <a:schemeClr val="accent1"/>
          </a:fillRef>
          <a:effectRef idx="1">
            <a:schemeClr val="accent1"/>
          </a:effectRef>
          <a:fontRef idx="minor">
            <a:schemeClr val="lt1"/>
          </a:fontRef>
        </p:style>
        <p:txBody>
          <a:bodyPr lIns="0" tIns="0" rIns="0" bIns="0" rtlCol="0" anchor="ctr"/>
          <a:lstStyle/>
          <a:p>
            <a:pPr lvl="0" algn="ctr" defTabSz="914400">
              <a:defRPr/>
            </a:pPr>
            <a:r>
              <a:rPr lang="en-US" sz="950" kern="0" cap="all" dirty="0">
                <a:ln w="76200">
                  <a:noFill/>
                </a:ln>
                <a:solidFill>
                  <a:prstClr val="white"/>
                </a:solidFill>
                <a:cs typeface="Century Gothic"/>
              </a:rPr>
              <a:t>ADVENTURES IN THE WORLD OF NATURAL BEAUTY</a:t>
            </a:r>
          </a:p>
          <a:p>
            <a:pPr lvl="0" algn="ctr" defTabSz="914400">
              <a:defRPr/>
            </a:pPr>
            <a:r>
              <a:rPr lang="en-US" sz="950" b="1" kern="0" cap="all" dirty="0">
                <a:ln w="76200">
                  <a:noFill/>
                </a:ln>
                <a:solidFill>
                  <a:prstClr val="white"/>
                </a:solidFill>
                <a:cs typeface="Century Gothic"/>
              </a:rPr>
              <a:t>18%</a:t>
            </a:r>
          </a:p>
        </p:txBody>
      </p:sp>
      <p:sp>
        <p:nvSpPr>
          <p:cNvPr id="43" name="TextBox 42"/>
          <p:cNvSpPr txBox="1"/>
          <p:nvPr/>
        </p:nvSpPr>
        <p:spPr>
          <a:xfrm>
            <a:off x="589901" y="4929308"/>
            <a:ext cx="3366415" cy="1015663"/>
          </a:xfrm>
          <a:prstGeom prst="rect">
            <a:avLst/>
          </a:prstGeom>
          <a:noFill/>
        </p:spPr>
        <p:txBody>
          <a:bodyPr wrap="square" rtlCol="0">
            <a:spAutoFit/>
          </a:bodyPr>
          <a:lstStyle/>
          <a:p>
            <a:pPr lvl="0" defTabSz="914400">
              <a:defRPr/>
            </a:pPr>
            <a:r>
              <a:rPr lang="en-US" sz="1000" b="1" kern="0" cap="all" dirty="0">
                <a:solidFill>
                  <a:srgbClr val="00B050"/>
                </a:solidFill>
                <a:cs typeface="Century Gothic"/>
              </a:rPr>
              <a:t>The segment reflects the need to see something new, something spectacular like a natural phenomenon. It also connects with the need to immerse in unspoiled nature and travel to a destination not ruined by tourism.</a:t>
            </a:r>
            <a:endParaRPr kumimoji="0" lang="en-US" sz="900" b="0" i="0" u="none" strike="noStrike" kern="1200" cap="none" spc="0" normalizeH="0" baseline="0" noProof="0" dirty="0">
              <a:ln>
                <a:noFill/>
              </a:ln>
              <a:solidFill>
                <a:srgbClr val="00B050"/>
              </a:solidFill>
              <a:effectLst/>
              <a:uLnTx/>
              <a:uFillTx/>
            </a:endParaRPr>
          </a:p>
        </p:txBody>
      </p:sp>
      <p:sp>
        <p:nvSpPr>
          <p:cNvPr id="44" name="Rectangle 43"/>
          <p:cNvSpPr/>
          <p:nvPr/>
        </p:nvSpPr>
        <p:spPr>
          <a:xfrm>
            <a:off x="10101690" y="6599899"/>
            <a:ext cx="2596646" cy="784830"/>
          </a:xfrm>
          <a:prstGeom prst="rect">
            <a:avLst/>
          </a:prstGeom>
        </p:spPr>
        <p:txBody>
          <a:bodyPr wrap="square">
            <a:spAutoFit/>
          </a:bodyPr>
          <a:lstStyle/>
          <a:p>
            <a:r>
              <a:rPr lang="en-US" sz="900" b="1" i="1" dirty="0"/>
              <a:t>*  Share of overnight stays: </a:t>
            </a:r>
            <a:r>
              <a:rPr lang="en-US" sz="900" dirty="0"/>
              <a:t>The segment volume is derived from the number of overnight stays on each occasion. The figures on the slide shows  the share of overnight stays on all holidays</a:t>
            </a:r>
            <a:endParaRPr lang="en-US" sz="900" b="1" i="1" dirty="0"/>
          </a:p>
        </p:txBody>
      </p:sp>
      <p:pic>
        <p:nvPicPr>
          <p:cNvPr id="46" name="Picture 2" descr="Bilderesultat for country falg button sweden"/>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2696551" y="6876975"/>
            <a:ext cx="513334" cy="481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25802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37" grpId="0"/>
      <p:bldP spid="38" grpId="0"/>
      <p:bldP spid="39" grpId="0"/>
      <p:bldP spid="40" grpId="0"/>
      <p:bldP spid="41" grpId="0"/>
      <p:bldP spid="4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40000" y="540000"/>
            <a:ext cx="6139340" cy="553998"/>
          </a:xfrm>
        </p:spPr>
        <p:txBody>
          <a:bodyPr/>
          <a:lstStyle/>
          <a:p>
            <a:r>
              <a:rPr lang="en-US" dirty="0"/>
              <a:t>Segment size* per market</a:t>
            </a:r>
          </a:p>
        </p:txBody>
      </p:sp>
      <p:graphicFrame>
        <p:nvGraphicFramePr>
          <p:cNvPr id="5" name="Chart 4"/>
          <p:cNvGraphicFramePr/>
          <p:nvPr>
            <p:extLst>
              <p:ext uri="{D42A27DB-BD31-4B8C-83A1-F6EECF244321}">
                <p14:modId xmlns:p14="http://schemas.microsoft.com/office/powerpoint/2010/main" val="525666112"/>
              </p:ext>
            </p:extLst>
          </p:nvPr>
        </p:nvGraphicFramePr>
        <p:xfrm>
          <a:off x="743223" y="1116335"/>
          <a:ext cx="11737304" cy="5760640"/>
        </p:xfrm>
        <a:graphic>
          <a:graphicData uri="http://schemas.openxmlformats.org/drawingml/2006/chart">
            <c:chart xmlns:c="http://schemas.openxmlformats.org/drawingml/2006/chart" xmlns:r="http://schemas.openxmlformats.org/officeDocument/2006/relationships" r:id="rId2"/>
          </a:graphicData>
        </a:graphic>
      </p:graphicFrame>
      <p:sp>
        <p:nvSpPr>
          <p:cNvPr id="4" name="BaseLabel"/>
          <p:cNvSpPr txBox="1">
            <a:spLocks/>
          </p:cNvSpPr>
          <p:nvPr/>
        </p:nvSpPr>
        <p:spPr>
          <a:xfrm>
            <a:off x="7295951" y="6904359"/>
            <a:ext cx="5725015" cy="404664"/>
          </a:xfrm>
          <a:prstGeom prst="rect">
            <a:avLst/>
          </a:prstGeom>
        </p:spPr>
        <p:txBody>
          <a:bodyPr wrap="square" lIns="0" tIns="0" rIns="0" bIns="0" anchor="ctr" anchorCtr="0">
            <a:no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en-US" sz="1100" b="0" i="1" dirty="0">
                <a:solidFill>
                  <a:srgbClr val="1F497D"/>
                </a:solidFill>
                <a:latin typeface="+mn-lt"/>
              </a:rPr>
              <a:t>*  Share of overnight stays: The segment volume is derived from the number of overnight stays on each occasion. The figures on the slide shows the share of overnight stays on all holidays.</a:t>
            </a:r>
          </a:p>
        </p:txBody>
      </p:sp>
    </p:spTree>
    <p:extLst>
      <p:ext uri="{BB962C8B-B14F-4D97-AF65-F5344CB8AC3E}">
        <p14:creationId xmlns:p14="http://schemas.microsoft.com/office/powerpoint/2010/main" val="3674381989"/>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40000" y="540000"/>
            <a:ext cx="9176838" cy="553998"/>
          </a:xfrm>
        </p:spPr>
        <p:txBody>
          <a:bodyPr/>
          <a:lstStyle/>
          <a:p>
            <a:r>
              <a:rPr lang="en-US" dirty="0"/>
              <a:t>Segments share of occasion – global</a:t>
            </a:r>
            <a:endParaRPr lang="nb-NO" dirty="0"/>
          </a:p>
        </p:txBody>
      </p:sp>
      <p:sp>
        <p:nvSpPr>
          <p:cNvPr id="5" name="Title 2"/>
          <p:cNvSpPr txBox="1">
            <a:spLocks/>
          </p:cNvSpPr>
          <p:nvPr/>
        </p:nvSpPr>
        <p:spPr bwMode="gray">
          <a:xfrm>
            <a:off x="540000" y="1156134"/>
            <a:ext cx="4420536" cy="553998"/>
          </a:xfrm>
          <a:prstGeom prst="rect">
            <a:avLst/>
          </a:prstGeom>
          <a:solidFill>
            <a:schemeClr val="accent3"/>
          </a:solidFill>
        </p:spPr>
        <p:txBody>
          <a:bodyPr wrap="none" lIns="82819" tIns="0" rIns="82819" bIns="0" rtlCol="0" anchor="ctr">
            <a:sp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r>
              <a:rPr lang="en-US" dirty="0"/>
              <a:t>- all destinations</a:t>
            </a:r>
            <a:endParaRPr lang="nb-NO" dirty="0"/>
          </a:p>
        </p:txBody>
      </p:sp>
      <p:graphicFrame>
        <p:nvGraphicFramePr>
          <p:cNvPr id="2" name="Table 1"/>
          <p:cNvGraphicFramePr>
            <a:graphicFrameLocks noGrp="1"/>
          </p:cNvGraphicFramePr>
          <p:nvPr>
            <p:extLst>
              <p:ext uri="{D42A27DB-BD31-4B8C-83A1-F6EECF244321}">
                <p14:modId xmlns:p14="http://schemas.microsoft.com/office/powerpoint/2010/main" val="541540465"/>
              </p:ext>
            </p:extLst>
          </p:nvPr>
        </p:nvGraphicFramePr>
        <p:xfrm>
          <a:off x="550864" y="1772269"/>
          <a:ext cx="12306298" cy="4569174"/>
        </p:xfrm>
        <a:graphic>
          <a:graphicData uri="http://schemas.openxmlformats.org/drawingml/2006/table">
            <a:tbl>
              <a:tblPr/>
              <a:tblGrid>
                <a:gridCol w="2917048">
                  <a:extLst>
                    <a:ext uri="{9D8B030D-6E8A-4147-A177-3AD203B41FA5}">
                      <a16:colId xmlns:a16="http://schemas.microsoft.com/office/drawing/2014/main" val="2897209025"/>
                    </a:ext>
                  </a:extLst>
                </a:gridCol>
                <a:gridCol w="938925">
                  <a:extLst>
                    <a:ext uri="{9D8B030D-6E8A-4147-A177-3AD203B41FA5}">
                      <a16:colId xmlns:a16="http://schemas.microsoft.com/office/drawing/2014/main" val="3818363276"/>
                    </a:ext>
                  </a:extLst>
                </a:gridCol>
                <a:gridCol w="938925">
                  <a:extLst>
                    <a:ext uri="{9D8B030D-6E8A-4147-A177-3AD203B41FA5}">
                      <a16:colId xmlns:a16="http://schemas.microsoft.com/office/drawing/2014/main" val="509720093"/>
                    </a:ext>
                  </a:extLst>
                </a:gridCol>
                <a:gridCol w="938925">
                  <a:extLst>
                    <a:ext uri="{9D8B030D-6E8A-4147-A177-3AD203B41FA5}">
                      <a16:colId xmlns:a16="http://schemas.microsoft.com/office/drawing/2014/main" val="409363618"/>
                    </a:ext>
                  </a:extLst>
                </a:gridCol>
                <a:gridCol w="938925">
                  <a:extLst>
                    <a:ext uri="{9D8B030D-6E8A-4147-A177-3AD203B41FA5}">
                      <a16:colId xmlns:a16="http://schemas.microsoft.com/office/drawing/2014/main" val="3534506135"/>
                    </a:ext>
                  </a:extLst>
                </a:gridCol>
                <a:gridCol w="938925">
                  <a:extLst>
                    <a:ext uri="{9D8B030D-6E8A-4147-A177-3AD203B41FA5}">
                      <a16:colId xmlns:a16="http://schemas.microsoft.com/office/drawing/2014/main" val="248424523"/>
                    </a:ext>
                  </a:extLst>
                </a:gridCol>
                <a:gridCol w="938925">
                  <a:extLst>
                    <a:ext uri="{9D8B030D-6E8A-4147-A177-3AD203B41FA5}">
                      <a16:colId xmlns:a16="http://schemas.microsoft.com/office/drawing/2014/main" val="2931737766"/>
                    </a:ext>
                  </a:extLst>
                </a:gridCol>
                <a:gridCol w="938925">
                  <a:extLst>
                    <a:ext uri="{9D8B030D-6E8A-4147-A177-3AD203B41FA5}">
                      <a16:colId xmlns:a16="http://schemas.microsoft.com/office/drawing/2014/main" val="2606960646"/>
                    </a:ext>
                  </a:extLst>
                </a:gridCol>
                <a:gridCol w="938925">
                  <a:extLst>
                    <a:ext uri="{9D8B030D-6E8A-4147-A177-3AD203B41FA5}">
                      <a16:colId xmlns:a16="http://schemas.microsoft.com/office/drawing/2014/main" val="1033648397"/>
                    </a:ext>
                  </a:extLst>
                </a:gridCol>
                <a:gridCol w="938925">
                  <a:extLst>
                    <a:ext uri="{9D8B030D-6E8A-4147-A177-3AD203B41FA5}">
                      <a16:colId xmlns:a16="http://schemas.microsoft.com/office/drawing/2014/main" val="3224623127"/>
                    </a:ext>
                  </a:extLst>
                </a:gridCol>
                <a:gridCol w="938925">
                  <a:extLst>
                    <a:ext uri="{9D8B030D-6E8A-4147-A177-3AD203B41FA5}">
                      <a16:colId xmlns:a16="http://schemas.microsoft.com/office/drawing/2014/main" val="1417991806"/>
                    </a:ext>
                  </a:extLst>
                </a:gridCol>
              </a:tblGrid>
              <a:tr h="731067">
                <a:tc>
                  <a:txBody>
                    <a:bodyPr/>
                    <a:lstStyle/>
                    <a:p>
                      <a:pPr algn="l" fontAlgn="ctr"/>
                      <a:r>
                        <a:rPr lang="nb-NO" sz="1100" b="0" i="0" u="none" strike="noStrike">
                          <a:effectLst/>
                          <a:latin typeface="Calibri" panose="020F0502020204030204" pitchFamily="34" charset="0"/>
                        </a:rPr>
                        <a:t>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nb-NO" sz="1100" b="1" i="0" u="none" strike="noStrike">
                          <a:effectLst/>
                          <a:latin typeface="Calibri" panose="020F0502020204030204" pitchFamily="34" charset="0"/>
                        </a:rPr>
                        <a:t>Total</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nb-NO" sz="1100" b="1" i="0" u="none" strike="noStrike">
                          <a:effectLst/>
                          <a:latin typeface="Calibri" panose="020F0502020204030204" pitchFamily="34" charset="0"/>
                        </a:rPr>
                        <a:t>PLAYFUL LIBERATON</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nb-NO" sz="1100" b="1" i="0" u="none" strike="noStrike">
                          <a:effectLst/>
                          <a:latin typeface="Calibri" panose="020F0502020204030204" pitchFamily="34" charset="0"/>
                        </a:rPr>
                        <a:t>SOCIAL IMMERSION</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nb-NO" sz="1100" b="1" i="0" u="none" strike="noStrike">
                          <a:effectLst/>
                          <a:latin typeface="Calibri" panose="020F0502020204030204" pitchFamily="34" charset="0"/>
                        </a:rPr>
                        <a:t>SHARING &amp; CARING</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nb-NO" sz="1100" b="1" i="0" u="none" strike="noStrike">
                          <a:effectLst/>
                          <a:latin typeface="Calibri" panose="020F0502020204030204" pitchFamily="34" charset="0"/>
                        </a:rPr>
                        <a:t>ESCAPE</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nb-NO" sz="1100" b="1" i="0" u="none" strike="noStrike">
                          <a:effectLst/>
                          <a:latin typeface="Calibri" panose="020F0502020204030204" pitchFamily="34" charset="0"/>
                        </a:rPr>
                        <a:t>CONTROL</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nb-NO" sz="1100" b="1" i="0" u="none" strike="noStrike">
                          <a:effectLst/>
                          <a:latin typeface="Calibri" panose="020F0502020204030204" pitchFamily="34" charset="0"/>
                        </a:rPr>
                        <a:t>BROADENING MY CULTURAL HORIZON</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en-US" sz="1100" b="1" i="0" u="none" strike="noStrike" dirty="0">
                          <a:effectLst/>
                          <a:latin typeface="Calibri" panose="020F0502020204030204" pitchFamily="34" charset="0"/>
                        </a:rPr>
                        <a:t>ADVENTURES IN THE WORLD OF NATURAL BEAUTY</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nb-NO" sz="1100" b="1" i="0" u="none" strike="noStrike" dirty="0">
                          <a:effectLst/>
                          <a:latin typeface="Calibri" panose="020F0502020204030204" pitchFamily="34" charset="0"/>
                        </a:rPr>
                        <a:t>EXTRAVAGANT INDULGENCE</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nb-NO" sz="1100" b="1" i="0" u="none" strike="noStrike">
                          <a:effectLst/>
                          <a:latin typeface="Calibri" panose="020F0502020204030204" pitchFamily="34" charset="0"/>
                        </a:rPr>
                        <a:t>ENERGY</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extLst>
                  <a:ext uri="{0D108BD9-81ED-4DB2-BD59-A6C34878D82A}">
                    <a16:rowId xmlns:a16="http://schemas.microsoft.com/office/drawing/2014/main" val="2712762835"/>
                  </a:ext>
                </a:extLst>
              </a:tr>
              <a:tr h="182767">
                <a:tc>
                  <a:txBody>
                    <a:bodyPr/>
                    <a:lstStyle/>
                    <a:p>
                      <a:pPr algn="l" fontAlgn="ctr"/>
                      <a:r>
                        <a:rPr lang="en-US" sz="1100" b="0" i="0" u="none" strike="noStrike" noProof="0" dirty="0">
                          <a:effectLst/>
                          <a:latin typeface="Calibri" panose="020F0502020204030204" pitchFamily="34" charset="0"/>
                        </a:rPr>
                        <a:t># interviews</a:t>
                      </a:r>
                    </a:p>
                  </a:txBody>
                  <a:tcPr marL="72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dirty="0">
                          <a:effectLst/>
                          <a:latin typeface="Calibri" panose="020F0502020204030204" pitchFamily="34" charset="0"/>
                        </a:rPr>
                        <a:t>21928</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2217</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2202</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2265</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2574</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2471</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2828</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2528</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2780</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2063</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extLst>
                  <a:ext uri="{0D108BD9-81ED-4DB2-BD59-A6C34878D82A}">
                    <a16:rowId xmlns:a16="http://schemas.microsoft.com/office/drawing/2014/main" val="4293453936"/>
                  </a:ext>
                </a:extLst>
              </a:tr>
              <a:tr h="182767">
                <a:tc>
                  <a:txBody>
                    <a:bodyPr/>
                    <a:lstStyle/>
                    <a:p>
                      <a:pPr algn="l" fontAlgn="ctr"/>
                      <a:r>
                        <a:rPr lang="en-US" sz="1100" b="0" i="0" u="none" strike="noStrike" noProof="0" dirty="0">
                          <a:effectLst/>
                          <a:latin typeface="Calibri" panose="020F0502020204030204" pitchFamily="34" charset="0"/>
                        </a:rPr>
                        <a:t>Visits to historic sites</a:t>
                      </a:r>
                    </a:p>
                  </a:txBody>
                  <a:tcPr marL="72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57 %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57 %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61 %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100" b="0" i="0" u="none" strike="noStrike">
                          <a:effectLst/>
                          <a:latin typeface="Calibri" panose="020F0502020204030204" pitchFamily="34" charset="0"/>
                        </a:rPr>
                        <a:t>42 %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47 %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56 %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72 %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100" b="0" i="0" u="none" strike="noStrike">
                          <a:effectLst/>
                          <a:latin typeface="Calibri" panose="020F0502020204030204" pitchFamily="34" charset="0"/>
                        </a:rPr>
                        <a:t>66 %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100" b="0" i="0" u="none" strike="noStrike">
                          <a:effectLst/>
                          <a:latin typeface="Calibri" panose="020F0502020204030204" pitchFamily="34" charset="0"/>
                        </a:rPr>
                        <a:t>58 %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53 %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extLst>
                  <a:ext uri="{0D108BD9-81ED-4DB2-BD59-A6C34878D82A}">
                    <a16:rowId xmlns:a16="http://schemas.microsoft.com/office/drawing/2014/main" val="2170730826"/>
                  </a:ext>
                </a:extLst>
              </a:tr>
              <a:tr h="182767">
                <a:tc>
                  <a:txBody>
                    <a:bodyPr/>
                    <a:lstStyle/>
                    <a:p>
                      <a:pPr algn="l" fontAlgn="ctr"/>
                      <a:r>
                        <a:rPr lang="en-US" sz="1100" b="0" i="0" u="none" strike="noStrike" noProof="0" dirty="0">
                          <a:effectLst/>
                          <a:latin typeface="Calibri" panose="020F0502020204030204" pitchFamily="34" charset="0"/>
                        </a:rPr>
                        <a:t>Sun and beach holiday</a:t>
                      </a:r>
                    </a:p>
                  </a:txBody>
                  <a:tcPr marL="72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53 %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58 %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100" b="0" i="0" u="none" strike="noStrike">
                          <a:effectLst/>
                          <a:latin typeface="Calibri" panose="020F0502020204030204" pitchFamily="34" charset="0"/>
                        </a:rPr>
                        <a:t>48 %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57 %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100" b="0" i="0" u="none" strike="noStrike">
                          <a:effectLst/>
                          <a:latin typeface="Calibri" panose="020F0502020204030204" pitchFamily="34" charset="0"/>
                        </a:rPr>
                        <a:t>63 %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100" b="0" i="0" u="none" strike="noStrike">
                          <a:effectLst/>
                          <a:latin typeface="Calibri" panose="020F0502020204030204" pitchFamily="34" charset="0"/>
                        </a:rPr>
                        <a:t>52 %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37 %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49 %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59 %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100" b="0" i="0" u="none" strike="noStrike">
                          <a:effectLst/>
                          <a:latin typeface="Calibri" panose="020F0502020204030204" pitchFamily="34" charset="0"/>
                        </a:rPr>
                        <a:t>57 %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extLst>
                  <a:ext uri="{0D108BD9-81ED-4DB2-BD59-A6C34878D82A}">
                    <a16:rowId xmlns:a16="http://schemas.microsoft.com/office/drawing/2014/main" val="2212617187"/>
                  </a:ext>
                </a:extLst>
              </a:tr>
              <a:tr h="365534">
                <a:tc>
                  <a:txBody>
                    <a:bodyPr/>
                    <a:lstStyle/>
                    <a:p>
                      <a:pPr algn="l" fontAlgn="ctr"/>
                      <a:r>
                        <a:rPr lang="en-US" sz="1100" b="0" i="0" u="none" strike="noStrike" noProof="0" dirty="0">
                          <a:effectLst/>
                          <a:latin typeface="Calibri" panose="020F0502020204030204" pitchFamily="34" charset="0"/>
                        </a:rPr>
                        <a:t>Holiday to experience nature, scenery and wildlife</a:t>
                      </a:r>
                    </a:p>
                  </a:txBody>
                  <a:tcPr marL="72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46 %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46 %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45 %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31 %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51 %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100" b="0" i="0" u="none" strike="noStrike">
                          <a:effectLst/>
                          <a:latin typeface="Calibri" panose="020F0502020204030204" pitchFamily="34" charset="0"/>
                        </a:rPr>
                        <a:t>43 %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43 %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68 %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100" b="0" i="0" u="none" strike="noStrike">
                          <a:effectLst/>
                          <a:latin typeface="Calibri" panose="020F0502020204030204" pitchFamily="34" charset="0"/>
                        </a:rPr>
                        <a:t>45 %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46 %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extLst>
                  <a:ext uri="{0D108BD9-81ED-4DB2-BD59-A6C34878D82A}">
                    <a16:rowId xmlns:a16="http://schemas.microsoft.com/office/drawing/2014/main" val="1463642291"/>
                  </a:ext>
                </a:extLst>
              </a:tr>
              <a:tr h="182767">
                <a:tc>
                  <a:txBody>
                    <a:bodyPr/>
                    <a:lstStyle/>
                    <a:p>
                      <a:pPr algn="l" fontAlgn="ctr"/>
                      <a:r>
                        <a:rPr lang="en-US" sz="1100" b="0" i="0" u="none" strike="noStrike" noProof="0" dirty="0">
                          <a:effectLst/>
                          <a:latin typeface="Calibri" panose="020F0502020204030204" pitchFamily="34" charset="0"/>
                        </a:rPr>
                        <a:t>Sightseeing/round trip</a:t>
                      </a:r>
                    </a:p>
                  </a:txBody>
                  <a:tcPr marL="72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45 %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49 %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100" b="0" i="0" u="none" strike="noStrike">
                          <a:effectLst/>
                          <a:latin typeface="Calibri" panose="020F0502020204030204" pitchFamily="34" charset="0"/>
                        </a:rPr>
                        <a:t>48 %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34 %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36 %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46 %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48 %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100" b="0" i="0" u="none" strike="noStrike">
                          <a:effectLst/>
                          <a:latin typeface="Calibri" panose="020F0502020204030204" pitchFamily="34" charset="0"/>
                        </a:rPr>
                        <a:t>52 %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100" b="0" i="0" u="none" strike="noStrike">
                          <a:effectLst/>
                          <a:latin typeface="Calibri" panose="020F0502020204030204" pitchFamily="34" charset="0"/>
                        </a:rPr>
                        <a:t>49 %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100" b="0" i="0" u="none" strike="noStrike">
                          <a:effectLst/>
                          <a:latin typeface="Calibri" panose="020F0502020204030204" pitchFamily="34" charset="0"/>
                        </a:rPr>
                        <a:t>45 %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extLst>
                  <a:ext uri="{0D108BD9-81ED-4DB2-BD59-A6C34878D82A}">
                    <a16:rowId xmlns:a16="http://schemas.microsoft.com/office/drawing/2014/main" val="961646924"/>
                  </a:ext>
                </a:extLst>
              </a:tr>
              <a:tr h="182767">
                <a:tc>
                  <a:txBody>
                    <a:bodyPr/>
                    <a:lstStyle/>
                    <a:p>
                      <a:pPr algn="l" fontAlgn="ctr"/>
                      <a:r>
                        <a:rPr lang="en-US" sz="1100" b="0" i="0" u="none" strike="noStrike" noProof="0" dirty="0">
                          <a:effectLst/>
                          <a:latin typeface="Calibri" panose="020F0502020204030204" pitchFamily="34" charset="0"/>
                        </a:rPr>
                        <a:t>Cultural experience (focus on art, theatre etc.)</a:t>
                      </a:r>
                    </a:p>
                  </a:txBody>
                  <a:tcPr marL="72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42 %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49 %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100" b="0" i="0" u="none" strike="noStrike">
                          <a:effectLst/>
                          <a:latin typeface="Calibri" panose="020F0502020204030204" pitchFamily="34" charset="0"/>
                        </a:rPr>
                        <a:t>43 %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26 %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29 %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43 %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54 %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100" b="0" i="0" u="none" strike="noStrike">
                          <a:effectLst/>
                          <a:latin typeface="Calibri" panose="020F0502020204030204" pitchFamily="34" charset="0"/>
                        </a:rPr>
                        <a:t>45 %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100" b="0" i="0" u="none" strike="noStrike">
                          <a:effectLst/>
                          <a:latin typeface="Calibri" panose="020F0502020204030204" pitchFamily="34" charset="0"/>
                        </a:rPr>
                        <a:t>48 %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100" b="0" i="0" u="none" strike="noStrike">
                          <a:effectLst/>
                          <a:latin typeface="Calibri" panose="020F0502020204030204" pitchFamily="34" charset="0"/>
                        </a:rPr>
                        <a:t>40 %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extLst>
                  <a:ext uri="{0D108BD9-81ED-4DB2-BD59-A6C34878D82A}">
                    <a16:rowId xmlns:a16="http://schemas.microsoft.com/office/drawing/2014/main" val="804491587"/>
                  </a:ext>
                </a:extLst>
              </a:tr>
              <a:tr h="365534">
                <a:tc>
                  <a:txBody>
                    <a:bodyPr/>
                    <a:lstStyle/>
                    <a:p>
                      <a:pPr algn="l" fontAlgn="ctr"/>
                      <a:r>
                        <a:rPr lang="en-US" sz="1100" b="0" i="0" u="none" strike="noStrike" noProof="0" dirty="0">
                          <a:effectLst/>
                          <a:latin typeface="Calibri" panose="020F0502020204030204" pitchFamily="34" charset="0"/>
                        </a:rPr>
                        <a:t>City break (focusing on cultural, shopping, Club, restaurant visits etc.)</a:t>
                      </a:r>
                    </a:p>
                  </a:txBody>
                  <a:tcPr marL="72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42 %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41 %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44 %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38 %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34 %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39 %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50 %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100" b="0" i="0" u="none" strike="noStrike">
                          <a:effectLst/>
                          <a:latin typeface="Calibri" panose="020F0502020204030204" pitchFamily="34" charset="0"/>
                        </a:rPr>
                        <a:t>43 %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42 %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43 %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extLst>
                  <a:ext uri="{0D108BD9-81ED-4DB2-BD59-A6C34878D82A}">
                    <a16:rowId xmlns:a16="http://schemas.microsoft.com/office/drawing/2014/main" val="1865347068"/>
                  </a:ext>
                </a:extLst>
              </a:tr>
              <a:tr h="182767">
                <a:tc>
                  <a:txBody>
                    <a:bodyPr/>
                    <a:lstStyle/>
                    <a:p>
                      <a:pPr algn="l" fontAlgn="ctr"/>
                      <a:r>
                        <a:rPr lang="en-US" sz="1100" b="0" i="0" u="none" strike="noStrike" noProof="0" dirty="0">
                          <a:effectLst/>
                          <a:latin typeface="Calibri" panose="020F0502020204030204" pitchFamily="34" charset="0"/>
                        </a:rPr>
                        <a:t>Visiting friends and relatives</a:t>
                      </a:r>
                    </a:p>
                  </a:txBody>
                  <a:tcPr marL="72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31 %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28 %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37 %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100" b="0" i="0" u="none" strike="noStrike">
                          <a:effectLst/>
                          <a:latin typeface="Calibri" panose="020F0502020204030204" pitchFamily="34" charset="0"/>
                        </a:rPr>
                        <a:t>42 %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100" b="0" i="0" u="none" strike="noStrike">
                          <a:effectLst/>
                          <a:latin typeface="Calibri" panose="020F0502020204030204" pitchFamily="34" charset="0"/>
                        </a:rPr>
                        <a:t>26 %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31 %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27 %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33 %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30 %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32 %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extLst>
                  <a:ext uri="{0D108BD9-81ED-4DB2-BD59-A6C34878D82A}">
                    <a16:rowId xmlns:a16="http://schemas.microsoft.com/office/drawing/2014/main" val="1011879895"/>
                  </a:ext>
                </a:extLst>
              </a:tr>
              <a:tr h="182767">
                <a:tc>
                  <a:txBody>
                    <a:bodyPr/>
                    <a:lstStyle/>
                    <a:p>
                      <a:pPr algn="l" fontAlgn="ctr"/>
                      <a:r>
                        <a:rPr lang="en-US" sz="1100" b="0" i="0" u="none" strike="noStrike" noProof="0" dirty="0">
                          <a:effectLst/>
                          <a:latin typeface="Calibri" panose="020F0502020204030204" pitchFamily="34" charset="0"/>
                        </a:rPr>
                        <a:t>Culinary trip</a:t>
                      </a:r>
                    </a:p>
                  </a:txBody>
                  <a:tcPr marL="72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19 %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29 %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100" b="0" i="0" u="none" strike="noStrike">
                          <a:effectLst/>
                          <a:latin typeface="Calibri" panose="020F0502020204030204" pitchFamily="34" charset="0"/>
                        </a:rPr>
                        <a:t>19 %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12 %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13 %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21 %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14 %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18 %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28 %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100" b="0" i="0" u="none" strike="noStrike">
                          <a:effectLst/>
                          <a:latin typeface="Calibri" panose="020F0502020204030204" pitchFamily="34" charset="0"/>
                        </a:rPr>
                        <a:t>18 %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extLst>
                  <a:ext uri="{0D108BD9-81ED-4DB2-BD59-A6C34878D82A}">
                    <a16:rowId xmlns:a16="http://schemas.microsoft.com/office/drawing/2014/main" val="2804917799"/>
                  </a:ext>
                </a:extLst>
              </a:tr>
              <a:tr h="182767">
                <a:tc>
                  <a:txBody>
                    <a:bodyPr/>
                    <a:lstStyle/>
                    <a:p>
                      <a:pPr algn="l" fontAlgn="ctr"/>
                      <a:r>
                        <a:rPr lang="en-US" sz="1100" b="0" i="0" u="none" strike="noStrike" noProof="0" dirty="0">
                          <a:effectLst/>
                          <a:latin typeface="Calibri" panose="020F0502020204030204" pitchFamily="34" charset="0"/>
                        </a:rPr>
                        <a:t>Party</a:t>
                      </a:r>
                      <a:r>
                        <a:rPr lang="en-US" sz="1100" b="0" i="0" u="none" strike="noStrike" baseline="0" noProof="0" dirty="0">
                          <a:effectLst/>
                          <a:latin typeface="Calibri" panose="020F0502020204030204" pitchFamily="34" charset="0"/>
                        </a:rPr>
                        <a:t> &amp; </a:t>
                      </a:r>
                      <a:r>
                        <a:rPr lang="en-US" sz="1100" b="0" i="0" u="none" strike="noStrike" noProof="0" dirty="0">
                          <a:effectLst/>
                          <a:latin typeface="Calibri" panose="020F0502020204030204" pitchFamily="34" charset="0"/>
                        </a:rPr>
                        <a:t>fun</a:t>
                      </a:r>
                    </a:p>
                  </a:txBody>
                  <a:tcPr marL="72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16 %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23 %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100" b="0" i="0" u="none" strike="noStrike">
                          <a:effectLst/>
                          <a:latin typeface="Calibri" panose="020F0502020204030204" pitchFamily="34" charset="0"/>
                        </a:rPr>
                        <a:t>15 %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14 %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11 %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16 %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10 %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14 %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21 %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100" b="0" i="0" u="none" strike="noStrike">
                          <a:effectLst/>
                          <a:latin typeface="Calibri" panose="020F0502020204030204" pitchFamily="34" charset="0"/>
                        </a:rPr>
                        <a:t>20 %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extLst>
                  <a:ext uri="{0D108BD9-81ED-4DB2-BD59-A6C34878D82A}">
                    <a16:rowId xmlns:a16="http://schemas.microsoft.com/office/drawing/2014/main" val="3129042809"/>
                  </a:ext>
                </a:extLst>
              </a:tr>
              <a:tr h="182767">
                <a:tc>
                  <a:txBody>
                    <a:bodyPr/>
                    <a:lstStyle/>
                    <a:p>
                      <a:pPr algn="l" fontAlgn="ctr"/>
                      <a:r>
                        <a:rPr lang="en-US" sz="1100" b="0" i="0" u="none" strike="noStrike" noProof="0" dirty="0">
                          <a:effectLst/>
                          <a:latin typeface="Calibri" panose="020F0502020204030204" pitchFamily="34" charset="0"/>
                        </a:rPr>
                        <a:t>Sports/active holiday</a:t>
                      </a:r>
                    </a:p>
                  </a:txBody>
                  <a:tcPr marL="72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15 %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17 %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10 %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10 %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10 %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19 %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100" b="0" i="0" u="none" strike="noStrike">
                          <a:effectLst/>
                          <a:latin typeface="Calibri" panose="020F0502020204030204" pitchFamily="34" charset="0"/>
                        </a:rPr>
                        <a:t>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20 %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100" b="0" i="0" u="none" strike="noStrike">
                          <a:effectLst/>
                          <a:latin typeface="Calibri" panose="020F0502020204030204" pitchFamily="34" charset="0"/>
                        </a:rPr>
                        <a:t>20 %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100" b="0" i="0" u="none" strike="noStrike">
                          <a:effectLst/>
                          <a:latin typeface="Calibri" panose="020F0502020204030204" pitchFamily="34" charset="0"/>
                        </a:rPr>
                        <a:t>27 %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extLst>
                  <a:ext uri="{0D108BD9-81ED-4DB2-BD59-A6C34878D82A}">
                    <a16:rowId xmlns:a16="http://schemas.microsoft.com/office/drawing/2014/main" val="1781604953"/>
                  </a:ext>
                </a:extLst>
              </a:tr>
              <a:tr h="365534">
                <a:tc>
                  <a:txBody>
                    <a:bodyPr/>
                    <a:lstStyle/>
                    <a:p>
                      <a:pPr algn="l" fontAlgn="ctr"/>
                      <a:r>
                        <a:rPr lang="en-US" sz="1100" b="0" i="0" u="none" strike="noStrike" noProof="0" dirty="0">
                          <a:effectLst/>
                          <a:latin typeface="Calibri" panose="020F0502020204030204" pitchFamily="34" charset="0"/>
                        </a:rPr>
                        <a:t>Travel to cottage/holiday home (hired/own/borrowed cottage/holiday home)</a:t>
                      </a:r>
                    </a:p>
                  </a:txBody>
                  <a:tcPr marL="72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15 %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13 %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12 %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18 %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100" b="0" i="0" u="none" strike="noStrike">
                          <a:effectLst/>
                          <a:latin typeface="Calibri" panose="020F0502020204030204" pitchFamily="34" charset="0"/>
                        </a:rPr>
                        <a:t>20 %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100" b="0" i="0" u="none" strike="noStrike">
                          <a:effectLst/>
                          <a:latin typeface="Calibri" panose="020F0502020204030204" pitchFamily="34" charset="0"/>
                        </a:rPr>
                        <a:t>15 %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8 %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100" b="0" i="0" u="none" strike="noStrike" dirty="0">
                          <a:effectLst/>
                          <a:latin typeface="Calibri" panose="020F0502020204030204" pitchFamily="34" charset="0"/>
                        </a:rPr>
                        <a:t>13 %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17 %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16 %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extLst>
                  <a:ext uri="{0D108BD9-81ED-4DB2-BD59-A6C34878D82A}">
                    <a16:rowId xmlns:a16="http://schemas.microsoft.com/office/drawing/2014/main" val="2021279758"/>
                  </a:ext>
                </a:extLst>
              </a:tr>
              <a:tr h="182767">
                <a:tc>
                  <a:txBody>
                    <a:bodyPr/>
                    <a:lstStyle/>
                    <a:p>
                      <a:pPr algn="l" fontAlgn="ctr"/>
                      <a:r>
                        <a:rPr lang="en-US" sz="1100" b="0" i="0" u="none" strike="noStrike" noProof="0" dirty="0">
                          <a:effectLst/>
                          <a:latin typeface="Calibri" panose="020F0502020204030204" pitchFamily="34" charset="0"/>
                        </a:rPr>
                        <a:t>Ski holiday</a:t>
                      </a:r>
                    </a:p>
                  </a:txBody>
                  <a:tcPr marL="72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11 %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15 %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100" b="0" i="0" u="none" strike="noStrike">
                          <a:effectLst/>
                          <a:latin typeface="Calibri" panose="020F0502020204030204" pitchFamily="34" charset="0"/>
                        </a:rPr>
                        <a:t>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17 %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100" b="0" i="0" u="none" strike="noStrike">
                          <a:effectLst/>
                          <a:latin typeface="Calibri" panose="020F0502020204030204" pitchFamily="34" charset="0"/>
                        </a:rPr>
                        <a:t>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100" b="0" i="0" u="none" strike="noStrike" dirty="0">
                          <a:effectLst/>
                          <a:latin typeface="Calibri" panose="020F0502020204030204" pitchFamily="34" charset="0"/>
                        </a:rPr>
                        <a:t>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18 %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100" b="0" i="0" u="none" strike="noStrike">
                          <a:effectLst/>
                          <a:latin typeface="Calibri" panose="020F0502020204030204" pitchFamily="34" charset="0"/>
                        </a:rPr>
                        <a:t>22 %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extLst>
                  <a:ext uri="{0D108BD9-81ED-4DB2-BD59-A6C34878D82A}">
                    <a16:rowId xmlns:a16="http://schemas.microsoft.com/office/drawing/2014/main" val="2298721149"/>
                  </a:ext>
                </a:extLst>
              </a:tr>
              <a:tr h="182767">
                <a:tc>
                  <a:txBody>
                    <a:bodyPr/>
                    <a:lstStyle/>
                    <a:p>
                      <a:pPr algn="l" fontAlgn="ctr"/>
                      <a:r>
                        <a:rPr lang="en-US" sz="1100" b="0" i="0" u="none" strike="noStrike" noProof="0" dirty="0">
                          <a:effectLst/>
                          <a:latin typeface="Calibri" panose="020F0502020204030204" pitchFamily="34" charset="0"/>
                        </a:rPr>
                        <a:t>Event holiday (festivals, sports etc.)</a:t>
                      </a:r>
                    </a:p>
                  </a:txBody>
                  <a:tcPr marL="72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10 %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14 %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100" b="0" i="0" u="none" strike="noStrike">
                          <a:effectLst/>
                          <a:latin typeface="Calibri" panose="020F0502020204030204" pitchFamily="34" charset="0"/>
                        </a:rPr>
                        <a:t>9 %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5 %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13 %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100" b="0" i="0" u="none" strike="noStrike">
                          <a:effectLst/>
                          <a:latin typeface="Calibri" panose="020F0502020204030204" pitchFamily="34" charset="0"/>
                        </a:rPr>
                        <a:t>5 %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100" b="0" i="0" u="none" strike="noStrike" dirty="0">
                          <a:effectLst/>
                          <a:latin typeface="Calibri" panose="020F0502020204030204" pitchFamily="34" charset="0"/>
                        </a:rPr>
                        <a:t>9 %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dirty="0">
                          <a:effectLst/>
                          <a:latin typeface="Calibri" panose="020F0502020204030204" pitchFamily="34" charset="0"/>
                        </a:rPr>
                        <a:t>16 %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100" b="0" i="0" u="none" strike="noStrike">
                          <a:effectLst/>
                          <a:latin typeface="Calibri" panose="020F0502020204030204" pitchFamily="34" charset="0"/>
                        </a:rPr>
                        <a:t>11 %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extLst>
                  <a:ext uri="{0D108BD9-81ED-4DB2-BD59-A6C34878D82A}">
                    <a16:rowId xmlns:a16="http://schemas.microsoft.com/office/drawing/2014/main" val="1594825480"/>
                  </a:ext>
                </a:extLst>
              </a:tr>
              <a:tr h="182767">
                <a:tc>
                  <a:txBody>
                    <a:bodyPr/>
                    <a:lstStyle/>
                    <a:p>
                      <a:pPr algn="l" fontAlgn="ctr"/>
                      <a:r>
                        <a:rPr lang="en-US" sz="1100" b="0" i="0" u="none" strike="noStrike" noProof="0" dirty="0">
                          <a:effectLst/>
                          <a:latin typeface="Calibri" panose="020F0502020204030204" pitchFamily="34" charset="0"/>
                        </a:rPr>
                        <a:t>Countryside holiday</a:t>
                      </a:r>
                    </a:p>
                  </a:txBody>
                  <a:tcPr marL="72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10 %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12 %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100" b="0" i="0" u="none" strike="noStrike">
                          <a:effectLst/>
                          <a:latin typeface="Calibri" panose="020F0502020204030204" pitchFamily="34" charset="0"/>
                        </a:rPr>
                        <a:t>9 %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8 %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12 %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100" b="0" i="0" u="none" strike="noStrike">
                          <a:effectLst/>
                          <a:latin typeface="Calibri" panose="020F0502020204030204" pitchFamily="34" charset="0"/>
                        </a:rPr>
                        <a:t>10 %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11 %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dirty="0">
                          <a:effectLst/>
                          <a:latin typeface="Calibri" panose="020F0502020204030204" pitchFamily="34" charset="0"/>
                        </a:rPr>
                        <a:t>10 %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9 %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extLst>
                  <a:ext uri="{0D108BD9-81ED-4DB2-BD59-A6C34878D82A}">
                    <a16:rowId xmlns:a16="http://schemas.microsoft.com/office/drawing/2014/main" val="2535561116"/>
                  </a:ext>
                </a:extLst>
              </a:tr>
              <a:tr h="182767">
                <a:tc>
                  <a:txBody>
                    <a:bodyPr/>
                    <a:lstStyle/>
                    <a:p>
                      <a:pPr algn="l" fontAlgn="ctr"/>
                      <a:r>
                        <a:rPr lang="en-US" sz="1100" b="0" i="0" u="none" strike="noStrike" noProof="0" dirty="0">
                          <a:effectLst/>
                          <a:latin typeface="Calibri" panose="020F0502020204030204" pitchFamily="34" charset="0"/>
                        </a:rPr>
                        <a:t>Health travel</a:t>
                      </a:r>
                    </a:p>
                  </a:txBody>
                  <a:tcPr marL="72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9 %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15 %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100" b="0" i="0" u="none" strike="noStrike">
                          <a:effectLst/>
                          <a:latin typeface="Calibri" panose="020F0502020204030204" pitchFamily="34" charset="0"/>
                        </a:rPr>
                        <a:t>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5 %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15 %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100" b="0" i="0" u="none" strike="noStrike">
                          <a:effectLst/>
                          <a:latin typeface="Calibri" panose="020F0502020204030204" pitchFamily="34" charset="0"/>
                        </a:rPr>
                        <a:t>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100" b="0" i="0" u="none" strike="noStrike" dirty="0">
                          <a:effectLst/>
                          <a:latin typeface="Calibri" panose="020F0502020204030204" pitchFamily="34" charset="0"/>
                        </a:rPr>
                        <a:t>17 %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100" b="0" i="0" u="none" strike="noStrike">
                          <a:effectLst/>
                          <a:latin typeface="Calibri" panose="020F0502020204030204" pitchFamily="34" charset="0"/>
                        </a:rPr>
                        <a:t>10 %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extLst>
                  <a:ext uri="{0D108BD9-81ED-4DB2-BD59-A6C34878D82A}">
                    <a16:rowId xmlns:a16="http://schemas.microsoft.com/office/drawing/2014/main" val="4279268175"/>
                  </a:ext>
                </a:extLst>
              </a:tr>
              <a:tr h="182767">
                <a:tc>
                  <a:txBody>
                    <a:bodyPr/>
                    <a:lstStyle/>
                    <a:p>
                      <a:pPr algn="l" fontAlgn="ctr"/>
                      <a:r>
                        <a:rPr lang="en-US" sz="1100" b="0" i="0" u="none" strike="noStrike" noProof="0" dirty="0">
                          <a:effectLst/>
                          <a:latin typeface="Calibri" panose="020F0502020204030204" pitchFamily="34" charset="0"/>
                        </a:rPr>
                        <a:t>Other type of winter holiday with snow</a:t>
                      </a:r>
                    </a:p>
                  </a:txBody>
                  <a:tcPr marL="72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10 %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100" b="0" i="0" u="none" strike="noStrike">
                          <a:effectLst/>
                          <a:latin typeface="Calibri" panose="020F0502020204030204" pitchFamily="34" charset="0"/>
                        </a:rPr>
                        <a:t>4 %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4 %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12 %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100" b="0" i="0" u="none" strike="noStrike">
                          <a:effectLst/>
                          <a:latin typeface="Calibri" panose="020F0502020204030204" pitchFamily="34" charset="0"/>
                        </a:rPr>
                        <a:t>2 %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13 %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100" b="0" i="0" u="none" strike="noStrike" dirty="0">
                          <a:effectLst/>
                          <a:latin typeface="Calibri" panose="020F0502020204030204" pitchFamily="34" charset="0"/>
                        </a:rPr>
                        <a:t>10 %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extLst>
                  <a:ext uri="{0D108BD9-81ED-4DB2-BD59-A6C34878D82A}">
                    <a16:rowId xmlns:a16="http://schemas.microsoft.com/office/drawing/2014/main" val="672732788"/>
                  </a:ext>
                </a:extLst>
              </a:tr>
              <a:tr h="182767">
                <a:tc>
                  <a:txBody>
                    <a:bodyPr/>
                    <a:lstStyle/>
                    <a:p>
                      <a:pPr algn="l" fontAlgn="ctr"/>
                      <a:r>
                        <a:rPr lang="en-US" sz="1100" b="0" i="0" u="none" strike="noStrike" noProof="0" dirty="0">
                          <a:effectLst/>
                          <a:latin typeface="Calibri" panose="020F0502020204030204" pitchFamily="34" charset="0"/>
                        </a:rPr>
                        <a:t>Cruise</a:t>
                      </a:r>
                    </a:p>
                  </a:txBody>
                  <a:tcPr marL="72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5 %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8 %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8 %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9 %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100" b="0" i="0" u="none" strike="noStrike" dirty="0">
                          <a:effectLst/>
                          <a:latin typeface="Calibri" panose="020F0502020204030204" pitchFamily="34" charset="0"/>
                        </a:rPr>
                        <a:t>5 %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extLst>
                  <a:ext uri="{0D108BD9-81ED-4DB2-BD59-A6C34878D82A}">
                    <a16:rowId xmlns:a16="http://schemas.microsoft.com/office/drawing/2014/main" val="4189130442"/>
                  </a:ext>
                </a:extLst>
              </a:tr>
            </a:tbl>
          </a:graphicData>
        </a:graphic>
      </p:graphicFrame>
    </p:spTree>
    <p:extLst>
      <p:ext uri="{BB962C8B-B14F-4D97-AF65-F5344CB8AC3E}">
        <p14:creationId xmlns:p14="http://schemas.microsoft.com/office/powerpoint/2010/main" val="239817762"/>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40000" y="540000"/>
            <a:ext cx="9341690" cy="553998"/>
          </a:xfrm>
        </p:spPr>
        <p:txBody>
          <a:bodyPr/>
          <a:lstStyle/>
          <a:p>
            <a:r>
              <a:rPr lang="en-US" dirty="0"/>
              <a:t>Segments share of occasion – Sweden</a:t>
            </a:r>
            <a:endParaRPr lang="nb-NO" dirty="0"/>
          </a:p>
        </p:txBody>
      </p:sp>
      <p:sp>
        <p:nvSpPr>
          <p:cNvPr id="5" name="Title 2"/>
          <p:cNvSpPr txBox="1">
            <a:spLocks/>
          </p:cNvSpPr>
          <p:nvPr/>
        </p:nvSpPr>
        <p:spPr bwMode="gray">
          <a:xfrm>
            <a:off x="540000" y="1156134"/>
            <a:ext cx="4420536" cy="553998"/>
          </a:xfrm>
          <a:prstGeom prst="rect">
            <a:avLst/>
          </a:prstGeom>
          <a:solidFill>
            <a:schemeClr val="accent3"/>
          </a:solidFill>
        </p:spPr>
        <p:txBody>
          <a:bodyPr wrap="none" lIns="82819" tIns="0" rIns="82819" bIns="0" rtlCol="0" anchor="ctr">
            <a:sp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r>
              <a:rPr lang="en-US" dirty="0"/>
              <a:t>- all destinations</a:t>
            </a:r>
            <a:endParaRPr lang="nb-NO" dirty="0"/>
          </a:p>
        </p:txBody>
      </p:sp>
      <p:pic>
        <p:nvPicPr>
          <p:cNvPr id="7" name="Picture 2" descr="Bilderesultat for country falg button sweden">
            <a:extLst>
              <a:ext uri="{FF2B5EF4-FFF2-40B4-BE49-F238E27FC236}">
                <a16:creationId xmlns:a16="http://schemas.microsoft.com/office/drawing/2014/main" id="{A0FC72CA-2728-4B68-8ACB-3A19C49E591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2696551" y="6876975"/>
            <a:ext cx="513334" cy="48196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e 3">
            <a:extLst>
              <a:ext uri="{FF2B5EF4-FFF2-40B4-BE49-F238E27FC236}">
                <a16:creationId xmlns:a16="http://schemas.microsoft.com/office/drawing/2014/main" id="{4735BDBE-5AAD-4FF8-A31F-5B9C1852D452}"/>
              </a:ext>
            </a:extLst>
          </p:cNvPr>
          <p:cNvGraphicFramePr>
            <a:graphicFrameLocks noGrp="1"/>
          </p:cNvGraphicFramePr>
          <p:nvPr>
            <p:extLst>
              <p:ext uri="{D42A27DB-BD31-4B8C-83A1-F6EECF244321}">
                <p14:modId xmlns:p14="http://schemas.microsoft.com/office/powerpoint/2010/main" val="4022266996"/>
              </p:ext>
            </p:extLst>
          </p:nvPr>
        </p:nvGraphicFramePr>
        <p:xfrm>
          <a:off x="550864" y="1836415"/>
          <a:ext cx="12306298" cy="4569174"/>
        </p:xfrm>
        <a:graphic>
          <a:graphicData uri="http://schemas.openxmlformats.org/drawingml/2006/table">
            <a:tbl>
              <a:tblPr/>
              <a:tblGrid>
                <a:gridCol w="2917048">
                  <a:extLst>
                    <a:ext uri="{9D8B030D-6E8A-4147-A177-3AD203B41FA5}">
                      <a16:colId xmlns:a16="http://schemas.microsoft.com/office/drawing/2014/main" val="1267352143"/>
                    </a:ext>
                  </a:extLst>
                </a:gridCol>
                <a:gridCol w="938925">
                  <a:extLst>
                    <a:ext uri="{9D8B030D-6E8A-4147-A177-3AD203B41FA5}">
                      <a16:colId xmlns:a16="http://schemas.microsoft.com/office/drawing/2014/main" val="3598082082"/>
                    </a:ext>
                  </a:extLst>
                </a:gridCol>
                <a:gridCol w="938925">
                  <a:extLst>
                    <a:ext uri="{9D8B030D-6E8A-4147-A177-3AD203B41FA5}">
                      <a16:colId xmlns:a16="http://schemas.microsoft.com/office/drawing/2014/main" val="2061368512"/>
                    </a:ext>
                  </a:extLst>
                </a:gridCol>
                <a:gridCol w="938925">
                  <a:extLst>
                    <a:ext uri="{9D8B030D-6E8A-4147-A177-3AD203B41FA5}">
                      <a16:colId xmlns:a16="http://schemas.microsoft.com/office/drawing/2014/main" val="2501730201"/>
                    </a:ext>
                  </a:extLst>
                </a:gridCol>
                <a:gridCol w="938925">
                  <a:extLst>
                    <a:ext uri="{9D8B030D-6E8A-4147-A177-3AD203B41FA5}">
                      <a16:colId xmlns:a16="http://schemas.microsoft.com/office/drawing/2014/main" val="3664847749"/>
                    </a:ext>
                  </a:extLst>
                </a:gridCol>
                <a:gridCol w="938925">
                  <a:extLst>
                    <a:ext uri="{9D8B030D-6E8A-4147-A177-3AD203B41FA5}">
                      <a16:colId xmlns:a16="http://schemas.microsoft.com/office/drawing/2014/main" val="3888842190"/>
                    </a:ext>
                  </a:extLst>
                </a:gridCol>
                <a:gridCol w="938925">
                  <a:extLst>
                    <a:ext uri="{9D8B030D-6E8A-4147-A177-3AD203B41FA5}">
                      <a16:colId xmlns:a16="http://schemas.microsoft.com/office/drawing/2014/main" val="2369081975"/>
                    </a:ext>
                  </a:extLst>
                </a:gridCol>
                <a:gridCol w="938925">
                  <a:extLst>
                    <a:ext uri="{9D8B030D-6E8A-4147-A177-3AD203B41FA5}">
                      <a16:colId xmlns:a16="http://schemas.microsoft.com/office/drawing/2014/main" val="4161958506"/>
                    </a:ext>
                  </a:extLst>
                </a:gridCol>
                <a:gridCol w="938925">
                  <a:extLst>
                    <a:ext uri="{9D8B030D-6E8A-4147-A177-3AD203B41FA5}">
                      <a16:colId xmlns:a16="http://schemas.microsoft.com/office/drawing/2014/main" val="726764430"/>
                    </a:ext>
                  </a:extLst>
                </a:gridCol>
                <a:gridCol w="938925">
                  <a:extLst>
                    <a:ext uri="{9D8B030D-6E8A-4147-A177-3AD203B41FA5}">
                      <a16:colId xmlns:a16="http://schemas.microsoft.com/office/drawing/2014/main" val="4203620124"/>
                    </a:ext>
                  </a:extLst>
                </a:gridCol>
                <a:gridCol w="938925">
                  <a:extLst>
                    <a:ext uri="{9D8B030D-6E8A-4147-A177-3AD203B41FA5}">
                      <a16:colId xmlns:a16="http://schemas.microsoft.com/office/drawing/2014/main" val="593850870"/>
                    </a:ext>
                  </a:extLst>
                </a:gridCol>
              </a:tblGrid>
              <a:tr h="731067">
                <a:tc>
                  <a:txBody>
                    <a:bodyPr/>
                    <a:lstStyle/>
                    <a:p>
                      <a:pPr algn="l" fontAlgn="ctr"/>
                      <a:r>
                        <a:rPr lang="nb-NO" sz="1100" b="0" i="0" u="none" strike="noStrike">
                          <a:effectLst/>
                          <a:latin typeface="Calibri" panose="020F0502020204030204" pitchFamily="34" charset="0"/>
                        </a:rPr>
                        <a:t>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nb-NO" sz="1100" b="1" i="0" u="none" strike="noStrike">
                          <a:effectLst/>
                          <a:latin typeface="Calibri" panose="020F0502020204030204" pitchFamily="34" charset="0"/>
                        </a:rPr>
                        <a:t>Total</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nb-NO" sz="1100" b="1" i="0" u="none" strike="noStrike">
                          <a:effectLst/>
                          <a:latin typeface="Calibri" panose="020F0502020204030204" pitchFamily="34" charset="0"/>
                        </a:rPr>
                        <a:t>PLAYFUL LIBERATON</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nb-NO" sz="1100" b="1" i="0" u="none" strike="noStrike">
                          <a:effectLst/>
                          <a:latin typeface="Calibri" panose="020F0502020204030204" pitchFamily="34" charset="0"/>
                        </a:rPr>
                        <a:t>SOCIAL IMMERSION</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nb-NO" sz="1100" b="1" i="0" u="none" strike="noStrike">
                          <a:effectLst/>
                          <a:latin typeface="Calibri" panose="020F0502020204030204" pitchFamily="34" charset="0"/>
                        </a:rPr>
                        <a:t>SHARING &amp; CARING</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nb-NO" sz="1100" b="1" i="0" u="none" strike="noStrike">
                          <a:effectLst/>
                          <a:latin typeface="Calibri" panose="020F0502020204030204" pitchFamily="34" charset="0"/>
                        </a:rPr>
                        <a:t>ESCAPE</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nb-NO" sz="1100" b="1" i="0" u="none" strike="noStrike">
                          <a:effectLst/>
                          <a:latin typeface="Calibri" panose="020F0502020204030204" pitchFamily="34" charset="0"/>
                        </a:rPr>
                        <a:t>CONTROL</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nb-NO" sz="1100" b="1" i="0" u="none" strike="noStrike">
                          <a:effectLst/>
                          <a:latin typeface="Calibri" panose="020F0502020204030204" pitchFamily="34" charset="0"/>
                        </a:rPr>
                        <a:t>BROADENING MY CULTURAL HORIZON</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en-US" sz="1100" b="1" i="0" u="none" strike="noStrike" dirty="0">
                          <a:effectLst/>
                          <a:latin typeface="Calibri" panose="020F0502020204030204" pitchFamily="34" charset="0"/>
                        </a:rPr>
                        <a:t>ADVENTURES IN THE WORLD OF NATURAL BEAUTY</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nb-NO" sz="1100" b="1" i="0" u="none" strike="noStrike" dirty="0">
                          <a:effectLst/>
                          <a:latin typeface="Calibri" panose="020F0502020204030204" pitchFamily="34" charset="0"/>
                        </a:rPr>
                        <a:t>EXTRAVAGANT INDULGENCE</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nb-NO" sz="1100" b="1" i="0" u="none" strike="noStrike">
                          <a:effectLst/>
                          <a:latin typeface="Calibri" panose="020F0502020204030204" pitchFamily="34" charset="0"/>
                        </a:rPr>
                        <a:t>ENERGY</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extLst>
                  <a:ext uri="{0D108BD9-81ED-4DB2-BD59-A6C34878D82A}">
                    <a16:rowId xmlns:a16="http://schemas.microsoft.com/office/drawing/2014/main" val="3665499100"/>
                  </a:ext>
                </a:extLst>
              </a:tr>
              <a:tr h="182767">
                <a:tc>
                  <a:txBody>
                    <a:bodyPr/>
                    <a:lstStyle/>
                    <a:p>
                      <a:pPr algn="l" fontAlgn="ctr"/>
                      <a:r>
                        <a:rPr lang="en-US" sz="1100" b="0" i="0" u="none" strike="noStrike" noProof="0">
                          <a:effectLst/>
                          <a:latin typeface="Calibri" panose="020F0502020204030204" pitchFamily="34" charset="0"/>
                        </a:rPr>
                        <a:t># interviews</a:t>
                      </a:r>
                    </a:p>
                  </a:txBody>
                  <a:tcPr marL="108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dirty="0">
                          <a:effectLst/>
                          <a:latin typeface="Calibri" panose="020F0502020204030204" pitchFamily="34" charset="0"/>
                        </a:rPr>
                        <a:t>2258</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168</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237</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302</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235</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197</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396</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316</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153</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254</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extLst>
                  <a:ext uri="{0D108BD9-81ED-4DB2-BD59-A6C34878D82A}">
                    <a16:rowId xmlns:a16="http://schemas.microsoft.com/office/drawing/2014/main" val="4064713748"/>
                  </a:ext>
                </a:extLst>
              </a:tr>
              <a:tr h="182767">
                <a:tc>
                  <a:txBody>
                    <a:bodyPr/>
                    <a:lstStyle/>
                    <a:p>
                      <a:pPr algn="l" fontAlgn="ctr"/>
                      <a:r>
                        <a:rPr lang="en-US" sz="1100" b="0" i="0" u="none" strike="noStrike" noProof="0">
                          <a:effectLst/>
                          <a:latin typeface="Calibri" panose="020F0502020204030204" pitchFamily="34" charset="0"/>
                        </a:rPr>
                        <a:t>Sun and beach holiday</a:t>
                      </a:r>
                    </a:p>
                  </a:txBody>
                  <a:tcPr marL="108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63 %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70 %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58 %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69 %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100" b="0" i="0" u="none" strike="noStrike">
                          <a:effectLst/>
                          <a:latin typeface="Calibri" panose="020F0502020204030204" pitchFamily="34" charset="0"/>
                        </a:rPr>
                        <a:t>76 %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100" b="0" i="0" u="none" strike="noStrike">
                          <a:effectLst/>
                          <a:latin typeface="Calibri" panose="020F0502020204030204" pitchFamily="34" charset="0"/>
                        </a:rPr>
                        <a:t>60 %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46 %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60 %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72 %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100" b="0" i="0" u="none" strike="noStrike">
                          <a:effectLst/>
                          <a:latin typeface="Calibri" panose="020F0502020204030204" pitchFamily="34" charset="0"/>
                        </a:rPr>
                        <a:t>67 %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extLst>
                  <a:ext uri="{0D108BD9-81ED-4DB2-BD59-A6C34878D82A}">
                    <a16:rowId xmlns:a16="http://schemas.microsoft.com/office/drawing/2014/main" val="2562978696"/>
                  </a:ext>
                </a:extLst>
              </a:tr>
              <a:tr h="182767">
                <a:tc>
                  <a:txBody>
                    <a:bodyPr/>
                    <a:lstStyle/>
                    <a:p>
                      <a:pPr algn="l" fontAlgn="ctr"/>
                      <a:r>
                        <a:rPr lang="en-US" sz="1100" b="0" i="0" u="none" strike="noStrike" noProof="0">
                          <a:effectLst/>
                          <a:latin typeface="Calibri" panose="020F0502020204030204" pitchFamily="34" charset="0"/>
                        </a:rPr>
                        <a:t>Sightseeing/round trip</a:t>
                      </a:r>
                    </a:p>
                  </a:txBody>
                  <a:tcPr marL="108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55 %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43 %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60 %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43 %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46 %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53 %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68 %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100" b="0" i="0" u="none" strike="noStrike">
                          <a:effectLst/>
                          <a:latin typeface="Calibri" panose="020F0502020204030204" pitchFamily="34" charset="0"/>
                        </a:rPr>
                        <a:t>65 %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100" b="0" i="0" u="none" strike="noStrike">
                          <a:effectLst/>
                          <a:latin typeface="Calibri" panose="020F0502020204030204" pitchFamily="34" charset="0"/>
                        </a:rPr>
                        <a:t>57 %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44 %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extLst>
                  <a:ext uri="{0D108BD9-81ED-4DB2-BD59-A6C34878D82A}">
                    <a16:rowId xmlns:a16="http://schemas.microsoft.com/office/drawing/2014/main" val="1923820534"/>
                  </a:ext>
                </a:extLst>
              </a:tr>
              <a:tr h="365534">
                <a:tc>
                  <a:txBody>
                    <a:bodyPr/>
                    <a:lstStyle/>
                    <a:p>
                      <a:pPr algn="l" fontAlgn="ctr"/>
                      <a:r>
                        <a:rPr lang="en-US" sz="1100" b="0" i="0" u="none" strike="noStrike" noProof="0">
                          <a:effectLst/>
                          <a:latin typeface="Calibri" panose="020F0502020204030204" pitchFamily="34" charset="0"/>
                        </a:rPr>
                        <a:t>City break (focusing on cultural, shopping, Club, restaurant visits etc.)</a:t>
                      </a:r>
                    </a:p>
                  </a:txBody>
                  <a:tcPr marL="108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52 %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48 %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54 %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46 %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42 %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53 %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59 %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100" b="0" i="0" u="none" strike="noStrike">
                          <a:effectLst/>
                          <a:latin typeface="Calibri" panose="020F0502020204030204" pitchFamily="34" charset="0"/>
                        </a:rPr>
                        <a:t>56 %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52 %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56 %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extLst>
                  <a:ext uri="{0D108BD9-81ED-4DB2-BD59-A6C34878D82A}">
                    <a16:rowId xmlns:a16="http://schemas.microsoft.com/office/drawing/2014/main" val="2409416014"/>
                  </a:ext>
                </a:extLst>
              </a:tr>
              <a:tr h="182767">
                <a:tc>
                  <a:txBody>
                    <a:bodyPr/>
                    <a:lstStyle/>
                    <a:p>
                      <a:pPr algn="l" fontAlgn="ctr"/>
                      <a:r>
                        <a:rPr lang="en-US" sz="1100" b="0" i="0" u="none" strike="noStrike" noProof="0">
                          <a:effectLst/>
                          <a:latin typeface="Calibri" panose="020F0502020204030204" pitchFamily="34" charset="0"/>
                        </a:rPr>
                        <a:t>Visits to historic sites</a:t>
                      </a:r>
                    </a:p>
                  </a:txBody>
                  <a:tcPr marL="108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46 %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35 %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50 %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33 %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37 %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38 %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63 %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100" b="0" i="0" u="none" strike="noStrike">
                          <a:effectLst/>
                          <a:latin typeface="Calibri" panose="020F0502020204030204" pitchFamily="34" charset="0"/>
                        </a:rPr>
                        <a:t>60 %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100" b="0" i="0" u="none" strike="noStrike">
                          <a:effectLst/>
                          <a:latin typeface="Calibri" panose="020F0502020204030204" pitchFamily="34" charset="0"/>
                        </a:rPr>
                        <a:t>43 %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41 %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extLst>
                  <a:ext uri="{0D108BD9-81ED-4DB2-BD59-A6C34878D82A}">
                    <a16:rowId xmlns:a16="http://schemas.microsoft.com/office/drawing/2014/main" val="2663069156"/>
                  </a:ext>
                </a:extLst>
              </a:tr>
              <a:tr h="365534">
                <a:tc>
                  <a:txBody>
                    <a:bodyPr/>
                    <a:lstStyle/>
                    <a:p>
                      <a:pPr algn="l" fontAlgn="ctr"/>
                      <a:r>
                        <a:rPr lang="en-US" sz="1100" b="0" i="0" u="none" strike="noStrike" noProof="0">
                          <a:effectLst/>
                          <a:latin typeface="Calibri" panose="020F0502020204030204" pitchFamily="34" charset="0"/>
                        </a:rPr>
                        <a:t>Holiday to experience nature, scenery and wildlife</a:t>
                      </a:r>
                    </a:p>
                  </a:txBody>
                  <a:tcPr marL="108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42 %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30 %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44 %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27 %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39 %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32 %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45 %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72 %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100" b="0" i="0" u="none" strike="noStrike">
                          <a:effectLst/>
                          <a:latin typeface="Calibri" panose="020F0502020204030204" pitchFamily="34" charset="0"/>
                        </a:rPr>
                        <a:t>35 %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36 %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extLst>
                  <a:ext uri="{0D108BD9-81ED-4DB2-BD59-A6C34878D82A}">
                    <a16:rowId xmlns:a16="http://schemas.microsoft.com/office/drawing/2014/main" val="3895974794"/>
                  </a:ext>
                </a:extLst>
              </a:tr>
              <a:tr h="182767">
                <a:tc>
                  <a:txBody>
                    <a:bodyPr/>
                    <a:lstStyle/>
                    <a:p>
                      <a:pPr algn="l" fontAlgn="ctr"/>
                      <a:r>
                        <a:rPr lang="en-US" sz="1100" b="0" i="0" u="none" strike="noStrike" noProof="0">
                          <a:effectLst/>
                          <a:latin typeface="Calibri" panose="020F0502020204030204" pitchFamily="34" charset="0"/>
                        </a:rPr>
                        <a:t>Visiting friends and relatives</a:t>
                      </a:r>
                    </a:p>
                  </a:txBody>
                  <a:tcPr marL="108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38 %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33 %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46 %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100" b="0" i="0" u="none" strike="noStrike">
                          <a:effectLst/>
                          <a:latin typeface="Calibri" panose="020F0502020204030204" pitchFamily="34" charset="0"/>
                        </a:rPr>
                        <a:t>51 %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100" b="0" i="0" u="none" strike="noStrike">
                          <a:effectLst/>
                          <a:latin typeface="Calibri" panose="020F0502020204030204" pitchFamily="34" charset="0"/>
                        </a:rPr>
                        <a:t>31 %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30 %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32 %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41 %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37 %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37 %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extLst>
                  <a:ext uri="{0D108BD9-81ED-4DB2-BD59-A6C34878D82A}">
                    <a16:rowId xmlns:a16="http://schemas.microsoft.com/office/drawing/2014/main" val="4162144917"/>
                  </a:ext>
                </a:extLst>
              </a:tr>
              <a:tr h="182767">
                <a:tc>
                  <a:txBody>
                    <a:bodyPr/>
                    <a:lstStyle/>
                    <a:p>
                      <a:pPr algn="l" fontAlgn="ctr"/>
                      <a:r>
                        <a:rPr lang="en-US" sz="1100" b="0" i="0" u="none" strike="noStrike" noProof="0">
                          <a:effectLst/>
                          <a:latin typeface="Calibri" panose="020F0502020204030204" pitchFamily="34" charset="0"/>
                        </a:rPr>
                        <a:t>Cultural experience (focus on art, theatre etc)</a:t>
                      </a:r>
                    </a:p>
                  </a:txBody>
                  <a:tcPr marL="108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35 %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29 %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36 %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24 %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24 %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32 %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55 %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100" b="0" i="0" u="none" strike="noStrike">
                          <a:effectLst/>
                          <a:latin typeface="Calibri" panose="020F0502020204030204" pitchFamily="34" charset="0"/>
                        </a:rPr>
                        <a:t>38 %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36 %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28 %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extLst>
                  <a:ext uri="{0D108BD9-81ED-4DB2-BD59-A6C34878D82A}">
                    <a16:rowId xmlns:a16="http://schemas.microsoft.com/office/drawing/2014/main" val="3570752420"/>
                  </a:ext>
                </a:extLst>
              </a:tr>
              <a:tr h="182767">
                <a:tc>
                  <a:txBody>
                    <a:bodyPr/>
                    <a:lstStyle/>
                    <a:p>
                      <a:pPr algn="l" fontAlgn="ctr"/>
                      <a:r>
                        <a:rPr lang="en-US" sz="1100" b="0" i="0" u="none" strike="noStrike" noProof="0">
                          <a:effectLst/>
                          <a:latin typeface="Calibri" panose="020F0502020204030204" pitchFamily="34" charset="0"/>
                        </a:rPr>
                        <a:t>Party&amp;amp;fun</a:t>
                      </a:r>
                    </a:p>
                  </a:txBody>
                  <a:tcPr marL="108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18 %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26 %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100" b="0" i="0" u="none" strike="noStrike">
                          <a:effectLst/>
                          <a:latin typeface="Calibri" panose="020F0502020204030204" pitchFamily="34" charset="0"/>
                        </a:rPr>
                        <a:t>23 %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21 %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14 %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17 %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11 %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17 %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24 %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21 %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extLst>
                  <a:ext uri="{0D108BD9-81ED-4DB2-BD59-A6C34878D82A}">
                    <a16:rowId xmlns:a16="http://schemas.microsoft.com/office/drawing/2014/main" val="4259737437"/>
                  </a:ext>
                </a:extLst>
              </a:tr>
              <a:tr h="182767">
                <a:tc>
                  <a:txBody>
                    <a:bodyPr/>
                    <a:lstStyle/>
                    <a:p>
                      <a:pPr algn="l" fontAlgn="ctr"/>
                      <a:r>
                        <a:rPr lang="en-US" sz="1100" b="0" i="0" u="none" strike="noStrike" noProof="0">
                          <a:effectLst/>
                          <a:latin typeface="Calibri" panose="020F0502020204030204" pitchFamily="34" charset="0"/>
                        </a:rPr>
                        <a:t>Sports/active holiday</a:t>
                      </a:r>
                    </a:p>
                  </a:txBody>
                  <a:tcPr marL="108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16 %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15 %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15 %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10 %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11 %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14 %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9 %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22 %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100" b="0" i="0" u="none" strike="noStrike">
                          <a:effectLst/>
                          <a:latin typeface="Calibri" panose="020F0502020204030204" pitchFamily="34" charset="0"/>
                        </a:rPr>
                        <a:t>15 %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34 %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extLst>
                  <a:ext uri="{0D108BD9-81ED-4DB2-BD59-A6C34878D82A}">
                    <a16:rowId xmlns:a16="http://schemas.microsoft.com/office/drawing/2014/main" val="1440313000"/>
                  </a:ext>
                </a:extLst>
              </a:tr>
              <a:tr h="182767">
                <a:tc>
                  <a:txBody>
                    <a:bodyPr/>
                    <a:lstStyle/>
                    <a:p>
                      <a:pPr algn="l" fontAlgn="ctr"/>
                      <a:r>
                        <a:rPr lang="en-US" sz="1100" b="0" i="0" u="none" strike="noStrike" noProof="0">
                          <a:effectLst/>
                          <a:latin typeface="Calibri" panose="020F0502020204030204" pitchFamily="34" charset="0"/>
                        </a:rPr>
                        <a:t>Culinary trip</a:t>
                      </a:r>
                    </a:p>
                  </a:txBody>
                  <a:tcPr marL="108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16 %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17 %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20 %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12 %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12 %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10 %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18 %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16 %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20 %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15 %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extLst>
                  <a:ext uri="{0D108BD9-81ED-4DB2-BD59-A6C34878D82A}">
                    <a16:rowId xmlns:a16="http://schemas.microsoft.com/office/drawing/2014/main" val="4098319968"/>
                  </a:ext>
                </a:extLst>
              </a:tr>
              <a:tr h="182767">
                <a:tc>
                  <a:txBody>
                    <a:bodyPr/>
                    <a:lstStyle/>
                    <a:p>
                      <a:pPr algn="l" fontAlgn="ctr"/>
                      <a:r>
                        <a:rPr lang="en-US" sz="1100" b="0" i="0" u="none" strike="noStrike" noProof="0">
                          <a:effectLst/>
                          <a:latin typeface="Calibri" panose="020F0502020204030204" pitchFamily="34" charset="0"/>
                        </a:rPr>
                        <a:t>Event holiday (festivals, sports etc)</a:t>
                      </a:r>
                    </a:p>
                  </a:txBody>
                  <a:tcPr marL="108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11 %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13 %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18 %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100" b="0" i="0" u="none" strike="noStrike">
                          <a:effectLst/>
                          <a:latin typeface="Calibri" panose="020F0502020204030204" pitchFamily="34" charset="0"/>
                        </a:rPr>
                        <a:t>10 %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9 %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13 %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12 %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12 %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13 %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extLst>
                  <a:ext uri="{0D108BD9-81ED-4DB2-BD59-A6C34878D82A}">
                    <a16:rowId xmlns:a16="http://schemas.microsoft.com/office/drawing/2014/main" val="1188266645"/>
                  </a:ext>
                </a:extLst>
              </a:tr>
              <a:tr h="365534">
                <a:tc>
                  <a:txBody>
                    <a:bodyPr/>
                    <a:lstStyle/>
                    <a:p>
                      <a:pPr algn="l" fontAlgn="ctr"/>
                      <a:r>
                        <a:rPr lang="en-US" sz="1100" b="0" i="0" u="none" strike="noStrike" noProof="0">
                          <a:effectLst/>
                          <a:latin typeface="Calibri" panose="020F0502020204030204" pitchFamily="34" charset="0"/>
                        </a:rPr>
                        <a:t>Travel to cottage/holiday home (hired/own/borrowed cottage/holiday home)</a:t>
                      </a:r>
                    </a:p>
                  </a:txBody>
                  <a:tcPr marL="108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9 %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8 %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10 %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10 %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11 %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10 %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11 %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extLst>
                  <a:ext uri="{0D108BD9-81ED-4DB2-BD59-A6C34878D82A}">
                    <a16:rowId xmlns:a16="http://schemas.microsoft.com/office/drawing/2014/main" val="3760162513"/>
                  </a:ext>
                </a:extLst>
              </a:tr>
              <a:tr h="182767">
                <a:tc>
                  <a:txBody>
                    <a:bodyPr/>
                    <a:lstStyle/>
                    <a:p>
                      <a:pPr algn="l" fontAlgn="ctr"/>
                      <a:r>
                        <a:rPr lang="en-US" sz="1100" b="0" i="0" u="none" strike="noStrike" noProof="0">
                          <a:effectLst/>
                          <a:latin typeface="Calibri" panose="020F0502020204030204" pitchFamily="34" charset="0"/>
                        </a:rPr>
                        <a:t>Ski holiday</a:t>
                      </a:r>
                    </a:p>
                  </a:txBody>
                  <a:tcPr marL="108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9 %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4 %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4 %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4 %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8 %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4 %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5 %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8 %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25 %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extLst>
                  <a:ext uri="{0D108BD9-81ED-4DB2-BD59-A6C34878D82A}">
                    <a16:rowId xmlns:a16="http://schemas.microsoft.com/office/drawing/2014/main" val="2886384034"/>
                  </a:ext>
                </a:extLst>
              </a:tr>
              <a:tr h="182767">
                <a:tc>
                  <a:txBody>
                    <a:bodyPr/>
                    <a:lstStyle/>
                    <a:p>
                      <a:pPr algn="l" fontAlgn="ctr"/>
                      <a:r>
                        <a:rPr lang="en-US" sz="1100" b="0" i="0" u="none" strike="noStrike" noProof="0">
                          <a:effectLst/>
                          <a:latin typeface="Calibri" panose="020F0502020204030204" pitchFamily="34" charset="0"/>
                        </a:rPr>
                        <a:t>Cruise</a:t>
                      </a:r>
                    </a:p>
                  </a:txBody>
                  <a:tcPr marL="108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8 %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5 %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9 %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8 %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extLst>
                  <a:ext uri="{0D108BD9-81ED-4DB2-BD59-A6C34878D82A}">
                    <a16:rowId xmlns:a16="http://schemas.microsoft.com/office/drawing/2014/main" val="2184309839"/>
                  </a:ext>
                </a:extLst>
              </a:tr>
              <a:tr h="182767">
                <a:tc>
                  <a:txBody>
                    <a:bodyPr/>
                    <a:lstStyle/>
                    <a:p>
                      <a:pPr algn="l" fontAlgn="ctr"/>
                      <a:r>
                        <a:rPr lang="en-US" sz="1100" b="0" i="0" u="none" strike="noStrike" noProof="0">
                          <a:effectLst/>
                          <a:latin typeface="Calibri" panose="020F0502020204030204" pitchFamily="34" charset="0"/>
                        </a:rPr>
                        <a:t>Countryside holiday</a:t>
                      </a:r>
                    </a:p>
                  </a:txBody>
                  <a:tcPr marL="108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5 %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4 %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5 %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9 %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extLst>
                  <a:ext uri="{0D108BD9-81ED-4DB2-BD59-A6C34878D82A}">
                    <a16:rowId xmlns:a16="http://schemas.microsoft.com/office/drawing/2014/main" val="1273229535"/>
                  </a:ext>
                </a:extLst>
              </a:tr>
              <a:tr h="182767">
                <a:tc>
                  <a:txBody>
                    <a:bodyPr/>
                    <a:lstStyle/>
                    <a:p>
                      <a:pPr algn="l" fontAlgn="ctr"/>
                      <a:r>
                        <a:rPr lang="en-US" sz="1100" b="0" i="0" u="none" strike="noStrike" noProof="0">
                          <a:effectLst/>
                          <a:latin typeface="Calibri" panose="020F0502020204030204" pitchFamily="34" charset="0"/>
                        </a:rPr>
                        <a:t>Health travel</a:t>
                      </a:r>
                    </a:p>
                  </a:txBody>
                  <a:tcPr marL="108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4 %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4 %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5 %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2 %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5 %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5 %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extLst>
                  <a:ext uri="{0D108BD9-81ED-4DB2-BD59-A6C34878D82A}">
                    <a16:rowId xmlns:a16="http://schemas.microsoft.com/office/drawing/2014/main" val="3257975813"/>
                  </a:ext>
                </a:extLst>
              </a:tr>
              <a:tr h="182767">
                <a:tc>
                  <a:txBody>
                    <a:bodyPr/>
                    <a:lstStyle/>
                    <a:p>
                      <a:pPr algn="l" fontAlgn="ctr"/>
                      <a:r>
                        <a:rPr lang="en-US" sz="1100" b="0" i="0" u="none" strike="noStrike" noProof="0" dirty="0">
                          <a:effectLst/>
                          <a:latin typeface="Calibri" panose="020F0502020204030204" pitchFamily="34" charset="0"/>
                        </a:rPr>
                        <a:t>Other type of </a:t>
                      </a:r>
                      <a:r>
                        <a:rPr lang="en-US" sz="1100" b="0" i="0" u="none" strike="noStrike" noProof="0" dirty="0" err="1">
                          <a:effectLst/>
                          <a:latin typeface="Calibri" panose="020F0502020204030204" pitchFamily="34" charset="0"/>
                        </a:rPr>
                        <a:t>winterholiday</a:t>
                      </a:r>
                      <a:r>
                        <a:rPr lang="en-US" sz="1100" b="0" i="0" u="none" strike="noStrike" noProof="0" dirty="0">
                          <a:effectLst/>
                          <a:latin typeface="Calibri" panose="020F0502020204030204" pitchFamily="34" charset="0"/>
                        </a:rPr>
                        <a:t> with snow</a:t>
                      </a:r>
                    </a:p>
                  </a:txBody>
                  <a:tcPr marL="108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2 %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2 %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1 %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1 %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1 %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2 %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0 %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2 %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dirty="0">
                          <a:effectLst/>
                          <a:latin typeface="Calibri" panose="020F0502020204030204" pitchFamily="34" charset="0"/>
                        </a:rPr>
                        <a:t>2 %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dirty="0">
                          <a:effectLst/>
                          <a:latin typeface="Calibri" panose="020F0502020204030204" pitchFamily="34" charset="0"/>
                        </a:rPr>
                        <a:t>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extLst>
                  <a:ext uri="{0D108BD9-81ED-4DB2-BD59-A6C34878D82A}">
                    <a16:rowId xmlns:a16="http://schemas.microsoft.com/office/drawing/2014/main" val="55121810"/>
                  </a:ext>
                </a:extLst>
              </a:tr>
            </a:tbl>
          </a:graphicData>
        </a:graphic>
      </p:graphicFrame>
    </p:spTree>
    <p:extLst>
      <p:ext uri="{BB962C8B-B14F-4D97-AF65-F5344CB8AC3E}">
        <p14:creationId xmlns:p14="http://schemas.microsoft.com/office/powerpoint/2010/main" val="582647222"/>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gray">
          <a:xfrm>
            <a:off x="0" y="0"/>
            <a:ext cx="13439775" cy="75612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US" sz="2000" dirty="0">
              <a:solidFill>
                <a:schemeClr val="bg1"/>
              </a:solidFill>
            </a:endParaRPr>
          </a:p>
        </p:txBody>
      </p:sp>
      <p:pic>
        <p:nvPicPr>
          <p:cNvPr id="2" name="Picture 1" descr="agile-80380347.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97566" y="180231"/>
            <a:ext cx="13095833" cy="7171143"/>
          </a:xfrm>
          <a:prstGeom prst="rect">
            <a:avLst/>
          </a:prstGeom>
        </p:spPr>
      </p:pic>
      <p:sp>
        <p:nvSpPr>
          <p:cNvPr id="3" name="Content Placeholder 2"/>
          <p:cNvSpPr>
            <a:spLocks noGrp="1"/>
          </p:cNvSpPr>
          <p:nvPr>
            <p:ph idx="1"/>
          </p:nvPr>
        </p:nvSpPr>
        <p:spPr>
          <a:xfrm>
            <a:off x="435428" y="1188343"/>
            <a:ext cx="4844299" cy="4722801"/>
          </a:xfrm>
        </p:spPr>
        <p:txBody>
          <a:bodyPr>
            <a:noAutofit/>
          </a:bodyPr>
          <a:lstStyle/>
          <a:p>
            <a:pPr marL="0" indent="0">
              <a:spcAft>
                <a:spcPts val="1800"/>
              </a:spcAft>
              <a:buNone/>
            </a:pPr>
            <a:r>
              <a:rPr lang="en-US" sz="2400" b="1" dirty="0">
                <a:solidFill>
                  <a:schemeClr val="accent3"/>
                </a:solidFill>
              </a:rPr>
              <a:t>The world</a:t>
            </a:r>
            <a:r>
              <a:rPr lang="en-US" sz="2400" dirty="0">
                <a:solidFill>
                  <a:schemeClr val="accent3"/>
                </a:solidFill>
              </a:rPr>
              <a:t> </a:t>
            </a:r>
            <a:r>
              <a:rPr lang="en-US" sz="2400" dirty="0"/>
              <a:t>is changing. </a:t>
            </a:r>
            <a:br>
              <a:rPr lang="en-US" sz="2400" dirty="0"/>
            </a:br>
            <a:r>
              <a:rPr lang="en-US" sz="2400" b="1" dirty="0">
                <a:solidFill>
                  <a:schemeClr val="accent3"/>
                </a:solidFill>
              </a:rPr>
              <a:t>The travel industry</a:t>
            </a:r>
            <a:r>
              <a:rPr lang="en-US" sz="2400" dirty="0">
                <a:solidFill>
                  <a:schemeClr val="accent3"/>
                </a:solidFill>
              </a:rPr>
              <a:t> </a:t>
            </a:r>
            <a:r>
              <a:rPr lang="en-US" sz="2400" dirty="0"/>
              <a:t>is changing. </a:t>
            </a:r>
            <a:r>
              <a:rPr lang="en-US" sz="2400" b="1" dirty="0">
                <a:solidFill>
                  <a:schemeClr val="accent3"/>
                </a:solidFill>
              </a:rPr>
              <a:t>People </a:t>
            </a:r>
            <a:r>
              <a:rPr lang="en-US" sz="2400" dirty="0"/>
              <a:t>change. How they </a:t>
            </a:r>
            <a:r>
              <a:rPr lang="en-US" sz="2400" b="1" dirty="0">
                <a:solidFill>
                  <a:schemeClr val="accent3"/>
                </a:solidFill>
              </a:rPr>
              <a:t>interact</a:t>
            </a:r>
            <a:r>
              <a:rPr lang="en-US" sz="2400" dirty="0"/>
              <a:t> with brands is changing. Their </a:t>
            </a:r>
            <a:r>
              <a:rPr lang="en-US" sz="2400" b="1" dirty="0">
                <a:solidFill>
                  <a:schemeClr val="accent3"/>
                </a:solidFill>
              </a:rPr>
              <a:t>behavior</a:t>
            </a:r>
            <a:r>
              <a:rPr lang="en-US" sz="2400" dirty="0"/>
              <a:t> in relation to vacation change.</a:t>
            </a:r>
          </a:p>
          <a:p>
            <a:pPr marL="0" indent="0">
              <a:spcAft>
                <a:spcPts val="1800"/>
              </a:spcAft>
              <a:buNone/>
            </a:pPr>
            <a:r>
              <a:rPr lang="en-US" sz="2400" b="1" dirty="0">
                <a:solidFill>
                  <a:schemeClr val="accent1"/>
                </a:solidFill>
              </a:rPr>
              <a:t>You may have to adapt and make changes in the strategy </a:t>
            </a:r>
            <a:r>
              <a:rPr lang="en-US" sz="2400" dirty="0"/>
              <a:t>to keep pace with the market. </a:t>
            </a:r>
          </a:p>
          <a:p>
            <a:pPr marL="0" indent="0">
              <a:spcAft>
                <a:spcPts val="1800"/>
              </a:spcAft>
              <a:buNone/>
            </a:pPr>
            <a:r>
              <a:rPr lang="en-US" sz="2400" dirty="0"/>
              <a:t>Fundamental consumer insights in key markets is part of the basis for this.</a:t>
            </a:r>
          </a:p>
        </p:txBody>
      </p:sp>
      <p:sp>
        <p:nvSpPr>
          <p:cNvPr id="8" name="Title 1"/>
          <p:cNvSpPr txBox="1">
            <a:spLocks/>
          </p:cNvSpPr>
          <p:nvPr/>
        </p:nvSpPr>
        <p:spPr bwMode="gray">
          <a:xfrm>
            <a:off x="7800008" y="3878872"/>
            <a:ext cx="2376264" cy="553998"/>
          </a:xfrm>
          <a:prstGeom prst="rect">
            <a:avLst/>
          </a:prstGeom>
          <a:solidFill>
            <a:schemeClr val="accent3"/>
          </a:solidFill>
        </p:spPr>
        <p:txBody>
          <a:bodyPr wrap="none" lIns="82819" tIns="0" rIns="82819" bIns="0" rtlCol="0" anchor="ctr">
            <a:norm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r>
              <a:rPr lang="en-US" b="1" dirty="0"/>
              <a:t>Updated</a:t>
            </a:r>
          </a:p>
        </p:txBody>
      </p:sp>
      <p:sp>
        <p:nvSpPr>
          <p:cNvPr id="9" name="Title 1"/>
          <p:cNvSpPr txBox="1">
            <a:spLocks/>
          </p:cNvSpPr>
          <p:nvPr/>
        </p:nvSpPr>
        <p:spPr bwMode="gray">
          <a:xfrm>
            <a:off x="7800007" y="4491112"/>
            <a:ext cx="2880319" cy="553998"/>
          </a:xfrm>
          <a:prstGeom prst="rect">
            <a:avLst/>
          </a:prstGeom>
          <a:solidFill>
            <a:schemeClr val="accent3"/>
          </a:solidFill>
        </p:spPr>
        <p:txBody>
          <a:bodyPr wrap="none" lIns="82819" tIns="0" rIns="82819" bIns="0" rtlCol="0" anchor="ctr">
            <a:norm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r>
              <a:rPr lang="en-US" b="1" dirty="0"/>
              <a:t>insightful</a:t>
            </a:r>
          </a:p>
        </p:txBody>
      </p:sp>
      <p:sp>
        <p:nvSpPr>
          <p:cNvPr id="11" name="Title 1"/>
          <p:cNvSpPr txBox="1">
            <a:spLocks/>
          </p:cNvSpPr>
          <p:nvPr/>
        </p:nvSpPr>
        <p:spPr bwMode="gray">
          <a:xfrm>
            <a:off x="7800007" y="5111958"/>
            <a:ext cx="2749104" cy="553998"/>
          </a:xfrm>
          <a:prstGeom prst="rect">
            <a:avLst/>
          </a:prstGeom>
          <a:solidFill>
            <a:schemeClr val="accent3"/>
          </a:solidFill>
        </p:spPr>
        <p:txBody>
          <a:bodyPr wrap="none" lIns="82819" tIns="0" rIns="82819" bIns="0" rtlCol="0" anchor="ctr">
            <a:norm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r>
              <a:rPr lang="en-US" b="1" dirty="0"/>
              <a:t>proactive</a:t>
            </a:r>
          </a:p>
        </p:txBody>
      </p:sp>
      <p:pic>
        <p:nvPicPr>
          <p:cNvPr id="14" name="Picture 2" descr="C:\Users\Graphics Dude Ltd\Graphics Dude Ltd\Work\PC - IM - 150415A (template pt2)\Graphics\Tags\MarketingElectronic-Col.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232925" y="6911651"/>
            <a:ext cx="1608992" cy="220891"/>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bwMode="gray">
          <a:xfrm>
            <a:off x="539678" y="7380294"/>
            <a:ext cx="4896000" cy="180975"/>
          </a:xfrm>
          <a:prstGeom prst="rect">
            <a:avLst/>
          </a:prstGeom>
          <a:noFill/>
        </p:spPr>
        <p:txBody>
          <a:bodyPr wrap="none" lIns="0" tIns="0" rIns="0" bIns="0" rtlCol="0" anchor="ctr">
            <a:noAutofit/>
          </a:bodyPr>
          <a:lstStyle/>
          <a:p>
            <a:r>
              <a:rPr lang="en-GB" sz="700" dirty="0">
                <a:latin typeface="Segoe UI Light" panose="020B0502040204020203" pitchFamily="34" charset="0"/>
              </a:rPr>
              <a:t>Ipsos Report | September 2017 |  Market report SWEDEN  |</a:t>
            </a:r>
          </a:p>
        </p:txBody>
      </p:sp>
    </p:spTree>
    <p:extLst>
      <p:ext uri="{BB962C8B-B14F-4D97-AF65-F5344CB8AC3E}">
        <p14:creationId xmlns:p14="http://schemas.microsoft.com/office/powerpoint/2010/main" val="2944688660"/>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nb-NO" dirty="0"/>
          </a:p>
        </p:txBody>
      </p:sp>
      <p:pic>
        <p:nvPicPr>
          <p:cNvPr id="3" name="Picture Placeholder 8"/>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69374" y="179389"/>
            <a:ext cx="13101024" cy="7200899"/>
          </a:xfrm>
          <a:prstGeom prst="rect">
            <a:avLst/>
          </a:prstGeom>
        </p:spPr>
      </p:pic>
      <p:sp>
        <p:nvSpPr>
          <p:cNvPr id="4" name="Title 3"/>
          <p:cNvSpPr txBox="1">
            <a:spLocks/>
          </p:cNvSpPr>
          <p:nvPr/>
        </p:nvSpPr>
        <p:spPr bwMode="gray">
          <a:xfrm>
            <a:off x="459467" y="540271"/>
            <a:ext cx="11954778" cy="492443"/>
          </a:xfrm>
          <a:prstGeom prst="rect">
            <a:avLst/>
          </a:prstGeom>
          <a:solidFill>
            <a:schemeClr val="accent1"/>
          </a:solidFill>
        </p:spPr>
        <p:txBody>
          <a:bodyPr wrap="none" lIns="82819" tIns="0" rIns="82819" bIns="0" rtlCol="0" anchor="ctr">
            <a:spAutoFit/>
          </a:bodyPr>
          <a:lstStyle>
            <a:lvl1pPr algn="l" defTabSz="1051802" rtl="0" eaLnBrk="1" latinLnBrk="0" hangingPunct="1">
              <a:lnSpc>
                <a:spcPct val="100000"/>
              </a:lnSpc>
              <a:spcBef>
                <a:spcPts val="0"/>
              </a:spcBef>
              <a:buNone/>
              <a:defRPr lang="en-GB" sz="3600" b="0" kern="1200" cap="all" baseline="0" smtClean="0">
                <a:solidFill>
                  <a:schemeClr val="bg1"/>
                </a:solidFill>
                <a:latin typeface="+mj-lt"/>
                <a:ea typeface="+mn-ea"/>
                <a:cs typeface="+mn-cs"/>
              </a:defRPr>
            </a:lvl1pPr>
          </a:lstStyle>
          <a:p>
            <a:r>
              <a:rPr lang="en-US" sz="3200" dirty="0"/>
              <a:t>Major changes in the global segmentation VS LAST TIME</a:t>
            </a:r>
          </a:p>
        </p:txBody>
      </p:sp>
      <p:sp>
        <p:nvSpPr>
          <p:cNvPr id="5" name="TextBox 4"/>
          <p:cNvSpPr txBox="1"/>
          <p:nvPr/>
        </p:nvSpPr>
        <p:spPr>
          <a:xfrm>
            <a:off x="1039041" y="5580831"/>
            <a:ext cx="8705182" cy="1460775"/>
          </a:xfrm>
          <a:prstGeom prst="rect">
            <a:avLst/>
          </a:prstGeom>
          <a:noFill/>
        </p:spPr>
        <p:txBody>
          <a:bodyPr wrap="square" lIns="72000" tIns="36000" rIns="72000" bIns="36000" rtlCol="0">
            <a:spAutoFit/>
          </a:bodyPr>
          <a:lstStyle/>
          <a:p>
            <a:pPr>
              <a:lnSpc>
                <a:spcPct val="110000"/>
              </a:lnSpc>
              <a:spcBef>
                <a:spcPts val="2400"/>
              </a:spcBef>
              <a:buClr>
                <a:schemeClr val="bg2"/>
              </a:buClr>
            </a:pPr>
            <a:r>
              <a:rPr lang="nb-NO" sz="1800" b="1" dirty="0">
                <a:solidFill>
                  <a:schemeClr val="accent1"/>
                </a:solidFill>
              </a:rPr>
              <a:t>THE PREVIOUS RED AND GREEN SEGMENTS ARE DIVIDED</a:t>
            </a:r>
            <a:br>
              <a:rPr lang="nb-NO" sz="1800" b="1" dirty="0">
                <a:solidFill>
                  <a:schemeClr val="accent1"/>
                </a:solidFill>
              </a:rPr>
            </a:br>
            <a:r>
              <a:rPr lang="en-US" sz="1600" dirty="0"/>
              <a:t>In stead of a pure “Exploration” segment and one “Broadening my horizon” segment,  we have a red segment (Energy), all about activity and a two green segments (Adventures in the world of natural beauty) all about unspoiled nature, and “Broadening my cultural horizon” all about experiencing culture. </a:t>
            </a:r>
          </a:p>
        </p:txBody>
      </p:sp>
      <p:cxnSp>
        <p:nvCxnSpPr>
          <p:cNvPr id="6" name="Straight Connector 5"/>
          <p:cNvCxnSpPr/>
          <p:nvPr/>
        </p:nvCxnSpPr>
        <p:spPr>
          <a:xfrm>
            <a:off x="967034" y="5639594"/>
            <a:ext cx="0" cy="1296144"/>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77817" y="2014635"/>
            <a:ext cx="4754428" cy="1189932"/>
          </a:xfrm>
          <a:prstGeom prst="rect">
            <a:avLst/>
          </a:prstGeom>
          <a:noFill/>
        </p:spPr>
        <p:txBody>
          <a:bodyPr wrap="square" lIns="72000" tIns="36000" rIns="72000" bIns="36000" rtlCol="0">
            <a:spAutoFit/>
          </a:bodyPr>
          <a:lstStyle/>
          <a:p>
            <a:pPr>
              <a:lnSpc>
                <a:spcPct val="110000"/>
              </a:lnSpc>
              <a:spcBef>
                <a:spcPts val="2400"/>
              </a:spcBef>
              <a:buClr>
                <a:schemeClr val="bg2"/>
              </a:buClr>
            </a:pPr>
            <a:r>
              <a:rPr lang="nb-NO" sz="1800" b="1" dirty="0">
                <a:solidFill>
                  <a:schemeClr val="accent1"/>
                </a:solidFill>
              </a:rPr>
              <a:t>NUMBER OF SEGMENTS</a:t>
            </a:r>
            <a:br>
              <a:rPr lang="nb-NO" sz="1800" b="1" dirty="0">
                <a:solidFill>
                  <a:schemeClr val="accent1"/>
                </a:solidFill>
              </a:rPr>
            </a:br>
            <a:r>
              <a:rPr lang="en-US" sz="1600" dirty="0"/>
              <a:t>This time we have 9 decent sized segments, last there were 8. I.e. we see a more fragmented picture of holiday needs this time.</a:t>
            </a:r>
          </a:p>
        </p:txBody>
      </p:sp>
      <p:cxnSp>
        <p:nvCxnSpPr>
          <p:cNvPr id="8" name="Straight Connector 7"/>
          <p:cNvCxnSpPr/>
          <p:nvPr/>
        </p:nvCxnSpPr>
        <p:spPr>
          <a:xfrm>
            <a:off x="705809" y="2027718"/>
            <a:ext cx="0" cy="1176849"/>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687439" y="3713655"/>
            <a:ext cx="6896723" cy="1460775"/>
          </a:xfrm>
          <a:prstGeom prst="rect">
            <a:avLst/>
          </a:prstGeom>
          <a:noFill/>
        </p:spPr>
        <p:txBody>
          <a:bodyPr wrap="square" lIns="72000" tIns="36000" rIns="72000" bIns="36000" rtlCol="0">
            <a:spAutoFit/>
          </a:bodyPr>
          <a:lstStyle/>
          <a:p>
            <a:pPr>
              <a:lnSpc>
                <a:spcPct val="110000"/>
              </a:lnSpc>
              <a:spcBef>
                <a:spcPts val="2400"/>
              </a:spcBef>
              <a:buClr>
                <a:schemeClr val="bg2"/>
              </a:buClr>
            </a:pPr>
            <a:r>
              <a:rPr lang="en-US" sz="1800" b="1" dirty="0">
                <a:solidFill>
                  <a:schemeClr val="accent1"/>
                </a:solidFill>
              </a:rPr>
              <a:t>NEW MEANING OF THE BLUE SEGMENT</a:t>
            </a:r>
            <a:br>
              <a:rPr lang="en-US" sz="1800" b="1" dirty="0">
                <a:solidFill>
                  <a:schemeClr val="accent1"/>
                </a:solidFill>
              </a:rPr>
            </a:br>
            <a:r>
              <a:rPr lang="en-US" sz="1600" dirty="0"/>
              <a:t>In the last segmentation the meaning of the blue segment was more in the direction of a «spa center» experience. This time it’s more about retreating to a quiet place. This could be a quite fisherman's cottage in Lofoten or a cabin in the mountains. </a:t>
            </a:r>
          </a:p>
        </p:txBody>
      </p:sp>
      <p:cxnSp>
        <p:nvCxnSpPr>
          <p:cNvPr id="10" name="Straight Connector 9"/>
          <p:cNvCxnSpPr/>
          <p:nvPr/>
        </p:nvCxnSpPr>
        <p:spPr>
          <a:xfrm>
            <a:off x="2595584" y="3763677"/>
            <a:ext cx="0" cy="1303676"/>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Title 3"/>
          <p:cNvSpPr txBox="1">
            <a:spLocks/>
          </p:cNvSpPr>
          <p:nvPr/>
        </p:nvSpPr>
        <p:spPr bwMode="gray">
          <a:xfrm>
            <a:off x="540000" y="1112725"/>
            <a:ext cx="167320" cy="492443"/>
          </a:xfrm>
          <a:prstGeom prst="rect">
            <a:avLst/>
          </a:prstGeom>
          <a:solidFill>
            <a:schemeClr val="bg1">
              <a:lumMod val="75000"/>
            </a:schemeClr>
          </a:solidFill>
        </p:spPr>
        <p:txBody>
          <a:bodyPr wrap="none" lIns="82819" tIns="0" rIns="82819" bIns="0" rtlCol="0" anchor="ctr">
            <a:spAutoFit/>
          </a:bodyPr>
          <a:lstStyle>
            <a:lvl1pPr algn="l" defTabSz="1051802" rtl="0" eaLnBrk="1" latinLnBrk="0" hangingPunct="1">
              <a:lnSpc>
                <a:spcPct val="100000"/>
              </a:lnSpc>
              <a:spcBef>
                <a:spcPts val="0"/>
              </a:spcBef>
              <a:buNone/>
              <a:defRPr lang="en-GB" sz="3600" b="0" kern="1200" cap="all" baseline="0" smtClean="0">
                <a:solidFill>
                  <a:schemeClr val="bg1"/>
                </a:solidFill>
                <a:latin typeface="+mj-lt"/>
                <a:ea typeface="+mn-ea"/>
                <a:cs typeface="+mn-cs"/>
              </a:defRPr>
            </a:lvl1pPr>
          </a:lstStyle>
          <a:p>
            <a:endParaRPr lang="en-GB" sz="3200" dirty="0"/>
          </a:p>
        </p:txBody>
      </p:sp>
      <p:pic>
        <p:nvPicPr>
          <p:cNvPr id="17" name="Picture 1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722887" y="6804967"/>
            <a:ext cx="491577" cy="396000"/>
          </a:xfrm>
          <a:prstGeom prst="rect">
            <a:avLst/>
          </a:prstGeom>
        </p:spPr>
      </p:pic>
      <p:pic>
        <p:nvPicPr>
          <p:cNvPr id="18" name="Picture 2" descr="C:\Users\Graphics Dude Ltd\Graphics Dude Ltd\Work\PC - IM - 150415A (template pt2)\Graphics\Tags\MarketingElectronic-Col.png"/>
          <p:cNvPicPr>
            <a:picLocks noChangeAspect="1" noChangeArrowheads="1"/>
          </p:cNvPicPr>
          <p:nvPr/>
        </p:nvPicPr>
        <p:blipFill>
          <a:blip r:embed="rId4" cstate="email">
            <a:biLevel thresh="25000"/>
            <a:extLst>
              <a:ext uri="{28A0092B-C50C-407E-A947-70E740481C1C}">
                <a14:useLocalDpi xmlns:a14="http://schemas.microsoft.com/office/drawing/2010/main"/>
              </a:ext>
            </a:extLst>
          </a:blip>
          <a:srcRect/>
          <a:stretch>
            <a:fillRect/>
          </a:stretch>
        </p:blipFill>
        <p:spPr bwMode="auto">
          <a:xfrm>
            <a:off x="11047946" y="6992536"/>
            <a:ext cx="1608992" cy="220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9890141"/>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Placeholder 8"/>
          <p:cNvPicPr>
            <a:picLocks noChangeAspect="1"/>
          </p:cNvPicPr>
          <p:nvPr/>
        </p:nvPicPr>
        <p:blipFill>
          <a:blip r:embed="rId2">
            <a:extLst>
              <a:ext uri="{28A0092B-C50C-407E-A947-70E740481C1C}">
                <a14:useLocalDpi xmlns:a14="http://schemas.microsoft.com/office/drawing/2010/main"/>
              </a:ext>
            </a:extLst>
          </a:blip>
          <a:stretch>
            <a:fillRect/>
          </a:stretch>
        </p:blipFill>
        <p:spPr>
          <a:xfrm flipH="1">
            <a:off x="167159" y="179389"/>
            <a:ext cx="13105456" cy="7200899"/>
          </a:xfrm>
          <a:prstGeom prst="rect">
            <a:avLst/>
          </a:prstGeom>
        </p:spPr>
      </p:pic>
      <p:sp>
        <p:nvSpPr>
          <p:cNvPr id="14" name="Oval 13"/>
          <p:cNvSpPr/>
          <p:nvPr/>
        </p:nvSpPr>
        <p:spPr bwMode="gray">
          <a:xfrm>
            <a:off x="3196109" y="2102300"/>
            <a:ext cx="3168352" cy="3168352"/>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15" name="Oval 14"/>
          <p:cNvSpPr/>
          <p:nvPr/>
        </p:nvSpPr>
        <p:spPr bwMode="gray">
          <a:xfrm>
            <a:off x="547513" y="2102300"/>
            <a:ext cx="3168352" cy="3168352"/>
          </a:xfrm>
          <a:prstGeom prst="ellipse">
            <a:avLst/>
          </a:prstGeom>
          <a:solidFill>
            <a:srgbClr val="FFFFFF">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6" name="Oval 5"/>
          <p:cNvSpPr/>
          <p:nvPr/>
        </p:nvSpPr>
        <p:spPr bwMode="gray">
          <a:xfrm>
            <a:off x="1871811" y="705872"/>
            <a:ext cx="3168352" cy="3168352"/>
          </a:xfrm>
          <a:prstGeom prst="ellipse">
            <a:avLst/>
          </a:prstGeom>
          <a:solidFill>
            <a:srgbClr val="FF66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lnSpc>
                <a:spcPct val="110000"/>
              </a:lnSpc>
              <a:spcBef>
                <a:spcPts val="2400"/>
              </a:spcBef>
              <a:buClr>
                <a:schemeClr val="bg2"/>
              </a:buClr>
            </a:pPr>
            <a:r>
              <a:rPr lang="en-GB" sz="2800" b="1" dirty="0">
                <a:solidFill>
                  <a:schemeClr val="bg1"/>
                </a:solidFill>
                <a:effectLst>
                  <a:outerShdw blurRad="38100" dist="38100" dir="2700000" algn="tl">
                    <a:srgbClr val="000000">
                      <a:alpha val="43137"/>
                    </a:srgbClr>
                  </a:outerShdw>
                </a:effectLst>
              </a:rPr>
              <a:t>PLAYFUL LIBERATION</a:t>
            </a:r>
          </a:p>
        </p:txBody>
      </p:sp>
      <p:sp>
        <p:nvSpPr>
          <p:cNvPr id="10" name="TextBox 9"/>
          <p:cNvSpPr txBox="1"/>
          <p:nvPr/>
        </p:nvSpPr>
        <p:spPr>
          <a:xfrm>
            <a:off x="3767559" y="3889777"/>
            <a:ext cx="2592288" cy="377402"/>
          </a:xfrm>
          <a:prstGeom prst="rect">
            <a:avLst/>
          </a:prstGeom>
          <a:noFill/>
        </p:spPr>
        <p:txBody>
          <a:bodyPr wrap="square" lIns="72000" tIns="36000" rIns="72000" bIns="36000" rtlCol="0">
            <a:spAutoFit/>
          </a:bodyPr>
          <a:lstStyle/>
          <a:p>
            <a:pPr>
              <a:lnSpc>
                <a:spcPct val="110000"/>
              </a:lnSpc>
              <a:spcBef>
                <a:spcPts val="2400"/>
              </a:spcBef>
              <a:buClr>
                <a:schemeClr val="bg2"/>
              </a:buClr>
            </a:pPr>
            <a:r>
              <a:rPr lang="en-GB" sz="1800" dirty="0">
                <a:solidFill>
                  <a:schemeClr val="bg1"/>
                </a:solidFill>
                <a:effectLst>
                  <a:outerShdw blurRad="38100" dist="38100" dir="2700000" algn="tl">
                    <a:srgbClr val="000000">
                      <a:alpha val="43137"/>
                    </a:srgbClr>
                  </a:outerShdw>
                </a:effectLst>
              </a:rPr>
              <a:t>PARTY AND FUN</a:t>
            </a:r>
          </a:p>
        </p:txBody>
      </p:sp>
      <p:sp>
        <p:nvSpPr>
          <p:cNvPr id="9" name="TextBox 8"/>
          <p:cNvSpPr txBox="1"/>
          <p:nvPr/>
        </p:nvSpPr>
        <p:spPr>
          <a:xfrm>
            <a:off x="743223" y="3889778"/>
            <a:ext cx="2404899" cy="377402"/>
          </a:xfrm>
          <a:prstGeom prst="rect">
            <a:avLst/>
          </a:prstGeom>
          <a:noFill/>
        </p:spPr>
        <p:txBody>
          <a:bodyPr wrap="square" lIns="72000" tIns="36000" rIns="72000" bIns="36000" rtlCol="0">
            <a:spAutoFit/>
          </a:bodyPr>
          <a:lstStyle/>
          <a:p>
            <a:pPr>
              <a:lnSpc>
                <a:spcPct val="110000"/>
              </a:lnSpc>
              <a:spcBef>
                <a:spcPts val="2400"/>
              </a:spcBef>
              <a:buClr>
                <a:schemeClr val="bg2"/>
              </a:buClr>
            </a:pPr>
            <a:r>
              <a:rPr lang="en-GB" sz="1800" dirty="0">
                <a:solidFill>
                  <a:schemeClr val="bg1"/>
                </a:solidFill>
                <a:effectLst>
                  <a:outerShdw blurRad="38100" dist="38100" dir="2700000" algn="tl">
                    <a:srgbClr val="000000">
                      <a:alpha val="43137"/>
                    </a:srgbClr>
                  </a:outerShdw>
                </a:effectLst>
              </a:rPr>
              <a:t>PLAYFUL AND FRESH</a:t>
            </a:r>
          </a:p>
        </p:txBody>
      </p:sp>
      <p:sp>
        <p:nvSpPr>
          <p:cNvPr id="2" name="TextBox 1"/>
          <p:cNvSpPr txBox="1"/>
          <p:nvPr/>
        </p:nvSpPr>
        <p:spPr>
          <a:xfrm>
            <a:off x="7103948" y="454745"/>
            <a:ext cx="5952643" cy="4103487"/>
          </a:xfrm>
          <a:prstGeom prst="rect">
            <a:avLst/>
          </a:prstGeom>
          <a:solidFill>
            <a:srgbClr val="FFFFFF">
              <a:alpha val="77000"/>
            </a:srgbClr>
          </a:solidFill>
        </p:spPr>
        <p:txBody>
          <a:bodyPr wrap="square" lIns="72000" tIns="36000" rIns="72000" bIns="36000" rtlCol="0">
            <a:spAutoFit/>
          </a:bodyPr>
          <a:lstStyle/>
          <a:p>
            <a:pPr>
              <a:lnSpc>
                <a:spcPct val="110000"/>
              </a:lnSpc>
              <a:spcBef>
                <a:spcPts val="2400"/>
              </a:spcBef>
              <a:buClr>
                <a:schemeClr val="bg2"/>
              </a:buClr>
            </a:pPr>
            <a:r>
              <a:rPr lang="en-US" sz="2400" dirty="0">
                <a:cs typeface="Arial" pitchFamily="34" charset="0"/>
              </a:rPr>
              <a:t>Playful Liberation is all about </a:t>
            </a:r>
            <a:r>
              <a:rPr lang="en-US" sz="2400" b="1" dirty="0">
                <a:solidFill>
                  <a:srgbClr val="FF8631"/>
                </a:solidFill>
                <a:cs typeface="Arial" pitchFamily="34" charset="0"/>
              </a:rPr>
              <a:t>maximizing the pleasure </a:t>
            </a:r>
            <a:r>
              <a:rPr lang="en-US" sz="2400" dirty="0">
                <a:cs typeface="Arial" pitchFamily="34" charset="0"/>
              </a:rPr>
              <a:t>I get out of a holiday and </a:t>
            </a:r>
            <a:r>
              <a:rPr lang="en-US" sz="2400" b="1" dirty="0">
                <a:solidFill>
                  <a:srgbClr val="FF8631"/>
                </a:solidFill>
                <a:cs typeface="Arial" pitchFamily="34" charset="0"/>
              </a:rPr>
              <a:t>enjoying</a:t>
            </a:r>
            <a:r>
              <a:rPr lang="en-US" sz="2400" dirty="0">
                <a:cs typeface="Arial" pitchFamily="34" charset="0"/>
              </a:rPr>
              <a:t> myself </a:t>
            </a:r>
            <a:r>
              <a:rPr lang="en-US" sz="2400" b="1" dirty="0">
                <a:solidFill>
                  <a:srgbClr val="FF8631"/>
                </a:solidFill>
                <a:cs typeface="Arial" pitchFamily="34" charset="0"/>
              </a:rPr>
              <a:t>without worrying </a:t>
            </a:r>
            <a:r>
              <a:rPr lang="en-US" sz="2400" dirty="0">
                <a:cs typeface="Arial" pitchFamily="34" charset="0"/>
              </a:rPr>
              <a:t>about the consequences. I go a little crazy, overindulge myself and </a:t>
            </a:r>
            <a:r>
              <a:rPr lang="en-US" sz="2400" b="1" dirty="0">
                <a:solidFill>
                  <a:srgbClr val="FF8631"/>
                </a:solidFill>
                <a:cs typeface="Arial" pitchFamily="34" charset="0"/>
              </a:rPr>
              <a:t>lose all inhibitions</a:t>
            </a:r>
            <a:r>
              <a:rPr lang="en-US" sz="2400" dirty="0">
                <a:cs typeface="Arial" pitchFamily="34" charset="0"/>
              </a:rPr>
              <a:t>. I am spontaneous, follow my instincts and live for the moment. The purpose of the holiday is abundance and enjoyment. It is </a:t>
            </a:r>
            <a:r>
              <a:rPr lang="en-US" sz="2400" b="1" dirty="0">
                <a:solidFill>
                  <a:srgbClr val="FF8631"/>
                </a:solidFill>
                <a:cs typeface="Arial" pitchFamily="34" charset="0"/>
              </a:rPr>
              <a:t>impulsive</a:t>
            </a:r>
            <a:r>
              <a:rPr lang="en-US" sz="2400" dirty="0">
                <a:cs typeface="Arial" pitchFamily="34" charset="0"/>
              </a:rPr>
              <a:t> and sometimes excessive or </a:t>
            </a:r>
            <a:r>
              <a:rPr lang="en-US" sz="2400" b="1" dirty="0">
                <a:solidFill>
                  <a:srgbClr val="FF8631"/>
                </a:solidFill>
                <a:cs typeface="Arial" pitchFamily="34" charset="0"/>
              </a:rPr>
              <a:t>even manic</a:t>
            </a:r>
            <a:r>
              <a:rPr lang="en-US" sz="2400" dirty="0">
                <a:cs typeface="Arial" pitchFamily="34" charset="0"/>
              </a:rPr>
              <a:t>. </a:t>
            </a:r>
          </a:p>
        </p:txBody>
      </p:sp>
      <p:cxnSp>
        <p:nvCxnSpPr>
          <p:cNvPr id="4" name="Straight Connector 3"/>
          <p:cNvCxnSpPr/>
          <p:nvPr/>
        </p:nvCxnSpPr>
        <p:spPr>
          <a:xfrm>
            <a:off x="7007919" y="454745"/>
            <a:ext cx="0" cy="4103487"/>
          </a:xfrm>
          <a:prstGeom prst="line">
            <a:avLst/>
          </a:prstGeom>
          <a:ln w="571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3972482"/>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5113413" y="5592035"/>
            <a:ext cx="8147864" cy="1835892"/>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3087" dirty="0"/>
          </a:p>
        </p:txBody>
      </p:sp>
      <p:pic>
        <p:nvPicPr>
          <p:cNvPr id="2" name="Picture Placeholder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8497" y="1044327"/>
            <a:ext cx="5667323" cy="6383599"/>
          </a:xfrm>
          <a:custGeom>
            <a:avLst/>
            <a:gdLst>
              <a:gd name="connsiteX0" fmla="*/ 0 w 4392706"/>
              <a:gd name="connsiteY0" fmla="*/ 0 h 5143500"/>
              <a:gd name="connsiteX1" fmla="*/ 4392706 w 4392706"/>
              <a:gd name="connsiteY1" fmla="*/ 0 h 5143500"/>
              <a:gd name="connsiteX2" fmla="*/ 4392706 w 4392706"/>
              <a:gd name="connsiteY2" fmla="*/ 5143500 h 5143500"/>
              <a:gd name="connsiteX3" fmla="*/ 0 w 4392706"/>
              <a:gd name="connsiteY3" fmla="*/ 5143500 h 5143500"/>
              <a:gd name="connsiteX4" fmla="*/ 0 w 4392706"/>
              <a:gd name="connsiteY4" fmla="*/ 0 h 5143500"/>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16306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2706" h="5152465">
                <a:moveTo>
                  <a:pt x="0" y="8965"/>
                </a:moveTo>
                <a:lnTo>
                  <a:pt x="2716306" y="0"/>
                </a:lnTo>
                <a:lnTo>
                  <a:pt x="4392706" y="5152465"/>
                </a:lnTo>
                <a:lnTo>
                  <a:pt x="0" y="5152465"/>
                </a:lnTo>
                <a:lnTo>
                  <a:pt x="0" y="8965"/>
                </a:lnTo>
                <a:close/>
              </a:path>
            </a:pathLst>
          </a:custGeom>
        </p:spPr>
      </p:pic>
      <p:sp>
        <p:nvSpPr>
          <p:cNvPr id="3" name="Rectangle 2"/>
          <p:cNvSpPr/>
          <p:nvPr/>
        </p:nvSpPr>
        <p:spPr>
          <a:xfrm>
            <a:off x="178497" y="179192"/>
            <a:ext cx="13082780" cy="956527"/>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4703" b="1" dirty="0">
                <a:solidFill>
                  <a:schemeClr val="bg1"/>
                </a:solidFill>
              </a:rPr>
              <a:t>PLAYFUL LIBERATION</a:t>
            </a:r>
            <a:endParaRPr lang="nb-NO" sz="4703" dirty="0"/>
          </a:p>
        </p:txBody>
      </p:sp>
      <p:sp>
        <p:nvSpPr>
          <p:cNvPr id="8" name="TextBox 7"/>
          <p:cNvSpPr txBox="1"/>
          <p:nvPr/>
        </p:nvSpPr>
        <p:spPr>
          <a:xfrm>
            <a:off x="5569753" y="1322571"/>
            <a:ext cx="2963100" cy="3440685"/>
          </a:xfrm>
          <a:prstGeom prst="rect">
            <a:avLst/>
          </a:prstGeom>
        </p:spPr>
        <p:txBody>
          <a:bodyPr vert="horz" wrap="square" lIns="0" tIns="0" rIns="0" bIns="0" rtlCol="0">
            <a:spAutoFit/>
          </a:bodyPr>
          <a:lstStyle/>
          <a:p>
            <a:pPr marL="7001" algn="just" defTabSz="1343985">
              <a:defRPr/>
            </a:pPr>
            <a:r>
              <a:rPr lang="en-US" sz="1396" b="1" kern="0" cap="all" dirty="0">
                <a:solidFill>
                  <a:sysClr val="windowText" lastClr="000000"/>
                </a:solidFill>
              </a:rPr>
              <a:t>Emotional benefits; What SHOULD THE HOLIDAY  give me ?</a:t>
            </a:r>
          </a:p>
          <a:p>
            <a:pPr marL="7001" algn="just" defTabSz="1343985">
              <a:defRPr/>
            </a:pPr>
            <a:r>
              <a:rPr lang="en-US" sz="1396" kern="0" dirty="0">
                <a:solidFill>
                  <a:sysClr val="windowText" lastClr="000000"/>
                </a:solidFill>
              </a:rPr>
              <a:t>The core meaning of going on holiday is to feel </a:t>
            </a:r>
            <a:r>
              <a:rPr lang="en-US" sz="1396" b="1" kern="0" dirty="0">
                <a:solidFill>
                  <a:srgbClr val="FF6600"/>
                </a:solidFill>
              </a:rPr>
              <a:t>completely liberated</a:t>
            </a:r>
            <a:r>
              <a:rPr lang="en-US" sz="1396" b="1" kern="0" dirty="0">
                <a:solidFill>
                  <a:sysClr val="windowText" lastClr="000000"/>
                </a:solidFill>
              </a:rPr>
              <a:t> </a:t>
            </a:r>
            <a:r>
              <a:rPr lang="en-US" sz="1396" kern="0" dirty="0">
                <a:solidFill>
                  <a:sysClr val="windowText" lastClr="000000"/>
                </a:solidFill>
              </a:rPr>
              <a:t>and give me </a:t>
            </a:r>
            <a:r>
              <a:rPr lang="en-US" sz="1396" b="1" kern="0" dirty="0">
                <a:solidFill>
                  <a:srgbClr val="FF6600"/>
                </a:solidFill>
              </a:rPr>
              <a:t>new energy</a:t>
            </a:r>
            <a:r>
              <a:rPr lang="en-US" sz="1396" kern="0" dirty="0">
                <a:solidFill>
                  <a:sysClr val="windowText" lastClr="000000"/>
                </a:solidFill>
              </a:rPr>
              <a:t>.</a:t>
            </a:r>
          </a:p>
          <a:p>
            <a:pPr marL="7001" algn="just" defTabSz="1343985">
              <a:defRPr/>
            </a:pPr>
            <a:endParaRPr lang="en-US" altLang="ja-JP" sz="1396" b="1" cap="all" dirty="0">
              <a:solidFill>
                <a:srgbClr val="000000"/>
              </a:solidFill>
              <a:ea typeface="ＭＳ Ｐゴシック" pitchFamily="34" charset="-128"/>
            </a:endParaRPr>
          </a:p>
          <a:p>
            <a:pPr marL="7001" algn="just" defTabSz="1343985">
              <a:defRPr/>
            </a:pPr>
            <a:endParaRPr lang="en-US" altLang="ja-JP" sz="1396" b="1" cap="all" dirty="0">
              <a:solidFill>
                <a:srgbClr val="000000"/>
              </a:solidFill>
              <a:ea typeface="ＭＳ Ｐゴシック" pitchFamily="34" charset="-128"/>
            </a:endParaRPr>
          </a:p>
          <a:p>
            <a:pPr marL="7001" algn="just" defTabSz="1343985">
              <a:defRPr/>
            </a:pPr>
            <a:r>
              <a:rPr lang="en-US" altLang="ja-JP" sz="1396" b="1" cap="all" dirty="0">
                <a:solidFill>
                  <a:srgbClr val="000000"/>
                </a:solidFill>
                <a:ea typeface="ＭＳ Ｐゴシック" pitchFamily="34" charset="-128"/>
              </a:rPr>
              <a:t>Destination features and activities; What AM I looking for? </a:t>
            </a:r>
          </a:p>
          <a:p>
            <a:pPr marL="7001" algn="just" defTabSz="1343985">
              <a:defRPr/>
            </a:pPr>
            <a:r>
              <a:rPr lang="en-US" sz="1396" kern="0" dirty="0">
                <a:solidFill>
                  <a:sysClr val="windowText" lastClr="000000"/>
                </a:solidFill>
              </a:rPr>
              <a:t>I </a:t>
            </a:r>
            <a:r>
              <a:rPr lang="en-US" sz="1400" kern="0" dirty="0">
                <a:solidFill>
                  <a:sysClr val="windowText" lastClr="000000"/>
                </a:solidFill>
              </a:rPr>
              <a:t>want to go to a place with </a:t>
            </a:r>
            <a:r>
              <a:rPr lang="en-US" sz="1400" b="1" kern="0" dirty="0">
                <a:solidFill>
                  <a:srgbClr val="FF6600"/>
                </a:solidFill>
              </a:rPr>
              <a:t>good service </a:t>
            </a:r>
            <a:r>
              <a:rPr lang="en-US" sz="1400" kern="0" dirty="0">
                <a:solidFill>
                  <a:sysClr val="windowText" lastClr="000000"/>
                </a:solidFill>
              </a:rPr>
              <a:t>and with a  variety of different </a:t>
            </a:r>
            <a:r>
              <a:rPr lang="en-US" sz="1400" b="1" kern="0" dirty="0">
                <a:solidFill>
                  <a:srgbClr val="FF6600"/>
                </a:solidFill>
              </a:rPr>
              <a:t>restaurants offers</a:t>
            </a:r>
            <a:r>
              <a:rPr lang="en-US" sz="1400" kern="0" dirty="0">
                <a:solidFill>
                  <a:sysClr val="windowText" lastClr="000000"/>
                </a:solidFill>
              </a:rPr>
              <a:t>. The site needs to have </a:t>
            </a:r>
            <a:r>
              <a:rPr lang="en-US" sz="1400" b="1" kern="0" dirty="0">
                <a:solidFill>
                  <a:srgbClr val="FF6600"/>
                </a:solidFill>
              </a:rPr>
              <a:t>good beaches</a:t>
            </a:r>
            <a:r>
              <a:rPr lang="en-US" sz="1400" kern="0" dirty="0">
                <a:solidFill>
                  <a:sysClr val="windowText" lastClr="000000"/>
                </a:solidFill>
              </a:rPr>
              <a:t>, guaranteed sunshine and needs to be </a:t>
            </a:r>
            <a:r>
              <a:rPr lang="en-US" sz="1400" b="1" kern="0" dirty="0">
                <a:solidFill>
                  <a:srgbClr val="FF6600"/>
                </a:solidFill>
              </a:rPr>
              <a:t>good value for money</a:t>
            </a:r>
            <a:r>
              <a:rPr lang="en-US" sz="1400" kern="0" dirty="0">
                <a:solidFill>
                  <a:sysClr val="windowText" lastClr="000000"/>
                </a:solidFill>
              </a:rPr>
              <a:t>.</a:t>
            </a:r>
          </a:p>
        </p:txBody>
      </p:sp>
      <p:sp>
        <p:nvSpPr>
          <p:cNvPr id="9" name="TextBox 8"/>
          <p:cNvSpPr txBox="1"/>
          <p:nvPr/>
        </p:nvSpPr>
        <p:spPr>
          <a:xfrm>
            <a:off x="9350835" y="1322570"/>
            <a:ext cx="2963100" cy="3651641"/>
          </a:xfrm>
          <a:prstGeom prst="rect">
            <a:avLst/>
          </a:prstGeom>
        </p:spPr>
        <p:txBody>
          <a:bodyPr vert="horz" wrap="square" lIns="0" tIns="0" rIns="0" bIns="0" rtlCol="0">
            <a:spAutoFit/>
          </a:bodyPr>
          <a:lstStyle/>
          <a:p>
            <a:pPr marL="7001" algn="just" defTabSz="1343985">
              <a:defRPr/>
            </a:pPr>
            <a:r>
              <a:rPr lang="en-US" sz="1396" b="1" kern="0" dirty="0">
                <a:solidFill>
                  <a:sysClr val="windowText" lastClr="000000"/>
                </a:solidFill>
              </a:rPr>
              <a:t>PERSONALITY; WHAT SHOULD IT STAND FOR?</a:t>
            </a:r>
          </a:p>
          <a:p>
            <a:pPr marL="7001" algn="just" defTabSz="1343985">
              <a:defRPr/>
            </a:pPr>
            <a:r>
              <a:rPr lang="en-US" sz="1396" kern="0" dirty="0">
                <a:solidFill>
                  <a:sysClr val="windowText" lastClr="000000"/>
                </a:solidFill>
              </a:rPr>
              <a:t>The destination needs to be </a:t>
            </a:r>
            <a:r>
              <a:rPr lang="en-US" sz="1396" b="1" kern="0" dirty="0">
                <a:solidFill>
                  <a:srgbClr val="FF6600"/>
                </a:solidFill>
              </a:rPr>
              <a:t>playful</a:t>
            </a:r>
            <a:r>
              <a:rPr lang="en-US" sz="1396" kern="0" dirty="0">
                <a:solidFill>
                  <a:sysClr val="windowText" lastClr="000000"/>
                </a:solidFill>
              </a:rPr>
              <a:t> and </a:t>
            </a:r>
            <a:r>
              <a:rPr lang="en-US" sz="1396" b="1" kern="0" dirty="0">
                <a:solidFill>
                  <a:srgbClr val="FF6600"/>
                </a:solidFill>
              </a:rPr>
              <a:t>fresh</a:t>
            </a:r>
            <a:r>
              <a:rPr lang="en-US" sz="1396" kern="0" dirty="0">
                <a:solidFill>
                  <a:sysClr val="windowText" lastClr="000000"/>
                </a:solidFill>
              </a:rPr>
              <a:t>.</a:t>
            </a:r>
          </a:p>
          <a:p>
            <a:pPr marL="7001" algn="just" defTabSz="1343985">
              <a:defRPr/>
            </a:pPr>
            <a:endParaRPr lang="en-US" sz="1396" kern="0" dirty="0">
              <a:solidFill>
                <a:sysClr val="windowText" lastClr="000000"/>
              </a:solidFill>
            </a:endParaRPr>
          </a:p>
          <a:p>
            <a:pPr marL="7001" algn="just" defTabSz="1343985">
              <a:defRPr/>
            </a:pPr>
            <a:endParaRPr lang="en-US" sz="1396" kern="0" dirty="0">
              <a:solidFill>
                <a:sysClr val="windowText" lastClr="000000"/>
              </a:solidFill>
            </a:endParaRPr>
          </a:p>
          <a:p>
            <a:pPr marL="7001" algn="just" defTabSz="1343985">
              <a:defRPr/>
            </a:pPr>
            <a:endParaRPr lang="en-US" sz="1396" kern="0" dirty="0">
              <a:solidFill>
                <a:sysClr val="windowText" lastClr="000000"/>
              </a:solidFill>
            </a:endParaRPr>
          </a:p>
          <a:p>
            <a:pPr marL="7001" algn="just" defTabSz="1343985">
              <a:defRPr/>
            </a:pPr>
            <a:endParaRPr lang="en-US" sz="1396" kern="0" dirty="0">
              <a:solidFill>
                <a:sysClr val="windowText" lastClr="000000"/>
              </a:solidFill>
            </a:endParaRPr>
          </a:p>
          <a:p>
            <a:pPr marL="7001" algn="just" defTabSz="1343985">
              <a:defRPr/>
            </a:pPr>
            <a:r>
              <a:rPr lang="en-US" sz="1396" b="1" kern="0" cap="all" dirty="0">
                <a:solidFill>
                  <a:sysClr val="windowText" lastClr="000000"/>
                </a:solidFill>
              </a:rPr>
              <a:t>Social identity; how should it reflect upon me?</a:t>
            </a:r>
          </a:p>
          <a:p>
            <a:pPr marL="7001" algn="just" defTabSz="1343985">
              <a:defRPr/>
            </a:pPr>
            <a:r>
              <a:rPr lang="en-US" sz="1396" kern="0" dirty="0">
                <a:solidFill>
                  <a:sysClr val="windowText" lastClr="000000"/>
                </a:solidFill>
              </a:rPr>
              <a:t>The destination should be for people who </a:t>
            </a:r>
            <a:r>
              <a:rPr lang="en-US" sz="1396" b="1" kern="0" dirty="0">
                <a:solidFill>
                  <a:srgbClr val="FF6600"/>
                </a:solidFill>
              </a:rPr>
              <a:t>likes to party</a:t>
            </a:r>
            <a:r>
              <a:rPr lang="en-US" sz="1396" kern="0" dirty="0">
                <a:solidFill>
                  <a:sysClr val="windowText" lastClr="000000"/>
                </a:solidFill>
              </a:rPr>
              <a:t>. The kind that wants to </a:t>
            </a:r>
            <a:r>
              <a:rPr lang="en-US" sz="1396" b="1" kern="0" dirty="0">
                <a:solidFill>
                  <a:srgbClr val="FF6600"/>
                </a:solidFill>
              </a:rPr>
              <a:t>have as much fun as possible </a:t>
            </a:r>
            <a:r>
              <a:rPr lang="en-US" sz="1396" kern="0" dirty="0">
                <a:solidFill>
                  <a:sysClr val="windowText" lastClr="000000"/>
                </a:solidFill>
              </a:rPr>
              <a:t>in life. More or less people that like to do things </a:t>
            </a:r>
            <a:r>
              <a:rPr lang="en-US" sz="1396" b="1" kern="0" dirty="0">
                <a:solidFill>
                  <a:srgbClr val="FF6600"/>
                </a:solidFill>
              </a:rPr>
              <a:t>spontaneously, impulsively</a:t>
            </a:r>
            <a:r>
              <a:rPr lang="en-US" sz="1396" b="1" kern="0" dirty="0">
                <a:solidFill>
                  <a:sysClr val="windowText" lastClr="000000"/>
                </a:solidFill>
              </a:rPr>
              <a:t> </a:t>
            </a:r>
            <a:r>
              <a:rPr lang="en-US" sz="1396" kern="0" dirty="0">
                <a:solidFill>
                  <a:sysClr val="windowText" lastClr="000000"/>
                </a:solidFill>
              </a:rPr>
              <a:t>and who wants to revitalize themselves.</a:t>
            </a:r>
          </a:p>
        </p:txBody>
      </p:sp>
      <p:grpSp>
        <p:nvGrpSpPr>
          <p:cNvPr id="35" name="Group 34"/>
          <p:cNvGrpSpPr/>
          <p:nvPr/>
        </p:nvGrpSpPr>
        <p:grpSpPr>
          <a:xfrm>
            <a:off x="8358403" y="5754827"/>
            <a:ext cx="575510" cy="1619123"/>
            <a:chOff x="4991401" y="4028582"/>
            <a:chExt cx="391559" cy="1101600"/>
          </a:xfrm>
        </p:grpSpPr>
        <p:grpSp>
          <p:nvGrpSpPr>
            <p:cNvPr id="36" name="Group 35"/>
            <p:cNvGrpSpPr>
              <a:grpSpLocks noChangeAspect="1"/>
            </p:cNvGrpSpPr>
            <p:nvPr/>
          </p:nvGrpSpPr>
          <p:grpSpPr>
            <a:xfrm>
              <a:off x="4991401" y="4028582"/>
              <a:ext cx="391559" cy="1101600"/>
              <a:chOff x="3175" y="2628901"/>
              <a:chExt cx="1020763" cy="2871787"/>
            </a:xfrm>
            <a:solidFill>
              <a:sysClr val="window" lastClr="FFFFFF"/>
            </a:solidFill>
          </p:grpSpPr>
          <p:sp>
            <p:nvSpPr>
              <p:cNvPr id="38" name="Freeform 16"/>
              <p:cNvSpPr>
                <a:spLocks/>
              </p:cNvSpPr>
              <p:nvPr/>
            </p:nvSpPr>
            <p:spPr bwMode="auto">
              <a:xfrm>
                <a:off x="236538" y="2628901"/>
                <a:ext cx="577850" cy="576263"/>
              </a:xfrm>
              <a:custGeom>
                <a:avLst/>
                <a:gdLst/>
                <a:ahLst/>
                <a:cxnLst>
                  <a:cxn ang="0">
                    <a:pos x="132" y="131"/>
                  </a:cxn>
                  <a:cxn ang="0">
                    <a:pos x="154" y="77"/>
                  </a:cxn>
                  <a:cxn ang="0">
                    <a:pos x="132" y="22"/>
                  </a:cxn>
                  <a:cxn ang="0">
                    <a:pos x="77" y="0"/>
                  </a:cxn>
                  <a:cxn ang="0">
                    <a:pos x="23" y="22"/>
                  </a:cxn>
                  <a:cxn ang="0">
                    <a:pos x="0" y="77"/>
                  </a:cxn>
                  <a:cxn ang="0">
                    <a:pos x="23" y="131"/>
                  </a:cxn>
                  <a:cxn ang="0">
                    <a:pos x="77" y="154"/>
                  </a:cxn>
                  <a:cxn ang="0">
                    <a:pos x="132" y="131"/>
                  </a:cxn>
                </a:cxnLst>
                <a:rect l="0" t="0" r="r" b="b"/>
                <a:pathLst>
                  <a:path w="154" h="154">
                    <a:moveTo>
                      <a:pt x="132" y="131"/>
                    </a:moveTo>
                    <a:cubicBezTo>
                      <a:pt x="147" y="116"/>
                      <a:pt x="154" y="98"/>
                      <a:pt x="154" y="77"/>
                    </a:cubicBezTo>
                    <a:cubicBezTo>
                      <a:pt x="154" y="55"/>
                      <a:pt x="147" y="37"/>
                      <a:pt x="132" y="22"/>
                    </a:cubicBezTo>
                    <a:cubicBezTo>
                      <a:pt x="117" y="7"/>
                      <a:pt x="98" y="0"/>
                      <a:pt x="77" y="0"/>
                    </a:cubicBezTo>
                    <a:cubicBezTo>
                      <a:pt x="56" y="0"/>
                      <a:pt x="38" y="7"/>
                      <a:pt x="23" y="22"/>
                    </a:cubicBezTo>
                    <a:cubicBezTo>
                      <a:pt x="8" y="37"/>
                      <a:pt x="0" y="55"/>
                      <a:pt x="0" y="77"/>
                    </a:cubicBezTo>
                    <a:cubicBezTo>
                      <a:pt x="0" y="98"/>
                      <a:pt x="8" y="116"/>
                      <a:pt x="23" y="131"/>
                    </a:cubicBezTo>
                    <a:cubicBezTo>
                      <a:pt x="38" y="146"/>
                      <a:pt x="56" y="154"/>
                      <a:pt x="77" y="154"/>
                    </a:cubicBezTo>
                    <a:cubicBezTo>
                      <a:pt x="98" y="154"/>
                      <a:pt x="117" y="146"/>
                      <a:pt x="132" y="131"/>
                    </a:cubicBez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sp>
            <p:nvSpPr>
              <p:cNvPr id="39" name="Freeform 17"/>
              <p:cNvSpPr>
                <a:spLocks/>
              </p:cNvSpPr>
              <p:nvPr/>
            </p:nvSpPr>
            <p:spPr bwMode="auto">
              <a:xfrm>
                <a:off x="3175" y="3281363"/>
                <a:ext cx="1020763" cy="2219325"/>
              </a:xfrm>
              <a:custGeom>
                <a:avLst/>
                <a:gdLst/>
                <a:ahLst/>
                <a:cxnLst>
                  <a:cxn ang="0">
                    <a:pos x="271" y="68"/>
                  </a:cxn>
                  <a:cxn ang="0">
                    <a:pos x="260" y="36"/>
                  </a:cxn>
                  <a:cxn ang="0">
                    <a:pos x="207" y="1"/>
                  </a:cxn>
                  <a:cxn ang="0">
                    <a:pos x="201" y="1"/>
                  </a:cxn>
                  <a:cxn ang="0">
                    <a:pos x="73" y="1"/>
                  </a:cxn>
                  <a:cxn ang="0">
                    <a:pos x="65" y="1"/>
                  </a:cxn>
                  <a:cxn ang="0">
                    <a:pos x="12" y="36"/>
                  </a:cxn>
                  <a:cxn ang="0">
                    <a:pos x="1" y="68"/>
                  </a:cxn>
                  <a:cxn ang="0">
                    <a:pos x="1" y="68"/>
                  </a:cxn>
                  <a:cxn ang="0">
                    <a:pos x="0" y="263"/>
                  </a:cxn>
                  <a:cxn ang="0">
                    <a:pos x="6" y="276"/>
                  </a:cxn>
                  <a:cxn ang="0">
                    <a:pos x="23" y="285"/>
                  </a:cxn>
                  <a:cxn ang="0">
                    <a:pos x="41" y="279"/>
                  </a:cxn>
                  <a:cxn ang="0">
                    <a:pos x="49" y="266"/>
                  </a:cxn>
                  <a:cxn ang="0">
                    <a:pos x="50" y="90"/>
                  </a:cxn>
                  <a:cxn ang="0">
                    <a:pos x="62" y="90"/>
                  </a:cxn>
                  <a:cxn ang="0">
                    <a:pos x="62" y="117"/>
                  </a:cxn>
                  <a:cxn ang="0">
                    <a:pos x="63" y="559"/>
                  </a:cxn>
                  <a:cxn ang="0">
                    <a:pos x="75" y="583"/>
                  </a:cxn>
                  <a:cxn ang="0">
                    <a:pos x="95" y="591"/>
                  </a:cxn>
                  <a:cxn ang="0">
                    <a:pos x="111" y="589"/>
                  </a:cxn>
                  <a:cxn ang="0">
                    <a:pos x="128" y="555"/>
                  </a:cxn>
                  <a:cxn ang="0">
                    <a:pos x="129" y="404"/>
                  </a:cxn>
                  <a:cxn ang="0">
                    <a:pos x="130" y="283"/>
                  </a:cxn>
                  <a:cxn ang="0">
                    <a:pos x="145" y="283"/>
                  </a:cxn>
                  <a:cxn ang="0">
                    <a:pos x="145" y="557"/>
                  </a:cxn>
                  <a:cxn ang="0">
                    <a:pos x="157" y="584"/>
                  </a:cxn>
                  <a:cxn ang="0">
                    <a:pos x="179" y="592"/>
                  </a:cxn>
                  <a:cxn ang="0">
                    <a:pos x="198" y="586"/>
                  </a:cxn>
                  <a:cxn ang="0">
                    <a:pos x="210" y="560"/>
                  </a:cxn>
                  <a:cxn ang="0">
                    <a:pos x="210" y="90"/>
                  </a:cxn>
                  <a:cxn ang="0">
                    <a:pos x="221" y="91"/>
                  </a:cxn>
                  <a:cxn ang="0">
                    <a:pos x="223" y="266"/>
                  </a:cxn>
                  <a:cxn ang="0">
                    <a:pos x="231" y="279"/>
                  </a:cxn>
                  <a:cxn ang="0">
                    <a:pos x="249" y="285"/>
                  </a:cxn>
                  <a:cxn ang="0">
                    <a:pos x="266" y="276"/>
                  </a:cxn>
                  <a:cxn ang="0">
                    <a:pos x="272" y="263"/>
                  </a:cxn>
                  <a:cxn ang="0">
                    <a:pos x="271" y="68"/>
                  </a:cxn>
                </a:cxnLst>
                <a:rect l="0" t="0" r="r" b="b"/>
                <a:pathLst>
                  <a:path w="272" h="592">
                    <a:moveTo>
                      <a:pt x="271" y="68"/>
                    </a:moveTo>
                    <a:cubicBezTo>
                      <a:pt x="270" y="58"/>
                      <a:pt x="266" y="47"/>
                      <a:pt x="260" y="36"/>
                    </a:cubicBezTo>
                    <a:cubicBezTo>
                      <a:pt x="248" y="14"/>
                      <a:pt x="231" y="2"/>
                      <a:pt x="207" y="1"/>
                    </a:cubicBezTo>
                    <a:cubicBezTo>
                      <a:pt x="205" y="0"/>
                      <a:pt x="203" y="1"/>
                      <a:pt x="201" y="1"/>
                    </a:cubicBezTo>
                    <a:cubicBezTo>
                      <a:pt x="73" y="1"/>
                      <a:pt x="73" y="1"/>
                      <a:pt x="73" y="1"/>
                    </a:cubicBezTo>
                    <a:cubicBezTo>
                      <a:pt x="71" y="1"/>
                      <a:pt x="68" y="0"/>
                      <a:pt x="65" y="1"/>
                    </a:cubicBezTo>
                    <a:cubicBezTo>
                      <a:pt x="41" y="2"/>
                      <a:pt x="23" y="14"/>
                      <a:pt x="12" y="36"/>
                    </a:cubicBezTo>
                    <a:cubicBezTo>
                      <a:pt x="6" y="47"/>
                      <a:pt x="2" y="58"/>
                      <a:pt x="1" y="68"/>
                    </a:cubicBezTo>
                    <a:cubicBezTo>
                      <a:pt x="1" y="68"/>
                      <a:pt x="1" y="68"/>
                      <a:pt x="1" y="68"/>
                    </a:cubicBezTo>
                    <a:cubicBezTo>
                      <a:pt x="0" y="263"/>
                      <a:pt x="0" y="263"/>
                      <a:pt x="0" y="263"/>
                    </a:cubicBezTo>
                    <a:cubicBezTo>
                      <a:pt x="0" y="267"/>
                      <a:pt x="2" y="272"/>
                      <a:pt x="6" y="276"/>
                    </a:cubicBezTo>
                    <a:cubicBezTo>
                      <a:pt x="10" y="281"/>
                      <a:pt x="16" y="284"/>
                      <a:pt x="23" y="285"/>
                    </a:cubicBezTo>
                    <a:cubicBezTo>
                      <a:pt x="29" y="285"/>
                      <a:pt x="36" y="283"/>
                      <a:pt x="41" y="279"/>
                    </a:cubicBezTo>
                    <a:cubicBezTo>
                      <a:pt x="47" y="275"/>
                      <a:pt x="49" y="271"/>
                      <a:pt x="49" y="266"/>
                    </a:cubicBezTo>
                    <a:cubicBezTo>
                      <a:pt x="50" y="90"/>
                      <a:pt x="50" y="90"/>
                      <a:pt x="50" y="90"/>
                    </a:cubicBezTo>
                    <a:cubicBezTo>
                      <a:pt x="62" y="90"/>
                      <a:pt x="62" y="90"/>
                      <a:pt x="62" y="90"/>
                    </a:cubicBezTo>
                    <a:cubicBezTo>
                      <a:pt x="62" y="117"/>
                      <a:pt x="62" y="117"/>
                      <a:pt x="62" y="117"/>
                    </a:cubicBezTo>
                    <a:cubicBezTo>
                      <a:pt x="63" y="559"/>
                      <a:pt x="63" y="559"/>
                      <a:pt x="63" y="559"/>
                    </a:cubicBezTo>
                    <a:cubicBezTo>
                      <a:pt x="65" y="570"/>
                      <a:pt x="69" y="578"/>
                      <a:pt x="75" y="583"/>
                    </a:cubicBezTo>
                    <a:cubicBezTo>
                      <a:pt x="80" y="589"/>
                      <a:pt x="87" y="591"/>
                      <a:pt x="95" y="591"/>
                    </a:cubicBezTo>
                    <a:cubicBezTo>
                      <a:pt x="100" y="592"/>
                      <a:pt x="106" y="591"/>
                      <a:pt x="111" y="589"/>
                    </a:cubicBezTo>
                    <a:cubicBezTo>
                      <a:pt x="122" y="583"/>
                      <a:pt x="128" y="572"/>
                      <a:pt x="128" y="555"/>
                    </a:cubicBezTo>
                    <a:cubicBezTo>
                      <a:pt x="129" y="538"/>
                      <a:pt x="129" y="488"/>
                      <a:pt x="129" y="404"/>
                    </a:cubicBezTo>
                    <a:cubicBezTo>
                      <a:pt x="130" y="283"/>
                      <a:pt x="130" y="283"/>
                      <a:pt x="130" y="283"/>
                    </a:cubicBezTo>
                    <a:cubicBezTo>
                      <a:pt x="145" y="283"/>
                      <a:pt x="145" y="283"/>
                      <a:pt x="145" y="283"/>
                    </a:cubicBezTo>
                    <a:cubicBezTo>
                      <a:pt x="145" y="557"/>
                      <a:pt x="145" y="557"/>
                      <a:pt x="145" y="557"/>
                    </a:cubicBezTo>
                    <a:cubicBezTo>
                      <a:pt x="145" y="568"/>
                      <a:pt x="149" y="577"/>
                      <a:pt x="157" y="584"/>
                    </a:cubicBezTo>
                    <a:cubicBezTo>
                      <a:pt x="163" y="590"/>
                      <a:pt x="170" y="592"/>
                      <a:pt x="179" y="592"/>
                    </a:cubicBezTo>
                    <a:cubicBezTo>
                      <a:pt x="187" y="592"/>
                      <a:pt x="193" y="590"/>
                      <a:pt x="198" y="586"/>
                    </a:cubicBezTo>
                    <a:cubicBezTo>
                      <a:pt x="204" y="581"/>
                      <a:pt x="208" y="573"/>
                      <a:pt x="210" y="560"/>
                    </a:cubicBezTo>
                    <a:cubicBezTo>
                      <a:pt x="211" y="550"/>
                      <a:pt x="211" y="393"/>
                      <a:pt x="210" y="90"/>
                    </a:cubicBezTo>
                    <a:cubicBezTo>
                      <a:pt x="221" y="91"/>
                      <a:pt x="221" y="91"/>
                      <a:pt x="221" y="91"/>
                    </a:cubicBezTo>
                    <a:cubicBezTo>
                      <a:pt x="223" y="266"/>
                      <a:pt x="223" y="266"/>
                      <a:pt x="223" y="266"/>
                    </a:cubicBezTo>
                    <a:cubicBezTo>
                      <a:pt x="223" y="271"/>
                      <a:pt x="225" y="275"/>
                      <a:pt x="231" y="279"/>
                    </a:cubicBezTo>
                    <a:cubicBezTo>
                      <a:pt x="236" y="283"/>
                      <a:pt x="242" y="285"/>
                      <a:pt x="249" y="285"/>
                    </a:cubicBezTo>
                    <a:cubicBezTo>
                      <a:pt x="256" y="284"/>
                      <a:pt x="262" y="281"/>
                      <a:pt x="266" y="276"/>
                    </a:cubicBezTo>
                    <a:cubicBezTo>
                      <a:pt x="270" y="272"/>
                      <a:pt x="272" y="267"/>
                      <a:pt x="272" y="263"/>
                    </a:cubicBezTo>
                    <a:lnTo>
                      <a:pt x="271" y="68"/>
                    </a:ln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grpSp>
        <p:sp>
          <p:nvSpPr>
            <p:cNvPr id="37" name="TextBox 36"/>
            <p:cNvSpPr txBox="1"/>
            <p:nvPr/>
          </p:nvSpPr>
          <p:spPr>
            <a:xfrm rot="16200000">
              <a:off x="4984580" y="4366275"/>
              <a:ext cx="390293" cy="215466"/>
            </a:xfrm>
            <a:prstGeom prst="rect">
              <a:avLst/>
            </a:prstGeom>
          </p:spPr>
          <p:txBody>
            <a:bodyPr vert="horz" wrap="square" lIns="0" tIns="0" rIns="0" bIns="0" rtlCol="0">
              <a:spAutoFit/>
            </a:bodyPr>
            <a:lstStyle/>
            <a:p>
              <a:pPr marL="7001" algn="ctr" defTabSz="1343985">
                <a:defRPr/>
              </a:pPr>
              <a:r>
                <a:rPr lang="da-DK" sz="2058" kern="0" dirty="0">
                  <a:solidFill>
                    <a:srgbClr val="FF6600"/>
                  </a:solidFill>
                  <a:latin typeface="Arial Rounded MT Bold"/>
                </a:rPr>
                <a:t>54</a:t>
              </a:r>
              <a:r>
                <a:rPr lang="da-DK" sz="1470" b="1" kern="0" dirty="0">
                  <a:solidFill>
                    <a:srgbClr val="FF6600"/>
                  </a:solidFill>
                  <a:latin typeface="Arial Rounded MT Bold"/>
                </a:rPr>
                <a:t>%</a:t>
              </a:r>
              <a:endParaRPr lang="da-DK" sz="1764" b="1" kern="0" dirty="0">
                <a:solidFill>
                  <a:srgbClr val="FF6600"/>
                </a:solidFill>
                <a:latin typeface="Arial Rounded MT Bold"/>
              </a:endParaRPr>
            </a:p>
          </p:txBody>
        </p:sp>
      </p:grpSp>
      <p:grpSp>
        <p:nvGrpSpPr>
          <p:cNvPr id="40" name="Group 39"/>
          <p:cNvGrpSpPr/>
          <p:nvPr/>
        </p:nvGrpSpPr>
        <p:grpSpPr>
          <a:xfrm>
            <a:off x="7519869" y="5751273"/>
            <a:ext cx="685411" cy="1621261"/>
            <a:chOff x="4492810" y="4027127"/>
            <a:chExt cx="466332" cy="1103055"/>
          </a:xfrm>
        </p:grpSpPr>
        <p:grpSp>
          <p:nvGrpSpPr>
            <p:cNvPr id="41" name="Group 40"/>
            <p:cNvGrpSpPr>
              <a:grpSpLocks noChangeAspect="1"/>
            </p:cNvGrpSpPr>
            <p:nvPr/>
          </p:nvGrpSpPr>
          <p:grpSpPr>
            <a:xfrm>
              <a:off x="4492810" y="4027127"/>
              <a:ext cx="466332" cy="1103055"/>
              <a:chOff x="5246688" y="2962276"/>
              <a:chExt cx="1073150" cy="2538412"/>
            </a:xfrm>
            <a:solidFill>
              <a:sysClr val="window" lastClr="FFFFFF"/>
            </a:solidFill>
          </p:grpSpPr>
          <p:sp>
            <p:nvSpPr>
              <p:cNvPr id="43" name="Freeform 11"/>
              <p:cNvSpPr>
                <a:spLocks/>
              </p:cNvSpPr>
              <p:nvPr/>
            </p:nvSpPr>
            <p:spPr bwMode="auto">
              <a:xfrm>
                <a:off x="5527675" y="2962276"/>
                <a:ext cx="528638" cy="531813"/>
              </a:xfrm>
              <a:custGeom>
                <a:avLst/>
                <a:gdLst/>
                <a:ahLst/>
                <a:cxnLst>
                  <a:cxn ang="0">
                    <a:pos x="21" y="21"/>
                  </a:cxn>
                  <a:cxn ang="0">
                    <a:pos x="0" y="71"/>
                  </a:cxn>
                  <a:cxn ang="0">
                    <a:pos x="21" y="121"/>
                  </a:cxn>
                  <a:cxn ang="0">
                    <a:pos x="71" y="142"/>
                  </a:cxn>
                  <a:cxn ang="0">
                    <a:pos x="121" y="121"/>
                  </a:cxn>
                  <a:cxn ang="0">
                    <a:pos x="141" y="71"/>
                  </a:cxn>
                  <a:cxn ang="0">
                    <a:pos x="121" y="21"/>
                  </a:cxn>
                  <a:cxn ang="0">
                    <a:pos x="71" y="0"/>
                  </a:cxn>
                  <a:cxn ang="0">
                    <a:pos x="21" y="21"/>
                  </a:cxn>
                </a:cxnLst>
                <a:rect l="0" t="0" r="r" b="b"/>
                <a:pathLst>
                  <a:path w="141" h="142">
                    <a:moveTo>
                      <a:pt x="21" y="21"/>
                    </a:moveTo>
                    <a:cubicBezTo>
                      <a:pt x="7" y="35"/>
                      <a:pt x="0" y="51"/>
                      <a:pt x="0" y="71"/>
                    </a:cubicBezTo>
                    <a:cubicBezTo>
                      <a:pt x="0" y="91"/>
                      <a:pt x="7" y="107"/>
                      <a:pt x="21" y="121"/>
                    </a:cubicBezTo>
                    <a:cubicBezTo>
                      <a:pt x="34" y="135"/>
                      <a:pt x="51" y="142"/>
                      <a:pt x="71" y="142"/>
                    </a:cubicBezTo>
                    <a:cubicBezTo>
                      <a:pt x="90" y="142"/>
                      <a:pt x="107" y="135"/>
                      <a:pt x="121" y="121"/>
                    </a:cubicBezTo>
                    <a:cubicBezTo>
                      <a:pt x="135" y="107"/>
                      <a:pt x="141" y="91"/>
                      <a:pt x="141" y="71"/>
                    </a:cubicBezTo>
                    <a:cubicBezTo>
                      <a:pt x="141" y="51"/>
                      <a:pt x="135" y="35"/>
                      <a:pt x="121" y="21"/>
                    </a:cubicBezTo>
                    <a:cubicBezTo>
                      <a:pt x="107" y="7"/>
                      <a:pt x="90" y="0"/>
                      <a:pt x="71" y="0"/>
                    </a:cubicBezTo>
                    <a:cubicBezTo>
                      <a:pt x="51" y="0"/>
                      <a:pt x="34" y="7"/>
                      <a:pt x="21" y="21"/>
                    </a:cubicBez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sp>
            <p:nvSpPr>
              <p:cNvPr id="44" name="Freeform 13"/>
              <p:cNvSpPr>
                <a:spLocks/>
              </p:cNvSpPr>
              <p:nvPr/>
            </p:nvSpPr>
            <p:spPr bwMode="auto">
              <a:xfrm>
                <a:off x="5246688" y="3554413"/>
                <a:ext cx="1073150" cy="1946275"/>
              </a:xfrm>
              <a:custGeom>
                <a:avLst/>
                <a:gdLst/>
                <a:ahLst/>
                <a:cxnLst>
                  <a:cxn ang="0">
                    <a:pos x="284" y="194"/>
                  </a:cxn>
                  <a:cxn ang="0">
                    <a:pos x="244" y="53"/>
                  </a:cxn>
                  <a:cxn ang="0">
                    <a:pos x="207" y="7"/>
                  </a:cxn>
                  <a:cxn ang="0">
                    <a:pos x="190" y="1"/>
                  </a:cxn>
                  <a:cxn ang="0">
                    <a:pos x="183" y="0"/>
                  </a:cxn>
                  <a:cxn ang="0">
                    <a:pos x="144" y="1"/>
                  </a:cxn>
                  <a:cxn ang="0">
                    <a:pos x="143" y="1"/>
                  </a:cxn>
                  <a:cxn ang="0">
                    <a:pos x="142" y="1"/>
                  </a:cxn>
                  <a:cxn ang="0">
                    <a:pos x="103" y="0"/>
                  </a:cxn>
                  <a:cxn ang="0">
                    <a:pos x="96" y="1"/>
                  </a:cxn>
                  <a:cxn ang="0">
                    <a:pos x="79" y="7"/>
                  </a:cxn>
                  <a:cxn ang="0">
                    <a:pos x="42" y="53"/>
                  </a:cxn>
                  <a:cxn ang="0">
                    <a:pos x="2" y="194"/>
                  </a:cxn>
                  <a:cxn ang="0">
                    <a:pos x="0" y="208"/>
                  </a:cxn>
                  <a:cxn ang="0">
                    <a:pos x="3" y="218"/>
                  </a:cxn>
                  <a:cxn ang="0">
                    <a:pos x="11" y="224"/>
                  </a:cxn>
                  <a:cxn ang="0">
                    <a:pos x="27" y="224"/>
                  </a:cxn>
                  <a:cxn ang="0">
                    <a:pos x="42" y="203"/>
                  </a:cxn>
                  <a:cxn ang="0">
                    <a:pos x="65" y="129"/>
                  </a:cxn>
                  <a:cxn ang="0">
                    <a:pos x="81" y="73"/>
                  </a:cxn>
                  <a:cxn ang="0">
                    <a:pos x="93" y="72"/>
                  </a:cxn>
                  <a:cxn ang="0">
                    <a:pos x="37" y="265"/>
                  </a:cxn>
                  <a:cxn ang="0">
                    <a:pos x="87" y="265"/>
                  </a:cxn>
                  <a:cxn ang="0">
                    <a:pos x="87" y="500"/>
                  </a:cxn>
                  <a:cxn ang="0">
                    <a:pos x="97" y="517"/>
                  </a:cxn>
                  <a:cxn ang="0">
                    <a:pos x="110" y="519"/>
                  </a:cxn>
                  <a:cxn ang="0">
                    <a:pos x="135" y="500"/>
                  </a:cxn>
                  <a:cxn ang="0">
                    <a:pos x="136" y="264"/>
                  </a:cxn>
                  <a:cxn ang="0">
                    <a:pos x="149" y="264"/>
                  </a:cxn>
                  <a:cxn ang="0">
                    <a:pos x="149" y="264"/>
                  </a:cxn>
                  <a:cxn ang="0">
                    <a:pos x="151" y="500"/>
                  </a:cxn>
                  <a:cxn ang="0">
                    <a:pos x="176" y="519"/>
                  </a:cxn>
                  <a:cxn ang="0">
                    <a:pos x="189" y="517"/>
                  </a:cxn>
                  <a:cxn ang="0">
                    <a:pos x="199" y="500"/>
                  </a:cxn>
                  <a:cxn ang="0">
                    <a:pos x="202" y="265"/>
                  </a:cxn>
                  <a:cxn ang="0">
                    <a:pos x="250" y="265"/>
                  </a:cxn>
                  <a:cxn ang="0">
                    <a:pos x="193" y="72"/>
                  </a:cxn>
                  <a:cxn ang="0">
                    <a:pos x="205" y="73"/>
                  </a:cxn>
                  <a:cxn ang="0">
                    <a:pos x="221" y="129"/>
                  </a:cxn>
                  <a:cxn ang="0">
                    <a:pos x="244" y="203"/>
                  </a:cxn>
                  <a:cxn ang="0">
                    <a:pos x="259" y="224"/>
                  </a:cxn>
                  <a:cxn ang="0">
                    <a:pos x="275" y="224"/>
                  </a:cxn>
                  <a:cxn ang="0">
                    <a:pos x="283" y="218"/>
                  </a:cxn>
                  <a:cxn ang="0">
                    <a:pos x="286" y="208"/>
                  </a:cxn>
                  <a:cxn ang="0">
                    <a:pos x="284" y="194"/>
                  </a:cxn>
                </a:cxnLst>
                <a:rect l="0" t="0" r="r" b="b"/>
                <a:pathLst>
                  <a:path w="286" h="519">
                    <a:moveTo>
                      <a:pt x="284" y="194"/>
                    </a:moveTo>
                    <a:cubicBezTo>
                      <a:pt x="268" y="135"/>
                      <a:pt x="254" y="88"/>
                      <a:pt x="244" y="53"/>
                    </a:cubicBezTo>
                    <a:cubicBezTo>
                      <a:pt x="237" y="32"/>
                      <a:pt x="225" y="16"/>
                      <a:pt x="207" y="7"/>
                    </a:cubicBezTo>
                    <a:cubicBezTo>
                      <a:pt x="202" y="4"/>
                      <a:pt x="196" y="2"/>
                      <a:pt x="190" y="1"/>
                    </a:cubicBezTo>
                    <a:cubicBezTo>
                      <a:pt x="183" y="0"/>
                      <a:pt x="183" y="0"/>
                      <a:pt x="183" y="0"/>
                    </a:cubicBezTo>
                    <a:cubicBezTo>
                      <a:pt x="144" y="1"/>
                      <a:pt x="144" y="1"/>
                      <a:pt x="144" y="1"/>
                    </a:cubicBezTo>
                    <a:cubicBezTo>
                      <a:pt x="143" y="1"/>
                      <a:pt x="143" y="1"/>
                      <a:pt x="143" y="1"/>
                    </a:cubicBezTo>
                    <a:cubicBezTo>
                      <a:pt x="142" y="1"/>
                      <a:pt x="142" y="1"/>
                      <a:pt x="142" y="1"/>
                    </a:cubicBezTo>
                    <a:cubicBezTo>
                      <a:pt x="103" y="0"/>
                      <a:pt x="103" y="0"/>
                      <a:pt x="103" y="0"/>
                    </a:cubicBezTo>
                    <a:cubicBezTo>
                      <a:pt x="96" y="1"/>
                      <a:pt x="96" y="1"/>
                      <a:pt x="96" y="1"/>
                    </a:cubicBezTo>
                    <a:cubicBezTo>
                      <a:pt x="90" y="2"/>
                      <a:pt x="84" y="4"/>
                      <a:pt x="79" y="7"/>
                    </a:cubicBezTo>
                    <a:cubicBezTo>
                      <a:pt x="61" y="16"/>
                      <a:pt x="49" y="32"/>
                      <a:pt x="42" y="53"/>
                    </a:cubicBezTo>
                    <a:cubicBezTo>
                      <a:pt x="32" y="88"/>
                      <a:pt x="18" y="135"/>
                      <a:pt x="2" y="194"/>
                    </a:cubicBezTo>
                    <a:cubicBezTo>
                      <a:pt x="1" y="200"/>
                      <a:pt x="0" y="204"/>
                      <a:pt x="0" y="208"/>
                    </a:cubicBezTo>
                    <a:cubicBezTo>
                      <a:pt x="0" y="212"/>
                      <a:pt x="1" y="216"/>
                      <a:pt x="3" y="218"/>
                    </a:cubicBezTo>
                    <a:cubicBezTo>
                      <a:pt x="5" y="221"/>
                      <a:pt x="8" y="223"/>
                      <a:pt x="11" y="224"/>
                    </a:cubicBezTo>
                    <a:cubicBezTo>
                      <a:pt x="18" y="226"/>
                      <a:pt x="23" y="227"/>
                      <a:pt x="27" y="224"/>
                    </a:cubicBezTo>
                    <a:cubicBezTo>
                      <a:pt x="33" y="221"/>
                      <a:pt x="38" y="214"/>
                      <a:pt x="42" y="203"/>
                    </a:cubicBezTo>
                    <a:cubicBezTo>
                      <a:pt x="46" y="192"/>
                      <a:pt x="53" y="168"/>
                      <a:pt x="65" y="129"/>
                    </a:cubicBezTo>
                    <a:cubicBezTo>
                      <a:pt x="81" y="73"/>
                      <a:pt x="81" y="73"/>
                      <a:pt x="81" y="73"/>
                    </a:cubicBezTo>
                    <a:cubicBezTo>
                      <a:pt x="93" y="72"/>
                      <a:pt x="93" y="72"/>
                      <a:pt x="93" y="72"/>
                    </a:cubicBezTo>
                    <a:cubicBezTo>
                      <a:pt x="37" y="265"/>
                      <a:pt x="37" y="265"/>
                      <a:pt x="37" y="265"/>
                    </a:cubicBezTo>
                    <a:cubicBezTo>
                      <a:pt x="87" y="265"/>
                      <a:pt x="87" y="265"/>
                      <a:pt x="87" y="265"/>
                    </a:cubicBezTo>
                    <a:cubicBezTo>
                      <a:pt x="87" y="500"/>
                      <a:pt x="87" y="500"/>
                      <a:pt x="87" y="500"/>
                    </a:cubicBezTo>
                    <a:cubicBezTo>
                      <a:pt x="88" y="508"/>
                      <a:pt x="91" y="514"/>
                      <a:pt x="97" y="517"/>
                    </a:cubicBezTo>
                    <a:cubicBezTo>
                      <a:pt x="100" y="518"/>
                      <a:pt x="104" y="519"/>
                      <a:pt x="110" y="519"/>
                    </a:cubicBezTo>
                    <a:cubicBezTo>
                      <a:pt x="126" y="519"/>
                      <a:pt x="134" y="513"/>
                      <a:pt x="135" y="500"/>
                    </a:cubicBezTo>
                    <a:cubicBezTo>
                      <a:pt x="135" y="491"/>
                      <a:pt x="136" y="412"/>
                      <a:pt x="136" y="264"/>
                    </a:cubicBezTo>
                    <a:cubicBezTo>
                      <a:pt x="149" y="264"/>
                      <a:pt x="149" y="264"/>
                      <a:pt x="149" y="264"/>
                    </a:cubicBezTo>
                    <a:cubicBezTo>
                      <a:pt x="149" y="264"/>
                      <a:pt x="149" y="264"/>
                      <a:pt x="149" y="264"/>
                    </a:cubicBezTo>
                    <a:cubicBezTo>
                      <a:pt x="150" y="413"/>
                      <a:pt x="151" y="491"/>
                      <a:pt x="151" y="500"/>
                    </a:cubicBezTo>
                    <a:cubicBezTo>
                      <a:pt x="152" y="513"/>
                      <a:pt x="160" y="519"/>
                      <a:pt x="176" y="519"/>
                    </a:cubicBezTo>
                    <a:cubicBezTo>
                      <a:pt x="182" y="519"/>
                      <a:pt x="186" y="518"/>
                      <a:pt x="189" y="517"/>
                    </a:cubicBezTo>
                    <a:cubicBezTo>
                      <a:pt x="195" y="514"/>
                      <a:pt x="198" y="508"/>
                      <a:pt x="199" y="500"/>
                    </a:cubicBezTo>
                    <a:cubicBezTo>
                      <a:pt x="202" y="265"/>
                      <a:pt x="202" y="265"/>
                      <a:pt x="202" y="265"/>
                    </a:cubicBezTo>
                    <a:cubicBezTo>
                      <a:pt x="250" y="265"/>
                      <a:pt x="250" y="265"/>
                      <a:pt x="250" y="265"/>
                    </a:cubicBezTo>
                    <a:cubicBezTo>
                      <a:pt x="193" y="72"/>
                      <a:pt x="193" y="72"/>
                      <a:pt x="193" y="72"/>
                    </a:cubicBezTo>
                    <a:cubicBezTo>
                      <a:pt x="205" y="73"/>
                      <a:pt x="205" y="73"/>
                      <a:pt x="205" y="73"/>
                    </a:cubicBezTo>
                    <a:cubicBezTo>
                      <a:pt x="221" y="129"/>
                      <a:pt x="221" y="129"/>
                      <a:pt x="221" y="129"/>
                    </a:cubicBezTo>
                    <a:cubicBezTo>
                      <a:pt x="233" y="168"/>
                      <a:pt x="240" y="192"/>
                      <a:pt x="244" y="203"/>
                    </a:cubicBezTo>
                    <a:cubicBezTo>
                      <a:pt x="248" y="214"/>
                      <a:pt x="253" y="221"/>
                      <a:pt x="259" y="224"/>
                    </a:cubicBezTo>
                    <a:cubicBezTo>
                      <a:pt x="263" y="227"/>
                      <a:pt x="268" y="226"/>
                      <a:pt x="275" y="224"/>
                    </a:cubicBezTo>
                    <a:cubicBezTo>
                      <a:pt x="278" y="223"/>
                      <a:pt x="281" y="221"/>
                      <a:pt x="283" y="218"/>
                    </a:cubicBezTo>
                    <a:cubicBezTo>
                      <a:pt x="285" y="216"/>
                      <a:pt x="286" y="212"/>
                      <a:pt x="286" y="208"/>
                    </a:cubicBezTo>
                    <a:cubicBezTo>
                      <a:pt x="286" y="204"/>
                      <a:pt x="285" y="200"/>
                      <a:pt x="284" y="194"/>
                    </a:cubicBez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grpSp>
        <p:sp>
          <p:nvSpPr>
            <p:cNvPr id="42" name="TextBox 41"/>
            <p:cNvSpPr txBox="1"/>
            <p:nvPr/>
          </p:nvSpPr>
          <p:spPr>
            <a:xfrm rot="16200000">
              <a:off x="4517888" y="4381444"/>
              <a:ext cx="398019" cy="215466"/>
            </a:xfrm>
            <a:prstGeom prst="rect">
              <a:avLst/>
            </a:prstGeom>
          </p:spPr>
          <p:txBody>
            <a:bodyPr vert="horz" wrap="square" lIns="0" tIns="0" rIns="0" bIns="0" rtlCol="0">
              <a:spAutoFit/>
            </a:bodyPr>
            <a:lstStyle/>
            <a:p>
              <a:pPr marL="7001" algn="ctr" defTabSz="1343985">
                <a:defRPr/>
              </a:pPr>
              <a:r>
                <a:rPr lang="da-DK" sz="2058" kern="0" dirty="0">
                  <a:solidFill>
                    <a:srgbClr val="FF6600"/>
                  </a:solidFill>
                  <a:latin typeface="Arial Rounded MT Bold"/>
                </a:rPr>
                <a:t>46</a:t>
              </a:r>
              <a:r>
                <a:rPr lang="da-DK" sz="1470" b="1" kern="0" dirty="0">
                  <a:solidFill>
                    <a:srgbClr val="FF6600"/>
                  </a:solidFill>
                  <a:latin typeface="Arial Rounded MT Bold"/>
                </a:rPr>
                <a:t>%</a:t>
              </a:r>
              <a:endParaRPr lang="da-DK" sz="1764" b="1" kern="0" dirty="0">
                <a:solidFill>
                  <a:srgbClr val="FF6600"/>
                </a:solidFill>
                <a:latin typeface="Arial Rounded MT Bold"/>
              </a:endParaRPr>
            </a:p>
          </p:txBody>
        </p:sp>
      </p:grpSp>
      <p:grpSp>
        <p:nvGrpSpPr>
          <p:cNvPr id="45" name="Group 44"/>
          <p:cNvGrpSpPr/>
          <p:nvPr/>
        </p:nvGrpSpPr>
        <p:grpSpPr>
          <a:xfrm>
            <a:off x="5850796" y="6059334"/>
            <a:ext cx="1450367" cy="1211087"/>
            <a:chOff x="4260972" y="4249633"/>
            <a:chExt cx="986784" cy="823986"/>
          </a:xfrm>
        </p:grpSpPr>
        <p:grpSp>
          <p:nvGrpSpPr>
            <p:cNvPr id="46" name="Group 45"/>
            <p:cNvGrpSpPr/>
            <p:nvPr/>
          </p:nvGrpSpPr>
          <p:grpSpPr>
            <a:xfrm>
              <a:off x="4260972" y="4249633"/>
              <a:ext cx="986784" cy="823986"/>
              <a:chOff x="4260972" y="4249633"/>
              <a:chExt cx="986784" cy="823986"/>
            </a:xfrm>
          </p:grpSpPr>
          <p:sp>
            <p:nvSpPr>
              <p:cNvPr id="48" name="Rounded Rectangle 29"/>
              <p:cNvSpPr/>
              <p:nvPr/>
            </p:nvSpPr>
            <p:spPr>
              <a:xfrm>
                <a:off x="4260972" y="4249633"/>
                <a:ext cx="776057" cy="823986"/>
              </a:xfrm>
              <a:prstGeom prst="roundRect">
                <a:avLst/>
              </a:prstGeom>
              <a:solidFill>
                <a:sysClr val="window" lastClr="FFFFFF"/>
              </a:solidFill>
              <a:ln w="25400" cap="flat" cmpd="sng" algn="ctr">
                <a:noFill/>
                <a:prstDash val="solid"/>
              </a:ln>
              <a:effectLst/>
            </p:spPr>
            <p:txBody>
              <a:bodyPr rtlCol="0" anchor="ctr"/>
              <a:lstStyle/>
              <a:p>
                <a:pPr algn="ctr" defTabSz="1343985">
                  <a:defRPr/>
                </a:pPr>
                <a:endParaRPr lang="da-DK" sz="2646" kern="0">
                  <a:solidFill>
                    <a:sysClr val="windowText" lastClr="000000"/>
                  </a:solidFill>
                  <a:latin typeface="Calibri Light"/>
                </a:endParaRPr>
              </a:p>
            </p:txBody>
          </p:sp>
          <p:sp>
            <p:nvSpPr>
              <p:cNvPr id="49" name="Isosceles Triangle 48"/>
              <p:cNvSpPr/>
              <p:nvPr/>
            </p:nvSpPr>
            <p:spPr>
              <a:xfrm rot="6670216">
                <a:off x="4993066" y="4787203"/>
                <a:ext cx="220771" cy="288608"/>
              </a:xfrm>
              <a:prstGeom prst="triangle">
                <a:avLst/>
              </a:prstGeom>
              <a:solidFill>
                <a:sysClr val="window" lastClr="FFFFFF"/>
              </a:solidFill>
              <a:ln w="25400" cap="flat" cmpd="sng" algn="ctr">
                <a:noFill/>
                <a:prstDash val="solid"/>
              </a:ln>
              <a:effectLst/>
            </p:spPr>
            <p:txBody>
              <a:bodyPr rtlCol="0" anchor="ctr"/>
              <a:lstStyle/>
              <a:p>
                <a:pPr algn="ctr" defTabSz="1343985">
                  <a:defRPr/>
                </a:pPr>
                <a:endParaRPr lang="da-DK" sz="2646" kern="0">
                  <a:solidFill>
                    <a:sysClr val="windowText" lastClr="000000"/>
                  </a:solidFill>
                  <a:latin typeface="Calibri Light"/>
                </a:endParaRPr>
              </a:p>
            </p:txBody>
          </p:sp>
        </p:grpSp>
        <p:sp>
          <p:nvSpPr>
            <p:cNvPr id="47" name="TextBox 46"/>
            <p:cNvSpPr txBox="1"/>
            <p:nvPr/>
          </p:nvSpPr>
          <p:spPr>
            <a:xfrm>
              <a:off x="4260972" y="4389058"/>
              <a:ext cx="767120" cy="523286"/>
            </a:xfrm>
            <a:prstGeom prst="rect">
              <a:avLst/>
            </a:prstGeom>
          </p:spPr>
          <p:txBody>
            <a:bodyPr vert="horz" wrap="square" lIns="0" tIns="0" rIns="0" bIns="0" rtlCol="0">
              <a:spAutoFit/>
            </a:bodyPr>
            <a:lstStyle/>
            <a:p>
              <a:pPr marL="7001" algn="ctr" defTabSz="1343985">
                <a:defRPr/>
              </a:pPr>
              <a:r>
                <a:rPr lang="da-DK" sz="2646" b="1" kern="0" dirty="0">
                  <a:solidFill>
                    <a:srgbClr val="FF6600"/>
                  </a:solidFill>
                  <a:latin typeface="Arial Rounded MT Bold"/>
                </a:rPr>
                <a:t>52</a:t>
              </a:r>
              <a:r>
                <a:rPr lang="da-DK" sz="1617" b="1" kern="0" dirty="0">
                  <a:solidFill>
                    <a:srgbClr val="FF6600"/>
                  </a:solidFill>
                  <a:latin typeface="Arial Rounded MT Bold"/>
                </a:rPr>
                <a:t>%</a:t>
              </a:r>
              <a:r>
                <a:rPr lang="da-DK" sz="2646" b="1" kern="0" dirty="0">
                  <a:solidFill>
                    <a:srgbClr val="FF6600"/>
                  </a:solidFill>
                  <a:latin typeface="Arial Rounded MT Bold"/>
                </a:rPr>
                <a:t> </a:t>
              </a:r>
            </a:p>
            <a:p>
              <a:pPr marL="7001" algn="ctr" defTabSz="1343985">
                <a:defRPr/>
              </a:pPr>
              <a:r>
                <a:rPr lang="da-DK" sz="1029" kern="0" dirty="0">
                  <a:solidFill>
                    <a:srgbClr val="FF6600"/>
                  </a:solidFill>
                  <a:latin typeface="Arial Rounded MT Bold"/>
                </a:rPr>
                <a:t>ARE BELOW</a:t>
              </a:r>
            </a:p>
            <a:p>
              <a:pPr marL="7001" algn="ctr" defTabSz="1343985">
                <a:defRPr/>
              </a:pPr>
              <a:r>
                <a:rPr lang="da-DK" sz="1323" b="1" kern="0" dirty="0">
                  <a:solidFill>
                    <a:srgbClr val="FF6600"/>
                  </a:solidFill>
                  <a:latin typeface="Arial Rounded MT Bold"/>
                </a:rPr>
                <a:t>50 </a:t>
              </a:r>
              <a:r>
                <a:rPr lang="da-DK" sz="1029" kern="0" dirty="0">
                  <a:solidFill>
                    <a:srgbClr val="FF6600"/>
                  </a:solidFill>
                  <a:latin typeface="Arial Rounded MT Bold"/>
                </a:rPr>
                <a:t>YEARS</a:t>
              </a:r>
              <a:endParaRPr lang="da-DK" sz="1176" kern="0" dirty="0">
                <a:solidFill>
                  <a:srgbClr val="FF6600"/>
                </a:solidFill>
                <a:latin typeface="Arial Rounded MT Bold"/>
              </a:endParaRPr>
            </a:p>
          </p:txBody>
        </p:sp>
      </p:grpSp>
      <p:grpSp>
        <p:nvGrpSpPr>
          <p:cNvPr id="55" name="Group 54"/>
          <p:cNvGrpSpPr/>
          <p:nvPr/>
        </p:nvGrpSpPr>
        <p:grpSpPr>
          <a:xfrm>
            <a:off x="9205514" y="6067396"/>
            <a:ext cx="1457488" cy="1211088"/>
            <a:chOff x="4045400" y="4249633"/>
            <a:chExt cx="991629" cy="823986"/>
          </a:xfrm>
        </p:grpSpPr>
        <p:grpSp>
          <p:nvGrpSpPr>
            <p:cNvPr id="56" name="Group 55"/>
            <p:cNvGrpSpPr/>
            <p:nvPr/>
          </p:nvGrpSpPr>
          <p:grpSpPr>
            <a:xfrm>
              <a:off x="4045400" y="4249633"/>
              <a:ext cx="991629" cy="823986"/>
              <a:chOff x="4045400" y="4249633"/>
              <a:chExt cx="991629" cy="823986"/>
            </a:xfrm>
          </p:grpSpPr>
          <p:sp>
            <p:nvSpPr>
              <p:cNvPr id="58" name="Rounded Rectangle 39"/>
              <p:cNvSpPr/>
              <p:nvPr/>
            </p:nvSpPr>
            <p:spPr>
              <a:xfrm>
                <a:off x="4260972" y="4249633"/>
                <a:ext cx="776057" cy="823986"/>
              </a:xfrm>
              <a:prstGeom prst="roundRect">
                <a:avLst/>
              </a:prstGeom>
              <a:solidFill>
                <a:sysClr val="window" lastClr="FFFFFF"/>
              </a:solidFill>
              <a:ln w="25400" cap="flat" cmpd="sng" algn="ctr">
                <a:noFill/>
                <a:prstDash val="solid"/>
              </a:ln>
              <a:effectLst/>
            </p:spPr>
            <p:txBody>
              <a:bodyPr rtlCol="0" anchor="ctr"/>
              <a:lstStyle/>
              <a:p>
                <a:pPr algn="ctr" defTabSz="1343985">
                  <a:defRPr/>
                </a:pPr>
                <a:endParaRPr lang="da-DK" sz="2646" kern="0">
                  <a:solidFill>
                    <a:sysClr val="windowText" lastClr="000000"/>
                  </a:solidFill>
                  <a:latin typeface="Calibri Light"/>
                </a:endParaRPr>
              </a:p>
            </p:txBody>
          </p:sp>
          <p:sp>
            <p:nvSpPr>
              <p:cNvPr id="59" name="Isosceles Triangle 58"/>
              <p:cNvSpPr/>
              <p:nvPr/>
            </p:nvSpPr>
            <p:spPr>
              <a:xfrm rot="14918648">
                <a:off x="4079318" y="4791244"/>
                <a:ext cx="220771" cy="288608"/>
              </a:xfrm>
              <a:prstGeom prst="triangle">
                <a:avLst/>
              </a:prstGeom>
              <a:solidFill>
                <a:sysClr val="window" lastClr="FFFFFF"/>
              </a:solidFill>
              <a:ln w="25400" cap="flat" cmpd="sng" algn="ctr">
                <a:noFill/>
                <a:prstDash val="solid"/>
              </a:ln>
              <a:effectLst/>
            </p:spPr>
            <p:txBody>
              <a:bodyPr rtlCol="0" anchor="ctr"/>
              <a:lstStyle/>
              <a:p>
                <a:pPr algn="ctr" defTabSz="1343985">
                  <a:defRPr/>
                </a:pPr>
                <a:endParaRPr lang="da-DK" sz="2646" kern="0">
                  <a:solidFill>
                    <a:sysClr val="windowText" lastClr="000000"/>
                  </a:solidFill>
                  <a:latin typeface="Calibri Light"/>
                </a:endParaRPr>
              </a:p>
            </p:txBody>
          </p:sp>
        </p:grpSp>
        <p:sp>
          <p:nvSpPr>
            <p:cNvPr id="57" name="TextBox 56"/>
            <p:cNvSpPr txBox="1"/>
            <p:nvPr/>
          </p:nvSpPr>
          <p:spPr>
            <a:xfrm>
              <a:off x="4260971" y="4346194"/>
              <a:ext cx="776057" cy="538729"/>
            </a:xfrm>
            <a:prstGeom prst="rect">
              <a:avLst/>
            </a:prstGeom>
          </p:spPr>
          <p:txBody>
            <a:bodyPr vert="horz" wrap="square" lIns="0" tIns="0" rIns="0" bIns="0" rtlCol="0">
              <a:spAutoFit/>
            </a:bodyPr>
            <a:lstStyle/>
            <a:p>
              <a:pPr marL="7001" algn="ctr" defTabSz="1343985">
                <a:defRPr/>
              </a:pPr>
              <a:r>
                <a:rPr lang="da-DK" sz="1029" kern="0" dirty="0">
                  <a:solidFill>
                    <a:srgbClr val="FF6600"/>
                  </a:solidFill>
                  <a:latin typeface="Arial Rounded MT Bold"/>
                </a:rPr>
                <a:t>SHARE OF OVERNIGHT STAYS</a:t>
              </a:r>
            </a:p>
            <a:p>
              <a:pPr marL="7001" algn="ctr" defTabSz="1343985">
                <a:defRPr/>
              </a:pPr>
              <a:r>
                <a:rPr lang="da-DK" sz="2058" b="1" kern="0" dirty="0">
                  <a:solidFill>
                    <a:srgbClr val="FF6600"/>
                  </a:solidFill>
                  <a:latin typeface="Arial Rounded MT Bold"/>
                </a:rPr>
                <a:t>8</a:t>
              </a:r>
              <a:r>
                <a:rPr lang="da-DK" sz="1470" b="1" kern="0" dirty="0">
                  <a:solidFill>
                    <a:srgbClr val="FF6600"/>
                  </a:solidFill>
                  <a:latin typeface="Arial Rounded MT Bold"/>
                </a:rPr>
                <a:t>%</a:t>
              </a:r>
              <a:endParaRPr lang="da-DK" sz="1176" kern="0" dirty="0">
                <a:solidFill>
                  <a:srgbClr val="FF6600"/>
                </a:solidFill>
                <a:latin typeface="Arial Rounded MT Bold"/>
              </a:endParaRPr>
            </a:p>
          </p:txBody>
        </p:sp>
      </p:grpSp>
      <p:sp>
        <p:nvSpPr>
          <p:cNvPr id="61" name="Oval 60"/>
          <p:cNvSpPr/>
          <p:nvPr/>
        </p:nvSpPr>
        <p:spPr>
          <a:xfrm>
            <a:off x="-409658" y="1691683"/>
            <a:ext cx="3673161" cy="3444494"/>
          </a:xfrm>
          <a:prstGeom prst="ellipse">
            <a:avLst/>
          </a:prstGeom>
          <a:solidFill>
            <a:srgbClr val="FF6600">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1343985">
              <a:defRPr/>
            </a:pPr>
            <a:r>
              <a:rPr lang="en-US" sz="1543" b="1" i="1" kern="0" cap="all" dirty="0">
                <a:solidFill>
                  <a:schemeClr val="bg1"/>
                </a:solidFill>
                <a:latin typeface="Segoe UI Light" panose="020B0502040204020203" pitchFamily="34" charset="0"/>
              </a:rPr>
              <a:t>Sometimes I need to let go. Enjoy life to the fullest and feel completely liberated. I need to refill my energy and pamper myself. Its all about me.</a:t>
            </a:r>
            <a:endParaRPr lang="en-US" sz="1617" b="1" i="1" kern="0" dirty="0">
              <a:solidFill>
                <a:schemeClr val="bg1"/>
              </a:solidFill>
            </a:endParaRPr>
          </a:p>
        </p:txBody>
      </p:sp>
      <p:sp>
        <p:nvSpPr>
          <p:cNvPr id="4" name="Rectangle 3"/>
          <p:cNvSpPr/>
          <p:nvPr/>
        </p:nvSpPr>
        <p:spPr bwMode="gray">
          <a:xfrm>
            <a:off x="-414635" y="1836415"/>
            <a:ext cx="593131" cy="3096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nb-NO" sz="2000" dirty="0">
              <a:solidFill>
                <a:schemeClr val="bg1"/>
              </a:solidFill>
            </a:endParaRPr>
          </a:p>
        </p:txBody>
      </p:sp>
      <p:graphicFrame>
        <p:nvGraphicFramePr>
          <p:cNvPr id="62" name="Chart 61"/>
          <p:cNvGraphicFramePr/>
          <p:nvPr>
            <p:extLst>
              <p:ext uri="{D42A27DB-BD31-4B8C-83A1-F6EECF244321}">
                <p14:modId xmlns:p14="http://schemas.microsoft.com/office/powerpoint/2010/main" val="621667963"/>
              </p:ext>
            </p:extLst>
          </p:nvPr>
        </p:nvGraphicFramePr>
        <p:xfrm>
          <a:off x="10760268" y="5754827"/>
          <a:ext cx="2433654" cy="1580388"/>
        </p:xfrm>
        <a:graphic>
          <a:graphicData uri="http://schemas.openxmlformats.org/drawingml/2006/chart">
            <c:chart xmlns:c="http://schemas.openxmlformats.org/drawingml/2006/chart" xmlns:r="http://schemas.openxmlformats.org/officeDocument/2006/relationships" r:id="rId3"/>
          </a:graphicData>
        </a:graphic>
      </p:graphicFrame>
      <p:pic>
        <p:nvPicPr>
          <p:cNvPr id="33" name="Picture 2" descr="Bilderesultat for country falg button sweden"/>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696551" y="6876975"/>
            <a:ext cx="513334" cy="481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5189474"/>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H="1">
            <a:off x="4519922" y="1652925"/>
            <a:ext cx="19872" cy="5337935"/>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cxnSp>
        <p:nvCxnSpPr>
          <p:cNvPr id="3" name="Straight Connector 2"/>
          <p:cNvCxnSpPr/>
          <p:nvPr/>
        </p:nvCxnSpPr>
        <p:spPr>
          <a:xfrm flipH="1">
            <a:off x="8917225" y="1652923"/>
            <a:ext cx="19872" cy="5337935"/>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cxnSp>
        <p:nvCxnSpPr>
          <p:cNvPr id="4" name="Straight Connector 3"/>
          <p:cNvCxnSpPr/>
          <p:nvPr/>
        </p:nvCxnSpPr>
        <p:spPr>
          <a:xfrm>
            <a:off x="604173" y="4265818"/>
            <a:ext cx="12221615" cy="0"/>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sp>
        <p:nvSpPr>
          <p:cNvPr id="5" name="Rectangle 4"/>
          <p:cNvSpPr/>
          <p:nvPr/>
        </p:nvSpPr>
        <p:spPr>
          <a:xfrm>
            <a:off x="188999" y="189693"/>
            <a:ext cx="13072280" cy="946027"/>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4703" b="1" dirty="0">
                <a:solidFill>
                  <a:schemeClr val="bg1"/>
                </a:solidFill>
              </a:rPr>
              <a:t>PLAYFUL LIBERATION</a:t>
            </a:r>
          </a:p>
        </p:txBody>
      </p:sp>
      <p:sp>
        <p:nvSpPr>
          <p:cNvPr id="12" name="TextBox 11"/>
          <p:cNvSpPr txBox="1"/>
          <p:nvPr/>
        </p:nvSpPr>
        <p:spPr>
          <a:xfrm>
            <a:off x="670095" y="1703969"/>
            <a:ext cx="3439313" cy="1288814"/>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TYPICAL HOLIDAY OCCASIONS</a:t>
            </a:r>
            <a:endParaRPr lang="en-GB" sz="1396" kern="0" dirty="0">
              <a:solidFill>
                <a:sysClr val="windowText" lastClr="000000"/>
              </a:solidFill>
            </a:endParaRPr>
          </a:p>
          <a:p>
            <a:pPr marL="7001" algn="just" defTabSz="1343985">
              <a:defRPr/>
            </a:pPr>
            <a:r>
              <a:rPr lang="en-GB" sz="1396" kern="0" dirty="0">
                <a:solidFill>
                  <a:sysClr val="windowText" lastClr="000000"/>
                </a:solidFill>
              </a:rPr>
              <a:t>Of course you will find the typical </a:t>
            </a:r>
            <a:r>
              <a:rPr lang="en-GB" sz="1396" b="1" kern="0" dirty="0">
                <a:solidFill>
                  <a:srgbClr val="FF6600"/>
                </a:solidFill>
              </a:rPr>
              <a:t>sun and beach</a:t>
            </a:r>
            <a:r>
              <a:rPr lang="en-GB" sz="1396" kern="0" dirty="0">
                <a:solidFill>
                  <a:sysClr val="windowText" lastClr="000000"/>
                </a:solidFill>
              </a:rPr>
              <a:t> vacation in this segment, but you will also find </a:t>
            </a:r>
            <a:r>
              <a:rPr lang="en-GB" sz="1396" b="1" kern="0" dirty="0">
                <a:solidFill>
                  <a:srgbClr val="FF6600"/>
                </a:solidFill>
              </a:rPr>
              <a:t>city breaks </a:t>
            </a:r>
            <a:r>
              <a:rPr lang="en-GB" sz="1396" kern="0" dirty="0">
                <a:solidFill>
                  <a:sysClr val="windowText" lastClr="000000"/>
                </a:solidFill>
              </a:rPr>
              <a:t>and </a:t>
            </a:r>
            <a:r>
              <a:rPr lang="en-GB" sz="1396" b="1" kern="0" dirty="0">
                <a:solidFill>
                  <a:srgbClr val="FF6600"/>
                </a:solidFill>
              </a:rPr>
              <a:t>cultural experiences</a:t>
            </a:r>
            <a:r>
              <a:rPr lang="en-GB" sz="1396" kern="0" dirty="0">
                <a:solidFill>
                  <a:sysClr val="windowText" lastClr="000000"/>
                </a:solidFill>
              </a:rPr>
              <a:t>. Although, most of the time it’s all about </a:t>
            </a:r>
            <a:r>
              <a:rPr lang="en-GB" sz="1396" b="1" kern="0" dirty="0">
                <a:solidFill>
                  <a:srgbClr val="FF6600"/>
                </a:solidFill>
              </a:rPr>
              <a:t>party and fun</a:t>
            </a:r>
            <a:r>
              <a:rPr lang="en-GB" sz="1396" kern="0" dirty="0">
                <a:solidFill>
                  <a:sysClr val="windowText" lastClr="000000"/>
                </a:solidFill>
              </a:rPr>
              <a:t>!</a:t>
            </a:r>
          </a:p>
        </p:txBody>
      </p:sp>
      <p:sp>
        <p:nvSpPr>
          <p:cNvPr id="13" name="TextBox 12"/>
          <p:cNvSpPr txBox="1"/>
          <p:nvPr/>
        </p:nvSpPr>
        <p:spPr>
          <a:xfrm>
            <a:off x="670095" y="4511727"/>
            <a:ext cx="3439313" cy="1938351"/>
          </a:xfrm>
          <a:prstGeom prst="rect">
            <a:avLst/>
          </a:prstGeom>
        </p:spPr>
        <p:txBody>
          <a:bodyPr vert="horz" wrap="square" lIns="0" tIns="0" rIns="0" bIns="0" rtlCol="0">
            <a:spAutoFit/>
          </a:bodyPr>
          <a:lstStyle/>
          <a:p>
            <a:pPr marL="7001" defTabSz="1343985">
              <a:defRPr/>
            </a:pPr>
            <a:r>
              <a:rPr lang="nb-NO" sz="1396" b="1" kern="0" dirty="0">
                <a:solidFill>
                  <a:sysClr val="windowText" lastClr="000000"/>
                </a:solidFill>
              </a:rPr>
              <a:t>HOLIDAY EXPERIENCE</a:t>
            </a:r>
          </a:p>
          <a:p>
            <a:pPr marL="4763" lvl="0" algn="just" defTabSz="914400">
              <a:defRPr/>
            </a:pPr>
            <a:r>
              <a:rPr lang="en-GB" sz="1400" kern="0" dirty="0">
                <a:solidFill>
                  <a:sysClr val="windowText" lastClr="000000"/>
                </a:solidFill>
              </a:rPr>
              <a:t>These consumers are </a:t>
            </a:r>
            <a:r>
              <a:rPr lang="en-GB" sz="1400" b="1" kern="0" dirty="0">
                <a:solidFill>
                  <a:srgbClr val="FF6600"/>
                </a:solidFill>
              </a:rPr>
              <a:t>spontaneous travellers</a:t>
            </a:r>
            <a:r>
              <a:rPr lang="en-GB" sz="1400" kern="0" dirty="0">
                <a:solidFill>
                  <a:sysClr val="windowText" lastClr="000000"/>
                </a:solidFill>
              </a:rPr>
              <a:t>. They have their favourite spots, but they are driven by the </a:t>
            </a:r>
            <a:r>
              <a:rPr lang="en-GB" sz="1400" b="1" kern="0" dirty="0">
                <a:solidFill>
                  <a:srgbClr val="FF6600"/>
                </a:solidFill>
              </a:rPr>
              <a:t>“feel good factor”</a:t>
            </a:r>
            <a:r>
              <a:rPr lang="en-GB" sz="1400" kern="0" dirty="0">
                <a:solidFill>
                  <a:sysClr val="windowText" lastClr="000000"/>
                </a:solidFill>
              </a:rPr>
              <a:t> of what they see in social media or at booking sites. They would rather stay at home than travel without friends, and will often end up going somewhere if their friends tell them. </a:t>
            </a:r>
            <a:endParaRPr lang="en-GB" sz="1400" kern="0" dirty="0">
              <a:solidFill>
                <a:srgbClr val="FF0000"/>
              </a:solidFill>
            </a:endParaRPr>
          </a:p>
        </p:txBody>
      </p:sp>
      <p:sp>
        <p:nvSpPr>
          <p:cNvPr id="16" name="TextBox 15"/>
          <p:cNvSpPr txBox="1"/>
          <p:nvPr/>
        </p:nvSpPr>
        <p:spPr>
          <a:xfrm>
            <a:off x="4989172" y="4491716"/>
            <a:ext cx="3439313" cy="1938351"/>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SOURCES OF INSPIRATIONS</a:t>
            </a:r>
          </a:p>
          <a:p>
            <a:pPr marL="4763" lvl="0" algn="just" defTabSz="914400">
              <a:defRPr/>
            </a:pPr>
            <a:r>
              <a:rPr lang="en-GB" sz="1400" kern="0" dirty="0">
                <a:solidFill>
                  <a:sysClr val="windowText" lastClr="000000"/>
                </a:solidFill>
              </a:rPr>
              <a:t>These consumers </a:t>
            </a:r>
            <a:r>
              <a:rPr lang="en-GB" sz="1400" b="1" kern="0" dirty="0">
                <a:solidFill>
                  <a:srgbClr val="FF6600"/>
                </a:solidFill>
              </a:rPr>
              <a:t>don’t spend too much time planning</a:t>
            </a:r>
            <a:r>
              <a:rPr lang="en-GB" sz="1400" kern="0" dirty="0">
                <a:solidFill>
                  <a:sysClr val="windowText" lastClr="000000"/>
                </a:solidFill>
              </a:rPr>
              <a:t> where to go. Most of them settle for the trip </a:t>
            </a:r>
            <a:r>
              <a:rPr lang="en-GB" sz="1400" b="1" kern="0" dirty="0">
                <a:solidFill>
                  <a:srgbClr val="FF6600"/>
                </a:solidFill>
              </a:rPr>
              <a:t>less than four months </a:t>
            </a:r>
            <a:r>
              <a:rPr lang="en-GB" sz="1400" kern="0" dirty="0">
                <a:solidFill>
                  <a:sysClr val="windowText" lastClr="000000"/>
                </a:solidFill>
              </a:rPr>
              <a:t>before they go. They browse the Internet in general or uses homepages to find inspiration. Spouse/partner and </a:t>
            </a:r>
            <a:r>
              <a:rPr lang="en-GB" sz="1400" b="1" kern="0" dirty="0">
                <a:solidFill>
                  <a:srgbClr val="FF6600"/>
                </a:solidFill>
              </a:rPr>
              <a:t>friends and acquaintances </a:t>
            </a:r>
            <a:r>
              <a:rPr lang="en-GB" sz="1400" kern="0" dirty="0">
                <a:solidFill>
                  <a:sysClr val="windowText" lastClr="000000"/>
                </a:solidFill>
              </a:rPr>
              <a:t>heavily influences their choice. </a:t>
            </a:r>
          </a:p>
        </p:txBody>
      </p:sp>
      <p:sp>
        <p:nvSpPr>
          <p:cNvPr id="17" name="TextBox 16"/>
          <p:cNvSpPr txBox="1"/>
          <p:nvPr/>
        </p:nvSpPr>
        <p:spPr>
          <a:xfrm>
            <a:off x="5015679" y="1703969"/>
            <a:ext cx="3439313" cy="1722908"/>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I TRAVEL TO FEEL GOOD</a:t>
            </a:r>
            <a:endParaRPr lang="en-GB" sz="1396" kern="0" dirty="0">
              <a:solidFill>
                <a:sysClr val="windowText" lastClr="000000"/>
              </a:solidFill>
            </a:endParaRPr>
          </a:p>
          <a:p>
            <a:pPr marL="4763" lvl="0" algn="just" defTabSz="914400">
              <a:defRPr/>
            </a:pPr>
            <a:r>
              <a:rPr lang="en-GB" sz="1400" kern="0" dirty="0">
                <a:solidFill>
                  <a:sysClr val="windowText" lastClr="000000"/>
                </a:solidFill>
              </a:rPr>
              <a:t>These consumers choose destinations that makes them </a:t>
            </a:r>
            <a:r>
              <a:rPr lang="en-GB" sz="1400" b="1" kern="0" dirty="0">
                <a:solidFill>
                  <a:srgbClr val="FF6600"/>
                </a:solidFill>
              </a:rPr>
              <a:t>feel good</a:t>
            </a:r>
            <a:r>
              <a:rPr lang="en-GB" sz="1400" kern="0" dirty="0">
                <a:solidFill>
                  <a:sysClr val="windowText" lastClr="000000"/>
                </a:solidFill>
              </a:rPr>
              <a:t>. They want to party, and </a:t>
            </a:r>
            <a:r>
              <a:rPr lang="en-GB" sz="1400" b="1" kern="0" dirty="0">
                <a:solidFill>
                  <a:srgbClr val="FF6600"/>
                </a:solidFill>
              </a:rPr>
              <a:t>enjoy</a:t>
            </a:r>
            <a:r>
              <a:rPr lang="en-GB" sz="1400" kern="0" dirty="0">
                <a:solidFill>
                  <a:sysClr val="windowText" lastClr="000000"/>
                </a:solidFill>
              </a:rPr>
              <a:t> themselves in the </a:t>
            </a:r>
            <a:r>
              <a:rPr lang="en-GB" sz="1400" b="1" kern="0" dirty="0">
                <a:solidFill>
                  <a:srgbClr val="FF6600"/>
                </a:solidFill>
              </a:rPr>
              <a:t>company of others</a:t>
            </a:r>
            <a:r>
              <a:rPr lang="en-GB" sz="1400" kern="0" dirty="0">
                <a:solidFill>
                  <a:sysClr val="windowText" lastClr="000000"/>
                </a:solidFill>
              </a:rPr>
              <a:t>. They want to travel to places that are </a:t>
            </a:r>
            <a:r>
              <a:rPr lang="en-GB" sz="1400" b="1" kern="0" dirty="0">
                <a:solidFill>
                  <a:srgbClr val="FF6600"/>
                </a:solidFill>
              </a:rPr>
              <a:t>playful </a:t>
            </a:r>
            <a:r>
              <a:rPr lang="en-GB" sz="1400" kern="0" dirty="0">
                <a:solidFill>
                  <a:sysClr val="windowText" lastClr="000000"/>
                </a:solidFill>
              </a:rPr>
              <a:t>and </a:t>
            </a:r>
            <a:r>
              <a:rPr lang="en-GB" sz="1400" b="1" kern="0" dirty="0">
                <a:solidFill>
                  <a:srgbClr val="FF6600"/>
                </a:solidFill>
              </a:rPr>
              <a:t>fresh</a:t>
            </a:r>
            <a:r>
              <a:rPr lang="en-GB" sz="1400" kern="0" dirty="0">
                <a:solidFill>
                  <a:sysClr val="windowText" lastClr="000000"/>
                </a:solidFill>
              </a:rPr>
              <a:t> . </a:t>
            </a:r>
            <a:r>
              <a:rPr lang="en-US" sz="1400" kern="0" dirty="0">
                <a:solidFill>
                  <a:sysClr val="windowText" lastClr="000000"/>
                </a:solidFill>
              </a:rPr>
              <a:t>They want to have a informal, fun and relaxed holiday at the same time.</a:t>
            </a:r>
            <a:endParaRPr lang="en-GB" sz="1396" kern="0" dirty="0">
              <a:solidFill>
                <a:sysClr val="windowText" lastClr="000000"/>
              </a:solidFill>
            </a:endParaRPr>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453545" y="4721734"/>
            <a:ext cx="2875369" cy="2254290"/>
          </a:xfrm>
          <a:prstGeom prst="rect">
            <a:avLst/>
          </a:prstGeom>
        </p:spPr>
      </p:pic>
      <p:sp>
        <p:nvSpPr>
          <p:cNvPr id="19" name="TextBox 18"/>
          <p:cNvSpPr txBox="1"/>
          <p:nvPr/>
        </p:nvSpPr>
        <p:spPr>
          <a:xfrm>
            <a:off x="9380478" y="1703969"/>
            <a:ext cx="3439313" cy="1722908"/>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THE ROLE OF BRANDS</a:t>
            </a:r>
            <a:endParaRPr lang="en-GB" sz="1396" kern="0" dirty="0">
              <a:solidFill>
                <a:sysClr val="windowText" lastClr="000000"/>
              </a:solidFill>
            </a:endParaRPr>
          </a:p>
          <a:p>
            <a:pPr marL="4763" lvl="0" algn="just" defTabSz="914400">
              <a:defRPr/>
            </a:pPr>
            <a:r>
              <a:rPr lang="en-US" sz="1400" kern="0" dirty="0">
                <a:solidFill>
                  <a:sysClr val="windowText" lastClr="000000"/>
                </a:solidFill>
              </a:rPr>
              <a:t>The segment is important for brands/destinations which wish to position themselves as </a:t>
            </a:r>
            <a:r>
              <a:rPr lang="en-US" sz="1400" b="1" kern="0" dirty="0">
                <a:solidFill>
                  <a:srgbClr val="FF6600"/>
                </a:solidFill>
              </a:rPr>
              <a:t>hedonistic</a:t>
            </a:r>
            <a:r>
              <a:rPr lang="en-US" sz="1400" kern="0" dirty="0">
                <a:solidFill>
                  <a:sysClr val="windowText" lastClr="000000"/>
                </a:solidFill>
              </a:rPr>
              <a:t> and </a:t>
            </a:r>
            <a:r>
              <a:rPr lang="en-US" sz="1400" b="1" kern="0" dirty="0">
                <a:solidFill>
                  <a:srgbClr val="FF6600"/>
                </a:solidFill>
              </a:rPr>
              <a:t>pleasure-seeking</a:t>
            </a:r>
            <a:r>
              <a:rPr lang="en-US" sz="1400" kern="0" dirty="0">
                <a:solidFill>
                  <a:sysClr val="windowText" lastClr="000000"/>
                </a:solidFill>
              </a:rPr>
              <a:t> (or giving); and for brands which will position themselves in the space of sensuality, sexuality and sensory enjoyment.</a:t>
            </a:r>
            <a:endParaRPr lang="en-GB" sz="1396" kern="0" dirty="0">
              <a:solidFill>
                <a:sysClr val="windowText" lastClr="000000"/>
              </a:solidFill>
            </a:endParaRPr>
          </a:p>
        </p:txBody>
      </p:sp>
      <p:pic>
        <p:nvPicPr>
          <p:cNvPr id="15" name="Picture 2" descr="Bilderesultat for country falg button sweden"/>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696551" y="6876975"/>
            <a:ext cx="513334" cy="481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9837951"/>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sz="quarter" idx="14"/>
          </p:nvPr>
        </p:nvSpPr>
        <p:spPr>
          <a:xfrm>
            <a:off x="540000" y="1203933"/>
            <a:ext cx="2619353" cy="374398"/>
          </a:xfrm>
          <a:solidFill>
            <a:schemeClr val="tx1"/>
          </a:solidFill>
        </p:spPr>
        <p:txBody>
          <a:bodyPr/>
          <a:lstStyle/>
          <a:p>
            <a:r>
              <a:rPr lang="nb-NO" dirty="0"/>
              <a:t>Core motivations</a:t>
            </a:r>
          </a:p>
        </p:txBody>
      </p:sp>
      <p:sp>
        <p:nvSpPr>
          <p:cNvPr id="2" name="Title 1"/>
          <p:cNvSpPr>
            <a:spLocks noGrp="1"/>
          </p:cNvSpPr>
          <p:nvPr>
            <p:ph type="title"/>
          </p:nvPr>
        </p:nvSpPr>
        <p:spPr>
          <a:xfrm>
            <a:off x="540000" y="540000"/>
            <a:ext cx="11378723" cy="553998"/>
          </a:xfrm>
          <a:solidFill>
            <a:srgbClr val="FF6600"/>
          </a:solidFill>
        </p:spPr>
        <p:txBody>
          <a:bodyPr/>
          <a:lstStyle/>
          <a:p>
            <a:r>
              <a:rPr lang="en-US" b="1" dirty="0"/>
              <a:t>Playful LIBERATION</a:t>
            </a:r>
            <a:r>
              <a:rPr lang="en-US" dirty="0"/>
              <a:t> - Active, relaxed and fresh</a:t>
            </a:r>
          </a:p>
        </p:txBody>
      </p:sp>
      <p:graphicFrame>
        <p:nvGraphicFramePr>
          <p:cNvPr id="57" name="SI_Chart"/>
          <p:cNvGraphicFramePr/>
          <p:nvPr>
            <p:extLst>
              <p:ext uri="{D42A27DB-BD31-4B8C-83A1-F6EECF244321}">
                <p14:modId xmlns:p14="http://schemas.microsoft.com/office/powerpoint/2010/main" val="3212923169"/>
              </p:ext>
            </p:extLst>
          </p:nvPr>
        </p:nvGraphicFramePr>
        <p:xfrm>
          <a:off x="6563791" y="2594242"/>
          <a:ext cx="3556936" cy="178673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8" name="EB_Chart"/>
          <p:cNvGraphicFramePr/>
          <p:nvPr>
            <p:extLst>
              <p:ext uri="{D42A27DB-BD31-4B8C-83A1-F6EECF244321}">
                <p14:modId xmlns:p14="http://schemas.microsoft.com/office/powerpoint/2010/main" val="741083209"/>
              </p:ext>
            </p:extLst>
          </p:nvPr>
        </p:nvGraphicFramePr>
        <p:xfrm>
          <a:off x="2407402" y="2628317"/>
          <a:ext cx="3556936" cy="1786736"/>
        </p:xfrm>
        <a:graphic>
          <a:graphicData uri="http://schemas.openxmlformats.org/drawingml/2006/chart">
            <c:chart xmlns:c="http://schemas.openxmlformats.org/drawingml/2006/chart" xmlns:r="http://schemas.openxmlformats.org/officeDocument/2006/relationships" r:id="rId4"/>
          </a:graphicData>
        </a:graphic>
      </p:graphicFrame>
      <p:sp>
        <p:nvSpPr>
          <p:cNvPr id="59" name="EB_ChartHeader"/>
          <p:cNvSpPr/>
          <p:nvPr/>
        </p:nvSpPr>
        <p:spPr>
          <a:xfrm>
            <a:off x="3072423" y="2193285"/>
            <a:ext cx="2925155" cy="232347"/>
          </a:xfrm>
          <a:prstGeom prst="roundRect">
            <a:avLst>
              <a:gd name="adj" fmla="val 50000"/>
            </a:avLst>
          </a:prstGeom>
          <a:solidFill>
            <a:srgbClr val="C0000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39275" algn="ctr" defTabSz="1169887">
              <a:lnSpc>
                <a:spcPct val="90000"/>
              </a:lnSpc>
              <a:spcBef>
                <a:spcPts val="385"/>
              </a:spcBef>
            </a:pPr>
            <a:r>
              <a:rPr lang="en-US" sz="1232" b="1" dirty="0">
                <a:solidFill>
                  <a:srgbClr val="FFFFFF"/>
                </a:solidFill>
                <a:latin typeface="Segoe UI"/>
              </a:rPr>
              <a:t>Emotional Benefits</a:t>
            </a:r>
          </a:p>
        </p:txBody>
      </p:sp>
      <p:sp>
        <p:nvSpPr>
          <p:cNvPr id="60" name="P_ChartHeader"/>
          <p:cNvSpPr/>
          <p:nvPr/>
        </p:nvSpPr>
        <p:spPr>
          <a:xfrm>
            <a:off x="3072423" y="4614018"/>
            <a:ext cx="2925155" cy="232347"/>
          </a:xfrm>
          <a:prstGeom prst="roundRect">
            <a:avLst>
              <a:gd name="adj" fmla="val 50000"/>
            </a:avLst>
          </a:prstGeom>
          <a:solidFill>
            <a:srgbClr val="00B0F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39275" algn="ctr" defTabSz="1169887">
              <a:lnSpc>
                <a:spcPct val="90000"/>
              </a:lnSpc>
              <a:spcBef>
                <a:spcPts val="385"/>
              </a:spcBef>
            </a:pPr>
            <a:r>
              <a:rPr lang="en-US" sz="1232" b="1" dirty="0">
                <a:solidFill>
                  <a:srgbClr val="FFFFFF"/>
                </a:solidFill>
                <a:latin typeface="Segoe UI"/>
              </a:rPr>
              <a:t>Personality</a:t>
            </a:r>
          </a:p>
        </p:txBody>
      </p:sp>
      <p:sp>
        <p:nvSpPr>
          <p:cNvPr id="61" name="FC_ChartHeader"/>
          <p:cNvSpPr/>
          <p:nvPr/>
        </p:nvSpPr>
        <p:spPr>
          <a:xfrm>
            <a:off x="7257975" y="4626138"/>
            <a:ext cx="2925155" cy="232347"/>
          </a:xfrm>
          <a:prstGeom prst="roundRect">
            <a:avLst>
              <a:gd name="adj" fmla="val 50000"/>
            </a:avLst>
          </a:prstGeom>
          <a:solidFill>
            <a:srgbClr val="7030A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205247" algn="ctr" defTabSz="1169887">
              <a:lnSpc>
                <a:spcPct val="90000"/>
              </a:lnSpc>
              <a:spcBef>
                <a:spcPts val="385"/>
              </a:spcBef>
            </a:pPr>
            <a:r>
              <a:rPr lang="en-US" sz="1232" b="1" dirty="0">
                <a:solidFill>
                  <a:srgbClr val="FFFFFF"/>
                </a:solidFill>
                <a:latin typeface="Segoe UI"/>
              </a:rPr>
              <a:t>Destination features</a:t>
            </a:r>
          </a:p>
        </p:txBody>
      </p:sp>
      <p:sp>
        <p:nvSpPr>
          <p:cNvPr id="62" name="SI_ChartHeader"/>
          <p:cNvSpPr/>
          <p:nvPr/>
        </p:nvSpPr>
        <p:spPr>
          <a:xfrm>
            <a:off x="7168798" y="2203641"/>
            <a:ext cx="2925155" cy="232347"/>
          </a:xfrm>
          <a:prstGeom prst="roundRect">
            <a:avLst>
              <a:gd name="adj" fmla="val 50000"/>
            </a:avLst>
          </a:prstGeom>
          <a:solidFill>
            <a:srgbClr val="92D05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39275" algn="ctr" defTabSz="1169887">
              <a:lnSpc>
                <a:spcPct val="90000"/>
              </a:lnSpc>
              <a:spcBef>
                <a:spcPts val="385"/>
              </a:spcBef>
            </a:pPr>
            <a:r>
              <a:rPr lang="en-US" sz="1232" b="1" dirty="0">
                <a:solidFill>
                  <a:srgbClr val="FFFFFF"/>
                </a:solidFill>
                <a:latin typeface="Segoe UI"/>
              </a:rPr>
              <a:t>Social Identity</a:t>
            </a:r>
          </a:p>
        </p:txBody>
      </p:sp>
      <p:graphicFrame>
        <p:nvGraphicFramePr>
          <p:cNvPr id="63" name="P_Chart"/>
          <p:cNvGraphicFramePr/>
          <p:nvPr>
            <p:extLst>
              <p:ext uri="{D42A27DB-BD31-4B8C-83A1-F6EECF244321}">
                <p14:modId xmlns:p14="http://schemas.microsoft.com/office/powerpoint/2010/main" val="520657850"/>
              </p:ext>
            </p:extLst>
          </p:nvPr>
        </p:nvGraphicFramePr>
        <p:xfrm>
          <a:off x="2421482" y="5057239"/>
          <a:ext cx="3556936" cy="178693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64" name="FC_Chart"/>
          <p:cNvGraphicFramePr/>
          <p:nvPr>
            <p:extLst>
              <p:ext uri="{D42A27DB-BD31-4B8C-83A1-F6EECF244321}">
                <p14:modId xmlns:p14="http://schemas.microsoft.com/office/powerpoint/2010/main" val="3689498897"/>
              </p:ext>
            </p:extLst>
          </p:nvPr>
        </p:nvGraphicFramePr>
        <p:xfrm>
          <a:off x="6120443" y="5001832"/>
          <a:ext cx="4378063" cy="1786736"/>
        </p:xfrm>
        <a:graphic>
          <a:graphicData uri="http://schemas.openxmlformats.org/drawingml/2006/chart">
            <c:chart xmlns:c="http://schemas.openxmlformats.org/drawingml/2006/chart" xmlns:r="http://schemas.openxmlformats.org/officeDocument/2006/relationships" r:id="rId6"/>
          </a:graphicData>
        </a:graphic>
      </p:graphicFrame>
      <p:grpSp>
        <p:nvGrpSpPr>
          <p:cNvPr id="65" name="Gruppieren 3"/>
          <p:cNvGrpSpPr>
            <a:grpSpLocks noChangeAspect="1"/>
          </p:cNvGrpSpPr>
          <p:nvPr/>
        </p:nvGrpSpPr>
        <p:grpSpPr>
          <a:xfrm>
            <a:off x="7140299" y="2128962"/>
            <a:ext cx="360180" cy="360180"/>
            <a:chOff x="-1042867" y="3392141"/>
            <a:chExt cx="612000" cy="612000"/>
          </a:xfrm>
        </p:grpSpPr>
        <p:sp>
          <p:nvSpPr>
            <p:cNvPr id="66" name="Oval 210"/>
            <p:cNvSpPr>
              <a:spLocks noChangeAspect="1"/>
            </p:cNvSpPr>
            <p:nvPr/>
          </p:nvSpPr>
          <p:spPr>
            <a:xfrm>
              <a:off x="-1042867" y="3392141"/>
              <a:ext cx="612000" cy="612000"/>
            </a:xfrm>
            <a:prstGeom prst="ellipse">
              <a:avLst/>
            </a:prstGeom>
            <a:solidFill>
              <a:schemeClr val="bg1"/>
            </a:solidFill>
            <a:ln w="12700">
              <a:solidFill>
                <a:srgbClr val="50B4B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defTabSz="1169887"/>
              <a:endParaRPr lang="en-GB" sz="2309" b="1" dirty="0">
                <a:solidFill>
                  <a:prstClr val="white"/>
                </a:solidFill>
                <a:latin typeface="Segoe UI"/>
              </a:endParaRPr>
            </a:p>
          </p:txBody>
        </p:sp>
        <p:sp>
          <p:nvSpPr>
            <p:cNvPr id="67" name="Freeform 79"/>
            <p:cNvSpPr>
              <a:spLocks noEditPoints="1"/>
            </p:cNvSpPr>
            <p:nvPr/>
          </p:nvSpPr>
          <p:spPr bwMode="auto">
            <a:xfrm>
              <a:off x="-962984" y="3462925"/>
              <a:ext cx="483198" cy="410336"/>
            </a:xfrm>
            <a:custGeom>
              <a:avLst/>
              <a:gdLst/>
              <a:ahLst/>
              <a:cxnLst>
                <a:cxn ang="0">
                  <a:pos x="111" y="115"/>
                </a:cxn>
                <a:cxn ang="0">
                  <a:pos x="111" y="136"/>
                </a:cxn>
                <a:cxn ang="0">
                  <a:pos x="0" y="136"/>
                </a:cxn>
                <a:cxn ang="0">
                  <a:pos x="0" y="108"/>
                </a:cxn>
                <a:cxn ang="0">
                  <a:pos x="14" y="95"/>
                </a:cxn>
                <a:cxn ang="0">
                  <a:pos x="35" y="72"/>
                </a:cxn>
                <a:cxn ang="0">
                  <a:pos x="28" y="54"/>
                </a:cxn>
                <a:cxn ang="0">
                  <a:pos x="22" y="43"/>
                </a:cxn>
                <a:cxn ang="0">
                  <a:pos x="24" y="37"/>
                </a:cxn>
                <a:cxn ang="0">
                  <a:pos x="23" y="24"/>
                </a:cxn>
                <a:cxn ang="0">
                  <a:pos x="48" y="0"/>
                </a:cxn>
                <a:cxn ang="0">
                  <a:pos x="73" y="24"/>
                </a:cxn>
                <a:cxn ang="0">
                  <a:pos x="72" y="37"/>
                </a:cxn>
                <a:cxn ang="0">
                  <a:pos x="74" y="43"/>
                </a:cxn>
                <a:cxn ang="0">
                  <a:pos x="68" y="54"/>
                </a:cxn>
                <a:cxn ang="0">
                  <a:pos x="61" y="72"/>
                </a:cxn>
                <a:cxn ang="0">
                  <a:pos x="82" y="95"/>
                </a:cxn>
                <a:cxn ang="0">
                  <a:pos x="111" y="115"/>
                </a:cxn>
                <a:cxn ang="0">
                  <a:pos x="124" y="136"/>
                </a:cxn>
                <a:cxn ang="0">
                  <a:pos x="124" y="113"/>
                </a:cxn>
                <a:cxn ang="0">
                  <a:pos x="95" y="86"/>
                </a:cxn>
                <a:cxn ang="0">
                  <a:pos x="102" y="73"/>
                </a:cxn>
                <a:cxn ang="0">
                  <a:pos x="96" y="60"/>
                </a:cxn>
                <a:cxn ang="0">
                  <a:pos x="92" y="51"/>
                </a:cxn>
                <a:cxn ang="0">
                  <a:pos x="94" y="47"/>
                </a:cxn>
                <a:cxn ang="0">
                  <a:pos x="92" y="38"/>
                </a:cxn>
                <a:cxn ang="0">
                  <a:pos x="111" y="19"/>
                </a:cxn>
                <a:cxn ang="0">
                  <a:pos x="131" y="38"/>
                </a:cxn>
                <a:cxn ang="0">
                  <a:pos x="129" y="47"/>
                </a:cxn>
                <a:cxn ang="0">
                  <a:pos x="131" y="51"/>
                </a:cxn>
                <a:cxn ang="0">
                  <a:pos x="127" y="60"/>
                </a:cxn>
                <a:cxn ang="0">
                  <a:pos x="121" y="73"/>
                </a:cxn>
                <a:cxn ang="0">
                  <a:pos x="137" y="91"/>
                </a:cxn>
                <a:cxn ang="0">
                  <a:pos x="158" y="103"/>
                </a:cxn>
                <a:cxn ang="0">
                  <a:pos x="160" y="136"/>
                </a:cxn>
                <a:cxn ang="0">
                  <a:pos x="124" y="136"/>
                </a:cxn>
              </a:cxnLst>
              <a:rect l="0" t="0" r="r" b="b"/>
              <a:pathLst>
                <a:path w="160" h="136">
                  <a:moveTo>
                    <a:pt x="111" y="115"/>
                  </a:moveTo>
                  <a:cubicBezTo>
                    <a:pt x="111" y="119"/>
                    <a:pt x="111" y="136"/>
                    <a:pt x="111" y="136"/>
                  </a:cubicBezTo>
                  <a:cubicBezTo>
                    <a:pt x="0" y="136"/>
                    <a:pt x="0" y="136"/>
                    <a:pt x="0" y="136"/>
                  </a:cubicBezTo>
                  <a:cubicBezTo>
                    <a:pt x="0" y="108"/>
                    <a:pt x="0" y="108"/>
                    <a:pt x="0" y="108"/>
                  </a:cubicBezTo>
                  <a:cubicBezTo>
                    <a:pt x="0" y="100"/>
                    <a:pt x="9" y="97"/>
                    <a:pt x="14" y="95"/>
                  </a:cubicBezTo>
                  <a:cubicBezTo>
                    <a:pt x="30" y="89"/>
                    <a:pt x="35" y="84"/>
                    <a:pt x="35" y="72"/>
                  </a:cubicBezTo>
                  <a:cubicBezTo>
                    <a:pt x="35" y="65"/>
                    <a:pt x="30" y="67"/>
                    <a:pt x="28" y="54"/>
                  </a:cubicBezTo>
                  <a:cubicBezTo>
                    <a:pt x="27" y="49"/>
                    <a:pt x="23" y="54"/>
                    <a:pt x="22" y="43"/>
                  </a:cubicBezTo>
                  <a:cubicBezTo>
                    <a:pt x="22" y="38"/>
                    <a:pt x="24" y="37"/>
                    <a:pt x="24" y="37"/>
                  </a:cubicBezTo>
                  <a:cubicBezTo>
                    <a:pt x="24" y="37"/>
                    <a:pt x="23" y="30"/>
                    <a:pt x="23" y="24"/>
                  </a:cubicBezTo>
                  <a:cubicBezTo>
                    <a:pt x="22" y="17"/>
                    <a:pt x="26" y="0"/>
                    <a:pt x="48" y="0"/>
                  </a:cubicBezTo>
                  <a:cubicBezTo>
                    <a:pt x="70" y="0"/>
                    <a:pt x="74" y="17"/>
                    <a:pt x="73" y="24"/>
                  </a:cubicBezTo>
                  <a:cubicBezTo>
                    <a:pt x="73" y="30"/>
                    <a:pt x="72" y="37"/>
                    <a:pt x="72" y="37"/>
                  </a:cubicBezTo>
                  <a:cubicBezTo>
                    <a:pt x="72" y="37"/>
                    <a:pt x="74" y="38"/>
                    <a:pt x="74" y="43"/>
                  </a:cubicBezTo>
                  <a:cubicBezTo>
                    <a:pt x="73" y="54"/>
                    <a:pt x="69" y="49"/>
                    <a:pt x="68" y="54"/>
                  </a:cubicBezTo>
                  <a:cubicBezTo>
                    <a:pt x="66" y="67"/>
                    <a:pt x="61" y="65"/>
                    <a:pt x="61" y="72"/>
                  </a:cubicBezTo>
                  <a:cubicBezTo>
                    <a:pt x="61" y="84"/>
                    <a:pt x="66" y="89"/>
                    <a:pt x="82" y="95"/>
                  </a:cubicBezTo>
                  <a:cubicBezTo>
                    <a:pt x="98" y="102"/>
                    <a:pt x="111" y="108"/>
                    <a:pt x="111" y="115"/>
                  </a:cubicBezTo>
                  <a:close/>
                  <a:moveTo>
                    <a:pt x="124" y="136"/>
                  </a:moveTo>
                  <a:cubicBezTo>
                    <a:pt x="124" y="113"/>
                    <a:pt x="124" y="113"/>
                    <a:pt x="124" y="113"/>
                  </a:cubicBezTo>
                  <a:cubicBezTo>
                    <a:pt x="124" y="102"/>
                    <a:pt x="121" y="99"/>
                    <a:pt x="95" y="86"/>
                  </a:cubicBezTo>
                  <a:cubicBezTo>
                    <a:pt x="100" y="83"/>
                    <a:pt x="102" y="79"/>
                    <a:pt x="102" y="73"/>
                  </a:cubicBezTo>
                  <a:cubicBezTo>
                    <a:pt x="102" y="68"/>
                    <a:pt x="98" y="70"/>
                    <a:pt x="96" y="60"/>
                  </a:cubicBezTo>
                  <a:cubicBezTo>
                    <a:pt x="95" y="56"/>
                    <a:pt x="92" y="60"/>
                    <a:pt x="92" y="51"/>
                  </a:cubicBezTo>
                  <a:cubicBezTo>
                    <a:pt x="92" y="48"/>
                    <a:pt x="94" y="47"/>
                    <a:pt x="94" y="47"/>
                  </a:cubicBezTo>
                  <a:cubicBezTo>
                    <a:pt x="94" y="47"/>
                    <a:pt x="93" y="42"/>
                    <a:pt x="92" y="38"/>
                  </a:cubicBezTo>
                  <a:cubicBezTo>
                    <a:pt x="92" y="32"/>
                    <a:pt x="95" y="19"/>
                    <a:pt x="111" y="19"/>
                  </a:cubicBezTo>
                  <a:cubicBezTo>
                    <a:pt x="128" y="19"/>
                    <a:pt x="131" y="32"/>
                    <a:pt x="131" y="38"/>
                  </a:cubicBezTo>
                  <a:cubicBezTo>
                    <a:pt x="130" y="42"/>
                    <a:pt x="129" y="47"/>
                    <a:pt x="129" y="47"/>
                  </a:cubicBezTo>
                  <a:cubicBezTo>
                    <a:pt x="129" y="47"/>
                    <a:pt x="131" y="48"/>
                    <a:pt x="131" y="51"/>
                  </a:cubicBezTo>
                  <a:cubicBezTo>
                    <a:pt x="130" y="60"/>
                    <a:pt x="127" y="56"/>
                    <a:pt x="127" y="60"/>
                  </a:cubicBezTo>
                  <a:cubicBezTo>
                    <a:pt x="125" y="70"/>
                    <a:pt x="121" y="68"/>
                    <a:pt x="121" y="73"/>
                  </a:cubicBezTo>
                  <a:cubicBezTo>
                    <a:pt x="121" y="82"/>
                    <a:pt x="125" y="86"/>
                    <a:pt x="137" y="91"/>
                  </a:cubicBezTo>
                  <a:cubicBezTo>
                    <a:pt x="149" y="96"/>
                    <a:pt x="155" y="99"/>
                    <a:pt x="158" y="103"/>
                  </a:cubicBezTo>
                  <a:cubicBezTo>
                    <a:pt x="160" y="106"/>
                    <a:pt x="160" y="136"/>
                    <a:pt x="160" y="136"/>
                  </a:cubicBezTo>
                  <a:lnTo>
                    <a:pt x="124" y="136"/>
                  </a:lnTo>
                  <a:close/>
                </a:path>
              </a:pathLst>
            </a:custGeom>
            <a:solidFill>
              <a:srgbClr val="92D050"/>
            </a:solidFill>
            <a:ln w="9525">
              <a:solidFill>
                <a:srgbClr val="92D050"/>
              </a:solidFill>
              <a:round/>
              <a:headEnd/>
              <a:tailEnd/>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grpSp>
      <p:grpSp>
        <p:nvGrpSpPr>
          <p:cNvPr id="68" name="Gruppieren 2"/>
          <p:cNvGrpSpPr>
            <a:grpSpLocks noChangeAspect="1"/>
          </p:cNvGrpSpPr>
          <p:nvPr/>
        </p:nvGrpSpPr>
        <p:grpSpPr>
          <a:xfrm>
            <a:off x="7228813" y="4561086"/>
            <a:ext cx="360180" cy="360180"/>
            <a:chOff x="-1042867" y="2764795"/>
            <a:chExt cx="612000" cy="612000"/>
          </a:xfrm>
        </p:grpSpPr>
        <p:sp>
          <p:nvSpPr>
            <p:cNvPr id="69" name="Oval 210"/>
            <p:cNvSpPr>
              <a:spLocks noChangeAspect="1"/>
            </p:cNvSpPr>
            <p:nvPr/>
          </p:nvSpPr>
          <p:spPr>
            <a:xfrm>
              <a:off x="-1042867" y="2764795"/>
              <a:ext cx="612000" cy="612000"/>
            </a:xfrm>
            <a:prstGeom prst="ellipse">
              <a:avLst/>
            </a:prstGeom>
            <a:solidFill>
              <a:schemeClr val="bg1"/>
            </a:solidFill>
            <a:ln w="12700">
              <a:solidFill>
                <a:srgbClr val="8282A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defTabSz="1169887"/>
              <a:endParaRPr lang="en-GB" sz="2309" b="1" dirty="0">
                <a:solidFill>
                  <a:prstClr val="white"/>
                </a:solidFill>
                <a:latin typeface="Segoe UI"/>
              </a:endParaRPr>
            </a:p>
          </p:txBody>
        </p:sp>
        <p:sp>
          <p:nvSpPr>
            <p:cNvPr id="70" name="Freeform 62"/>
            <p:cNvSpPr>
              <a:spLocks noEditPoints="1"/>
            </p:cNvSpPr>
            <p:nvPr/>
          </p:nvSpPr>
          <p:spPr bwMode="auto">
            <a:xfrm>
              <a:off x="-951436" y="2835608"/>
              <a:ext cx="459684" cy="459684"/>
            </a:xfrm>
            <a:custGeom>
              <a:avLst/>
              <a:gdLst/>
              <a:ahLst/>
              <a:cxnLst>
                <a:cxn ang="0">
                  <a:pos x="0" y="91"/>
                </a:cxn>
                <a:cxn ang="0">
                  <a:pos x="16" y="106"/>
                </a:cxn>
                <a:cxn ang="0">
                  <a:pos x="27" y="102"/>
                </a:cxn>
                <a:cxn ang="0">
                  <a:pos x="55" y="73"/>
                </a:cxn>
                <a:cxn ang="0">
                  <a:pos x="63" y="81"/>
                </a:cxn>
                <a:cxn ang="0">
                  <a:pos x="66" y="92"/>
                </a:cxn>
                <a:cxn ang="0">
                  <a:pos x="77" y="103"/>
                </a:cxn>
                <a:cxn ang="0">
                  <a:pos x="93" y="103"/>
                </a:cxn>
                <a:cxn ang="0">
                  <a:pos x="92" y="87"/>
                </a:cxn>
                <a:cxn ang="0">
                  <a:pos x="81" y="76"/>
                </a:cxn>
                <a:cxn ang="0">
                  <a:pos x="71" y="73"/>
                </a:cxn>
                <a:cxn ang="0">
                  <a:pos x="63" y="66"/>
                </a:cxn>
                <a:cxn ang="0">
                  <a:pos x="68" y="61"/>
                </a:cxn>
                <a:cxn ang="0">
                  <a:pos x="98" y="53"/>
                </a:cxn>
                <a:cxn ang="0">
                  <a:pos x="107" y="33"/>
                </a:cxn>
                <a:cxn ang="0">
                  <a:pos x="107" y="33"/>
                </a:cxn>
                <a:cxn ang="0">
                  <a:pos x="102" y="29"/>
                </a:cxn>
                <a:cxn ang="0">
                  <a:pos x="99" y="30"/>
                </a:cxn>
                <a:cxn ang="0">
                  <a:pos x="98" y="31"/>
                </a:cxn>
                <a:cxn ang="0">
                  <a:pos x="93" y="36"/>
                </a:cxn>
                <a:cxn ang="0">
                  <a:pos x="82" y="40"/>
                </a:cxn>
                <a:cxn ang="0">
                  <a:pos x="71" y="35"/>
                </a:cxn>
                <a:cxn ang="0">
                  <a:pos x="67" y="24"/>
                </a:cxn>
                <a:cxn ang="0">
                  <a:pos x="71" y="13"/>
                </a:cxn>
                <a:cxn ang="0">
                  <a:pos x="76" y="9"/>
                </a:cxn>
                <a:cxn ang="0">
                  <a:pos x="77" y="7"/>
                </a:cxn>
                <a:cxn ang="0">
                  <a:pos x="78" y="4"/>
                </a:cxn>
                <a:cxn ang="0">
                  <a:pos x="74" y="0"/>
                </a:cxn>
                <a:cxn ang="0">
                  <a:pos x="73" y="0"/>
                </a:cxn>
                <a:cxn ang="0">
                  <a:pos x="54" y="9"/>
                </a:cxn>
                <a:cxn ang="0">
                  <a:pos x="46" y="39"/>
                </a:cxn>
                <a:cxn ang="0">
                  <a:pos x="41" y="44"/>
                </a:cxn>
                <a:cxn ang="0">
                  <a:pos x="20" y="23"/>
                </a:cxn>
                <a:cxn ang="0">
                  <a:pos x="20" y="17"/>
                </a:cxn>
                <a:cxn ang="0">
                  <a:pos x="7" y="11"/>
                </a:cxn>
                <a:cxn ang="0">
                  <a:pos x="0" y="17"/>
                </a:cxn>
                <a:cxn ang="0">
                  <a:pos x="7" y="31"/>
                </a:cxn>
                <a:cxn ang="0">
                  <a:pos x="13" y="31"/>
                </a:cxn>
                <a:cxn ang="0">
                  <a:pos x="33" y="51"/>
                </a:cxn>
                <a:cxn ang="0">
                  <a:pos x="5" y="80"/>
                </a:cxn>
                <a:cxn ang="0">
                  <a:pos x="0" y="91"/>
                </a:cxn>
                <a:cxn ang="0">
                  <a:pos x="12" y="90"/>
                </a:cxn>
                <a:cxn ang="0">
                  <a:pos x="17" y="84"/>
                </a:cxn>
                <a:cxn ang="0">
                  <a:pos x="23" y="90"/>
                </a:cxn>
                <a:cxn ang="0">
                  <a:pos x="17" y="95"/>
                </a:cxn>
                <a:cxn ang="0">
                  <a:pos x="12" y="90"/>
                </a:cxn>
              </a:cxnLst>
              <a:rect l="0" t="0" r="r" b="b"/>
              <a:pathLst>
                <a:path w="107" h="107">
                  <a:moveTo>
                    <a:pt x="0" y="91"/>
                  </a:moveTo>
                  <a:cubicBezTo>
                    <a:pt x="0" y="99"/>
                    <a:pt x="7" y="106"/>
                    <a:pt x="16" y="106"/>
                  </a:cubicBezTo>
                  <a:cubicBezTo>
                    <a:pt x="20" y="106"/>
                    <a:pt x="24" y="105"/>
                    <a:pt x="27" y="102"/>
                  </a:cubicBezTo>
                  <a:cubicBezTo>
                    <a:pt x="55" y="73"/>
                    <a:pt x="55" y="73"/>
                    <a:pt x="55" y="73"/>
                  </a:cubicBezTo>
                  <a:cubicBezTo>
                    <a:pt x="63" y="81"/>
                    <a:pt x="63" y="81"/>
                    <a:pt x="63" y="81"/>
                  </a:cubicBezTo>
                  <a:cubicBezTo>
                    <a:pt x="62" y="85"/>
                    <a:pt x="63" y="89"/>
                    <a:pt x="66" y="92"/>
                  </a:cubicBezTo>
                  <a:cubicBezTo>
                    <a:pt x="77" y="103"/>
                    <a:pt x="77" y="103"/>
                    <a:pt x="77" y="103"/>
                  </a:cubicBezTo>
                  <a:cubicBezTo>
                    <a:pt x="81" y="107"/>
                    <a:pt x="88" y="107"/>
                    <a:pt x="93" y="103"/>
                  </a:cubicBezTo>
                  <a:cubicBezTo>
                    <a:pt x="97" y="99"/>
                    <a:pt x="97" y="92"/>
                    <a:pt x="92" y="87"/>
                  </a:cubicBezTo>
                  <a:cubicBezTo>
                    <a:pt x="81" y="76"/>
                    <a:pt x="81" y="76"/>
                    <a:pt x="81" y="76"/>
                  </a:cubicBezTo>
                  <a:cubicBezTo>
                    <a:pt x="79" y="73"/>
                    <a:pt x="74" y="72"/>
                    <a:pt x="71" y="73"/>
                  </a:cubicBezTo>
                  <a:cubicBezTo>
                    <a:pt x="63" y="66"/>
                    <a:pt x="63" y="66"/>
                    <a:pt x="63" y="66"/>
                  </a:cubicBezTo>
                  <a:cubicBezTo>
                    <a:pt x="68" y="61"/>
                    <a:pt x="68" y="61"/>
                    <a:pt x="68" y="61"/>
                  </a:cubicBezTo>
                  <a:cubicBezTo>
                    <a:pt x="78" y="64"/>
                    <a:pt x="90" y="61"/>
                    <a:pt x="98" y="53"/>
                  </a:cubicBezTo>
                  <a:cubicBezTo>
                    <a:pt x="103" y="47"/>
                    <a:pt x="106" y="40"/>
                    <a:pt x="107" y="33"/>
                  </a:cubicBezTo>
                  <a:cubicBezTo>
                    <a:pt x="107" y="33"/>
                    <a:pt x="107" y="33"/>
                    <a:pt x="107" y="33"/>
                  </a:cubicBezTo>
                  <a:cubicBezTo>
                    <a:pt x="107" y="31"/>
                    <a:pt x="105" y="29"/>
                    <a:pt x="102" y="29"/>
                  </a:cubicBezTo>
                  <a:cubicBezTo>
                    <a:pt x="101" y="29"/>
                    <a:pt x="100" y="29"/>
                    <a:pt x="99" y="30"/>
                  </a:cubicBezTo>
                  <a:cubicBezTo>
                    <a:pt x="98" y="31"/>
                    <a:pt x="98" y="31"/>
                    <a:pt x="98" y="31"/>
                  </a:cubicBezTo>
                  <a:cubicBezTo>
                    <a:pt x="93" y="36"/>
                    <a:pt x="93" y="36"/>
                    <a:pt x="93" y="36"/>
                  </a:cubicBezTo>
                  <a:cubicBezTo>
                    <a:pt x="91" y="38"/>
                    <a:pt x="87" y="40"/>
                    <a:pt x="82" y="40"/>
                  </a:cubicBezTo>
                  <a:cubicBezTo>
                    <a:pt x="78" y="40"/>
                    <a:pt x="74" y="38"/>
                    <a:pt x="71" y="35"/>
                  </a:cubicBezTo>
                  <a:cubicBezTo>
                    <a:pt x="69" y="32"/>
                    <a:pt x="67" y="29"/>
                    <a:pt x="67" y="24"/>
                  </a:cubicBezTo>
                  <a:cubicBezTo>
                    <a:pt x="67" y="20"/>
                    <a:pt x="68" y="16"/>
                    <a:pt x="71" y="13"/>
                  </a:cubicBezTo>
                  <a:cubicBezTo>
                    <a:pt x="76" y="9"/>
                    <a:pt x="76" y="9"/>
                    <a:pt x="76" y="9"/>
                  </a:cubicBezTo>
                  <a:cubicBezTo>
                    <a:pt x="77" y="7"/>
                    <a:pt x="77" y="7"/>
                    <a:pt x="77" y="7"/>
                  </a:cubicBezTo>
                  <a:cubicBezTo>
                    <a:pt x="78" y="7"/>
                    <a:pt x="78" y="5"/>
                    <a:pt x="78" y="4"/>
                  </a:cubicBezTo>
                  <a:cubicBezTo>
                    <a:pt x="78" y="2"/>
                    <a:pt x="76" y="0"/>
                    <a:pt x="74" y="0"/>
                  </a:cubicBezTo>
                  <a:cubicBezTo>
                    <a:pt x="73" y="0"/>
                    <a:pt x="73" y="0"/>
                    <a:pt x="73" y="0"/>
                  </a:cubicBezTo>
                  <a:cubicBezTo>
                    <a:pt x="66" y="0"/>
                    <a:pt x="59" y="3"/>
                    <a:pt x="54" y="9"/>
                  </a:cubicBezTo>
                  <a:cubicBezTo>
                    <a:pt x="46" y="17"/>
                    <a:pt x="43" y="28"/>
                    <a:pt x="46" y="39"/>
                  </a:cubicBezTo>
                  <a:cubicBezTo>
                    <a:pt x="41" y="44"/>
                    <a:pt x="41" y="44"/>
                    <a:pt x="41" y="44"/>
                  </a:cubicBezTo>
                  <a:cubicBezTo>
                    <a:pt x="20" y="23"/>
                    <a:pt x="20" y="23"/>
                    <a:pt x="20" y="23"/>
                  </a:cubicBezTo>
                  <a:cubicBezTo>
                    <a:pt x="20" y="17"/>
                    <a:pt x="20" y="17"/>
                    <a:pt x="20" y="17"/>
                  </a:cubicBezTo>
                  <a:cubicBezTo>
                    <a:pt x="7" y="11"/>
                    <a:pt x="7" y="11"/>
                    <a:pt x="7" y="11"/>
                  </a:cubicBezTo>
                  <a:cubicBezTo>
                    <a:pt x="0" y="17"/>
                    <a:pt x="0" y="17"/>
                    <a:pt x="0" y="17"/>
                  </a:cubicBezTo>
                  <a:cubicBezTo>
                    <a:pt x="7" y="31"/>
                    <a:pt x="7" y="31"/>
                    <a:pt x="7" y="31"/>
                  </a:cubicBezTo>
                  <a:cubicBezTo>
                    <a:pt x="13" y="31"/>
                    <a:pt x="13" y="31"/>
                    <a:pt x="13" y="31"/>
                  </a:cubicBezTo>
                  <a:cubicBezTo>
                    <a:pt x="33" y="51"/>
                    <a:pt x="33" y="51"/>
                    <a:pt x="33" y="51"/>
                  </a:cubicBezTo>
                  <a:cubicBezTo>
                    <a:pt x="5" y="80"/>
                    <a:pt x="5" y="80"/>
                    <a:pt x="5" y="80"/>
                  </a:cubicBezTo>
                  <a:cubicBezTo>
                    <a:pt x="2" y="82"/>
                    <a:pt x="0" y="86"/>
                    <a:pt x="0" y="91"/>
                  </a:cubicBezTo>
                  <a:close/>
                  <a:moveTo>
                    <a:pt x="12" y="90"/>
                  </a:moveTo>
                  <a:cubicBezTo>
                    <a:pt x="12" y="87"/>
                    <a:pt x="14" y="84"/>
                    <a:pt x="17" y="84"/>
                  </a:cubicBezTo>
                  <a:cubicBezTo>
                    <a:pt x="20" y="84"/>
                    <a:pt x="23" y="87"/>
                    <a:pt x="23" y="90"/>
                  </a:cubicBezTo>
                  <a:cubicBezTo>
                    <a:pt x="23" y="93"/>
                    <a:pt x="20" y="95"/>
                    <a:pt x="17" y="95"/>
                  </a:cubicBezTo>
                  <a:cubicBezTo>
                    <a:pt x="14" y="95"/>
                    <a:pt x="12" y="93"/>
                    <a:pt x="12" y="90"/>
                  </a:cubicBezTo>
                  <a:close/>
                </a:path>
              </a:pathLst>
            </a:custGeom>
            <a:solidFill>
              <a:srgbClr val="7030A0"/>
            </a:solidFill>
            <a:ln w="9525">
              <a:solidFill>
                <a:srgbClr val="7030A0"/>
              </a:solidFill>
              <a:round/>
              <a:headEnd/>
              <a:tailEnd/>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grpSp>
      <p:grpSp>
        <p:nvGrpSpPr>
          <p:cNvPr id="71" name="Gruppieren 4"/>
          <p:cNvGrpSpPr>
            <a:grpSpLocks noChangeAspect="1"/>
          </p:cNvGrpSpPr>
          <p:nvPr/>
        </p:nvGrpSpPr>
        <p:grpSpPr>
          <a:xfrm>
            <a:off x="3008707" y="2120056"/>
            <a:ext cx="360180" cy="360180"/>
            <a:chOff x="-1042867" y="4019487"/>
            <a:chExt cx="612000" cy="612000"/>
          </a:xfrm>
        </p:grpSpPr>
        <p:sp>
          <p:nvSpPr>
            <p:cNvPr id="72" name="Oval 210"/>
            <p:cNvSpPr>
              <a:spLocks noChangeAspect="1"/>
            </p:cNvSpPr>
            <p:nvPr/>
          </p:nvSpPr>
          <p:spPr>
            <a:xfrm flipH="1">
              <a:off x="-1042867" y="4019487"/>
              <a:ext cx="612000" cy="612000"/>
            </a:xfrm>
            <a:prstGeom prst="ellipse">
              <a:avLst/>
            </a:prstGeom>
            <a:solidFill>
              <a:schemeClr val="bg1"/>
            </a:solidFill>
            <a:ln w="1270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defTabSz="1169887"/>
              <a:endParaRPr lang="en-GB" sz="2309" b="1" dirty="0">
                <a:solidFill>
                  <a:prstClr val="white"/>
                </a:solidFill>
                <a:latin typeface="Segoe UI"/>
              </a:endParaRPr>
            </a:p>
          </p:txBody>
        </p:sp>
        <p:sp>
          <p:nvSpPr>
            <p:cNvPr id="73" name="Freeform 41"/>
            <p:cNvSpPr>
              <a:spLocks noEditPoints="1"/>
            </p:cNvSpPr>
            <p:nvPr/>
          </p:nvSpPr>
          <p:spPr bwMode="auto">
            <a:xfrm>
              <a:off x="-977315" y="4143913"/>
              <a:ext cx="497527" cy="448169"/>
            </a:xfrm>
            <a:custGeom>
              <a:avLst/>
              <a:gdLst/>
              <a:ahLst/>
              <a:cxnLst>
                <a:cxn ang="0">
                  <a:pos x="54" y="14"/>
                </a:cxn>
                <a:cxn ang="0">
                  <a:pos x="31" y="0"/>
                </a:cxn>
                <a:cxn ang="0">
                  <a:pos x="0" y="31"/>
                </a:cxn>
                <a:cxn ang="0">
                  <a:pos x="49" y="93"/>
                </a:cxn>
                <a:cxn ang="0">
                  <a:pos x="50" y="94"/>
                </a:cxn>
                <a:cxn ang="0">
                  <a:pos x="58" y="94"/>
                </a:cxn>
                <a:cxn ang="0">
                  <a:pos x="58" y="93"/>
                </a:cxn>
                <a:cxn ang="0">
                  <a:pos x="107" y="31"/>
                </a:cxn>
                <a:cxn ang="0">
                  <a:pos x="76" y="0"/>
                </a:cxn>
                <a:cxn ang="0">
                  <a:pos x="54" y="14"/>
                </a:cxn>
                <a:cxn ang="0">
                  <a:pos x="77" y="20"/>
                </a:cxn>
                <a:cxn ang="0">
                  <a:pos x="74" y="16"/>
                </a:cxn>
                <a:cxn ang="0">
                  <a:pos x="78" y="11"/>
                </a:cxn>
                <a:cxn ang="0">
                  <a:pos x="89" y="17"/>
                </a:cxn>
                <a:cxn ang="0">
                  <a:pos x="96" y="29"/>
                </a:cxn>
                <a:cxn ang="0">
                  <a:pos x="91" y="33"/>
                </a:cxn>
                <a:cxn ang="0">
                  <a:pos x="87" y="30"/>
                </a:cxn>
                <a:cxn ang="0">
                  <a:pos x="77" y="20"/>
                </a:cxn>
              </a:cxnLst>
              <a:rect l="0" t="0" r="r" b="b"/>
              <a:pathLst>
                <a:path w="107" h="96">
                  <a:moveTo>
                    <a:pt x="54" y="14"/>
                  </a:moveTo>
                  <a:cubicBezTo>
                    <a:pt x="51" y="5"/>
                    <a:pt x="40" y="0"/>
                    <a:pt x="31" y="0"/>
                  </a:cubicBezTo>
                  <a:cubicBezTo>
                    <a:pt x="14" y="0"/>
                    <a:pt x="0" y="13"/>
                    <a:pt x="0" y="31"/>
                  </a:cubicBezTo>
                  <a:cubicBezTo>
                    <a:pt x="0" y="64"/>
                    <a:pt x="32" y="73"/>
                    <a:pt x="49" y="93"/>
                  </a:cubicBezTo>
                  <a:cubicBezTo>
                    <a:pt x="49" y="93"/>
                    <a:pt x="50" y="94"/>
                    <a:pt x="50" y="94"/>
                  </a:cubicBezTo>
                  <a:cubicBezTo>
                    <a:pt x="52" y="96"/>
                    <a:pt x="55" y="96"/>
                    <a:pt x="58" y="94"/>
                  </a:cubicBezTo>
                  <a:cubicBezTo>
                    <a:pt x="58" y="94"/>
                    <a:pt x="58" y="93"/>
                    <a:pt x="58" y="93"/>
                  </a:cubicBezTo>
                  <a:cubicBezTo>
                    <a:pt x="75" y="73"/>
                    <a:pt x="107" y="65"/>
                    <a:pt x="107" y="31"/>
                  </a:cubicBezTo>
                  <a:cubicBezTo>
                    <a:pt x="107" y="13"/>
                    <a:pt x="93" y="0"/>
                    <a:pt x="76" y="0"/>
                  </a:cubicBezTo>
                  <a:cubicBezTo>
                    <a:pt x="67" y="0"/>
                    <a:pt x="56" y="5"/>
                    <a:pt x="54" y="14"/>
                  </a:cubicBezTo>
                  <a:close/>
                  <a:moveTo>
                    <a:pt x="77" y="20"/>
                  </a:moveTo>
                  <a:cubicBezTo>
                    <a:pt x="75" y="20"/>
                    <a:pt x="74" y="18"/>
                    <a:pt x="74" y="16"/>
                  </a:cubicBezTo>
                  <a:cubicBezTo>
                    <a:pt x="74" y="13"/>
                    <a:pt x="76" y="11"/>
                    <a:pt x="78" y="11"/>
                  </a:cubicBezTo>
                  <a:cubicBezTo>
                    <a:pt x="82" y="11"/>
                    <a:pt x="86" y="14"/>
                    <a:pt x="89" y="17"/>
                  </a:cubicBezTo>
                  <a:cubicBezTo>
                    <a:pt x="93" y="21"/>
                    <a:pt x="96" y="26"/>
                    <a:pt x="96" y="29"/>
                  </a:cubicBezTo>
                  <a:cubicBezTo>
                    <a:pt x="96" y="31"/>
                    <a:pt x="94" y="33"/>
                    <a:pt x="91" y="33"/>
                  </a:cubicBezTo>
                  <a:cubicBezTo>
                    <a:pt x="89" y="33"/>
                    <a:pt x="87" y="32"/>
                    <a:pt x="87" y="30"/>
                  </a:cubicBezTo>
                  <a:cubicBezTo>
                    <a:pt x="86" y="25"/>
                    <a:pt x="82" y="21"/>
                    <a:pt x="77" y="20"/>
                  </a:cubicBezTo>
                  <a:close/>
                </a:path>
              </a:pathLst>
            </a:custGeom>
            <a:solidFill>
              <a:srgbClr val="C00000"/>
            </a:solidFill>
            <a:ln w="9525">
              <a:noFill/>
              <a:round/>
              <a:headEnd/>
              <a:tailEnd/>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grpSp>
      <p:grpSp>
        <p:nvGrpSpPr>
          <p:cNvPr id="74" name="Group 73"/>
          <p:cNvGrpSpPr/>
          <p:nvPr/>
        </p:nvGrpSpPr>
        <p:grpSpPr>
          <a:xfrm>
            <a:off x="3008707" y="4549828"/>
            <a:ext cx="360180" cy="360180"/>
            <a:chOff x="4453663" y="4849050"/>
            <a:chExt cx="468000" cy="468000"/>
          </a:xfrm>
        </p:grpSpPr>
        <p:sp>
          <p:nvSpPr>
            <p:cNvPr id="75" name="Oval 210"/>
            <p:cNvSpPr>
              <a:spLocks noChangeAspect="1"/>
            </p:cNvSpPr>
            <p:nvPr/>
          </p:nvSpPr>
          <p:spPr>
            <a:xfrm flipH="1">
              <a:off x="4453663" y="4849050"/>
              <a:ext cx="468000" cy="468000"/>
            </a:xfrm>
            <a:prstGeom prst="ellipse">
              <a:avLst/>
            </a:prstGeom>
            <a:solidFill>
              <a:schemeClr val="bg1"/>
            </a:solidFill>
            <a:ln w="12700">
              <a:solidFill>
                <a:srgbClr val="4A7EC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a:endParaRPr lang="en-GB" sz="1385" b="1" dirty="0">
                <a:solidFill>
                  <a:schemeClr val="bg1"/>
                </a:solidFill>
              </a:endParaRPr>
            </a:p>
          </p:txBody>
        </p:sp>
        <p:grpSp>
          <p:nvGrpSpPr>
            <p:cNvPr id="76" name="Gruppieren 59"/>
            <p:cNvGrpSpPr/>
            <p:nvPr/>
          </p:nvGrpSpPr>
          <p:grpSpPr>
            <a:xfrm>
              <a:off x="4466856" y="4958245"/>
              <a:ext cx="449467" cy="332344"/>
              <a:chOff x="1404938" y="1736726"/>
              <a:chExt cx="6000750" cy="4437062"/>
            </a:xfrm>
            <a:solidFill>
              <a:schemeClr val="accent4">
                <a:lumMod val="60000"/>
                <a:lumOff val="40000"/>
              </a:schemeClr>
            </a:solidFill>
          </p:grpSpPr>
          <p:sp>
            <p:nvSpPr>
              <p:cNvPr id="77" name="Freeform 7"/>
              <p:cNvSpPr>
                <a:spLocks/>
              </p:cNvSpPr>
              <p:nvPr/>
            </p:nvSpPr>
            <p:spPr bwMode="auto">
              <a:xfrm>
                <a:off x="140493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78" name="Freeform 8"/>
              <p:cNvSpPr>
                <a:spLocks/>
              </p:cNvSpPr>
              <p:nvPr/>
            </p:nvSpPr>
            <p:spPr bwMode="auto">
              <a:xfrm>
                <a:off x="3448050" y="1785938"/>
                <a:ext cx="1922463" cy="906463"/>
              </a:xfrm>
              <a:custGeom>
                <a:avLst/>
                <a:gdLst>
                  <a:gd name="T0" fmla="*/ 0 w 1211"/>
                  <a:gd name="T1" fmla="*/ 571 h 571"/>
                  <a:gd name="T2" fmla="*/ 605 w 1211"/>
                  <a:gd name="T3" fmla="*/ 0 h 571"/>
                  <a:gd name="T4" fmla="*/ 1211 w 1211"/>
                  <a:gd name="T5" fmla="*/ 571 h 571"/>
                  <a:gd name="T6" fmla="*/ 0 w 1211"/>
                  <a:gd name="T7" fmla="*/ 571 h 571"/>
                </a:gdLst>
                <a:ahLst/>
                <a:cxnLst>
                  <a:cxn ang="0">
                    <a:pos x="T0" y="T1"/>
                  </a:cxn>
                  <a:cxn ang="0">
                    <a:pos x="T2" y="T3"/>
                  </a:cxn>
                  <a:cxn ang="0">
                    <a:pos x="T4" y="T5"/>
                  </a:cxn>
                  <a:cxn ang="0">
                    <a:pos x="T6" y="T7"/>
                  </a:cxn>
                </a:cxnLst>
                <a:rect l="0" t="0" r="r" b="b"/>
                <a:pathLst>
                  <a:path w="1211" h="571">
                    <a:moveTo>
                      <a:pt x="0" y="571"/>
                    </a:moveTo>
                    <a:lnTo>
                      <a:pt x="605" y="0"/>
                    </a:lnTo>
                    <a:lnTo>
                      <a:pt x="1211" y="571"/>
                    </a:lnTo>
                    <a:lnTo>
                      <a:pt x="0" y="571"/>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79" name="Freeform 9"/>
              <p:cNvSpPr>
                <a:spLocks/>
              </p:cNvSpPr>
              <p:nvPr/>
            </p:nvSpPr>
            <p:spPr bwMode="auto">
              <a:xfrm>
                <a:off x="547528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80" name="Freeform 10"/>
              <p:cNvSpPr>
                <a:spLocks/>
              </p:cNvSpPr>
              <p:nvPr/>
            </p:nvSpPr>
            <p:spPr bwMode="auto">
              <a:xfrm>
                <a:off x="2424113" y="1736726"/>
                <a:ext cx="1922463" cy="909638"/>
              </a:xfrm>
              <a:custGeom>
                <a:avLst/>
                <a:gdLst>
                  <a:gd name="T0" fmla="*/ 0 w 1211"/>
                  <a:gd name="T1" fmla="*/ 0 h 573"/>
                  <a:gd name="T2" fmla="*/ 605 w 1211"/>
                  <a:gd name="T3" fmla="*/ 573 h 573"/>
                  <a:gd name="T4" fmla="*/ 1211 w 1211"/>
                  <a:gd name="T5" fmla="*/ 0 h 573"/>
                  <a:gd name="T6" fmla="*/ 0 w 1211"/>
                  <a:gd name="T7" fmla="*/ 0 h 573"/>
                </a:gdLst>
                <a:ahLst/>
                <a:cxnLst>
                  <a:cxn ang="0">
                    <a:pos x="T0" y="T1"/>
                  </a:cxn>
                  <a:cxn ang="0">
                    <a:pos x="T2" y="T3"/>
                  </a:cxn>
                  <a:cxn ang="0">
                    <a:pos x="T4" y="T5"/>
                  </a:cxn>
                  <a:cxn ang="0">
                    <a:pos x="T6" y="T7"/>
                  </a:cxn>
                </a:cxnLst>
                <a:rect l="0" t="0" r="r" b="b"/>
                <a:pathLst>
                  <a:path w="1211" h="573">
                    <a:moveTo>
                      <a:pt x="0" y="0"/>
                    </a:moveTo>
                    <a:lnTo>
                      <a:pt x="605" y="573"/>
                    </a:lnTo>
                    <a:lnTo>
                      <a:pt x="1211" y="0"/>
                    </a:lnTo>
                    <a:lnTo>
                      <a:pt x="0"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81" name="Freeform 11"/>
              <p:cNvSpPr>
                <a:spLocks/>
              </p:cNvSpPr>
              <p:nvPr/>
            </p:nvSpPr>
            <p:spPr bwMode="auto">
              <a:xfrm>
                <a:off x="4346583" y="1756034"/>
                <a:ext cx="2116761" cy="793105"/>
              </a:xfrm>
              <a:custGeom>
                <a:avLst/>
                <a:gdLst>
                  <a:gd name="T0" fmla="*/ 0 w 1213"/>
                  <a:gd name="T1" fmla="*/ 0 h 573"/>
                  <a:gd name="T2" fmla="*/ 606 w 1213"/>
                  <a:gd name="T3" fmla="*/ 573 h 573"/>
                  <a:gd name="T4" fmla="*/ 1213 w 1213"/>
                  <a:gd name="T5" fmla="*/ 0 h 573"/>
                  <a:gd name="T6" fmla="*/ 0 w 1213"/>
                  <a:gd name="T7" fmla="*/ 0 h 573"/>
                </a:gdLst>
                <a:ahLst/>
                <a:cxnLst>
                  <a:cxn ang="0">
                    <a:pos x="T0" y="T1"/>
                  </a:cxn>
                  <a:cxn ang="0">
                    <a:pos x="T2" y="T3"/>
                  </a:cxn>
                  <a:cxn ang="0">
                    <a:pos x="T4" y="T5"/>
                  </a:cxn>
                  <a:cxn ang="0">
                    <a:pos x="T6" y="T7"/>
                  </a:cxn>
                </a:cxnLst>
                <a:rect l="0" t="0" r="r" b="b"/>
                <a:pathLst>
                  <a:path w="1213" h="573">
                    <a:moveTo>
                      <a:pt x="0" y="0"/>
                    </a:moveTo>
                    <a:lnTo>
                      <a:pt x="606" y="573"/>
                    </a:lnTo>
                    <a:lnTo>
                      <a:pt x="1213" y="0"/>
                    </a:lnTo>
                    <a:lnTo>
                      <a:pt x="0"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82" name="Freeform 12"/>
              <p:cNvSpPr>
                <a:spLocks/>
              </p:cNvSpPr>
              <p:nvPr/>
            </p:nvSpPr>
            <p:spPr bwMode="auto">
              <a:xfrm>
                <a:off x="4410075" y="2763838"/>
                <a:ext cx="2995613" cy="3409950"/>
              </a:xfrm>
              <a:custGeom>
                <a:avLst/>
                <a:gdLst>
                  <a:gd name="T0" fmla="*/ 1887 w 1887"/>
                  <a:gd name="T1" fmla="*/ 0 h 2148"/>
                  <a:gd name="T2" fmla="*/ 642 w 1887"/>
                  <a:gd name="T3" fmla="*/ 0 h 2148"/>
                  <a:gd name="T4" fmla="*/ 0 w 1887"/>
                  <a:gd name="T5" fmla="*/ 2148 h 2148"/>
                  <a:gd name="T6" fmla="*/ 1887 w 1887"/>
                  <a:gd name="T7" fmla="*/ 0 h 2148"/>
                  <a:gd name="T8" fmla="*/ 1887 w 1887"/>
                  <a:gd name="T9" fmla="*/ 0 h 2148"/>
                </a:gdLst>
                <a:ahLst/>
                <a:cxnLst>
                  <a:cxn ang="0">
                    <a:pos x="T0" y="T1"/>
                  </a:cxn>
                  <a:cxn ang="0">
                    <a:pos x="T2" y="T3"/>
                  </a:cxn>
                  <a:cxn ang="0">
                    <a:pos x="T4" y="T5"/>
                  </a:cxn>
                  <a:cxn ang="0">
                    <a:pos x="T6" y="T7"/>
                  </a:cxn>
                  <a:cxn ang="0">
                    <a:pos x="T8" y="T9"/>
                  </a:cxn>
                </a:cxnLst>
                <a:rect l="0" t="0" r="r" b="b"/>
                <a:pathLst>
                  <a:path w="1887" h="2148">
                    <a:moveTo>
                      <a:pt x="1887" y="0"/>
                    </a:moveTo>
                    <a:lnTo>
                      <a:pt x="642" y="0"/>
                    </a:lnTo>
                    <a:lnTo>
                      <a:pt x="0" y="2148"/>
                    </a:lnTo>
                    <a:lnTo>
                      <a:pt x="1887" y="0"/>
                    </a:lnTo>
                    <a:lnTo>
                      <a:pt x="1887"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83" name="Freeform 13"/>
              <p:cNvSpPr>
                <a:spLocks/>
              </p:cNvSpPr>
              <p:nvPr/>
            </p:nvSpPr>
            <p:spPr bwMode="auto">
              <a:xfrm>
                <a:off x="3432175" y="2763838"/>
                <a:ext cx="1909763" cy="3284538"/>
              </a:xfrm>
              <a:custGeom>
                <a:avLst/>
                <a:gdLst>
                  <a:gd name="T0" fmla="*/ 0 w 1203"/>
                  <a:gd name="T1" fmla="*/ 0 h 2069"/>
                  <a:gd name="T2" fmla="*/ 601 w 1203"/>
                  <a:gd name="T3" fmla="*/ 2069 h 2069"/>
                  <a:gd name="T4" fmla="*/ 1203 w 1203"/>
                  <a:gd name="T5" fmla="*/ 0 h 2069"/>
                  <a:gd name="T6" fmla="*/ 0 w 1203"/>
                  <a:gd name="T7" fmla="*/ 0 h 2069"/>
                </a:gdLst>
                <a:ahLst/>
                <a:cxnLst>
                  <a:cxn ang="0">
                    <a:pos x="T0" y="T1"/>
                  </a:cxn>
                  <a:cxn ang="0">
                    <a:pos x="T2" y="T3"/>
                  </a:cxn>
                  <a:cxn ang="0">
                    <a:pos x="T4" y="T5"/>
                  </a:cxn>
                  <a:cxn ang="0">
                    <a:pos x="T6" y="T7"/>
                  </a:cxn>
                </a:cxnLst>
                <a:rect l="0" t="0" r="r" b="b"/>
                <a:pathLst>
                  <a:path w="1203" h="2069">
                    <a:moveTo>
                      <a:pt x="0" y="0"/>
                    </a:moveTo>
                    <a:lnTo>
                      <a:pt x="601" y="2069"/>
                    </a:lnTo>
                    <a:lnTo>
                      <a:pt x="1203" y="0"/>
                    </a:lnTo>
                    <a:lnTo>
                      <a:pt x="0"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84" name="Freeform 14"/>
              <p:cNvSpPr>
                <a:spLocks noEditPoints="1"/>
              </p:cNvSpPr>
              <p:nvPr/>
            </p:nvSpPr>
            <p:spPr bwMode="auto">
              <a:xfrm>
                <a:off x="1409012" y="2763838"/>
                <a:ext cx="2932113" cy="3409950"/>
              </a:xfrm>
              <a:custGeom>
                <a:avLst/>
                <a:gdLst>
                  <a:gd name="T0" fmla="*/ 1218 w 1847"/>
                  <a:gd name="T1" fmla="*/ 0 h 2148"/>
                  <a:gd name="T2" fmla="*/ 0 w 1847"/>
                  <a:gd name="T3" fmla="*/ 0 h 2148"/>
                  <a:gd name="T4" fmla="*/ 1847 w 1847"/>
                  <a:gd name="T5" fmla="*/ 2148 h 2148"/>
                  <a:gd name="T6" fmla="*/ 1218 w 1847"/>
                  <a:gd name="T7" fmla="*/ 0 h 2148"/>
                  <a:gd name="T8" fmla="*/ 854 w 1847"/>
                  <a:gd name="T9" fmla="*/ 858 h 2148"/>
                  <a:gd name="T10" fmla="*/ 775 w 1847"/>
                  <a:gd name="T11" fmla="*/ 519 h 2148"/>
                  <a:gd name="T12" fmla="*/ 437 w 1847"/>
                  <a:gd name="T13" fmla="*/ 440 h 2148"/>
                  <a:gd name="T14" fmla="*/ 775 w 1847"/>
                  <a:gd name="T15" fmla="*/ 361 h 2148"/>
                  <a:gd name="T16" fmla="*/ 854 w 1847"/>
                  <a:gd name="T17" fmla="*/ 22 h 2148"/>
                  <a:gd name="T18" fmla="*/ 934 w 1847"/>
                  <a:gd name="T19" fmla="*/ 361 h 2148"/>
                  <a:gd name="T20" fmla="*/ 1272 w 1847"/>
                  <a:gd name="T21" fmla="*/ 440 h 2148"/>
                  <a:gd name="T22" fmla="*/ 934 w 1847"/>
                  <a:gd name="T23" fmla="*/ 519 h 2148"/>
                  <a:gd name="T24" fmla="*/ 854 w 1847"/>
                  <a:gd name="T25" fmla="*/ 858 h 2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7" h="2148">
                    <a:moveTo>
                      <a:pt x="1218" y="0"/>
                    </a:moveTo>
                    <a:lnTo>
                      <a:pt x="0" y="0"/>
                    </a:lnTo>
                    <a:lnTo>
                      <a:pt x="1847" y="2148"/>
                    </a:lnTo>
                    <a:lnTo>
                      <a:pt x="1218" y="0"/>
                    </a:lnTo>
                    <a:close/>
                    <a:moveTo>
                      <a:pt x="854" y="858"/>
                    </a:moveTo>
                    <a:lnTo>
                      <a:pt x="775" y="519"/>
                    </a:lnTo>
                    <a:lnTo>
                      <a:pt x="437" y="440"/>
                    </a:lnTo>
                    <a:lnTo>
                      <a:pt x="775" y="361"/>
                    </a:lnTo>
                    <a:lnTo>
                      <a:pt x="854" y="22"/>
                    </a:lnTo>
                    <a:lnTo>
                      <a:pt x="934" y="361"/>
                    </a:lnTo>
                    <a:lnTo>
                      <a:pt x="1272" y="440"/>
                    </a:lnTo>
                    <a:lnTo>
                      <a:pt x="934" y="519"/>
                    </a:lnTo>
                    <a:lnTo>
                      <a:pt x="854" y="858"/>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grpSp>
      </p:grpSp>
      <p:sp>
        <p:nvSpPr>
          <p:cNvPr id="34" name="Text Box 5"/>
          <p:cNvSpPr txBox="1">
            <a:spLocks noChangeArrowheads="1"/>
          </p:cNvSpPr>
          <p:nvPr/>
        </p:nvSpPr>
        <p:spPr bwMode="auto">
          <a:xfrm>
            <a:off x="9024143" y="6891905"/>
            <a:ext cx="3429902" cy="443391"/>
          </a:xfrm>
          <a:prstGeom prst="rect">
            <a:avLst/>
          </a:prstGeom>
          <a:noFill/>
          <a:ln>
            <a:noFill/>
          </a:ln>
          <a:effectLst/>
          <a:extLst/>
        </p:spPr>
        <p:txBody>
          <a:bodyPr vert="horz" wrap="square" lIns="0" tIns="0" rIns="0" bIns="0" numCol="1" anchor="b" anchorCtr="0" compatLnSpc="1">
            <a:prstTxWarp prst="textNoShape">
              <a:avLst/>
            </a:prstTxWarp>
            <a:spAutoFit/>
          </a:bodyPr>
          <a:lstStyle/>
          <a:p>
            <a:pPr marL="474121" indent="-474121" defTabSz="1219170" fontAlgn="base">
              <a:lnSpc>
                <a:spcPct val="90000"/>
              </a:lnSpc>
              <a:spcBef>
                <a:spcPct val="0"/>
              </a:spcBef>
              <a:spcAft>
                <a:spcPct val="0"/>
              </a:spcAft>
            </a:pPr>
            <a:r>
              <a:rPr lang="en-ZA" sz="1067" b="1" dirty="0">
                <a:latin typeface="Calibri"/>
                <a:cs typeface="Arial" pitchFamily="34" charset="0"/>
              </a:rPr>
              <a:t>NOTE:	 Indexed vs. average of all items in facet</a:t>
            </a:r>
            <a:br>
              <a:rPr lang="en-ZA" sz="1067" b="1" dirty="0">
                <a:latin typeface="Calibri"/>
                <a:cs typeface="Arial" pitchFamily="34" charset="0"/>
              </a:rPr>
            </a:br>
            <a:r>
              <a:rPr lang="en-ZA" sz="1067" b="1" dirty="0">
                <a:latin typeface="Calibri"/>
                <a:cs typeface="Arial" pitchFamily="34" charset="0"/>
              </a:rPr>
              <a:t>We report all items with a score which is 1 standard deviation higher than the average</a:t>
            </a:r>
            <a:endParaRPr lang="en-US" sz="1067" dirty="0">
              <a:latin typeface="Calibri"/>
              <a:cs typeface="Arial" pitchFamily="34" charset="0"/>
            </a:endParaRPr>
          </a:p>
        </p:txBody>
      </p:sp>
      <p:sp>
        <p:nvSpPr>
          <p:cNvPr id="35" name="Freeform 54"/>
          <p:cNvSpPr>
            <a:spLocks noEditPoints="1"/>
          </p:cNvSpPr>
          <p:nvPr/>
        </p:nvSpPr>
        <p:spPr bwMode="auto">
          <a:xfrm>
            <a:off x="9100298" y="7055750"/>
            <a:ext cx="283884" cy="237981"/>
          </a:xfrm>
          <a:custGeom>
            <a:avLst/>
            <a:gdLst/>
            <a:ahLst/>
            <a:cxnLst>
              <a:cxn ang="0">
                <a:pos x="196" y="192"/>
              </a:cxn>
              <a:cxn ang="0">
                <a:pos x="18" y="192"/>
              </a:cxn>
              <a:cxn ang="0">
                <a:pos x="0" y="177"/>
              </a:cxn>
              <a:cxn ang="0">
                <a:pos x="4" y="165"/>
              </a:cxn>
              <a:cxn ang="0">
                <a:pos x="92" y="11"/>
              </a:cxn>
              <a:cxn ang="0">
                <a:pos x="107" y="0"/>
              </a:cxn>
              <a:cxn ang="0">
                <a:pos x="122" y="11"/>
              </a:cxn>
              <a:cxn ang="0">
                <a:pos x="210" y="165"/>
              </a:cxn>
              <a:cxn ang="0">
                <a:pos x="214" y="177"/>
              </a:cxn>
              <a:cxn ang="0">
                <a:pos x="196" y="192"/>
              </a:cxn>
              <a:cxn ang="0">
                <a:pos x="120" y="51"/>
              </a:cxn>
              <a:cxn ang="0">
                <a:pos x="94" y="51"/>
              </a:cxn>
              <a:cxn ang="0">
                <a:pos x="94" y="79"/>
              </a:cxn>
              <a:cxn ang="0">
                <a:pos x="96" y="94"/>
              </a:cxn>
              <a:cxn ang="0">
                <a:pos x="101" y="125"/>
              </a:cxn>
              <a:cxn ang="0">
                <a:pos x="112" y="125"/>
              </a:cxn>
              <a:cxn ang="0">
                <a:pos x="118" y="94"/>
              </a:cxn>
              <a:cxn ang="0">
                <a:pos x="120" y="79"/>
              </a:cxn>
              <a:cxn ang="0">
                <a:pos x="120" y="51"/>
              </a:cxn>
              <a:cxn ang="0">
                <a:pos x="107" y="140"/>
              </a:cxn>
              <a:cxn ang="0">
                <a:pos x="94" y="153"/>
              </a:cxn>
              <a:cxn ang="0">
                <a:pos x="107" y="167"/>
              </a:cxn>
              <a:cxn ang="0">
                <a:pos x="120" y="153"/>
              </a:cxn>
              <a:cxn ang="0">
                <a:pos x="107" y="140"/>
              </a:cxn>
            </a:cxnLst>
            <a:rect l="0" t="0" r="r" b="b"/>
            <a:pathLst>
              <a:path w="214" h="192">
                <a:moveTo>
                  <a:pt x="196" y="192"/>
                </a:moveTo>
                <a:cubicBezTo>
                  <a:pt x="18" y="192"/>
                  <a:pt x="18" y="192"/>
                  <a:pt x="18" y="192"/>
                </a:cubicBezTo>
                <a:cubicBezTo>
                  <a:pt x="9" y="192"/>
                  <a:pt x="0" y="187"/>
                  <a:pt x="0" y="177"/>
                </a:cubicBezTo>
                <a:cubicBezTo>
                  <a:pt x="0" y="173"/>
                  <a:pt x="1" y="169"/>
                  <a:pt x="4" y="165"/>
                </a:cubicBezTo>
                <a:cubicBezTo>
                  <a:pt x="92" y="11"/>
                  <a:pt x="92" y="11"/>
                  <a:pt x="92" y="11"/>
                </a:cubicBezTo>
                <a:cubicBezTo>
                  <a:pt x="95" y="5"/>
                  <a:pt x="100" y="0"/>
                  <a:pt x="107" y="0"/>
                </a:cubicBezTo>
                <a:cubicBezTo>
                  <a:pt x="114" y="0"/>
                  <a:pt x="119" y="5"/>
                  <a:pt x="122" y="11"/>
                </a:cubicBezTo>
                <a:cubicBezTo>
                  <a:pt x="210" y="165"/>
                  <a:pt x="210" y="165"/>
                  <a:pt x="210" y="165"/>
                </a:cubicBezTo>
                <a:cubicBezTo>
                  <a:pt x="212" y="169"/>
                  <a:pt x="214" y="173"/>
                  <a:pt x="214" y="177"/>
                </a:cubicBezTo>
                <a:cubicBezTo>
                  <a:pt x="214" y="187"/>
                  <a:pt x="205" y="192"/>
                  <a:pt x="196" y="192"/>
                </a:cubicBezTo>
                <a:close/>
                <a:moveTo>
                  <a:pt x="120" y="51"/>
                </a:moveTo>
                <a:cubicBezTo>
                  <a:pt x="94" y="51"/>
                  <a:pt x="94" y="51"/>
                  <a:pt x="94" y="51"/>
                </a:cubicBezTo>
                <a:cubicBezTo>
                  <a:pt x="94" y="79"/>
                  <a:pt x="94" y="79"/>
                  <a:pt x="94" y="79"/>
                </a:cubicBezTo>
                <a:cubicBezTo>
                  <a:pt x="94" y="85"/>
                  <a:pt x="95" y="88"/>
                  <a:pt x="96" y="94"/>
                </a:cubicBezTo>
                <a:cubicBezTo>
                  <a:pt x="101" y="125"/>
                  <a:pt x="101" y="125"/>
                  <a:pt x="101" y="125"/>
                </a:cubicBezTo>
                <a:cubicBezTo>
                  <a:pt x="112" y="125"/>
                  <a:pt x="112" y="125"/>
                  <a:pt x="112" y="125"/>
                </a:cubicBezTo>
                <a:cubicBezTo>
                  <a:pt x="118" y="94"/>
                  <a:pt x="118" y="94"/>
                  <a:pt x="118" y="94"/>
                </a:cubicBezTo>
                <a:cubicBezTo>
                  <a:pt x="119" y="88"/>
                  <a:pt x="120" y="85"/>
                  <a:pt x="120" y="79"/>
                </a:cubicBezTo>
                <a:lnTo>
                  <a:pt x="120" y="51"/>
                </a:lnTo>
                <a:close/>
                <a:moveTo>
                  <a:pt x="107" y="140"/>
                </a:moveTo>
                <a:cubicBezTo>
                  <a:pt x="100" y="140"/>
                  <a:pt x="94" y="146"/>
                  <a:pt x="94" y="153"/>
                </a:cubicBezTo>
                <a:cubicBezTo>
                  <a:pt x="94" y="160"/>
                  <a:pt x="100" y="167"/>
                  <a:pt x="107" y="167"/>
                </a:cubicBezTo>
                <a:cubicBezTo>
                  <a:pt x="114" y="167"/>
                  <a:pt x="120" y="160"/>
                  <a:pt x="120" y="153"/>
                </a:cubicBezTo>
                <a:cubicBezTo>
                  <a:pt x="120" y="146"/>
                  <a:pt x="114" y="140"/>
                  <a:pt x="107" y="140"/>
                </a:cubicBezTo>
                <a:close/>
              </a:path>
            </a:pathLst>
          </a:custGeom>
          <a:solidFill>
            <a:srgbClr val="FF0000"/>
          </a:solidFill>
          <a:ln w="9525">
            <a:noFill/>
            <a:round/>
            <a:headEnd/>
            <a:tailEnd/>
          </a:ln>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pic>
        <p:nvPicPr>
          <p:cNvPr id="38" name="Picture 2" descr="Bilderesultat for country falg button sweden"/>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2696551" y="6876975"/>
            <a:ext cx="513334" cy="481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9307888"/>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0" name="Chart 59"/>
          <p:cNvGraphicFramePr/>
          <p:nvPr>
            <p:extLst>
              <p:ext uri="{D42A27DB-BD31-4B8C-83A1-F6EECF244321}">
                <p14:modId xmlns:p14="http://schemas.microsoft.com/office/powerpoint/2010/main" val="231280869"/>
              </p:ext>
            </p:extLst>
          </p:nvPr>
        </p:nvGraphicFramePr>
        <p:xfrm>
          <a:off x="460641" y="5779446"/>
          <a:ext cx="3857054" cy="891105"/>
        </p:xfrm>
        <a:graphic>
          <a:graphicData uri="http://schemas.openxmlformats.org/drawingml/2006/chart">
            <c:chart xmlns:c="http://schemas.openxmlformats.org/drawingml/2006/chart" xmlns:r="http://schemas.openxmlformats.org/officeDocument/2006/relationships" r:id="rId2"/>
          </a:graphicData>
        </a:graphic>
      </p:graphicFrame>
      <p:sp>
        <p:nvSpPr>
          <p:cNvPr id="47" name="TextBox 46"/>
          <p:cNvSpPr txBox="1"/>
          <p:nvPr/>
        </p:nvSpPr>
        <p:spPr>
          <a:xfrm>
            <a:off x="578201" y="5676757"/>
            <a:ext cx="3161838" cy="336122"/>
          </a:xfrm>
          <a:prstGeom prst="rect">
            <a:avLst/>
          </a:prstGeom>
        </p:spPr>
        <p:txBody>
          <a:bodyPr vert="horz" wrap="square" lIns="0" tIns="0" rIns="0" bIns="0" rtlCol="0">
            <a:normAutofit/>
          </a:bodyPr>
          <a:lstStyle/>
          <a:p>
            <a:pPr marL="4762" defTabSz="1357992">
              <a:spcBef>
                <a:spcPts val="1199"/>
              </a:spcBef>
            </a:pPr>
            <a:r>
              <a:rPr lang="en-US" sz="1300" dirty="0">
                <a:solidFill>
                  <a:srgbClr val="007681"/>
                </a:solidFill>
                <a:latin typeface="Calibri"/>
                <a:cs typeface="Calibri"/>
              </a:rPr>
              <a:t>TIME OF YEAR</a:t>
            </a:r>
          </a:p>
        </p:txBody>
      </p:sp>
      <p:graphicFrame>
        <p:nvGraphicFramePr>
          <p:cNvPr id="46" name="Chart 45"/>
          <p:cNvGraphicFramePr/>
          <p:nvPr>
            <p:extLst>
              <p:ext uri="{D42A27DB-BD31-4B8C-83A1-F6EECF244321}">
                <p14:modId xmlns:p14="http://schemas.microsoft.com/office/powerpoint/2010/main" val="2023955534"/>
              </p:ext>
            </p:extLst>
          </p:nvPr>
        </p:nvGraphicFramePr>
        <p:xfrm>
          <a:off x="460641" y="1994492"/>
          <a:ext cx="4490306" cy="2080837"/>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540000" y="346312"/>
            <a:ext cx="8142973" cy="553999"/>
          </a:xfrm>
          <a:solidFill>
            <a:srgbClr val="FF6600"/>
          </a:solidFill>
        </p:spPr>
        <p:txBody>
          <a:bodyPr>
            <a:normAutofit/>
          </a:bodyPr>
          <a:lstStyle/>
          <a:p>
            <a:r>
              <a:rPr lang="en-GB" sz="3200" dirty="0"/>
              <a:t>Segment profile </a:t>
            </a:r>
            <a:r>
              <a:rPr lang="en-GB" sz="3200" b="1" dirty="0"/>
              <a:t>– playful liberation</a:t>
            </a:r>
          </a:p>
        </p:txBody>
      </p:sp>
      <p:sp>
        <p:nvSpPr>
          <p:cNvPr id="5" name="Rectangle 4"/>
          <p:cNvSpPr/>
          <p:nvPr/>
        </p:nvSpPr>
        <p:spPr>
          <a:xfrm>
            <a:off x="519848" y="1220584"/>
            <a:ext cx="3426943" cy="407206"/>
          </a:xfrm>
          <a:prstGeom prst="rect">
            <a:avLst/>
          </a:prstGeom>
        </p:spPr>
        <p:txBody>
          <a:bodyPr lIns="0" tIns="67174" rIns="134349" bIns="67174">
            <a:noAutofit/>
          </a:bodyPr>
          <a:lstStyle/>
          <a:p>
            <a:pPr defTabSz="1343474" fontAlgn="base">
              <a:spcBef>
                <a:spcPts val="1470"/>
              </a:spcBef>
              <a:spcAft>
                <a:spcPct val="0"/>
              </a:spcAft>
            </a:pPr>
            <a:r>
              <a:rPr lang="en-US" sz="1800" b="1" dirty="0">
                <a:solidFill>
                  <a:srgbClr val="222223"/>
                </a:solidFill>
                <a:latin typeface="Calibri"/>
                <a:ea typeface="Open Sans Light" panose="020B0306030504020204" pitchFamily="34" charset="0"/>
                <a:cs typeface="Open Sans Light" panose="020B0306030504020204" pitchFamily="34" charset="0"/>
              </a:rPr>
              <a:t>TYPOLOGY</a:t>
            </a:r>
          </a:p>
        </p:txBody>
      </p:sp>
      <p:sp>
        <p:nvSpPr>
          <p:cNvPr id="6" name="Rectangle 5"/>
          <p:cNvSpPr/>
          <p:nvPr/>
        </p:nvSpPr>
        <p:spPr>
          <a:xfrm>
            <a:off x="4934440" y="1220584"/>
            <a:ext cx="3863935" cy="407206"/>
          </a:xfrm>
          <a:prstGeom prst="rect">
            <a:avLst/>
          </a:prstGeom>
        </p:spPr>
        <p:txBody>
          <a:bodyPr lIns="0" tIns="67174" rIns="134349" bIns="67174">
            <a:noAutofit/>
          </a:bodyPr>
          <a:lstStyle/>
          <a:p>
            <a:pPr defTabSz="1343474" fontAlgn="base">
              <a:spcBef>
                <a:spcPts val="1470"/>
              </a:spcBef>
              <a:spcAft>
                <a:spcPct val="0"/>
              </a:spcAft>
            </a:pPr>
            <a:r>
              <a:rPr lang="en-US" sz="1800" b="1" dirty="0">
                <a:solidFill>
                  <a:srgbClr val="222223"/>
                </a:solidFill>
                <a:latin typeface="Calibri"/>
                <a:ea typeface="Open Sans Light" panose="020B0306030504020204" pitchFamily="34" charset="0"/>
                <a:cs typeface="Open Sans Light" panose="020B0306030504020204" pitchFamily="34" charset="0"/>
              </a:rPr>
              <a:t>TRANSPORT AND ACOMMODATION</a:t>
            </a:r>
          </a:p>
        </p:txBody>
      </p:sp>
      <p:sp>
        <p:nvSpPr>
          <p:cNvPr id="7" name="Rectangle 6"/>
          <p:cNvSpPr/>
          <p:nvPr/>
        </p:nvSpPr>
        <p:spPr>
          <a:xfrm>
            <a:off x="9311701" y="1220584"/>
            <a:ext cx="2211963" cy="407206"/>
          </a:xfrm>
          <a:prstGeom prst="rect">
            <a:avLst/>
          </a:prstGeom>
        </p:spPr>
        <p:txBody>
          <a:bodyPr lIns="0" tIns="67174" rIns="134349" bIns="67174">
            <a:noAutofit/>
          </a:bodyPr>
          <a:lstStyle/>
          <a:p>
            <a:pPr defTabSz="1343474" fontAlgn="base">
              <a:spcBef>
                <a:spcPts val="1470"/>
              </a:spcBef>
              <a:spcAft>
                <a:spcPct val="0"/>
              </a:spcAft>
            </a:pPr>
            <a:r>
              <a:rPr lang="en-US" sz="1800" b="1" dirty="0">
                <a:solidFill>
                  <a:srgbClr val="222223"/>
                </a:solidFill>
                <a:latin typeface="Calibri"/>
                <a:ea typeface="Open Sans Light" panose="020B0306030504020204" pitchFamily="34" charset="0"/>
                <a:cs typeface="Open Sans Light" panose="020B0306030504020204" pitchFamily="34" charset="0"/>
              </a:rPr>
              <a:t>ACTIVITIES</a:t>
            </a:r>
          </a:p>
        </p:txBody>
      </p:sp>
      <p:grpSp>
        <p:nvGrpSpPr>
          <p:cNvPr id="8" name="Group 7"/>
          <p:cNvGrpSpPr/>
          <p:nvPr/>
        </p:nvGrpSpPr>
        <p:grpSpPr>
          <a:xfrm>
            <a:off x="4726867" y="1530057"/>
            <a:ext cx="4321317" cy="5426685"/>
            <a:chOff x="3047227" y="867188"/>
            <a:chExt cx="2940088" cy="3409123"/>
          </a:xfrm>
        </p:grpSpPr>
        <p:cxnSp>
          <p:nvCxnSpPr>
            <p:cNvPr id="9" name="Straight Connector 8"/>
            <p:cNvCxnSpPr/>
            <p:nvPr/>
          </p:nvCxnSpPr>
          <p:spPr>
            <a:xfrm>
              <a:off x="3047227" y="916826"/>
              <a:ext cx="0" cy="3309847"/>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987315" y="867188"/>
              <a:ext cx="0" cy="3409123"/>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a:off x="519854" y="1655793"/>
            <a:ext cx="3824493" cy="0"/>
          </a:xfrm>
          <a:prstGeom prst="line">
            <a:avLst/>
          </a:prstGeom>
          <a:noFill/>
          <a:ln w="12700">
            <a:solidFill>
              <a:schemeClr val="accent6"/>
            </a:solidFill>
            <a:round/>
            <a:headEnd/>
            <a:tailEnd/>
          </a:ln>
          <a:effectLst/>
          <a:extLst>
            <a:ext uri="{909E8E84-426E-40DD-AFC4-6F175D3DCCD1}">
              <a14:hiddenFill xmlns:a14="http://schemas.microsoft.com/office/drawing/2010/main">
                <a:noFill/>
              </a14:hiddenFill>
            </a:ext>
          </a:extLst>
        </p:spPr>
      </p:cxnSp>
      <p:cxnSp>
        <p:nvCxnSpPr>
          <p:cNvPr id="16" name="Straight Connector 15"/>
          <p:cNvCxnSpPr/>
          <p:nvPr/>
        </p:nvCxnSpPr>
        <p:spPr>
          <a:xfrm>
            <a:off x="4934446" y="1655793"/>
            <a:ext cx="3824493"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Lst>
        </p:spPr>
      </p:cxnSp>
      <p:cxnSp>
        <p:nvCxnSpPr>
          <p:cNvPr id="17" name="Straight Connector 16"/>
          <p:cNvCxnSpPr/>
          <p:nvPr/>
        </p:nvCxnSpPr>
        <p:spPr>
          <a:xfrm>
            <a:off x="9311707" y="1655793"/>
            <a:ext cx="3824493" cy="0"/>
          </a:xfrm>
          <a:prstGeom prst="line">
            <a:avLst/>
          </a:prstGeom>
          <a:noFill/>
          <a:ln w="12700">
            <a:solidFill>
              <a:schemeClr val="accent2"/>
            </a:solidFill>
            <a:round/>
            <a:headEnd/>
            <a:tailEnd/>
          </a:ln>
          <a:effectLst/>
          <a:extLst>
            <a:ext uri="{909E8E84-426E-40DD-AFC4-6F175D3DCCD1}">
              <a14:hiddenFill xmlns:a14="http://schemas.microsoft.com/office/drawing/2010/main">
                <a:noFill/>
              </a14:hiddenFill>
            </a:ext>
          </a:extLst>
        </p:spPr>
      </p:cxnSp>
      <p:grpSp>
        <p:nvGrpSpPr>
          <p:cNvPr id="18" name="Group 17"/>
          <p:cNvGrpSpPr/>
          <p:nvPr/>
        </p:nvGrpSpPr>
        <p:grpSpPr>
          <a:xfrm>
            <a:off x="12194805" y="922027"/>
            <a:ext cx="724113" cy="627421"/>
            <a:chOff x="1362075" y="4471988"/>
            <a:chExt cx="2351088" cy="2036762"/>
          </a:xfrm>
          <a:solidFill>
            <a:srgbClr val="FFC000"/>
          </a:solidFill>
        </p:grpSpPr>
        <p:sp>
          <p:nvSpPr>
            <p:cNvPr id="19" name="Freeform 3"/>
            <p:cNvSpPr>
              <a:spLocks noChangeArrowheads="1"/>
            </p:cNvSpPr>
            <p:nvPr/>
          </p:nvSpPr>
          <p:spPr bwMode="auto">
            <a:xfrm>
              <a:off x="2744788" y="5091113"/>
              <a:ext cx="338137" cy="495300"/>
            </a:xfrm>
            <a:custGeom>
              <a:avLst/>
              <a:gdLst>
                <a:gd name="T0" fmla="*/ 0 w 939"/>
                <a:gd name="T1" fmla="*/ 0 h 1376"/>
                <a:gd name="T2" fmla="*/ 0 w 939"/>
                <a:gd name="T3" fmla="*/ 0 h 1376"/>
                <a:gd name="T4" fmla="*/ 938 w 939"/>
                <a:gd name="T5" fmla="*/ 1375 h 1376"/>
                <a:gd name="T6" fmla="*/ 0 w 939"/>
                <a:gd name="T7" fmla="*/ 0 h 1376"/>
              </a:gdLst>
              <a:ahLst/>
              <a:cxnLst>
                <a:cxn ang="0">
                  <a:pos x="T0" y="T1"/>
                </a:cxn>
                <a:cxn ang="0">
                  <a:pos x="T2" y="T3"/>
                </a:cxn>
                <a:cxn ang="0">
                  <a:pos x="T4" y="T5"/>
                </a:cxn>
                <a:cxn ang="0">
                  <a:pos x="T6" y="T7"/>
                </a:cxn>
              </a:cxnLst>
              <a:rect l="0" t="0" r="r" b="b"/>
              <a:pathLst>
                <a:path w="939" h="1376">
                  <a:moveTo>
                    <a:pt x="0" y="0"/>
                  </a:moveTo>
                  <a:lnTo>
                    <a:pt x="0" y="0"/>
                  </a:lnTo>
                  <a:cubicBezTo>
                    <a:pt x="500" y="313"/>
                    <a:pt x="813" y="813"/>
                    <a:pt x="938" y="1375"/>
                  </a:cubicBezTo>
                  <a:cubicBezTo>
                    <a:pt x="688" y="875"/>
                    <a:pt x="375" y="40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1357992"/>
              <a:endParaRPr lang="en-US" sz="2600" dirty="0">
                <a:solidFill>
                  <a:srgbClr val="222223"/>
                </a:solidFill>
                <a:latin typeface="Calibri"/>
              </a:endParaRPr>
            </a:p>
          </p:txBody>
        </p:sp>
        <p:sp>
          <p:nvSpPr>
            <p:cNvPr id="20" name="Freeform 4"/>
            <p:cNvSpPr>
              <a:spLocks noChangeArrowheads="1"/>
            </p:cNvSpPr>
            <p:nvPr/>
          </p:nvSpPr>
          <p:spPr bwMode="auto">
            <a:xfrm>
              <a:off x="2779713" y="4956175"/>
              <a:ext cx="439737" cy="641350"/>
            </a:xfrm>
            <a:custGeom>
              <a:avLst/>
              <a:gdLst>
                <a:gd name="T0" fmla="*/ 0 w 1220"/>
                <a:gd name="T1" fmla="*/ 0 h 1782"/>
                <a:gd name="T2" fmla="*/ 0 w 1220"/>
                <a:gd name="T3" fmla="*/ 0 h 1782"/>
                <a:gd name="T4" fmla="*/ 1219 w 1220"/>
                <a:gd name="T5" fmla="*/ 1781 h 1782"/>
                <a:gd name="T6" fmla="*/ 0 w 1220"/>
                <a:gd name="T7" fmla="*/ 0 h 1782"/>
              </a:gdLst>
              <a:ahLst/>
              <a:cxnLst>
                <a:cxn ang="0">
                  <a:pos x="T0" y="T1"/>
                </a:cxn>
                <a:cxn ang="0">
                  <a:pos x="T2" y="T3"/>
                </a:cxn>
                <a:cxn ang="0">
                  <a:pos x="T4" y="T5"/>
                </a:cxn>
                <a:cxn ang="0">
                  <a:pos x="T6" y="T7"/>
                </a:cxn>
              </a:cxnLst>
              <a:rect l="0" t="0" r="r" b="b"/>
              <a:pathLst>
                <a:path w="1220" h="1782">
                  <a:moveTo>
                    <a:pt x="0" y="0"/>
                  </a:moveTo>
                  <a:lnTo>
                    <a:pt x="0" y="0"/>
                  </a:lnTo>
                  <a:cubicBezTo>
                    <a:pt x="625" y="407"/>
                    <a:pt x="1063" y="1063"/>
                    <a:pt x="1219" y="1781"/>
                  </a:cubicBezTo>
                  <a:cubicBezTo>
                    <a:pt x="906" y="1125"/>
                    <a:pt x="500" y="53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1357992"/>
              <a:endParaRPr lang="en-US" sz="2600" dirty="0">
                <a:solidFill>
                  <a:srgbClr val="222223"/>
                </a:solidFill>
                <a:latin typeface="Calibri"/>
              </a:endParaRPr>
            </a:p>
          </p:txBody>
        </p:sp>
        <p:sp>
          <p:nvSpPr>
            <p:cNvPr id="21" name="Freeform 5"/>
            <p:cNvSpPr>
              <a:spLocks noChangeArrowheads="1"/>
            </p:cNvSpPr>
            <p:nvPr/>
          </p:nvSpPr>
          <p:spPr bwMode="auto">
            <a:xfrm>
              <a:off x="2801938" y="4832350"/>
              <a:ext cx="550862" cy="787400"/>
            </a:xfrm>
            <a:custGeom>
              <a:avLst/>
              <a:gdLst>
                <a:gd name="T0" fmla="*/ 0 w 1532"/>
                <a:gd name="T1" fmla="*/ 0 h 2188"/>
                <a:gd name="T2" fmla="*/ 0 w 1532"/>
                <a:gd name="T3" fmla="*/ 0 h 2188"/>
                <a:gd name="T4" fmla="*/ 1531 w 1532"/>
                <a:gd name="T5" fmla="*/ 2187 h 2188"/>
                <a:gd name="T6" fmla="*/ 0 w 1532"/>
                <a:gd name="T7" fmla="*/ 0 h 2188"/>
              </a:gdLst>
              <a:ahLst/>
              <a:cxnLst>
                <a:cxn ang="0">
                  <a:pos x="T0" y="T1"/>
                </a:cxn>
                <a:cxn ang="0">
                  <a:pos x="T2" y="T3"/>
                </a:cxn>
                <a:cxn ang="0">
                  <a:pos x="T4" y="T5"/>
                </a:cxn>
                <a:cxn ang="0">
                  <a:pos x="T6" y="T7"/>
                </a:cxn>
              </a:cxnLst>
              <a:rect l="0" t="0" r="r" b="b"/>
              <a:pathLst>
                <a:path w="1532" h="2188">
                  <a:moveTo>
                    <a:pt x="0" y="0"/>
                  </a:moveTo>
                  <a:lnTo>
                    <a:pt x="0" y="0"/>
                  </a:lnTo>
                  <a:cubicBezTo>
                    <a:pt x="843" y="437"/>
                    <a:pt x="1406" y="1250"/>
                    <a:pt x="1531" y="2187"/>
                  </a:cubicBezTo>
                  <a:cubicBezTo>
                    <a:pt x="1187" y="1375"/>
                    <a:pt x="656" y="593"/>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1357992"/>
              <a:endParaRPr lang="en-US" sz="2600" dirty="0">
                <a:solidFill>
                  <a:srgbClr val="222223"/>
                </a:solidFill>
                <a:latin typeface="Calibri"/>
              </a:endParaRPr>
            </a:p>
          </p:txBody>
        </p:sp>
        <p:sp>
          <p:nvSpPr>
            <p:cNvPr id="22" name="Freeform 6"/>
            <p:cNvSpPr>
              <a:spLocks noChangeArrowheads="1"/>
            </p:cNvSpPr>
            <p:nvPr/>
          </p:nvSpPr>
          <p:spPr bwMode="auto">
            <a:xfrm>
              <a:off x="2835275" y="4708525"/>
              <a:ext cx="641350" cy="933450"/>
            </a:xfrm>
            <a:custGeom>
              <a:avLst/>
              <a:gdLst>
                <a:gd name="T0" fmla="*/ 0 w 1783"/>
                <a:gd name="T1" fmla="*/ 0 h 2594"/>
                <a:gd name="T2" fmla="*/ 0 w 1783"/>
                <a:gd name="T3" fmla="*/ 0 h 2594"/>
                <a:gd name="T4" fmla="*/ 1782 w 1783"/>
                <a:gd name="T5" fmla="*/ 2593 h 2594"/>
                <a:gd name="T6" fmla="*/ 0 w 1783"/>
                <a:gd name="T7" fmla="*/ 0 h 2594"/>
              </a:gdLst>
              <a:ahLst/>
              <a:cxnLst>
                <a:cxn ang="0">
                  <a:pos x="T0" y="T1"/>
                </a:cxn>
                <a:cxn ang="0">
                  <a:pos x="T2" y="T3"/>
                </a:cxn>
                <a:cxn ang="0">
                  <a:pos x="T4" y="T5"/>
                </a:cxn>
                <a:cxn ang="0">
                  <a:pos x="T6" y="T7"/>
                </a:cxn>
              </a:cxnLst>
              <a:rect l="0" t="0" r="r" b="b"/>
              <a:pathLst>
                <a:path w="1783" h="2594">
                  <a:moveTo>
                    <a:pt x="0" y="0"/>
                  </a:moveTo>
                  <a:lnTo>
                    <a:pt x="0" y="0"/>
                  </a:lnTo>
                  <a:cubicBezTo>
                    <a:pt x="969" y="531"/>
                    <a:pt x="1625" y="1500"/>
                    <a:pt x="1782" y="2593"/>
                  </a:cubicBezTo>
                  <a:cubicBezTo>
                    <a:pt x="1406" y="1594"/>
                    <a:pt x="813" y="68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1357992"/>
              <a:endParaRPr lang="en-US" sz="2600" dirty="0">
                <a:solidFill>
                  <a:srgbClr val="222223"/>
                </a:solidFill>
                <a:latin typeface="Calibri"/>
              </a:endParaRPr>
            </a:p>
          </p:txBody>
        </p:sp>
        <p:sp>
          <p:nvSpPr>
            <p:cNvPr id="23" name="Freeform 7"/>
            <p:cNvSpPr>
              <a:spLocks noChangeArrowheads="1"/>
            </p:cNvSpPr>
            <p:nvPr/>
          </p:nvSpPr>
          <p:spPr bwMode="auto">
            <a:xfrm>
              <a:off x="2857500" y="4584700"/>
              <a:ext cx="742950" cy="1069975"/>
            </a:xfrm>
            <a:custGeom>
              <a:avLst/>
              <a:gdLst>
                <a:gd name="T0" fmla="*/ 2062 w 2063"/>
                <a:gd name="T1" fmla="*/ 2969 h 2970"/>
                <a:gd name="T2" fmla="*/ 2062 w 2063"/>
                <a:gd name="T3" fmla="*/ 2969 h 2970"/>
                <a:gd name="T4" fmla="*/ 1250 w 2063"/>
                <a:gd name="T5" fmla="*/ 1344 h 2970"/>
                <a:gd name="T6" fmla="*/ 1250 w 2063"/>
                <a:gd name="T7" fmla="*/ 1313 h 2970"/>
                <a:gd name="T8" fmla="*/ 0 w 2063"/>
                <a:gd name="T9" fmla="*/ 0 h 2970"/>
                <a:gd name="T10" fmla="*/ 2062 w 2063"/>
                <a:gd name="T11" fmla="*/ 2969 h 2970"/>
              </a:gdLst>
              <a:ahLst/>
              <a:cxnLst>
                <a:cxn ang="0">
                  <a:pos x="T0" y="T1"/>
                </a:cxn>
                <a:cxn ang="0">
                  <a:pos x="T2" y="T3"/>
                </a:cxn>
                <a:cxn ang="0">
                  <a:pos x="T4" y="T5"/>
                </a:cxn>
                <a:cxn ang="0">
                  <a:pos x="T6" y="T7"/>
                </a:cxn>
                <a:cxn ang="0">
                  <a:pos x="T8" y="T9"/>
                </a:cxn>
                <a:cxn ang="0">
                  <a:pos x="T10" y="T11"/>
                </a:cxn>
              </a:cxnLst>
              <a:rect l="0" t="0" r="r" b="b"/>
              <a:pathLst>
                <a:path w="2063" h="2970">
                  <a:moveTo>
                    <a:pt x="2062" y="2969"/>
                  </a:moveTo>
                  <a:lnTo>
                    <a:pt x="2062" y="2969"/>
                  </a:lnTo>
                  <a:cubicBezTo>
                    <a:pt x="1875" y="2375"/>
                    <a:pt x="1593" y="1844"/>
                    <a:pt x="1250" y="1344"/>
                  </a:cubicBezTo>
                  <a:lnTo>
                    <a:pt x="1250" y="1313"/>
                  </a:lnTo>
                  <a:cubicBezTo>
                    <a:pt x="906" y="813"/>
                    <a:pt x="469" y="375"/>
                    <a:pt x="0" y="0"/>
                  </a:cubicBezTo>
                  <a:cubicBezTo>
                    <a:pt x="1125" y="625"/>
                    <a:pt x="1875" y="1719"/>
                    <a:pt x="2062" y="2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1357992"/>
              <a:endParaRPr lang="en-US" sz="2600" dirty="0">
                <a:solidFill>
                  <a:srgbClr val="222223"/>
                </a:solidFill>
                <a:latin typeface="Calibri"/>
              </a:endParaRPr>
            </a:p>
          </p:txBody>
        </p:sp>
        <p:sp>
          <p:nvSpPr>
            <p:cNvPr id="24" name="Freeform 8"/>
            <p:cNvSpPr>
              <a:spLocks noChangeArrowheads="1"/>
            </p:cNvSpPr>
            <p:nvPr/>
          </p:nvSpPr>
          <p:spPr bwMode="auto">
            <a:xfrm>
              <a:off x="2892425" y="4471988"/>
              <a:ext cx="820738" cy="1203325"/>
            </a:xfrm>
            <a:custGeom>
              <a:avLst/>
              <a:gdLst>
                <a:gd name="T0" fmla="*/ 0 w 2282"/>
                <a:gd name="T1" fmla="*/ 0 h 3344"/>
                <a:gd name="T2" fmla="*/ 0 w 2282"/>
                <a:gd name="T3" fmla="*/ 0 h 3344"/>
                <a:gd name="T4" fmla="*/ 2281 w 2282"/>
                <a:gd name="T5" fmla="*/ 3343 h 3344"/>
                <a:gd name="T6" fmla="*/ 0 w 2282"/>
                <a:gd name="T7" fmla="*/ 0 h 3344"/>
              </a:gdLst>
              <a:ahLst/>
              <a:cxnLst>
                <a:cxn ang="0">
                  <a:pos x="T0" y="T1"/>
                </a:cxn>
                <a:cxn ang="0">
                  <a:pos x="T2" y="T3"/>
                </a:cxn>
                <a:cxn ang="0">
                  <a:pos x="T4" y="T5"/>
                </a:cxn>
                <a:cxn ang="0">
                  <a:pos x="T6" y="T7"/>
                </a:cxn>
              </a:cxnLst>
              <a:rect l="0" t="0" r="r" b="b"/>
              <a:pathLst>
                <a:path w="2282" h="3344">
                  <a:moveTo>
                    <a:pt x="0" y="0"/>
                  </a:moveTo>
                  <a:lnTo>
                    <a:pt x="0" y="0"/>
                  </a:lnTo>
                  <a:cubicBezTo>
                    <a:pt x="1249" y="687"/>
                    <a:pt x="2125" y="1906"/>
                    <a:pt x="2281" y="3343"/>
                  </a:cubicBezTo>
                  <a:cubicBezTo>
                    <a:pt x="1937" y="2000"/>
                    <a:pt x="1125" y="81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1357992"/>
              <a:endParaRPr lang="en-US" sz="2600" dirty="0">
                <a:solidFill>
                  <a:srgbClr val="222223"/>
                </a:solidFill>
                <a:latin typeface="Calibri"/>
              </a:endParaRPr>
            </a:p>
          </p:txBody>
        </p:sp>
        <p:sp>
          <p:nvSpPr>
            <p:cNvPr id="25" name="Freeform 9"/>
            <p:cNvSpPr>
              <a:spLocks noChangeArrowheads="1"/>
            </p:cNvSpPr>
            <p:nvPr/>
          </p:nvSpPr>
          <p:spPr bwMode="auto">
            <a:xfrm>
              <a:off x="2251075" y="4887913"/>
              <a:ext cx="866775" cy="1227137"/>
            </a:xfrm>
            <a:custGeom>
              <a:avLst/>
              <a:gdLst>
                <a:gd name="T0" fmla="*/ 2407 w 2408"/>
                <a:gd name="T1" fmla="*/ 3312 h 3407"/>
                <a:gd name="T2" fmla="*/ 2407 w 2408"/>
                <a:gd name="T3" fmla="*/ 3312 h 3407"/>
                <a:gd name="T4" fmla="*/ 2344 w 2408"/>
                <a:gd name="T5" fmla="*/ 3406 h 3407"/>
                <a:gd name="T6" fmla="*/ 2282 w 2408"/>
                <a:gd name="T7" fmla="*/ 3406 h 3407"/>
                <a:gd name="T8" fmla="*/ 2250 w 2408"/>
                <a:gd name="T9" fmla="*/ 3344 h 3407"/>
                <a:gd name="T10" fmla="*/ 2250 w 2408"/>
                <a:gd name="T11" fmla="*/ 3344 h 3407"/>
                <a:gd name="T12" fmla="*/ 1438 w 2408"/>
                <a:gd name="T13" fmla="*/ 1562 h 3407"/>
                <a:gd name="T14" fmla="*/ 63 w 2408"/>
                <a:gd name="T15" fmla="*/ 156 h 3407"/>
                <a:gd name="T16" fmla="*/ 63 w 2408"/>
                <a:gd name="T17" fmla="*/ 156 h 3407"/>
                <a:gd name="T18" fmla="*/ 63 w 2408"/>
                <a:gd name="T19" fmla="*/ 125 h 3407"/>
                <a:gd name="T20" fmla="*/ 31 w 2408"/>
                <a:gd name="T21" fmla="*/ 31 h 3407"/>
                <a:gd name="T22" fmla="*/ 125 w 2408"/>
                <a:gd name="T23" fmla="*/ 31 h 3407"/>
                <a:gd name="T24" fmla="*/ 156 w 2408"/>
                <a:gd name="T25" fmla="*/ 31 h 3407"/>
                <a:gd name="T26" fmla="*/ 2407 w 2408"/>
                <a:gd name="T27" fmla="*/ 3312 h 3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08" h="3407">
                  <a:moveTo>
                    <a:pt x="2407" y="3312"/>
                  </a:moveTo>
                  <a:lnTo>
                    <a:pt x="2407" y="3312"/>
                  </a:lnTo>
                  <a:cubicBezTo>
                    <a:pt x="2407" y="3344"/>
                    <a:pt x="2375" y="3406"/>
                    <a:pt x="2344" y="3406"/>
                  </a:cubicBezTo>
                  <a:cubicBezTo>
                    <a:pt x="2313" y="3406"/>
                    <a:pt x="2313" y="3406"/>
                    <a:pt x="2282" y="3406"/>
                  </a:cubicBezTo>
                  <a:cubicBezTo>
                    <a:pt x="2282" y="3375"/>
                    <a:pt x="2250" y="3375"/>
                    <a:pt x="2250" y="3344"/>
                  </a:cubicBezTo>
                  <a:lnTo>
                    <a:pt x="2250" y="3344"/>
                  </a:lnTo>
                  <a:cubicBezTo>
                    <a:pt x="2094" y="2719"/>
                    <a:pt x="1813" y="2093"/>
                    <a:pt x="1438" y="1562"/>
                  </a:cubicBezTo>
                  <a:cubicBezTo>
                    <a:pt x="1063" y="1000"/>
                    <a:pt x="594" y="531"/>
                    <a:pt x="63" y="156"/>
                  </a:cubicBezTo>
                  <a:lnTo>
                    <a:pt x="63" y="156"/>
                  </a:lnTo>
                  <a:cubicBezTo>
                    <a:pt x="63" y="156"/>
                    <a:pt x="63" y="156"/>
                    <a:pt x="63" y="125"/>
                  </a:cubicBezTo>
                  <a:cubicBezTo>
                    <a:pt x="31" y="125"/>
                    <a:pt x="0" y="62"/>
                    <a:pt x="31" y="31"/>
                  </a:cubicBezTo>
                  <a:cubicBezTo>
                    <a:pt x="63" y="0"/>
                    <a:pt x="94" y="0"/>
                    <a:pt x="125" y="31"/>
                  </a:cubicBezTo>
                  <a:cubicBezTo>
                    <a:pt x="156" y="31"/>
                    <a:pt x="156" y="31"/>
                    <a:pt x="156" y="31"/>
                  </a:cubicBezTo>
                  <a:cubicBezTo>
                    <a:pt x="1250" y="844"/>
                    <a:pt x="2032" y="2000"/>
                    <a:pt x="2407" y="331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1357992"/>
              <a:endParaRPr lang="en-US" sz="2600" dirty="0">
                <a:solidFill>
                  <a:srgbClr val="222223"/>
                </a:solidFill>
                <a:latin typeface="Calibri"/>
              </a:endParaRPr>
            </a:p>
          </p:txBody>
        </p:sp>
        <p:sp>
          <p:nvSpPr>
            <p:cNvPr id="26" name="Freeform 10"/>
            <p:cNvSpPr>
              <a:spLocks noChangeArrowheads="1"/>
            </p:cNvSpPr>
            <p:nvPr/>
          </p:nvSpPr>
          <p:spPr bwMode="auto">
            <a:xfrm>
              <a:off x="1362075" y="6115050"/>
              <a:ext cx="293688" cy="393700"/>
            </a:xfrm>
            <a:custGeom>
              <a:avLst/>
              <a:gdLst>
                <a:gd name="T0" fmla="*/ 750 w 814"/>
                <a:gd name="T1" fmla="*/ 969 h 1095"/>
                <a:gd name="T2" fmla="*/ 750 w 814"/>
                <a:gd name="T3" fmla="*/ 969 h 1095"/>
                <a:gd name="T4" fmla="*/ 782 w 814"/>
                <a:gd name="T5" fmla="*/ 1063 h 1095"/>
                <a:gd name="T6" fmla="*/ 750 w 814"/>
                <a:gd name="T7" fmla="*/ 1094 h 1095"/>
                <a:gd name="T8" fmla="*/ 688 w 814"/>
                <a:gd name="T9" fmla="*/ 1094 h 1095"/>
                <a:gd name="T10" fmla="*/ 688 w 814"/>
                <a:gd name="T11" fmla="*/ 1094 h 1095"/>
                <a:gd name="T12" fmla="*/ 0 w 814"/>
                <a:gd name="T13" fmla="*/ 63 h 1095"/>
                <a:gd name="T14" fmla="*/ 0 w 814"/>
                <a:gd name="T15" fmla="*/ 63 h 1095"/>
                <a:gd name="T16" fmla="*/ 0 w 814"/>
                <a:gd name="T17" fmla="*/ 63 h 1095"/>
                <a:gd name="T18" fmla="*/ 32 w 814"/>
                <a:gd name="T19" fmla="*/ 31 h 1095"/>
                <a:gd name="T20" fmla="*/ 63 w 814"/>
                <a:gd name="T21" fmla="*/ 0 h 1095"/>
                <a:gd name="T22" fmla="*/ 126 w 814"/>
                <a:gd name="T23" fmla="*/ 63 h 1095"/>
                <a:gd name="T24" fmla="*/ 126 w 814"/>
                <a:gd name="T25" fmla="*/ 63 h 1095"/>
                <a:gd name="T26" fmla="*/ 126 w 814"/>
                <a:gd name="T27" fmla="*/ 63 h 1095"/>
                <a:gd name="T28" fmla="*/ 126 w 814"/>
                <a:gd name="T29" fmla="*/ 63 h 1095"/>
                <a:gd name="T30" fmla="*/ 126 w 814"/>
                <a:gd name="T31" fmla="*/ 63 h 1095"/>
                <a:gd name="T32" fmla="*/ 750 w 814"/>
                <a:gd name="T33" fmla="*/ 969 h 1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4" h="1095">
                  <a:moveTo>
                    <a:pt x="750" y="969"/>
                  </a:moveTo>
                  <a:lnTo>
                    <a:pt x="750" y="969"/>
                  </a:lnTo>
                  <a:cubicBezTo>
                    <a:pt x="782" y="969"/>
                    <a:pt x="813" y="1031"/>
                    <a:pt x="782" y="1063"/>
                  </a:cubicBezTo>
                  <a:cubicBezTo>
                    <a:pt x="782" y="1063"/>
                    <a:pt x="782" y="1094"/>
                    <a:pt x="750" y="1094"/>
                  </a:cubicBezTo>
                  <a:cubicBezTo>
                    <a:pt x="719" y="1094"/>
                    <a:pt x="719" y="1094"/>
                    <a:pt x="688" y="1094"/>
                  </a:cubicBezTo>
                  <a:lnTo>
                    <a:pt x="688" y="1094"/>
                  </a:lnTo>
                  <a:cubicBezTo>
                    <a:pt x="313" y="906"/>
                    <a:pt x="32" y="500"/>
                    <a:pt x="0" y="63"/>
                  </a:cubicBezTo>
                  <a:lnTo>
                    <a:pt x="0" y="63"/>
                  </a:lnTo>
                  <a:lnTo>
                    <a:pt x="0" y="63"/>
                  </a:lnTo>
                  <a:cubicBezTo>
                    <a:pt x="0" y="63"/>
                    <a:pt x="0" y="31"/>
                    <a:pt x="32" y="31"/>
                  </a:cubicBezTo>
                  <a:cubicBezTo>
                    <a:pt x="32" y="0"/>
                    <a:pt x="63" y="0"/>
                    <a:pt x="63" y="0"/>
                  </a:cubicBezTo>
                  <a:cubicBezTo>
                    <a:pt x="94" y="0"/>
                    <a:pt x="126" y="31"/>
                    <a:pt x="126" y="63"/>
                  </a:cubicBezTo>
                  <a:lnTo>
                    <a:pt x="126" y="63"/>
                  </a:lnTo>
                  <a:lnTo>
                    <a:pt x="126" y="63"/>
                  </a:lnTo>
                  <a:lnTo>
                    <a:pt x="126" y="63"/>
                  </a:lnTo>
                  <a:lnTo>
                    <a:pt x="126" y="63"/>
                  </a:lnTo>
                  <a:cubicBezTo>
                    <a:pt x="157" y="469"/>
                    <a:pt x="407" y="781"/>
                    <a:pt x="750" y="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1357992"/>
              <a:endParaRPr lang="en-US" sz="2600" dirty="0">
                <a:solidFill>
                  <a:srgbClr val="222223"/>
                </a:solidFill>
                <a:latin typeface="Calibri"/>
              </a:endParaRPr>
            </a:p>
          </p:txBody>
        </p:sp>
        <p:sp>
          <p:nvSpPr>
            <p:cNvPr id="27" name="Freeform 11"/>
            <p:cNvSpPr>
              <a:spLocks noChangeArrowheads="1"/>
            </p:cNvSpPr>
            <p:nvPr/>
          </p:nvSpPr>
          <p:spPr bwMode="auto">
            <a:xfrm>
              <a:off x="1417638" y="4989513"/>
              <a:ext cx="1609725" cy="1485900"/>
            </a:xfrm>
            <a:custGeom>
              <a:avLst/>
              <a:gdLst>
                <a:gd name="T0" fmla="*/ 3500 w 4470"/>
                <a:gd name="T1" fmla="*/ 1344 h 4126"/>
                <a:gd name="T2" fmla="*/ 3500 w 4470"/>
                <a:gd name="T3" fmla="*/ 1344 h 4126"/>
                <a:gd name="T4" fmla="*/ 3500 w 4470"/>
                <a:gd name="T5" fmla="*/ 1344 h 4126"/>
                <a:gd name="T6" fmla="*/ 3500 w 4470"/>
                <a:gd name="T7" fmla="*/ 1344 h 4126"/>
                <a:gd name="T8" fmla="*/ 3187 w 4470"/>
                <a:gd name="T9" fmla="*/ 906 h 4126"/>
                <a:gd name="T10" fmla="*/ 3187 w 4470"/>
                <a:gd name="T11" fmla="*/ 906 h 4126"/>
                <a:gd name="T12" fmla="*/ 3187 w 4470"/>
                <a:gd name="T13" fmla="*/ 906 h 4126"/>
                <a:gd name="T14" fmla="*/ 937 w 4470"/>
                <a:gd name="T15" fmla="*/ 2906 h 4126"/>
                <a:gd name="T16" fmla="*/ 844 w 4470"/>
                <a:gd name="T17" fmla="*/ 2750 h 4126"/>
                <a:gd name="T18" fmla="*/ 2625 w 4470"/>
                <a:gd name="T19" fmla="*/ 375 h 4126"/>
                <a:gd name="T20" fmla="*/ 2625 w 4470"/>
                <a:gd name="T21" fmla="*/ 375 h 4126"/>
                <a:gd name="T22" fmla="*/ 2625 w 4470"/>
                <a:gd name="T23" fmla="*/ 375 h 4126"/>
                <a:gd name="T24" fmla="*/ 2625 w 4470"/>
                <a:gd name="T25" fmla="*/ 375 h 4126"/>
                <a:gd name="T26" fmla="*/ 2625 w 4470"/>
                <a:gd name="T27" fmla="*/ 375 h 4126"/>
                <a:gd name="T28" fmla="*/ 2531 w 4470"/>
                <a:gd name="T29" fmla="*/ 250 h 4126"/>
                <a:gd name="T30" fmla="*/ 2531 w 4470"/>
                <a:gd name="T31" fmla="*/ 250 h 4126"/>
                <a:gd name="T32" fmla="*/ 2500 w 4470"/>
                <a:gd name="T33" fmla="*/ 250 h 4126"/>
                <a:gd name="T34" fmla="*/ 2500 w 4470"/>
                <a:gd name="T35" fmla="*/ 250 h 4126"/>
                <a:gd name="T36" fmla="*/ 2500 w 4470"/>
                <a:gd name="T37" fmla="*/ 281 h 4126"/>
                <a:gd name="T38" fmla="*/ 2500 w 4470"/>
                <a:gd name="T39" fmla="*/ 281 h 4126"/>
                <a:gd name="T40" fmla="*/ 812 w 4470"/>
                <a:gd name="T41" fmla="*/ 2750 h 4126"/>
                <a:gd name="T42" fmla="*/ 844 w 4470"/>
                <a:gd name="T43" fmla="*/ 2750 h 4126"/>
                <a:gd name="T44" fmla="*/ 3250 w 4470"/>
                <a:gd name="T45" fmla="*/ 3188 h 4126"/>
                <a:gd name="T46" fmla="*/ 1844 w 4470"/>
                <a:gd name="T47" fmla="*/ 3469 h 4126"/>
                <a:gd name="T48" fmla="*/ 1062 w 4470"/>
                <a:gd name="T49" fmla="*/ 3625 h 4126"/>
                <a:gd name="T50" fmla="*/ 1062 w 4470"/>
                <a:gd name="T51" fmla="*/ 3625 h 4126"/>
                <a:gd name="T52" fmla="*/ 625 w 4470"/>
                <a:gd name="T53" fmla="*/ 4063 h 4126"/>
                <a:gd name="T54" fmla="*/ 0 w 4470"/>
                <a:gd name="T55" fmla="*/ 3188 h 4126"/>
                <a:gd name="T56" fmla="*/ 562 w 4470"/>
                <a:gd name="T57" fmla="*/ 2906 h 4126"/>
                <a:gd name="T58" fmla="*/ 3687 w 4470"/>
                <a:gd name="T59" fmla="*/ 1313 h 4126"/>
                <a:gd name="T60" fmla="*/ 2656 w 4470"/>
                <a:gd name="T61" fmla="*/ 3875 h 4126"/>
                <a:gd name="T62" fmla="*/ 2031 w 4470"/>
                <a:gd name="T63" fmla="*/ 3438 h 4126"/>
                <a:gd name="T64" fmla="*/ 2656 w 4470"/>
                <a:gd name="T65" fmla="*/ 3875 h 4126"/>
                <a:gd name="T66" fmla="*/ 2969 w 4470"/>
                <a:gd name="T67" fmla="*/ 719 h 4126"/>
                <a:gd name="T68" fmla="*/ 2969 w 4470"/>
                <a:gd name="T69" fmla="*/ 688 h 4126"/>
                <a:gd name="T70" fmla="*/ 2750 w 4470"/>
                <a:gd name="T71" fmla="*/ 469 h 4126"/>
                <a:gd name="T72" fmla="*/ 2750 w 4470"/>
                <a:gd name="T73" fmla="*/ 469 h 4126"/>
                <a:gd name="T74" fmla="*/ 2750 w 4470"/>
                <a:gd name="T75" fmla="*/ 469 h 4126"/>
                <a:gd name="T76" fmla="*/ 2750 w 4470"/>
                <a:gd name="T77" fmla="*/ 469 h 4126"/>
                <a:gd name="T78" fmla="*/ 2750 w 4470"/>
                <a:gd name="T79" fmla="*/ 500 h 4126"/>
                <a:gd name="T80" fmla="*/ 875 w 4470"/>
                <a:gd name="T81" fmla="*/ 2812 h 4126"/>
                <a:gd name="T82" fmla="*/ 875 w 4470"/>
                <a:gd name="T83" fmla="*/ 2844 h 4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470" h="4126">
                  <a:moveTo>
                    <a:pt x="937" y="2906"/>
                  </a:moveTo>
                  <a:lnTo>
                    <a:pt x="937" y="2906"/>
                  </a:lnTo>
                  <a:cubicBezTo>
                    <a:pt x="3500" y="1344"/>
                    <a:pt x="3500" y="1344"/>
                    <a:pt x="3500" y="1344"/>
                  </a:cubicBez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cubicBezTo>
                    <a:pt x="3406" y="1188"/>
                    <a:pt x="3281" y="1063"/>
                    <a:pt x="3187" y="906"/>
                  </a:cubicBezTo>
                  <a:lnTo>
                    <a:pt x="3187" y="906"/>
                  </a:lnTo>
                  <a:lnTo>
                    <a:pt x="3187" y="906"/>
                  </a:lnTo>
                  <a:lnTo>
                    <a:pt x="3187" y="906"/>
                  </a:lnTo>
                  <a:lnTo>
                    <a:pt x="3187" y="906"/>
                  </a:lnTo>
                  <a:lnTo>
                    <a:pt x="3187" y="906"/>
                  </a:lnTo>
                  <a:lnTo>
                    <a:pt x="3187" y="906"/>
                  </a:lnTo>
                  <a:cubicBezTo>
                    <a:pt x="3187" y="906"/>
                    <a:pt x="3187" y="906"/>
                    <a:pt x="3156" y="906"/>
                  </a:cubicBezTo>
                  <a:lnTo>
                    <a:pt x="3156" y="906"/>
                  </a:lnTo>
                  <a:cubicBezTo>
                    <a:pt x="937" y="2906"/>
                    <a:pt x="937" y="2906"/>
                    <a:pt x="937" y="2906"/>
                  </a:cubicBezTo>
                  <a:close/>
                  <a:moveTo>
                    <a:pt x="844" y="2750"/>
                  </a:moveTo>
                  <a:lnTo>
                    <a:pt x="844" y="2750"/>
                  </a:lnTo>
                  <a:lnTo>
                    <a:pt x="844" y="2750"/>
                  </a:lnTo>
                  <a:lnTo>
                    <a:pt x="844" y="2750"/>
                  </a:lnTo>
                  <a:lnTo>
                    <a:pt x="844" y="2750"/>
                  </a:lnTo>
                  <a:cubicBezTo>
                    <a:pt x="2625" y="375"/>
                    <a:pt x="2625" y="375"/>
                    <a:pt x="2625" y="375"/>
                  </a:cubicBez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cubicBezTo>
                    <a:pt x="2594" y="344"/>
                    <a:pt x="2562" y="313"/>
                    <a:pt x="2531" y="281"/>
                  </a:cubicBezTo>
                  <a:lnTo>
                    <a:pt x="2531" y="281"/>
                  </a:lnTo>
                  <a:cubicBezTo>
                    <a:pt x="2531" y="250"/>
                    <a:pt x="2531" y="250"/>
                    <a:pt x="2531" y="250"/>
                  </a:cubicBezTo>
                  <a:lnTo>
                    <a:pt x="2531" y="250"/>
                  </a:lnTo>
                  <a:lnTo>
                    <a:pt x="2531" y="250"/>
                  </a:lnTo>
                  <a:lnTo>
                    <a:pt x="2531" y="250"/>
                  </a:lnTo>
                  <a:lnTo>
                    <a:pt x="2531" y="250"/>
                  </a:lnTo>
                  <a:lnTo>
                    <a:pt x="2531" y="250"/>
                  </a:lnTo>
                  <a:cubicBezTo>
                    <a:pt x="2500" y="250"/>
                    <a:pt x="2500" y="250"/>
                    <a:pt x="2500" y="250"/>
                  </a:cubicBezTo>
                  <a:lnTo>
                    <a:pt x="2500" y="250"/>
                  </a:lnTo>
                  <a:lnTo>
                    <a:pt x="2500" y="250"/>
                  </a:lnTo>
                  <a:lnTo>
                    <a:pt x="2500" y="250"/>
                  </a:lnTo>
                  <a:lnTo>
                    <a:pt x="2500" y="250"/>
                  </a:lnTo>
                  <a:lnTo>
                    <a:pt x="2500" y="250"/>
                  </a:lnTo>
                  <a:cubicBezTo>
                    <a:pt x="2500" y="250"/>
                    <a:pt x="2500" y="250"/>
                    <a:pt x="2500" y="281"/>
                  </a:cubicBezTo>
                  <a:lnTo>
                    <a:pt x="2500" y="281"/>
                  </a:lnTo>
                  <a:lnTo>
                    <a:pt x="2500" y="281"/>
                  </a:lnTo>
                  <a:lnTo>
                    <a:pt x="2500" y="281"/>
                  </a:lnTo>
                  <a:lnTo>
                    <a:pt x="2500" y="281"/>
                  </a:lnTo>
                  <a:lnTo>
                    <a:pt x="2500" y="281"/>
                  </a:lnTo>
                  <a:cubicBezTo>
                    <a:pt x="812" y="2750"/>
                    <a:pt x="812" y="2750"/>
                    <a:pt x="812" y="2750"/>
                  </a:cubicBezTo>
                  <a:lnTo>
                    <a:pt x="812" y="2750"/>
                  </a:lnTo>
                  <a:lnTo>
                    <a:pt x="812" y="2750"/>
                  </a:lnTo>
                  <a:cubicBezTo>
                    <a:pt x="812" y="2750"/>
                    <a:pt x="812" y="2750"/>
                    <a:pt x="844" y="2750"/>
                  </a:cubicBezTo>
                  <a:close/>
                  <a:moveTo>
                    <a:pt x="4469" y="2938"/>
                  </a:moveTo>
                  <a:lnTo>
                    <a:pt x="4469" y="2938"/>
                  </a:lnTo>
                  <a:cubicBezTo>
                    <a:pt x="3250" y="3188"/>
                    <a:pt x="3250" y="3188"/>
                    <a:pt x="3250" y="3188"/>
                  </a:cubicBezTo>
                  <a:lnTo>
                    <a:pt x="3250" y="3188"/>
                  </a:lnTo>
                  <a:cubicBezTo>
                    <a:pt x="3312" y="3594"/>
                    <a:pt x="3062" y="3969"/>
                    <a:pt x="2687" y="4031"/>
                  </a:cubicBezTo>
                  <a:cubicBezTo>
                    <a:pt x="2281" y="4125"/>
                    <a:pt x="1906" y="3875"/>
                    <a:pt x="1844" y="3469"/>
                  </a:cubicBezTo>
                  <a:lnTo>
                    <a:pt x="1844" y="3469"/>
                  </a:lnTo>
                  <a:cubicBezTo>
                    <a:pt x="1062" y="3625"/>
                    <a:pt x="1062" y="3625"/>
                    <a:pt x="1062" y="3625"/>
                  </a:cubicBezTo>
                  <a:lnTo>
                    <a:pt x="1062" y="3625"/>
                  </a:lnTo>
                  <a:lnTo>
                    <a:pt x="1062" y="3625"/>
                  </a:lnTo>
                  <a:lnTo>
                    <a:pt x="1062" y="3625"/>
                  </a:lnTo>
                  <a:lnTo>
                    <a:pt x="1062" y="3625"/>
                  </a:lnTo>
                  <a:cubicBezTo>
                    <a:pt x="625" y="4063"/>
                    <a:pt x="625" y="4063"/>
                    <a:pt x="625" y="4063"/>
                  </a:cubicBezTo>
                  <a:lnTo>
                    <a:pt x="625" y="4063"/>
                  </a:lnTo>
                  <a:lnTo>
                    <a:pt x="625" y="4063"/>
                  </a:lnTo>
                  <a:cubicBezTo>
                    <a:pt x="281" y="3906"/>
                    <a:pt x="31" y="3563"/>
                    <a:pt x="0" y="3188"/>
                  </a:cubicBezTo>
                  <a:lnTo>
                    <a:pt x="0" y="3188"/>
                  </a:lnTo>
                  <a:lnTo>
                    <a:pt x="0" y="3188"/>
                  </a:lnTo>
                  <a:cubicBezTo>
                    <a:pt x="562" y="2938"/>
                    <a:pt x="562" y="2938"/>
                    <a:pt x="562" y="2938"/>
                  </a:cubicBezTo>
                  <a:lnTo>
                    <a:pt x="562" y="2938"/>
                  </a:lnTo>
                  <a:cubicBezTo>
                    <a:pt x="562" y="2938"/>
                    <a:pt x="562" y="2938"/>
                    <a:pt x="562" y="2906"/>
                  </a:cubicBezTo>
                  <a:lnTo>
                    <a:pt x="562" y="2906"/>
                  </a:lnTo>
                  <a:cubicBezTo>
                    <a:pt x="2437" y="0"/>
                    <a:pt x="2437" y="0"/>
                    <a:pt x="2437" y="0"/>
                  </a:cubicBezTo>
                  <a:cubicBezTo>
                    <a:pt x="2937" y="375"/>
                    <a:pt x="3344" y="813"/>
                    <a:pt x="3687" y="1313"/>
                  </a:cubicBezTo>
                  <a:cubicBezTo>
                    <a:pt x="4031" y="1812"/>
                    <a:pt x="4281" y="2344"/>
                    <a:pt x="4469" y="2938"/>
                  </a:cubicBezTo>
                  <a:close/>
                  <a:moveTo>
                    <a:pt x="2656" y="3875"/>
                  </a:moveTo>
                  <a:lnTo>
                    <a:pt x="2656" y="3875"/>
                  </a:lnTo>
                  <a:cubicBezTo>
                    <a:pt x="2937" y="3813"/>
                    <a:pt x="3125" y="3531"/>
                    <a:pt x="3062" y="3219"/>
                  </a:cubicBezTo>
                  <a:lnTo>
                    <a:pt x="3062" y="3219"/>
                  </a:lnTo>
                  <a:cubicBezTo>
                    <a:pt x="2031" y="3438"/>
                    <a:pt x="2031" y="3438"/>
                    <a:pt x="2031" y="3438"/>
                  </a:cubicBezTo>
                  <a:lnTo>
                    <a:pt x="2000" y="3438"/>
                  </a:lnTo>
                  <a:cubicBezTo>
                    <a:pt x="2062" y="3688"/>
                    <a:pt x="2281" y="3875"/>
                    <a:pt x="2531" y="3875"/>
                  </a:cubicBezTo>
                  <a:cubicBezTo>
                    <a:pt x="2562" y="3875"/>
                    <a:pt x="2625" y="3875"/>
                    <a:pt x="2656" y="3875"/>
                  </a:cubicBezTo>
                  <a:close/>
                  <a:moveTo>
                    <a:pt x="2969" y="719"/>
                  </a:moveTo>
                  <a:lnTo>
                    <a:pt x="2969" y="719"/>
                  </a:lnTo>
                  <a:lnTo>
                    <a:pt x="2969" y="719"/>
                  </a:lnTo>
                  <a:cubicBezTo>
                    <a:pt x="2969" y="688"/>
                    <a:pt x="2969" y="688"/>
                    <a:pt x="2969" y="688"/>
                  </a:cubicBezTo>
                  <a:lnTo>
                    <a:pt x="2969" y="688"/>
                  </a:lnTo>
                  <a:lnTo>
                    <a:pt x="2969" y="688"/>
                  </a:lnTo>
                  <a:cubicBezTo>
                    <a:pt x="2906" y="625"/>
                    <a:pt x="2844" y="563"/>
                    <a:pt x="2750" y="469"/>
                  </a:cubicBez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cubicBezTo>
                    <a:pt x="2750" y="500"/>
                    <a:pt x="2750" y="500"/>
                    <a:pt x="2750" y="500"/>
                  </a:cubicBezTo>
                  <a:lnTo>
                    <a:pt x="2750" y="500"/>
                  </a:lnTo>
                  <a:lnTo>
                    <a:pt x="2750" y="500"/>
                  </a:lnTo>
                  <a:cubicBezTo>
                    <a:pt x="906" y="2781"/>
                    <a:pt x="906" y="2781"/>
                    <a:pt x="906" y="2781"/>
                  </a:cubicBezTo>
                  <a:cubicBezTo>
                    <a:pt x="875" y="2812"/>
                    <a:pt x="875" y="2812"/>
                    <a:pt x="875" y="2812"/>
                  </a:cubicBezTo>
                  <a:cubicBezTo>
                    <a:pt x="875" y="2844"/>
                    <a:pt x="875" y="2844"/>
                    <a:pt x="875" y="2844"/>
                  </a:cubicBezTo>
                  <a:lnTo>
                    <a:pt x="875" y="2844"/>
                  </a:lnTo>
                  <a:lnTo>
                    <a:pt x="875" y="2844"/>
                  </a:lnTo>
                  <a:cubicBezTo>
                    <a:pt x="937" y="2781"/>
                    <a:pt x="937" y="2781"/>
                    <a:pt x="937" y="2781"/>
                  </a:cubicBezTo>
                  <a:cubicBezTo>
                    <a:pt x="2969" y="719"/>
                    <a:pt x="2969" y="719"/>
                    <a:pt x="2969" y="71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1357992"/>
              <a:endParaRPr lang="en-US" sz="2600" dirty="0">
                <a:solidFill>
                  <a:srgbClr val="222223"/>
                </a:solidFill>
                <a:latin typeface="Calibri"/>
              </a:endParaRPr>
            </a:p>
          </p:txBody>
        </p:sp>
      </p:grpSp>
      <p:sp>
        <p:nvSpPr>
          <p:cNvPr id="36" name="TextBox 35"/>
          <p:cNvSpPr txBox="1"/>
          <p:nvPr/>
        </p:nvSpPr>
        <p:spPr>
          <a:xfrm>
            <a:off x="578201" y="4191753"/>
            <a:ext cx="3161838" cy="164942"/>
          </a:xfrm>
          <a:prstGeom prst="rect">
            <a:avLst/>
          </a:prstGeom>
        </p:spPr>
        <p:txBody>
          <a:bodyPr vert="horz" wrap="square" lIns="0" tIns="0" rIns="0" bIns="0" rtlCol="0">
            <a:noAutofit/>
          </a:bodyPr>
          <a:lstStyle/>
          <a:p>
            <a:pPr marL="4762" defTabSz="1357992">
              <a:spcBef>
                <a:spcPts val="1199"/>
              </a:spcBef>
            </a:pPr>
            <a:r>
              <a:rPr lang="en-US" sz="1300" dirty="0">
                <a:solidFill>
                  <a:srgbClr val="007681"/>
                </a:solidFill>
                <a:latin typeface="Calibri"/>
                <a:cs typeface="Calibri"/>
              </a:rPr>
              <a:t>DURATION</a:t>
            </a:r>
          </a:p>
        </p:txBody>
      </p:sp>
      <p:sp>
        <p:nvSpPr>
          <p:cNvPr id="34" name="TextBox 33"/>
          <p:cNvSpPr txBox="1"/>
          <p:nvPr/>
        </p:nvSpPr>
        <p:spPr>
          <a:xfrm>
            <a:off x="578201" y="1764407"/>
            <a:ext cx="3161838" cy="209993"/>
          </a:xfrm>
          <a:prstGeom prst="rect">
            <a:avLst/>
          </a:prstGeom>
        </p:spPr>
        <p:txBody>
          <a:bodyPr vert="horz" wrap="square" lIns="0" tIns="0" rIns="0" bIns="0" rtlCol="0">
            <a:normAutofit/>
          </a:bodyPr>
          <a:lstStyle/>
          <a:p>
            <a:pPr marL="4762" defTabSz="1357992">
              <a:spcBef>
                <a:spcPts val="1199"/>
              </a:spcBef>
            </a:pPr>
            <a:r>
              <a:rPr lang="en-US" sz="1300" dirty="0">
                <a:solidFill>
                  <a:srgbClr val="007681"/>
                </a:solidFill>
                <a:latin typeface="Calibri"/>
                <a:cs typeface="Calibri"/>
              </a:rPr>
              <a:t>TYPE OF HOLIDAY</a:t>
            </a:r>
          </a:p>
        </p:txBody>
      </p:sp>
      <p:sp>
        <p:nvSpPr>
          <p:cNvPr id="39" name="TextBox 38"/>
          <p:cNvSpPr txBox="1"/>
          <p:nvPr/>
        </p:nvSpPr>
        <p:spPr>
          <a:xfrm>
            <a:off x="4950947" y="1764407"/>
            <a:ext cx="3161838" cy="209993"/>
          </a:xfrm>
          <a:prstGeom prst="rect">
            <a:avLst/>
          </a:prstGeom>
        </p:spPr>
        <p:txBody>
          <a:bodyPr vert="horz" wrap="square" lIns="0" tIns="0" rIns="0" bIns="0" rtlCol="0">
            <a:normAutofit/>
          </a:bodyPr>
          <a:lstStyle/>
          <a:p>
            <a:pPr marL="4762" defTabSz="1357992">
              <a:spcBef>
                <a:spcPts val="1199"/>
              </a:spcBef>
            </a:pPr>
            <a:r>
              <a:rPr lang="en-US" sz="1300" dirty="0">
                <a:solidFill>
                  <a:srgbClr val="007681"/>
                </a:solidFill>
                <a:latin typeface="Calibri"/>
                <a:cs typeface="Calibri"/>
              </a:rPr>
              <a:t>TRANSPORT TO DESTINATION</a:t>
            </a:r>
          </a:p>
        </p:txBody>
      </p:sp>
      <p:sp>
        <p:nvSpPr>
          <p:cNvPr id="41" name="TextBox 40"/>
          <p:cNvSpPr txBox="1"/>
          <p:nvPr/>
        </p:nvSpPr>
        <p:spPr>
          <a:xfrm>
            <a:off x="4950947" y="3348583"/>
            <a:ext cx="3161838" cy="228109"/>
          </a:xfrm>
          <a:prstGeom prst="rect">
            <a:avLst/>
          </a:prstGeom>
        </p:spPr>
        <p:txBody>
          <a:bodyPr vert="horz" wrap="square" lIns="0" tIns="0" rIns="0" bIns="0" rtlCol="0">
            <a:normAutofit/>
          </a:bodyPr>
          <a:lstStyle/>
          <a:p>
            <a:pPr marL="4762" defTabSz="1357992">
              <a:spcBef>
                <a:spcPts val="1199"/>
              </a:spcBef>
            </a:pPr>
            <a:r>
              <a:rPr lang="en-US" sz="1300" dirty="0">
                <a:solidFill>
                  <a:srgbClr val="007681"/>
                </a:solidFill>
                <a:latin typeface="Calibri"/>
                <a:cs typeface="Calibri"/>
              </a:rPr>
              <a:t>TRANSPORT ON DESTINATION</a:t>
            </a:r>
          </a:p>
        </p:txBody>
      </p:sp>
      <p:sp>
        <p:nvSpPr>
          <p:cNvPr id="43" name="TextBox 42"/>
          <p:cNvSpPr txBox="1"/>
          <p:nvPr/>
        </p:nvSpPr>
        <p:spPr>
          <a:xfrm>
            <a:off x="4950947" y="5052605"/>
            <a:ext cx="3161838" cy="253424"/>
          </a:xfrm>
          <a:prstGeom prst="rect">
            <a:avLst/>
          </a:prstGeom>
        </p:spPr>
        <p:txBody>
          <a:bodyPr vert="horz" wrap="square" lIns="0" tIns="0" rIns="0" bIns="0" rtlCol="0">
            <a:normAutofit/>
          </a:bodyPr>
          <a:lstStyle/>
          <a:p>
            <a:pPr marL="4762" defTabSz="1357992">
              <a:spcBef>
                <a:spcPts val="1199"/>
              </a:spcBef>
            </a:pPr>
            <a:r>
              <a:rPr lang="en-US" sz="1300" dirty="0">
                <a:solidFill>
                  <a:srgbClr val="007681"/>
                </a:solidFill>
                <a:latin typeface="Calibri"/>
                <a:cs typeface="Calibri"/>
              </a:rPr>
              <a:t>ACCOMMODATION</a:t>
            </a:r>
          </a:p>
        </p:txBody>
      </p:sp>
      <p:sp>
        <p:nvSpPr>
          <p:cNvPr id="45" name="TextBox 44"/>
          <p:cNvSpPr txBox="1"/>
          <p:nvPr/>
        </p:nvSpPr>
        <p:spPr>
          <a:xfrm>
            <a:off x="9354692" y="1764407"/>
            <a:ext cx="3161838" cy="336122"/>
          </a:xfrm>
          <a:prstGeom prst="rect">
            <a:avLst/>
          </a:prstGeom>
        </p:spPr>
        <p:txBody>
          <a:bodyPr vert="horz" wrap="square" lIns="0" tIns="0" rIns="0" bIns="0" rtlCol="0">
            <a:normAutofit/>
          </a:bodyPr>
          <a:lstStyle/>
          <a:p>
            <a:pPr marL="4762" defTabSz="1357992">
              <a:spcBef>
                <a:spcPts val="1199"/>
              </a:spcBef>
            </a:pPr>
            <a:r>
              <a:rPr lang="en-US" sz="1300" dirty="0">
                <a:solidFill>
                  <a:srgbClr val="007681"/>
                </a:solidFill>
                <a:latin typeface="Calibri"/>
                <a:cs typeface="Calibri"/>
              </a:rPr>
              <a:t>ACTIVITIES </a:t>
            </a:r>
          </a:p>
        </p:txBody>
      </p:sp>
      <p:graphicFrame>
        <p:nvGraphicFramePr>
          <p:cNvPr id="50" name="Chart 49"/>
          <p:cNvGraphicFramePr/>
          <p:nvPr>
            <p:extLst>
              <p:ext uri="{D42A27DB-BD31-4B8C-83A1-F6EECF244321}">
                <p14:modId xmlns:p14="http://schemas.microsoft.com/office/powerpoint/2010/main" val="4259400471"/>
              </p:ext>
            </p:extLst>
          </p:nvPr>
        </p:nvGraphicFramePr>
        <p:xfrm>
          <a:off x="541540" y="4318515"/>
          <a:ext cx="3878820" cy="1372790"/>
        </p:xfrm>
        <a:graphic>
          <a:graphicData uri="http://schemas.openxmlformats.org/drawingml/2006/chart">
            <c:chart xmlns:c="http://schemas.openxmlformats.org/drawingml/2006/chart" xmlns:r="http://schemas.openxmlformats.org/officeDocument/2006/relationships" r:id="rId4"/>
          </a:graphicData>
        </a:graphic>
      </p:graphicFrame>
      <p:pic>
        <p:nvPicPr>
          <p:cNvPr id="3" name="Picture 2"/>
          <p:cNvPicPr>
            <a:picLocks noChangeAspect="1"/>
          </p:cNvPicPr>
          <p:nvPr/>
        </p:nvPicPr>
        <p:blipFill rotWithShape="1">
          <a:blip r:embed="rId5" cstate="email">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a:off x="8429431" y="943384"/>
            <a:ext cx="323850" cy="295275"/>
          </a:xfrm>
          <a:prstGeom prst="rect">
            <a:avLst/>
          </a:prstGeom>
        </p:spPr>
      </p:pic>
      <p:pic>
        <p:nvPicPr>
          <p:cNvPr id="51" name="Picture 50"/>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429431" y="1294746"/>
            <a:ext cx="314326" cy="314325"/>
          </a:xfrm>
          <a:prstGeom prst="rect">
            <a:avLst/>
          </a:prstGeom>
        </p:spPr>
      </p:pic>
      <p:graphicFrame>
        <p:nvGraphicFramePr>
          <p:cNvPr id="52" name="Chart 51"/>
          <p:cNvGraphicFramePr/>
          <p:nvPr>
            <p:extLst>
              <p:ext uri="{D42A27DB-BD31-4B8C-83A1-F6EECF244321}">
                <p14:modId xmlns:p14="http://schemas.microsoft.com/office/powerpoint/2010/main" val="3086007219"/>
              </p:ext>
            </p:extLst>
          </p:nvPr>
        </p:nvGraphicFramePr>
        <p:xfrm>
          <a:off x="5289339" y="1981409"/>
          <a:ext cx="3878820" cy="137279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55" name="Chart 54"/>
          <p:cNvGraphicFramePr/>
          <p:nvPr>
            <p:extLst>
              <p:ext uri="{D42A27DB-BD31-4B8C-83A1-F6EECF244321}">
                <p14:modId xmlns:p14="http://schemas.microsoft.com/office/powerpoint/2010/main" val="521985075"/>
              </p:ext>
            </p:extLst>
          </p:nvPr>
        </p:nvGraphicFramePr>
        <p:xfrm>
          <a:off x="4685721" y="5326993"/>
          <a:ext cx="4668971" cy="1910022"/>
        </p:xfrm>
        <a:graphic>
          <a:graphicData uri="http://schemas.openxmlformats.org/drawingml/2006/chart">
            <c:chart xmlns:c="http://schemas.openxmlformats.org/drawingml/2006/chart" xmlns:r="http://schemas.openxmlformats.org/officeDocument/2006/relationships" r:id="rId8"/>
          </a:graphicData>
        </a:graphic>
      </p:graphicFrame>
      <p:pic>
        <p:nvPicPr>
          <p:cNvPr id="4" name="Picture 3"/>
          <p:cNvPicPr>
            <a:picLocks noChangeAspect="1"/>
          </p:cNvPicPr>
          <p:nvPr/>
        </p:nvPicPr>
        <p:blipFill rotWithShape="1">
          <a:blip r:embed="rId9"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3119487" y="1129980"/>
            <a:ext cx="576064" cy="444125"/>
          </a:xfrm>
          <a:prstGeom prst="rect">
            <a:avLst/>
          </a:prstGeom>
        </p:spPr>
      </p:pic>
      <p:pic>
        <p:nvPicPr>
          <p:cNvPr id="57" name="Picture 56"/>
          <p:cNvPicPr>
            <a:picLocks noChangeAspect="1"/>
          </p:cNvPicPr>
          <p:nvPr/>
        </p:nvPicPr>
        <p:blipFill rotWithShape="1">
          <a:blip r:embed="rId10" cstate="email">
            <a:duotone>
              <a:schemeClr val="accent6">
                <a:shade val="45000"/>
                <a:satMod val="135000"/>
              </a:schemeClr>
              <a:prstClr val="white"/>
            </a:duotone>
            <a:extLst>
              <a:ext uri="{28A0092B-C50C-407E-A947-70E740481C1C}">
                <a14:useLocalDpi xmlns:a14="http://schemas.microsoft.com/office/drawing/2010/main"/>
              </a:ext>
            </a:extLst>
          </a:blip>
          <a:srcRect/>
          <a:stretch/>
        </p:blipFill>
        <p:spPr>
          <a:xfrm>
            <a:off x="3771118" y="1142106"/>
            <a:ext cx="449795" cy="438949"/>
          </a:xfrm>
          <a:prstGeom prst="rect">
            <a:avLst/>
          </a:prstGeom>
        </p:spPr>
      </p:pic>
      <p:graphicFrame>
        <p:nvGraphicFramePr>
          <p:cNvPr id="58" name="Chart 57"/>
          <p:cNvGraphicFramePr/>
          <p:nvPr>
            <p:extLst>
              <p:ext uri="{D42A27DB-BD31-4B8C-83A1-F6EECF244321}">
                <p14:modId xmlns:p14="http://schemas.microsoft.com/office/powerpoint/2010/main" val="4175535021"/>
              </p:ext>
            </p:extLst>
          </p:nvPr>
        </p:nvGraphicFramePr>
        <p:xfrm>
          <a:off x="5255219" y="3559839"/>
          <a:ext cx="3878820" cy="1549747"/>
        </p:xfrm>
        <a:graphic>
          <a:graphicData uri="http://schemas.openxmlformats.org/drawingml/2006/chart">
            <c:chart xmlns:c="http://schemas.openxmlformats.org/drawingml/2006/chart" xmlns:r="http://schemas.openxmlformats.org/officeDocument/2006/relationships" r:id="rId11"/>
          </a:graphicData>
        </a:graphic>
      </p:graphicFrame>
      <p:sp>
        <p:nvSpPr>
          <p:cNvPr id="49" name="TextBox 48"/>
          <p:cNvSpPr txBox="1"/>
          <p:nvPr/>
        </p:nvSpPr>
        <p:spPr>
          <a:xfrm>
            <a:off x="10814568" y="396255"/>
            <a:ext cx="2256562" cy="228708"/>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over indexed in segment</a:t>
            </a:r>
          </a:p>
        </p:txBody>
      </p:sp>
      <p:sp>
        <p:nvSpPr>
          <p:cNvPr id="53" name="TextBox 52"/>
          <p:cNvSpPr txBox="1"/>
          <p:nvPr/>
        </p:nvSpPr>
        <p:spPr>
          <a:xfrm>
            <a:off x="10814568" y="644296"/>
            <a:ext cx="2339918" cy="241980"/>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under indexed in segment</a:t>
            </a:r>
          </a:p>
        </p:txBody>
      </p:sp>
      <p:sp>
        <p:nvSpPr>
          <p:cNvPr id="54" name="Rectangle 53"/>
          <p:cNvSpPr/>
          <p:nvPr/>
        </p:nvSpPr>
        <p:spPr bwMode="gray">
          <a:xfrm>
            <a:off x="10536311" y="438601"/>
            <a:ext cx="321830" cy="14401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sp>
        <p:nvSpPr>
          <p:cNvPr id="59" name="Rectangle 58"/>
          <p:cNvSpPr/>
          <p:nvPr/>
        </p:nvSpPr>
        <p:spPr bwMode="gray">
          <a:xfrm>
            <a:off x="10536311" y="688962"/>
            <a:ext cx="321830" cy="1440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graphicFrame>
        <p:nvGraphicFramePr>
          <p:cNvPr id="44" name="Chart 43"/>
          <p:cNvGraphicFramePr/>
          <p:nvPr>
            <p:extLst>
              <p:ext uri="{D42A27DB-BD31-4B8C-83A1-F6EECF244321}">
                <p14:modId xmlns:p14="http://schemas.microsoft.com/office/powerpoint/2010/main" val="2818110009"/>
              </p:ext>
            </p:extLst>
          </p:nvPr>
        </p:nvGraphicFramePr>
        <p:xfrm>
          <a:off x="8948333" y="1912533"/>
          <a:ext cx="4972354" cy="5324482"/>
        </p:xfrm>
        <a:graphic>
          <a:graphicData uri="http://schemas.openxmlformats.org/drawingml/2006/chart">
            <c:chart xmlns:c="http://schemas.openxmlformats.org/drawingml/2006/chart" xmlns:r="http://schemas.openxmlformats.org/officeDocument/2006/relationships" r:id="rId12"/>
          </a:graphicData>
        </a:graphic>
      </p:graphicFrame>
      <p:pic>
        <p:nvPicPr>
          <p:cNvPr id="56" name="Picture 2" descr="Bilderesultat for country falg button sweden"/>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12696551" y="6876975"/>
            <a:ext cx="513334" cy="481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1163437"/>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0000" y="346312"/>
            <a:ext cx="8108539" cy="553999"/>
          </a:xfrm>
          <a:solidFill>
            <a:srgbClr val="FF6600"/>
          </a:solidFill>
        </p:spPr>
        <p:txBody>
          <a:bodyPr>
            <a:normAutofit/>
          </a:bodyPr>
          <a:lstStyle/>
          <a:p>
            <a:r>
              <a:rPr lang="en-GB" sz="3200" dirty="0"/>
              <a:t>Segment profile </a:t>
            </a:r>
            <a:r>
              <a:rPr lang="en-GB" sz="3200" b="1" dirty="0"/>
              <a:t>- playful liberation</a:t>
            </a:r>
          </a:p>
        </p:txBody>
      </p:sp>
      <p:sp>
        <p:nvSpPr>
          <p:cNvPr id="5" name="Rectangle 4"/>
          <p:cNvSpPr/>
          <p:nvPr/>
        </p:nvSpPr>
        <p:spPr>
          <a:xfrm>
            <a:off x="519848" y="1220584"/>
            <a:ext cx="3426943" cy="407206"/>
          </a:xfrm>
          <a:prstGeom prst="rect">
            <a:avLst/>
          </a:prstGeom>
        </p:spPr>
        <p:txBody>
          <a:bodyPr lIns="0" tIns="67174" rIns="134349" bIns="67174">
            <a:noAutofit/>
          </a:bodyPr>
          <a:lstStyle/>
          <a:p>
            <a:pPr defTabSz="1343474" fontAlgn="base">
              <a:spcBef>
                <a:spcPts val="1470"/>
              </a:spcBef>
              <a:spcAft>
                <a:spcPct val="0"/>
              </a:spcAft>
            </a:pPr>
            <a:r>
              <a:rPr lang="en-US" sz="1800" b="1" dirty="0">
                <a:solidFill>
                  <a:srgbClr val="222223"/>
                </a:solidFill>
                <a:latin typeface="Calibri"/>
                <a:ea typeface="Open Sans Light" panose="020B0306030504020204" pitchFamily="34" charset="0"/>
                <a:cs typeface="Open Sans Light" panose="020B0306030504020204" pitchFamily="34" charset="0"/>
              </a:rPr>
              <a:t>PLANNING</a:t>
            </a:r>
          </a:p>
        </p:txBody>
      </p:sp>
      <p:sp>
        <p:nvSpPr>
          <p:cNvPr id="6" name="Rectangle 5"/>
          <p:cNvSpPr/>
          <p:nvPr/>
        </p:nvSpPr>
        <p:spPr>
          <a:xfrm>
            <a:off x="516957" y="3623217"/>
            <a:ext cx="3863935" cy="407206"/>
          </a:xfrm>
          <a:prstGeom prst="rect">
            <a:avLst/>
          </a:prstGeom>
        </p:spPr>
        <p:txBody>
          <a:bodyPr lIns="0" tIns="67174" rIns="134349" bIns="67174">
            <a:noAutofit/>
          </a:bodyPr>
          <a:lstStyle/>
          <a:p>
            <a:pPr defTabSz="1343474" fontAlgn="base">
              <a:spcBef>
                <a:spcPts val="1470"/>
              </a:spcBef>
              <a:spcAft>
                <a:spcPct val="0"/>
              </a:spcAft>
            </a:pPr>
            <a:r>
              <a:rPr lang="en-US" sz="1800" b="1" dirty="0">
                <a:solidFill>
                  <a:srgbClr val="222223"/>
                </a:solidFill>
                <a:latin typeface="Calibri"/>
                <a:ea typeface="Open Sans Light" panose="020B0306030504020204" pitchFamily="34" charset="0"/>
                <a:cs typeface="Open Sans Light" panose="020B0306030504020204" pitchFamily="34" charset="0"/>
              </a:rPr>
              <a:t>TRAVEL COMPANIONS</a:t>
            </a:r>
          </a:p>
        </p:txBody>
      </p:sp>
      <p:cxnSp>
        <p:nvCxnSpPr>
          <p:cNvPr id="15" name="Straight Connector 14"/>
          <p:cNvCxnSpPr/>
          <p:nvPr/>
        </p:nvCxnSpPr>
        <p:spPr>
          <a:xfrm>
            <a:off x="519854" y="1655793"/>
            <a:ext cx="12399064" cy="0"/>
          </a:xfrm>
          <a:prstGeom prst="line">
            <a:avLst/>
          </a:prstGeom>
          <a:noFill/>
          <a:ln w="12700">
            <a:solidFill>
              <a:schemeClr val="accent6"/>
            </a:solidFill>
            <a:round/>
            <a:headEnd/>
            <a:tailEnd/>
          </a:ln>
          <a:effectLst/>
          <a:extLst>
            <a:ext uri="{909E8E84-426E-40DD-AFC4-6F175D3DCCD1}">
              <a14:hiddenFill xmlns:a14="http://schemas.microsoft.com/office/drawing/2010/main">
                <a:noFill/>
              </a14:hiddenFill>
            </a:ext>
          </a:extLst>
        </p:spPr>
      </p:cxnSp>
      <p:cxnSp>
        <p:nvCxnSpPr>
          <p:cNvPr id="16" name="Straight Connector 15"/>
          <p:cNvCxnSpPr/>
          <p:nvPr/>
        </p:nvCxnSpPr>
        <p:spPr>
          <a:xfrm>
            <a:off x="516963" y="4058426"/>
            <a:ext cx="7787100"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Lst>
        </p:spPr>
      </p:cxnSp>
      <p:grpSp>
        <p:nvGrpSpPr>
          <p:cNvPr id="18" name="Group 17"/>
          <p:cNvGrpSpPr/>
          <p:nvPr/>
        </p:nvGrpSpPr>
        <p:grpSpPr>
          <a:xfrm>
            <a:off x="2266727" y="990508"/>
            <a:ext cx="724113" cy="627421"/>
            <a:chOff x="1362075" y="4471988"/>
            <a:chExt cx="2351088" cy="2036762"/>
          </a:xfrm>
          <a:solidFill>
            <a:srgbClr val="FFC000"/>
          </a:solidFill>
        </p:grpSpPr>
        <p:sp>
          <p:nvSpPr>
            <p:cNvPr id="19" name="Freeform 3"/>
            <p:cNvSpPr>
              <a:spLocks noChangeArrowheads="1"/>
            </p:cNvSpPr>
            <p:nvPr/>
          </p:nvSpPr>
          <p:spPr bwMode="auto">
            <a:xfrm>
              <a:off x="2744788" y="5091113"/>
              <a:ext cx="338137" cy="495300"/>
            </a:xfrm>
            <a:custGeom>
              <a:avLst/>
              <a:gdLst>
                <a:gd name="T0" fmla="*/ 0 w 939"/>
                <a:gd name="T1" fmla="*/ 0 h 1376"/>
                <a:gd name="T2" fmla="*/ 0 w 939"/>
                <a:gd name="T3" fmla="*/ 0 h 1376"/>
                <a:gd name="T4" fmla="*/ 938 w 939"/>
                <a:gd name="T5" fmla="*/ 1375 h 1376"/>
                <a:gd name="T6" fmla="*/ 0 w 939"/>
                <a:gd name="T7" fmla="*/ 0 h 1376"/>
              </a:gdLst>
              <a:ahLst/>
              <a:cxnLst>
                <a:cxn ang="0">
                  <a:pos x="T0" y="T1"/>
                </a:cxn>
                <a:cxn ang="0">
                  <a:pos x="T2" y="T3"/>
                </a:cxn>
                <a:cxn ang="0">
                  <a:pos x="T4" y="T5"/>
                </a:cxn>
                <a:cxn ang="0">
                  <a:pos x="T6" y="T7"/>
                </a:cxn>
              </a:cxnLst>
              <a:rect l="0" t="0" r="r" b="b"/>
              <a:pathLst>
                <a:path w="939" h="1376">
                  <a:moveTo>
                    <a:pt x="0" y="0"/>
                  </a:moveTo>
                  <a:lnTo>
                    <a:pt x="0" y="0"/>
                  </a:lnTo>
                  <a:cubicBezTo>
                    <a:pt x="500" y="313"/>
                    <a:pt x="813" y="813"/>
                    <a:pt x="938" y="1375"/>
                  </a:cubicBezTo>
                  <a:cubicBezTo>
                    <a:pt x="688" y="875"/>
                    <a:pt x="375" y="40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1357992"/>
              <a:endParaRPr lang="en-US" sz="2600" dirty="0">
                <a:solidFill>
                  <a:srgbClr val="222223"/>
                </a:solidFill>
                <a:latin typeface="Calibri"/>
              </a:endParaRPr>
            </a:p>
          </p:txBody>
        </p:sp>
        <p:sp>
          <p:nvSpPr>
            <p:cNvPr id="20" name="Freeform 4"/>
            <p:cNvSpPr>
              <a:spLocks noChangeArrowheads="1"/>
            </p:cNvSpPr>
            <p:nvPr/>
          </p:nvSpPr>
          <p:spPr bwMode="auto">
            <a:xfrm>
              <a:off x="2779713" y="4956175"/>
              <a:ext cx="439737" cy="641350"/>
            </a:xfrm>
            <a:custGeom>
              <a:avLst/>
              <a:gdLst>
                <a:gd name="T0" fmla="*/ 0 w 1220"/>
                <a:gd name="T1" fmla="*/ 0 h 1782"/>
                <a:gd name="T2" fmla="*/ 0 w 1220"/>
                <a:gd name="T3" fmla="*/ 0 h 1782"/>
                <a:gd name="T4" fmla="*/ 1219 w 1220"/>
                <a:gd name="T5" fmla="*/ 1781 h 1782"/>
                <a:gd name="T6" fmla="*/ 0 w 1220"/>
                <a:gd name="T7" fmla="*/ 0 h 1782"/>
              </a:gdLst>
              <a:ahLst/>
              <a:cxnLst>
                <a:cxn ang="0">
                  <a:pos x="T0" y="T1"/>
                </a:cxn>
                <a:cxn ang="0">
                  <a:pos x="T2" y="T3"/>
                </a:cxn>
                <a:cxn ang="0">
                  <a:pos x="T4" y="T5"/>
                </a:cxn>
                <a:cxn ang="0">
                  <a:pos x="T6" y="T7"/>
                </a:cxn>
              </a:cxnLst>
              <a:rect l="0" t="0" r="r" b="b"/>
              <a:pathLst>
                <a:path w="1220" h="1782">
                  <a:moveTo>
                    <a:pt x="0" y="0"/>
                  </a:moveTo>
                  <a:lnTo>
                    <a:pt x="0" y="0"/>
                  </a:lnTo>
                  <a:cubicBezTo>
                    <a:pt x="625" y="407"/>
                    <a:pt x="1063" y="1063"/>
                    <a:pt x="1219" y="1781"/>
                  </a:cubicBezTo>
                  <a:cubicBezTo>
                    <a:pt x="906" y="1125"/>
                    <a:pt x="500" y="53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1357992"/>
              <a:endParaRPr lang="en-US" sz="2600" dirty="0">
                <a:solidFill>
                  <a:srgbClr val="222223"/>
                </a:solidFill>
                <a:latin typeface="Calibri"/>
              </a:endParaRPr>
            </a:p>
          </p:txBody>
        </p:sp>
        <p:sp>
          <p:nvSpPr>
            <p:cNvPr id="21" name="Freeform 5"/>
            <p:cNvSpPr>
              <a:spLocks noChangeArrowheads="1"/>
            </p:cNvSpPr>
            <p:nvPr/>
          </p:nvSpPr>
          <p:spPr bwMode="auto">
            <a:xfrm>
              <a:off x="2801938" y="4832350"/>
              <a:ext cx="550862" cy="787400"/>
            </a:xfrm>
            <a:custGeom>
              <a:avLst/>
              <a:gdLst>
                <a:gd name="T0" fmla="*/ 0 w 1532"/>
                <a:gd name="T1" fmla="*/ 0 h 2188"/>
                <a:gd name="T2" fmla="*/ 0 w 1532"/>
                <a:gd name="T3" fmla="*/ 0 h 2188"/>
                <a:gd name="T4" fmla="*/ 1531 w 1532"/>
                <a:gd name="T5" fmla="*/ 2187 h 2188"/>
                <a:gd name="T6" fmla="*/ 0 w 1532"/>
                <a:gd name="T7" fmla="*/ 0 h 2188"/>
              </a:gdLst>
              <a:ahLst/>
              <a:cxnLst>
                <a:cxn ang="0">
                  <a:pos x="T0" y="T1"/>
                </a:cxn>
                <a:cxn ang="0">
                  <a:pos x="T2" y="T3"/>
                </a:cxn>
                <a:cxn ang="0">
                  <a:pos x="T4" y="T5"/>
                </a:cxn>
                <a:cxn ang="0">
                  <a:pos x="T6" y="T7"/>
                </a:cxn>
              </a:cxnLst>
              <a:rect l="0" t="0" r="r" b="b"/>
              <a:pathLst>
                <a:path w="1532" h="2188">
                  <a:moveTo>
                    <a:pt x="0" y="0"/>
                  </a:moveTo>
                  <a:lnTo>
                    <a:pt x="0" y="0"/>
                  </a:lnTo>
                  <a:cubicBezTo>
                    <a:pt x="843" y="437"/>
                    <a:pt x="1406" y="1250"/>
                    <a:pt x="1531" y="2187"/>
                  </a:cubicBezTo>
                  <a:cubicBezTo>
                    <a:pt x="1187" y="1375"/>
                    <a:pt x="656" y="593"/>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1357992"/>
              <a:endParaRPr lang="en-US" sz="2600" dirty="0">
                <a:solidFill>
                  <a:srgbClr val="222223"/>
                </a:solidFill>
                <a:latin typeface="Calibri"/>
              </a:endParaRPr>
            </a:p>
          </p:txBody>
        </p:sp>
        <p:sp>
          <p:nvSpPr>
            <p:cNvPr id="22" name="Freeform 6"/>
            <p:cNvSpPr>
              <a:spLocks noChangeArrowheads="1"/>
            </p:cNvSpPr>
            <p:nvPr/>
          </p:nvSpPr>
          <p:spPr bwMode="auto">
            <a:xfrm>
              <a:off x="2835275" y="4708525"/>
              <a:ext cx="641350" cy="933450"/>
            </a:xfrm>
            <a:custGeom>
              <a:avLst/>
              <a:gdLst>
                <a:gd name="T0" fmla="*/ 0 w 1783"/>
                <a:gd name="T1" fmla="*/ 0 h 2594"/>
                <a:gd name="T2" fmla="*/ 0 w 1783"/>
                <a:gd name="T3" fmla="*/ 0 h 2594"/>
                <a:gd name="T4" fmla="*/ 1782 w 1783"/>
                <a:gd name="T5" fmla="*/ 2593 h 2594"/>
                <a:gd name="T6" fmla="*/ 0 w 1783"/>
                <a:gd name="T7" fmla="*/ 0 h 2594"/>
              </a:gdLst>
              <a:ahLst/>
              <a:cxnLst>
                <a:cxn ang="0">
                  <a:pos x="T0" y="T1"/>
                </a:cxn>
                <a:cxn ang="0">
                  <a:pos x="T2" y="T3"/>
                </a:cxn>
                <a:cxn ang="0">
                  <a:pos x="T4" y="T5"/>
                </a:cxn>
                <a:cxn ang="0">
                  <a:pos x="T6" y="T7"/>
                </a:cxn>
              </a:cxnLst>
              <a:rect l="0" t="0" r="r" b="b"/>
              <a:pathLst>
                <a:path w="1783" h="2594">
                  <a:moveTo>
                    <a:pt x="0" y="0"/>
                  </a:moveTo>
                  <a:lnTo>
                    <a:pt x="0" y="0"/>
                  </a:lnTo>
                  <a:cubicBezTo>
                    <a:pt x="969" y="531"/>
                    <a:pt x="1625" y="1500"/>
                    <a:pt x="1782" y="2593"/>
                  </a:cubicBezTo>
                  <a:cubicBezTo>
                    <a:pt x="1406" y="1594"/>
                    <a:pt x="813" y="68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1357992"/>
              <a:endParaRPr lang="en-US" sz="2600" dirty="0">
                <a:solidFill>
                  <a:srgbClr val="222223"/>
                </a:solidFill>
                <a:latin typeface="Calibri"/>
              </a:endParaRPr>
            </a:p>
          </p:txBody>
        </p:sp>
        <p:sp>
          <p:nvSpPr>
            <p:cNvPr id="23" name="Freeform 7"/>
            <p:cNvSpPr>
              <a:spLocks noChangeArrowheads="1"/>
            </p:cNvSpPr>
            <p:nvPr/>
          </p:nvSpPr>
          <p:spPr bwMode="auto">
            <a:xfrm>
              <a:off x="2857500" y="4584700"/>
              <a:ext cx="742950" cy="1069975"/>
            </a:xfrm>
            <a:custGeom>
              <a:avLst/>
              <a:gdLst>
                <a:gd name="T0" fmla="*/ 2062 w 2063"/>
                <a:gd name="T1" fmla="*/ 2969 h 2970"/>
                <a:gd name="T2" fmla="*/ 2062 w 2063"/>
                <a:gd name="T3" fmla="*/ 2969 h 2970"/>
                <a:gd name="T4" fmla="*/ 1250 w 2063"/>
                <a:gd name="T5" fmla="*/ 1344 h 2970"/>
                <a:gd name="T6" fmla="*/ 1250 w 2063"/>
                <a:gd name="T7" fmla="*/ 1313 h 2970"/>
                <a:gd name="T8" fmla="*/ 0 w 2063"/>
                <a:gd name="T9" fmla="*/ 0 h 2970"/>
                <a:gd name="T10" fmla="*/ 2062 w 2063"/>
                <a:gd name="T11" fmla="*/ 2969 h 2970"/>
              </a:gdLst>
              <a:ahLst/>
              <a:cxnLst>
                <a:cxn ang="0">
                  <a:pos x="T0" y="T1"/>
                </a:cxn>
                <a:cxn ang="0">
                  <a:pos x="T2" y="T3"/>
                </a:cxn>
                <a:cxn ang="0">
                  <a:pos x="T4" y="T5"/>
                </a:cxn>
                <a:cxn ang="0">
                  <a:pos x="T6" y="T7"/>
                </a:cxn>
                <a:cxn ang="0">
                  <a:pos x="T8" y="T9"/>
                </a:cxn>
                <a:cxn ang="0">
                  <a:pos x="T10" y="T11"/>
                </a:cxn>
              </a:cxnLst>
              <a:rect l="0" t="0" r="r" b="b"/>
              <a:pathLst>
                <a:path w="2063" h="2970">
                  <a:moveTo>
                    <a:pt x="2062" y="2969"/>
                  </a:moveTo>
                  <a:lnTo>
                    <a:pt x="2062" y="2969"/>
                  </a:lnTo>
                  <a:cubicBezTo>
                    <a:pt x="1875" y="2375"/>
                    <a:pt x="1593" y="1844"/>
                    <a:pt x="1250" y="1344"/>
                  </a:cubicBezTo>
                  <a:lnTo>
                    <a:pt x="1250" y="1313"/>
                  </a:lnTo>
                  <a:cubicBezTo>
                    <a:pt x="906" y="813"/>
                    <a:pt x="469" y="375"/>
                    <a:pt x="0" y="0"/>
                  </a:cubicBezTo>
                  <a:cubicBezTo>
                    <a:pt x="1125" y="625"/>
                    <a:pt x="1875" y="1719"/>
                    <a:pt x="2062" y="2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1357992"/>
              <a:endParaRPr lang="en-US" sz="2600" dirty="0">
                <a:solidFill>
                  <a:srgbClr val="222223"/>
                </a:solidFill>
                <a:latin typeface="Calibri"/>
              </a:endParaRPr>
            </a:p>
          </p:txBody>
        </p:sp>
        <p:sp>
          <p:nvSpPr>
            <p:cNvPr id="24" name="Freeform 8"/>
            <p:cNvSpPr>
              <a:spLocks noChangeArrowheads="1"/>
            </p:cNvSpPr>
            <p:nvPr/>
          </p:nvSpPr>
          <p:spPr bwMode="auto">
            <a:xfrm>
              <a:off x="2892425" y="4471988"/>
              <a:ext cx="820738" cy="1203325"/>
            </a:xfrm>
            <a:custGeom>
              <a:avLst/>
              <a:gdLst>
                <a:gd name="T0" fmla="*/ 0 w 2282"/>
                <a:gd name="T1" fmla="*/ 0 h 3344"/>
                <a:gd name="T2" fmla="*/ 0 w 2282"/>
                <a:gd name="T3" fmla="*/ 0 h 3344"/>
                <a:gd name="T4" fmla="*/ 2281 w 2282"/>
                <a:gd name="T5" fmla="*/ 3343 h 3344"/>
                <a:gd name="T6" fmla="*/ 0 w 2282"/>
                <a:gd name="T7" fmla="*/ 0 h 3344"/>
              </a:gdLst>
              <a:ahLst/>
              <a:cxnLst>
                <a:cxn ang="0">
                  <a:pos x="T0" y="T1"/>
                </a:cxn>
                <a:cxn ang="0">
                  <a:pos x="T2" y="T3"/>
                </a:cxn>
                <a:cxn ang="0">
                  <a:pos x="T4" y="T5"/>
                </a:cxn>
                <a:cxn ang="0">
                  <a:pos x="T6" y="T7"/>
                </a:cxn>
              </a:cxnLst>
              <a:rect l="0" t="0" r="r" b="b"/>
              <a:pathLst>
                <a:path w="2282" h="3344">
                  <a:moveTo>
                    <a:pt x="0" y="0"/>
                  </a:moveTo>
                  <a:lnTo>
                    <a:pt x="0" y="0"/>
                  </a:lnTo>
                  <a:cubicBezTo>
                    <a:pt x="1249" y="687"/>
                    <a:pt x="2125" y="1906"/>
                    <a:pt x="2281" y="3343"/>
                  </a:cubicBezTo>
                  <a:cubicBezTo>
                    <a:pt x="1937" y="2000"/>
                    <a:pt x="1125" y="81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1357992"/>
              <a:endParaRPr lang="en-US" sz="2600" dirty="0">
                <a:solidFill>
                  <a:srgbClr val="222223"/>
                </a:solidFill>
                <a:latin typeface="Calibri"/>
              </a:endParaRPr>
            </a:p>
          </p:txBody>
        </p:sp>
        <p:sp>
          <p:nvSpPr>
            <p:cNvPr id="25" name="Freeform 9"/>
            <p:cNvSpPr>
              <a:spLocks noChangeArrowheads="1"/>
            </p:cNvSpPr>
            <p:nvPr/>
          </p:nvSpPr>
          <p:spPr bwMode="auto">
            <a:xfrm>
              <a:off x="2251075" y="4887913"/>
              <a:ext cx="866775" cy="1227137"/>
            </a:xfrm>
            <a:custGeom>
              <a:avLst/>
              <a:gdLst>
                <a:gd name="T0" fmla="*/ 2407 w 2408"/>
                <a:gd name="T1" fmla="*/ 3312 h 3407"/>
                <a:gd name="T2" fmla="*/ 2407 w 2408"/>
                <a:gd name="T3" fmla="*/ 3312 h 3407"/>
                <a:gd name="T4" fmla="*/ 2344 w 2408"/>
                <a:gd name="T5" fmla="*/ 3406 h 3407"/>
                <a:gd name="T6" fmla="*/ 2282 w 2408"/>
                <a:gd name="T7" fmla="*/ 3406 h 3407"/>
                <a:gd name="T8" fmla="*/ 2250 w 2408"/>
                <a:gd name="T9" fmla="*/ 3344 h 3407"/>
                <a:gd name="T10" fmla="*/ 2250 w 2408"/>
                <a:gd name="T11" fmla="*/ 3344 h 3407"/>
                <a:gd name="T12" fmla="*/ 1438 w 2408"/>
                <a:gd name="T13" fmla="*/ 1562 h 3407"/>
                <a:gd name="T14" fmla="*/ 63 w 2408"/>
                <a:gd name="T15" fmla="*/ 156 h 3407"/>
                <a:gd name="T16" fmla="*/ 63 w 2408"/>
                <a:gd name="T17" fmla="*/ 156 h 3407"/>
                <a:gd name="T18" fmla="*/ 63 w 2408"/>
                <a:gd name="T19" fmla="*/ 125 h 3407"/>
                <a:gd name="T20" fmla="*/ 31 w 2408"/>
                <a:gd name="T21" fmla="*/ 31 h 3407"/>
                <a:gd name="T22" fmla="*/ 125 w 2408"/>
                <a:gd name="T23" fmla="*/ 31 h 3407"/>
                <a:gd name="T24" fmla="*/ 156 w 2408"/>
                <a:gd name="T25" fmla="*/ 31 h 3407"/>
                <a:gd name="T26" fmla="*/ 2407 w 2408"/>
                <a:gd name="T27" fmla="*/ 3312 h 3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08" h="3407">
                  <a:moveTo>
                    <a:pt x="2407" y="3312"/>
                  </a:moveTo>
                  <a:lnTo>
                    <a:pt x="2407" y="3312"/>
                  </a:lnTo>
                  <a:cubicBezTo>
                    <a:pt x="2407" y="3344"/>
                    <a:pt x="2375" y="3406"/>
                    <a:pt x="2344" y="3406"/>
                  </a:cubicBezTo>
                  <a:cubicBezTo>
                    <a:pt x="2313" y="3406"/>
                    <a:pt x="2313" y="3406"/>
                    <a:pt x="2282" y="3406"/>
                  </a:cubicBezTo>
                  <a:cubicBezTo>
                    <a:pt x="2282" y="3375"/>
                    <a:pt x="2250" y="3375"/>
                    <a:pt x="2250" y="3344"/>
                  </a:cubicBezTo>
                  <a:lnTo>
                    <a:pt x="2250" y="3344"/>
                  </a:lnTo>
                  <a:cubicBezTo>
                    <a:pt x="2094" y="2719"/>
                    <a:pt x="1813" y="2093"/>
                    <a:pt x="1438" y="1562"/>
                  </a:cubicBezTo>
                  <a:cubicBezTo>
                    <a:pt x="1063" y="1000"/>
                    <a:pt x="594" y="531"/>
                    <a:pt x="63" y="156"/>
                  </a:cubicBezTo>
                  <a:lnTo>
                    <a:pt x="63" y="156"/>
                  </a:lnTo>
                  <a:cubicBezTo>
                    <a:pt x="63" y="156"/>
                    <a:pt x="63" y="156"/>
                    <a:pt x="63" y="125"/>
                  </a:cubicBezTo>
                  <a:cubicBezTo>
                    <a:pt x="31" y="125"/>
                    <a:pt x="0" y="62"/>
                    <a:pt x="31" y="31"/>
                  </a:cubicBezTo>
                  <a:cubicBezTo>
                    <a:pt x="63" y="0"/>
                    <a:pt x="94" y="0"/>
                    <a:pt x="125" y="31"/>
                  </a:cubicBezTo>
                  <a:cubicBezTo>
                    <a:pt x="156" y="31"/>
                    <a:pt x="156" y="31"/>
                    <a:pt x="156" y="31"/>
                  </a:cubicBezTo>
                  <a:cubicBezTo>
                    <a:pt x="1250" y="844"/>
                    <a:pt x="2032" y="2000"/>
                    <a:pt x="2407" y="331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1357992"/>
              <a:endParaRPr lang="en-US" sz="2600" dirty="0">
                <a:solidFill>
                  <a:srgbClr val="222223"/>
                </a:solidFill>
                <a:latin typeface="Calibri"/>
              </a:endParaRPr>
            </a:p>
          </p:txBody>
        </p:sp>
        <p:sp>
          <p:nvSpPr>
            <p:cNvPr id="26" name="Freeform 10"/>
            <p:cNvSpPr>
              <a:spLocks noChangeArrowheads="1"/>
            </p:cNvSpPr>
            <p:nvPr/>
          </p:nvSpPr>
          <p:spPr bwMode="auto">
            <a:xfrm>
              <a:off x="1362075" y="6115050"/>
              <a:ext cx="293688" cy="393700"/>
            </a:xfrm>
            <a:custGeom>
              <a:avLst/>
              <a:gdLst>
                <a:gd name="T0" fmla="*/ 750 w 814"/>
                <a:gd name="T1" fmla="*/ 969 h 1095"/>
                <a:gd name="T2" fmla="*/ 750 w 814"/>
                <a:gd name="T3" fmla="*/ 969 h 1095"/>
                <a:gd name="T4" fmla="*/ 782 w 814"/>
                <a:gd name="T5" fmla="*/ 1063 h 1095"/>
                <a:gd name="T6" fmla="*/ 750 w 814"/>
                <a:gd name="T7" fmla="*/ 1094 h 1095"/>
                <a:gd name="T8" fmla="*/ 688 w 814"/>
                <a:gd name="T9" fmla="*/ 1094 h 1095"/>
                <a:gd name="T10" fmla="*/ 688 w 814"/>
                <a:gd name="T11" fmla="*/ 1094 h 1095"/>
                <a:gd name="T12" fmla="*/ 0 w 814"/>
                <a:gd name="T13" fmla="*/ 63 h 1095"/>
                <a:gd name="T14" fmla="*/ 0 w 814"/>
                <a:gd name="T15" fmla="*/ 63 h 1095"/>
                <a:gd name="T16" fmla="*/ 0 w 814"/>
                <a:gd name="T17" fmla="*/ 63 h 1095"/>
                <a:gd name="T18" fmla="*/ 32 w 814"/>
                <a:gd name="T19" fmla="*/ 31 h 1095"/>
                <a:gd name="T20" fmla="*/ 63 w 814"/>
                <a:gd name="T21" fmla="*/ 0 h 1095"/>
                <a:gd name="T22" fmla="*/ 126 w 814"/>
                <a:gd name="T23" fmla="*/ 63 h 1095"/>
                <a:gd name="T24" fmla="*/ 126 w 814"/>
                <a:gd name="T25" fmla="*/ 63 h 1095"/>
                <a:gd name="T26" fmla="*/ 126 w 814"/>
                <a:gd name="T27" fmla="*/ 63 h 1095"/>
                <a:gd name="T28" fmla="*/ 126 w 814"/>
                <a:gd name="T29" fmla="*/ 63 h 1095"/>
                <a:gd name="T30" fmla="*/ 126 w 814"/>
                <a:gd name="T31" fmla="*/ 63 h 1095"/>
                <a:gd name="T32" fmla="*/ 750 w 814"/>
                <a:gd name="T33" fmla="*/ 969 h 1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4" h="1095">
                  <a:moveTo>
                    <a:pt x="750" y="969"/>
                  </a:moveTo>
                  <a:lnTo>
                    <a:pt x="750" y="969"/>
                  </a:lnTo>
                  <a:cubicBezTo>
                    <a:pt x="782" y="969"/>
                    <a:pt x="813" y="1031"/>
                    <a:pt x="782" y="1063"/>
                  </a:cubicBezTo>
                  <a:cubicBezTo>
                    <a:pt x="782" y="1063"/>
                    <a:pt x="782" y="1094"/>
                    <a:pt x="750" y="1094"/>
                  </a:cubicBezTo>
                  <a:cubicBezTo>
                    <a:pt x="719" y="1094"/>
                    <a:pt x="719" y="1094"/>
                    <a:pt x="688" y="1094"/>
                  </a:cubicBezTo>
                  <a:lnTo>
                    <a:pt x="688" y="1094"/>
                  </a:lnTo>
                  <a:cubicBezTo>
                    <a:pt x="313" y="906"/>
                    <a:pt x="32" y="500"/>
                    <a:pt x="0" y="63"/>
                  </a:cubicBezTo>
                  <a:lnTo>
                    <a:pt x="0" y="63"/>
                  </a:lnTo>
                  <a:lnTo>
                    <a:pt x="0" y="63"/>
                  </a:lnTo>
                  <a:cubicBezTo>
                    <a:pt x="0" y="63"/>
                    <a:pt x="0" y="31"/>
                    <a:pt x="32" y="31"/>
                  </a:cubicBezTo>
                  <a:cubicBezTo>
                    <a:pt x="32" y="0"/>
                    <a:pt x="63" y="0"/>
                    <a:pt x="63" y="0"/>
                  </a:cubicBezTo>
                  <a:cubicBezTo>
                    <a:pt x="94" y="0"/>
                    <a:pt x="126" y="31"/>
                    <a:pt x="126" y="63"/>
                  </a:cubicBezTo>
                  <a:lnTo>
                    <a:pt x="126" y="63"/>
                  </a:lnTo>
                  <a:lnTo>
                    <a:pt x="126" y="63"/>
                  </a:lnTo>
                  <a:lnTo>
                    <a:pt x="126" y="63"/>
                  </a:lnTo>
                  <a:lnTo>
                    <a:pt x="126" y="63"/>
                  </a:lnTo>
                  <a:cubicBezTo>
                    <a:pt x="157" y="469"/>
                    <a:pt x="407" y="781"/>
                    <a:pt x="750" y="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1357992"/>
              <a:endParaRPr lang="en-US" sz="2600" dirty="0">
                <a:solidFill>
                  <a:srgbClr val="222223"/>
                </a:solidFill>
                <a:latin typeface="Calibri"/>
              </a:endParaRPr>
            </a:p>
          </p:txBody>
        </p:sp>
        <p:sp>
          <p:nvSpPr>
            <p:cNvPr id="27" name="Freeform 11"/>
            <p:cNvSpPr>
              <a:spLocks noChangeArrowheads="1"/>
            </p:cNvSpPr>
            <p:nvPr/>
          </p:nvSpPr>
          <p:spPr bwMode="auto">
            <a:xfrm>
              <a:off x="1417638" y="4989513"/>
              <a:ext cx="1609725" cy="1485900"/>
            </a:xfrm>
            <a:custGeom>
              <a:avLst/>
              <a:gdLst>
                <a:gd name="T0" fmla="*/ 3500 w 4470"/>
                <a:gd name="T1" fmla="*/ 1344 h 4126"/>
                <a:gd name="T2" fmla="*/ 3500 w 4470"/>
                <a:gd name="T3" fmla="*/ 1344 h 4126"/>
                <a:gd name="T4" fmla="*/ 3500 w 4470"/>
                <a:gd name="T5" fmla="*/ 1344 h 4126"/>
                <a:gd name="T6" fmla="*/ 3500 w 4470"/>
                <a:gd name="T7" fmla="*/ 1344 h 4126"/>
                <a:gd name="T8" fmla="*/ 3187 w 4470"/>
                <a:gd name="T9" fmla="*/ 906 h 4126"/>
                <a:gd name="T10" fmla="*/ 3187 w 4470"/>
                <a:gd name="T11" fmla="*/ 906 h 4126"/>
                <a:gd name="T12" fmla="*/ 3187 w 4470"/>
                <a:gd name="T13" fmla="*/ 906 h 4126"/>
                <a:gd name="T14" fmla="*/ 937 w 4470"/>
                <a:gd name="T15" fmla="*/ 2906 h 4126"/>
                <a:gd name="T16" fmla="*/ 844 w 4470"/>
                <a:gd name="T17" fmla="*/ 2750 h 4126"/>
                <a:gd name="T18" fmla="*/ 2625 w 4470"/>
                <a:gd name="T19" fmla="*/ 375 h 4126"/>
                <a:gd name="T20" fmla="*/ 2625 w 4470"/>
                <a:gd name="T21" fmla="*/ 375 h 4126"/>
                <a:gd name="T22" fmla="*/ 2625 w 4470"/>
                <a:gd name="T23" fmla="*/ 375 h 4126"/>
                <a:gd name="T24" fmla="*/ 2625 w 4470"/>
                <a:gd name="T25" fmla="*/ 375 h 4126"/>
                <a:gd name="T26" fmla="*/ 2625 w 4470"/>
                <a:gd name="T27" fmla="*/ 375 h 4126"/>
                <a:gd name="T28" fmla="*/ 2531 w 4470"/>
                <a:gd name="T29" fmla="*/ 250 h 4126"/>
                <a:gd name="T30" fmla="*/ 2531 w 4470"/>
                <a:gd name="T31" fmla="*/ 250 h 4126"/>
                <a:gd name="T32" fmla="*/ 2500 w 4470"/>
                <a:gd name="T33" fmla="*/ 250 h 4126"/>
                <a:gd name="T34" fmla="*/ 2500 w 4470"/>
                <a:gd name="T35" fmla="*/ 250 h 4126"/>
                <a:gd name="T36" fmla="*/ 2500 w 4470"/>
                <a:gd name="T37" fmla="*/ 281 h 4126"/>
                <a:gd name="T38" fmla="*/ 2500 w 4470"/>
                <a:gd name="T39" fmla="*/ 281 h 4126"/>
                <a:gd name="T40" fmla="*/ 812 w 4470"/>
                <a:gd name="T41" fmla="*/ 2750 h 4126"/>
                <a:gd name="T42" fmla="*/ 844 w 4470"/>
                <a:gd name="T43" fmla="*/ 2750 h 4126"/>
                <a:gd name="T44" fmla="*/ 3250 w 4470"/>
                <a:gd name="T45" fmla="*/ 3188 h 4126"/>
                <a:gd name="T46" fmla="*/ 1844 w 4470"/>
                <a:gd name="T47" fmla="*/ 3469 h 4126"/>
                <a:gd name="T48" fmla="*/ 1062 w 4470"/>
                <a:gd name="T49" fmla="*/ 3625 h 4126"/>
                <a:gd name="T50" fmla="*/ 1062 w 4470"/>
                <a:gd name="T51" fmla="*/ 3625 h 4126"/>
                <a:gd name="T52" fmla="*/ 625 w 4470"/>
                <a:gd name="T53" fmla="*/ 4063 h 4126"/>
                <a:gd name="T54" fmla="*/ 0 w 4470"/>
                <a:gd name="T55" fmla="*/ 3188 h 4126"/>
                <a:gd name="T56" fmla="*/ 562 w 4470"/>
                <a:gd name="T57" fmla="*/ 2906 h 4126"/>
                <a:gd name="T58" fmla="*/ 3687 w 4470"/>
                <a:gd name="T59" fmla="*/ 1313 h 4126"/>
                <a:gd name="T60" fmla="*/ 2656 w 4470"/>
                <a:gd name="T61" fmla="*/ 3875 h 4126"/>
                <a:gd name="T62" fmla="*/ 2031 w 4470"/>
                <a:gd name="T63" fmla="*/ 3438 h 4126"/>
                <a:gd name="T64" fmla="*/ 2656 w 4470"/>
                <a:gd name="T65" fmla="*/ 3875 h 4126"/>
                <a:gd name="T66" fmla="*/ 2969 w 4470"/>
                <a:gd name="T67" fmla="*/ 719 h 4126"/>
                <a:gd name="T68" fmla="*/ 2969 w 4470"/>
                <a:gd name="T69" fmla="*/ 688 h 4126"/>
                <a:gd name="T70" fmla="*/ 2750 w 4470"/>
                <a:gd name="T71" fmla="*/ 469 h 4126"/>
                <a:gd name="T72" fmla="*/ 2750 w 4470"/>
                <a:gd name="T73" fmla="*/ 469 h 4126"/>
                <a:gd name="T74" fmla="*/ 2750 w 4470"/>
                <a:gd name="T75" fmla="*/ 469 h 4126"/>
                <a:gd name="T76" fmla="*/ 2750 w 4470"/>
                <a:gd name="T77" fmla="*/ 469 h 4126"/>
                <a:gd name="T78" fmla="*/ 2750 w 4470"/>
                <a:gd name="T79" fmla="*/ 500 h 4126"/>
                <a:gd name="T80" fmla="*/ 875 w 4470"/>
                <a:gd name="T81" fmla="*/ 2812 h 4126"/>
                <a:gd name="T82" fmla="*/ 875 w 4470"/>
                <a:gd name="T83" fmla="*/ 2844 h 4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470" h="4126">
                  <a:moveTo>
                    <a:pt x="937" y="2906"/>
                  </a:moveTo>
                  <a:lnTo>
                    <a:pt x="937" y="2906"/>
                  </a:lnTo>
                  <a:cubicBezTo>
                    <a:pt x="3500" y="1344"/>
                    <a:pt x="3500" y="1344"/>
                    <a:pt x="3500" y="1344"/>
                  </a:cubicBez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cubicBezTo>
                    <a:pt x="3406" y="1188"/>
                    <a:pt x="3281" y="1063"/>
                    <a:pt x="3187" y="906"/>
                  </a:cubicBezTo>
                  <a:lnTo>
                    <a:pt x="3187" y="906"/>
                  </a:lnTo>
                  <a:lnTo>
                    <a:pt x="3187" y="906"/>
                  </a:lnTo>
                  <a:lnTo>
                    <a:pt x="3187" y="906"/>
                  </a:lnTo>
                  <a:lnTo>
                    <a:pt x="3187" y="906"/>
                  </a:lnTo>
                  <a:lnTo>
                    <a:pt x="3187" y="906"/>
                  </a:lnTo>
                  <a:lnTo>
                    <a:pt x="3187" y="906"/>
                  </a:lnTo>
                  <a:cubicBezTo>
                    <a:pt x="3187" y="906"/>
                    <a:pt x="3187" y="906"/>
                    <a:pt x="3156" y="906"/>
                  </a:cubicBezTo>
                  <a:lnTo>
                    <a:pt x="3156" y="906"/>
                  </a:lnTo>
                  <a:cubicBezTo>
                    <a:pt x="937" y="2906"/>
                    <a:pt x="937" y="2906"/>
                    <a:pt x="937" y="2906"/>
                  </a:cubicBezTo>
                  <a:close/>
                  <a:moveTo>
                    <a:pt x="844" y="2750"/>
                  </a:moveTo>
                  <a:lnTo>
                    <a:pt x="844" y="2750"/>
                  </a:lnTo>
                  <a:lnTo>
                    <a:pt x="844" y="2750"/>
                  </a:lnTo>
                  <a:lnTo>
                    <a:pt x="844" y="2750"/>
                  </a:lnTo>
                  <a:lnTo>
                    <a:pt x="844" y="2750"/>
                  </a:lnTo>
                  <a:cubicBezTo>
                    <a:pt x="2625" y="375"/>
                    <a:pt x="2625" y="375"/>
                    <a:pt x="2625" y="375"/>
                  </a:cubicBez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cubicBezTo>
                    <a:pt x="2594" y="344"/>
                    <a:pt x="2562" y="313"/>
                    <a:pt x="2531" y="281"/>
                  </a:cubicBezTo>
                  <a:lnTo>
                    <a:pt x="2531" y="281"/>
                  </a:lnTo>
                  <a:cubicBezTo>
                    <a:pt x="2531" y="250"/>
                    <a:pt x="2531" y="250"/>
                    <a:pt x="2531" y="250"/>
                  </a:cubicBezTo>
                  <a:lnTo>
                    <a:pt x="2531" y="250"/>
                  </a:lnTo>
                  <a:lnTo>
                    <a:pt x="2531" y="250"/>
                  </a:lnTo>
                  <a:lnTo>
                    <a:pt x="2531" y="250"/>
                  </a:lnTo>
                  <a:lnTo>
                    <a:pt x="2531" y="250"/>
                  </a:lnTo>
                  <a:lnTo>
                    <a:pt x="2531" y="250"/>
                  </a:lnTo>
                  <a:cubicBezTo>
                    <a:pt x="2500" y="250"/>
                    <a:pt x="2500" y="250"/>
                    <a:pt x="2500" y="250"/>
                  </a:cubicBezTo>
                  <a:lnTo>
                    <a:pt x="2500" y="250"/>
                  </a:lnTo>
                  <a:lnTo>
                    <a:pt x="2500" y="250"/>
                  </a:lnTo>
                  <a:lnTo>
                    <a:pt x="2500" y="250"/>
                  </a:lnTo>
                  <a:lnTo>
                    <a:pt x="2500" y="250"/>
                  </a:lnTo>
                  <a:lnTo>
                    <a:pt x="2500" y="250"/>
                  </a:lnTo>
                  <a:cubicBezTo>
                    <a:pt x="2500" y="250"/>
                    <a:pt x="2500" y="250"/>
                    <a:pt x="2500" y="281"/>
                  </a:cubicBezTo>
                  <a:lnTo>
                    <a:pt x="2500" y="281"/>
                  </a:lnTo>
                  <a:lnTo>
                    <a:pt x="2500" y="281"/>
                  </a:lnTo>
                  <a:lnTo>
                    <a:pt x="2500" y="281"/>
                  </a:lnTo>
                  <a:lnTo>
                    <a:pt x="2500" y="281"/>
                  </a:lnTo>
                  <a:lnTo>
                    <a:pt x="2500" y="281"/>
                  </a:lnTo>
                  <a:cubicBezTo>
                    <a:pt x="812" y="2750"/>
                    <a:pt x="812" y="2750"/>
                    <a:pt x="812" y="2750"/>
                  </a:cubicBezTo>
                  <a:lnTo>
                    <a:pt x="812" y="2750"/>
                  </a:lnTo>
                  <a:lnTo>
                    <a:pt x="812" y="2750"/>
                  </a:lnTo>
                  <a:cubicBezTo>
                    <a:pt x="812" y="2750"/>
                    <a:pt x="812" y="2750"/>
                    <a:pt x="844" y="2750"/>
                  </a:cubicBezTo>
                  <a:close/>
                  <a:moveTo>
                    <a:pt x="4469" y="2938"/>
                  </a:moveTo>
                  <a:lnTo>
                    <a:pt x="4469" y="2938"/>
                  </a:lnTo>
                  <a:cubicBezTo>
                    <a:pt x="3250" y="3188"/>
                    <a:pt x="3250" y="3188"/>
                    <a:pt x="3250" y="3188"/>
                  </a:cubicBezTo>
                  <a:lnTo>
                    <a:pt x="3250" y="3188"/>
                  </a:lnTo>
                  <a:cubicBezTo>
                    <a:pt x="3312" y="3594"/>
                    <a:pt x="3062" y="3969"/>
                    <a:pt x="2687" y="4031"/>
                  </a:cubicBezTo>
                  <a:cubicBezTo>
                    <a:pt x="2281" y="4125"/>
                    <a:pt x="1906" y="3875"/>
                    <a:pt x="1844" y="3469"/>
                  </a:cubicBezTo>
                  <a:lnTo>
                    <a:pt x="1844" y="3469"/>
                  </a:lnTo>
                  <a:cubicBezTo>
                    <a:pt x="1062" y="3625"/>
                    <a:pt x="1062" y="3625"/>
                    <a:pt x="1062" y="3625"/>
                  </a:cubicBezTo>
                  <a:lnTo>
                    <a:pt x="1062" y="3625"/>
                  </a:lnTo>
                  <a:lnTo>
                    <a:pt x="1062" y="3625"/>
                  </a:lnTo>
                  <a:lnTo>
                    <a:pt x="1062" y="3625"/>
                  </a:lnTo>
                  <a:lnTo>
                    <a:pt x="1062" y="3625"/>
                  </a:lnTo>
                  <a:cubicBezTo>
                    <a:pt x="625" y="4063"/>
                    <a:pt x="625" y="4063"/>
                    <a:pt x="625" y="4063"/>
                  </a:cubicBezTo>
                  <a:lnTo>
                    <a:pt x="625" y="4063"/>
                  </a:lnTo>
                  <a:lnTo>
                    <a:pt x="625" y="4063"/>
                  </a:lnTo>
                  <a:cubicBezTo>
                    <a:pt x="281" y="3906"/>
                    <a:pt x="31" y="3563"/>
                    <a:pt x="0" y="3188"/>
                  </a:cubicBezTo>
                  <a:lnTo>
                    <a:pt x="0" y="3188"/>
                  </a:lnTo>
                  <a:lnTo>
                    <a:pt x="0" y="3188"/>
                  </a:lnTo>
                  <a:cubicBezTo>
                    <a:pt x="562" y="2938"/>
                    <a:pt x="562" y="2938"/>
                    <a:pt x="562" y="2938"/>
                  </a:cubicBezTo>
                  <a:lnTo>
                    <a:pt x="562" y="2938"/>
                  </a:lnTo>
                  <a:cubicBezTo>
                    <a:pt x="562" y="2938"/>
                    <a:pt x="562" y="2938"/>
                    <a:pt x="562" y="2906"/>
                  </a:cubicBezTo>
                  <a:lnTo>
                    <a:pt x="562" y="2906"/>
                  </a:lnTo>
                  <a:cubicBezTo>
                    <a:pt x="2437" y="0"/>
                    <a:pt x="2437" y="0"/>
                    <a:pt x="2437" y="0"/>
                  </a:cubicBezTo>
                  <a:cubicBezTo>
                    <a:pt x="2937" y="375"/>
                    <a:pt x="3344" y="813"/>
                    <a:pt x="3687" y="1313"/>
                  </a:cubicBezTo>
                  <a:cubicBezTo>
                    <a:pt x="4031" y="1812"/>
                    <a:pt x="4281" y="2344"/>
                    <a:pt x="4469" y="2938"/>
                  </a:cubicBezTo>
                  <a:close/>
                  <a:moveTo>
                    <a:pt x="2656" y="3875"/>
                  </a:moveTo>
                  <a:lnTo>
                    <a:pt x="2656" y="3875"/>
                  </a:lnTo>
                  <a:cubicBezTo>
                    <a:pt x="2937" y="3813"/>
                    <a:pt x="3125" y="3531"/>
                    <a:pt x="3062" y="3219"/>
                  </a:cubicBezTo>
                  <a:lnTo>
                    <a:pt x="3062" y="3219"/>
                  </a:lnTo>
                  <a:cubicBezTo>
                    <a:pt x="2031" y="3438"/>
                    <a:pt x="2031" y="3438"/>
                    <a:pt x="2031" y="3438"/>
                  </a:cubicBezTo>
                  <a:lnTo>
                    <a:pt x="2000" y="3438"/>
                  </a:lnTo>
                  <a:cubicBezTo>
                    <a:pt x="2062" y="3688"/>
                    <a:pt x="2281" y="3875"/>
                    <a:pt x="2531" y="3875"/>
                  </a:cubicBezTo>
                  <a:cubicBezTo>
                    <a:pt x="2562" y="3875"/>
                    <a:pt x="2625" y="3875"/>
                    <a:pt x="2656" y="3875"/>
                  </a:cubicBezTo>
                  <a:close/>
                  <a:moveTo>
                    <a:pt x="2969" y="719"/>
                  </a:moveTo>
                  <a:lnTo>
                    <a:pt x="2969" y="719"/>
                  </a:lnTo>
                  <a:lnTo>
                    <a:pt x="2969" y="719"/>
                  </a:lnTo>
                  <a:cubicBezTo>
                    <a:pt x="2969" y="688"/>
                    <a:pt x="2969" y="688"/>
                    <a:pt x="2969" y="688"/>
                  </a:cubicBezTo>
                  <a:lnTo>
                    <a:pt x="2969" y="688"/>
                  </a:lnTo>
                  <a:lnTo>
                    <a:pt x="2969" y="688"/>
                  </a:lnTo>
                  <a:cubicBezTo>
                    <a:pt x="2906" y="625"/>
                    <a:pt x="2844" y="563"/>
                    <a:pt x="2750" y="469"/>
                  </a:cubicBez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cubicBezTo>
                    <a:pt x="2750" y="500"/>
                    <a:pt x="2750" y="500"/>
                    <a:pt x="2750" y="500"/>
                  </a:cubicBezTo>
                  <a:lnTo>
                    <a:pt x="2750" y="500"/>
                  </a:lnTo>
                  <a:lnTo>
                    <a:pt x="2750" y="500"/>
                  </a:lnTo>
                  <a:cubicBezTo>
                    <a:pt x="906" y="2781"/>
                    <a:pt x="906" y="2781"/>
                    <a:pt x="906" y="2781"/>
                  </a:cubicBezTo>
                  <a:cubicBezTo>
                    <a:pt x="875" y="2812"/>
                    <a:pt x="875" y="2812"/>
                    <a:pt x="875" y="2812"/>
                  </a:cubicBezTo>
                  <a:cubicBezTo>
                    <a:pt x="875" y="2844"/>
                    <a:pt x="875" y="2844"/>
                    <a:pt x="875" y="2844"/>
                  </a:cubicBezTo>
                  <a:lnTo>
                    <a:pt x="875" y="2844"/>
                  </a:lnTo>
                  <a:lnTo>
                    <a:pt x="875" y="2844"/>
                  </a:lnTo>
                  <a:cubicBezTo>
                    <a:pt x="937" y="2781"/>
                    <a:pt x="937" y="2781"/>
                    <a:pt x="937" y="2781"/>
                  </a:cubicBezTo>
                  <a:cubicBezTo>
                    <a:pt x="2969" y="719"/>
                    <a:pt x="2969" y="719"/>
                    <a:pt x="2969" y="71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1357992"/>
              <a:endParaRPr lang="en-US" sz="2600" dirty="0">
                <a:solidFill>
                  <a:srgbClr val="222223"/>
                </a:solidFill>
                <a:latin typeface="Calibri"/>
              </a:endParaRPr>
            </a:p>
          </p:txBody>
        </p:sp>
      </p:grpSp>
      <p:sp>
        <p:nvSpPr>
          <p:cNvPr id="36" name="TextBox 35"/>
          <p:cNvSpPr txBox="1"/>
          <p:nvPr/>
        </p:nvSpPr>
        <p:spPr>
          <a:xfrm>
            <a:off x="4647326" y="1761842"/>
            <a:ext cx="3161838" cy="216024"/>
          </a:xfrm>
          <a:prstGeom prst="rect">
            <a:avLst/>
          </a:prstGeom>
        </p:spPr>
        <p:txBody>
          <a:bodyPr vert="horz" wrap="square" lIns="0" tIns="0" rIns="0" bIns="0" rtlCol="0">
            <a:normAutofit/>
          </a:bodyPr>
          <a:lstStyle/>
          <a:p>
            <a:pPr marL="4762" defTabSz="1357992">
              <a:spcBef>
                <a:spcPts val="1199"/>
              </a:spcBef>
            </a:pPr>
            <a:r>
              <a:rPr lang="en-US" sz="1300" dirty="0">
                <a:solidFill>
                  <a:srgbClr val="007681"/>
                </a:solidFill>
                <a:latin typeface="Calibri"/>
                <a:cs typeface="Calibri"/>
              </a:rPr>
              <a:t>INFLUENCERS</a:t>
            </a:r>
          </a:p>
        </p:txBody>
      </p:sp>
      <p:sp>
        <p:nvSpPr>
          <p:cNvPr id="34" name="TextBox 33"/>
          <p:cNvSpPr txBox="1"/>
          <p:nvPr/>
        </p:nvSpPr>
        <p:spPr>
          <a:xfrm>
            <a:off x="578201" y="1764407"/>
            <a:ext cx="3161838" cy="183656"/>
          </a:xfrm>
          <a:prstGeom prst="rect">
            <a:avLst/>
          </a:prstGeom>
        </p:spPr>
        <p:txBody>
          <a:bodyPr vert="horz" wrap="square" lIns="0" tIns="0" rIns="0" bIns="0" rtlCol="0">
            <a:normAutofit lnSpcReduction="10000"/>
          </a:bodyPr>
          <a:lstStyle/>
          <a:p>
            <a:pPr marL="4762" defTabSz="1357992">
              <a:spcBef>
                <a:spcPts val="1199"/>
              </a:spcBef>
            </a:pPr>
            <a:r>
              <a:rPr lang="en-US" sz="1300" dirty="0">
                <a:solidFill>
                  <a:srgbClr val="007681"/>
                </a:solidFill>
                <a:latin typeface="Calibri"/>
                <a:cs typeface="Calibri"/>
              </a:rPr>
              <a:t>DECISION MADE</a:t>
            </a:r>
          </a:p>
        </p:txBody>
      </p:sp>
      <p:sp>
        <p:nvSpPr>
          <p:cNvPr id="47" name="TextBox 46"/>
          <p:cNvSpPr txBox="1"/>
          <p:nvPr/>
        </p:nvSpPr>
        <p:spPr>
          <a:xfrm>
            <a:off x="9325678" y="1768292"/>
            <a:ext cx="3161838" cy="171180"/>
          </a:xfrm>
          <a:prstGeom prst="rect">
            <a:avLst/>
          </a:prstGeom>
        </p:spPr>
        <p:txBody>
          <a:bodyPr vert="horz" wrap="square" lIns="0" tIns="0" rIns="0" bIns="0" rtlCol="0">
            <a:noAutofit/>
          </a:bodyPr>
          <a:lstStyle/>
          <a:p>
            <a:pPr marL="4762" defTabSz="1357992">
              <a:spcBef>
                <a:spcPts val="1199"/>
              </a:spcBef>
            </a:pPr>
            <a:r>
              <a:rPr lang="en-US" sz="1300" dirty="0">
                <a:solidFill>
                  <a:srgbClr val="007681"/>
                </a:solidFill>
                <a:latin typeface="Calibri"/>
                <a:cs typeface="Calibri"/>
              </a:rPr>
              <a:t>INFORMATION SOURCES</a:t>
            </a:r>
          </a:p>
        </p:txBody>
      </p:sp>
      <p:graphicFrame>
        <p:nvGraphicFramePr>
          <p:cNvPr id="11" name="Chart 10"/>
          <p:cNvGraphicFramePr/>
          <p:nvPr>
            <p:extLst>
              <p:ext uri="{D42A27DB-BD31-4B8C-83A1-F6EECF244321}">
                <p14:modId xmlns:p14="http://schemas.microsoft.com/office/powerpoint/2010/main" val="1573175858"/>
              </p:ext>
            </p:extLst>
          </p:nvPr>
        </p:nvGraphicFramePr>
        <p:xfrm>
          <a:off x="516957" y="1994493"/>
          <a:ext cx="3878820" cy="137279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8" name="Chart 47"/>
          <p:cNvGraphicFramePr/>
          <p:nvPr>
            <p:extLst>
              <p:ext uri="{D42A27DB-BD31-4B8C-83A1-F6EECF244321}">
                <p14:modId xmlns:p14="http://schemas.microsoft.com/office/powerpoint/2010/main" val="3834014445"/>
              </p:ext>
            </p:extLst>
          </p:nvPr>
        </p:nvGraphicFramePr>
        <p:xfrm>
          <a:off x="4857291" y="2045933"/>
          <a:ext cx="3878820" cy="1372790"/>
        </p:xfrm>
        <a:graphic>
          <a:graphicData uri="http://schemas.openxmlformats.org/drawingml/2006/chart">
            <c:chart xmlns:c="http://schemas.openxmlformats.org/drawingml/2006/chart" xmlns:r="http://schemas.openxmlformats.org/officeDocument/2006/relationships" r:id="rId3"/>
          </a:graphicData>
        </a:graphic>
      </p:graphicFrame>
      <p:pic>
        <p:nvPicPr>
          <p:cNvPr id="12" name="Picture 11"/>
          <p:cNvPicPr>
            <a:picLocks noChangeAspect="1"/>
          </p:cNvPicPr>
          <p:nvPr/>
        </p:nvPicPr>
        <p:blipFill rotWithShape="1">
          <a:blip r:embed="rId4" cstate="email">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a:ext>
            </a:extLst>
          </a:blip>
          <a:srcRect/>
          <a:stretch/>
        </p:blipFill>
        <p:spPr>
          <a:xfrm>
            <a:off x="1751335" y="1149931"/>
            <a:ext cx="447675" cy="496978"/>
          </a:xfrm>
          <a:prstGeom prst="rect">
            <a:avLst/>
          </a:prstGeom>
        </p:spPr>
      </p:pic>
      <p:sp>
        <p:nvSpPr>
          <p:cNvPr id="62" name="TextBox 61"/>
          <p:cNvSpPr txBox="1"/>
          <p:nvPr/>
        </p:nvSpPr>
        <p:spPr>
          <a:xfrm>
            <a:off x="533464" y="4140671"/>
            <a:ext cx="3161838" cy="193118"/>
          </a:xfrm>
          <a:prstGeom prst="rect">
            <a:avLst/>
          </a:prstGeom>
        </p:spPr>
        <p:txBody>
          <a:bodyPr vert="horz" wrap="square" lIns="0" tIns="0" rIns="0" bIns="0" rtlCol="0">
            <a:normAutofit lnSpcReduction="10000"/>
          </a:bodyPr>
          <a:lstStyle/>
          <a:p>
            <a:pPr marL="4762" defTabSz="1357992">
              <a:spcBef>
                <a:spcPts val="1199"/>
              </a:spcBef>
            </a:pPr>
            <a:r>
              <a:rPr lang="en-US" sz="1300" dirty="0">
                <a:solidFill>
                  <a:srgbClr val="007681"/>
                </a:solidFill>
                <a:latin typeface="Calibri"/>
                <a:cs typeface="Calibri"/>
              </a:rPr>
              <a:t>WHO DID YOU TRAVEL WITH</a:t>
            </a:r>
          </a:p>
        </p:txBody>
      </p:sp>
      <p:pic>
        <p:nvPicPr>
          <p:cNvPr id="13" name="Picture 12"/>
          <p:cNvPicPr>
            <a:picLocks noChangeAspect="1"/>
          </p:cNvPicPr>
          <p:nvPr/>
        </p:nvPicPr>
        <p:blipFill rotWithShape="1">
          <a:blip r:embed="rId6" cstate="email">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a:ext>
            </a:extLst>
          </a:blip>
          <a:srcRect/>
          <a:stretch/>
        </p:blipFill>
        <p:spPr>
          <a:xfrm>
            <a:off x="2744661" y="3500428"/>
            <a:ext cx="473896" cy="506558"/>
          </a:xfrm>
          <a:prstGeom prst="rect">
            <a:avLst/>
          </a:prstGeom>
        </p:spPr>
      </p:pic>
      <p:graphicFrame>
        <p:nvGraphicFramePr>
          <p:cNvPr id="64" name="Chart 63"/>
          <p:cNvGraphicFramePr/>
          <p:nvPr>
            <p:extLst>
              <p:ext uri="{D42A27DB-BD31-4B8C-83A1-F6EECF244321}">
                <p14:modId xmlns:p14="http://schemas.microsoft.com/office/powerpoint/2010/main" val="4277876739"/>
              </p:ext>
            </p:extLst>
          </p:nvPr>
        </p:nvGraphicFramePr>
        <p:xfrm>
          <a:off x="501839" y="4414931"/>
          <a:ext cx="3878820" cy="137279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65" name="Chart 64"/>
          <p:cNvGraphicFramePr/>
          <p:nvPr>
            <p:extLst>
              <p:ext uri="{D42A27DB-BD31-4B8C-83A1-F6EECF244321}">
                <p14:modId xmlns:p14="http://schemas.microsoft.com/office/powerpoint/2010/main" val="374630254"/>
              </p:ext>
            </p:extLst>
          </p:nvPr>
        </p:nvGraphicFramePr>
        <p:xfrm>
          <a:off x="4663801" y="4376608"/>
          <a:ext cx="3878820" cy="1372790"/>
        </p:xfrm>
        <a:graphic>
          <a:graphicData uri="http://schemas.openxmlformats.org/drawingml/2006/chart">
            <c:chart xmlns:c="http://schemas.openxmlformats.org/drawingml/2006/chart" xmlns:r="http://schemas.openxmlformats.org/officeDocument/2006/relationships" r:id="rId9"/>
          </a:graphicData>
        </a:graphic>
      </p:graphicFrame>
      <p:sp>
        <p:nvSpPr>
          <p:cNvPr id="44" name="TextBox 43"/>
          <p:cNvSpPr txBox="1"/>
          <p:nvPr/>
        </p:nvSpPr>
        <p:spPr>
          <a:xfrm>
            <a:off x="4647326" y="4140671"/>
            <a:ext cx="3161838" cy="171811"/>
          </a:xfrm>
          <a:prstGeom prst="rect">
            <a:avLst/>
          </a:prstGeom>
        </p:spPr>
        <p:txBody>
          <a:bodyPr vert="horz" wrap="square" lIns="0" tIns="0" rIns="0" bIns="0" rtlCol="0">
            <a:noAutofit/>
          </a:bodyPr>
          <a:lstStyle/>
          <a:p>
            <a:pPr marL="4762" defTabSz="1357992">
              <a:spcBef>
                <a:spcPts val="1199"/>
              </a:spcBef>
            </a:pPr>
            <a:r>
              <a:rPr lang="en-US" sz="1300" dirty="0">
                <a:solidFill>
                  <a:srgbClr val="007681"/>
                </a:solidFill>
                <a:latin typeface="Calibri"/>
                <a:cs typeface="Calibri"/>
              </a:rPr>
              <a:t>NUMBER OF TRAVEL COMPANIONS</a:t>
            </a:r>
          </a:p>
        </p:txBody>
      </p:sp>
      <p:sp>
        <p:nvSpPr>
          <p:cNvPr id="46" name="TextBox 45"/>
          <p:cNvSpPr txBox="1"/>
          <p:nvPr/>
        </p:nvSpPr>
        <p:spPr>
          <a:xfrm>
            <a:off x="4645782" y="5789601"/>
            <a:ext cx="3161838" cy="171811"/>
          </a:xfrm>
          <a:prstGeom prst="rect">
            <a:avLst/>
          </a:prstGeom>
        </p:spPr>
        <p:txBody>
          <a:bodyPr vert="horz" wrap="square" lIns="0" tIns="0" rIns="0" bIns="0" rtlCol="0">
            <a:noAutofit/>
          </a:bodyPr>
          <a:lstStyle/>
          <a:p>
            <a:pPr marL="4762" defTabSz="1357992">
              <a:spcBef>
                <a:spcPts val="1199"/>
              </a:spcBef>
            </a:pPr>
            <a:r>
              <a:rPr lang="en-US" sz="1300" dirty="0">
                <a:solidFill>
                  <a:srgbClr val="007681"/>
                </a:solidFill>
                <a:latin typeface="Calibri"/>
                <a:cs typeface="Calibri"/>
              </a:rPr>
              <a:t>HOW DID YOU TRAVEL</a:t>
            </a:r>
          </a:p>
        </p:txBody>
      </p:sp>
      <p:graphicFrame>
        <p:nvGraphicFramePr>
          <p:cNvPr id="50" name="Chart 49"/>
          <p:cNvGraphicFramePr/>
          <p:nvPr>
            <p:extLst>
              <p:ext uri="{D42A27DB-BD31-4B8C-83A1-F6EECF244321}">
                <p14:modId xmlns:p14="http://schemas.microsoft.com/office/powerpoint/2010/main" val="2829830902"/>
              </p:ext>
            </p:extLst>
          </p:nvPr>
        </p:nvGraphicFramePr>
        <p:xfrm>
          <a:off x="4662257" y="6025538"/>
          <a:ext cx="3878820" cy="1372790"/>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41" name="Chart 40"/>
          <p:cNvGraphicFramePr/>
          <p:nvPr>
            <p:extLst>
              <p:ext uri="{D42A27DB-BD31-4B8C-83A1-F6EECF244321}">
                <p14:modId xmlns:p14="http://schemas.microsoft.com/office/powerpoint/2010/main" val="3622161655"/>
              </p:ext>
            </p:extLst>
          </p:nvPr>
        </p:nvGraphicFramePr>
        <p:xfrm>
          <a:off x="9240167" y="2036227"/>
          <a:ext cx="3878820" cy="2608500"/>
        </p:xfrm>
        <a:graphic>
          <a:graphicData uri="http://schemas.openxmlformats.org/drawingml/2006/chart">
            <c:chart xmlns:c="http://schemas.openxmlformats.org/drawingml/2006/chart" xmlns:r="http://schemas.openxmlformats.org/officeDocument/2006/relationships" r:id="rId11"/>
          </a:graphicData>
        </a:graphic>
      </p:graphicFrame>
      <p:sp>
        <p:nvSpPr>
          <p:cNvPr id="42" name="TextBox 41"/>
          <p:cNvSpPr txBox="1"/>
          <p:nvPr/>
        </p:nvSpPr>
        <p:spPr>
          <a:xfrm>
            <a:off x="10814568" y="396255"/>
            <a:ext cx="2256562" cy="228708"/>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over indexed in segment</a:t>
            </a:r>
          </a:p>
        </p:txBody>
      </p:sp>
      <p:sp>
        <p:nvSpPr>
          <p:cNvPr id="43" name="TextBox 42"/>
          <p:cNvSpPr txBox="1"/>
          <p:nvPr/>
        </p:nvSpPr>
        <p:spPr>
          <a:xfrm>
            <a:off x="10814568" y="644296"/>
            <a:ext cx="2339918" cy="241980"/>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under indexed in segment</a:t>
            </a:r>
          </a:p>
        </p:txBody>
      </p:sp>
      <p:sp>
        <p:nvSpPr>
          <p:cNvPr id="45" name="Rectangle 44"/>
          <p:cNvSpPr/>
          <p:nvPr/>
        </p:nvSpPr>
        <p:spPr bwMode="gray">
          <a:xfrm>
            <a:off x="10536311" y="438601"/>
            <a:ext cx="321830" cy="14401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sp>
        <p:nvSpPr>
          <p:cNvPr id="51" name="Rectangle 50"/>
          <p:cNvSpPr/>
          <p:nvPr/>
        </p:nvSpPr>
        <p:spPr bwMode="gray">
          <a:xfrm>
            <a:off x="10536311" y="688962"/>
            <a:ext cx="321830" cy="1440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pic>
        <p:nvPicPr>
          <p:cNvPr id="52" name="Picture 2" descr="Bilderesultat for country falg button sweden"/>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12696551" y="6876975"/>
            <a:ext cx="513334" cy="481962"/>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8EE1FFAF-AD9D-4601-984C-84E1AA97FFB8}"/>
              </a:ext>
            </a:extLst>
          </p:cNvPr>
          <p:cNvSpPr txBox="1"/>
          <p:nvPr/>
        </p:nvSpPr>
        <p:spPr>
          <a:xfrm>
            <a:off x="9325677" y="4848414"/>
            <a:ext cx="3514889" cy="171811"/>
          </a:xfrm>
          <a:prstGeom prst="rect">
            <a:avLst/>
          </a:prstGeom>
        </p:spPr>
        <p:txBody>
          <a:bodyPr vert="horz" wrap="square" lIns="0" tIns="0" rIns="0" bIns="0" rtlCol="0">
            <a:noAutofit/>
          </a:bodyPr>
          <a:lstStyle/>
          <a:p>
            <a:pPr marL="4762" defTabSz="1357992">
              <a:spcBef>
                <a:spcPts val="1199"/>
              </a:spcBef>
            </a:pPr>
            <a:r>
              <a:rPr lang="en-US" sz="1300" dirty="0">
                <a:solidFill>
                  <a:srgbClr val="007681"/>
                </a:solidFill>
                <a:latin typeface="Calibri"/>
                <a:cs typeface="Calibri"/>
              </a:rPr>
              <a:t>TRAVEL FREQUENCY (NUMBER OF TIMES ABROAD)</a:t>
            </a:r>
          </a:p>
        </p:txBody>
      </p:sp>
      <p:graphicFrame>
        <p:nvGraphicFramePr>
          <p:cNvPr id="40" name="Chart 39">
            <a:extLst>
              <a:ext uri="{FF2B5EF4-FFF2-40B4-BE49-F238E27FC236}">
                <a16:creationId xmlns:a16="http://schemas.microsoft.com/office/drawing/2014/main" id="{29B1E691-D42D-41B2-B196-F470D97DE5CD}"/>
              </a:ext>
            </a:extLst>
          </p:cNvPr>
          <p:cNvGraphicFramePr/>
          <p:nvPr>
            <p:extLst>
              <p:ext uri="{D42A27DB-BD31-4B8C-83A1-F6EECF244321}">
                <p14:modId xmlns:p14="http://schemas.microsoft.com/office/powerpoint/2010/main" val="2862249047"/>
              </p:ext>
            </p:extLst>
          </p:nvPr>
        </p:nvGraphicFramePr>
        <p:xfrm>
          <a:off x="9384183" y="5223913"/>
          <a:ext cx="3878820" cy="1372790"/>
        </p:xfrm>
        <a:graphic>
          <a:graphicData uri="http://schemas.openxmlformats.org/drawingml/2006/chart">
            <c:chart xmlns:c="http://schemas.openxmlformats.org/drawingml/2006/chart" xmlns:r="http://schemas.openxmlformats.org/officeDocument/2006/relationships" r:id="rId13"/>
          </a:graphicData>
        </a:graphic>
      </p:graphicFrame>
    </p:spTree>
    <p:extLst>
      <p:ext uri="{BB962C8B-B14F-4D97-AF65-F5344CB8AC3E}">
        <p14:creationId xmlns:p14="http://schemas.microsoft.com/office/powerpoint/2010/main" val="2341573703"/>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Placeholder 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7159" y="180232"/>
            <a:ext cx="13105455" cy="7200799"/>
          </a:xfrm>
          <a:prstGeom prst="rect">
            <a:avLst/>
          </a:prstGeom>
        </p:spPr>
      </p:pic>
      <p:sp>
        <p:nvSpPr>
          <p:cNvPr id="14" name="Oval 13"/>
          <p:cNvSpPr/>
          <p:nvPr/>
        </p:nvSpPr>
        <p:spPr bwMode="gray">
          <a:xfrm>
            <a:off x="3196109" y="2102300"/>
            <a:ext cx="3168352" cy="3168352"/>
          </a:xfrm>
          <a:prstGeom prst="ellipse">
            <a:avLst/>
          </a:prstGeom>
          <a:solidFill>
            <a:schemeClr val="bg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10000"/>
              </a:lnSpc>
              <a:spcBef>
                <a:spcPts val="2400"/>
              </a:spcBef>
              <a:spcAft>
                <a:spcPts val="0"/>
              </a:spcAft>
              <a:buClr>
                <a:srgbClr val="D2D3D2"/>
              </a:buClr>
              <a:buSzTx/>
              <a:buFontTx/>
              <a:buNone/>
              <a:tabLst/>
              <a:defRPr/>
            </a:pPr>
            <a:endParaRPr kumimoji="0" lang="en-GB" sz="2000" b="0" i="0" u="none" strike="noStrike" kern="0" cap="none" spc="0" normalizeH="0" baseline="0" noProof="0" dirty="0">
              <a:ln>
                <a:noFill/>
              </a:ln>
              <a:solidFill>
                <a:prstClr val="white"/>
              </a:solidFill>
              <a:effectLst/>
              <a:uLnTx/>
              <a:uFillTx/>
              <a:latin typeface="Segoe UI"/>
              <a:ea typeface="+mn-ea"/>
              <a:cs typeface="+mn-cs"/>
            </a:endParaRPr>
          </a:p>
        </p:txBody>
      </p:sp>
      <p:sp>
        <p:nvSpPr>
          <p:cNvPr id="15" name="Oval 14"/>
          <p:cNvSpPr/>
          <p:nvPr/>
        </p:nvSpPr>
        <p:spPr bwMode="gray">
          <a:xfrm>
            <a:off x="547513" y="2102300"/>
            <a:ext cx="3168352" cy="3168352"/>
          </a:xfrm>
          <a:prstGeom prst="ellipse">
            <a:avLst/>
          </a:prstGeom>
          <a:solidFill>
            <a:schemeClr val="bg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10000"/>
              </a:lnSpc>
              <a:spcBef>
                <a:spcPts val="2400"/>
              </a:spcBef>
              <a:spcAft>
                <a:spcPts val="0"/>
              </a:spcAft>
              <a:buClr>
                <a:srgbClr val="D2D3D2"/>
              </a:buClr>
              <a:buSzTx/>
              <a:buFontTx/>
              <a:buNone/>
              <a:tabLst/>
              <a:defRPr/>
            </a:pPr>
            <a:endParaRPr kumimoji="0" lang="en-GB" sz="2000" b="0" i="0" u="none" strike="noStrike" kern="0" cap="none" spc="0" normalizeH="0" baseline="0" noProof="0" dirty="0">
              <a:ln>
                <a:noFill/>
              </a:ln>
              <a:solidFill>
                <a:prstClr val="white"/>
              </a:solidFill>
              <a:effectLst/>
              <a:uLnTx/>
              <a:uFillTx/>
              <a:latin typeface="Segoe UI"/>
              <a:ea typeface="+mn-ea"/>
              <a:cs typeface="+mn-cs"/>
            </a:endParaRPr>
          </a:p>
        </p:txBody>
      </p:sp>
      <p:sp>
        <p:nvSpPr>
          <p:cNvPr id="6" name="Oval 5"/>
          <p:cNvSpPr/>
          <p:nvPr/>
        </p:nvSpPr>
        <p:spPr bwMode="gray">
          <a:xfrm>
            <a:off x="1871811" y="705872"/>
            <a:ext cx="3168352" cy="3168352"/>
          </a:xfrm>
          <a:prstGeom prst="ellipse">
            <a:avLst/>
          </a:prstGeom>
          <a:solidFill>
            <a:srgbClr val="FFC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10000"/>
              </a:lnSpc>
              <a:spcBef>
                <a:spcPts val="2400"/>
              </a:spcBef>
              <a:spcAft>
                <a:spcPts val="0"/>
              </a:spcAft>
              <a:buClr>
                <a:srgbClr val="D2D3D2"/>
              </a:buClr>
              <a:buSzTx/>
              <a:buFontTx/>
              <a:buNone/>
              <a:tabLst/>
              <a:defRPr/>
            </a:pPr>
            <a:r>
              <a:rPr kumimoji="0" lang="en-GB" sz="28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Segoe UI"/>
                <a:ea typeface="+mn-ea"/>
                <a:cs typeface="+mn-cs"/>
              </a:rPr>
              <a:t>SOCIAL IMMERSION</a:t>
            </a:r>
          </a:p>
        </p:txBody>
      </p:sp>
      <p:sp>
        <p:nvSpPr>
          <p:cNvPr id="10" name="TextBox 9"/>
          <p:cNvSpPr txBox="1"/>
          <p:nvPr/>
        </p:nvSpPr>
        <p:spPr>
          <a:xfrm>
            <a:off x="3767559" y="3889777"/>
            <a:ext cx="2136219" cy="682101"/>
          </a:xfrm>
          <a:prstGeom prst="rect">
            <a:avLst/>
          </a:prstGeom>
          <a:noFill/>
        </p:spPr>
        <p:txBody>
          <a:bodyPr wrap="square" lIns="72000" tIns="36000" rIns="72000" bIns="36000" rtlCol="0">
            <a:spAutoFit/>
          </a:bodyPr>
          <a:lstStyle/>
          <a:p>
            <a:pPr marL="0" marR="0" lvl="0" indent="0" algn="l" defTabSz="914400" rtl="0" eaLnBrk="1" fontAlgn="auto" latinLnBrk="0" hangingPunct="1">
              <a:lnSpc>
                <a:spcPct val="110000"/>
              </a:lnSpc>
              <a:spcBef>
                <a:spcPts val="2400"/>
              </a:spcBef>
              <a:spcAft>
                <a:spcPts val="0"/>
              </a:spcAft>
              <a:buClr>
                <a:srgbClr val="D2D3D2"/>
              </a:buClr>
              <a:buSzTx/>
              <a:buFontTx/>
              <a:buNone/>
              <a:tabLst/>
              <a:defRPr/>
            </a:pPr>
            <a:r>
              <a:rPr kumimoji="0" lang="en-GB" sz="1800" b="0" i="0" u="none" strike="noStrike" kern="0" cap="none" spc="0" normalizeH="0" baseline="0" noProof="0" dirty="0">
                <a:ln>
                  <a:noFill/>
                </a:ln>
                <a:solidFill>
                  <a:prstClr val="white"/>
                </a:solidFill>
                <a:effectLst/>
                <a:uLnTx/>
                <a:uFillTx/>
                <a:latin typeface="Segoe UI"/>
                <a:ea typeface="+mn-ea"/>
                <a:cs typeface="+mn-cs"/>
              </a:rPr>
              <a:t>Meet local people, eat local cuisine</a:t>
            </a:r>
          </a:p>
        </p:txBody>
      </p:sp>
      <p:sp>
        <p:nvSpPr>
          <p:cNvPr id="9" name="TextBox 8"/>
          <p:cNvSpPr txBox="1"/>
          <p:nvPr/>
        </p:nvSpPr>
        <p:spPr>
          <a:xfrm>
            <a:off x="987882" y="3889778"/>
            <a:ext cx="2160240" cy="682101"/>
          </a:xfrm>
          <a:prstGeom prst="rect">
            <a:avLst/>
          </a:prstGeom>
          <a:noFill/>
        </p:spPr>
        <p:txBody>
          <a:bodyPr wrap="square" lIns="72000" tIns="36000" rIns="72000" bIns="36000" rtlCol="0">
            <a:spAutoFit/>
          </a:bodyPr>
          <a:lstStyle/>
          <a:p>
            <a:pPr marL="0" marR="0" lvl="0" indent="0" algn="l" defTabSz="914400" rtl="0" eaLnBrk="1" fontAlgn="auto" latinLnBrk="0" hangingPunct="1">
              <a:lnSpc>
                <a:spcPct val="110000"/>
              </a:lnSpc>
              <a:spcBef>
                <a:spcPts val="2400"/>
              </a:spcBef>
              <a:spcAft>
                <a:spcPts val="0"/>
              </a:spcAft>
              <a:buClr>
                <a:srgbClr val="D2D3D2"/>
              </a:buClr>
              <a:buSzTx/>
              <a:buFontTx/>
              <a:buNone/>
              <a:tabLst/>
              <a:defRPr/>
            </a:pPr>
            <a:r>
              <a:rPr kumimoji="0" lang="en-GB" sz="1800" b="0" i="0" u="none" strike="noStrike" kern="0" cap="none" spc="0" normalizeH="0" baseline="0" noProof="0" dirty="0">
                <a:ln>
                  <a:noFill/>
                </a:ln>
                <a:solidFill>
                  <a:prstClr val="white"/>
                </a:solidFill>
                <a:effectLst/>
                <a:uLnTx/>
                <a:uFillTx/>
                <a:latin typeface="Segoe UI"/>
                <a:ea typeface="+mn-ea"/>
                <a:cs typeface="+mn-cs"/>
              </a:rPr>
              <a:t>Sociable and open-minded</a:t>
            </a:r>
          </a:p>
        </p:txBody>
      </p:sp>
      <p:sp>
        <p:nvSpPr>
          <p:cNvPr id="8" name="TextBox 7"/>
          <p:cNvSpPr txBox="1"/>
          <p:nvPr/>
        </p:nvSpPr>
        <p:spPr>
          <a:xfrm>
            <a:off x="7103948" y="454745"/>
            <a:ext cx="5952643" cy="2478426"/>
          </a:xfrm>
          <a:prstGeom prst="rect">
            <a:avLst/>
          </a:prstGeom>
          <a:solidFill>
            <a:schemeClr val="bg1">
              <a:lumMod val="50000"/>
              <a:alpha val="74902"/>
            </a:schemeClr>
          </a:solidFill>
        </p:spPr>
        <p:txBody>
          <a:bodyPr wrap="squar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defRPr/>
            </a:pPr>
            <a:r>
              <a:rPr kumimoji="0" lang="en-US" sz="2400" b="0" i="0" u="none" strike="noStrike" kern="1200" cap="none" spc="0" normalizeH="0" baseline="0" noProof="0" dirty="0">
                <a:ln>
                  <a:noFill/>
                </a:ln>
                <a:solidFill>
                  <a:prstClr val="white"/>
                </a:solidFill>
                <a:effectLst/>
                <a:uLnTx/>
                <a:uFillTx/>
                <a:latin typeface="Segoe UI"/>
                <a:ea typeface="+mn-ea"/>
                <a:cs typeface="Arial" pitchFamily="34" charset="0"/>
              </a:rPr>
              <a:t>Social immersion is all about wanting to be harmoniously </a:t>
            </a:r>
            <a:r>
              <a:rPr kumimoji="0" lang="en-US" sz="2400" b="1" i="0" u="none" strike="noStrike" kern="0" cap="none" spc="0" normalizeH="0" baseline="0" noProof="0" dirty="0">
                <a:ln>
                  <a:noFill/>
                </a:ln>
                <a:solidFill>
                  <a:srgbClr val="FFC000"/>
                </a:solidFill>
                <a:effectLst/>
                <a:uLnTx/>
                <a:uFillTx/>
                <a:latin typeface="Segoe UI"/>
                <a:ea typeface="+mn-ea"/>
                <a:cs typeface="+mn-cs"/>
              </a:rPr>
              <a:t>connected</a:t>
            </a:r>
            <a:r>
              <a:rPr kumimoji="0" lang="en-US" sz="2400" b="0" i="0" u="none" strike="noStrike" kern="1200" cap="none" spc="0" normalizeH="0" baseline="0" noProof="0" dirty="0">
                <a:ln>
                  <a:noFill/>
                </a:ln>
                <a:solidFill>
                  <a:prstClr val="white"/>
                </a:solidFill>
                <a:effectLst/>
                <a:uLnTx/>
                <a:uFillTx/>
                <a:latin typeface="Segoe UI"/>
                <a:ea typeface="+mn-ea"/>
                <a:cs typeface="Arial" pitchFamily="34" charset="0"/>
              </a:rPr>
              <a:t> with other people. For me, meeting people is a joy. I love having </a:t>
            </a:r>
            <a:r>
              <a:rPr kumimoji="0" lang="en-US" sz="2400" b="1" i="0" u="none" strike="noStrike" kern="0" cap="none" spc="0" normalizeH="0" baseline="0" noProof="0" dirty="0">
                <a:ln>
                  <a:noFill/>
                </a:ln>
                <a:solidFill>
                  <a:srgbClr val="FFC000"/>
                </a:solidFill>
                <a:effectLst/>
                <a:uLnTx/>
                <a:uFillTx/>
                <a:latin typeface="Segoe UI"/>
                <a:ea typeface="+mn-ea"/>
                <a:cs typeface="+mn-cs"/>
              </a:rPr>
              <a:t>good times with good friends </a:t>
            </a:r>
            <a:r>
              <a:rPr kumimoji="0" lang="en-US" sz="2400" b="0" i="0" u="none" strike="noStrike" kern="1200" cap="none" spc="0" normalizeH="0" baseline="0" noProof="0" dirty="0">
                <a:ln>
                  <a:noFill/>
                </a:ln>
                <a:solidFill>
                  <a:prstClr val="white"/>
                </a:solidFill>
                <a:effectLst/>
                <a:uLnTx/>
                <a:uFillTx/>
                <a:latin typeface="Segoe UI"/>
                <a:ea typeface="+mn-ea"/>
                <a:cs typeface="Arial" pitchFamily="34" charset="0"/>
              </a:rPr>
              <a:t>and opening up and </a:t>
            </a:r>
            <a:r>
              <a:rPr kumimoji="0" lang="en-US" sz="2400" b="1" i="0" u="none" strike="noStrike" kern="0" cap="none" spc="0" normalizeH="0" baseline="0" noProof="0" dirty="0">
                <a:ln>
                  <a:noFill/>
                </a:ln>
                <a:solidFill>
                  <a:srgbClr val="FFC000"/>
                </a:solidFill>
                <a:effectLst/>
                <a:uLnTx/>
                <a:uFillTx/>
                <a:latin typeface="Segoe UI"/>
                <a:ea typeface="+mn-ea"/>
                <a:cs typeface="+mn-cs"/>
              </a:rPr>
              <a:t>meeting new people</a:t>
            </a:r>
            <a:r>
              <a:rPr kumimoji="0" lang="en-US" sz="2400" b="0" i="0" u="none" strike="noStrike" kern="1200" cap="none" spc="0" normalizeH="0" baseline="0" noProof="0" dirty="0">
                <a:ln>
                  <a:noFill/>
                </a:ln>
                <a:solidFill>
                  <a:prstClr val="white"/>
                </a:solidFill>
                <a:effectLst/>
                <a:uLnTx/>
                <a:uFillTx/>
                <a:latin typeface="Segoe UI"/>
                <a:ea typeface="+mn-ea"/>
                <a:cs typeface="Arial" pitchFamily="34" charset="0"/>
              </a:rPr>
              <a:t>.  </a:t>
            </a:r>
          </a:p>
        </p:txBody>
      </p:sp>
      <p:cxnSp>
        <p:nvCxnSpPr>
          <p:cNvPr id="11" name="Straight Connector 10"/>
          <p:cNvCxnSpPr/>
          <p:nvPr/>
        </p:nvCxnSpPr>
        <p:spPr>
          <a:xfrm>
            <a:off x="7007919" y="454745"/>
            <a:ext cx="0" cy="2478426"/>
          </a:xfrm>
          <a:prstGeom prst="line">
            <a:avLst/>
          </a:prstGeom>
          <a:ln w="571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8211961"/>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5113413" y="5592035"/>
            <a:ext cx="8147864" cy="183589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3087" dirty="0"/>
          </a:p>
        </p:txBody>
      </p:sp>
      <p:pic>
        <p:nvPicPr>
          <p:cNvPr id="2" name="Picture Placeholder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4683" y="1135719"/>
            <a:ext cx="5651138" cy="6292208"/>
          </a:xfrm>
          <a:custGeom>
            <a:avLst/>
            <a:gdLst>
              <a:gd name="connsiteX0" fmla="*/ 0 w 4392706"/>
              <a:gd name="connsiteY0" fmla="*/ 0 h 5143500"/>
              <a:gd name="connsiteX1" fmla="*/ 4392706 w 4392706"/>
              <a:gd name="connsiteY1" fmla="*/ 0 h 5143500"/>
              <a:gd name="connsiteX2" fmla="*/ 4392706 w 4392706"/>
              <a:gd name="connsiteY2" fmla="*/ 5143500 h 5143500"/>
              <a:gd name="connsiteX3" fmla="*/ 0 w 4392706"/>
              <a:gd name="connsiteY3" fmla="*/ 5143500 h 5143500"/>
              <a:gd name="connsiteX4" fmla="*/ 0 w 4392706"/>
              <a:gd name="connsiteY4" fmla="*/ 0 h 5143500"/>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16306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2706" h="5152465">
                <a:moveTo>
                  <a:pt x="0" y="8965"/>
                </a:moveTo>
                <a:lnTo>
                  <a:pt x="2716306" y="0"/>
                </a:lnTo>
                <a:lnTo>
                  <a:pt x="4392706" y="5152465"/>
                </a:lnTo>
                <a:lnTo>
                  <a:pt x="0" y="5152465"/>
                </a:lnTo>
                <a:lnTo>
                  <a:pt x="0" y="8965"/>
                </a:lnTo>
                <a:close/>
              </a:path>
            </a:pathLst>
          </a:custGeom>
        </p:spPr>
      </p:pic>
      <p:sp>
        <p:nvSpPr>
          <p:cNvPr id="3" name="Rectangle 2"/>
          <p:cNvSpPr/>
          <p:nvPr/>
        </p:nvSpPr>
        <p:spPr>
          <a:xfrm>
            <a:off x="178497" y="179192"/>
            <a:ext cx="13082780" cy="95652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4703" b="1" dirty="0">
                <a:solidFill>
                  <a:schemeClr val="bg1"/>
                </a:solidFill>
              </a:rPr>
              <a:t>SOCIAL IMMERSION</a:t>
            </a:r>
            <a:endParaRPr lang="nb-NO" sz="4703" dirty="0"/>
          </a:p>
        </p:txBody>
      </p:sp>
      <p:sp>
        <p:nvSpPr>
          <p:cNvPr id="8" name="TextBox 7"/>
          <p:cNvSpPr txBox="1"/>
          <p:nvPr/>
        </p:nvSpPr>
        <p:spPr>
          <a:xfrm>
            <a:off x="5569752" y="1322571"/>
            <a:ext cx="3246015" cy="4085093"/>
          </a:xfrm>
          <a:prstGeom prst="rect">
            <a:avLst/>
          </a:prstGeom>
        </p:spPr>
        <p:txBody>
          <a:bodyPr vert="horz" wrap="square" lIns="0" tIns="0" rIns="0" bIns="0" rtlCol="0">
            <a:spAutoFit/>
          </a:bodyPr>
          <a:lstStyle/>
          <a:p>
            <a:pPr marL="7001" algn="just" defTabSz="1343985">
              <a:defRPr/>
            </a:pPr>
            <a:r>
              <a:rPr lang="en-US" sz="1396" b="1" kern="0" cap="all" dirty="0">
                <a:solidFill>
                  <a:sysClr val="windowText" lastClr="000000"/>
                </a:solidFill>
              </a:rPr>
              <a:t>Emotional benefits; What SHOULD THE HOLIDAY  give me ?</a:t>
            </a:r>
          </a:p>
          <a:p>
            <a:pPr marL="7001" algn="just" defTabSz="1343985">
              <a:defRPr/>
            </a:pPr>
            <a:r>
              <a:rPr lang="en-US" sz="1396" kern="0" dirty="0">
                <a:solidFill>
                  <a:sysClr val="windowText" lastClr="000000"/>
                </a:solidFill>
              </a:rPr>
              <a:t>The core meaning of going on holiday is to </a:t>
            </a:r>
            <a:r>
              <a:rPr lang="en-US" sz="1396" b="1" kern="0" dirty="0">
                <a:solidFill>
                  <a:srgbClr val="FFC000"/>
                </a:solidFill>
              </a:rPr>
              <a:t>meet new people</a:t>
            </a:r>
            <a:r>
              <a:rPr lang="en-US" sz="1396" kern="0" dirty="0">
                <a:solidFill>
                  <a:sysClr val="windowText" lastClr="000000"/>
                </a:solidFill>
              </a:rPr>
              <a:t>. I want to go a place where I can </a:t>
            </a:r>
            <a:r>
              <a:rPr lang="en-US" sz="1396" b="1" kern="0" dirty="0">
                <a:solidFill>
                  <a:srgbClr val="FFC000"/>
                </a:solidFill>
              </a:rPr>
              <a:t>immerse myself in the local life </a:t>
            </a:r>
            <a:r>
              <a:rPr lang="en-US" sz="1396" kern="0" dirty="0">
                <a:solidFill>
                  <a:sysClr val="windowText" lastClr="000000"/>
                </a:solidFill>
              </a:rPr>
              <a:t>and broaden my horizon. A place that enriches my view on the world and allows me to </a:t>
            </a:r>
            <a:r>
              <a:rPr lang="en-US" sz="1396" b="1" kern="0" dirty="0">
                <a:solidFill>
                  <a:srgbClr val="FFC000"/>
                </a:solidFill>
              </a:rPr>
              <a:t>broaden my knowledge.</a:t>
            </a:r>
          </a:p>
          <a:p>
            <a:pPr marL="7001" algn="just" defTabSz="1343985">
              <a:defRPr/>
            </a:pPr>
            <a:endParaRPr lang="en-US" altLang="ja-JP" sz="1396" b="1" cap="all" dirty="0">
              <a:solidFill>
                <a:srgbClr val="000000"/>
              </a:solidFill>
              <a:ea typeface="ＭＳ Ｐゴシック" pitchFamily="34" charset="-128"/>
            </a:endParaRPr>
          </a:p>
          <a:p>
            <a:pPr marL="7001" algn="just" defTabSz="1343985">
              <a:defRPr/>
            </a:pPr>
            <a:r>
              <a:rPr lang="en-US" altLang="ja-JP" sz="1396" b="1" cap="all" dirty="0">
                <a:solidFill>
                  <a:srgbClr val="000000"/>
                </a:solidFill>
                <a:ea typeface="ＭＳ Ｐゴシック" pitchFamily="34" charset="-128"/>
              </a:rPr>
              <a:t>Destination features and activities; What AM I looking for? </a:t>
            </a:r>
          </a:p>
          <a:p>
            <a:pPr marL="7001" algn="just" defTabSz="1343985">
              <a:defRPr/>
            </a:pPr>
            <a:r>
              <a:rPr lang="en-US" sz="1396" kern="0" dirty="0">
                <a:solidFill>
                  <a:sysClr val="windowText" lastClr="000000"/>
                </a:solidFill>
              </a:rPr>
              <a:t>I </a:t>
            </a:r>
            <a:r>
              <a:rPr lang="en-US" sz="1400" kern="0" dirty="0">
                <a:solidFill>
                  <a:sysClr val="windowText" lastClr="000000"/>
                </a:solidFill>
              </a:rPr>
              <a:t>want to destinations that has good opportunities to </a:t>
            </a:r>
            <a:r>
              <a:rPr lang="en-US" sz="1400" b="1" kern="0" dirty="0">
                <a:solidFill>
                  <a:srgbClr val="FFC000"/>
                </a:solidFill>
              </a:rPr>
              <a:t>meet local people</a:t>
            </a:r>
            <a:r>
              <a:rPr lang="en-US" sz="1400" kern="0" dirty="0">
                <a:solidFill>
                  <a:sysClr val="windowText" lastClr="000000"/>
                </a:solidFill>
              </a:rPr>
              <a:t>. It needs to be known for its friendly people. I want </a:t>
            </a:r>
            <a:r>
              <a:rPr lang="en-US" sz="1400" b="1" kern="0" dirty="0">
                <a:solidFill>
                  <a:srgbClr val="FFC000"/>
                </a:solidFill>
              </a:rPr>
              <a:t>good local cuisine </a:t>
            </a:r>
            <a:r>
              <a:rPr lang="en-US" sz="1400" kern="0" dirty="0">
                <a:solidFill>
                  <a:sysClr val="windowText" lastClr="000000"/>
                </a:solidFill>
              </a:rPr>
              <a:t>and interesting </a:t>
            </a:r>
            <a:r>
              <a:rPr lang="en-US" sz="1400" b="1" kern="0" dirty="0">
                <a:solidFill>
                  <a:srgbClr val="FFC000"/>
                </a:solidFill>
              </a:rPr>
              <a:t>sights</a:t>
            </a:r>
            <a:r>
              <a:rPr lang="en-US" sz="1400" kern="0" dirty="0">
                <a:solidFill>
                  <a:sysClr val="windowText" lastClr="000000"/>
                </a:solidFill>
              </a:rPr>
              <a:t>, and a variety of different </a:t>
            </a:r>
            <a:r>
              <a:rPr lang="en-US" sz="1400" b="1" kern="0" dirty="0">
                <a:solidFill>
                  <a:srgbClr val="FFC000"/>
                </a:solidFill>
              </a:rPr>
              <a:t>restaurant offers</a:t>
            </a:r>
            <a:r>
              <a:rPr lang="en-US" sz="1400" kern="0" dirty="0">
                <a:solidFill>
                  <a:sysClr val="windowText" lastClr="000000"/>
                </a:solidFill>
              </a:rPr>
              <a:t>.</a:t>
            </a:r>
            <a:endParaRPr lang="en-US" sz="1400" kern="0" dirty="0"/>
          </a:p>
        </p:txBody>
      </p:sp>
      <p:sp>
        <p:nvSpPr>
          <p:cNvPr id="9" name="TextBox 8"/>
          <p:cNvSpPr txBox="1"/>
          <p:nvPr/>
        </p:nvSpPr>
        <p:spPr>
          <a:xfrm>
            <a:off x="9350835" y="1322570"/>
            <a:ext cx="3604864" cy="3866443"/>
          </a:xfrm>
          <a:prstGeom prst="rect">
            <a:avLst/>
          </a:prstGeom>
        </p:spPr>
        <p:txBody>
          <a:bodyPr vert="horz" wrap="square" lIns="0" tIns="0" rIns="0" bIns="0" rtlCol="0">
            <a:spAutoFit/>
          </a:bodyPr>
          <a:lstStyle/>
          <a:p>
            <a:pPr marL="7001" algn="just" defTabSz="1343985">
              <a:defRPr/>
            </a:pPr>
            <a:r>
              <a:rPr lang="en-US" sz="1396" b="1" kern="0" dirty="0">
                <a:solidFill>
                  <a:sysClr val="windowText" lastClr="000000"/>
                </a:solidFill>
              </a:rPr>
              <a:t>PERSONALITY; WHAT SHOULD IT STAND FOR?</a:t>
            </a:r>
          </a:p>
          <a:p>
            <a:pPr marL="7001" algn="just" defTabSz="1343985">
              <a:defRPr/>
            </a:pPr>
            <a:r>
              <a:rPr lang="en-US" sz="1396" kern="0" dirty="0">
                <a:solidFill>
                  <a:sysClr val="windowText" lastClr="000000"/>
                </a:solidFill>
              </a:rPr>
              <a:t>The destination needs to be </a:t>
            </a:r>
            <a:r>
              <a:rPr lang="en-US" sz="1396" b="1" kern="0" dirty="0">
                <a:solidFill>
                  <a:srgbClr val="FFC000"/>
                </a:solidFill>
              </a:rPr>
              <a:t>sociable</a:t>
            </a:r>
            <a:r>
              <a:rPr lang="en-US" sz="1396" kern="0" dirty="0">
                <a:solidFill>
                  <a:sysClr val="windowText" lastClr="000000"/>
                </a:solidFill>
              </a:rPr>
              <a:t>, </a:t>
            </a:r>
            <a:r>
              <a:rPr lang="en-US" sz="1396" b="1" kern="0" dirty="0">
                <a:solidFill>
                  <a:srgbClr val="FFC000"/>
                </a:solidFill>
              </a:rPr>
              <a:t>open-minded</a:t>
            </a:r>
            <a:r>
              <a:rPr lang="en-US" sz="1396" kern="0" dirty="0">
                <a:solidFill>
                  <a:sysClr val="windowText" lastClr="000000"/>
                </a:solidFill>
              </a:rPr>
              <a:t>, friendly and authentic.</a:t>
            </a:r>
          </a:p>
          <a:p>
            <a:pPr marL="7001" algn="just" defTabSz="1343985">
              <a:defRPr/>
            </a:pPr>
            <a:endParaRPr lang="en-US" sz="1396" kern="0" dirty="0">
              <a:solidFill>
                <a:sysClr val="windowText" lastClr="000000"/>
              </a:solidFill>
            </a:endParaRPr>
          </a:p>
          <a:p>
            <a:pPr marL="7001" algn="just" defTabSz="1343985">
              <a:defRPr/>
            </a:pPr>
            <a:endParaRPr lang="en-US" sz="1396" kern="0" dirty="0">
              <a:solidFill>
                <a:sysClr val="windowText" lastClr="000000"/>
              </a:solidFill>
            </a:endParaRPr>
          </a:p>
          <a:p>
            <a:pPr marL="7001" algn="just" defTabSz="1343985">
              <a:defRPr/>
            </a:pPr>
            <a:endParaRPr lang="en-US" sz="1396" kern="0" dirty="0">
              <a:solidFill>
                <a:sysClr val="windowText" lastClr="000000"/>
              </a:solidFill>
            </a:endParaRPr>
          </a:p>
          <a:p>
            <a:pPr marL="7001" algn="just" defTabSz="1343985">
              <a:defRPr/>
            </a:pPr>
            <a:endParaRPr lang="en-US" sz="1396" kern="0" dirty="0">
              <a:solidFill>
                <a:sysClr val="windowText" lastClr="000000"/>
              </a:solidFill>
            </a:endParaRPr>
          </a:p>
          <a:p>
            <a:pPr marL="7001" algn="just" defTabSz="1343985">
              <a:defRPr/>
            </a:pPr>
            <a:endParaRPr lang="en-US" sz="1396" kern="0" dirty="0">
              <a:solidFill>
                <a:sysClr val="windowText" lastClr="000000"/>
              </a:solidFill>
            </a:endParaRPr>
          </a:p>
          <a:p>
            <a:pPr marL="7001" algn="just" defTabSz="1343985">
              <a:defRPr/>
            </a:pPr>
            <a:endParaRPr lang="en-US" sz="1396" kern="0" dirty="0">
              <a:solidFill>
                <a:sysClr val="windowText" lastClr="000000"/>
              </a:solidFill>
            </a:endParaRPr>
          </a:p>
          <a:p>
            <a:pPr marL="7001" algn="just" defTabSz="1343985">
              <a:defRPr/>
            </a:pPr>
            <a:r>
              <a:rPr lang="en-US" sz="1396" b="1" kern="0" cap="all" dirty="0">
                <a:solidFill>
                  <a:sysClr val="windowText" lastClr="000000"/>
                </a:solidFill>
              </a:rPr>
              <a:t>Social identity; how should it reflect upon me?</a:t>
            </a:r>
          </a:p>
          <a:p>
            <a:pPr marL="7001" algn="just" defTabSz="1343985">
              <a:defRPr/>
            </a:pPr>
            <a:r>
              <a:rPr lang="en-US" sz="1396" kern="0" dirty="0">
                <a:solidFill>
                  <a:sysClr val="windowText" lastClr="000000"/>
                </a:solidFill>
              </a:rPr>
              <a:t>The destination should be for people who are always </a:t>
            </a:r>
            <a:r>
              <a:rPr lang="en-US" sz="1396" b="1" kern="0" dirty="0">
                <a:solidFill>
                  <a:srgbClr val="FFC000"/>
                </a:solidFill>
              </a:rPr>
              <a:t>looking to connect with others</a:t>
            </a:r>
            <a:r>
              <a:rPr lang="en-US" sz="1396" kern="0" dirty="0">
                <a:solidFill>
                  <a:sysClr val="windowText" lastClr="000000"/>
                </a:solidFill>
              </a:rPr>
              <a:t>. People who enjoy an </a:t>
            </a:r>
            <a:r>
              <a:rPr lang="en-US" sz="1396" b="1" kern="0" dirty="0">
                <a:solidFill>
                  <a:srgbClr val="FFC000"/>
                </a:solidFill>
              </a:rPr>
              <a:t>active and busy social life</a:t>
            </a:r>
            <a:r>
              <a:rPr lang="en-US" sz="1396" kern="0" dirty="0">
                <a:solidFill>
                  <a:sysClr val="windowText" lastClr="000000"/>
                </a:solidFill>
              </a:rPr>
              <a:t>. People who enjoy </a:t>
            </a:r>
            <a:r>
              <a:rPr lang="en-US" sz="1396" b="1" kern="0" dirty="0">
                <a:solidFill>
                  <a:srgbClr val="FFC000"/>
                </a:solidFill>
              </a:rPr>
              <a:t>spending time with friends</a:t>
            </a:r>
            <a:r>
              <a:rPr lang="en-US" sz="1396" kern="0" dirty="0">
                <a:solidFill>
                  <a:sysClr val="windowText" lastClr="000000"/>
                </a:solidFill>
              </a:rPr>
              <a:t>. People who are interested to </a:t>
            </a:r>
            <a:r>
              <a:rPr lang="en-US" sz="1396" b="1" kern="0" dirty="0">
                <a:solidFill>
                  <a:srgbClr val="FFC000"/>
                </a:solidFill>
              </a:rPr>
              <a:t>learn more</a:t>
            </a:r>
            <a:r>
              <a:rPr lang="en-US" sz="1396" kern="0" dirty="0">
                <a:solidFill>
                  <a:sysClr val="windowText" lastClr="000000"/>
                </a:solidFill>
              </a:rPr>
              <a:t>. </a:t>
            </a:r>
          </a:p>
        </p:txBody>
      </p:sp>
      <p:grpSp>
        <p:nvGrpSpPr>
          <p:cNvPr id="35" name="Group 34"/>
          <p:cNvGrpSpPr/>
          <p:nvPr/>
        </p:nvGrpSpPr>
        <p:grpSpPr>
          <a:xfrm>
            <a:off x="8358403" y="5754827"/>
            <a:ext cx="575510" cy="1619123"/>
            <a:chOff x="4991401" y="4028582"/>
            <a:chExt cx="391559" cy="1101600"/>
          </a:xfrm>
        </p:grpSpPr>
        <p:grpSp>
          <p:nvGrpSpPr>
            <p:cNvPr id="36" name="Group 35"/>
            <p:cNvGrpSpPr>
              <a:grpSpLocks noChangeAspect="1"/>
            </p:cNvGrpSpPr>
            <p:nvPr/>
          </p:nvGrpSpPr>
          <p:grpSpPr>
            <a:xfrm>
              <a:off x="4991401" y="4028582"/>
              <a:ext cx="391559" cy="1101600"/>
              <a:chOff x="3175" y="2628901"/>
              <a:chExt cx="1020763" cy="2871787"/>
            </a:xfrm>
            <a:solidFill>
              <a:sysClr val="window" lastClr="FFFFFF"/>
            </a:solidFill>
          </p:grpSpPr>
          <p:sp>
            <p:nvSpPr>
              <p:cNvPr id="38" name="Freeform 16"/>
              <p:cNvSpPr>
                <a:spLocks/>
              </p:cNvSpPr>
              <p:nvPr/>
            </p:nvSpPr>
            <p:spPr bwMode="auto">
              <a:xfrm>
                <a:off x="236538" y="2628901"/>
                <a:ext cx="577850" cy="576263"/>
              </a:xfrm>
              <a:custGeom>
                <a:avLst/>
                <a:gdLst/>
                <a:ahLst/>
                <a:cxnLst>
                  <a:cxn ang="0">
                    <a:pos x="132" y="131"/>
                  </a:cxn>
                  <a:cxn ang="0">
                    <a:pos x="154" y="77"/>
                  </a:cxn>
                  <a:cxn ang="0">
                    <a:pos x="132" y="22"/>
                  </a:cxn>
                  <a:cxn ang="0">
                    <a:pos x="77" y="0"/>
                  </a:cxn>
                  <a:cxn ang="0">
                    <a:pos x="23" y="22"/>
                  </a:cxn>
                  <a:cxn ang="0">
                    <a:pos x="0" y="77"/>
                  </a:cxn>
                  <a:cxn ang="0">
                    <a:pos x="23" y="131"/>
                  </a:cxn>
                  <a:cxn ang="0">
                    <a:pos x="77" y="154"/>
                  </a:cxn>
                  <a:cxn ang="0">
                    <a:pos x="132" y="131"/>
                  </a:cxn>
                </a:cxnLst>
                <a:rect l="0" t="0" r="r" b="b"/>
                <a:pathLst>
                  <a:path w="154" h="154">
                    <a:moveTo>
                      <a:pt x="132" y="131"/>
                    </a:moveTo>
                    <a:cubicBezTo>
                      <a:pt x="147" y="116"/>
                      <a:pt x="154" y="98"/>
                      <a:pt x="154" y="77"/>
                    </a:cubicBezTo>
                    <a:cubicBezTo>
                      <a:pt x="154" y="55"/>
                      <a:pt x="147" y="37"/>
                      <a:pt x="132" y="22"/>
                    </a:cubicBezTo>
                    <a:cubicBezTo>
                      <a:pt x="117" y="7"/>
                      <a:pt x="98" y="0"/>
                      <a:pt x="77" y="0"/>
                    </a:cubicBezTo>
                    <a:cubicBezTo>
                      <a:pt x="56" y="0"/>
                      <a:pt x="38" y="7"/>
                      <a:pt x="23" y="22"/>
                    </a:cubicBezTo>
                    <a:cubicBezTo>
                      <a:pt x="8" y="37"/>
                      <a:pt x="0" y="55"/>
                      <a:pt x="0" y="77"/>
                    </a:cubicBezTo>
                    <a:cubicBezTo>
                      <a:pt x="0" y="98"/>
                      <a:pt x="8" y="116"/>
                      <a:pt x="23" y="131"/>
                    </a:cubicBezTo>
                    <a:cubicBezTo>
                      <a:pt x="38" y="146"/>
                      <a:pt x="56" y="154"/>
                      <a:pt x="77" y="154"/>
                    </a:cubicBezTo>
                    <a:cubicBezTo>
                      <a:pt x="98" y="154"/>
                      <a:pt x="117" y="146"/>
                      <a:pt x="132" y="131"/>
                    </a:cubicBez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sp>
            <p:nvSpPr>
              <p:cNvPr id="39" name="Freeform 17"/>
              <p:cNvSpPr>
                <a:spLocks/>
              </p:cNvSpPr>
              <p:nvPr/>
            </p:nvSpPr>
            <p:spPr bwMode="auto">
              <a:xfrm>
                <a:off x="3175" y="3281363"/>
                <a:ext cx="1020763" cy="2219325"/>
              </a:xfrm>
              <a:custGeom>
                <a:avLst/>
                <a:gdLst/>
                <a:ahLst/>
                <a:cxnLst>
                  <a:cxn ang="0">
                    <a:pos x="271" y="68"/>
                  </a:cxn>
                  <a:cxn ang="0">
                    <a:pos x="260" y="36"/>
                  </a:cxn>
                  <a:cxn ang="0">
                    <a:pos x="207" y="1"/>
                  </a:cxn>
                  <a:cxn ang="0">
                    <a:pos x="201" y="1"/>
                  </a:cxn>
                  <a:cxn ang="0">
                    <a:pos x="73" y="1"/>
                  </a:cxn>
                  <a:cxn ang="0">
                    <a:pos x="65" y="1"/>
                  </a:cxn>
                  <a:cxn ang="0">
                    <a:pos x="12" y="36"/>
                  </a:cxn>
                  <a:cxn ang="0">
                    <a:pos x="1" y="68"/>
                  </a:cxn>
                  <a:cxn ang="0">
                    <a:pos x="1" y="68"/>
                  </a:cxn>
                  <a:cxn ang="0">
                    <a:pos x="0" y="263"/>
                  </a:cxn>
                  <a:cxn ang="0">
                    <a:pos x="6" y="276"/>
                  </a:cxn>
                  <a:cxn ang="0">
                    <a:pos x="23" y="285"/>
                  </a:cxn>
                  <a:cxn ang="0">
                    <a:pos x="41" y="279"/>
                  </a:cxn>
                  <a:cxn ang="0">
                    <a:pos x="49" y="266"/>
                  </a:cxn>
                  <a:cxn ang="0">
                    <a:pos x="50" y="90"/>
                  </a:cxn>
                  <a:cxn ang="0">
                    <a:pos x="62" y="90"/>
                  </a:cxn>
                  <a:cxn ang="0">
                    <a:pos x="62" y="117"/>
                  </a:cxn>
                  <a:cxn ang="0">
                    <a:pos x="63" y="559"/>
                  </a:cxn>
                  <a:cxn ang="0">
                    <a:pos x="75" y="583"/>
                  </a:cxn>
                  <a:cxn ang="0">
                    <a:pos x="95" y="591"/>
                  </a:cxn>
                  <a:cxn ang="0">
                    <a:pos x="111" y="589"/>
                  </a:cxn>
                  <a:cxn ang="0">
                    <a:pos x="128" y="555"/>
                  </a:cxn>
                  <a:cxn ang="0">
                    <a:pos x="129" y="404"/>
                  </a:cxn>
                  <a:cxn ang="0">
                    <a:pos x="130" y="283"/>
                  </a:cxn>
                  <a:cxn ang="0">
                    <a:pos x="145" y="283"/>
                  </a:cxn>
                  <a:cxn ang="0">
                    <a:pos x="145" y="557"/>
                  </a:cxn>
                  <a:cxn ang="0">
                    <a:pos x="157" y="584"/>
                  </a:cxn>
                  <a:cxn ang="0">
                    <a:pos x="179" y="592"/>
                  </a:cxn>
                  <a:cxn ang="0">
                    <a:pos x="198" y="586"/>
                  </a:cxn>
                  <a:cxn ang="0">
                    <a:pos x="210" y="560"/>
                  </a:cxn>
                  <a:cxn ang="0">
                    <a:pos x="210" y="90"/>
                  </a:cxn>
                  <a:cxn ang="0">
                    <a:pos x="221" y="91"/>
                  </a:cxn>
                  <a:cxn ang="0">
                    <a:pos x="223" y="266"/>
                  </a:cxn>
                  <a:cxn ang="0">
                    <a:pos x="231" y="279"/>
                  </a:cxn>
                  <a:cxn ang="0">
                    <a:pos x="249" y="285"/>
                  </a:cxn>
                  <a:cxn ang="0">
                    <a:pos x="266" y="276"/>
                  </a:cxn>
                  <a:cxn ang="0">
                    <a:pos x="272" y="263"/>
                  </a:cxn>
                  <a:cxn ang="0">
                    <a:pos x="271" y="68"/>
                  </a:cxn>
                </a:cxnLst>
                <a:rect l="0" t="0" r="r" b="b"/>
                <a:pathLst>
                  <a:path w="272" h="592">
                    <a:moveTo>
                      <a:pt x="271" y="68"/>
                    </a:moveTo>
                    <a:cubicBezTo>
                      <a:pt x="270" y="58"/>
                      <a:pt x="266" y="47"/>
                      <a:pt x="260" y="36"/>
                    </a:cubicBezTo>
                    <a:cubicBezTo>
                      <a:pt x="248" y="14"/>
                      <a:pt x="231" y="2"/>
                      <a:pt x="207" y="1"/>
                    </a:cubicBezTo>
                    <a:cubicBezTo>
                      <a:pt x="205" y="0"/>
                      <a:pt x="203" y="1"/>
                      <a:pt x="201" y="1"/>
                    </a:cubicBezTo>
                    <a:cubicBezTo>
                      <a:pt x="73" y="1"/>
                      <a:pt x="73" y="1"/>
                      <a:pt x="73" y="1"/>
                    </a:cubicBezTo>
                    <a:cubicBezTo>
                      <a:pt x="71" y="1"/>
                      <a:pt x="68" y="0"/>
                      <a:pt x="65" y="1"/>
                    </a:cubicBezTo>
                    <a:cubicBezTo>
                      <a:pt x="41" y="2"/>
                      <a:pt x="23" y="14"/>
                      <a:pt x="12" y="36"/>
                    </a:cubicBezTo>
                    <a:cubicBezTo>
                      <a:pt x="6" y="47"/>
                      <a:pt x="2" y="58"/>
                      <a:pt x="1" y="68"/>
                    </a:cubicBezTo>
                    <a:cubicBezTo>
                      <a:pt x="1" y="68"/>
                      <a:pt x="1" y="68"/>
                      <a:pt x="1" y="68"/>
                    </a:cubicBezTo>
                    <a:cubicBezTo>
                      <a:pt x="0" y="263"/>
                      <a:pt x="0" y="263"/>
                      <a:pt x="0" y="263"/>
                    </a:cubicBezTo>
                    <a:cubicBezTo>
                      <a:pt x="0" y="267"/>
                      <a:pt x="2" y="272"/>
                      <a:pt x="6" y="276"/>
                    </a:cubicBezTo>
                    <a:cubicBezTo>
                      <a:pt x="10" y="281"/>
                      <a:pt x="16" y="284"/>
                      <a:pt x="23" y="285"/>
                    </a:cubicBezTo>
                    <a:cubicBezTo>
                      <a:pt x="29" y="285"/>
                      <a:pt x="36" y="283"/>
                      <a:pt x="41" y="279"/>
                    </a:cubicBezTo>
                    <a:cubicBezTo>
                      <a:pt x="47" y="275"/>
                      <a:pt x="49" y="271"/>
                      <a:pt x="49" y="266"/>
                    </a:cubicBezTo>
                    <a:cubicBezTo>
                      <a:pt x="50" y="90"/>
                      <a:pt x="50" y="90"/>
                      <a:pt x="50" y="90"/>
                    </a:cubicBezTo>
                    <a:cubicBezTo>
                      <a:pt x="62" y="90"/>
                      <a:pt x="62" y="90"/>
                      <a:pt x="62" y="90"/>
                    </a:cubicBezTo>
                    <a:cubicBezTo>
                      <a:pt x="62" y="117"/>
                      <a:pt x="62" y="117"/>
                      <a:pt x="62" y="117"/>
                    </a:cubicBezTo>
                    <a:cubicBezTo>
                      <a:pt x="63" y="559"/>
                      <a:pt x="63" y="559"/>
                      <a:pt x="63" y="559"/>
                    </a:cubicBezTo>
                    <a:cubicBezTo>
                      <a:pt x="65" y="570"/>
                      <a:pt x="69" y="578"/>
                      <a:pt x="75" y="583"/>
                    </a:cubicBezTo>
                    <a:cubicBezTo>
                      <a:pt x="80" y="589"/>
                      <a:pt x="87" y="591"/>
                      <a:pt x="95" y="591"/>
                    </a:cubicBezTo>
                    <a:cubicBezTo>
                      <a:pt x="100" y="592"/>
                      <a:pt x="106" y="591"/>
                      <a:pt x="111" y="589"/>
                    </a:cubicBezTo>
                    <a:cubicBezTo>
                      <a:pt x="122" y="583"/>
                      <a:pt x="128" y="572"/>
                      <a:pt x="128" y="555"/>
                    </a:cubicBezTo>
                    <a:cubicBezTo>
                      <a:pt x="129" y="538"/>
                      <a:pt x="129" y="488"/>
                      <a:pt x="129" y="404"/>
                    </a:cubicBezTo>
                    <a:cubicBezTo>
                      <a:pt x="130" y="283"/>
                      <a:pt x="130" y="283"/>
                      <a:pt x="130" y="283"/>
                    </a:cubicBezTo>
                    <a:cubicBezTo>
                      <a:pt x="145" y="283"/>
                      <a:pt x="145" y="283"/>
                      <a:pt x="145" y="283"/>
                    </a:cubicBezTo>
                    <a:cubicBezTo>
                      <a:pt x="145" y="557"/>
                      <a:pt x="145" y="557"/>
                      <a:pt x="145" y="557"/>
                    </a:cubicBezTo>
                    <a:cubicBezTo>
                      <a:pt x="145" y="568"/>
                      <a:pt x="149" y="577"/>
                      <a:pt x="157" y="584"/>
                    </a:cubicBezTo>
                    <a:cubicBezTo>
                      <a:pt x="163" y="590"/>
                      <a:pt x="170" y="592"/>
                      <a:pt x="179" y="592"/>
                    </a:cubicBezTo>
                    <a:cubicBezTo>
                      <a:pt x="187" y="592"/>
                      <a:pt x="193" y="590"/>
                      <a:pt x="198" y="586"/>
                    </a:cubicBezTo>
                    <a:cubicBezTo>
                      <a:pt x="204" y="581"/>
                      <a:pt x="208" y="573"/>
                      <a:pt x="210" y="560"/>
                    </a:cubicBezTo>
                    <a:cubicBezTo>
                      <a:pt x="211" y="550"/>
                      <a:pt x="211" y="393"/>
                      <a:pt x="210" y="90"/>
                    </a:cubicBezTo>
                    <a:cubicBezTo>
                      <a:pt x="221" y="91"/>
                      <a:pt x="221" y="91"/>
                      <a:pt x="221" y="91"/>
                    </a:cubicBezTo>
                    <a:cubicBezTo>
                      <a:pt x="223" y="266"/>
                      <a:pt x="223" y="266"/>
                      <a:pt x="223" y="266"/>
                    </a:cubicBezTo>
                    <a:cubicBezTo>
                      <a:pt x="223" y="271"/>
                      <a:pt x="225" y="275"/>
                      <a:pt x="231" y="279"/>
                    </a:cubicBezTo>
                    <a:cubicBezTo>
                      <a:pt x="236" y="283"/>
                      <a:pt x="242" y="285"/>
                      <a:pt x="249" y="285"/>
                    </a:cubicBezTo>
                    <a:cubicBezTo>
                      <a:pt x="256" y="284"/>
                      <a:pt x="262" y="281"/>
                      <a:pt x="266" y="276"/>
                    </a:cubicBezTo>
                    <a:cubicBezTo>
                      <a:pt x="270" y="272"/>
                      <a:pt x="272" y="267"/>
                      <a:pt x="272" y="263"/>
                    </a:cubicBezTo>
                    <a:lnTo>
                      <a:pt x="271" y="68"/>
                    </a:ln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grpSp>
        <p:sp>
          <p:nvSpPr>
            <p:cNvPr id="37" name="TextBox 36"/>
            <p:cNvSpPr txBox="1"/>
            <p:nvPr/>
          </p:nvSpPr>
          <p:spPr>
            <a:xfrm rot="16200000">
              <a:off x="4984580" y="4366275"/>
              <a:ext cx="390293" cy="215466"/>
            </a:xfrm>
            <a:prstGeom prst="rect">
              <a:avLst/>
            </a:prstGeom>
          </p:spPr>
          <p:txBody>
            <a:bodyPr vert="horz" wrap="square" lIns="0" tIns="0" rIns="0" bIns="0" rtlCol="0">
              <a:spAutoFit/>
            </a:bodyPr>
            <a:lstStyle/>
            <a:p>
              <a:pPr marL="7001" algn="ctr" defTabSz="1343985">
                <a:defRPr/>
              </a:pPr>
              <a:r>
                <a:rPr lang="da-DK" sz="2058" b="1" kern="0" dirty="0">
                  <a:solidFill>
                    <a:srgbClr val="FFC000"/>
                  </a:solidFill>
                  <a:latin typeface="Arial Rounded MT Bold"/>
                </a:rPr>
                <a:t>49</a:t>
              </a:r>
              <a:r>
                <a:rPr lang="da-DK" sz="1470" b="1" kern="0" dirty="0">
                  <a:solidFill>
                    <a:srgbClr val="FFC000"/>
                  </a:solidFill>
                  <a:latin typeface="Arial Rounded MT Bold"/>
                </a:rPr>
                <a:t>%</a:t>
              </a:r>
              <a:endParaRPr lang="da-DK" sz="1764" b="1" kern="0" dirty="0">
                <a:solidFill>
                  <a:srgbClr val="FFC000"/>
                </a:solidFill>
                <a:latin typeface="Arial Rounded MT Bold"/>
              </a:endParaRPr>
            </a:p>
          </p:txBody>
        </p:sp>
      </p:grpSp>
      <p:grpSp>
        <p:nvGrpSpPr>
          <p:cNvPr id="40" name="Group 39"/>
          <p:cNvGrpSpPr/>
          <p:nvPr/>
        </p:nvGrpSpPr>
        <p:grpSpPr>
          <a:xfrm>
            <a:off x="7519869" y="5751273"/>
            <a:ext cx="685411" cy="1621261"/>
            <a:chOff x="4492810" y="4027127"/>
            <a:chExt cx="466332" cy="1103055"/>
          </a:xfrm>
        </p:grpSpPr>
        <p:grpSp>
          <p:nvGrpSpPr>
            <p:cNvPr id="41" name="Group 40"/>
            <p:cNvGrpSpPr>
              <a:grpSpLocks noChangeAspect="1"/>
            </p:cNvGrpSpPr>
            <p:nvPr/>
          </p:nvGrpSpPr>
          <p:grpSpPr>
            <a:xfrm>
              <a:off x="4492810" y="4027127"/>
              <a:ext cx="466332" cy="1103055"/>
              <a:chOff x="5246688" y="2962276"/>
              <a:chExt cx="1073150" cy="2538412"/>
            </a:xfrm>
            <a:solidFill>
              <a:sysClr val="window" lastClr="FFFFFF"/>
            </a:solidFill>
          </p:grpSpPr>
          <p:sp>
            <p:nvSpPr>
              <p:cNvPr id="43" name="Freeform 11"/>
              <p:cNvSpPr>
                <a:spLocks/>
              </p:cNvSpPr>
              <p:nvPr/>
            </p:nvSpPr>
            <p:spPr bwMode="auto">
              <a:xfrm>
                <a:off x="5527675" y="2962276"/>
                <a:ext cx="528638" cy="531813"/>
              </a:xfrm>
              <a:custGeom>
                <a:avLst/>
                <a:gdLst/>
                <a:ahLst/>
                <a:cxnLst>
                  <a:cxn ang="0">
                    <a:pos x="21" y="21"/>
                  </a:cxn>
                  <a:cxn ang="0">
                    <a:pos x="0" y="71"/>
                  </a:cxn>
                  <a:cxn ang="0">
                    <a:pos x="21" y="121"/>
                  </a:cxn>
                  <a:cxn ang="0">
                    <a:pos x="71" y="142"/>
                  </a:cxn>
                  <a:cxn ang="0">
                    <a:pos x="121" y="121"/>
                  </a:cxn>
                  <a:cxn ang="0">
                    <a:pos x="141" y="71"/>
                  </a:cxn>
                  <a:cxn ang="0">
                    <a:pos x="121" y="21"/>
                  </a:cxn>
                  <a:cxn ang="0">
                    <a:pos x="71" y="0"/>
                  </a:cxn>
                  <a:cxn ang="0">
                    <a:pos x="21" y="21"/>
                  </a:cxn>
                </a:cxnLst>
                <a:rect l="0" t="0" r="r" b="b"/>
                <a:pathLst>
                  <a:path w="141" h="142">
                    <a:moveTo>
                      <a:pt x="21" y="21"/>
                    </a:moveTo>
                    <a:cubicBezTo>
                      <a:pt x="7" y="35"/>
                      <a:pt x="0" y="51"/>
                      <a:pt x="0" y="71"/>
                    </a:cubicBezTo>
                    <a:cubicBezTo>
                      <a:pt x="0" y="91"/>
                      <a:pt x="7" y="107"/>
                      <a:pt x="21" y="121"/>
                    </a:cubicBezTo>
                    <a:cubicBezTo>
                      <a:pt x="34" y="135"/>
                      <a:pt x="51" y="142"/>
                      <a:pt x="71" y="142"/>
                    </a:cubicBezTo>
                    <a:cubicBezTo>
                      <a:pt x="90" y="142"/>
                      <a:pt x="107" y="135"/>
                      <a:pt x="121" y="121"/>
                    </a:cubicBezTo>
                    <a:cubicBezTo>
                      <a:pt x="135" y="107"/>
                      <a:pt x="141" y="91"/>
                      <a:pt x="141" y="71"/>
                    </a:cubicBezTo>
                    <a:cubicBezTo>
                      <a:pt x="141" y="51"/>
                      <a:pt x="135" y="35"/>
                      <a:pt x="121" y="21"/>
                    </a:cubicBezTo>
                    <a:cubicBezTo>
                      <a:pt x="107" y="7"/>
                      <a:pt x="90" y="0"/>
                      <a:pt x="71" y="0"/>
                    </a:cubicBezTo>
                    <a:cubicBezTo>
                      <a:pt x="51" y="0"/>
                      <a:pt x="34" y="7"/>
                      <a:pt x="21" y="21"/>
                    </a:cubicBez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sp>
            <p:nvSpPr>
              <p:cNvPr id="44" name="Freeform 13"/>
              <p:cNvSpPr>
                <a:spLocks/>
              </p:cNvSpPr>
              <p:nvPr/>
            </p:nvSpPr>
            <p:spPr bwMode="auto">
              <a:xfrm>
                <a:off x="5246688" y="3554413"/>
                <a:ext cx="1073150" cy="1946275"/>
              </a:xfrm>
              <a:custGeom>
                <a:avLst/>
                <a:gdLst/>
                <a:ahLst/>
                <a:cxnLst>
                  <a:cxn ang="0">
                    <a:pos x="284" y="194"/>
                  </a:cxn>
                  <a:cxn ang="0">
                    <a:pos x="244" y="53"/>
                  </a:cxn>
                  <a:cxn ang="0">
                    <a:pos x="207" y="7"/>
                  </a:cxn>
                  <a:cxn ang="0">
                    <a:pos x="190" y="1"/>
                  </a:cxn>
                  <a:cxn ang="0">
                    <a:pos x="183" y="0"/>
                  </a:cxn>
                  <a:cxn ang="0">
                    <a:pos x="144" y="1"/>
                  </a:cxn>
                  <a:cxn ang="0">
                    <a:pos x="143" y="1"/>
                  </a:cxn>
                  <a:cxn ang="0">
                    <a:pos x="142" y="1"/>
                  </a:cxn>
                  <a:cxn ang="0">
                    <a:pos x="103" y="0"/>
                  </a:cxn>
                  <a:cxn ang="0">
                    <a:pos x="96" y="1"/>
                  </a:cxn>
                  <a:cxn ang="0">
                    <a:pos x="79" y="7"/>
                  </a:cxn>
                  <a:cxn ang="0">
                    <a:pos x="42" y="53"/>
                  </a:cxn>
                  <a:cxn ang="0">
                    <a:pos x="2" y="194"/>
                  </a:cxn>
                  <a:cxn ang="0">
                    <a:pos x="0" y="208"/>
                  </a:cxn>
                  <a:cxn ang="0">
                    <a:pos x="3" y="218"/>
                  </a:cxn>
                  <a:cxn ang="0">
                    <a:pos x="11" y="224"/>
                  </a:cxn>
                  <a:cxn ang="0">
                    <a:pos x="27" y="224"/>
                  </a:cxn>
                  <a:cxn ang="0">
                    <a:pos x="42" y="203"/>
                  </a:cxn>
                  <a:cxn ang="0">
                    <a:pos x="65" y="129"/>
                  </a:cxn>
                  <a:cxn ang="0">
                    <a:pos x="81" y="73"/>
                  </a:cxn>
                  <a:cxn ang="0">
                    <a:pos x="93" y="72"/>
                  </a:cxn>
                  <a:cxn ang="0">
                    <a:pos x="37" y="265"/>
                  </a:cxn>
                  <a:cxn ang="0">
                    <a:pos x="87" y="265"/>
                  </a:cxn>
                  <a:cxn ang="0">
                    <a:pos x="87" y="500"/>
                  </a:cxn>
                  <a:cxn ang="0">
                    <a:pos x="97" y="517"/>
                  </a:cxn>
                  <a:cxn ang="0">
                    <a:pos x="110" y="519"/>
                  </a:cxn>
                  <a:cxn ang="0">
                    <a:pos x="135" y="500"/>
                  </a:cxn>
                  <a:cxn ang="0">
                    <a:pos x="136" y="264"/>
                  </a:cxn>
                  <a:cxn ang="0">
                    <a:pos x="149" y="264"/>
                  </a:cxn>
                  <a:cxn ang="0">
                    <a:pos x="149" y="264"/>
                  </a:cxn>
                  <a:cxn ang="0">
                    <a:pos x="151" y="500"/>
                  </a:cxn>
                  <a:cxn ang="0">
                    <a:pos x="176" y="519"/>
                  </a:cxn>
                  <a:cxn ang="0">
                    <a:pos x="189" y="517"/>
                  </a:cxn>
                  <a:cxn ang="0">
                    <a:pos x="199" y="500"/>
                  </a:cxn>
                  <a:cxn ang="0">
                    <a:pos x="202" y="265"/>
                  </a:cxn>
                  <a:cxn ang="0">
                    <a:pos x="250" y="265"/>
                  </a:cxn>
                  <a:cxn ang="0">
                    <a:pos x="193" y="72"/>
                  </a:cxn>
                  <a:cxn ang="0">
                    <a:pos x="205" y="73"/>
                  </a:cxn>
                  <a:cxn ang="0">
                    <a:pos x="221" y="129"/>
                  </a:cxn>
                  <a:cxn ang="0">
                    <a:pos x="244" y="203"/>
                  </a:cxn>
                  <a:cxn ang="0">
                    <a:pos x="259" y="224"/>
                  </a:cxn>
                  <a:cxn ang="0">
                    <a:pos x="275" y="224"/>
                  </a:cxn>
                  <a:cxn ang="0">
                    <a:pos x="283" y="218"/>
                  </a:cxn>
                  <a:cxn ang="0">
                    <a:pos x="286" y="208"/>
                  </a:cxn>
                  <a:cxn ang="0">
                    <a:pos x="284" y="194"/>
                  </a:cxn>
                </a:cxnLst>
                <a:rect l="0" t="0" r="r" b="b"/>
                <a:pathLst>
                  <a:path w="286" h="519">
                    <a:moveTo>
                      <a:pt x="284" y="194"/>
                    </a:moveTo>
                    <a:cubicBezTo>
                      <a:pt x="268" y="135"/>
                      <a:pt x="254" y="88"/>
                      <a:pt x="244" y="53"/>
                    </a:cubicBezTo>
                    <a:cubicBezTo>
                      <a:pt x="237" y="32"/>
                      <a:pt x="225" y="16"/>
                      <a:pt x="207" y="7"/>
                    </a:cubicBezTo>
                    <a:cubicBezTo>
                      <a:pt x="202" y="4"/>
                      <a:pt x="196" y="2"/>
                      <a:pt x="190" y="1"/>
                    </a:cubicBezTo>
                    <a:cubicBezTo>
                      <a:pt x="183" y="0"/>
                      <a:pt x="183" y="0"/>
                      <a:pt x="183" y="0"/>
                    </a:cubicBezTo>
                    <a:cubicBezTo>
                      <a:pt x="144" y="1"/>
                      <a:pt x="144" y="1"/>
                      <a:pt x="144" y="1"/>
                    </a:cubicBezTo>
                    <a:cubicBezTo>
                      <a:pt x="143" y="1"/>
                      <a:pt x="143" y="1"/>
                      <a:pt x="143" y="1"/>
                    </a:cubicBezTo>
                    <a:cubicBezTo>
                      <a:pt x="142" y="1"/>
                      <a:pt x="142" y="1"/>
                      <a:pt x="142" y="1"/>
                    </a:cubicBezTo>
                    <a:cubicBezTo>
                      <a:pt x="103" y="0"/>
                      <a:pt x="103" y="0"/>
                      <a:pt x="103" y="0"/>
                    </a:cubicBezTo>
                    <a:cubicBezTo>
                      <a:pt x="96" y="1"/>
                      <a:pt x="96" y="1"/>
                      <a:pt x="96" y="1"/>
                    </a:cubicBezTo>
                    <a:cubicBezTo>
                      <a:pt x="90" y="2"/>
                      <a:pt x="84" y="4"/>
                      <a:pt x="79" y="7"/>
                    </a:cubicBezTo>
                    <a:cubicBezTo>
                      <a:pt x="61" y="16"/>
                      <a:pt x="49" y="32"/>
                      <a:pt x="42" y="53"/>
                    </a:cubicBezTo>
                    <a:cubicBezTo>
                      <a:pt x="32" y="88"/>
                      <a:pt x="18" y="135"/>
                      <a:pt x="2" y="194"/>
                    </a:cubicBezTo>
                    <a:cubicBezTo>
                      <a:pt x="1" y="200"/>
                      <a:pt x="0" y="204"/>
                      <a:pt x="0" y="208"/>
                    </a:cubicBezTo>
                    <a:cubicBezTo>
                      <a:pt x="0" y="212"/>
                      <a:pt x="1" y="216"/>
                      <a:pt x="3" y="218"/>
                    </a:cubicBezTo>
                    <a:cubicBezTo>
                      <a:pt x="5" y="221"/>
                      <a:pt x="8" y="223"/>
                      <a:pt x="11" y="224"/>
                    </a:cubicBezTo>
                    <a:cubicBezTo>
                      <a:pt x="18" y="226"/>
                      <a:pt x="23" y="227"/>
                      <a:pt x="27" y="224"/>
                    </a:cubicBezTo>
                    <a:cubicBezTo>
                      <a:pt x="33" y="221"/>
                      <a:pt x="38" y="214"/>
                      <a:pt x="42" y="203"/>
                    </a:cubicBezTo>
                    <a:cubicBezTo>
                      <a:pt x="46" y="192"/>
                      <a:pt x="53" y="168"/>
                      <a:pt x="65" y="129"/>
                    </a:cubicBezTo>
                    <a:cubicBezTo>
                      <a:pt x="81" y="73"/>
                      <a:pt x="81" y="73"/>
                      <a:pt x="81" y="73"/>
                    </a:cubicBezTo>
                    <a:cubicBezTo>
                      <a:pt x="93" y="72"/>
                      <a:pt x="93" y="72"/>
                      <a:pt x="93" y="72"/>
                    </a:cubicBezTo>
                    <a:cubicBezTo>
                      <a:pt x="37" y="265"/>
                      <a:pt x="37" y="265"/>
                      <a:pt x="37" y="265"/>
                    </a:cubicBezTo>
                    <a:cubicBezTo>
                      <a:pt x="87" y="265"/>
                      <a:pt x="87" y="265"/>
                      <a:pt x="87" y="265"/>
                    </a:cubicBezTo>
                    <a:cubicBezTo>
                      <a:pt x="87" y="500"/>
                      <a:pt x="87" y="500"/>
                      <a:pt x="87" y="500"/>
                    </a:cubicBezTo>
                    <a:cubicBezTo>
                      <a:pt x="88" y="508"/>
                      <a:pt x="91" y="514"/>
                      <a:pt x="97" y="517"/>
                    </a:cubicBezTo>
                    <a:cubicBezTo>
                      <a:pt x="100" y="518"/>
                      <a:pt x="104" y="519"/>
                      <a:pt x="110" y="519"/>
                    </a:cubicBezTo>
                    <a:cubicBezTo>
                      <a:pt x="126" y="519"/>
                      <a:pt x="134" y="513"/>
                      <a:pt x="135" y="500"/>
                    </a:cubicBezTo>
                    <a:cubicBezTo>
                      <a:pt x="135" y="491"/>
                      <a:pt x="136" y="412"/>
                      <a:pt x="136" y="264"/>
                    </a:cubicBezTo>
                    <a:cubicBezTo>
                      <a:pt x="149" y="264"/>
                      <a:pt x="149" y="264"/>
                      <a:pt x="149" y="264"/>
                    </a:cubicBezTo>
                    <a:cubicBezTo>
                      <a:pt x="149" y="264"/>
                      <a:pt x="149" y="264"/>
                      <a:pt x="149" y="264"/>
                    </a:cubicBezTo>
                    <a:cubicBezTo>
                      <a:pt x="150" y="413"/>
                      <a:pt x="151" y="491"/>
                      <a:pt x="151" y="500"/>
                    </a:cubicBezTo>
                    <a:cubicBezTo>
                      <a:pt x="152" y="513"/>
                      <a:pt x="160" y="519"/>
                      <a:pt x="176" y="519"/>
                    </a:cubicBezTo>
                    <a:cubicBezTo>
                      <a:pt x="182" y="519"/>
                      <a:pt x="186" y="518"/>
                      <a:pt x="189" y="517"/>
                    </a:cubicBezTo>
                    <a:cubicBezTo>
                      <a:pt x="195" y="514"/>
                      <a:pt x="198" y="508"/>
                      <a:pt x="199" y="500"/>
                    </a:cubicBezTo>
                    <a:cubicBezTo>
                      <a:pt x="202" y="265"/>
                      <a:pt x="202" y="265"/>
                      <a:pt x="202" y="265"/>
                    </a:cubicBezTo>
                    <a:cubicBezTo>
                      <a:pt x="250" y="265"/>
                      <a:pt x="250" y="265"/>
                      <a:pt x="250" y="265"/>
                    </a:cubicBezTo>
                    <a:cubicBezTo>
                      <a:pt x="193" y="72"/>
                      <a:pt x="193" y="72"/>
                      <a:pt x="193" y="72"/>
                    </a:cubicBezTo>
                    <a:cubicBezTo>
                      <a:pt x="205" y="73"/>
                      <a:pt x="205" y="73"/>
                      <a:pt x="205" y="73"/>
                    </a:cubicBezTo>
                    <a:cubicBezTo>
                      <a:pt x="221" y="129"/>
                      <a:pt x="221" y="129"/>
                      <a:pt x="221" y="129"/>
                    </a:cubicBezTo>
                    <a:cubicBezTo>
                      <a:pt x="233" y="168"/>
                      <a:pt x="240" y="192"/>
                      <a:pt x="244" y="203"/>
                    </a:cubicBezTo>
                    <a:cubicBezTo>
                      <a:pt x="248" y="214"/>
                      <a:pt x="253" y="221"/>
                      <a:pt x="259" y="224"/>
                    </a:cubicBezTo>
                    <a:cubicBezTo>
                      <a:pt x="263" y="227"/>
                      <a:pt x="268" y="226"/>
                      <a:pt x="275" y="224"/>
                    </a:cubicBezTo>
                    <a:cubicBezTo>
                      <a:pt x="278" y="223"/>
                      <a:pt x="281" y="221"/>
                      <a:pt x="283" y="218"/>
                    </a:cubicBezTo>
                    <a:cubicBezTo>
                      <a:pt x="285" y="216"/>
                      <a:pt x="286" y="212"/>
                      <a:pt x="286" y="208"/>
                    </a:cubicBezTo>
                    <a:cubicBezTo>
                      <a:pt x="286" y="204"/>
                      <a:pt x="285" y="200"/>
                      <a:pt x="284" y="194"/>
                    </a:cubicBez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grpSp>
        <p:sp>
          <p:nvSpPr>
            <p:cNvPr id="42" name="TextBox 41"/>
            <p:cNvSpPr txBox="1"/>
            <p:nvPr/>
          </p:nvSpPr>
          <p:spPr>
            <a:xfrm rot="16200000">
              <a:off x="4517888" y="4381444"/>
              <a:ext cx="398019" cy="215466"/>
            </a:xfrm>
            <a:prstGeom prst="rect">
              <a:avLst/>
            </a:prstGeom>
          </p:spPr>
          <p:txBody>
            <a:bodyPr vert="horz" wrap="square" lIns="0" tIns="0" rIns="0" bIns="0" rtlCol="0">
              <a:spAutoFit/>
            </a:bodyPr>
            <a:lstStyle/>
            <a:p>
              <a:pPr marL="7001" algn="ctr" defTabSz="1343985">
                <a:defRPr/>
              </a:pPr>
              <a:r>
                <a:rPr lang="da-DK" sz="2058" b="1" kern="0" dirty="0">
                  <a:solidFill>
                    <a:srgbClr val="FFC000"/>
                  </a:solidFill>
                  <a:latin typeface="Arial Rounded MT Bold"/>
                </a:rPr>
                <a:t>51</a:t>
              </a:r>
              <a:r>
                <a:rPr lang="da-DK" sz="1470" b="1" kern="0" dirty="0">
                  <a:solidFill>
                    <a:srgbClr val="FFC000"/>
                  </a:solidFill>
                  <a:latin typeface="Arial Rounded MT Bold"/>
                </a:rPr>
                <a:t>%</a:t>
              </a:r>
              <a:endParaRPr lang="da-DK" sz="1764" b="1" kern="0" dirty="0">
                <a:solidFill>
                  <a:srgbClr val="FFC000"/>
                </a:solidFill>
                <a:latin typeface="Arial Rounded MT Bold"/>
              </a:endParaRPr>
            </a:p>
          </p:txBody>
        </p:sp>
      </p:grpSp>
      <p:grpSp>
        <p:nvGrpSpPr>
          <p:cNvPr id="45" name="Group 44"/>
          <p:cNvGrpSpPr/>
          <p:nvPr/>
        </p:nvGrpSpPr>
        <p:grpSpPr>
          <a:xfrm>
            <a:off x="5850796" y="6059334"/>
            <a:ext cx="1450367" cy="1211087"/>
            <a:chOff x="4260972" y="4249633"/>
            <a:chExt cx="986784" cy="823986"/>
          </a:xfrm>
        </p:grpSpPr>
        <p:grpSp>
          <p:nvGrpSpPr>
            <p:cNvPr id="46" name="Group 45"/>
            <p:cNvGrpSpPr/>
            <p:nvPr/>
          </p:nvGrpSpPr>
          <p:grpSpPr>
            <a:xfrm>
              <a:off x="4260972" y="4249633"/>
              <a:ext cx="986784" cy="823986"/>
              <a:chOff x="4260972" y="4249633"/>
              <a:chExt cx="986784" cy="823986"/>
            </a:xfrm>
          </p:grpSpPr>
          <p:sp>
            <p:nvSpPr>
              <p:cNvPr id="48" name="Rounded Rectangle 29"/>
              <p:cNvSpPr/>
              <p:nvPr/>
            </p:nvSpPr>
            <p:spPr>
              <a:xfrm>
                <a:off x="4260972" y="4249633"/>
                <a:ext cx="776057" cy="823986"/>
              </a:xfrm>
              <a:prstGeom prst="roundRect">
                <a:avLst/>
              </a:prstGeom>
              <a:solidFill>
                <a:sysClr val="window" lastClr="FFFFFF"/>
              </a:solidFill>
              <a:ln w="25400" cap="flat" cmpd="sng" algn="ctr">
                <a:noFill/>
                <a:prstDash val="solid"/>
              </a:ln>
              <a:effectLst/>
            </p:spPr>
            <p:txBody>
              <a:bodyPr rtlCol="0" anchor="ctr"/>
              <a:lstStyle/>
              <a:p>
                <a:pPr algn="ctr" defTabSz="1343985">
                  <a:defRPr/>
                </a:pPr>
                <a:endParaRPr lang="da-DK" sz="2646" kern="0">
                  <a:solidFill>
                    <a:srgbClr val="FFC000"/>
                  </a:solidFill>
                  <a:latin typeface="Calibri Light"/>
                </a:endParaRPr>
              </a:p>
            </p:txBody>
          </p:sp>
          <p:sp>
            <p:nvSpPr>
              <p:cNvPr id="49" name="Isosceles Triangle 48"/>
              <p:cNvSpPr/>
              <p:nvPr/>
            </p:nvSpPr>
            <p:spPr>
              <a:xfrm rot="6670216">
                <a:off x="4993066" y="4787203"/>
                <a:ext cx="220771" cy="288608"/>
              </a:xfrm>
              <a:prstGeom prst="triangle">
                <a:avLst/>
              </a:prstGeom>
              <a:solidFill>
                <a:sysClr val="window" lastClr="FFFFFF"/>
              </a:solidFill>
              <a:ln w="25400" cap="flat" cmpd="sng" algn="ctr">
                <a:noFill/>
                <a:prstDash val="solid"/>
              </a:ln>
              <a:effectLst/>
            </p:spPr>
            <p:txBody>
              <a:bodyPr rtlCol="0" anchor="ctr"/>
              <a:lstStyle/>
              <a:p>
                <a:pPr algn="ctr" defTabSz="1343985">
                  <a:defRPr/>
                </a:pPr>
                <a:endParaRPr lang="da-DK" sz="2646" kern="0">
                  <a:solidFill>
                    <a:srgbClr val="FFC000"/>
                  </a:solidFill>
                  <a:latin typeface="Calibri Light"/>
                </a:endParaRPr>
              </a:p>
            </p:txBody>
          </p:sp>
        </p:grpSp>
        <p:sp>
          <p:nvSpPr>
            <p:cNvPr id="47" name="TextBox 46"/>
            <p:cNvSpPr txBox="1"/>
            <p:nvPr/>
          </p:nvSpPr>
          <p:spPr>
            <a:xfrm>
              <a:off x="4260972" y="4389058"/>
              <a:ext cx="767120" cy="523286"/>
            </a:xfrm>
            <a:prstGeom prst="rect">
              <a:avLst/>
            </a:prstGeom>
          </p:spPr>
          <p:txBody>
            <a:bodyPr vert="horz" wrap="square" lIns="0" tIns="0" rIns="0" bIns="0" rtlCol="0">
              <a:spAutoFit/>
            </a:bodyPr>
            <a:lstStyle/>
            <a:p>
              <a:pPr marL="7001" algn="ctr" defTabSz="1343985">
                <a:defRPr/>
              </a:pPr>
              <a:r>
                <a:rPr lang="da-DK" sz="2646" b="1" kern="0" dirty="0">
                  <a:solidFill>
                    <a:srgbClr val="FFC000"/>
                  </a:solidFill>
                  <a:latin typeface="Arial Rounded MT Bold"/>
                </a:rPr>
                <a:t>56</a:t>
              </a:r>
              <a:r>
                <a:rPr lang="da-DK" sz="1617" b="1" kern="0" dirty="0">
                  <a:solidFill>
                    <a:srgbClr val="FFC000"/>
                  </a:solidFill>
                  <a:latin typeface="Arial Rounded MT Bold"/>
                </a:rPr>
                <a:t>%</a:t>
              </a:r>
              <a:r>
                <a:rPr lang="da-DK" sz="2646" b="1" kern="0" dirty="0">
                  <a:solidFill>
                    <a:srgbClr val="FFC000"/>
                  </a:solidFill>
                  <a:latin typeface="Arial Rounded MT Bold"/>
                </a:rPr>
                <a:t> </a:t>
              </a:r>
            </a:p>
            <a:p>
              <a:pPr marL="7001" algn="ctr" defTabSz="1343985">
                <a:defRPr/>
              </a:pPr>
              <a:r>
                <a:rPr lang="da-DK" sz="1029" kern="0" dirty="0">
                  <a:solidFill>
                    <a:srgbClr val="FFC000"/>
                  </a:solidFill>
                  <a:latin typeface="Arial Rounded MT Bold"/>
                </a:rPr>
                <a:t>ARE ABOVE</a:t>
              </a:r>
            </a:p>
            <a:p>
              <a:pPr marL="7001" algn="ctr" defTabSz="1343985">
                <a:defRPr/>
              </a:pPr>
              <a:r>
                <a:rPr lang="da-DK" sz="1323" b="1" kern="0" dirty="0">
                  <a:solidFill>
                    <a:srgbClr val="FFC000"/>
                  </a:solidFill>
                  <a:latin typeface="Arial Rounded MT Bold"/>
                </a:rPr>
                <a:t>60 </a:t>
              </a:r>
              <a:r>
                <a:rPr lang="da-DK" sz="1029" kern="0" dirty="0">
                  <a:solidFill>
                    <a:srgbClr val="FFC000"/>
                  </a:solidFill>
                  <a:latin typeface="Arial Rounded MT Bold"/>
                </a:rPr>
                <a:t>YEARS</a:t>
              </a:r>
              <a:endParaRPr lang="da-DK" sz="1176" kern="0" dirty="0">
                <a:solidFill>
                  <a:srgbClr val="FFC000"/>
                </a:solidFill>
                <a:latin typeface="Arial Rounded MT Bold"/>
              </a:endParaRPr>
            </a:p>
          </p:txBody>
        </p:sp>
      </p:grpSp>
      <p:grpSp>
        <p:nvGrpSpPr>
          <p:cNvPr id="55" name="Group 54"/>
          <p:cNvGrpSpPr/>
          <p:nvPr/>
        </p:nvGrpSpPr>
        <p:grpSpPr>
          <a:xfrm>
            <a:off x="9205514" y="6067396"/>
            <a:ext cx="1457488" cy="1211088"/>
            <a:chOff x="4045400" y="4249633"/>
            <a:chExt cx="991629" cy="823986"/>
          </a:xfrm>
        </p:grpSpPr>
        <p:grpSp>
          <p:nvGrpSpPr>
            <p:cNvPr id="56" name="Group 55"/>
            <p:cNvGrpSpPr/>
            <p:nvPr/>
          </p:nvGrpSpPr>
          <p:grpSpPr>
            <a:xfrm>
              <a:off x="4045400" y="4249633"/>
              <a:ext cx="991629" cy="823986"/>
              <a:chOff x="4045400" y="4249633"/>
              <a:chExt cx="991629" cy="823986"/>
            </a:xfrm>
          </p:grpSpPr>
          <p:sp>
            <p:nvSpPr>
              <p:cNvPr id="58" name="Rounded Rectangle 39"/>
              <p:cNvSpPr/>
              <p:nvPr/>
            </p:nvSpPr>
            <p:spPr>
              <a:xfrm>
                <a:off x="4260972" y="4249633"/>
                <a:ext cx="776057" cy="823986"/>
              </a:xfrm>
              <a:prstGeom prst="roundRect">
                <a:avLst/>
              </a:prstGeom>
              <a:solidFill>
                <a:sysClr val="window" lastClr="FFFFFF"/>
              </a:solidFill>
              <a:ln w="25400" cap="flat" cmpd="sng" algn="ctr">
                <a:noFill/>
                <a:prstDash val="solid"/>
              </a:ln>
              <a:effectLst/>
            </p:spPr>
            <p:txBody>
              <a:bodyPr rtlCol="0" anchor="ctr"/>
              <a:lstStyle/>
              <a:p>
                <a:pPr algn="ctr" defTabSz="1343985">
                  <a:defRPr/>
                </a:pPr>
                <a:endParaRPr lang="da-DK" sz="2646" kern="0">
                  <a:solidFill>
                    <a:srgbClr val="FFC000"/>
                  </a:solidFill>
                  <a:latin typeface="Calibri Light"/>
                </a:endParaRPr>
              </a:p>
            </p:txBody>
          </p:sp>
          <p:sp>
            <p:nvSpPr>
              <p:cNvPr id="59" name="Isosceles Triangle 58"/>
              <p:cNvSpPr/>
              <p:nvPr/>
            </p:nvSpPr>
            <p:spPr>
              <a:xfrm rot="14918648">
                <a:off x="4079318" y="4791244"/>
                <a:ext cx="220771" cy="288608"/>
              </a:xfrm>
              <a:prstGeom prst="triangle">
                <a:avLst/>
              </a:prstGeom>
              <a:solidFill>
                <a:sysClr val="window" lastClr="FFFFFF"/>
              </a:solidFill>
              <a:ln w="25400" cap="flat" cmpd="sng" algn="ctr">
                <a:noFill/>
                <a:prstDash val="solid"/>
              </a:ln>
              <a:effectLst/>
            </p:spPr>
            <p:txBody>
              <a:bodyPr rtlCol="0" anchor="ctr"/>
              <a:lstStyle/>
              <a:p>
                <a:pPr algn="ctr" defTabSz="1343985">
                  <a:defRPr/>
                </a:pPr>
                <a:endParaRPr lang="da-DK" sz="2646" kern="0">
                  <a:solidFill>
                    <a:srgbClr val="FFC000"/>
                  </a:solidFill>
                  <a:latin typeface="Calibri Light"/>
                </a:endParaRPr>
              </a:p>
            </p:txBody>
          </p:sp>
        </p:grpSp>
        <p:sp>
          <p:nvSpPr>
            <p:cNvPr id="57" name="TextBox 56"/>
            <p:cNvSpPr txBox="1"/>
            <p:nvPr/>
          </p:nvSpPr>
          <p:spPr>
            <a:xfrm>
              <a:off x="4260971" y="4346194"/>
              <a:ext cx="776057" cy="538729"/>
            </a:xfrm>
            <a:prstGeom prst="rect">
              <a:avLst/>
            </a:prstGeom>
          </p:spPr>
          <p:txBody>
            <a:bodyPr vert="horz" wrap="square" lIns="0" tIns="0" rIns="0" bIns="0" rtlCol="0">
              <a:spAutoFit/>
            </a:bodyPr>
            <a:lstStyle/>
            <a:p>
              <a:pPr marL="7001" algn="ctr" defTabSz="1343985">
                <a:defRPr/>
              </a:pPr>
              <a:r>
                <a:rPr lang="da-DK" sz="1029" kern="0" dirty="0">
                  <a:solidFill>
                    <a:srgbClr val="FFC000"/>
                  </a:solidFill>
                  <a:latin typeface="Arial Rounded MT Bold"/>
                </a:rPr>
                <a:t>SHARE OF OVERNIGHT STAYS</a:t>
              </a:r>
            </a:p>
            <a:p>
              <a:pPr marL="7001" algn="ctr" defTabSz="1343985">
                <a:defRPr/>
              </a:pPr>
              <a:r>
                <a:rPr lang="da-DK" sz="2058" kern="0" dirty="0">
                  <a:solidFill>
                    <a:srgbClr val="FFC000"/>
                  </a:solidFill>
                  <a:latin typeface="Arial Rounded MT Bold"/>
                </a:rPr>
                <a:t>12</a:t>
              </a:r>
              <a:r>
                <a:rPr lang="da-DK" sz="1470" b="1" kern="0" dirty="0">
                  <a:solidFill>
                    <a:srgbClr val="FFC000"/>
                  </a:solidFill>
                  <a:latin typeface="Arial Rounded MT Bold"/>
                </a:rPr>
                <a:t>%</a:t>
              </a:r>
              <a:endParaRPr lang="da-DK" sz="1176" kern="0" dirty="0">
                <a:solidFill>
                  <a:srgbClr val="FFC000"/>
                </a:solidFill>
                <a:latin typeface="Arial Rounded MT Bold"/>
              </a:endParaRPr>
            </a:p>
          </p:txBody>
        </p:sp>
      </p:grpSp>
      <p:sp>
        <p:nvSpPr>
          <p:cNvPr id="61" name="Oval 60"/>
          <p:cNvSpPr/>
          <p:nvPr/>
        </p:nvSpPr>
        <p:spPr>
          <a:xfrm>
            <a:off x="-409658" y="1691683"/>
            <a:ext cx="3673161" cy="3444494"/>
          </a:xfrm>
          <a:prstGeom prst="ellipse">
            <a:avLst/>
          </a:prstGeom>
          <a:solidFill>
            <a:srgbClr val="FFC000">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1343985">
              <a:defRPr/>
            </a:pPr>
            <a:r>
              <a:rPr lang="en-US" sz="1543" b="1" i="1" kern="0" cap="all" dirty="0">
                <a:solidFill>
                  <a:schemeClr val="bg1"/>
                </a:solidFill>
                <a:latin typeface="Segoe UI Light" panose="020B0502040204020203" pitchFamily="34" charset="0"/>
              </a:rPr>
              <a:t>Sometimes I need to IMMERSE MYSELF INTO LOCAL LIFE, MEET NEW PEOPLE AND EAT LOCAL CUISINE</a:t>
            </a:r>
          </a:p>
        </p:txBody>
      </p:sp>
      <p:sp>
        <p:nvSpPr>
          <p:cNvPr id="4" name="Rectangle 3"/>
          <p:cNvSpPr/>
          <p:nvPr/>
        </p:nvSpPr>
        <p:spPr bwMode="gray">
          <a:xfrm>
            <a:off x="-414635" y="1836415"/>
            <a:ext cx="593131" cy="3096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nb-NO" sz="2000" dirty="0">
              <a:solidFill>
                <a:schemeClr val="bg1"/>
              </a:solidFill>
            </a:endParaRPr>
          </a:p>
        </p:txBody>
      </p:sp>
      <p:graphicFrame>
        <p:nvGraphicFramePr>
          <p:cNvPr id="34" name="Chart 33"/>
          <p:cNvGraphicFramePr/>
          <p:nvPr>
            <p:extLst>
              <p:ext uri="{D42A27DB-BD31-4B8C-83A1-F6EECF244321}">
                <p14:modId xmlns:p14="http://schemas.microsoft.com/office/powerpoint/2010/main" val="974960870"/>
              </p:ext>
            </p:extLst>
          </p:nvPr>
        </p:nvGraphicFramePr>
        <p:xfrm>
          <a:off x="11061534" y="5754827"/>
          <a:ext cx="1801207" cy="1534610"/>
        </p:xfrm>
        <a:graphic>
          <a:graphicData uri="http://schemas.openxmlformats.org/drawingml/2006/chart">
            <c:chart xmlns:c="http://schemas.openxmlformats.org/drawingml/2006/chart" xmlns:r="http://schemas.openxmlformats.org/officeDocument/2006/relationships" r:id="rId3"/>
          </a:graphicData>
        </a:graphic>
      </p:graphicFrame>
      <p:pic>
        <p:nvPicPr>
          <p:cNvPr id="33" name="Picture 2" descr="Bilderesultat for country falg button sweden"/>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696551" y="6876975"/>
            <a:ext cx="513334" cy="481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6311"/>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H="1">
            <a:off x="4519922" y="1652925"/>
            <a:ext cx="19872" cy="5337935"/>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cxnSp>
        <p:nvCxnSpPr>
          <p:cNvPr id="3" name="Straight Connector 2"/>
          <p:cNvCxnSpPr/>
          <p:nvPr/>
        </p:nvCxnSpPr>
        <p:spPr>
          <a:xfrm flipH="1">
            <a:off x="8917225" y="1652923"/>
            <a:ext cx="19872" cy="5337935"/>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cxnSp>
        <p:nvCxnSpPr>
          <p:cNvPr id="4" name="Straight Connector 3"/>
          <p:cNvCxnSpPr/>
          <p:nvPr/>
        </p:nvCxnSpPr>
        <p:spPr>
          <a:xfrm>
            <a:off x="604173" y="4265818"/>
            <a:ext cx="12221615" cy="0"/>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sp>
        <p:nvSpPr>
          <p:cNvPr id="5" name="Rectangle 4"/>
          <p:cNvSpPr/>
          <p:nvPr/>
        </p:nvSpPr>
        <p:spPr>
          <a:xfrm>
            <a:off x="188999" y="189693"/>
            <a:ext cx="13072280" cy="94602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4703" b="1" dirty="0">
                <a:solidFill>
                  <a:schemeClr val="bg1"/>
                </a:solidFill>
              </a:rPr>
              <a:t>SOCIAL IMMERSION</a:t>
            </a:r>
          </a:p>
        </p:txBody>
      </p:sp>
      <p:sp>
        <p:nvSpPr>
          <p:cNvPr id="12" name="TextBox 11"/>
          <p:cNvSpPr txBox="1"/>
          <p:nvPr/>
        </p:nvSpPr>
        <p:spPr>
          <a:xfrm>
            <a:off x="670095" y="1703969"/>
            <a:ext cx="3439313" cy="1503617"/>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TYPICAL HOLIDAY OCCASIONS</a:t>
            </a:r>
            <a:endParaRPr lang="en-GB" sz="1396" kern="0" dirty="0">
              <a:solidFill>
                <a:sysClr val="windowText" lastClr="000000"/>
              </a:solidFill>
            </a:endParaRPr>
          </a:p>
          <a:p>
            <a:pPr marL="7001" algn="just" defTabSz="1343985">
              <a:defRPr/>
            </a:pPr>
            <a:r>
              <a:rPr lang="en-GB" sz="1396" kern="0" dirty="0">
                <a:solidFill>
                  <a:sysClr val="windowText" lastClr="000000"/>
                </a:solidFill>
              </a:rPr>
              <a:t>In this segment you will find more trips to </a:t>
            </a:r>
            <a:r>
              <a:rPr lang="en-GB" sz="1396" b="1" kern="0" dirty="0">
                <a:solidFill>
                  <a:srgbClr val="FFC000"/>
                </a:solidFill>
              </a:rPr>
              <a:t>visit friends </a:t>
            </a:r>
            <a:r>
              <a:rPr lang="en-GB" sz="1396" kern="0" dirty="0">
                <a:solidFill>
                  <a:sysClr val="windowText" lastClr="000000"/>
                </a:solidFill>
              </a:rPr>
              <a:t>and </a:t>
            </a:r>
            <a:r>
              <a:rPr lang="en-GB" sz="1396" b="1" kern="0" dirty="0">
                <a:solidFill>
                  <a:srgbClr val="FFC000"/>
                </a:solidFill>
              </a:rPr>
              <a:t>relatives, </a:t>
            </a:r>
            <a:r>
              <a:rPr lang="en-GB" sz="1396" kern="0" dirty="0"/>
              <a:t>and</a:t>
            </a:r>
            <a:r>
              <a:rPr lang="en-GB" sz="1396" b="1" kern="0" dirty="0">
                <a:solidFill>
                  <a:srgbClr val="FFC000"/>
                </a:solidFill>
              </a:rPr>
              <a:t> event holidays </a:t>
            </a:r>
            <a:r>
              <a:rPr lang="en-GB" sz="1396" kern="0" dirty="0"/>
              <a:t>than in the other segments.</a:t>
            </a:r>
          </a:p>
          <a:p>
            <a:pPr marL="7001" algn="just" defTabSz="1343985">
              <a:defRPr/>
            </a:pPr>
            <a:r>
              <a:rPr lang="en-GB" sz="1396" kern="0" dirty="0"/>
              <a:t>Sightseeing/ round trips, </a:t>
            </a:r>
            <a:r>
              <a:rPr lang="en-GB" sz="1396" kern="0" dirty="0">
                <a:solidFill>
                  <a:sysClr val="windowText" lastClr="000000"/>
                </a:solidFill>
              </a:rPr>
              <a:t>sun &amp; beach holidays, city breaks and visits to historical sites are also popular. </a:t>
            </a:r>
          </a:p>
        </p:txBody>
      </p:sp>
      <p:sp>
        <p:nvSpPr>
          <p:cNvPr id="13" name="TextBox 12"/>
          <p:cNvSpPr txBox="1"/>
          <p:nvPr/>
        </p:nvSpPr>
        <p:spPr>
          <a:xfrm>
            <a:off x="670095" y="4511727"/>
            <a:ext cx="3439313" cy="1722908"/>
          </a:xfrm>
          <a:prstGeom prst="rect">
            <a:avLst/>
          </a:prstGeom>
        </p:spPr>
        <p:txBody>
          <a:bodyPr vert="horz" wrap="square" lIns="0" tIns="0" rIns="0" bIns="0" rtlCol="0">
            <a:spAutoFit/>
          </a:bodyPr>
          <a:lstStyle/>
          <a:p>
            <a:pPr marL="7001" defTabSz="1343985">
              <a:defRPr/>
            </a:pPr>
            <a:r>
              <a:rPr lang="nb-NO" sz="1396" b="1" kern="0" dirty="0">
                <a:solidFill>
                  <a:sysClr val="windowText" lastClr="000000"/>
                </a:solidFill>
              </a:rPr>
              <a:t>HOLIDAY EXPERIENCE</a:t>
            </a:r>
          </a:p>
          <a:p>
            <a:pPr marL="4763" lvl="0" algn="just" defTabSz="914400">
              <a:defRPr/>
            </a:pPr>
            <a:r>
              <a:rPr lang="en-GB" sz="1400" kern="0" dirty="0">
                <a:solidFill>
                  <a:sysClr val="windowText" lastClr="000000"/>
                </a:solidFill>
              </a:rPr>
              <a:t>These consumers organize their trip themselves and </a:t>
            </a:r>
            <a:r>
              <a:rPr lang="en-GB" sz="1396" b="1" kern="0" dirty="0">
                <a:solidFill>
                  <a:srgbClr val="FFC000"/>
                </a:solidFill>
              </a:rPr>
              <a:t>travels independently (68%)</a:t>
            </a:r>
            <a:r>
              <a:rPr lang="en-GB" sz="1400" kern="0" dirty="0">
                <a:solidFill>
                  <a:sysClr val="windowText" lastClr="000000"/>
                </a:solidFill>
              </a:rPr>
              <a:t>.  They often travel with </a:t>
            </a:r>
            <a:r>
              <a:rPr lang="en-GB" sz="1396" b="1" kern="0" dirty="0">
                <a:solidFill>
                  <a:srgbClr val="FFC000"/>
                </a:solidFill>
              </a:rPr>
              <a:t>friends</a:t>
            </a:r>
            <a:r>
              <a:rPr lang="en-GB" sz="1400" kern="0" dirty="0">
                <a:solidFill>
                  <a:sysClr val="windowText" lastClr="000000"/>
                </a:solidFill>
              </a:rPr>
              <a:t> and seek a </a:t>
            </a:r>
            <a:r>
              <a:rPr lang="en-GB" sz="1396" b="1" kern="0" dirty="0">
                <a:solidFill>
                  <a:srgbClr val="FFC000"/>
                </a:solidFill>
              </a:rPr>
              <a:t>social experience </a:t>
            </a:r>
            <a:r>
              <a:rPr lang="en-GB" sz="1400" kern="0" dirty="0">
                <a:solidFill>
                  <a:sysClr val="windowText" lastClr="000000"/>
                </a:solidFill>
              </a:rPr>
              <a:t>in a new to them culture. They want to immerse themselves in </a:t>
            </a:r>
            <a:r>
              <a:rPr lang="en-GB" sz="1396" b="1" kern="0" dirty="0">
                <a:solidFill>
                  <a:srgbClr val="FFC000"/>
                </a:solidFill>
              </a:rPr>
              <a:t>local life and culture</a:t>
            </a:r>
            <a:r>
              <a:rPr lang="en-GB" sz="1400" kern="0" dirty="0">
                <a:solidFill>
                  <a:sysClr val="windowText" lastClr="000000"/>
                </a:solidFill>
              </a:rPr>
              <a:t>, connect with others and </a:t>
            </a:r>
            <a:r>
              <a:rPr lang="en-GB" sz="1396" b="1" kern="0" dirty="0">
                <a:solidFill>
                  <a:srgbClr val="FFC000"/>
                </a:solidFill>
              </a:rPr>
              <a:t>spend time with friends</a:t>
            </a:r>
            <a:r>
              <a:rPr lang="en-GB" sz="1400" kern="0" dirty="0">
                <a:solidFill>
                  <a:sysClr val="windowText" lastClr="000000"/>
                </a:solidFill>
              </a:rPr>
              <a:t>. </a:t>
            </a:r>
            <a:endParaRPr lang="en-GB" sz="1400" kern="0" dirty="0">
              <a:solidFill>
                <a:srgbClr val="FF0000"/>
              </a:solidFill>
            </a:endParaRPr>
          </a:p>
        </p:txBody>
      </p:sp>
      <p:sp>
        <p:nvSpPr>
          <p:cNvPr id="16" name="TextBox 15"/>
          <p:cNvSpPr txBox="1"/>
          <p:nvPr/>
        </p:nvSpPr>
        <p:spPr>
          <a:xfrm>
            <a:off x="4989172" y="4491716"/>
            <a:ext cx="3439313" cy="1722908"/>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SOURCES OF INSPIRATIONS</a:t>
            </a:r>
          </a:p>
          <a:p>
            <a:pPr marL="4763" lvl="0" algn="just" defTabSz="914400">
              <a:defRPr/>
            </a:pPr>
            <a:r>
              <a:rPr lang="en-GB" sz="1400" kern="0" dirty="0">
                <a:solidFill>
                  <a:sysClr val="windowText" lastClr="000000"/>
                </a:solidFill>
              </a:rPr>
              <a:t>Most of these consumers make their decision </a:t>
            </a:r>
            <a:r>
              <a:rPr lang="en-GB" sz="1396" b="1" kern="0" dirty="0">
                <a:solidFill>
                  <a:srgbClr val="FFC000"/>
                </a:solidFill>
              </a:rPr>
              <a:t>less than 4 months before their departure </a:t>
            </a:r>
            <a:r>
              <a:rPr lang="en-GB" sz="1400" kern="0" dirty="0">
                <a:solidFill>
                  <a:sysClr val="windowText" lastClr="000000"/>
                </a:solidFill>
              </a:rPr>
              <a:t>(55%). They search for travel information on the internet in general</a:t>
            </a:r>
            <a:r>
              <a:rPr lang="en-GB" sz="1396" b="1" kern="0" dirty="0">
                <a:solidFill>
                  <a:srgbClr val="FFC000"/>
                </a:solidFill>
              </a:rPr>
              <a:t> </a:t>
            </a:r>
            <a:r>
              <a:rPr lang="en-GB" sz="1400" kern="0" dirty="0">
                <a:solidFill>
                  <a:sysClr val="windowText" lastClr="000000"/>
                </a:solidFill>
              </a:rPr>
              <a:t>or on </a:t>
            </a:r>
            <a:r>
              <a:rPr lang="en-GB" sz="1396" b="1" kern="0" dirty="0">
                <a:solidFill>
                  <a:srgbClr val="FFC000"/>
                </a:solidFill>
              </a:rPr>
              <a:t>homepages for destinations, hotels. Carriers and sites</a:t>
            </a:r>
            <a:r>
              <a:rPr lang="en-GB" sz="1400" kern="0" dirty="0">
                <a:solidFill>
                  <a:sysClr val="windowText" lastClr="000000"/>
                </a:solidFill>
              </a:rPr>
              <a:t>. Their </a:t>
            </a:r>
            <a:r>
              <a:rPr lang="en-GB" sz="1396" b="1" kern="0" dirty="0">
                <a:solidFill>
                  <a:srgbClr val="FFC000"/>
                </a:solidFill>
              </a:rPr>
              <a:t>spouse/partner </a:t>
            </a:r>
            <a:r>
              <a:rPr lang="en-GB" sz="1396" kern="0" dirty="0"/>
              <a:t>and</a:t>
            </a:r>
            <a:r>
              <a:rPr lang="en-GB" sz="1396" b="1" kern="0" dirty="0">
                <a:solidFill>
                  <a:srgbClr val="FFC000"/>
                </a:solidFill>
              </a:rPr>
              <a:t> friends </a:t>
            </a:r>
            <a:r>
              <a:rPr lang="en-GB" sz="1400" kern="0" dirty="0">
                <a:solidFill>
                  <a:sysClr val="windowText" lastClr="000000"/>
                </a:solidFill>
              </a:rPr>
              <a:t>heavily influences their choice. </a:t>
            </a:r>
          </a:p>
        </p:txBody>
      </p:sp>
      <p:sp>
        <p:nvSpPr>
          <p:cNvPr id="17" name="TextBox 16"/>
          <p:cNvSpPr txBox="1"/>
          <p:nvPr/>
        </p:nvSpPr>
        <p:spPr>
          <a:xfrm>
            <a:off x="5015679" y="1703969"/>
            <a:ext cx="3439313" cy="1937710"/>
          </a:xfrm>
          <a:prstGeom prst="rect">
            <a:avLst/>
          </a:prstGeom>
        </p:spPr>
        <p:txBody>
          <a:bodyPr vert="horz" wrap="square" lIns="0" tIns="0" rIns="0" bIns="0" rtlCol="0">
            <a:spAutoFit/>
          </a:bodyPr>
          <a:lstStyle/>
          <a:p>
            <a:pPr marL="7001" algn="just" defTabSz="1343985">
              <a:defRPr/>
            </a:pPr>
            <a:r>
              <a:rPr lang="en-US" sz="1396" b="1" kern="0" dirty="0">
                <a:solidFill>
                  <a:sysClr val="windowText" lastClr="000000"/>
                </a:solidFill>
              </a:rPr>
              <a:t>I TRAVEL TO MEET THE LOCALS</a:t>
            </a:r>
            <a:endParaRPr lang="en-US" sz="1396" kern="0" dirty="0">
              <a:solidFill>
                <a:sysClr val="windowText" lastClr="000000"/>
              </a:solidFill>
            </a:endParaRPr>
          </a:p>
          <a:p>
            <a:pPr marL="4763" lvl="0" algn="just" defTabSz="914400">
              <a:defRPr/>
            </a:pPr>
            <a:r>
              <a:rPr lang="en-US" sz="1400" kern="0" dirty="0">
                <a:solidFill>
                  <a:sysClr val="windowText" lastClr="000000"/>
                </a:solidFill>
              </a:rPr>
              <a:t>These consumers want to </a:t>
            </a:r>
            <a:r>
              <a:rPr lang="en-US" sz="1396" b="1" kern="0" dirty="0">
                <a:solidFill>
                  <a:srgbClr val="FFC000"/>
                </a:solidFill>
              </a:rPr>
              <a:t>taste local food and drink</a:t>
            </a:r>
            <a:r>
              <a:rPr lang="en-US" sz="1400" b="1" kern="0" dirty="0">
                <a:solidFill>
                  <a:sysClr val="windowText" lastClr="000000"/>
                </a:solidFill>
              </a:rPr>
              <a:t> </a:t>
            </a:r>
            <a:r>
              <a:rPr lang="en-US" sz="1400" kern="0" dirty="0">
                <a:solidFill>
                  <a:sysClr val="windowText" lastClr="000000"/>
                </a:solidFill>
              </a:rPr>
              <a:t>and</a:t>
            </a:r>
            <a:r>
              <a:rPr lang="en-US" sz="1400" b="1" kern="0" dirty="0">
                <a:solidFill>
                  <a:sysClr val="windowText" lastClr="000000"/>
                </a:solidFill>
              </a:rPr>
              <a:t> </a:t>
            </a:r>
            <a:r>
              <a:rPr lang="en-US" sz="1400" kern="0" dirty="0">
                <a:solidFill>
                  <a:sysClr val="windowText" lastClr="000000"/>
                </a:solidFill>
              </a:rPr>
              <a:t>want to </a:t>
            </a:r>
            <a:r>
              <a:rPr lang="en-US" sz="1396" b="1" kern="0" dirty="0">
                <a:solidFill>
                  <a:srgbClr val="FFC000"/>
                </a:solidFill>
              </a:rPr>
              <a:t>discover local culture and lifestyle</a:t>
            </a:r>
            <a:r>
              <a:rPr lang="en-US" sz="1400" kern="0" dirty="0">
                <a:solidFill>
                  <a:sysClr val="windowText" lastClr="000000"/>
                </a:solidFill>
              </a:rPr>
              <a:t>. Visits to </a:t>
            </a:r>
            <a:r>
              <a:rPr lang="en-US" sz="1396" b="1" kern="0" dirty="0">
                <a:solidFill>
                  <a:srgbClr val="FFC000"/>
                </a:solidFill>
              </a:rPr>
              <a:t>the countryside </a:t>
            </a:r>
            <a:r>
              <a:rPr lang="en-US" sz="1396" kern="0" dirty="0"/>
              <a:t>and trips to </a:t>
            </a:r>
            <a:r>
              <a:rPr lang="en-US" sz="1396" b="1" kern="0" dirty="0">
                <a:solidFill>
                  <a:srgbClr val="FFC000"/>
                </a:solidFill>
              </a:rPr>
              <a:t>discover local history and legends </a:t>
            </a:r>
            <a:r>
              <a:rPr lang="en-US" sz="1400" kern="0" dirty="0">
                <a:solidFill>
                  <a:sysClr val="windowText" lastClr="000000"/>
                </a:solidFill>
              </a:rPr>
              <a:t>are also of interest.. The experience of </a:t>
            </a:r>
            <a:r>
              <a:rPr lang="en-US" sz="1396" b="1" kern="0" dirty="0">
                <a:solidFill>
                  <a:srgbClr val="FFC000"/>
                </a:solidFill>
              </a:rPr>
              <a:t>national festivals and to attend concerts and festivals </a:t>
            </a:r>
            <a:r>
              <a:rPr lang="en-US" sz="1400" kern="0" dirty="0">
                <a:solidFill>
                  <a:sysClr val="windowText" lastClr="000000"/>
                </a:solidFill>
              </a:rPr>
              <a:t>are most appreciated.</a:t>
            </a:r>
            <a:endParaRPr lang="en-US" sz="1396" kern="0" dirty="0">
              <a:solidFill>
                <a:sysClr val="windowText" lastClr="000000"/>
              </a:solidFill>
            </a:endParaRPr>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441587" y="4830617"/>
            <a:ext cx="2890748" cy="1928128"/>
          </a:xfrm>
          <a:prstGeom prst="rect">
            <a:avLst/>
          </a:prstGeom>
        </p:spPr>
      </p:pic>
      <p:sp>
        <p:nvSpPr>
          <p:cNvPr id="24" name="TextBox 23"/>
          <p:cNvSpPr txBox="1"/>
          <p:nvPr/>
        </p:nvSpPr>
        <p:spPr>
          <a:xfrm>
            <a:off x="9380478" y="1703969"/>
            <a:ext cx="3439313" cy="2148665"/>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THE ROLE OF BRANDS</a:t>
            </a:r>
            <a:endParaRPr lang="en-GB" sz="1396" kern="0" dirty="0">
              <a:solidFill>
                <a:sysClr val="windowText" lastClr="000000"/>
              </a:solidFill>
            </a:endParaRPr>
          </a:p>
          <a:p>
            <a:pPr marL="4763" lvl="0" algn="just" defTabSz="914400">
              <a:defRPr/>
            </a:pPr>
            <a:r>
              <a:rPr lang="en-US" sz="1400" kern="0" dirty="0">
                <a:solidFill>
                  <a:sysClr val="windowText" lastClr="000000"/>
                </a:solidFill>
              </a:rPr>
              <a:t>The segment is </a:t>
            </a:r>
            <a:r>
              <a:rPr lang="en-US" sz="1396" kern="0" dirty="0">
                <a:solidFill>
                  <a:sysClr val="windowText" lastClr="000000"/>
                </a:solidFill>
              </a:rPr>
              <a:t>important for brands which try to position themselves as </a:t>
            </a:r>
            <a:r>
              <a:rPr lang="en-US" sz="1396" b="1" kern="0" dirty="0">
                <a:solidFill>
                  <a:srgbClr val="FFC000"/>
                </a:solidFill>
              </a:rPr>
              <a:t>enhancers of friendships</a:t>
            </a:r>
            <a:r>
              <a:rPr lang="en-US" sz="1396" kern="0" dirty="0">
                <a:solidFill>
                  <a:sysClr val="windowText" lastClr="000000"/>
                </a:solidFill>
              </a:rPr>
              <a:t>, as </a:t>
            </a:r>
            <a:r>
              <a:rPr lang="en-US" sz="1396" b="1" kern="0" dirty="0">
                <a:solidFill>
                  <a:srgbClr val="FFC000"/>
                </a:solidFill>
              </a:rPr>
              <a:t>social brands </a:t>
            </a:r>
            <a:r>
              <a:rPr lang="en-US" sz="1396" kern="0" dirty="0">
                <a:solidFill>
                  <a:sysClr val="windowText" lastClr="000000"/>
                </a:solidFill>
              </a:rPr>
              <a:t>which help bring </a:t>
            </a:r>
            <a:r>
              <a:rPr lang="en-US" sz="1396" b="1" kern="0" dirty="0">
                <a:solidFill>
                  <a:srgbClr val="FFC000"/>
                </a:solidFill>
              </a:rPr>
              <a:t>people</a:t>
            </a:r>
            <a:r>
              <a:rPr lang="en-US" sz="1396" kern="0" dirty="0">
                <a:solidFill>
                  <a:sysClr val="windowText" lastClr="000000"/>
                </a:solidFill>
              </a:rPr>
              <a:t> together, and brands which are </a:t>
            </a:r>
            <a:r>
              <a:rPr lang="en-US" sz="1396" b="1" kern="0" dirty="0">
                <a:solidFill>
                  <a:srgbClr val="FFC000"/>
                </a:solidFill>
              </a:rPr>
              <a:t>open</a:t>
            </a:r>
            <a:r>
              <a:rPr lang="en-US" sz="1396" kern="0" dirty="0">
                <a:solidFill>
                  <a:sysClr val="windowText" lastClr="000000"/>
                </a:solidFill>
              </a:rPr>
              <a:t>, </a:t>
            </a:r>
            <a:r>
              <a:rPr lang="en-US" sz="1396" b="1" kern="0" dirty="0">
                <a:solidFill>
                  <a:srgbClr val="FFC000"/>
                </a:solidFill>
              </a:rPr>
              <a:t>inclusive</a:t>
            </a:r>
            <a:r>
              <a:rPr lang="en-US" sz="1396" kern="0" dirty="0">
                <a:solidFill>
                  <a:sysClr val="windowText" lastClr="000000"/>
                </a:solidFill>
              </a:rPr>
              <a:t>, and seeking to reflect </a:t>
            </a:r>
            <a:r>
              <a:rPr lang="en-US" sz="1396" b="1" kern="0" dirty="0">
                <a:solidFill>
                  <a:srgbClr val="FFC000"/>
                </a:solidFill>
              </a:rPr>
              <a:t>shared pleasures</a:t>
            </a:r>
            <a:r>
              <a:rPr lang="en-US" sz="1396" kern="0" dirty="0">
                <a:solidFill>
                  <a:sysClr val="windowText" lastClr="000000"/>
                </a:solidFill>
              </a:rPr>
              <a:t>. It is important for brands which seek to support collaboration with their customers. </a:t>
            </a:r>
          </a:p>
          <a:p>
            <a:pPr marL="4763" lvl="0" algn="just" defTabSz="914400">
              <a:defRPr/>
            </a:pPr>
            <a:endParaRPr lang="en-GB" sz="1396" kern="0" dirty="0">
              <a:solidFill>
                <a:sysClr val="windowText" lastClr="000000"/>
              </a:solidFill>
            </a:endParaRPr>
          </a:p>
        </p:txBody>
      </p:sp>
      <p:pic>
        <p:nvPicPr>
          <p:cNvPr id="14" name="Picture 2" descr="Bilderesultat for country falg button sweden"/>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696551" y="6876975"/>
            <a:ext cx="513334" cy="481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6588344"/>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quarter" idx="10"/>
          </p:nvPr>
        </p:nvPicPr>
        <p:blipFill>
          <a:blip r:embed="rId2">
            <a:extLst>
              <a:ext uri="{28A0092B-C50C-407E-A947-70E740481C1C}">
                <a14:useLocalDpi xmlns:a14="http://schemas.microsoft.com/office/drawing/2010/main"/>
              </a:ext>
            </a:extLst>
          </a:blip>
          <a:stretch>
            <a:fillRect/>
          </a:stretch>
        </p:blipFill>
        <p:spPr>
          <a:xfrm>
            <a:off x="167159" y="180231"/>
            <a:ext cx="13105456" cy="7200800"/>
          </a:xfrm>
        </p:spPr>
      </p:pic>
      <p:sp>
        <p:nvSpPr>
          <p:cNvPr id="14" name="Rectangle 13"/>
          <p:cNvSpPr/>
          <p:nvPr/>
        </p:nvSpPr>
        <p:spPr bwMode="gray">
          <a:xfrm>
            <a:off x="599207" y="1116335"/>
            <a:ext cx="5904656" cy="4536504"/>
          </a:xfrm>
          <a:prstGeom prst="rect">
            <a:avLst/>
          </a:prstGeom>
          <a:solidFill>
            <a:srgbClr val="F8DA6C">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nb-NO" sz="2000" dirty="0">
              <a:solidFill>
                <a:schemeClr val="bg1"/>
              </a:solidFill>
            </a:endParaRPr>
          </a:p>
        </p:txBody>
      </p:sp>
      <p:pic>
        <p:nvPicPr>
          <p:cNvPr id="8" name="Picture 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78657" y="6677422"/>
            <a:ext cx="491577" cy="396000"/>
          </a:xfrm>
          <a:prstGeom prst="rect">
            <a:avLst/>
          </a:prstGeom>
        </p:spPr>
      </p:pic>
      <p:pic>
        <p:nvPicPr>
          <p:cNvPr id="9" name="Picture 2" descr="C:\Users\Graphics Dude Ltd\Graphics Dude Ltd\Work\PC - IM - 150415A (template pt2)\Graphics\Tags\MarketingElectronic-Col.png"/>
          <p:cNvPicPr>
            <a:picLocks noChangeAspect="1" noChangeArrowheads="1"/>
          </p:cNvPicPr>
          <p:nvPr/>
        </p:nvPicPr>
        <p:blipFill>
          <a:blip r:embed="rId4" cstate="email">
            <a:biLevel thresh="25000"/>
            <a:extLst>
              <a:ext uri="{28A0092B-C50C-407E-A947-70E740481C1C}">
                <a14:useLocalDpi xmlns:a14="http://schemas.microsoft.com/office/drawing/2010/main"/>
              </a:ext>
            </a:extLst>
          </a:blip>
          <a:srcRect/>
          <a:stretch>
            <a:fillRect/>
          </a:stretch>
        </p:blipFill>
        <p:spPr bwMode="auto">
          <a:xfrm>
            <a:off x="959247"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724445" y="1188343"/>
            <a:ext cx="6048672" cy="2677656"/>
          </a:xfrm>
          <a:prstGeom prst="rect">
            <a:avLst/>
          </a:prstGeom>
        </p:spPr>
        <p:txBody>
          <a:bodyPr wrap="square">
            <a:spAutoFit/>
          </a:bodyPr>
          <a:lstStyle/>
          <a:p>
            <a:r>
              <a:rPr lang="en-US" b="1" dirty="0">
                <a:solidFill>
                  <a:schemeClr val="bg1"/>
                </a:solidFill>
                <a:effectLst>
                  <a:outerShdw blurRad="38100" dist="38100" dir="2700000" algn="tl">
                    <a:srgbClr val="000000">
                      <a:alpha val="43137"/>
                    </a:srgbClr>
                  </a:outerShdw>
                </a:effectLst>
              </a:rPr>
              <a:t>TO IDENTIFY THE BEST </a:t>
            </a:r>
            <a:r>
              <a:rPr lang="en-US" b="1" dirty="0">
                <a:solidFill>
                  <a:srgbClr val="FFC000"/>
                </a:solidFill>
                <a:effectLst>
                  <a:outerShdw blurRad="38100" dist="38100" dir="2700000" algn="tl">
                    <a:srgbClr val="000000">
                      <a:alpha val="43137"/>
                    </a:srgbClr>
                  </a:outerShdw>
                </a:effectLst>
              </a:rPr>
              <a:t>MEANS OF STRENGTHENING THE FUTURE </a:t>
            </a:r>
            <a:r>
              <a:rPr lang="en-US" b="1" dirty="0">
                <a:solidFill>
                  <a:schemeClr val="bg1"/>
                </a:solidFill>
                <a:effectLst>
                  <a:outerShdw blurRad="38100" dist="38100" dir="2700000" algn="tl">
                    <a:srgbClr val="000000">
                      <a:alpha val="43137"/>
                    </a:srgbClr>
                  </a:outerShdw>
                </a:effectLst>
              </a:rPr>
              <a:t>OF THE NORWEGIAN TRAVEL INDUSTRY</a:t>
            </a:r>
          </a:p>
          <a:p>
            <a:endParaRPr lang="en-US" b="1" dirty="0">
              <a:solidFill>
                <a:schemeClr val="bg1"/>
              </a:solidFill>
              <a:effectLst>
                <a:outerShdw blurRad="38100" dist="38100" dir="2700000" algn="tl">
                  <a:srgbClr val="000000">
                    <a:alpha val="43137"/>
                  </a:srgbClr>
                </a:outerShdw>
              </a:effectLst>
            </a:endParaRPr>
          </a:p>
          <a:p>
            <a:r>
              <a:rPr lang="en-US" b="1" dirty="0">
                <a:solidFill>
                  <a:schemeClr val="bg1"/>
                </a:solidFill>
                <a:effectLst>
                  <a:outerShdw blurRad="38100" dist="38100" dir="2700000" algn="tl">
                    <a:srgbClr val="000000">
                      <a:alpha val="43137"/>
                    </a:srgbClr>
                  </a:outerShdw>
                </a:effectLst>
              </a:rPr>
              <a:t>TO UNDERSTAND THE </a:t>
            </a:r>
            <a:r>
              <a:rPr lang="en-US" b="1" dirty="0">
                <a:solidFill>
                  <a:srgbClr val="FFC000"/>
                </a:solidFill>
                <a:effectLst>
                  <a:outerShdw blurRad="38100" dist="38100" dir="2700000" algn="tl">
                    <a:srgbClr val="000000">
                      <a:alpha val="43137"/>
                    </a:srgbClr>
                  </a:outerShdw>
                </a:effectLst>
              </a:rPr>
              <a:t>COMPETITIVE LANDSCAPE</a:t>
            </a:r>
            <a:r>
              <a:rPr lang="en-US" b="1" dirty="0">
                <a:solidFill>
                  <a:schemeClr val="bg1"/>
                </a:solidFill>
                <a:effectLst>
                  <a:outerShdw blurRad="38100" dist="38100" dir="2700000" algn="tl">
                    <a:srgbClr val="000000">
                      <a:alpha val="43137"/>
                    </a:srgbClr>
                  </a:outerShdw>
                </a:effectLst>
              </a:rPr>
              <a:t> AND </a:t>
            </a:r>
            <a:r>
              <a:rPr lang="en-US" b="1" dirty="0">
                <a:solidFill>
                  <a:srgbClr val="FFC000"/>
                </a:solidFill>
                <a:effectLst>
                  <a:outerShdw blurRad="38100" dist="38100" dir="2700000" algn="tl">
                    <a:srgbClr val="000000">
                      <a:alpha val="43137"/>
                    </a:srgbClr>
                  </a:outerShdw>
                </a:effectLst>
              </a:rPr>
              <a:t>TARGET NEEDS </a:t>
            </a:r>
            <a:r>
              <a:rPr lang="en-US" b="1" dirty="0">
                <a:solidFill>
                  <a:schemeClr val="bg1"/>
                </a:solidFill>
                <a:effectLst>
                  <a:outerShdw blurRad="38100" dist="38100" dir="2700000" algn="tl">
                    <a:srgbClr val="000000">
                      <a:alpha val="43137"/>
                    </a:srgbClr>
                  </a:outerShdw>
                </a:effectLst>
              </a:rPr>
              <a:t>TO  PROMOTE </a:t>
            </a:r>
            <a:r>
              <a:rPr lang="en-US" b="1" dirty="0">
                <a:solidFill>
                  <a:srgbClr val="FFC000"/>
                </a:solidFill>
                <a:effectLst>
                  <a:outerShdw blurRad="38100" dist="38100" dir="2700000" algn="tl">
                    <a:srgbClr val="000000">
                      <a:alpha val="43137"/>
                    </a:srgbClr>
                  </a:outerShdw>
                </a:effectLst>
              </a:rPr>
              <a:t>INNOVATION</a:t>
            </a:r>
            <a:r>
              <a:rPr lang="en-US" b="1" dirty="0">
                <a:solidFill>
                  <a:schemeClr val="bg1"/>
                </a:solidFill>
                <a:effectLst>
                  <a:outerShdw blurRad="38100" dist="38100" dir="2700000" algn="tl">
                    <a:srgbClr val="000000">
                      <a:alpha val="43137"/>
                    </a:srgbClr>
                  </a:outerShdw>
                </a:effectLst>
              </a:rPr>
              <a:t> AND </a:t>
            </a:r>
            <a:r>
              <a:rPr lang="en-US" b="1" dirty="0">
                <a:solidFill>
                  <a:srgbClr val="FFC000"/>
                </a:solidFill>
                <a:effectLst>
                  <a:outerShdw blurRad="38100" dist="38100" dir="2700000" algn="tl">
                    <a:srgbClr val="000000">
                      <a:alpha val="43137"/>
                    </a:srgbClr>
                  </a:outerShdw>
                </a:effectLst>
              </a:rPr>
              <a:t>COMMUNICATION</a:t>
            </a:r>
            <a:r>
              <a:rPr lang="en-US" b="1" dirty="0">
                <a:solidFill>
                  <a:schemeClr val="bg1"/>
                </a:solidFill>
                <a:effectLst>
                  <a:outerShdw blurRad="38100" dist="38100" dir="2700000" algn="tl">
                    <a:srgbClr val="000000">
                      <a:alpha val="43137"/>
                    </a:srgbClr>
                  </a:outerShdw>
                </a:effectLst>
              </a:rPr>
              <a:t> </a:t>
            </a:r>
          </a:p>
        </p:txBody>
      </p:sp>
      <p:sp>
        <p:nvSpPr>
          <p:cNvPr id="11" name="Rectangle 10"/>
          <p:cNvSpPr/>
          <p:nvPr/>
        </p:nvSpPr>
        <p:spPr>
          <a:xfrm>
            <a:off x="724445" y="4070668"/>
            <a:ext cx="6048672" cy="1384995"/>
          </a:xfrm>
          <a:prstGeom prst="rect">
            <a:avLst/>
          </a:prstGeom>
        </p:spPr>
        <p:txBody>
          <a:bodyPr wrap="square">
            <a:spAutoFit/>
          </a:bodyPr>
          <a:lstStyle/>
          <a:p>
            <a:r>
              <a:rPr lang="en-US" b="1" dirty="0">
                <a:solidFill>
                  <a:schemeClr val="bg1"/>
                </a:solidFill>
                <a:effectLst>
                  <a:outerShdw blurRad="38100" dist="38100" dir="2700000" algn="tl">
                    <a:srgbClr val="000000">
                      <a:alpha val="43137"/>
                    </a:srgbClr>
                  </a:outerShdw>
                </a:effectLst>
                <a:latin typeface="+mj-lt"/>
              </a:rPr>
              <a:t>In order to do so, this research provides answers to the two questions:</a:t>
            </a:r>
          </a:p>
          <a:p>
            <a:r>
              <a:rPr lang="en-US" b="1" dirty="0">
                <a:solidFill>
                  <a:schemeClr val="bg1"/>
                </a:solidFill>
                <a:effectLst>
                  <a:outerShdw blurRad="38100" dist="38100" dir="2700000" algn="tl">
                    <a:srgbClr val="000000">
                      <a:alpha val="43137"/>
                    </a:srgbClr>
                  </a:outerShdw>
                </a:effectLst>
              </a:rPr>
              <a:t>- What is the ideal holiday?</a:t>
            </a:r>
          </a:p>
          <a:p>
            <a:r>
              <a:rPr lang="en-US" b="1" dirty="0">
                <a:solidFill>
                  <a:schemeClr val="bg1"/>
                </a:solidFill>
                <a:effectLst>
                  <a:outerShdw blurRad="38100" dist="38100" dir="2700000" algn="tl">
                    <a:srgbClr val="000000">
                      <a:alpha val="43137"/>
                    </a:srgbClr>
                  </a:outerShdw>
                </a:effectLst>
              </a:rPr>
              <a:t>- How are destinations (brands) positioned?</a:t>
            </a:r>
            <a:endParaRPr lang="en-US" b="1" dirty="0">
              <a:solidFill>
                <a:schemeClr val="bg1"/>
              </a:solidFill>
              <a:latin typeface="+mj-lt"/>
            </a:endParaRPr>
          </a:p>
        </p:txBody>
      </p:sp>
      <p:sp>
        <p:nvSpPr>
          <p:cNvPr id="15" name="Rectangle 14"/>
          <p:cNvSpPr/>
          <p:nvPr/>
        </p:nvSpPr>
        <p:spPr bwMode="gray">
          <a:xfrm>
            <a:off x="599207" y="583605"/>
            <a:ext cx="5904656" cy="503170"/>
          </a:xfrm>
          <a:prstGeom prst="rect">
            <a:avLst/>
          </a:prstGeom>
          <a:solidFill>
            <a:srgbClr val="F8DA6C">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r>
              <a:rPr lang="en-GB" sz="2400" b="1" cap="all" dirty="0">
                <a:effectLst>
                  <a:outerShdw blurRad="38100" dist="38100" dir="2700000" algn="tl">
                    <a:srgbClr val="000000">
                      <a:alpha val="43137"/>
                    </a:srgbClr>
                  </a:outerShdw>
                </a:effectLst>
              </a:rPr>
              <a:t>The purpose of the research:</a:t>
            </a:r>
            <a:endParaRPr lang="nb-NO" sz="2400" b="1" cap="all"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63505068"/>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sz="quarter" idx="14"/>
          </p:nvPr>
        </p:nvSpPr>
        <p:spPr>
          <a:xfrm>
            <a:off x="540000" y="1203933"/>
            <a:ext cx="2619353" cy="374398"/>
          </a:xfrm>
          <a:solidFill>
            <a:schemeClr val="tx1"/>
          </a:solidFill>
        </p:spPr>
        <p:txBody>
          <a:bodyPr/>
          <a:lstStyle/>
          <a:p>
            <a:r>
              <a:rPr lang="nb-NO" dirty="0"/>
              <a:t>Core motivations</a:t>
            </a:r>
          </a:p>
        </p:txBody>
      </p:sp>
      <p:sp>
        <p:nvSpPr>
          <p:cNvPr id="2" name="Title 1"/>
          <p:cNvSpPr>
            <a:spLocks noGrp="1"/>
          </p:cNvSpPr>
          <p:nvPr>
            <p:ph type="title"/>
          </p:nvPr>
        </p:nvSpPr>
        <p:spPr>
          <a:xfrm>
            <a:off x="539999" y="540000"/>
            <a:ext cx="11118139" cy="553998"/>
          </a:xfrm>
          <a:solidFill>
            <a:srgbClr val="FFC000"/>
          </a:solidFill>
        </p:spPr>
        <p:txBody>
          <a:bodyPr/>
          <a:lstStyle/>
          <a:p>
            <a:r>
              <a:rPr lang="en-US" b="1" dirty="0"/>
              <a:t>SOCIAL IMMERSION </a:t>
            </a:r>
            <a:r>
              <a:rPr lang="en-US" dirty="0"/>
              <a:t>- Active, relaxed and fresh</a:t>
            </a:r>
          </a:p>
        </p:txBody>
      </p:sp>
      <p:graphicFrame>
        <p:nvGraphicFramePr>
          <p:cNvPr id="57" name="SI_Chart"/>
          <p:cNvGraphicFramePr/>
          <p:nvPr>
            <p:extLst>
              <p:ext uri="{D42A27DB-BD31-4B8C-83A1-F6EECF244321}">
                <p14:modId xmlns:p14="http://schemas.microsoft.com/office/powerpoint/2010/main" val="3956784321"/>
              </p:ext>
            </p:extLst>
          </p:nvPr>
        </p:nvGraphicFramePr>
        <p:xfrm>
          <a:off x="6287839" y="2594242"/>
          <a:ext cx="6408712" cy="178673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3" name="P_Chart"/>
          <p:cNvGraphicFramePr/>
          <p:nvPr>
            <p:extLst>
              <p:ext uri="{D42A27DB-BD31-4B8C-83A1-F6EECF244321}">
                <p14:modId xmlns:p14="http://schemas.microsoft.com/office/powerpoint/2010/main" val="957526955"/>
              </p:ext>
            </p:extLst>
          </p:nvPr>
        </p:nvGraphicFramePr>
        <p:xfrm>
          <a:off x="1991663" y="5057239"/>
          <a:ext cx="3556936" cy="178693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4" name="FC_Chart"/>
          <p:cNvGraphicFramePr/>
          <p:nvPr>
            <p:extLst>
              <p:ext uri="{D42A27DB-BD31-4B8C-83A1-F6EECF244321}">
                <p14:modId xmlns:p14="http://schemas.microsoft.com/office/powerpoint/2010/main" val="511337518"/>
              </p:ext>
            </p:extLst>
          </p:nvPr>
        </p:nvGraphicFramePr>
        <p:xfrm>
          <a:off x="6791895" y="4941457"/>
          <a:ext cx="5423980" cy="178673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6" name="EB_Chart"/>
          <p:cNvGraphicFramePr/>
          <p:nvPr>
            <p:extLst>
              <p:ext uri="{D42A27DB-BD31-4B8C-83A1-F6EECF244321}">
                <p14:modId xmlns:p14="http://schemas.microsoft.com/office/powerpoint/2010/main" val="4137778573"/>
              </p:ext>
            </p:extLst>
          </p:nvPr>
        </p:nvGraphicFramePr>
        <p:xfrm>
          <a:off x="540000" y="2628317"/>
          <a:ext cx="6251895" cy="1786736"/>
        </p:xfrm>
        <a:graphic>
          <a:graphicData uri="http://schemas.openxmlformats.org/drawingml/2006/chart">
            <c:chart xmlns:c="http://schemas.openxmlformats.org/drawingml/2006/chart" xmlns:r="http://schemas.openxmlformats.org/officeDocument/2006/relationships" r:id="rId6"/>
          </a:graphicData>
        </a:graphic>
      </p:graphicFrame>
      <p:sp>
        <p:nvSpPr>
          <p:cNvPr id="33" name="EB_ChartHeader"/>
          <p:cNvSpPr/>
          <p:nvPr/>
        </p:nvSpPr>
        <p:spPr>
          <a:xfrm>
            <a:off x="3072423" y="2193285"/>
            <a:ext cx="2925155" cy="232347"/>
          </a:xfrm>
          <a:prstGeom prst="roundRect">
            <a:avLst>
              <a:gd name="adj" fmla="val 50000"/>
            </a:avLst>
          </a:prstGeom>
          <a:solidFill>
            <a:srgbClr val="C0000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39275" algn="ctr" defTabSz="1169887">
              <a:lnSpc>
                <a:spcPct val="90000"/>
              </a:lnSpc>
              <a:spcBef>
                <a:spcPts val="385"/>
              </a:spcBef>
            </a:pPr>
            <a:r>
              <a:rPr lang="en-US" sz="1232" b="1" dirty="0">
                <a:solidFill>
                  <a:srgbClr val="FFFFFF"/>
                </a:solidFill>
                <a:latin typeface="Segoe UI"/>
              </a:rPr>
              <a:t>Emotional Benefits</a:t>
            </a:r>
          </a:p>
        </p:txBody>
      </p:sp>
      <p:sp>
        <p:nvSpPr>
          <p:cNvPr id="34" name="P_ChartHeader"/>
          <p:cNvSpPr/>
          <p:nvPr/>
        </p:nvSpPr>
        <p:spPr>
          <a:xfrm>
            <a:off x="3072423" y="4614018"/>
            <a:ext cx="2925155" cy="232347"/>
          </a:xfrm>
          <a:prstGeom prst="roundRect">
            <a:avLst>
              <a:gd name="adj" fmla="val 50000"/>
            </a:avLst>
          </a:prstGeom>
          <a:solidFill>
            <a:srgbClr val="00B0F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39275" algn="ctr" defTabSz="1169887">
              <a:lnSpc>
                <a:spcPct val="90000"/>
              </a:lnSpc>
              <a:spcBef>
                <a:spcPts val="385"/>
              </a:spcBef>
            </a:pPr>
            <a:r>
              <a:rPr lang="en-US" sz="1232" b="1" dirty="0">
                <a:solidFill>
                  <a:srgbClr val="FFFFFF"/>
                </a:solidFill>
                <a:latin typeface="Segoe UI"/>
              </a:rPr>
              <a:t>Personality</a:t>
            </a:r>
          </a:p>
        </p:txBody>
      </p:sp>
      <p:sp>
        <p:nvSpPr>
          <p:cNvPr id="35" name="FC_ChartHeader"/>
          <p:cNvSpPr/>
          <p:nvPr/>
        </p:nvSpPr>
        <p:spPr>
          <a:xfrm>
            <a:off x="7257975" y="4626138"/>
            <a:ext cx="2925155" cy="232347"/>
          </a:xfrm>
          <a:prstGeom prst="roundRect">
            <a:avLst>
              <a:gd name="adj" fmla="val 50000"/>
            </a:avLst>
          </a:prstGeom>
          <a:solidFill>
            <a:srgbClr val="7030A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205247" algn="ctr" defTabSz="1169887">
              <a:lnSpc>
                <a:spcPct val="90000"/>
              </a:lnSpc>
              <a:spcBef>
                <a:spcPts val="385"/>
              </a:spcBef>
            </a:pPr>
            <a:r>
              <a:rPr lang="en-US" sz="1232" b="1" dirty="0">
                <a:solidFill>
                  <a:srgbClr val="FFFFFF"/>
                </a:solidFill>
                <a:latin typeface="Segoe UI"/>
              </a:rPr>
              <a:t>Destination features</a:t>
            </a:r>
          </a:p>
        </p:txBody>
      </p:sp>
      <p:sp>
        <p:nvSpPr>
          <p:cNvPr id="37" name="SI_ChartHeader"/>
          <p:cNvSpPr/>
          <p:nvPr/>
        </p:nvSpPr>
        <p:spPr>
          <a:xfrm>
            <a:off x="7168798" y="2203641"/>
            <a:ext cx="2925155" cy="232347"/>
          </a:xfrm>
          <a:prstGeom prst="roundRect">
            <a:avLst>
              <a:gd name="adj" fmla="val 50000"/>
            </a:avLst>
          </a:prstGeom>
          <a:solidFill>
            <a:srgbClr val="92D05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39275" algn="ctr" defTabSz="1169887">
              <a:lnSpc>
                <a:spcPct val="90000"/>
              </a:lnSpc>
              <a:spcBef>
                <a:spcPts val="385"/>
              </a:spcBef>
            </a:pPr>
            <a:r>
              <a:rPr lang="en-US" sz="1232" b="1" dirty="0">
                <a:solidFill>
                  <a:srgbClr val="FFFFFF"/>
                </a:solidFill>
                <a:latin typeface="Segoe UI"/>
              </a:rPr>
              <a:t>Social Identity</a:t>
            </a:r>
          </a:p>
        </p:txBody>
      </p:sp>
      <p:grpSp>
        <p:nvGrpSpPr>
          <p:cNvPr id="38" name="Gruppieren 3"/>
          <p:cNvGrpSpPr>
            <a:grpSpLocks noChangeAspect="1"/>
          </p:cNvGrpSpPr>
          <p:nvPr/>
        </p:nvGrpSpPr>
        <p:grpSpPr>
          <a:xfrm>
            <a:off x="7140299" y="2128962"/>
            <a:ext cx="360180" cy="360180"/>
            <a:chOff x="-1042867" y="3392141"/>
            <a:chExt cx="612000" cy="612000"/>
          </a:xfrm>
        </p:grpSpPr>
        <p:sp>
          <p:nvSpPr>
            <p:cNvPr id="39" name="Oval 210"/>
            <p:cNvSpPr>
              <a:spLocks noChangeAspect="1"/>
            </p:cNvSpPr>
            <p:nvPr/>
          </p:nvSpPr>
          <p:spPr>
            <a:xfrm>
              <a:off x="-1042867" y="3392141"/>
              <a:ext cx="612000" cy="612000"/>
            </a:xfrm>
            <a:prstGeom prst="ellipse">
              <a:avLst/>
            </a:prstGeom>
            <a:solidFill>
              <a:schemeClr val="bg1"/>
            </a:solidFill>
            <a:ln w="12700">
              <a:solidFill>
                <a:srgbClr val="50B4B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defTabSz="1169887"/>
              <a:endParaRPr lang="en-GB" sz="2309" b="1" dirty="0">
                <a:solidFill>
                  <a:prstClr val="white"/>
                </a:solidFill>
                <a:latin typeface="Segoe UI"/>
              </a:endParaRPr>
            </a:p>
          </p:txBody>
        </p:sp>
        <p:sp>
          <p:nvSpPr>
            <p:cNvPr id="40" name="Freeform 79"/>
            <p:cNvSpPr>
              <a:spLocks noEditPoints="1"/>
            </p:cNvSpPr>
            <p:nvPr/>
          </p:nvSpPr>
          <p:spPr bwMode="auto">
            <a:xfrm>
              <a:off x="-962984" y="3462925"/>
              <a:ext cx="483198" cy="410336"/>
            </a:xfrm>
            <a:custGeom>
              <a:avLst/>
              <a:gdLst/>
              <a:ahLst/>
              <a:cxnLst>
                <a:cxn ang="0">
                  <a:pos x="111" y="115"/>
                </a:cxn>
                <a:cxn ang="0">
                  <a:pos x="111" y="136"/>
                </a:cxn>
                <a:cxn ang="0">
                  <a:pos x="0" y="136"/>
                </a:cxn>
                <a:cxn ang="0">
                  <a:pos x="0" y="108"/>
                </a:cxn>
                <a:cxn ang="0">
                  <a:pos x="14" y="95"/>
                </a:cxn>
                <a:cxn ang="0">
                  <a:pos x="35" y="72"/>
                </a:cxn>
                <a:cxn ang="0">
                  <a:pos x="28" y="54"/>
                </a:cxn>
                <a:cxn ang="0">
                  <a:pos x="22" y="43"/>
                </a:cxn>
                <a:cxn ang="0">
                  <a:pos x="24" y="37"/>
                </a:cxn>
                <a:cxn ang="0">
                  <a:pos x="23" y="24"/>
                </a:cxn>
                <a:cxn ang="0">
                  <a:pos x="48" y="0"/>
                </a:cxn>
                <a:cxn ang="0">
                  <a:pos x="73" y="24"/>
                </a:cxn>
                <a:cxn ang="0">
                  <a:pos x="72" y="37"/>
                </a:cxn>
                <a:cxn ang="0">
                  <a:pos x="74" y="43"/>
                </a:cxn>
                <a:cxn ang="0">
                  <a:pos x="68" y="54"/>
                </a:cxn>
                <a:cxn ang="0">
                  <a:pos x="61" y="72"/>
                </a:cxn>
                <a:cxn ang="0">
                  <a:pos x="82" y="95"/>
                </a:cxn>
                <a:cxn ang="0">
                  <a:pos x="111" y="115"/>
                </a:cxn>
                <a:cxn ang="0">
                  <a:pos x="124" y="136"/>
                </a:cxn>
                <a:cxn ang="0">
                  <a:pos x="124" y="113"/>
                </a:cxn>
                <a:cxn ang="0">
                  <a:pos x="95" y="86"/>
                </a:cxn>
                <a:cxn ang="0">
                  <a:pos x="102" y="73"/>
                </a:cxn>
                <a:cxn ang="0">
                  <a:pos x="96" y="60"/>
                </a:cxn>
                <a:cxn ang="0">
                  <a:pos x="92" y="51"/>
                </a:cxn>
                <a:cxn ang="0">
                  <a:pos x="94" y="47"/>
                </a:cxn>
                <a:cxn ang="0">
                  <a:pos x="92" y="38"/>
                </a:cxn>
                <a:cxn ang="0">
                  <a:pos x="111" y="19"/>
                </a:cxn>
                <a:cxn ang="0">
                  <a:pos x="131" y="38"/>
                </a:cxn>
                <a:cxn ang="0">
                  <a:pos x="129" y="47"/>
                </a:cxn>
                <a:cxn ang="0">
                  <a:pos x="131" y="51"/>
                </a:cxn>
                <a:cxn ang="0">
                  <a:pos x="127" y="60"/>
                </a:cxn>
                <a:cxn ang="0">
                  <a:pos x="121" y="73"/>
                </a:cxn>
                <a:cxn ang="0">
                  <a:pos x="137" y="91"/>
                </a:cxn>
                <a:cxn ang="0">
                  <a:pos x="158" y="103"/>
                </a:cxn>
                <a:cxn ang="0">
                  <a:pos x="160" y="136"/>
                </a:cxn>
                <a:cxn ang="0">
                  <a:pos x="124" y="136"/>
                </a:cxn>
              </a:cxnLst>
              <a:rect l="0" t="0" r="r" b="b"/>
              <a:pathLst>
                <a:path w="160" h="136">
                  <a:moveTo>
                    <a:pt x="111" y="115"/>
                  </a:moveTo>
                  <a:cubicBezTo>
                    <a:pt x="111" y="119"/>
                    <a:pt x="111" y="136"/>
                    <a:pt x="111" y="136"/>
                  </a:cubicBezTo>
                  <a:cubicBezTo>
                    <a:pt x="0" y="136"/>
                    <a:pt x="0" y="136"/>
                    <a:pt x="0" y="136"/>
                  </a:cubicBezTo>
                  <a:cubicBezTo>
                    <a:pt x="0" y="108"/>
                    <a:pt x="0" y="108"/>
                    <a:pt x="0" y="108"/>
                  </a:cubicBezTo>
                  <a:cubicBezTo>
                    <a:pt x="0" y="100"/>
                    <a:pt x="9" y="97"/>
                    <a:pt x="14" y="95"/>
                  </a:cubicBezTo>
                  <a:cubicBezTo>
                    <a:pt x="30" y="89"/>
                    <a:pt x="35" y="84"/>
                    <a:pt x="35" y="72"/>
                  </a:cubicBezTo>
                  <a:cubicBezTo>
                    <a:pt x="35" y="65"/>
                    <a:pt x="30" y="67"/>
                    <a:pt x="28" y="54"/>
                  </a:cubicBezTo>
                  <a:cubicBezTo>
                    <a:pt x="27" y="49"/>
                    <a:pt x="23" y="54"/>
                    <a:pt x="22" y="43"/>
                  </a:cubicBezTo>
                  <a:cubicBezTo>
                    <a:pt x="22" y="38"/>
                    <a:pt x="24" y="37"/>
                    <a:pt x="24" y="37"/>
                  </a:cubicBezTo>
                  <a:cubicBezTo>
                    <a:pt x="24" y="37"/>
                    <a:pt x="23" y="30"/>
                    <a:pt x="23" y="24"/>
                  </a:cubicBezTo>
                  <a:cubicBezTo>
                    <a:pt x="22" y="17"/>
                    <a:pt x="26" y="0"/>
                    <a:pt x="48" y="0"/>
                  </a:cubicBezTo>
                  <a:cubicBezTo>
                    <a:pt x="70" y="0"/>
                    <a:pt x="74" y="17"/>
                    <a:pt x="73" y="24"/>
                  </a:cubicBezTo>
                  <a:cubicBezTo>
                    <a:pt x="73" y="30"/>
                    <a:pt x="72" y="37"/>
                    <a:pt x="72" y="37"/>
                  </a:cubicBezTo>
                  <a:cubicBezTo>
                    <a:pt x="72" y="37"/>
                    <a:pt x="74" y="38"/>
                    <a:pt x="74" y="43"/>
                  </a:cubicBezTo>
                  <a:cubicBezTo>
                    <a:pt x="73" y="54"/>
                    <a:pt x="69" y="49"/>
                    <a:pt x="68" y="54"/>
                  </a:cubicBezTo>
                  <a:cubicBezTo>
                    <a:pt x="66" y="67"/>
                    <a:pt x="61" y="65"/>
                    <a:pt x="61" y="72"/>
                  </a:cubicBezTo>
                  <a:cubicBezTo>
                    <a:pt x="61" y="84"/>
                    <a:pt x="66" y="89"/>
                    <a:pt x="82" y="95"/>
                  </a:cubicBezTo>
                  <a:cubicBezTo>
                    <a:pt x="98" y="102"/>
                    <a:pt x="111" y="108"/>
                    <a:pt x="111" y="115"/>
                  </a:cubicBezTo>
                  <a:close/>
                  <a:moveTo>
                    <a:pt x="124" y="136"/>
                  </a:moveTo>
                  <a:cubicBezTo>
                    <a:pt x="124" y="113"/>
                    <a:pt x="124" y="113"/>
                    <a:pt x="124" y="113"/>
                  </a:cubicBezTo>
                  <a:cubicBezTo>
                    <a:pt x="124" y="102"/>
                    <a:pt x="121" y="99"/>
                    <a:pt x="95" y="86"/>
                  </a:cubicBezTo>
                  <a:cubicBezTo>
                    <a:pt x="100" y="83"/>
                    <a:pt x="102" y="79"/>
                    <a:pt x="102" y="73"/>
                  </a:cubicBezTo>
                  <a:cubicBezTo>
                    <a:pt x="102" y="68"/>
                    <a:pt x="98" y="70"/>
                    <a:pt x="96" y="60"/>
                  </a:cubicBezTo>
                  <a:cubicBezTo>
                    <a:pt x="95" y="56"/>
                    <a:pt x="92" y="60"/>
                    <a:pt x="92" y="51"/>
                  </a:cubicBezTo>
                  <a:cubicBezTo>
                    <a:pt x="92" y="48"/>
                    <a:pt x="94" y="47"/>
                    <a:pt x="94" y="47"/>
                  </a:cubicBezTo>
                  <a:cubicBezTo>
                    <a:pt x="94" y="47"/>
                    <a:pt x="93" y="42"/>
                    <a:pt x="92" y="38"/>
                  </a:cubicBezTo>
                  <a:cubicBezTo>
                    <a:pt x="92" y="32"/>
                    <a:pt x="95" y="19"/>
                    <a:pt x="111" y="19"/>
                  </a:cubicBezTo>
                  <a:cubicBezTo>
                    <a:pt x="128" y="19"/>
                    <a:pt x="131" y="32"/>
                    <a:pt x="131" y="38"/>
                  </a:cubicBezTo>
                  <a:cubicBezTo>
                    <a:pt x="130" y="42"/>
                    <a:pt x="129" y="47"/>
                    <a:pt x="129" y="47"/>
                  </a:cubicBezTo>
                  <a:cubicBezTo>
                    <a:pt x="129" y="47"/>
                    <a:pt x="131" y="48"/>
                    <a:pt x="131" y="51"/>
                  </a:cubicBezTo>
                  <a:cubicBezTo>
                    <a:pt x="130" y="60"/>
                    <a:pt x="127" y="56"/>
                    <a:pt x="127" y="60"/>
                  </a:cubicBezTo>
                  <a:cubicBezTo>
                    <a:pt x="125" y="70"/>
                    <a:pt x="121" y="68"/>
                    <a:pt x="121" y="73"/>
                  </a:cubicBezTo>
                  <a:cubicBezTo>
                    <a:pt x="121" y="82"/>
                    <a:pt x="125" y="86"/>
                    <a:pt x="137" y="91"/>
                  </a:cubicBezTo>
                  <a:cubicBezTo>
                    <a:pt x="149" y="96"/>
                    <a:pt x="155" y="99"/>
                    <a:pt x="158" y="103"/>
                  </a:cubicBezTo>
                  <a:cubicBezTo>
                    <a:pt x="160" y="106"/>
                    <a:pt x="160" y="136"/>
                    <a:pt x="160" y="136"/>
                  </a:cubicBezTo>
                  <a:lnTo>
                    <a:pt x="124" y="136"/>
                  </a:lnTo>
                  <a:close/>
                </a:path>
              </a:pathLst>
            </a:custGeom>
            <a:solidFill>
              <a:srgbClr val="92D050"/>
            </a:solidFill>
            <a:ln w="9525">
              <a:solidFill>
                <a:srgbClr val="92D050"/>
              </a:solidFill>
              <a:round/>
              <a:headEnd/>
              <a:tailEnd/>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grpSp>
      <p:grpSp>
        <p:nvGrpSpPr>
          <p:cNvPr id="41" name="Gruppieren 2"/>
          <p:cNvGrpSpPr>
            <a:grpSpLocks noChangeAspect="1"/>
          </p:cNvGrpSpPr>
          <p:nvPr/>
        </p:nvGrpSpPr>
        <p:grpSpPr>
          <a:xfrm>
            <a:off x="7228813" y="4561086"/>
            <a:ext cx="360180" cy="360180"/>
            <a:chOff x="-1042867" y="2764795"/>
            <a:chExt cx="612000" cy="612000"/>
          </a:xfrm>
        </p:grpSpPr>
        <p:sp>
          <p:nvSpPr>
            <p:cNvPr id="42" name="Oval 210"/>
            <p:cNvSpPr>
              <a:spLocks noChangeAspect="1"/>
            </p:cNvSpPr>
            <p:nvPr/>
          </p:nvSpPr>
          <p:spPr>
            <a:xfrm>
              <a:off x="-1042867" y="2764795"/>
              <a:ext cx="612000" cy="612000"/>
            </a:xfrm>
            <a:prstGeom prst="ellipse">
              <a:avLst/>
            </a:prstGeom>
            <a:solidFill>
              <a:schemeClr val="bg1"/>
            </a:solidFill>
            <a:ln w="12700">
              <a:solidFill>
                <a:srgbClr val="8282A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defTabSz="1169887"/>
              <a:endParaRPr lang="en-GB" sz="2309" b="1" dirty="0">
                <a:solidFill>
                  <a:prstClr val="white"/>
                </a:solidFill>
                <a:latin typeface="Segoe UI"/>
              </a:endParaRPr>
            </a:p>
          </p:txBody>
        </p:sp>
        <p:sp>
          <p:nvSpPr>
            <p:cNvPr id="43" name="Freeform 62"/>
            <p:cNvSpPr>
              <a:spLocks noEditPoints="1"/>
            </p:cNvSpPr>
            <p:nvPr/>
          </p:nvSpPr>
          <p:spPr bwMode="auto">
            <a:xfrm>
              <a:off x="-951436" y="2835608"/>
              <a:ext cx="459684" cy="459684"/>
            </a:xfrm>
            <a:custGeom>
              <a:avLst/>
              <a:gdLst/>
              <a:ahLst/>
              <a:cxnLst>
                <a:cxn ang="0">
                  <a:pos x="0" y="91"/>
                </a:cxn>
                <a:cxn ang="0">
                  <a:pos x="16" y="106"/>
                </a:cxn>
                <a:cxn ang="0">
                  <a:pos x="27" y="102"/>
                </a:cxn>
                <a:cxn ang="0">
                  <a:pos x="55" y="73"/>
                </a:cxn>
                <a:cxn ang="0">
                  <a:pos x="63" y="81"/>
                </a:cxn>
                <a:cxn ang="0">
                  <a:pos x="66" y="92"/>
                </a:cxn>
                <a:cxn ang="0">
                  <a:pos x="77" y="103"/>
                </a:cxn>
                <a:cxn ang="0">
                  <a:pos x="93" y="103"/>
                </a:cxn>
                <a:cxn ang="0">
                  <a:pos x="92" y="87"/>
                </a:cxn>
                <a:cxn ang="0">
                  <a:pos x="81" y="76"/>
                </a:cxn>
                <a:cxn ang="0">
                  <a:pos x="71" y="73"/>
                </a:cxn>
                <a:cxn ang="0">
                  <a:pos x="63" y="66"/>
                </a:cxn>
                <a:cxn ang="0">
                  <a:pos x="68" y="61"/>
                </a:cxn>
                <a:cxn ang="0">
                  <a:pos x="98" y="53"/>
                </a:cxn>
                <a:cxn ang="0">
                  <a:pos x="107" y="33"/>
                </a:cxn>
                <a:cxn ang="0">
                  <a:pos x="107" y="33"/>
                </a:cxn>
                <a:cxn ang="0">
                  <a:pos x="102" y="29"/>
                </a:cxn>
                <a:cxn ang="0">
                  <a:pos x="99" y="30"/>
                </a:cxn>
                <a:cxn ang="0">
                  <a:pos x="98" y="31"/>
                </a:cxn>
                <a:cxn ang="0">
                  <a:pos x="93" y="36"/>
                </a:cxn>
                <a:cxn ang="0">
                  <a:pos x="82" y="40"/>
                </a:cxn>
                <a:cxn ang="0">
                  <a:pos x="71" y="35"/>
                </a:cxn>
                <a:cxn ang="0">
                  <a:pos x="67" y="24"/>
                </a:cxn>
                <a:cxn ang="0">
                  <a:pos x="71" y="13"/>
                </a:cxn>
                <a:cxn ang="0">
                  <a:pos x="76" y="9"/>
                </a:cxn>
                <a:cxn ang="0">
                  <a:pos x="77" y="7"/>
                </a:cxn>
                <a:cxn ang="0">
                  <a:pos x="78" y="4"/>
                </a:cxn>
                <a:cxn ang="0">
                  <a:pos x="74" y="0"/>
                </a:cxn>
                <a:cxn ang="0">
                  <a:pos x="73" y="0"/>
                </a:cxn>
                <a:cxn ang="0">
                  <a:pos x="54" y="9"/>
                </a:cxn>
                <a:cxn ang="0">
                  <a:pos x="46" y="39"/>
                </a:cxn>
                <a:cxn ang="0">
                  <a:pos x="41" y="44"/>
                </a:cxn>
                <a:cxn ang="0">
                  <a:pos x="20" y="23"/>
                </a:cxn>
                <a:cxn ang="0">
                  <a:pos x="20" y="17"/>
                </a:cxn>
                <a:cxn ang="0">
                  <a:pos x="7" y="11"/>
                </a:cxn>
                <a:cxn ang="0">
                  <a:pos x="0" y="17"/>
                </a:cxn>
                <a:cxn ang="0">
                  <a:pos x="7" y="31"/>
                </a:cxn>
                <a:cxn ang="0">
                  <a:pos x="13" y="31"/>
                </a:cxn>
                <a:cxn ang="0">
                  <a:pos x="33" y="51"/>
                </a:cxn>
                <a:cxn ang="0">
                  <a:pos x="5" y="80"/>
                </a:cxn>
                <a:cxn ang="0">
                  <a:pos x="0" y="91"/>
                </a:cxn>
                <a:cxn ang="0">
                  <a:pos x="12" y="90"/>
                </a:cxn>
                <a:cxn ang="0">
                  <a:pos x="17" y="84"/>
                </a:cxn>
                <a:cxn ang="0">
                  <a:pos x="23" y="90"/>
                </a:cxn>
                <a:cxn ang="0">
                  <a:pos x="17" y="95"/>
                </a:cxn>
                <a:cxn ang="0">
                  <a:pos x="12" y="90"/>
                </a:cxn>
              </a:cxnLst>
              <a:rect l="0" t="0" r="r" b="b"/>
              <a:pathLst>
                <a:path w="107" h="107">
                  <a:moveTo>
                    <a:pt x="0" y="91"/>
                  </a:moveTo>
                  <a:cubicBezTo>
                    <a:pt x="0" y="99"/>
                    <a:pt x="7" y="106"/>
                    <a:pt x="16" y="106"/>
                  </a:cubicBezTo>
                  <a:cubicBezTo>
                    <a:pt x="20" y="106"/>
                    <a:pt x="24" y="105"/>
                    <a:pt x="27" y="102"/>
                  </a:cubicBezTo>
                  <a:cubicBezTo>
                    <a:pt x="55" y="73"/>
                    <a:pt x="55" y="73"/>
                    <a:pt x="55" y="73"/>
                  </a:cubicBezTo>
                  <a:cubicBezTo>
                    <a:pt x="63" y="81"/>
                    <a:pt x="63" y="81"/>
                    <a:pt x="63" y="81"/>
                  </a:cubicBezTo>
                  <a:cubicBezTo>
                    <a:pt x="62" y="85"/>
                    <a:pt x="63" y="89"/>
                    <a:pt x="66" y="92"/>
                  </a:cubicBezTo>
                  <a:cubicBezTo>
                    <a:pt x="77" y="103"/>
                    <a:pt x="77" y="103"/>
                    <a:pt x="77" y="103"/>
                  </a:cubicBezTo>
                  <a:cubicBezTo>
                    <a:pt x="81" y="107"/>
                    <a:pt x="88" y="107"/>
                    <a:pt x="93" y="103"/>
                  </a:cubicBezTo>
                  <a:cubicBezTo>
                    <a:pt x="97" y="99"/>
                    <a:pt x="97" y="92"/>
                    <a:pt x="92" y="87"/>
                  </a:cubicBezTo>
                  <a:cubicBezTo>
                    <a:pt x="81" y="76"/>
                    <a:pt x="81" y="76"/>
                    <a:pt x="81" y="76"/>
                  </a:cubicBezTo>
                  <a:cubicBezTo>
                    <a:pt x="79" y="73"/>
                    <a:pt x="74" y="72"/>
                    <a:pt x="71" y="73"/>
                  </a:cubicBezTo>
                  <a:cubicBezTo>
                    <a:pt x="63" y="66"/>
                    <a:pt x="63" y="66"/>
                    <a:pt x="63" y="66"/>
                  </a:cubicBezTo>
                  <a:cubicBezTo>
                    <a:pt x="68" y="61"/>
                    <a:pt x="68" y="61"/>
                    <a:pt x="68" y="61"/>
                  </a:cubicBezTo>
                  <a:cubicBezTo>
                    <a:pt x="78" y="64"/>
                    <a:pt x="90" y="61"/>
                    <a:pt x="98" y="53"/>
                  </a:cubicBezTo>
                  <a:cubicBezTo>
                    <a:pt x="103" y="47"/>
                    <a:pt x="106" y="40"/>
                    <a:pt x="107" y="33"/>
                  </a:cubicBezTo>
                  <a:cubicBezTo>
                    <a:pt x="107" y="33"/>
                    <a:pt x="107" y="33"/>
                    <a:pt x="107" y="33"/>
                  </a:cubicBezTo>
                  <a:cubicBezTo>
                    <a:pt x="107" y="31"/>
                    <a:pt x="105" y="29"/>
                    <a:pt x="102" y="29"/>
                  </a:cubicBezTo>
                  <a:cubicBezTo>
                    <a:pt x="101" y="29"/>
                    <a:pt x="100" y="29"/>
                    <a:pt x="99" y="30"/>
                  </a:cubicBezTo>
                  <a:cubicBezTo>
                    <a:pt x="98" y="31"/>
                    <a:pt x="98" y="31"/>
                    <a:pt x="98" y="31"/>
                  </a:cubicBezTo>
                  <a:cubicBezTo>
                    <a:pt x="93" y="36"/>
                    <a:pt x="93" y="36"/>
                    <a:pt x="93" y="36"/>
                  </a:cubicBezTo>
                  <a:cubicBezTo>
                    <a:pt x="91" y="38"/>
                    <a:pt x="87" y="40"/>
                    <a:pt x="82" y="40"/>
                  </a:cubicBezTo>
                  <a:cubicBezTo>
                    <a:pt x="78" y="40"/>
                    <a:pt x="74" y="38"/>
                    <a:pt x="71" y="35"/>
                  </a:cubicBezTo>
                  <a:cubicBezTo>
                    <a:pt x="69" y="32"/>
                    <a:pt x="67" y="29"/>
                    <a:pt x="67" y="24"/>
                  </a:cubicBezTo>
                  <a:cubicBezTo>
                    <a:pt x="67" y="20"/>
                    <a:pt x="68" y="16"/>
                    <a:pt x="71" y="13"/>
                  </a:cubicBezTo>
                  <a:cubicBezTo>
                    <a:pt x="76" y="9"/>
                    <a:pt x="76" y="9"/>
                    <a:pt x="76" y="9"/>
                  </a:cubicBezTo>
                  <a:cubicBezTo>
                    <a:pt x="77" y="7"/>
                    <a:pt x="77" y="7"/>
                    <a:pt x="77" y="7"/>
                  </a:cubicBezTo>
                  <a:cubicBezTo>
                    <a:pt x="78" y="7"/>
                    <a:pt x="78" y="5"/>
                    <a:pt x="78" y="4"/>
                  </a:cubicBezTo>
                  <a:cubicBezTo>
                    <a:pt x="78" y="2"/>
                    <a:pt x="76" y="0"/>
                    <a:pt x="74" y="0"/>
                  </a:cubicBezTo>
                  <a:cubicBezTo>
                    <a:pt x="73" y="0"/>
                    <a:pt x="73" y="0"/>
                    <a:pt x="73" y="0"/>
                  </a:cubicBezTo>
                  <a:cubicBezTo>
                    <a:pt x="66" y="0"/>
                    <a:pt x="59" y="3"/>
                    <a:pt x="54" y="9"/>
                  </a:cubicBezTo>
                  <a:cubicBezTo>
                    <a:pt x="46" y="17"/>
                    <a:pt x="43" y="28"/>
                    <a:pt x="46" y="39"/>
                  </a:cubicBezTo>
                  <a:cubicBezTo>
                    <a:pt x="41" y="44"/>
                    <a:pt x="41" y="44"/>
                    <a:pt x="41" y="44"/>
                  </a:cubicBezTo>
                  <a:cubicBezTo>
                    <a:pt x="20" y="23"/>
                    <a:pt x="20" y="23"/>
                    <a:pt x="20" y="23"/>
                  </a:cubicBezTo>
                  <a:cubicBezTo>
                    <a:pt x="20" y="17"/>
                    <a:pt x="20" y="17"/>
                    <a:pt x="20" y="17"/>
                  </a:cubicBezTo>
                  <a:cubicBezTo>
                    <a:pt x="7" y="11"/>
                    <a:pt x="7" y="11"/>
                    <a:pt x="7" y="11"/>
                  </a:cubicBezTo>
                  <a:cubicBezTo>
                    <a:pt x="0" y="17"/>
                    <a:pt x="0" y="17"/>
                    <a:pt x="0" y="17"/>
                  </a:cubicBezTo>
                  <a:cubicBezTo>
                    <a:pt x="7" y="31"/>
                    <a:pt x="7" y="31"/>
                    <a:pt x="7" y="31"/>
                  </a:cubicBezTo>
                  <a:cubicBezTo>
                    <a:pt x="13" y="31"/>
                    <a:pt x="13" y="31"/>
                    <a:pt x="13" y="31"/>
                  </a:cubicBezTo>
                  <a:cubicBezTo>
                    <a:pt x="33" y="51"/>
                    <a:pt x="33" y="51"/>
                    <a:pt x="33" y="51"/>
                  </a:cubicBezTo>
                  <a:cubicBezTo>
                    <a:pt x="5" y="80"/>
                    <a:pt x="5" y="80"/>
                    <a:pt x="5" y="80"/>
                  </a:cubicBezTo>
                  <a:cubicBezTo>
                    <a:pt x="2" y="82"/>
                    <a:pt x="0" y="86"/>
                    <a:pt x="0" y="91"/>
                  </a:cubicBezTo>
                  <a:close/>
                  <a:moveTo>
                    <a:pt x="12" y="90"/>
                  </a:moveTo>
                  <a:cubicBezTo>
                    <a:pt x="12" y="87"/>
                    <a:pt x="14" y="84"/>
                    <a:pt x="17" y="84"/>
                  </a:cubicBezTo>
                  <a:cubicBezTo>
                    <a:pt x="20" y="84"/>
                    <a:pt x="23" y="87"/>
                    <a:pt x="23" y="90"/>
                  </a:cubicBezTo>
                  <a:cubicBezTo>
                    <a:pt x="23" y="93"/>
                    <a:pt x="20" y="95"/>
                    <a:pt x="17" y="95"/>
                  </a:cubicBezTo>
                  <a:cubicBezTo>
                    <a:pt x="14" y="95"/>
                    <a:pt x="12" y="93"/>
                    <a:pt x="12" y="90"/>
                  </a:cubicBezTo>
                  <a:close/>
                </a:path>
              </a:pathLst>
            </a:custGeom>
            <a:solidFill>
              <a:srgbClr val="7030A0"/>
            </a:solidFill>
            <a:ln w="9525">
              <a:solidFill>
                <a:srgbClr val="7030A0"/>
              </a:solidFill>
              <a:round/>
              <a:headEnd/>
              <a:tailEnd/>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grpSp>
      <p:grpSp>
        <p:nvGrpSpPr>
          <p:cNvPr id="44" name="Gruppieren 4"/>
          <p:cNvGrpSpPr>
            <a:grpSpLocks noChangeAspect="1"/>
          </p:cNvGrpSpPr>
          <p:nvPr/>
        </p:nvGrpSpPr>
        <p:grpSpPr>
          <a:xfrm>
            <a:off x="3008707" y="2120056"/>
            <a:ext cx="360180" cy="360180"/>
            <a:chOff x="-1042867" y="4019487"/>
            <a:chExt cx="612000" cy="612000"/>
          </a:xfrm>
        </p:grpSpPr>
        <p:sp>
          <p:nvSpPr>
            <p:cNvPr id="45" name="Oval 210"/>
            <p:cNvSpPr>
              <a:spLocks noChangeAspect="1"/>
            </p:cNvSpPr>
            <p:nvPr/>
          </p:nvSpPr>
          <p:spPr>
            <a:xfrm flipH="1">
              <a:off x="-1042867" y="4019487"/>
              <a:ext cx="612000" cy="612000"/>
            </a:xfrm>
            <a:prstGeom prst="ellipse">
              <a:avLst/>
            </a:prstGeom>
            <a:solidFill>
              <a:schemeClr val="bg1"/>
            </a:solidFill>
            <a:ln w="1270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defTabSz="1169887"/>
              <a:endParaRPr lang="en-GB" sz="2309" b="1" dirty="0">
                <a:solidFill>
                  <a:prstClr val="white"/>
                </a:solidFill>
                <a:latin typeface="Segoe UI"/>
              </a:endParaRPr>
            </a:p>
          </p:txBody>
        </p:sp>
        <p:sp>
          <p:nvSpPr>
            <p:cNvPr id="46" name="Freeform 41"/>
            <p:cNvSpPr>
              <a:spLocks noEditPoints="1"/>
            </p:cNvSpPr>
            <p:nvPr/>
          </p:nvSpPr>
          <p:spPr bwMode="auto">
            <a:xfrm>
              <a:off x="-977315" y="4143913"/>
              <a:ext cx="497527" cy="448169"/>
            </a:xfrm>
            <a:custGeom>
              <a:avLst/>
              <a:gdLst/>
              <a:ahLst/>
              <a:cxnLst>
                <a:cxn ang="0">
                  <a:pos x="54" y="14"/>
                </a:cxn>
                <a:cxn ang="0">
                  <a:pos x="31" y="0"/>
                </a:cxn>
                <a:cxn ang="0">
                  <a:pos x="0" y="31"/>
                </a:cxn>
                <a:cxn ang="0">
                  <a:pos x="49" y="93"/>
                </a:cxn>
                <a:cxn ang="0">
                  <a:pos x="50" y="94"/>
                </a:cxn>
                <a:cxn ang="0">
                  <a:pos x="58" y="94"/>
                </a:cxn>
                <a:cxn ang="0">
                  <a:pos x="58" y="93"/>
                </a:cxn>
                <a:cxn ang="0">
                  <a:pos x="107" y="31"/>
                </a:cxn>
                <a:cxn ang="0">
                  <a:pos x="76" y="0"/>
                </a:cxn>
                <a:cxn ang="0">
                  <a:pos x="54" y="14"/>
                </a:cxn>
                <a:cxn ang="0">
                  <a:pos x="77" y="20"/>
                </a:cxn>
                <a:cxn ang="0">
                  <a:pos x="74" y="16"/>
                </a:cxn>
                <a:cxn ang="0">
                  <a:pos x="78" y="11"/>
                </a:cxn>
                <a:cxn ang="0">
                  <a:pos x="89" y="17"/>
                </a:cxn>
                <a:cxn ang="0">
                  <a:pos x="96" y="29"/>
                </a:cxn>
                <a:cxn ang="0">
                  <a:pos x="91" y="33"/>
                </a:cxn>
                <a:cxn ang="0">
                  <a:pos x="87" y="30"/>
                </a:cxn>
                <a:cxn ang="0">
                  <a:pos x="77" y="20"/>
                </a:cxn>
              </a:cxnLst>
              <a:rect l="0" t="0" r="r" b="b"/>
              <a:pathLst>
                <a:path w="107" h="96">
                  <a:moveTo>
                    <a:pt x="54" y="14"/>
                  </a:moveTo>
                  <a:cubicBezTo>
                    <a:pt x="51" y="5"/>
                    <a:pt x="40" y="0"/>
                    <a:pt x="31" y="0"/>
                  </a:cubicBezTo>
                  <a:cubicBezTo>
                    <a:pt x="14" y="0"/>
                    <a:pt x="0" y="13"/>
                    <a:pt x="0" y="31"/>
                  </a:cubicBezTo>
                  <a:cubicBezTo>
                    <a:pt x="0" y="64"/>
                    <a:pt x="32" y="73"/>
                    <a:pt x="49" y="93"/>
                  </a:cubicBezTo>
                  <a:cubicBezTo>
                    <a:pt x="49" y="93"/>
                    <a:pt x="50" y="94"/>
                    <a:pt x="50" y="94"/>
                  </a:cubicBezTo>
                  <a:cubicBezTo>
                    <a:pt x="52" y="96"/>
                    <a:pt x="55" y="96"/>
                    <a:pt x="58" y="94"/>
                  </a:cubicBezTo>
                  <a:cubicBezTo>
                    <a:pt x="58" y="94"/>
                    <a:pt x="58" y="93"/>
                    <a:pt x="58" y="93"/>
                  </a:cubicBezTo>
                  <a:cubicBezTo>
                    <a:pt x="75" y="73"/>
                    <a:pt x="107" y="65"/>
                    <a:pt x="107" y="31"/>
                  </a:cubicBezTo>
                  <a:cubicBezTo>
                    <a:pt x="107" y="13"/>
                    <a:pt x="93" y="0"/>
                    <a:pt x="76" y="0"/>
                  </a:cubicBezTo>
                  <a:cubicBezTo>
                    <a:pt x="67" y="0"/>
                    <a:pt x="56" y="5"/>
                    <a:pt x="54" y="14"/>
                  </a:cubicBezTo>
                  <a:close/>
                  <a:moveTo>
                    <a:pt x="77" y="20"/>
                  </a:moveTo>
                  <a:cubicBezTo>
                    <a:pt x="75" y="20"/>
                    <a:pt x="74" y="18"/>
                    <a:pt x="74" y="16"/>
                  </a:cubicBezTo>
                  <a:cubicBezTo>
                    <a:pt x="74" y="13"/>
                    <a:pt x="76" y="11"/>
                    <a:pt x="78" y="11"/>
                  </a:cubicBezTo>
                  <a:cubicBezTo>
                    <a:pt x="82" y="11"/>
                    <a:pt x="86" y="14"/>
                    <a:pt x="89" y="17"/>
                  </a:cubicBezTo>
                  <a:cubicBezTo>
                    <a:pt x="93" y="21"/>
                    <a:pt x="96" y="26"/>
                    <a:pt x="96" y="29"/>
                  </a:cubicBezTo>
                  <a:cubicBezTo>
                    <a:pt x="96" y="31"/>
                    <a:pt x="94" y="33"/>
                    <a:pt x="91" y="33"/>
                  </a:cubicBezTo>
                  <a:cubicBezTo>
                    <a:pt x="89" y="33"/>
                    <a:pt x="87" y="32"/>
                    <a:pt x="87" y="30"/>
                  </a:cubicBezTo>
                  <a:cubicBezTo>
                    <a:pt x="86" y="25"/>
                    <a:pt x="82" y="21"/>
                    <a:pt x="77" y="20"/>
                  </a:cubicBezTo>
                  <a:close/>
                </a:path>
              </a:pathLst>
            </a:custGeom>
            <a:solidFill>
              <a:srgbClr val="C00000"/>
            </a:solidFill>
            <a:ln w="9525">
              <a:noFill/>
              <a:round/>
              <a:headEnd/>
              <a:tailEnd/>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grpSp>
      <p:grpSp>
        <p:nvGrpSpPr>
          <p:cNvPr id="47" name="Group 46"/>
          <p:cNvGrpSpPr/>
          <p:nvPr/>
        </p:nvGrpSpPr>
        <p:grpSpPr>
          <a:xfrm>
            <a:off x="3008707" y="4549828"/>
            <a:ext cx="360180" cy="360180"/>
            <a:chOff x="4453663" y="4849050"/>
            <a:chExt cx="468000" cy="468000"/>
          </a:xfrm>
        </p:grpSpPr>
        <p:sp>
          <p:nvSpPr>
            <p:cNvPr id="48" name="Oval 210"/>
            <p:cNvSpPr>
              <a:spLocks noChangeAspect="1"/>
            </p:cNvSpPr>
            <p:nvPr/>
          </p:nvSpPr>
          <p:spPr>
            <a:xfrm flipH="1">
              <a:off x="4453663" y="4849050"/>
              <a:ext cx="468000" cy="468000"/>
            </a:xfrm>
            <a:prstGeom prst="ellipse">
              <a:avLst/>
            </a:prstGeom>
            <a:solidFill>
              <a:schemeClr val="bg1"/>
            </a:solidFill>
            <a:ln w="12700">
              <a:solidFill>
                <a:srgbClr val="4A7EC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a:endParaRPr lang="en-GB" sz="1385" b="1" dirty="0">
                <a:solidFill>
                  <a:schemeClr val="bg1"/>
                </a:solidFill>
              </a:endParaRPr>
            </a:p>
          </p:txBody>
        </p:sp>
        <p:grpSp>
          <p:nvGrpSpPr>
            <p:cNvPr id="49" name="Gruppieren 59"/>
            <p:cNvGrpSpPr/>
            <p:nvPr/>
          </p:nvGrpSpPr>
          <p:grpSpPr>
            <a:xfrm>
              <a:off x="4466856" y="4958245"/>
              <a:ext cx="449467" cy="332344"/>
              <a:chOff x="1404938" y="1736726"/>
              <a:chExt cx="6000750" cy="4437062"/>
            </a:xfrm>
            <a:solidFill>
              <a:schemeClr val="accent4">
                <a:lumMod val="60000"/>
                <a:lumOff val="40000"/>
              </a:schemeClr>
            </a:solidFill>
          </p:grpSpPr>
          <p:sp>
            <p:nvSpPr>
              <p:cNvPr id="50" name="Freeform 7"/>
              <p:cNvSpPr>
                <a:spLocks/>
              </p:cNvSpPr>
              <p:nvPr/>
            </p:nvSpPr>
            <p:spPr bwMode="auto">
              <a:xfrm>
                <a:off x="140493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1" name="Freeform 8"/>
              <p:cNvSpPr>
                <a:spLocks/>
              </p:cNvSpPr>
              <p:nvPr/>
            </p:nvSpPr>
            <p:spPr bwMode="auto">
              <a:xfrm>
                <a:off x="3448050" y="1785938"/>
                <a:ext cx="1922463" cy="906463"/>
              </a:xfrm>
              <a:custGeom>
                <a:avLst/>
                <a:gdLst>
                  <a:gd name="T0" fmla="*/ 0 w 1211"/>
                  <a:gd name="T1" fmla="*/ 571 h 571"/>
                  <a:gd name="T2" fmla="*/ 605 w 1211"/>
                  <a:gd name="T3" fmla="*/ 0 h 571"/>
                  <a:gd name="T4" fmla="*/ 1211 w 1211"/>
                  <a:gd name="T5" fmla="*/ 571 h 571"/>
                  <a:gd name="T6" fmla="*/ 0 w 1211"/>
                  <a:gd name="T7" fmla="*/ 571 h 571"/>
                </a:gdLst>
                <a:ahLst/>
                <a:cxnLst>
                  <a:cxn ang="0">
                    <a:pos x="T0" y="T1"/>
                  </a:cxn>
                  <a:cxn ang="0">
                    <a:pos x="T2" y="T3"/>
                  </a:cxn>
                  <a:cxn ang="0">
                    <a:pos x="T4" y="T5"/>
                  </a:cxn>
                  <a:cxn ang="0">
                    <a:pos x="T6" y="T7"/>
                  </a:cxn>
                </a:cxnLst>
                <a:rect l="0" t="0" r="r" b="b"/>
                <a:pathLst>
                  <a:path w="1211" h="571">
                    <a:moveTo>
                      <a:pt x="0" y="571"/>
                    </a:moveTo>
                    <a:lnTo>
                      <a:pt x="605" y="0"/>
                    </a:lnTo>
                    <a:lnTo>
                      <a:pt x="1211" y="571"/>
                    </a:lnTo>
                    <a:lnTo>
                      <a:pt x="0" y="571"/>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2" name="Freeform 9"/>
              <p:cNvSpPr>
                <a:spLocks/>
              </p:cNvSpPr>
              <p:nvPr/>
            </p:nvSpPr>
            <p:spPr bwMode="auto">
              <a:xfrm>
                <a:off x="547528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3" name="Freeform 10"/>
              <p:cNvSpPr>
                <a:spLocks/>
              </p:cNvSpPr>
              <p:nvPr/>
            </p:nvSpPr>
            <p:spPr bwMode="auto">
              <a:xfrm>
                <a:off x="2424113" y="1736726"/>
                <a:ext cx="1922463" cy="909638"/>
              </a:xfrm>
              <a:custGeom>
                <a:avLst/>
                <a:gdLst>
                  <a:gd name="T0" fmla="*/ 0 w 1211"/>
                  <a:gd name="T1" fmla="*/ 0 h 573"/>
                  <a:gd name="T2" fmla="*/ 605 w 1211"/>
                  <a:gd name="T3" fmla="*/ 573 h 573"/>
                  <a:gd name="T4" fmla="*/ 1211 w 1211"/>
                  <a:gd name="T5" fmla="*/ 0 h 573"/>
                  <a:gd name="T6" fmla="*/ 0 w 1211"/>
                  <a:gd name="T7" fmla="*/ 0 h 573"/>
                </a:gdLst>
                <a:ahLst/>
                <a:cxnLst>
                  <a:cxn ang="0">
                    <a:pos x="T0" y="T1"/>
                  </a:cxn>
                  <a:cxn ang="0">
                    <a:pos x="T2" y="T3"/>
                  </a:cxn>
                  <a:cxn ang="0">
                    <a:pos x="T4" y="T5"/>
                  </a:cxn>
                  <a:cxn ang="0">
                    <a:pos x="T6" y="T7"/>
                  </a:cxn>
                </a:cxnLst>
                <a:rect l="0" t="0" r="r" b="b"/>
                <a:pathLst>
                  <a:path w="1211" h="573">
                    <a:moveTo>
                      <a:pt x="0" y="0"/>
                    </a:moveTo>
                    <a:lnTo>
                      <a:pt x="605" y="573"/>
                    </a:lnTo>
                    <a:lnTo>
                      <a:pt x="1211" y="0"/>
                    </a:lnTo>
                    <a:lnTo>
                      <a:pt x="0"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4" name="Freeform 11"/>
              <p:cNvSpPr>
                <a:spLocks/>
              </p:cNvSpPr>
              <p:nvPr/>
            </p:nvSpPr>
            <p:spPr bwMode="auto">
              <a:xfrm>
                <a:off x="4346583" y="1756034"/>
                <a:ext cx="2116761" cy="793105"/>
              </a:xfrm>
              <a:custGeom>
                <a:avLst/>
                <a:gdLst>
                  <a:gd name="T0" fmla="*/ 0 w 1213"/>
                  <a:gd name="T1" fmla="*/ 0 h 573"/>
                  <a:gd name="T2" fmla="*/ 606 w 1213"/>
                  <a:gd name="T3" fmla="*/ 573 h 573"/>
                  <a:gd name="T4" fmla="*/ 1213 w 1213"/>
                  <a:gd name="T5" fmla="*/ 0 h 573"/>
                  <a:gd name="T6" fmla="*/ 0 w 1213"/>
                  <a:gd name="T7" fmla="*/ 0 h 573"/>
                </a:gdLst>
                <a:ahLst/>
                <a:cxnLst>
                  <a:cxn ang="0">
                    <a:pos x="T0" y="T1"/>
                  </a:cxn>
                  <a:cxn ang="0">
                    <a:pos x="T2" y="T3"/>
                  </a:cxn>
                  <a:cxn ang="0">
                    <a:pos x="T4" y="T5"/>
                  </a:cxn>
                  <a:cxn ang="0">
                    <a:pos x="T6" y="T7"/>
                  </a:cxn>
                </a:cxnLst>
                <a:rect l="0" t="0" r="r" b="b"/>
                <a:pathLst>
                  <a:path w="1213" h="573">
                    <a:moveTo>
                      <a:pt x="0" y="0"/>
                    </a:moveTo>
                    <a:lnTo>
                      <a:pt x="606" y="573"/>
                    </a:lnTo>
                    <a:lnTo>
                      <a:pt x="1213" y="0"/>
                    </a:lnTo>
                    <a:lnTo>
                      <a:pt x="0"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5" name="Freeform 12"/>
              <p:cNvSpPr>
                <a:spLocks/>
              </p:cNvSpPr>
              <p:nvPr/>
            </p:nvSpPr>
            <p:spPr bwMode="auto">
              <a:xfrm>
                <a:off x="4410075" y="2763838"/>
                <a:ext cx="2995613" cy="3409950"/>
              </a:xfrm>
              <a:custGeom>
                <a:avLst/>
                <a:gdLst>
                  <a:gd name="T0" fmla="*/ 1887 w 1887"/>
                  <a:gd name="T1" fmla="*/ 0 h 2148"/>
                  <a:gd name="T2" fmla="*/ 642 w 1887"/>
                  <a:gd name="T3" fmla="*/ 0 h 2148"/>
                  <a:gd name="T4" fmla="*/ 0 w 1887"/>
                  <a:gd name="T5" fmla="*/ 2148 h 2148"/>
                  <a:gd name="T6" fmla="*/ 1887 w 1887"/>
                  <a:gd name="T7" fmla="*/ 0 h 2148"/>
                  <a:gd name="T8" fmla="*/ 1887 w 1887"/>
                  <a:gd name="T9" fmla="*/ 0 h 2148"/>
                </a:gdLst>
                <a:ahLst/>
                <a:cxnLst>
                  <a:cxn ang="0">
                    <a:pos x="T0" y="T1"/>
                  </a:cxn>
                  <a:cxn ang="0">
                    <a:pos x="T2" y="T3"/>
                  </a:cxn>
                  <a:cxn ang="0">
                    <a:pos x="T4" y="T5"/>
                  </a:cxn>
                  <a:cxn ang="0">
                    <a:pos x="T6" y="T7"/>
                  </a:cxn>
                  <a:cxn ang="0">
                    <a:pos x="T8" y="T9"/>
                  </a:cxn>
                </a:cxnLst>
                <a:rect l="0" t="0" r="r" b="b"/>
                <a:pathLst>
                  <a:path w="1887" h="2148">
                    <a:moveTo>
                      <a:pt x="1887" y="0"/>
                    </a:moveTo>
                    <a:lnTo>
                      <a:pt x="642" y="0"/>
                    </a:lnTo>
                    <a:lnTo>
                      <a:pt x="0" y="2148"/>
                    </a:lnTo>
                    <a:lnTo>
                      <a:pt x="1887" y="0"/>
                    </a:lnTo>
                    <a:lnTo>
                      <a:pt x="1887"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6" name="Freeform 13"/>
              <p:cNvSpPr>
                <a:spLocks/>
              </p:cNvSpPr>
              <p:nvPr/>
            </p:nvSpPr>
            <p:spPr bwMode="auto">
              <a:xfrm>
                <a:off x="3432175" y="2763838"/>
                <a:ext cx="1909763" cy="3284538"/>
              </a:xfrm>
              <a:custGeom>
                <a:avLst/>
                <a:gdLst>
                  <a:gd name="T0" fmla="*/ 0 w 1203"/>
                  <a:gd name="T1" fmla="*/ 0 h 2069"/>
                  <a:gd name="T2" fmla="*/ 601 w 1203"/>
                  <a:gd name="T3" fmla="*/ 2069 h 2069"/>
                  <a:gd name="T4" fmla="*/ 1203 w 1203"/>
                  <a:gd name="T5" fmla="*/ 0 h 2069"/>
                  <a:gd name="T6" fmla="*/ 0 w 1203"/>
                  <a:gd name="T7" fmla="*/ 0 h 2069"/>
                </a:gdLst>
                <a:ahLst/>
                <a:cxnLst>
                  <a:cxn ang="0">
                    <a:pos x="T0" y="T1"/>
                  </a:cxn>
                  <a:cxn ang="0">
                    <a:pos x="T2" y="T3"/>
                  </a:cxn>
                  <a:cxn ang="0">
                    <a:pos x="T4" y="T5"/>
                  </a:cxn>
                  <a:cxn ang="0">
                    <a:pos x="T6" y="T7"/>
                  </a:cxn>
                </a:cxnLst>
                <a:rect l="0" t="0" r="r" b="b"/>
                <a:pathLst>
                  <a:path w="1203" h="2069">
                    <a:moveTo>
                      <a:pt x="0" y="0"/>
                    </a:moveTo>
                    <a:lnTo>
                      <a:pt x="601" y="2069"/>
                    </a:lnTo>
                    <a:lnTo>
                      <a:pt x="1203" y="0"/>
                    </a:lnTo>
                    <a:lnTo>
                      <a:pt x="0"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8" name="Freeform 14"/>
              <p:cNvSpPr>
                <a:spLocks noEditPoints="1"/>
              </p:cNvSpPr>
              <p:nvPr/>
            </p:nvSpPr>
            <p:spPr bwMode="auto">
              <a:xfrm>
                <a:off x="1409012" y="2763838"/>
                <a:ext cx="2932113" cy="3409950"/>
              </a:xfrm>
              <a:custGeom>
                <a:avLst/>
                <a:gdLst>
                  <a:gd name="T0" fmla="*/ 1218 w 1847"/>
                  <a:gd name="T1" fmla="*/ 0 h 2148"/>
                  <a:gd name="T2" fmla="*/ 0 w 1847"/>
                  <a:gd name="T3" fmla="*/ 0 h 2148"/>
                  <a:gd name="T4" fmla="*/ 1847 w 1847"/>
                  <a:gd name="T5" fmla="*/ 2148 h 2148"/>
                  <a:gd name="T6" fmla="*/ 1218 w 1847"/>
                  <a:gd name="T7" fmla="*/ 0 h 2148"/>
                  <a:gd name="T8" fmla="*/ 854 w 1847"/>
                  <a:gd name="T9" fmla="*/ 858 h 2148"/>
                  <a:gd name="T10" fmla="*/ 775 w 1847"/>
                  <a:gd name="T11" fmla="*/ 519 h 2148"/>
                  <a:gd name="T12" fmla="*/ 437 w 1847"/>
                  <a:gd name="T13" fmla="*/ 440 h 2148"/>
                  <a:gd name="T14" fmla="*/ 775 w 1847"/>
                  <a:gd name="T15" fmla="*/ 361 h 2148"/>
                  <a:gd name="T16" fmla="*/ 854 w 1847"/>
                  <a:gd name="T17" fmla="*/ 22 h 2148"/>
                  <a:gd name="T18" fmla="*/ 934 w 1847"/>
                  <a:gd name="T19" fmla="*/ 361 h 2148"/>
                  <a:gd name="T20" fmla="*/ 1272 w 1847"/>
                  <a:gd name="T21" fmla="*/ 440 h 2148"/>
                  <a:gd name="T22" fmla="*/ 934 w 1847"/>
                  <a:gd name="T23" fmla="*/ 519 h 2148"/>
                  <a:gd name="T24" fmla="*/ 854 w 1847"/>
                  <a:gd name="T25" fmla="*/ 858 h 2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7" h="2148">
                    <a:moveTo>
                      <a:pt x="1218" y="0"/>
                    </a:moveTo>
                    <a:lnTo>
                      <a:pt x="0" y="0"/>
                    </a:lnTo>
                    <a:lnTo>
                      <a:pt x="1847" y="2148"/>
                    </a:lnTo>
                    <a:lnTo>
                      <a:pt x="1218" y="0"/>
                    </a:lnTo>
                    <a:close/>
                    <a:moveTo>
                      <a:pt x="854" y="858"/>
                    </a:moveTo>
                    <a:lnTo>
                      <a:pt x="775" y="519"/>
                    </a:lnTo>
                    <a:lnTo>
                      <a:pt x="437" y="440"/>
                    </a:lnTo>
                    <a:lnTo>
                      <a:pt x="775" y="361"/>
                    </a:lnTo>
                    <a:lnTo>
                      <a:pt x="854" y="22"/>
                    </a:lnTo>
                    <a:lnTo>
                      <a:pt x="934" y="361"/>
                    </a:lnTo>
                    <a:lnTo>
                      <a:pt x="1272" y="440"/>
                    </a:lnTo>
                    <a:lnTo>
                      <a:pt x="934" y="519"/>
                    </a:lnTo>
                    <a:lnTo>
                      <a:pt x="854" y="858"/>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grpSp>
      </p:grpSp>
      <p:sp>
        <p:nvSpPr>
          <p:cNvPr id="87" name="Text Box 5"/>
          <p:cNvSpPr txBox="1">
            <a:spLocks noChangeArrowheads="1"/>
          </p:cNvSpPr>
          <p:nvPr/>
        </p:nvSpPr>
        <p:spPr bwMode="auto">
          <a:xfrm>
            <a:off x="9024143" y="6891905"/>
            <a:ext cx="3429902" cy="443391"/>
          </a:xfrm>
          <a:prstGeom prst="rect">
            <a:avLst/>
          </a:prstGeom>
          <a:noFill/>
          <a:ln>
            <a:noFill/>
          </a:ln>
          <a:effectLst/>
          <a:extLst/>
        </p:spPr>
        <p:txBody>
          <a:bodyPr vert="horz" wrap="square" lIns="0" tIns="0" rIns="0" bIns="0" numCol="1" anchor="b" anchorCtr="0" compatLnSpc="1">
            <a:prstTxWarp prst="textNoShape">
              <a:avLst/>
            </a:prstTxWarp>
            <a:spAutoFit/>
          </a:bodyPr>
          <a:lstStyle/>
          <a:p>
            <a:pPr marL="474121" indent="-474121" defTabSz="1219170" fontAlgn="base">
              <a:lnSpc>
                <a:spcPct val="90000"/>
              </a:lnSpc>
              <a:spcBef>
                <a:spcPct val="0"/>
              </a:spcBef>
              <a:spcAft>
                <a:spcPct val="0"/>
              </a:spcAft>
            </a:pPr>
            <a:r>
              <a:rPr lang="en-ZA" sz="1067" b="1" dirty="0">
                <a:latin typeface="Calibri"/>
                <a:cs typeface="Arial" pitchFamily="34" charset="0"/>
              </a:rPr>
              <a:t>NOTE:	 Indexed vs. average of all items in facet</a:t>
            </a:r>
            <a:br>
              <a:rPr lang="en-ZA" sz="1067" b="1" dirty="0">
                <a:latin typeface="Calibri"/>
                <a:cs typeface="Arial" pitchFamily="34" charset="0"/>
              </a:rPr>
            </a:br>
            <a:r>
              <a:rPr lang="en-ZA" sz="1067" b="1" dirty="0">
                <a:latin typeface="Calibri"/>
                <a:cs typeface="Arial" pitchFamily="34" charset="0"/>
              </a:rPr>
              <a:t>We report all items with a score which is 1 standard deviation higher than the average</a:t>
            </a:r>
            <a:endParaRPr lang="en-US" sz="1067" dirty="0">
              <a:latin typeface="Calibri"/>
              <a:cs typeface="Arial" pitchFamily="34" charset="0"/>
            </a:endParaRPr>
          </a:p>
        </p:txBody>
      </p:sp>
      <p:sp>
        <p:nvSpPr>
          <p:cNvPr id="88" name="Freeform 54"/>
          <p:cNvSpPr>
            <a:spLocks noEditPoints="1"/>
          </p:cNvSpPr>
          <p:nvPr/>
        </p:nvSpPr>
        <p:spPr bwMode="auto">
          <a:xfrm>
            <a:off x="9100298" y="7055750"/>
            <a:ext cx="283884" cy="237981"/>
          </a:xfrm>
          <a:custGeom>
            <a:avLst/>
            <a:gdLst/>
            <a:ahLst/>
            <a:cxnLst>
              <a:cxn ang="0">
                <a:pos x="196" y="192"/>
              </a:cxn>
              <a:cxn ang="0">
                <a:pos x="18" y="192"/>
              </a:cxn>
              <a:cxn ang="0">
                <a:pos x="0" y="177"/>
              </a:cxn>
              <a:cxn ang="0">
                <a:pos x="4" y="165"/>
              </a:cxn>
              <a:cxn ang="0">
                <a:pos x="92" y="11"/>
              </a:cxn>
              <a:cxn ang="0">
                <a:pos x="107" y="0"/>
              </a:cxn>
              <a:cxn ang="0">
                <a:pos x="122" y="11"/>
              </a:cxn>
              <a:cxn ang="0">
                <a:pos x="210" y="165"/>
              </a:cxn>
              <a:cxn ang="0">
                <a:pos x="214" y="177"/>
              </a:cxn>
              <a:cxn ang="0">
                <a:pos x="196" y="192"/>
              </a:cxn>
              <a:cxn ang="0">
                <a:pos x="120" y="51"/>
              </a:cxn>
              <a:cxn ang="0">
                <a:pos x="94" y="51"/>
              </a:cxn>
              <a:cxn ang="0">
                <a:pos x="94" y="79"/>
              </a:cxn>
              <a:cxn ang="0">
                <a:pos x="96" y="94"/>
              </a:cxn>
              <a:cxn ang="0">
                <a:pos x="101" y="125"/>
              </a:cxn>
              <a:cxn ang="0">
                <a:pos x="112" y="125"/>
              </a:cxn>
              <a:cxn ang="0">
                <a:pos x="118" y="94"/>
              </a:cxn>
              <a:cxn ang="0">
                <a:pos x="120" y="79"/>
              </a:cxn>
              <a:cxn ang="0">
                <a:pos x="120" y="51"/>
              </a:cxn>
              <a:cxn ang="0">
                <a:pos x="107" y="140"/>
              </a:cxn>
              <a:cxn ang="0">
                <a:pos x="94" y="153"/>
              </a:cxn>
              <a:cxn ang="0">
                <a:pos x="107" y="167"/>
              </a:cxn>
              <a:cxn ang="0">
                <a:pos x="120" y="153"/>
              </a:cxn>
              <a:cxn ang="0">
                <a:pos x="107" y="140"/>
              </a:cxn>
            </a:cxnLst>
            <a:rect l="0" t="0" r="r" b="b"/>
            <a:pathLst>
              <a:path w="214" h="192">
                <a:moveTo>
                  <a:pt x="196" y="192"/>
                </a:moveTo>
                <a:cubicBezTo>
                  <a:pt x="18" y="192"/>
                  <a:pt x="18" y="192"/>
                  <a:pt x="18" y="192"/>
                </a:cubicBezTo>
                <a:cubicBezTo>
                  <a:pt x="9" y="192"/>
                  <a:pt x="0" y="187"/>
                  <a:pt x="0" y="177"/>
                </a:cubicBezTo>
                <a:cubicBezTo>
                  <a:pt x="0" y="173"/>
                  <a:pt x="1" y="169"/>
                  <a:pt x="4" y="165"/>
                </a:cubicBezTo>
                <a:cubicBezTo>
                  <a:pt x="92" y="11"/>
                  <a:pt x="92" y="11"/>
                  <a:pt x="92" y="11"/>
                </a:cubicBezTo>
                <a:cubicBezTo>
                  <a:pt x="95" y="5"/>
                  <a:pt x="100" y="0"/>
                  <a:pt x="107" y="0"/>
                </a:cubicBezTo>
                <a:cubicBezTo>
                  <a:pt x="114" y="0"/>
                  <a:pt x="119" y="5"/>
                  <a:pt x="122" y="11"/>
                </a:cubicBezTo>
                <a:cubicBezTo>
                  <a:pt x="210" y="165"/>
                  <a:pt x="210" y="165"/>
                  <a:pt x="210" y="165"/>
                </a:cubicBezTo>
                <a:cubicBezTo>
                  <a:pt x="212" y="169"/>
                  <a:pt x="214" y="173"/>
                  <a:pt x="214" y="177"/>
                </a:cubicBezTo>
                <a:cubicBezTo>
                  <a:pt x="214" y="187"/>
                  <a:pt x="205" y="192"/>
                  <a:pt x="196" y="192"/>
                </a:cubicBezTo>
                <a:close/>
                <a:moveTo>
                  <a:pt x="120" y="51"/>
                </a:moveTo>
                <a:cubicBezTo>
                  <a:pt x="94" y="51"/>
                  <a:pt x="94" y="51"/>
                  <a:pt x="94" y="51"/>
                </a:cubicBezTo>
                <a:cubicBezTo>
                  <a:pt x="94" y="79"/>
                  <a:pt x="94" y="79"/>
                  <a:pt x="94" y="79"/>
                </a:cubicBezTo>
                <a:cubicBezTo>
                  <a:pt x="94" y="85"/>
                  <a:pt x="95" y="88"/>
                  <a:pt x="96" y="94"/>
                </a:cubicBezTo>
                <a:cubicBezTo>
                  <a:pt x="101" y="125"/>
                  <a:pt x="101" y="125"/>
                  <a:pt x="101" y="125"/>
                </a:cubicBezTo>
                <a:cubicBezTo>
                  <a:pt x="112" y="125"/>
                  <a:pt x="112" y="125"/>
                  <a:pt x="112" y="125"/>
                </a:cubicBezTo>
                <a:cubicBezTo>
                  <a:pt x="118" y="94"/>
                  <a:pt x="118" y="94"/>
                  <a:pt x="118" y="94"/>
                </a:cubicBezTo>
                <a:cubicBezTo>
                  <a:pt x="119" y="88"/>
                  <a:pt x="120" y="85"/>
                  <a:pt x="120" y="79"/>
                </a:cubicBezTo>
                <a:lnTo>
                  <a:pt x="120" y="51"/>
                </a:lnTo>
                <a:close/>
                <a:moveTo>
                  <a:pt x="107" y="140"/>
                </a:moveTo>
                <a:cubicBezTo>
                  <a:pt x="100" y="140"/>
                  <a:pt x="94" y="146"/>
                  <a:pt x="94" y="153"/>
                </a:cubicBezTo>
                <a:cubicBezTo>
                  <a:pt x="94" y="160"/>
                  <a:pt x="100" y="167"/>
                  <a:pt x="107" y="167"/>
                </a:cubicBezTo>
                <a:cubicBezTo>
                  <a:pt x="114" y="167"/>
                  <a:pt x="120" y="160"/>
                  <a:pt x="120" y="153"/>
                </a:cubicBezTo>
                <a:cubicBezTo>
                  <a:pt x="120" y="146"/>
                  <a:pt x="114" y="140"/>
                  <a:pt x="107" y="140"/>
                </a:cubicBezTo>
                <a:close/>
              </a:path>
            </a:pathLst>
          </a:custGeom>
          <a:solidFill>
            <a:srgbClr val="FF0000"/>
          </a:solidFill>
          <a:ln w="9525">
            <a:noFill/>
            <a:round/>
            <a:headEnd/>
            <a:tailEnd/>
          </a:ln>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pic>
        <p:nvPicPr>
          <p:cNvPr id="61" name="Picture 2" descr="Bilderesultat for country falg button sweden"/>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2696551" y="6876975"/>
            <a:ext cx="513334" cy="481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1374233"/>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46"/>
          <p:cNvSpPr txBox="1"/>
          <p:nvPr/>
        </p:nvSpPr>
        <p:spPr>
          <a:xfrm>
            <a:off x="578201" y="5676757"/>
            <a:ext cx="3161838" cy="336122"/>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TIME OF YEAR</a:t>
            </a:r>
          </a:p>
        </p:txBody>
      </p:sp>
      <p:sp>
        <p:nvSpPr>
          <p:cNvPr id="2" name="Title 1"/>
          <p:cNvSpPr>
            <a:spLocks noGrp="1"/>
          </p:cNvSpPr>
          <p:nvPr>
            <p:ph type="title"/>
          </p:nvPr>
        </p:nvSpPr>
        <p:spPr>
          <a:xfrm>
            <a:off x="540000" y="346312"/>
            <a:ext cx="8142973" cy="553999"/>
          </a:xfrm>
          <a:solidFill>
            <a:srgbClr val="FFC000"/>
          </a:solidFill>
        </p:spPr>
        <p:txBody>
          <a:bodyPr>
            <a:normAutofit/>
          </a:bodyPr>
          <a:lstStyle/>
          <a:p>
            <a:r>
              <a:rPr lang="en-GB" sz="3200" dirty="0"/>
              <a:t>Segment profile </a:t>
            </a:r>
            <a:r>
              <a:rPr lang="en-GB" sz="3200" b="1" dirty="0"/>
              <a:t>– SOCIAL IMMERSION</a:t>
            </a:r>
          </a:p>
        </p:txBody>
      </p:sp>
      <p:sp>
        <p:nvSpPr>
          <p:cNvPr id="5" name="Rectangle 4"/>
          <p:cNvSpPr/>
          <p:nvPr/>
        </p:nvSpPr>
        <p:spPr>
          <a:xfrm>
            <a:off x="519848" y="1220584"/>
            <a:ext cx="3426943"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TYPOLOGY</a:t>
            </a:r>
          </a:p>
        </p:txBody>
      </p:sp>
      <p:sp>
        <p:nvSpPr>
          <p:cNvPr id="6" name="Rectangle 5"/>
          <p:cNvSpPr/>
          <p:nvPr/>
        </p:nvSpPr>
        <p:spPr>
          <a:xfrm>
            <a:off x="4934440" y="1220584"/>
            <a:ext cx="3863935"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TRANSPORT AND ACOMMODATION</a:t>
            </a:r>
          </a:p>
        </p:txBody>
      </p:sp>
      <p:sp>
        <p:nvSpPr>
          <p:cNvPr id="7" name="Rectangle 6"/>
          <p:cNvSpPr/>
          <p:nvPr/>
        </p:nvSpPr>
        <p:spPr>
          <a:xfrm>
            <a:off x="9311701" y="1220584"/>
            <a:ext cx="2211963"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ACTIVITIES</a:t>
            </a:r>
          </a:p>
        </p:txBody>
      </p:sp>
      <p:grpSp>
        <p:nvGrpSpPr>
          <p:cNvPr id="8" name="Group 7"/>
          <p:cNvGrpSpPr/>
          <p:nvPr/>
        </p:nvGrpSpPr>
        <p:grpSpPr>
          <a:xfrm>
            <a:off x="4726867" y="1530057"/>
            <a:ext cx="4321317" cy="5426685"/>
            <a:chOff x="3047227" y="867188"/>
            <a:chExt cx="2940088" cy="3409123"/>
          </a:xfrm>
        </p:grpSpPr>
        <p:cxnSp>
          <p:nvCxnSpPr>
            <p:cNvPr id="9" name="Straight Connector 8"/>
            <p:cNvCxnSpPr/>
            <p:nvPr/>
          </p:nvCxnSpPr>
          <p:spPr>
            <a:xfrm>
              <a:off x="3047227" y="916826"/>
              <a:ext cx="0" cy="3309847"/>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987315" y="867188"/>
              <a:ext cx="0" cy="3409123"/>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a:off x="519854" y="1655793"/>
            <a:ext cx="3824493" cy="0"/>
          </a:xfrm>
          <a:prstGeom prst="line">
            <a:avLst/>
          </a:prstGeom>
          <a:noFill/>
          <a:ln w="12700">
            <a:solidFill>
              <a:schemeClr val="accent6"/>
            </a:solidFill>
            <a:round/>
            <a:headEnd/>
            <a:tailEnd/>
          </a:ln>
          <a:effectLst/>
          <a:extLst>
            <a:ext uri="{909E8E84-426E-40DD-AFC4-6F175D3DCCD1}">
              <a14:hiddenFill xmlns:a14="http://schemas.microsoft.com/office/drawing/2010/main">
                <a:noFill/>
              </a14:hiddenFill>
            </a:ext>
          </a:extLst>
        </p:spPr>
      </p:cxnSp>
      <p:cxnSp>
        <p:nvCxnSpPr>
          <p:cNvPr id="16" name="Straight Connector 15"/>
          <p:cNvCxnSpPr/>
          <p:nvPr/>
        </p:nvCxnSpPr>
        <p:spPr>
          <a:xfrm>
            <a:off x="4934446" y="1655793"/>
            <a:ext cx="3824493"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Lst>
        </p:spPr>
      </p:cxnSp>
      <p:cxnSp>
        <p:nvCxnSpPr>
          <p:cNvPr id="17" name="Straight Connector 16"/>
          <p:cNvCxnSpPr/>
          <p:nvPr/>
        </p:nvCxnSpPr>
        <p:spPr>
          <a:xfrm>
            <a:off x="9311707" y="1655793"/>
            <a:ext cx="3824493" cy="0"/>
          </a:xfrm>
          <a:prstGeom prst="line">
            <a:avLst/>
          </a:prstGeom>
          <a:noFill/>
          <a:ln w="12700">
            <a:solidFill>
              <a:schemeClr val="accent2"/>
            </a:solidFill>
            <a:round/>
            <a:headEnd/>
            <a:tailEnd/>
          </a:ln>
          <a:effectLst/>
          <a:extLst>
            <a:ext uri="{909E8E84-426E-40DD-AFC4-6F175D3DCCD1}">
              <a14:hiddenFill xmlns:a14="http://schemas.microsoft.com/office/drawing/2010/main">
                <a:noFill/>
              </a14:hiddenFill>
            </a:ext>
          </a:extLst>
        </p:spPr>
      </p:cxnSp>
      <p:grpSp>
        <p:nvGrpSpPr>
          <p:cNvPr id="18" name="Group 17"/>
          <p:cNvGrpSpPr/>
          <p:nvPr/>
        </p:nvGrpSpPr>
        <p:grpSpPr>
          <a:xfrm>
            <a:off x="12194805" y="922027"/>
            <a:ext cx="724113" cy="627421"/>
            <a:chOff x="1362075" y="4471988"/>
            <a:chExt cx="2351088" cy="2036762"/>
          </a:xfrm>
          <a:solidFill>
            <a:srgbClr val="FFC000"/>
          </a:solidFill>
        </p:grpSpPr>
        <p:sp>
          <p:nvSpPr>
            <p:cNvPr id="19" name="Freeform 3"/>
            <p:cNvSpPr>
              <a:spLocks noChangeArrowheads="1"/>
            </p:cNvSpPr>
            <p:nvPr/>
          </p:nvSpPr>
          <p:spPr bwMode="auto">
            <a:xfrm>
              <a:off x="2744788" y="5091113"/>
              <a:ext cx="338137" cy="495300"/>
            </a:xfrm>
            <a:custGeom>
              <a:avLst/>
              <a:gdLst>
                <a:gd name="T0" fmla="*/ 0 w 939"/>
                <a:gd name="T1" fmla="*/ 0 h 1376"/>
                <a:gd name="T2" fmla="*/ 0 w 939"/>
                <a:gd name="T3" fmla="*/ 0 h 1376"/>
                <a:gd name="T4" fmla="*/ 938 w 939"/>
                <a:gd name="T5" fmla="*/ 1375 h 1376"/>
                <a:gd name="T6" fmla="*/ 0 w 939"/>
                <a:gd name="T7" fmla="*/ 0 h 1376"/>
              </a:gdLst>
              <a:ahLst/>
              <a:cxnLst>
                <a:cxn ang="0">
                  <a:pos x="T0" y="T1"/>
                </a:cxn>
                <a:cxn ang="0">
                  <a:pos x="T2" y="T3"/>
                </a:cxn>
                <a:cxn ang="0">
                  <a:pos x="T4" y="T5"/>
                </a:cxn>
                <a:cxn ang="0">
                  <a:pos x="T6" y="T7"/>
                </a:cxn>
              </a:cxnLst>
              <a:rect l="0" t="0" r="r" b="b"/>
              <a:pathLst>
                <a:path w="939" h="1376">
                  <a:moveTo>
                    <a:pt x="0" y="0"/>
                  </a:moveTo>
                  <a:lnTo>
                    <a:pt x="0" y="0"/>
                  </a:lnTo>
                  <a:cubicBezTo>
                    <a:pt x="500" y="313"/>
                    <a:pt x="813" y="813"/>
                    <a:pt x="938" y="1375"/>
                  </a:cubicBezTo>
                  <a:cubicBezTo>
                    <a:pt x="688" y="875"/>
                    <a:pt x="375" y="40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0" name="Freeform 4"/>
            <p:cNvSpPr>
              <a:spLocks noChangeArrowheads="1"/>
            </p:cNvSpPr>
            <p:nvPr/>
          </p:nvSpPr>
          <p:spPr bwMode="auto">
            <a:xfrm>
              <a:off x="2779713" y="4956175"/>
              <a:ext cx="439737" cy="641350"/>
            </a:xfrm>
            <a:custGeom>
              <a:avLst/>
              <a:gdLst>
                <a:gd name="T0" fmla="*/ 0 w 1220"/>
                <a:gd name="T1" fmla="*/ 0 h 1782"/>
                <a:gd name="T2" fmla="*/ 0 w 1220"/>
                <a:gd name="T3" fmla="*/ 0 h 1782"/>
                <a:gd name="T4" fmla="*/ 1219 w 1220"/>
                <a:gd name="T5" fmla="*/ 1781 h 1782"/>
                <a:gd name="T6" fmla="*/ 0 w 1220"/>
                <a:gd name="T7" fmla="*/ 0 h 1782"/>
              </a:gdLst>
              <a:ahLst/>
              <a:cxnLst>
                <a:cxn ang="0">
                  <a:pos x="T0" y="T1"/>
                </a:cxn>
                <a:cxn ang="0">
                  <a:pos x="T2" y="T3"/>
                </a:cxn>
                <a:cxn ang="0">
                  <a:pos x="T4" y="T5"/>
                </a:cxn>
                <a:cxn ang="0">
                  <a:pos x="T6" y="T7"/>
                </a:cxn>
              </a:cxnLst>
              <a:rect l="0" t="0" r="r" b="b"/>
              <a:pathLst>
                <a:path w="1220" h="1782">
                  <a:moveTo>
                    <a:pt x="0" y="0"/>
                  </a:moveTo>
                  <a:lnTo>
                    <a:pt x="0" y="0"/>
                  </a:lnTo>
                  <a:cubicBezTo>
                    <a:pt x="625" y="407"/>
                    <a:pt x="1063" y="1063"/>
                    <a:pt x="1219" y="1781"/>
                  </a:cubicBezTo>
                  <a:cubicBezTo>
                    <a:pt x="906" y="1125"/>
                    <a:pt x="500" y="53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1" name="Freeform 5"/>
            <p:cNvSpPr>
              <a:spLocks noChangeArrowheads="1"/>
            </p:cNvSpPr>
            <p:nvPr/>
          </p:nvSpPr>
          <p:spPr bwMode="auto">
            <a:xfrm>
              <a:off x="2801938" y="4832350"/>
              <a:ext cx="550862" cy="787400"/>
            </a:xfrm>
            <a:custGeom>
              <a:avLst/>
              <a:gdLst>
                <a:gd name="T0" fmla="*/ 0 w 1532"/>
                <a:gd name="T1" fmla="*/ 0 h 2188"/>
                <a:gd name="T2" fmla="*/ 0 w 1532"/>
                <a:gd name="T3" fmla="*/ 0 h 2188"/>
                <a:gd name="T4" fmla="*/ 1531 w 1532"/>
                <a:gd name="T5" fmla="*/ 2187 h 2188"/>
                <a:gd name="T6" fmla="*/ 0 w 1532"/>
                <a:gd name="T7" fmla="*/ 0 h 2188"/>
              </a:gdLst>
              <a:ahLst/>
              <a:cxnLst>
                <a:cxn ang="0">
                  <a:pos x="T0" y="T1"/>
                </a:cxn>
                <a:cxn ang="0">
                  <a:pos x="T2" y="T3"/>
                </a:cxn>
                <a:cxn ang="0">
                  <a:pos x="T4" y="T5"/>
                </a:cxn>
                <a:cxn ang="0">
                  <a:pos x="T6" y="T7"/>
                </a:cxn>
              </a:cxnLst>
              <a:rect l="0" t="0" r="r" b="b"/>
              <a:pathLst>
                <a:path w="1532" h="2188">
                  <a:moveTo>
                    <a:pt x="0" y="0"/>
                  </a:moveTo>
                  <a:lnTo>
                    <a:pt x="0" y="0"/>
                  </a:lnTo>
                  <a:cubicBezTo>
                    <a:pt x="843" y="437"/>
                    <a:pt x="1406" y="1250"/>
                    <a:pt x="1531" y="2187"/>
                  </a:cubicBezTo>
                  <a:cubicBezTo>
                    <a:pt x="1187" y="1375"/>
                    <a:pt x="656" y="593"/>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2" name="Freeform 6"/>
            <p:cNvSpPr>
              <a:spLocks noChangeArrowheads="1"/>
            </p:cNvSpPr>
            <p:nvPr/>
          </p:nvSpPr>
          <p:spPr bwMode="auto">
            <a:xfrm>
              <a:off x="2835275" y="4708525"/>
              <a:ext cx="641350" cy="933450"/>
            </a:xfrm>
            <a:custGeom>
              <a:avLst/>
              <a:gdLst>
                <a:gd name="T0" fmla="*/ 0 w 1783"/>
                <a:gd name="T1" fmla="*/ 0 h 2594"/>
                <a:gd name="T2" fmla="*/ 0 w 1783"/>
                <a:gd name="T3" fmla="*/ 0 h 2594"/>
                <a:gd name="T4" fmla="*/ 1782 w 1783"/>
                <a:gd name="T5" fmla="*/ 2593 h 2594"/>
                <a:gd name="T6" fmla="*/ 0 w 1783"/>
                <a:gd name="T7" fmla="*/ 0 h 2594"/>
              </a:gdLst>
              <a:ahLst/>
              <a:cxnLst>
                <a:cxn ang="0">
                  <a:pos x="T0" y="T1"/>
                </a:cxn>
                <a:cxn ang="0">
                  <a:pos x="T2" y="T3"/>
                </a:cxn>
                <a:cxn ang="0">
                  <a:pos x="T4" y="T5"/>
                </a:cxn>
                <a:cxn ang="0">
                  <a:pos x="T6" y="T7"/>
                </a:cxn>
              </a:cxnLst>
              <a:rect l="0" t="0" r="r" b="b"/>
              <a:pathLst>
                <a:path w="1783" h="2594">
                  <a:moveTo>
                    <a:pt x="0" y="0"/>
                  </a:moveTo>
                  <a:lnTo>
                    <a:pt x="0" y="0"/>
                  </a:lnTo>
                  <a:cubicBezTo>
                    <a:pt x="969" y="531"/>
                    <a:pt x="1625" y="1500"/>
                    <a:pt x="1782" y="2593"/>
                  </a:cubicBezTo>
                  <a:cubicBezTo>
                    <a:pt x="1406" y="1594"/>
                    <a:pt x="813" y="68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3" name="Freeform 7"/>
            <p:cNvSpPr>
              <a:spLocks noChangeArrowheads="1"/>
            </p:cNvSpPr>
            <p:nvPr/>
          </p:nvSpPr>
          <p:spPr bwMode="auto">
            <a:xfrm>
              <a:off x="2857500" y="4584700"/>
              <a:ext cx="742950" cy="1069975"/>
            </a:xfrm>
            <a:custGeom>
              <a:avLst/>
              <a:gdLst>
                <a:gd name="T0" fmla="*/ 2062 w 2063"/>
                <a:gd name="T1" fmla="*/ 2969 h 2970"/>
                <a:gd name="T2" fmla="*/ 2062 w 2063"/>
                <a:gd name="T3" fmla="*/ 2969 h 2970"/>
                <a:gd name="T4" fmla="*/ 1250 w 2063"/>
                <a:gd name="T5" fmla="*/ 1344 h 2970"/>
                <a:gd name="T6" fmla="*/ 1250 w 2063"/>
                <a:gd name="T7" fmla="*/ 1313 h 2970"/>
                <a:gd name="T8" fmla="*/ 0 w 2063"/>
                <a:gd name="T9" fmla="*/ 0 h 2970"/>
                <a:gd name="T10" fmla="*/ 2062 w 2063"/>
                <a:gd name="T11" fmla="*/ 2969 h 2970"/>
              </a:gdLst>
              <a:ahLst/>
              <a:cxnLst>
                <a:cxn ang="0">
                  <a:pos x="T0" y="T1"/>
                </a:cxn>
                <a:cxn ang="0">
                  <a:pos x="T2" y="T3"/>
                </a:cxn>
                <a:cxn ang="0">
                  <a:pos x="T4" y="T5"/>
                </a:cxn>
                <a:cxn ang="0">
                  <a:pos x="T6" y="T7"/>
                </a:cxn>
                <a:cxn ang="0">
                  <a:pos x="T8" y="T9"/>
                </a:cxn>
                <a:cxn ang="0">
                  <a:pos x="T10" y="T11"/>
                </a:cxn>
              </a:cxnLst>
              <a:rect l="0" t="0" r="r" b="b"/>
              <a:pathLst>
                <a:path w="2063" h="2970">
                  <a:moveTo>
                    <a:pt x="2062" y="2969"/>
                  </a:moveTo>
                  <a:lnTo>
                    <a:pt x="2062" y="2969"/>
                  </a:lnTo>
                  <a:cubicBezTo>
                    <a:pt x="1875" y="2375"/>
                    <a:pt x="1593" y="1844"/>
                    <a:pt x="1250" y="1344"/>
                  </a:cubicBezTo>
                  <a:lnTo>
                    <a:pt x="1250" y="1313"/>
                  </a:lnTo>
                  <a:cubicBezTo>
                    <a:pt x="906" y="813"/>
                    <a:pt x="469" y="375"/>
                    <a:pt x="0" y="0"/>
                  </a:cubicBezTo>
                  <a:cubicBezTo>
                    <a:pt x="1125" y="625"/>
                    <a:pt x="1875" y="1719"/>
                    <a:pt x="2062" y="2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4" name="Freeform 8"/>
            <p:cNvSpPr>
              <a:spLocks noChangeArrowheads="1"/>
            </p:cNvSpPr>
            <p:nvPr/>
          </p:nvSpPr>
          <p:spPr bwMode="auto">
            <a:xfrm>
              <a:off x="2892425" y="4471988"/>
              <a:ext cx="820738" cy="1203325"/>
            </a:xfrm>
            <a:custGeom>
              <a:avLst/>
              <a:gdLst>
                <a:gd name="T0" fmla="*/ 0 w 2282"/>
                <a:gd name="T1" fmla="*/ 0 h 3344"/>
                <a:gd name="T2" fmla="*/ 0 w 2282"/>
                <a:gd name="T3" fmla="*/ 0 h 3344"/>
                <a:gd name="T4" fmla="*/ 2281 w 2282"/>
                <a:gd name="T5" fmla="*/ 3343 h 3344"/>
                <a:gd name="T6" fmla="*/ 0 w 2282"/>
                <a:gd name="T7" fmla="*/ 0 h 3344"/>
              </a:gdLst>
              <a:ahLst/>
              <a:cxnLst>
                <a:cxn ang="0">
                  <a:pos x="T0" y="T1"/>
                </a:cxn>
                <a:cxn ang="0">
                  <a:pos x="T2" y="T3"/>
                </a:cxn>
                <a:cxn ang="0">
                  <a:pos x="T4" y="T5"/>
                </a:cxn>
                <a:cxn ang="0">
                  <a:pos x="T6" y="T7"/>
                </a:cxn>
              </a:cxnLst>
              <a:rect l="0" t="0" r="r" b="b"/>
              <a:pathLst>
                <a:path w="2282" h="3344">
                  <a:moveTo>
                    <a:pt x="0" y="0"/>
                  </a:moveTo>
                  <a:lnTo>
                    <a:pt x="0" y="0"/>
                  </a:lnTo>
                  <a:cubicBezTo>
                    <a:pt x="1249" y="687"/>
                    <a:pt x="2125" y="1906"/>
                    <a:pt x="2281" y="3343"/>
                  </a:cubicBezTo>
                  <a:cubicBezTo>
                    <a:pt x="1937" y="2000"/>
                    <a:pt x="1125" y="81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5" name="Freeform 9"/>
            <p:cNvSpPr>
              <a:spLocks noChangeArrowheads="1"/>
            </p:cNvSpPr>
            <p:nvPr/>
          </p:nvSpPr>
          <p:spPr bwMode="auto">
            <a:xfrm>
              <a:off x="2251075" y="4887913"/>
              <a:ext cx="866775" cy="1227137"/>
            </a:xfrm>
            <a:custGeom>
              <a:avLst/>
              <a:gdLst>
                <a:gd name="T0" fmla="*/ 2407 w 2408"/>
                <a:gd name="T1" fmla="*/ 3312 h 3407"/>
                <a:gd name="T2" fmla="*/ 2407 w 2408"/>
                <a:gd name="T3" fmla="*/ 3312 h 3407"/>
                <a:gd name="T4" fmla="*/ 2344 w 2408"/>
                <a:gd name="T5" fmla="*/ 3406 h 3407"/>
                <a:gd name="T6" fmla="*/ 2282 w 2408"/>
                <a:gd name="T7" fmla="*/ 3406 h 3407"/>
                <a:gd name="T8" fmla="*/ 2250 w 2408"/>
                <a:gd name="T9" fmla="*/ 3344 h 3407"/>
                <a:gd name="T10" fmla="*/ 2250 w 2408"/>
                <a:gd name="T11" fmla="*/ 3344 h 3407"/>
                <a:gd name="T12" fmla="*/ 1438 w 2408"/>
                <a:gd name="T13" fmla="*/ 1562 h 3407"/>
                <a:gd name="T14" fmla="*/ 63 w 2408"/>
                <a:gd name="T15" fmla="*/ 156 h 3407"/>
                <a:gd name="T16" fmla="*/ 63 w 2408"/>
                <a:gd name="T17" fmla="*/ 156 h 3407"/>
                <a:gd name="T18" fmla="*/ 63 w 2408"/>
                <a:gd name="T19" fmla="*/ 125 h 3407"/>
                <a:gd name="T20" fmla="*/ 31 w 2408"/>
                <a:gd name="T21" fmla="*/ 31 h 3407"/>
                <a:gd name="T22" fmla="*/ 125 w 2408"/>
                <a:gd name="T23" fmla="*/ 31 h 3407"/>
                <a:gd name="T24" fmla="*/ 156 w 2408"/>
                <a:gd name="T25" fmla="*/ 31 h 3407"/>
                <a:gd name="T26" fmla="*/ 2407 w 2408"/>
                <a:gd name="T27" fmla="*/ 3312 h 3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08" h="3407">
                  <a:moveTo>
                    <a:pt x="2407" y="3312"/>
                  </a:moveTo>
                  <a:lnTo>
                    <a:pt x="2407" y="3312"/>
                  </a:lnTo>
                  <a:cubicBezTo>
                    <a:pt x="2407" y="3344"/>
                    <a:pt x="2375" y="3406"/>
                    <a:pt x="2344" y="3406"/>
                  </a:cubicBezTo>
                  <a:cubicBezTo>
                    <a:pt x="2313" y="3406"/>
                    <a:pt x="2313" y="3406"/>
                    <a:pt x="2282" y="3406"/>
                  </a:cubicBezTo>
                  <a:cubicBezTo>
                    <a:pt x="2282" y="3375"/>
                    <a:pt x="2250" y="3375"/>
                    <a:pt x="2250" y="3344"/>
                  </a:cubicBezTo>
                  <a:lnTo>
                    <a:pt x="2250" y="3344"/>
                  </a:lnTo>
                  <a:cubicBezTo>
                    <a:pt x="2094" y="2719"/>
                    <a:pt x="1813" y="2093"/>
                    <a:pt x="1438" y="1562"/>
                  </a:cubicBezTo>
                  <a:cubicBezTo>
                    <a:pt x="1063" y="1000"/>
                    <a:pt x="594" y="531"/>
                    <a:pt x="63" y="156"/>
                  </a:cubicBezTo>
                  <a:lnTo>
                    <a:pt x="63" y="156"/>
                  </a:lnTo>
                  <a:cubicBezTo>
                    <a:pt x="63" y="156"/>
                    <a:pt x="63" y="156"/>
                    <a:pt x="63" y="125"/>
                  </a:cubicBezTo>
                  <a:cubicBezTo>
                    <a:pt x="31" y="125"/>
                    <a:pt x="0" y="62"/>
                    <a:pt x="31" y="31"/>
                  </a:cubicBezTo>
                  <a:cubicBezTo>
                    <a:pt x="63" y="0"/>
                    <a:pt x="94" y="0"/>
                    <a:pt x="125" y="31"/>
                  </a:cubicBezTo>
                  <a:cubicBezTo>
                    <a:pt x="156" y="31"/>
                    <a:pt x="156" y="31"/>
                    <a:pt x="156" y="31"/>
                  </a:cubicBezTo>
                  <a:cubicBezTo>
                    <a:pt x="1250" y="844"/>
                    <a:pt x="2032" y="2000"/>
                    <a:pt x="2407" y="331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6" name="Freeform 10"/>
            <p:cNvSpPr>
              <a:spLocks noChangeArrowheads="1"/>
            </p:cNvSpPr>
            <p:nvPr/>
          </p:nvSpPr>
          <p:spPr bwMode="auto">
            <a:xfrm>
              <a:off x="1362075" y="6115050"/>
              <a:ext cx="293688" cy="393700"/>
            </a:xfrm>
            <a:custGeom>
              <a:avLst/>
              <a:gdLst>
                <a:gd name="T0" fmla="*/ 750 w 814"/>
                <a:gd name="T1" fmla="*/ 969 h 1095"/>
                <a:gd name="T2" fmla="*/ 750 w 814"/>
                <a:gd name="T3" fmla="*/ 969 h 1095"/>
                <a:gd name="T4" fmla="*/ 782 w 814"/>
                <a:gd name="T5" fmla="*/ 1063 h 1095"/>
                <a:gd name="T6" fmla="*/ 750 w 814"/>
                <a:gd name="T7" fmla="*/ 1094 h 1095"/>
                <a:gd name="T8" fmla="*/ 688 w 814"/>
                <a:gd name="T9" fmla="*/ 1094 h 1095"/>
                <a:gd name="T10" fmla="*/ 688 w 814"/>
                <a:gd name="T11" fmla="*/ 1094 h 1095"/>
                <a:gd name="T12" fmla="*/ 0 w 814"/>
                <a:gd name="T13" fmla="*/ 63 h 1095"/>
                <a:gd name="T14" fmla="*/ 0 w 814"/>
                <a:gd name="T15" fmla="*/ 63 h 1095"/>
                <a:gd name="T16" fmla="*/ 0 w 814"/>
                <a:gd name="T17" fmla="*/ 63 h 1095"/>
                <a:gd name="T18" fmla="*/ 32 w 814"/>
                <a:gd name="T19" fmla="*/ 31 h 1095"/>
                <a:gd name="T20" fmla="*/ 63 w 814"/>
                <a:gd name="T21" fmla="*/ 0 h 1095"/>
                <a:gd name="T22" fmla="*/ 126 w 814"/>
                <a:gd name="T23" fmla="*/ 63 h 1095"/>
                <a:gd name="T24" fmla="*/ 126 w 814"/>
                <a:gd name="T25" fmla="*/ 63 h 1095"/>
                <a:gd name="T26" fmla="*/ 126 w 814"/>
                <a:gd name="T27" fmla="*/ 63 h 1095"/>
                <a:gd name="T28" fmla="*/ 126 w 814"/>
                <a:gd name="T29" fmla="*/ 63 h 1095"/>
                <a:gd name="T30" fmla="*/ 126 w 814"/>
                <a:gd name="T31" fmla="*/ 63 h 1095"/>
                <a:gd name="T32" fmla="*/ 750 w 814"/>
                <a:gd name="T33" fmla="*/ 969 h 1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4" h="1095">
                  <a:moveTo>
                    <a:pt x="750" y="969"/>
                  </a:moveTo>
                  <a:lnTo>
                    <a:pt x="750" y="969"/>
                  </a:lnTo>
                  <a:cubicBezTo>
                    <a:pt x="782" y="969"/>
                    <a:pt x="813" y="1031"/>
                    <a:pt x="782" y="1063"/>
                  </a:cubicBezTo>
                  <a:cubicBezTo>
                    <a:pt x="782" y="1063"/>
                    <a:pt x="782" y="1094"/>
                    <a:pt x="750" y="1094"/>
                  </a:cubicBezTo>
                  <a:cubicBezTo>
                    <a:pt x="719" y="1094"/>
                    <a:pt x="719" y="1094"/>
                    <a:pt x="688" y="1094"/>
                  </a:cubicBezTo>
                  <a:lnTo>
                    <a:pt x="688" y="1094"/>
                  </a:lnTo>
                  <a:cubicBezTo>
                    <a:pt x="313" y="906"/>
                    <a:pt x="32" y="500"/>
                    <a:pt x="0" y="63"/>
                  </a:cubicBezTo>
                  <a:lnTo>
                    <a:pt x="0" y="63"/>
                  </a:lnTo>
                  <a:lnTo>
                    <a:pt x="0" y="63"/>
                  </a:lnTo>
                  <a:cubicBezTo>
                    <a:pt x="0" y="63"/>
                    <a:pt x="0" y="31"/>
                    <a:pt x="32" y="31"/>
                  </a:cubicBezTo>
                  <a:cubicBezTo>
                    <a:pt x="32" y="0"/>
                    <a:pt x="63" y="0"/>
                    <a:pt x="63" y="0"/>
                  </a:cubicBezTo>
                  <a:cubicBezTo>
                    <a:pt x="94" y="0"/>
                    <a:pt x="126" y="31"/>
                    <a:pt x="126" y="63"/>
                  </a:cubicBezTo>
                  <a:lnTo>
                    <a:pt x="126" y="63"/>
                  </a:lnTo>
                  <a:lnTo>
                    <a:pt x="126" y="63"/>
                  </a:lnTo>
                  <a:lnTo>
                    <a:pt x="126" y="63"/>
                  </a:lnTo>
                  <a:lnTo>
                    <a:pt x="126" y="63"/>
                  </a:lnTo>
                  <a:cubicBezTo>
                    <a:pt x="157" y="469"/>
                    <a:pt x="407" y="781"/>
                    <a:pt x="750" y="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7" name="Freeform 11"/>
            <p:cNvSpPr>
              <a:spLocks noChangeArrowheads="1"/>
            </p:cNvSpPr>
            <p:nvPr/>
          </p:nvSpPr>
          <p:spPr bwMode="auto">
            <a:xfrm>
              <a:off x="1417638" y="4989513"/>
              <a:ext cx="1609725" cy="1485900"/>
            </a:xfrm>
            <a:custGeom>
              <a:avLst/>
              <a:gdLst>
                <a:gd name="T0" fmla="*/ 3500 w 4470"/>
                <a:gd name="T1" fmla="*/ 1344 h 4126"/>
                <a:gd name="T2" fmla="*/ 3500 w 4470"/>
                <a:gd name="T3" fmla="*/ 1344 h 4126"/>
                <a:gd name="T4" fmla="*/ 3500 w 4470"/>
                <a:gd name="T5" fmla="*/ 1344 h 4126"/>
                <a:gd name="T6" fmla="*/ 3500 w 4470"/>
                <a:gd name="T7" fmla="*/ 1344 h 4126"/>
                <a:gd name="T8" fmla="*/ 3187 w 4470"/>
                <a:gd name="T9" fmla="*/ 906 h 4126"/>
                <a:gd name="T10" fmla="*/ 3187 w 4470"/>
                <a:gd name="T11" fmla="*/ 906 h 4126"/>
                <a:gd name="T12" fmla="*/ 3187 w 4470"/>
                <a:gd name="T13" fmla="*/ 906 h 4126"/>
                <a:gd name="T14" fmla="*/ 937 w 4470"/>
                <a:gd name="T15" fmla="*/ 2906 h 4126"/>
                <a:gd name="T16" fmla="*/ 844 w 4470"/>
                <a:gd name="T17" fmla="*/ 2750 h 4126"/>
                <a:gd name="T18" fmla="*/ 2625 w 4470"/>
                <a:gd name="T19" fmla="*/ 375 h 4126"/>
                <a:gd name="T20" fmla="*/ 2625 w 4470"/>
                <a:gd name="T21" fmla="*/ 375 h 4126"/>
                <a:gd name="T22" fmla="*/ 2625 w 4470"/>
                <a:gd name="T23" fmla="*/ 375 h 4126"/>
                <a:gd name="T24" fmla="*/ 2625 w 4470"/>
                <a:gd name="T25" fmla="*/ 375 h 4126"/>
                <a:gd name="T26" fmla="*/ 2625 w 4470"/>
                <a:gd name="T27" fmla="*/ 375 h 4126"/>
                <a:gd name="T28" fmla="*/ 2531 w 4470"/>
                <a:gd name="T29" fmla="*/ 250 h 4126"/>
                <a:gd name="T30" fmla="*/ 2531 w 4470"/>
                <a:gd name="T31" fmla="*/ 250 h 4126"/>
                <a:gd name="T32" fmla="*/ 2500 w 4470"/>
                <a:gd name="T33" fmla="*/ 250 h 4126"/>
                <a:gd name="T34" fmla="*/ 2500 w 4470"/>
                <a:gd name="T35" fmla="*/ 250 h 4126"/>
                <a:gd name="T36" fmla="*/ 2500 w 4470"/>
                <a:gd name="T37" fmla="*/ 281 h 4126"/>
                <a:gd name="T38" fmla="*/ 2500 w 4470"/>
                <a:gd name="T39" fmla="*/ 281 h 4126"/>
                <a:gd name="T40" fmla="*/ 812 w 4470"/>
                <a:gd name="T41" fmla="*/ 2750 h 4126"/>
                <a:gd name="T42" fmla="*/ 844 w 4470"/>
                <a:gd name="T43" fmla="*/ 2750 h 4126"/>
                <a:gd name="T44" fmla="*/ 3250 w 4470"/>
                <a:gd name="T45" fmla="*/ 3188 h 4126"/>
                <a:gd name="T46" fmla="*/ 1844 w 4470"/>
                <a:gd name="T47" fmla="*/ 3469 h 4126"/>
                <a:gd name="T48" fmla="*/ 1062 w 4470"/>
                <a:gd name="T49" fmla="*/ 3625 h 4126"/>
                <a:gd name="T50" fmla="*/ 1062 w 4470"/>
                <a:gd name="T51" fmla="*/ 3625 h 4126"/>
                <a:gd name="T52" fmla="*/ 625 w 4470"/>
                <a:gd name="T53" fmla="*/ 4063 h 4126"/>
                <a:gd name="T54" fmla="*/ 0 w 4470"/>
                <a:gd name="T55" fmla="*/ 3188 h 4126"/>
                <a:gd name="T56" fmla="*/ 562 w 4470"/>
                <a:gd name="T57" fmla="*/ 2906 h 4126"/>
                <a:gd name="T58" fmla="*/ 3687 w 4470"/>
                <a:gd name="T59" fmla="*/ 1313 h 4126"/>
                <a:gd name="T60" fmla="*/ 2656 w 4470"/>
                <a:gd name="T61" fmla="*/ 3875 h 4126"/>
                <a:gd name="T62" fmla="*/ 2031 w 4470"/>
                <a:gd name="T63" fmla="*/ 3438 h 4126"/>
                <a:gd name="T64" fmla="*/ 2656 w 4470"/>
                <a:gd name="T65" fmla="*/ 3875 h 4126"/>
                <a:gd name="T66" fmla="*/ 2969 w 4470"/>
                <a:gd name="T67" fmla="*/ 719 h 4126"/>
                <a:gd name="T68" fmla="*/ 2969 w 4470"/>
                <a:gd name="T69" fmla="*/ 688 h 4126"/>
                <a:gd name="T70" fmla="*/ 2750 w 4470"/>
                <a:gd name="T71" fmla="*/ 469 h 4126"/>
                <a:gd name="T72" fmla="*/ 2750 w 4470"/>
                <a:gd name="T73" fmla="*/ 469 h 4126"/>
                <a:gd name="T74" fmla="*/ 2750 w 4470"/>
                <a:gd name="T75" fmla="*/ 469 h 4126"/>
                <a:gd name="T76" fmla="*/ 2750 w 4470"/>
                <a:gd name="T77" fmla="*/ 469 h 4126"/>
                <a:gd name="T78" fmla="*/ 2750 w 4470"/>
                <a:gd name="T79" fmla="*/ 500 h 4126"/>
                <a:gd name="T80" fmla="*/ 875 w 4470"/>
                <a:gd name="T81" fmla="*/ 2812 h 4126"/>
                <a:gd name="T82" fmla="*/ 875 w 4470"/>
                <a:gd name="T83" fmla="*/ 2844 h 4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470" h="4126">
                  <a:moveTo>
                    <a:pt x="937" y="2906"/>
                  </a:moveTo>
                  <a:lnTo>
                    <a:pt x="937" y="2906"/>
                  </a:lnTo>
                  <a:cubicBezTo>
                    <a:pt x="3500" y="1344"/>
                    <a:pt x="3500" y="1344"/>
                    <a:pt x="3500" y="1344"/>
                  </a:cubicBez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cubicBezTo>
                    <a:pt x="3406" y="1188"/>
                    <a:pt x="3281" y="1063"/>
                    <a:pt x="3187" y="906"/>
                  </a:cubicBezTo>
                  <a:lnTo>
                    <a:pt x="3187" y="906"/>
                  </a:lnTo>
                  <a:lnTo>
                    <a:pt x="3187" y="906"/>
                  </a:lnTo>
                  <a:lnTo>
                    <a:pt x="3187" y="906"/>
                  </a:lnTo>
                  <a:lnTo>
                    <a:pt x="3187" y="906"/>
                  </a:lnTo>
                  <a:lnTo>
                    <a:pt x="3187" y="906"/>
                  </a:lnTo>
                  <a:lnTo>
                    <a:pt x="3187" y="906"/>
                  </a:lnTo>
                  <a:cubicBezTo>
                    <a:pt x="3187" y="906"/>
                    <a:pt x="3187" y="906"/>
                    <a:pt x="3156" y="906"/>
                  </a:cubicBezTo>
                  <a:lnTo>
                    <a:pt x="3156" y="906"/>
                  </a:lnTo>
                  <a:cubicBezTo>
                    <a:pt x="937" y="2906"/>
                    <a:pt x="937" y="2906"/>
                    <a:pt x="937" y="2906"/>
                  </a:cubicBezTo>
                  <a:close/>
                  <a:moveTo>
                    <a:pt x="844" y="2750"/>
                  </a:moveTo>
                  <a:lnTo>
                    <a:pt x="844" y="2750"/>
                  </a:lnTo>
                  <a:lnTo>
                    <a:pt x="844" y="2750"/>
                  </a:lnTo>
                  <a:lnTo>
                    <a:pt x="844" y="2750"/>
                  </a:lnTo>
                  <a:lnTo>
                    <a:pt x="844" y="2750"/>
                  </a:lnTo>
                  <a:cubicBezTo>
                    <a:pt x="2625" y="375"/>
                    <a:pt x="2625" y="375"/>
                    <a:pt x="2625" y="375"/>
                  </a:cubicBez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cubicBezTo>
                    <a:pt x="2594" y="344"/>
                    <a:pt x="2562" y="313"/>
                    <a:pt x="2531" y="281"/>
                  </a:cubicBezTo>
                  <a:lnTo>
                    <a:pt x="2531" y="281"/>
                  </a:lnTo>
                  <a:cubicBezTo>
                    <a:pt x="2531" y="250"/>
                    <a:pt x="2531" y="250"/>
                    <a:pt x="2531" y="250"/>
                  </a:cubicBezTo>
                  <a:lnTo>
                    <a:pt x="2531" y="250"/>
                  </a:lnTo>
                  <a:lnTo>
                    <a:pt x="2531" y="250"/>
                  </a:lnTo>
                  <a:lnTo>
                    <a:pt x="2531" y="250"/>
                  </a:lnTo>
                  <a:lnTo>
                    <a:pt x="2531" y="250"/>
                  </a:lnTo>
                  <a:lnTo>
                    <a:pt x="2531" y="250"/>
                  </a:lnTo>
                  <a:cubicBezTo>
                    <a:pt x="2500" y="250"/>
                    <a:pt x="2500" y="250"/>
                    <a:pt x="2500" y="250"/>
                  </a:cubicBezTo>
                  <a:lnTo>
                    <a:pt x="2500" y="250"/>
                  </a:lnTo>
                  <a:lnTo>
                    <a:pt x="2500" y="250"/>
                  </a:lnTo>
                  <a:lnTo>
                    <a:pt x="2500" y="250"/>
                  </a:lnTo>
                  <a:lnTo>
                    <a:pt x="2500" y="250"/>
                  </a:lnTo>
                  <a:lnTo>
                    <a:pt x="2500" y="250"/>
                  </a:lnTo>
                  <a:cubicBezTo>
                    <a:pt x="2500" y="250"/>
                    <a:pt x="2500" y="250"/>
                    <a:pt x="2500" y="281"/>
                  </a:cubicBezTo>
                  <a:lnTo>
                    <a:pt x="2500" y="281"/>
                  </a:lnTo>
                  <a:lnTo>
                    <a:pt x="2500" y="281"/>
                  </a:lnTo>
                  <a:lnTo>
                    <a:pt x="2500" y="281"/>
                  </a:lnTo>
                  <a:lnTo>
                    <a:pt x="2500" y="281"/>
                  </a:lnTo>
                  <a:lnTo>
                    <a:pt x="2500" y="281"/>
                  </a:lnTo>
                  <a:cubicBezTo>
                    <a:pt x="812" y="2750"/>
                    <a:pt x="812" y="2750"/>
                    <a:pt x="812" y="2750"/>
                  </a:cubicBezTo>
                  <a:lnTo>
                    <a:pt x="812" y="2750"/>
                  </a:lnTo>
                  <a:lnTo>
                    <a:pt x="812" y="2750"/>
                  </a:lnTo>
                  <a:cubicBezTo>
                    <a:pt x="812" y="2750"/>
                    <a:pt x="812" y="2750"/>
                    <a:pt x="844" y="2750"/>
                  </a:cubicBezTo>
                  <a:close/>
                  <a:moveTo>
                    <a:pt x="4469" y="2938"/>
                  </a:moveTo>
                  <a:lnTo>
                    <a:pt x="4469" y="2938"/>
                  </a:lnTo>
                  <a:cubicBezTo>
                    <a:pt x="3250" y="3188"/>
                    <a:pt x="3250" y="3188"/>
                    <a:pt x="3250" y="3188"/>
                  </a:cubicBezTo>
                  <a:lnTo>
                    <a:pt x="3250" y="3188"/>
                  </a:lnTo>
                  <a:cubicBezTo>
                    <a:pt x="3312" y="3594"/>
                    <a:pt x="3062" y="3969"/>
                    <a:pt x="2687" y="4031"/>
                  </a:cubicBezTo>
                  <a:cubicBezTo>
                    <a:pt x="2281" y="4125"/>
                    <a:pt x="1906" y="3875"/>
                    <a:pt x="1844" y="3469"/>
                  </a:cubicBezTo>
                  <a:lnTo>
                    <a:pt x="1844" y="3469"/>
                  </a:lnTo>
                  <a:cubicBezTo>
                    <a:pt x="1062" y="3625"/>
                    <a:pt x="1062" y="3625"/>
                    <a:pt x="1062" y="3625"/>
                  </a:cubicBezTo>
                  <a:lnTo>
                    <a:pt x="1062" y="3625"/>
                  </a:lnTo>
                  <a:lnTo>
                    <a:pt x="1062" y="3625"/>
                  </a:lnTo>
                  <a:lnTo>
                    <a:pt x="1062" y="3625"/>
                  </a:lnTo>
                  <a:lnTo>
                    <a:pt x="1062" y="3625"/>
                  </a:lnTo>
                  <a:cubicBezTo>
                    <a:pt x="625" y="4063"/>
                    <a:pt x="625" y="4063"/>
                    <a:pt x="625" y="4063"/>
                  </a:cubicBezTo>
                  <a:lnTo>
                    <a:pt x="625" y="4063"/>
                  </a:lnTo>
                  <a:lnTo>
                    <a:pt x="625" y="4063"/>
                  </a:lnTo>
                  <a:cubicBezTo>
                    <a:pt x="281" y="3906"/>
                    <a:pt x="31" y="3563"/>
                    <a:pt x="0" y="3188"/>
                  </a:cubicBezTo>
                  <a:lnTo>
                    <a:pt x="0" y="3188"/>
                  </a:lnTo>
                  <a:lnTo>
                    <a:pt x="0" y="3188"/>
                  </a:lnTo>
                  <a:cubicBezTo>
                    <a:pt x="562" y="2938"/>
                    <a:pt x="562" y="2938"/>
                    <a:pt x="562" y="2938"/>
                  </a:cubicBezTo>
                  <a:lnTo>
                    <a:pt x="562" y="2938"/>
                  </a:lnTo>
                  <a:cubicBezTo>
                    <a:pt x="562" y="2938"/>
                    <a:pt x="562" y="2938"/>
                    <a:pt x="562" y="2906"/>
                  </a:cubicBezTo>
                  <a:lnTo>
                    <a:pt x="562" y="2906"/>
                  </a:lnTo>
                  <a:cubicBezTo>
                    <a:pt x="2437" y="0"/>
                    <a:pt x="2437" y="0"/>
                    <a:pt x="2437" y="0"/>
                  </a:cubicBezTo>
                  <a:cubicBezTo>
                    <a:pt x="2937" y="375"/>
                    <a:pt x="3344" y="813"/>
                    <a:pt x="3687" y="1313"/>
                  </a:cubicBezTo>
                  <a:cubicBezTo>
                    <a:pt x="4031" y="1812"/>
                    <a:pt x="4281" y="2344"/>
                    <a:pt x="4469" y="2938"/>
                  </a:cubicBezTo>
                  <a:close/>
                  <a:moveTo>
                    <a:pt x="2656" y="3875"/>
                  </a:moveTo>
                  <a:lnTo>
                    <a:pt x="2656" y="3875"/>
                  </a:lnTo>
                  <a:cubicBezTo>
                    <a:pt x="2937" y="3813"/>
                    <a:pt x="3125" y="3531"/>
                    <a:pt x="3062" y="3219"/>
                  </a:cubicBezTo>
                  <a:lnTo>
                    <a:pt x="3062" y="3219"/>
                  </a:lnTo>
                  <a:cubicBezTo>
                    <a:pt x="2031" y="3438"/>
                    <a:pt x="2031" y="3438"/>
                    <a:pt x="2031" y="3438"/>
                  </a:cubicBezTo>
                  <a:lnTo>
                    <a:pt x="2000" y="3438"/>
                  </a:lnTo>
                  <a:cubicBezTo>
                    <a:pt x="2062" y="3688"/>
                    <a:pt x="2281" y="3875"/>
                    <a:pt x="2531" y="3875"/>
                  </a:cubicBezTo>
                  <a:cubicBezTo>
                    <a:pt x="2562" y="3875"/>
                    <a:pt x="2625" y="3875"/>
                    <a:pt x="2656" y="3875"/>
                  </a:cubicBezTo>
                  <a:close/>
                  <a:moveTo>
                    <a:pt x="2969" y="719"/>
                  </a:moveTo>
                  <a:lnTo>
                    <a:pt x="2969" y="719"/>
                  </a:lnTo>
                  <a:lnTo>
                    <a:pt x="2969" y="719"/>
                  </a:lnTo>
                  <a:cubicBezTo>
                    <a:pt x="2969" y="688"/>
                    <a:pt x="2969" y="688"/>
                    <a:pt x="2969" y="688"/>
                  </a:cubicBezTo>
                  <a:lnTo>
                    <a:pt x="2969" y="688"/>
                  </a:lnTo>
                  <a:lnTo>
                    <a:pt x="2969" y="688"/>
                  </a:lnTo>
                  <a:cubicBezTo>
                    <a:pt x="2906" y="625"/>
                    <a:pt x="2844" y="563"/>
                    <a:pt x="2750" y="469"/>
                  </a:cubicBez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cubicBezTo>
                    <a:pt x="2750" y="500"/>
                    <a:pt x="2750" y="500"/>
                    <a:pt x="2750" y="500"/>
                  </a:cubicBezTo>
                  <a:lnTo>
                    <a:pt x="2750" y="500"/>
                  </a:lnTo>
                  <a:lnTo>
                    <a:pt x="2750" y="500"/>
                  </a:lnTo>
                  <a:cubicBezTo>
                    <a:pt x="906" y="2781"/>
                    <a:pt x="906" y="2781"/>
                    <a:pt x="906" y="2781"/>
                  </a:cubicBezTo>
                  <a:cubicBezTo>
                    <a:pt x="875" y="2812"/>
                    <a:pt x="875" y="2812"/>
                    <a:pt x="875" y="2812"/>
                  </a:cubicBezTo>
                  <a:cubicBezTo>
                    <a:pt x="875" y="2844"/>
                    <a:pt x="875" y="2844"/>
                    <a:pt x="875" y="2844"/>
                  </a:cubicBezTo>
                  <a:lnTo>
                    <a:pt x="875" y="2844"/>
                  </a:lnTo>
                  <a:lnTo>
                    <a:pt x="875" y="2844"/>
                  </a:lnTo>
                  <a:cubicBezTo>
                    <a:pt x="937" y="2781"/>
                    <a:pt x="937" y="2781"/>
                    <a:pt x="937" y="2781"/>
                  </a:cubicBezTo>
                  <a:cubicBezTo>
                    <a:pt x="2969" y="719"/>
                    <a:pt x="2969" y="719"/>
                    <a:pt x="2969" y="71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grpSp>
      <p:sp>
        <p:nvSpPr>
          <p:cNvPr id="36" name="TextBox 35"/>
          <p:cNvSpPr txBox="1"/>
          <p:nvPr/>
        </p:nvSpPr>
        <p:spPr>
          <a:xfrm>
            <a:off x="578201" y="4191753"/>
            <a:ext cx="3161838" cy="164942"/>
          </a:xfrm>
          <a:prstGeom prst="rect">
            <a:avLst/>
          </a:prstGeom>
        </p:spPr>
        <p:txBody>
          <a:bodyPr vert="horz" wrap="square" lIns="0" tIns="0" rIns="0" bIns="0" rtlCol="0">
            <a:no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DURATION</a:t>
            </a:r>
          </a:p>
        </p:txBody>
      </p:sp>
      <p:sp>
        <p:nvSpPr>
          <p:cNvPr id="34" name="TextBox 33"/>
          <p:cNvSpPr txBox="1"/>
          <p:nvPr/>
        </p:nvSpPr>
        <p:spPr>
          <a:xfrm>
            <a:off x="578201" y="1764407"/>
            <a:ext cx="3161838" cy="209993"/>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TYPE OF HOLIDAY</a:t>
            </a:r>
          </a:p>
        </p:txBody>
      </p:sp>
      <p:sp>
        <p:nvSpPr>
          <p:cNvPr id="39" name="TextBox 38"/>
          <p:cNvSpPr txBox="1"/>
          <p:nvPr/>
        </p:nvSpPr>
        <p:spPr>
          <a:xfrm>
            <a:off x="4950947" y="1764407"/>
            <a:ext cx="3161838" cy="209993"/>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TRANSPORT TO DESTINATION</a:t>
            </a:r>
          </a:p>
        </p:txBody>
      </p:sp>
      <p:sp>
        <p:nvSpPr>
          <p:cNvPr id="41" name="TextBox 40"/>
          <p:cNvSpPr txBox="1"/>
          <p:nvPr/>
        </p:nvSpPr>
        <p:spPr>
          <a:xfrm>
            <a:off x="4950947" y="3348583"/>
            <a:ext cx="3161838" cy="228109"/>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TRANSPORT ON DESTINATION</a:t>
            </a:r>
          </a:p>
        </p:txBody>
      </p:sp>
      <p:sp>
        <p:nvSpPr>
          <p:cNvPr id="43" name="TextBox 42"/>
          <p:cNvSpPr txBox="1"/>
          <p:nvPr/>
        </p:nvSpPr>
        <p:spPr>
          <a:xfrm>
            <a:off x="4950947" y="5052605"/>
            <a:ext cx="3161838" cy="253424"/>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ACCOMMODATION</a:t>
            </a:r>
          </a:p>
        </p:txBody>
      </p:sp>
      <p:sp>
        <p:nvSpPr>
          <p:cNvPr id="45" name="TextBox 44"/>
          <p:cNvSpPr txBox="1"/>
          <p:nvPr/>
        </p:nvSpPr>
        <p:spPr>
          <a:xfrm>
            <a:off x="9354692" y="1764407"/>
            <a:ext cx="3161838" cy="336122"/>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ACTIVITIES </a:t>
            </a:r>
          </a:p>
        </p:txBody>
      </p:sp>
      <p:pic>
        <p:nvPicPr>
          <p:cNvPr id="3" name="Picture 2"/>
          <p:cNvPicPr>
            <a:picLocks noChangeAspect="1"/>
          </p:cNvPicPr>
          <p:nvPr/>
        </p:nvPicPr>
        <p:blipFill rotWithShape="1">
          <a:blip r:embed="rId2" cstate="email">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a:off x="8429431" y="943384"/>
            <a:ext cx="323850" cy="295275"/>
          </a:xfrm>
          <a:prstGeom prst="rect">
            <a:avLst/>
          </a:prstGeom>
        </p:spPr>
      </p:pic>
      <p:pic>
        <p:nvPicPr>
          <p:cNvPr id="51" name="Picture 50"/>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429431" y="1294746"/>
            <a:ext cx="314326" cy="314325"/>
          </a:xfrm>
          <a:prstGeom prst="rect">
            <a:avLst/>
          </a:prstGeom>
        </p:spPr>
      </p:pic>
      <p:pic>
        <p:nvPicPr>
          <p:cNvPr id="4" name="Picture 3"/>
          <p:cNvPicPr>
            <a:picLocks noChangeAspect="1"/>
          </p:cNvPicPr>
          <p:nvPr/>
        </p:nvPicPr>
        <p:blipFill rotWithShape="1">
          <a:blip r:embed="rId4"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3119487" y="1129980"/>
            <a:ext cx="576064" cy="444125"/>
          </a:xfrm>
          <a:prstGeom prst="rect">
            <a:avLst/>
          </a:prstGeom>
        </p:spPr>
      </p:pic>
      <p:pic>
        <p:nvPicPr>
          <p:cNvPr id="57" name="Picture 56"/>
          <p:cNvPicPr>
            <a:picLocks noChangeAspect="1"/>
          </p:cNvPicPr>
          <p:nvPr/>
        </p:nvPicPr>
        <p:blipFill rotWithShape="1">
          <a:blip r:embed="rId5" cstate="email">
            <a:duotone>
              <a:schemeClr val="accent6">
                <a:shade val="45000"/>
                <a:satMod val="135000"/>
              </a:schemeClr>
              <a:prstClr val="white"/>
            </a:duotone>
            <a:extLst>
              <a:ext uri="{28A0092B-C50C-407E-A947-70E740481C1C}">
                <a14:useLocalDpi xmlns:a14="http://schemas.microsoft.com/office/drawing/2010/main"/>
              </a:ext>
            </a:extLst>
          </a:blip>
          <a:srcRect/>
          <a:stretch/>
        </p:blipFill>
        <p:spPr>
          <a:xfrm>
            <a:off x="3771118" y="1142106"/>
            <a:ext cx="449795" cy="438949"/>
          </a:xfrm>
          <a:prstGeom prst="rect">
            <a:avLst/>
          </a:prstGeom>
        </p:spPr>
      </p:pic>
      <p:sp>
        <p:nvSpPr>
          <p:cNvPr id="49" name="TextBox 48"/>
          <p:cNvSpPr txBox="1"/>
          <p:nvPr/>
        </p:nvSpPr>
        <p:spPr>
          <a:xfrm>
            <a:off x="10814568" y="396255"/>
            <a:ext cx="2256562" cy="228708"/>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over indexed in segment</a:t>
            </a:r>
          </a:p>
        </p:txBody>
      </p:sp>
      <p:sp>
        <p:nvSpPr>
          <p:cNvPr id="53" name="TextBox 52"/>
          <p:cNvSpPr txBox="1"/>
          <p:nvPr/>
        </p:nvSpPr>
        <p:spPr>
          <a:xfrm>
            <a:off x="10814568" y="644296"/>
            <a:ext cx="2339918" cy="241980"/>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under indexed in segment</a:t>
            </a:r>
          </a:p>
        </p:txBody>
      </p:sp>
      <p:sp>
        <p:nvSpPr>
          <p:cNvPr id="54" name="Rectangle 53"/>
          <p:cNvSpPr/>
          <p:nvPr/>
        </p:nvSpPr>
        <p:spPr bwMode="gray">
          <a:xfrm>
            <a:off x="10536311" y="438601"/>
            <a:ext cx="321830" cy="14401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sp>
        <p:nvSpPr>
          <p:cNvPr id="59" name="Rectangle 58"/>
          <p:cNvSpPr/>
          <p:nvPr/>
        </p:nvSpPr>
        <p:spPr bwMode="gray">
          <a:xfrm>
            <a:off x="10536311" y="688962"/>
            <a:ext cx="321830" cy="1440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graphicFrame>
        <p:nvGraphicFramePr>
          <p:cNvPr id="48" name="Chart 47"/>
          <p:cNvGraphicFramePr/>
          <p:nvPr>
            <p:extLst>
              <p:ext uri="{D42A27DB-BD31-4B8C-83A1-F6EECF244321}">
                <p14:modId xmlns:p14="http://schemas.microsoft.com/office/powerpoint/2010/main" val="3853992901"/>
              </p:ext>
            </p:extLst>
          </p:nvPr>
        </p:nvGraphicFramePr>
        <p:xfrm>
          <a:off x="460641" y="5779446"/>
          <a:ext cx="3857054" cy="891105"/>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62" name="Chart 61"/>
          <p:cNvGraphicFramePr/>
          <p:nvPr>
            <p:extLst>
              <p:ext uri="{D42A27DB-BD31-4B8C-83A1-F6EECF244321}">
                <p14:modId xmlns:p14="http://schemas.microsoft.com/office/powerpoint/2010/main" val="3520747875"/>
              </p:ext>
            </p:extLst>
          </p:nvPr>
        </p:nvGraphicFramePr>
        <p:xfrm>
          <a:off x="460641" y="1994492"/>
          <a:ext cx="4490306" cy="2080837"/>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63" name="Chart 62"/>
          <p:cNvGraphicFramePr/>
          <p:nvPr>
            <p:extLst>
              <p:ext uri="{D42A27DB-BD31-4B8C-83A1-F6EECF244321}">
                <p14:modId xmlns:p14="http://schemas.microsoft.com/office/powerpoint/2010/main" val="1778762129"/>
              </p:ext>
            </p:extLst>
          </p:nvPr>
        </p:nvGraphicFramePr>
        <p:xfrm>
          <a:off x="541540" y="4318515"/>
          <a:ext cx="3878820" cy="137279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64" name="Chart 63"/>
          <p:cNvGraphicFramePr/>
          <p:nvPr>
            <p:extLst>
              <p:ext uri="{D42A27DB-BD31-4B8C-83A1-F6EECF244321}">
                <p14:modId xmlns:p14="http://schemas.microsoft.com/office/powerpoint/2010/main" val="1179876835"/>
              </p:ext>
            </p:extLst>
          </p:nvPr>
        </p:nvGraphicFramePr>
        <p:xfrm>
          <a:off x="5289339" y="1981409"/>
          <a:ext cx="3878820" cy="1372790"/>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65" name="Chart 64"/>
          <p:cNvGraphicFramePr/>
          <p:nvPr>
            <p:extLst>
              <p:ext uri="{D42A27DB-BD31-4B8C-83A1-F6EECF244321}">
                <p14:modId xmlns:p14="http://schemas.microsoft.com/office/powerpoint/2010/main" val="2334486993"/>
              </p:ext>
            </p:extLst>
          </p:nvPr>
        </p:nvGraphicFramePr>
        <p:xfrm>
          <a:off x="4685721" y="5326993"/>
          <a:ext cx="4668971" cy="1910022"/>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66" name="Chart 65"/>
          <p:cNvGraphicFramePr/>
          <p:nvPr>
            <p:extLst>
              <p:ext uri="{D42A27DB-BD31-4B8C-83A1-F6EECF244321}">
                <p14:modId xmlns:p14="http://schemas.microsoft.com/office/powerpoint/2010/main" val="2811174055"/>
              </p:ext>
            </p:extLst>
          </p:nvPr>
        </p:nvGraphicFramePr>
        <p:xfrm>
          <a:off x="5255219" y="3559839"/>
          <a:ext cx="3878820" cy="1549747"/>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67" name="Chart 66"/>
          <p:cNvGraphicFramePr/>
          <p:nvPr>
            <p:extLst>
              <p:ext uri="{D42A27DB-BD31-4B8C-83A1-F6EECF244321}">
                <p14:modId xmlns:p14="http://schemas.microsoft.com/office/powerpoint/2010/main" val="1249655078"/>
              </p:ext>
            </p:extLst>
          </p:nvPr>
        </p:nvGraphicFramePr>
        <p:xfrm>
          <a:off x="8948333" y="1912533"/>
          <a:ext cx="4261552" cy="5324482"/>
        </p:xfrm>
        <a:graphic>
          <a:graphicData uri="http://schemas.openxmlformats.org/drawingml/2006/chart">
            <c:chart xmlns:c="http://schemas.openxmlformats.org/drawingml/2006/chart" xmlns:r="http://schemas.openxmlformats.org/officeDocument/2006/relationships" r:id="rId12"/>
          </a:graphicData>
        </a:graphic>
      </p:graphicFrame>
      <p:pic>
        <p:nvPicPr>
          <p:cNvPr id="50" name="Picture 2" descr="Bilderesultat for country falg button sweden"/>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12696551" y="6876975"/>
            <a:ext cx="513334" cy="481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7437226"/>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0000" y="346312"/>
            <a:ext cx="8108539" cy="553999"/>
          </a:xfrm>
          <a:solidFill>
            <a:srgbClr val="FFC000"/>
          </a:solidFill>
        </p:spPr>
        <p:txBody>
          <a:bodyPr>
            <a:normAutofit/>
          </a:bodyPr>
          <a:lstStyle/>
          <a:p>
            <a:r>
              <a:rPr lang="en-GB" sz="3200" dirty="0"/>
              <a:t>Segment profile </a:t>
            </a:r>
            <a:r>
              <a:rPr lang="en-GB" sz="3200" b="1" dirty="0"/>
              <a:t>- SOCIAL IMMERSION</a:t>
            </a:r>
          </a:p>
        </p:txBody>
      </p:sp>
      <p:sp>
        <p:nvSpPr>
          <p:cNvPr id="5" name="Rectangle 4"/>
          <p:cNvSpPr/>
          <p:nvPr/>
        </p:nvSpPr>
        <p:spPr>
          <a:xfrm>
            <a:off x="519848" y="1220584"/>
            <a:ext cx="3426943"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PLANNING</a:t>
            </a:r>
          </a:p>
        </p:txBody>
      </p:sp>
      <p:sp>
        <p:nvSpPr>
          <p:cNvPr id="6" name="Rectangle 5"/>
          <p:cNvSpPr/>
          <p:nvPr/>
        </p:nvSpPr>
        <p:spPr>
          <a:xfrm>
            <a:off x="516957" y="3623217"/>
            <a:ext cx="3863935"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TRAVEL COMPANIONS</a:t>
            </a:r>
          </a:p>
        </p:txBody>
      </p:sp>
      <p:cxnSp>
        <p:nvCxnSpPr>
          <p:cNvPr id="15" name="Straight Connector 14"/>
          <p:cNvCxnSpPr/>
          <p:nvPr/>
        </p:nvCxnSpPr>
        <p:spPr>
          <a:xfrm>
            <a:off x="519854" y="1655793"/>
            <a:ext cx="12399064" cy="0"/>
          </a:xfrm>
          <a:prstGeom prst="line">
            <a:avLst/>
          </a:prstGeom>
          <a:noFill/>
          <a:ln w="12700">
            <a:solidFill>
              <a:schemeClr val="accent6"/>
            </a:solidFill>
            <a:round/>
            <a:headEnd/>
            <a:tailEnd/>
          </a:ln>
          <a:effectLst/>
          <a:extLst>
            <a:ext uri="{909E8E84-426E-40DD-AFC4-6F175D3DCCD1}">
              <a14:hiddenFill xmlns:a14="http://schemas.microsoft.com/office/drawing/2010/main">
                <a:noFill/>
              </a14:hiddenFill>
            </a:ext>
          </a:extLst>
        </p:spPr>
      </p:cxnSp>
      <p:cxnSp>
        <p:nvCxnSpPr>
          <p:cNvPr id="16" name="Straight Connector 15"/>
          <p:cNvCxnSpPr/>
          <p:nvPr/>
        </p:nvCxnSpPr>
        <p:spPr>
          <a:xfrm>
            <a:off x="516963" y="4058426"/>
            <a:ext cx="7787100"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Lst>
        </p:spPr>
      </p:cxnSp>
      <p:grpSp>
        <p:nvGrpSpPr>
          <p:cNvPr id="18" name="Group 17"/>
          <p:cNvGrpSpPr/>
          <p:nvPr/>
        </p:nvGrpSpPr>
        <p:grpSpPr>
          <a:xfrm>
            <a:off x="2266727" y="990508"/>
            <a:ext cx="724113" cy="627421"/>
            <a:chOff x="1362075" y="4471988"/>
            <a:chExt cx="2351088" cy="2036762"/>
          </a:xfrm>
          <a:solidFill>
            <a:srgbClr val="FFC000"/>
          </a:solidFill>
        </p:grpSpPr>
        <p:sp>
          <p:nvSpPr>
            <p:cNvPr id="19" name="Freeform 3"/>
            <p:cNvSpPr>
              <a:spLocks noChangeArrowheads="1"/>
            </p:cNvSpPr>
            <p:nvPr/>
          </p:nvSpPr>
          <p:spPr bwMode="auto">
            <a:xfrm>
              <a:off x="2744788" y="5091113"/>
              <a:ext cx="338137" cy="495300"/>
            </a:xfrm>
            <a:custGeom>
              <a:avLst/>
              <a:gdLst>
                <a:gd name="T0" fmla="*/ 0 w 939"/>
                <a:gd name="T1" fmla="*/ 0 h 1376"/>
                <a:gd name="T2" fmla="*/ 0 w 939"/>
                <a:gd name="T3" fmla="*/ 0 h 1376"/>
                <a:gd name="T4" fmla="*/ 938 w 939"/>
                <a:gd name="T5" fmla="*/ 1375 h 1376"/>
                <a:gd name="T6" fmla="*/ 0 w 939"/>
                <a:gd name="T7" fmla="*/ 0 h 1376"/>
              </a:gdLst>
              <a:ahLst/>
              <a:cxnLst>
                <a:cxn ang="0">
                  <a:pos x="T0" y="T1"/>
                </a:cxn>
                <a:cxn ang="0">
                  <a:pos x="T2" y="T3"/>
                </a:cxn>
                <a:cxn ang="0">
                  <a:pos x="T4" y="T5"/>
                </a:cxn>
                <a:cxn ang="0">
                  <a:pos x="T6" y="T7"/>
                </a:cxn>
              </a:cxnLst>
              <a:rect l="0" t="0" r="r" b="b"/>
              <a:pathLst>
                <a:path w="939" h="1376">
                  <a:moveTo>
                    <a:pt x="0" y="0"/>
                  </a:moveTo>
                  <a:lnTo>
                    <a:pt x="0" y="0"/>
                  </a:lnTo>
                  <a:cubicBezTo>
                    <a:pt x="500" y="313"/>
                    <a:pt x="813" y="813"/>
                    <a:pt x="938" y="1375"/>
                  </a:cubicBezTo>
                  <a:cubicBezTo>
                    <a:pt x="688" y="875"/>
                    <a:pt x="375" y="40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0" name="Freeform 4"/>
            <p:cNvSpPr>
              <a:spLocks noChangeArrowheads="1"/>
            </p:cNvSpPr>
            <p:nvPr/>
          </p:nvSpPr>
          <p:spPr bwMode="auto">
            <a:xfrm>
              <a:off x="2779713" y="4956175"/>
              <a:ext cx="439737" cy="641350"/>
            </a:xfrm>
            <a:custGeom>
              <a:avLst/>
              <a:gdLst>
                <a:gd name="T0" fmla="*/ 0 w 1220"/>
                <a:gd name="T1" fmla="*/ 0 h 1782"/>
                <a:gd name="T2" fmla="*/ 0 w 1220"/>
                <a:gd name="T3" fmla="*/ 0 h 1782"/>
                <a:gd name="T4" fmla="*/ 1219 w 1220"/>
                <a:gd name="T5" fmla="*/ 1781 h 1782"/>
                <a:gd name="T6" fmla="*/ 0 w 1220"/>
                <a:gd name="T7" fmla="*/ 0 h 1782"/>
              </a:gdLst>
              <a:ahLst/>
              <a:cxnLst>
                <a:cxn ang="0">
                  <a:pos x="T0" y="T1"/>
                </a:cxn>
                <a:cxn ang="0">
                  <a:pos x="T2" y="T3"/>
                </a:cxn>
                <a:cxn ang="0">
                  <a:pos x="T4" y="T5"/>
                </a:cxn>
                <a:cxn ang="0">
                  <a:pos x="T6" y="T7"/>
                </a:cxn>
              </a:cxnLst>
              <a:rect l="0" t="0" r="r" b="b"/>
              <a:pathLst>
                <a:path w="1220" h="1782">
                  <a:moveTo>
                    <a:pt x="0" y="0"/>
                  </a:moveTo>
                  <a:lnTo>
                    <a:pt x="0" y="0"/>
                  </a:lnTo>
                  <a:cubicBezTo>
                    <a:pt x="625" y="407"/>
                    <a:pt x="1063" y="1063"/>
                    <a:pt x="1219" y="1781"/>
                  </a:cubicBezTo>
                  <a:cubicBezTo>
                    <a:pt x="906" y="1125"/>
                    <a:pt x="500" y="53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1" name="Freeform 5"/>
            <p:cNvSpPr>
              <a:spLocks noChangeArrowheads="1"/>
            </p:cNvSpPr>
            <p:nvPr/>
          </p:nvSpPr>
          <p:spPr bwMode="auto">
            <a:xfrm>
              <a:off x="2801938" y="4832350"/>
              <a:ext cx="550862" cy="787400"/>
            </a:xfrm>
            <a:custGeom>
              <a:avLst/>
              <a:gdLst>
                <a:gd name="T0" fmla="*/ 0 w 1532"/>
                <a:gd name="T1" fmla="*/ 0 h 2188"/>
                <a:gd name="T2" fmla="*/ 0 w 1532"/>
                <a:gd name="T3" fmla="*/ 0 h 2188"/>
                <a:gd name="T4" fmla="*/ 1531 w 1532"/>
                <a:gd name="T5" fmla="*/ 2187 h 2188"/>
                <a:gd name="T6" fmla="*/ 0 w 1532"/>
                <a:gd name="T7" fmla="*/ 0 h 2188"/>
              </a:gdLst>
              <a:ahLst/>
              <a:cxnLst>
                <a:cxn ang="0">
                  <a:pos x="T0" y="T1"/>
                </a:cxn>
                <a:cxn ang="0">
                  <a:pos x="T2" y="T3"/>
                </a:cxn>
                <a:cxn ang="0">
                  <a:pos x="T4" y="T5"/>
                </a:cxn>
                <a:cxn ang="0">
                  <a:pos x="T6" y="T7"/>
                </a:cxn>
              </a:cxnLst>
              <a:rect l="0" t="0" r="r" b="b"/>
              <a:pathLst>
                <a:path w="1532" h="2188">
                  <a:moveTo>
                    <a:pt x="0" y="0"/>
                  </a:moveTo>
                  <a:lnTo>
                    <a:pt x="0" y="0"/>
                  </a:lnTo>
                  <a:cubicBezTo>
                    <a:pt x="843" y="437"/>
                    <a:pt x="1406" y="1250"/>
                    <a:pt x="1531" y="2187"/>
                  </a:cubicBezTo>
                  <a:cubicBezTo>
                    <a:pt x="1187" y="1375"/>
                    <a:pt x="656" y="593"/>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2" name="Freeform 6"/>
            <p:cNvSpPr>
              <a:spLocks noChangeArrowheads="1"/>
            </p:cNvSpPr>
            <p:nvPr/>
          </p:nvSpPr>
          <p:spPr bwMode="auto">
            <a:xfrm>
              <a:off x="2835275" y="4708525"/>
              <a:ext cx="641350" cy="933450"/>
            </a:xfrm>
            <a:custGeom>
              <a:avLst/>
              <a:gdLst>
                <a:gd name="T0" fmla="*/ 0 w 1783"/>
                <a:gd name="T1" fmla="*/ 0 h 2594"/>
                <a:gd name="T2" fmla="*/ 0 w 1783"/>
                <a:gd name="T3" fmla="*/ 0 h 2594"/>
                <a:gd name="T4" fmla="*/ 1782 w 1783"/>
                <a:gd name="T5" fmla="*/ 2593 h 2594"/>
                <a:gd name="T6" fmla="*/ 0 w 1783"/>
                <a:gd name="T7" fmla="*/ 0 h 2594"/>
              </a:gdLst>
              <a:ahLst/>
              <a:cxnLst>
                <a:cxn ang="0">
                  <a:pos x="T0" y="T1"/>
                </a:cxn>
                <a:cxn ang="0">
                  <a:pos x="T2" y="T3"/>
                </a:cxn>
                <a:cxn ang="0">
                  <a:pos x="T4" y="T5"/>
                </a:cxn>
                <a:cxn ang="0">
                  <a:pos x="T6" y="T7"/>
                </a:cxn>
              </a:cxnLst>
              <a:rect l="0" t="0" r="r" b="b"/>
              <a:pathLst>
                <a:path w="1783" h="2594">
                  <a:moveTo>
                    <a:pt x="0" y="0"/>
                  </a:moveTo>
                  <a:lnTo>
                    <a:pt x="0" y="0"/>
                  </a:lnTo>
                  <a:cubicBezTo>
                    <a:pt x="969" y="531"/>
                    <a:pt x="1625" y="1500"/>
                    <a:pt x="1782" y="2593"/>
                  </a:cubicBezTo>
                  <a:cubicBezTo>
                    <a:pt x="1406" y="1594"/>
                    <a:pt x="813" y="68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3" name="Freeform 7"/>
            <p:cNvSpPr>
              <a:spLocks noChangeArrowheads="1"/>
            </p:cNvSpPr>
            <p:nvPr/>
          </p:nvSpPr>
          <p:spPr bwMode="auto">
            <a:xfrm>
              <a:off x="2857500" y="4584700"/>
              <a:ext cx="742950" cy="1069975"/>
            </a:xfrm>
            <a:custGeom>
              <a:avLst/>
              <a:gdLst>
                <a:gd name="T0" fmla="*/ 2062 w 2063"/>
                <a:gd name="T1" fmla="*/ 2969 h 2970"/>
                <a:gd name="T2" fmla="*/ 2062 w 2063"/>
                <a:gd name="T3" fmla="*/ 2969 h 2970"/>
                <a:gd name="T4" fmla="*/ 1250 w 2063"/>
                <a:gd name="T5" fmla="*/ 1344 h 2970"/>
                <a:gd name="T6" fmla="*/ 1250 w 2063"/>
                <a:gd name="T7" fmla="*/ 1313 h 2970"/>
                <a:gd name="T8" fmla="*/ 0 w 2063"/>
                <a:gd name="T9" fmla="*/ 0 h 2970"/>
                <a:gd name="T10" fmla="*/ 2062 w 2063"/>
                <a:gd name="T11" fmla="*/ 2969 h 2970"/>
              </a:gdLst>
              <a:ahLst/>
              <a:cxnLst>
                <a:cxn ang="0">
                  <a:pos x="T0" y="T1"/>
                </a:cxn>
                <a:cxn ang="0">
                  <a:pos x="T2" y="T3"/>
                </a:cxn>
                <a:cxn ang="0">
                  <a:pos x="T4" y="T5"/>
                </a:cxn>
                <a:cxn ang="0">
                  <a:pos x="T6" y="T7"/>
                </a:cxn>
                <a:cxn ang="0">
                  <a:pos x="T8" y="T9"/>
                </a:cxn>
                <a:cxn ang="0">
                  <a:pos x="T10" y="T11"/>
                </a:cxn>
              </a:cxnLst>
              <a:rect l="0" t="0" r="r" b="b"/>
              <a:pathLst>
                <a:path w="2063" h="2970">
                  <a:moveTo>
                    <a:pt x="2062" y="2969"/>
                  </a:moveTo>
                  <a:lnTo>
                    <a:pt x="2062" y="2969"/>
                  </a:lnTo>
                  <a:cubicBezTo>
                    <a:pt x="1875" y="2375"/>
                    <a:pt x="1593" y="1844"/>
                    <a:pt x="1250" y="1344"/>
                  </a:cubicBezTo>
                  <a:lnTo>
                    <a:pt x="1250" y="1313"/>
                  </a:lnTo>
                  <a:cubicBezTo>
                    <a:pt x="906" y="813"/>
                    <a:pt x="469" y="375"/>
                    <a:pt x="0" y="0"/>
                  </a:cubicBezTo>
                  <a:cubicBezTo>
                    <a:pt x="1125" y="625"/>
                    <a:pt x="1875" y="1719"/>
                    <a:pt x="2062" y="2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4" name="Freeform 8"/>
            <p:cNvSpPr>
              <a:spLocks noChangeArrowheads="1"/>
            </p:cNvSpPr>
            <p:nvPr/>
          </p:nvSpPr>
          <p:spPr bwMode="auto">
            <a:xfrm>
              <a:off x="2892425" y="4471988"/>
              <a:ext cx="820738" cy="1203325"/>
            </a:xfrm>
            <a:custGeom>
              <a:avLst/>
              <a:gdLst>
                <a:gd name="T0" fmla="*/ 0 w 2282"/>
                <a:gd name="T1" fmla="*/ 0 h 3344"/>
                <a:gd name="T2" fmla="*/ 0 w 2282"/>
                <a:gd name="T3" fmla="*/ 0 h 3344"/>
                <a:gd name="T4" fmla="*/ 2281 w 2282"/>
                <a:gd name="T5" fmla="*/ 3343 h 3344"/>
                <a:gd name="T6" fmla="*/ 0 w 2282"/>
                <a:gd name="T7" fmla="*/ 0 h 3344"/>
              </a:gdLst>
              <a:ahLst/>
              <a:cxnLst>
                <a:cxn ang="0">
                  <a:pos x="T0" y="T1"/>
                </a:cxn>
                <a:cxn ang="0">
                  <a:pos x="T2" y="T3"/>
                </a:cxn>
                <a:cxn ang="0">
                  <a:pos x="T4" y="T5"/>
                </a:cxn>
                <a:cxn ang="0">
                  <a:pos x="T6" y="T7"/>
                </a:cxn>
              </a:cxnLst>
              <a:rect l="0" t="0" r="r" b="b"/>
              <a:pathLst>
                <a:path w="2282" h="3344">
                  <a:moveTo>
                    <a:pt x="0" y="0"/>
                  </a:moveTo>
                  <a:lnTo>
                    <a:pt x="0" y="0"/>
                  </a:lnTo>
                  <a:cubicBezTo>
                    <a:pt x="1249" y="687"/>
                    <a:pt x="2125" y="1906"/>
                    <a:pt x="2281" y="3343"/>
                  </a:cubicBezTo>
                  <a:cubicBezTo>
                    <a:pt x="1937" y="2000"/>
                    <a:pt x="1125" y="81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5" name="Freeform 9"/>
            <p:cNvSpPr>
              <a:spLocks noChangeArrowheads="1"/>
            </p:cNvSpPr>
            <p:nvPr/>
          </p:nvSpPr>
          <p:spPr bwMode="auto">
            <a:xfrm>
              <a:off x="2251075" y="4887913"/>
              <a:ext cx="866775" cy="1227137"/>
            </a:xfrm>
            <a:custGeom>
              <a:avLst/>
              <a:gdLst>
                <a:gd name="T0" fmla="*/ 2407 w 2408"/>
                <a:gd name="T1" fmla="*/ 3312 h 3407"/>
                <a:gd name="T2" fmla="*/ 2407 w 2408"/>
                <a:gd name="T3" fmla="*/ 3312 h 3407"/>
                <a:gd name="T4" fmla="*/ 2344 w 2408"/>
                <a:gd name="T5" fmla="*/ 3406 h 3407"/>
                <a:gd name="T6" fmla="*/ 2282 w 2408"/>
                <a:gd name="T7" fmla="*/ 3406 h 3407"/>
                <a:gd name="T8" fmla="*/ 2250 w 2408"/>
                <a:gd name="T9" fmla="*/ 3344 h 3407"/>
                <a:gd name="T10" fmla="*/ 2250 w 2408"/>
                <a:gd name="T11" fmla="*/ 3344 h 3407"/>
                <a:gd name="T12" fmla="*/ 1438 w 2408"/>
                <a:gd name="T13" fmla="*/ 1562 h 3407"/>
                <a:gd name="T14" fmla="*/ 63 w 2408"/>
                <a:gd name="T15" fmla="*/ 156 h 3407"/>
                <a:gd name="T16" fmla="*/ 63 w 2408"/>
                <a:gd name="T17" fmla="*/ 156 h 3407"/>
                <a:gd name="T18" fmla="*/ 63 w 2408"/>
                <a:gd name="T19" fmla="*/ 125 h 3407"/>
                <a:gd name="T20" fmla="*/ 31 w 2408"/>
                <a:gd name="T21" fmla="*/ 31 h 3407"/>
                <a:gd name="T22" fmla="*/ 125 w 2408"/>
                <a:gd name="T23" fmla="*/ 31 h 3407"/>
                <a:gd name="T24" fmla="*/ 156 w 2408"/>
                <a:gd name="T25" fmla="*/ 31 h 3407"/>
                <a:gd name="T26" fmla="*/ 2407 w 2408"/>
                <a:gd name="T27" fmla="*/ 3312 h 3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08" h="3407">
                  <a:moveTo>
                    <a:pt x="2407" y="3312"/>
                  </a:moveTo>
                  <a:lnTo>
                    <a:pt x="2407" y="3312"/>
                  </a:lnTo>
                  <a:cubicBezTo>
                    <a:pt x="2407" y="3344"/>
                    <a:pt x="2375" y="3406"/>
                    <a:pt x="2344" y="3406"/>
                  </a:cubicBezTo>
                  <a:cubicBezTo>
                    <a:pt x="2313" y="3406"/>
                    <a:pt x="2313" y="3406"/>
                    <a:pt x="2282" y="3406"/>
                  </a:cubicBezTo>
                  <a:cubicBezTo>
                    <a:pt x="2282" y="3375"/>
                    <a:pt x="2250" y="3375"/>
                    <a:pt x="2250" y="3344"/>
                  </a:cubicBezTo>
                  <a:lnTo>
                    <a:pt x="2250" y="3344"/>
                  </a:lnTo>
                  <a:cubicBezTo>
                    <a:pt x="2094" y="2719"/>
                    <a:pt x="1813" y="2093"/>
                    <a:pt x="1438" y="1562"/>
                  </a:cubicBezTo>
                  <a:cubicBezTo>
                    <a:pt x="1063" y="1000"/>
                    <a:pt x="594" y="531"/>
                    <a:pt x="63" y="156"/>
                  </a:cubicBezTo>
                  <a:lnTo>
                    <a:pt x="63" y="156"/>
                  </a:lnTo>
                  <a:cubicBezTo>
                    <a:pt x="63" y="156"/>
                    <a:pt x="63" y="156"/>
                    <a:pt x="63" y="125"/>
                  </a:cubicBezTo>
                  <a:cubicBezTo>
                    <a:pt x="31" y="125"/>
                    <a:pt x="0" y="62"/>
                    <a:pt x="31" y="31"/>
                  </a:cubicBezTo>
                  <a:cubicBezTo>
                    <a:pt x="63" y="0"/>
                    <a:pt x="94" y="0"/>
                    <a:pt x="125" y="31"/>
                  </a:cubicBezTo>
                  <a:cubicBezTo>
                    <a:pt x="156" y="31"/>
                    <a:pt x="156" y="31"/>
                    <a:pt x="156" y="31"/>
                  </a:cubicBezTo>
                  <a:cubicBezTo>
                    <a:pt x="1250" y="844"/>
                    <a:pt x="2032" y="2000"/>
                    <a:pt x="2407" y="331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6" name="Freeform 10"/>
            <p:cNvSpPr>
              <a:spLocks noChangeArrowheads="1"/>
            </p:cNvSpPr>
            <p:nvPr/>
          </p:nvSpPr>
          <p:spPr bwMode="auto">
            <a:xfrm>
              <a:off x="1362075" y="6115050"/>
              <a:ext cx="293688" cy="393700"/>
            </a:xfrm>
            <a:custGeom>
              <a:avLst/>
              <a:gdLst>
                <a:gd name="T0" fmla="*/ 750 w 814"/>
                <a:gd name="T1" fmla="*/ 969 h 1095"/>
                <a:gd name="T2" fmla="*/ 750 w 814"/>
                <a:gd name="T3" fmla="*/ 969 h 1095"/>
                <a:gd name="T4" fmla="*/ 782 w 814"/>
                <a:gd name="T5" fmla="*/ 1063 h 1095"/>
                <a:gd name="T6" fmla="*/ 750 w 814"/>
                <a:gd name="T7" fmla="*/ 1094 h 1095"/>
                <a:gd name="T8" fmla="*/ 688 w 814"/>
                <a:gd name="T9" fmla="*/ 1094 h 1095"/>
                <a:gd name="T10" fmla="*/ 688 w 814"/>
                <a:gd name="T11" fmla="*/ 1094 h 1095"/>
                <a:gd name="T12" fmla="*/ 0 w 814"/>
                <a:gd name="T13" fmla="*/ 63 h 1095"/>
                <a:gd name="T14" fmla="*/ 0 w 814"/>
                <a:gd name="T15" fmla="*/ 63 h 1095"/>
                <a:gd name="T16" fmla="*/ 0 w 814"/>
                <a:gd name="T17" fmla="*/ 63 h 1095"/>
                <a:gd name="T18" fmla="*/ 32 w 814"/>
                <a:gd name="T19" fmla="*/ 31 h 1095"/>
                <a:gd name="T20" fmla="*/ 63 w 814"/>
                <a:gd name="T21" fmla="*/ 0 h 1095"/>
                <a:gd name="T22" fmla="*/ 126 w 814"/>
                <a:gd name="T23" fmla="*/ 63 h 1095"/>
                <a:gd name="T24" fmla="*/ 126 w 814"/>
                <a:gd name="T25" fmla="*/ 63 h 1095"/>
                <a:gd name="T26" fmla="*/ 126 w 814"/>
                <a:gd name="T27" fmla="*/ 63 h 1095"/>
                <a:gd name="T28" fmla="*/ 126 w 814"/>
                <a:gd name="T29" fmla="*/ 63 h 1095"/>
                <a:gd name="T30" fmla="*/ 126 w 814"/>
                <a:gd name="T31" fmla="*/ 63 h 1095"/>
                <a:gd name="T32" fmla="*/ 750 w 814"/>
                <a:gd name="T33" fmla="*/ 969 h 1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4" h="1095">
                  <a:moveTo>
                    <a:pt x="750" y="969"/>
                  </a:moveTo>
                  <a:lnTo>
                    <a:pt x="750" y="969"/>
                  </a:lnTo>
                  <a:cubicBezTo>
                    <a:pt x="782" y="969"/>
                    <a:pt x="813" y="1031"/>
                    <a:pt x="782" y="1063"/>
                  </a:cubicBezTo>
                  <a:cubicBezTo>
                    <a:pt x="782" y="1063"/>
                    <a:pt x="782" y="1094"/>
                    <a:pt x="750" y="1094"/>
                  </a:cubicBezTo>
                  <a:cubicBezTo>
                    <a:pt x="719" y="1094"/>
                    <a:pt x="719" y="1094"/>
                    <a:pt x="688" y="1094"/>
                  </a:cubicBezTo>
                  <a:lnTo>
                    <a:pt x="688" y="1094"/>
                  </a:lnTo>
                  <a:cubicBezTo>
                    <a:pt x="313" y="906"/>
                    <a:pt x="32" y="500"/>
                    <a:pt x="0" y="63"/>
                  </a:cubicBezTo>
                  <a:lnTo>
                    <a:pt x="0" y="63"/>
                  </a:lnTo>
                  <a:lnTo>
                    <a:pt x="0" y="63"/>
                  </a:lnTo>
                  <a:cubicBezTo>
                    <a:pt x="0" y="63"/>
                    <a:pt x="0" y="31"/>
                    <a:pt x="32" y="31"/>
                  </a:cubicBezTo>
                  <a:cubicBezTo>
                    <a:pt x="32" y="0"/>
                    <a:pt x="63" y="0"/>
                    <a:pt x="63" y="0"/>
                  </a:cubicBezTo>
                  <a:cubicBezTo>
                    <a:pt x="94" y="0"/>
                    <a:pt x="126" y="31"/>
                    <a:pt x="126" y="63"/>
                  </a:cubicBezTo>
                  <a:lnTo>
                    <a:pt x="126" y="63"/>
                  </a:lnTo>
                  <a:lnTo>
                    <a:pt x="126" y="63"/>
                  </a:lnTo>
                  <a:lnTo>
                    <a:pt x="126" y="63"/>
                  </a:lnTo>
                  <a:lnTo>
                    <a:pt x="126" y="63"/>
                  </a:lnTo>
                  <a:cubicBezTo>
                    <a:pt x="157" y="469"/>
                    <a:pt x="407" y="781"/>
                    <a:pt x="750" y="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7" name="Freeform 11"/>
            <p:cNvSpPr>
              <a:spLocks noChangeArrowheads="1"/>
            </p:cNvSpPr>
            <p:nvPr/>
          </p:nvSpPr>
          <p:spPr bwMode="auto">
            <a:xfrm>
              <a:off x="1417638" y="4989513"/>
              <a:ext cx="1609725" cy="1485900"/>
            </a:xfrm>
            <a:custGeom>
              <a:avLst/>
              <a:gdLst>
                <a:gd name="T0" fmla="*/ 3500 w 4470"/>
                <a:gd name="T1" fmla="*/ 1344 h 4126"/>
                <a:gd name="T2" fmla="*/ 3500 w 4470"/>
                <a:gd name="T3" fmla="*/ 1344 h 4126"/>
                <a:gd name="T4" fmla="*/ 3500 w 4470"/>
                <a:gd name="T5" fmla="*/ 1344 h 4126"/>
                <a:gd name="T6" fmla="*/ 3500 w 4470"/>
                <a:gd name="T7" fmla="*/ 1344 h 4126"/>
                <a:gd name="T8" fmla="*/ 3187 w 4470"/>
                <a:gd name="T9" fmla="*/ 906 h 4126"/>
                <a:gd name="T10" fmla="*/ 3187 w 4470"/>
                <a:gd name="T11" fmla="*/ 906 h 4126"/>
                <a:gd name="T12" fmla="*/ 3187 w 4470"/>
                <a:gd name="T13" fmla="*/ 906 h 4126"/>
                <a:gd name="T14" fmla="*/ 937 w 4470"/>
                <a:gd name="T15" fmla="*/ 2906 h 4126"/>
                <a:gd name="T16" fmla="*/ 844 w 4470"/>
                <a:gd name="T17" fmla="*/ 2750 h 4126"/>
                <a:gd name="T18" fmla="*/ 2625 w 4470"/>
                <a:gd name="T19" fmla="*/ 375 h 4126"/>
                <a:gd name="T20" fmla="*/ 2625 w 4470"/>
                <a:gd name="T21" fmla="*/ 375 h 4126"/>
                <a:gd name="T22" fmla="*/ 2625 w 4470"/>
                <a:gd name="T23" fmla="*/ 375 h 4126"/>
                <a:gd name="T24" fmla="*/ 2625 w 4470"/>
                <a:gd name="T25" fmla="*/ 375 h 4126"/>
                <a:gd name="T26" fmla="*/ 2625 w 4470"/>
                <a:gd name="T27" fmla="*/ 375 h 4126"/>
                <a:gd name="T28" fmla="*/ 2531 w 4470"/>
                <a:gd name="T29" fmla="*/ 250 h 4126"/>
                <a:gd name="T30" fmla="*/ 2531 w 4470"/>
                <a:gd name="T31" fmla="*/ 250 h 4126"/>
                <a:gd name="T32" fmla="*/ 2500 w 4470"/>
                <a:gd name="T33" fmla="*/ 250 h 4126"/>
                <a:gd name="T34" fmla="*/ 2500 w 4470"/>
                <a:gd name="T35" fmla="*/ 250 h 4126"/>
                <a:gd name="T36" fmla="*/ 2500 w 4470"/>
                <a:gd name="T37" fmla="*/ 281 h 4126"/>
                <a:gd name="T38" fmla="*/ 2500 w 4470"/>
                <a:gd name="T39" fmla="*/ 281 h 4126"/>
                <a:gd name="T40" fmla="*/ 812 w 4470"/>
                <a:gd name="T41" fmla="*/ 2750 h 4126"/>
                <a:gd name="T42" fmla="*/ 844 w 4470"/>
                <a:gd name="T43" fmla="*/ 2750 h 4126"/>
                <a:gd name="T44" fmla="*/ 3250 w 4470"/>
                <a:gd name="T45" fmla="*/ 3188 h 4126"/>
                <a:gd name="T46" fmla="*/ 1844 w 4470"/>
                <a:gd name="T47" fmla="*/ 3469 h 4126"/>
                <a:gd name="T48" fmla="*/ 1062 w 4470"/>
                <a:gd name="T49" fmla="*/ 3625 h 4126"/>
                <a:gd name="T50" fmla="*/ 1062 w 4470"/>
                <a:gd name="T51" fmla="*/ 3625 h 4126"/>
                <a:gd name="T52" fmla="*/ 625 w 4470"/>
                <a:gd name="T53" fmla="*/ 4063 h 4126"/>
                <a:gd name="T54" fmla="*/ 0 w 4470"/>
                <a:gd name="T55" fmla="*/ 3188 h 4126"/>
                <a:gd name="T56" fmla="*/ 562 w 4470"/>
                <a:gd name="T57" fmla="*/ 2906 h 4126"/>
                <a:gd name="T58" fmla="*/ 3687 w 4470"/>
                <a:gd name="T59" fmla="*/ 1313 h 4126"/>
                <a:gd name="T60" fmla="*/ 2656 w 4470"/>
                <a:gd name="T61" fmla="*/ 3875 h 4126"/>
                <a:gd name="T62" fmla="*/ 2031 w 4470"/>
                <a:gd name="T63" fmla="*/ 3438 h 4126"/>
                <a:gd name="T64" fmla="*/ 2656 w 4470"/>
                <a:gd name="T65" fmla="*/ 3875 h 4126"/>
                <a:gd name="T66" fmla="*/ 2969 w 4470"/>
                <a:gd name="T67" fmla="*/ 719 h 4126"/>
                <a:gd name="T68" fmla="*/ 2969 w 4470"/>
                <a:gd name="T69" fmla="*/ 688 h 4126"/>
                <a:gd name="T70" fmla="*/ 2750 w 4470"/>
                <a:gd name="T71" fmla="*/ 469 h 4126"/>
                <a:gd name="T72" fmla="*/ 2750 w 4470"/>
                <a:gd name="T73" fmla="*/ 469 h 4126"/>
                <a:gd name="T74" fmla="*/ 2750 w 4470"/>
                <a:gd name="T75" fmla="*/ 469 h 4126"/>
                <a:gd name="T76" fmla="*/ 2750 w 4470"/>
                <a:gd name="T77" fmla="*/ 469 h 4126"/>
                <a:gd name="T78" fmla="*/ 2750 w 4470"/>
                <a:gd name="T79" fmla="*/ 500 h 4126"/>
                <a:gd name="T80" fmla="*/ 875 w 4470"/>
                <a:gd name="T81" fmla="*/ 2812 h 4126"/>
                <a:gd name="T82" fmla="*/ 875 w 4470"/>
                <a:gd name="T83" fmla="*/ 2844 h 4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470" h="4126">
                  <a:moveTo>
                    <a:pt x="937" y="2906"/>
                  </a:moveTo>
                  <a:lnTo>
                    <a:pt x="937" y="2906"/>
                  </a:lnTo>
                  <a:cubicBezTo>
                    <a:pt x="3500" y="1344"/>
                    <a:pt x="3500" y="1344"/>
                    <a:pt x="3500" y="1344"/>
                  </a:cubicBez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cubicBezTo>
                    <a:pt x="3406" y="1188"/>
                    <a:pt x="3281" y="1063"/>
                    <a:pt x="3187" y="906"/>
                  </a:cubicBezTo>
                  <a:lnTo>
                    <a:pt x="3187" y="906"/>
                  </a:lnTo>
                  <a:lnTo>
                    <a:pt x="3187" y="906"/>
                  </a:lnTo>
                  <a:lnTo>
                    <a:pt x="3187" y="906"/>
                  </a:lnTo>
                  <a:lnTo>
                    <a:pt x="3187" y="906"/>
                  </a:lnTo>
                  <a:lnTo>
                    <a:pt x="3187" y="906"/>
                  </a:lnTo>
                  <a:lnTo>
                    <a:pt x="3187" y="906"/>
                  </a:lnTo>
                  <a:cubicBezTo>
                    <a:pt x="3187" y="906"/>
                    <a:pt x="3187" y="906"/>
                    <a:pt x="3156" y="906"/>
                  </a:cubicBezTo>
                  <a:lnTo>
                    <a:pt x="3156" y="906"/>
                  </a:lnTo>
                  <a:cubicBezTo>
                    <a:pt x="937" y="2906"/>
                    <a:pt x="937" y="2906"/>
                    <a:pt x="937" y="2906"/>
                  </a:cubicBezTo>
                  <a:close/>
                  <a:moveTo>
                    <a:pt x="844" y="2750"/>
                  </a:moveTo>
                  <a:lnTo>
                    <a:pt x="844" y="2750"/>
                  </a:lnTo>
                  <a:lnTo>
                    <a:pt x="844" y="2750"/>
                  </a:lnTo>
                  <a:lnTo>
                    <a:pt x="844" y="2750"/>
                  </a:lnTo>
                  <a:lnTo>
                    <a:pt x="844" y="2750"/>
                  </a:lnTo>
                  <a:cubicBezTo>
                    <a:pt x="2625" y="375"/>
                    <a:pt x="2625" y="375"/>
                    <a:pt x="2625" y="375"/>
                  </a:cubicBez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cubicBezTo>
                    <a:pt x="2594" y="344"/>
                    <a:pt x="2562" y="313"/>
                    <a:pt x="2531" y="281"/>
                  </a:cubicBezTo>
                  <a:lnTo>
                    <a:pt x="2531" y="281"/>
                  </a:lnTo>
                  <a:cubicBezTo>
                    <a:pt x="2531" y="250"/>
                    <a:pt x="2531" y="250"/>
                    <a:pt x="2531" y="250"/>
                  </a:cubicBezTo>
                  <a:lnTo>
                    <a:pt x="2531" y="250"/>
                  </a:lnTo>
                  <a:lnTo>
                    <a:pt x="2531" y="250"/>
                  </a:lnTo>
                  <a:lnTo>
                    <a:pt x="2531" y="250"/>
                  </a:lnTo>
                  <a:lnTo>
                    <a:pt x="2531" y="250"/>
                  </a:lnTo>
                  <a:lnTo>
                    <a:pt x="2531" y="250"/>
                  </a:lnTo>
                  <a:cubicBezTo>
                    <a:pt x="2500" y="250"/>
                    <a:pt x="2500" y="250"/>
                    <a:pt x="2500" y="250"/>
                  </a:cubicBezTo>
                  <a:lnTo>
                    <a:pt x="2500" y="250"/>
                  </a:lnTo>
                  <a:lnTo>
                    <a:pt x="2500" y="250"/>
                  </a:lnTo>
                  <a:lnTo>
                    <a:pt x="2500" y="250"/>
                  </a:lnTo>
                  <a:lnTo>
                    <a:pt x="2500" y="250"/>
                  </a:lnTo>
                  <a:lnTo>
                    <a:pt x="2500" y="250"/>
                  </a:lnTo>
                  <a:cubicBezTo>
                    <a:pt x="2500" y="250"/>
                    <a:pt x="2500" y="250"/>
                    <a:pt x="2500" y="281"/>
                  </a:cubicBezTo>
                  <a:lnTo>
                    <a:pt x="2500" y="281"/>
                  </a:lnTo>
                  <a:lnTo>
                    <a:pt x="2500" y="281"/>
                  </a:lnTo>
                  <a:lnTo>
                    <a:pt x="2500" y="281"/>
                  </a:lnTo>
                  <a:lnTo>
                    <a:pt x="2500" y="281"/>
                  </a:lnTo>
                  <a:lnTo>
                    <a:pt x="2500" y="281"/>
                  </a:lnTo>
                  <a:cubicBezTo>
                    <a:pt x="812" y="2750"/>
                    <a:pt x="812" y="2750"/>
                    <a:pt x="812" y="2750"/>
                  </a:cubicBezTo>
                  <a:lnTo>
                    <a:pt x="812" y="2750"/>
                  </a:lnTo>
                  <a:lnTo>
                    <a:pt x="812" y="2750"/>
                  </a:lnTo>
                  <a:cubicBezTo>
                    <a:pt x="812" y="2750"/>
                    <a:pt x="812" y="2750"/>
                    <a:pt x="844" y="2750"/>
                  </a:cubicBezTo>
                  <a:close/>
                  <a:moveTo>
                    <a:pt x="4469" y="2938"/>
                  </a:moveTo>
                  <a:lnTo>
                    <a:pt x="4469" y="2938"/>
                  </a:lnTo>
                  <a:cubicBezTo>
                    <a:pt x="3250" y="3188"/>
                    <a:pt x="3250" y="3188"/>
                    <a:pt x="3250" y="3188"/>
                  </a:cubicBezTo>
                  <a:lnTo>
                    <a:pt x="3250" y="3188"/>
                  </a:lnTo>
                  <a:cubicBezTo>
                    <a:pt x="3312" y="3594"/>
                    <a:pt x="3062" y="3969"/>
                    <a:pt x="2687" y="4031"/>
                  </a:cubicBezTo>
                  <a:cubicBezTo>
                    <a:pt x="2281" y="4125"/>
                    <a:pt x="1906" y="3875"/>
                    <a:pt x="1844" y="3469"/>
                  </a:cubicBezTo>
                  <a:lnTo>
                    <a:pt x="1844" y="3469"/>
                  </a:lnTo>
                  <a:cubicBezTo>
                    <a:pt x="1062" y="3625"/>
                    <a:pt x="1062" y="3625"/>
                    <a:pt x="1062" y="3625"/>
                  </a:cubicBezTo>
                  <a:lnTo>
                    <a:pt x="1062" y="3625"/>
                  </a:lnTo>
                  <a:lnTo>
                    <a:pt x="1062" y="3625"/>
                  </a:lnTo>
                  <a:lnTo>
                    <a:pt x="1062" y="3625"/>
                  </a:lnTo>
                  <a:lnTo>
                    <a:pt x="1062" y="3625"/>
                  </a:lnTo>
                  <a:cubicBezTo>
                    <a:pt x="625" y="4063"/>
                    <a:pt x="625" y="4063"/>
                    <a:pt x="625" y="4063"/>
                  </a:cubicBezTo>
                  <a:lnTo>
                    <a:pt x="625" y="4063"/>
                  </a:lnTo>
                  <a:lnTo>
                    <a:pt x="625" y="4063"/>
                  </a:lnTo>
                  <a:cubicBezTo>
                    <a:pt x="281" y="3906"/>
                    <a:pt x="31" y="3563"/>
                    <a:pt x="0" y="3188"/>
                  </a:cubicBezTo>
                  <a:lnTo>
                    <a:pt x="0" y="3188"/>
                  </a:lnTo>
                  <a:lnTo>
                    <a:pt x="0" y="3188"/>
                  </a:lnTo>
                  <a:cubicBezTo>
                    <a:pt x="562" y="2938"/>
                    <a:pt x="562" y="2938"/>
                    <a:pt x="562" y="2938"/>
                  </a:cubicBezTo>
                  <a:lnTo>
                    <a:pt x="562" y="2938"/>
                  </a:lnTo>
                  <a:cubicBezTo>
                    <a:pt x="562" y="2938"/>
                    <a:pt x="562" y="2938"/>
                    <a:pt x="562" y="2906"/>
                  </a:cubicBezTo>
                  <a:lnTo>
                    <a:pt x="562" y="2906"/>
                  </a:lnTo>
                  <a:cubicBezTo>
                    <a:pt x="2437" y="0"/>
                    <a:pt x="2437" y="0"/>
                    <a:pt x="2437" y="0"/>
                  </a:cubicBezTo>
                  <a:cubicBezTo>
                    <a:pt x="2937" y="375"/>
                    <a:pt x="3344" y="813"/>
                    <a:pt x="3687" y="1313"/>
                  </a:cubicBezTo>
                  <a:cubicBezTo>
                    <a:pt x="4031" y="1812"/>
                    <a:pt x="4281" y="2344"/>
                    <a:pt x="4469" y="2938"/>
                  </a:cubicBezTo>
                  <a:close/>
                  <a:moveTo>
                    <a:pt x="2656" y="3875"/>
                  </a:moveTo>
                  <a:lnTo>
                    <a:pt x="2656" y="3875"/>
                  </a:lnTo>
                  <a:cubicBezTo>
                    <a:pt x="2937" y="3813"/>
                    <a:pt x="3125" y="3531"/>
                    <a:pt x="3062" y="3219"/>
                  </a:cubicBezTo>
                  <a:lnTo>
                    <a:pt x="3062" y="3219"/>
                  </a:lnTo>
                  <a:cubicBezTo>
                    <a:pt x="2031" y="3438"/>
                    <a:pt x="2031" y="3438"/>
                    <a:pt x="2031" y="3438"/>
                  </a:cubicBezTo>
                  <a:lnTo>
                    <a:pt x="2000" y="3438"/>
                  </a:lnTo>
                  <a:cubicBezTo>
                    <a:pt x="2062" y="3688"/>
                    <a:pt x="2281" y="3875"/>
                    <a:pt x="2531" y="3875"/>
                  </a:cubicBezTo>
                  <a:cubicBezTo>
                    <a:pt x="2562" y="3875"/>
                    <a:pt x="2625" y="3875"/>
                    <a:pt x="2656" y="3875"/>
                  </a:cubicBezTo>
                  <a:close/>
                  <a:moveTo>
                    <a:pt x="2969" y="719"/>
                  </a:moveTo>
                  <a:lnTo>
                    <a:pt x="2969" y="719"/>
                  </a:lnTo>
                  <a:lnTo>
                    <a:pt x="2969" y="719"/>
                  </a:lnTo>
                  <a:cubicBezTo>
                    <a:pt x="2969" y="688"/>
                    <a:pt x="2969" y="688"/>
                    <a:pt x="2969" y="688"/>
                  </a:cubicBezTo>
                  <a:lnTo>
                    <a:pt x="2969" y="688"/>
                  </a:lnTo>
                  <a:lnTo>
                    <a:pt x="2969" y="688"/>
                  </a:lnTo>
                  <a:cubicBezTo>
                    <a:pt x="2906" y="625"/>
                    <a:pt x="2844" y="563"/>
                    <a:pt x="2750" y="469"/>
                  </a:cubicBez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cubicBezTo>
                    <a:pt x="2750" y="500"/>
                    <a:pt x="2750" y="500"/>
                    <a:pt x="2750" y="500"/>
                  </a:cubicBezTo>
                  <a:lnTo>
                    <a:pt x="2750" y="500"/>
                  </a:lnTo>
                  <a:lnTo>
                    <a:pt x="2750" y="500"/>
                  </a:lnTo>
                  <a:cubicBezTo>
                    <a:pt x="906" y="2781"/>
                    <a:pt x="906" y="2781"/>
                    <a:pt x="906" y="2781"/>
                  </a:cubicBezTo>
                  <a:cubicBezTo>
                    <a:pt x="875" y="2812"/>
                    <a:pt x="875" y="2812"/>
                    <a:pt x="875" y="2812"/>
                  </a:cubicBezTo>
                  <a:cubicBezTo>
                    <a:pt x="875" y="2844"/>
                    <a:pt x="875" y="2844"/>
                    <a:pt x="875" y="2844"/>
                  </a:cubicBezTo>
                  <a:lnTo>
                    <a:pt x="875" y="2844"/>
                  </a:lnTo>
                  <a:lnTo>
                    <a:pt x="875" y="2844"/>
                  </a:lnTo>
                  <a:cubicBezTo>
                    <a:pt x="937" y="2781"/>
                    <a:pt x="937" y="2781"/>
                    <a:pt x="937" y="2781"/>
                  </a:cubicBezTo>
                  <a:cubicBezTo>
                    <a:pt x="2969" y="719"/>
                    <a:pt x="2969" y="719"/>
                    <a:pt x="2969" y="71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grpSp>
      <p:sp>
        <p:nvSpPr>
          <p:cNvPr id="36" name="TextBox 35"/>
          <p:cNvSpPr txBox="1"/>
          <p:nvPr/>
        </p:nvSpPr>
        <p:spPr>
          <a:xfrm>
            <a:off x="4647326" y="1761842"/>
            <a:ext cx="3161838" cy="216024"/>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INFLUENCERS</a:t>
            </a:r>
          </a:p>
        </p:txBody>
      </p:sp>
      <p:sp>
        <p:nvSpPr>
          <p:cNvPr id="34" name="TextBox 33"/>
          <p:cNvSpPr txBox="1"/>
          <p:nvPr/>
        </p:nvSpPr>
        <p:spPr>
          <a:xfrm>
            <a:off x="578201" y="1764407"/>
            <a:ext cx="3161838" cy="183656"/>
          </a:xfrm>
          <a:prstGeom prst="rect">
            <a:avLst/>
          </a:prstGeom>
        </p:spPr>
        <p:txBody>
          <a:bodyPr vert="horz" wrap="square" lIns="0" tIns="0" rIns="0" bIns="0" rtlCol="0">
            <a:normAutofit lnSpcReduction="10000"/>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DECISION MADE</a:t>
            </a:r>
          </a:p>
        </p:txBody>
      </p:sp>
      <p:sp>
        <p:nvSpPr>
          <p:cNvPr id="47" name="TextBox 46"/>
          <p:cNvSpPr txBox="1"/>
          <p:nvPr/>
        </p:nvSpPr>
        <p:spPr>
          <a:xfrm>
            <a:off x="9325678" y="1768292"/>
            <a:ext cx="3161838" cy="171180"/>
          </a:xfrm>
          <a:prstGeom prst="rect">
            <a:avLst/>
          </a:prstGeom>
        </p:spPr>
        <p:txBody>
          <a:bodyPr vert="horz" wrap="square" lIns="0" tIns="0" rIns="0" bIns="0" rtlCol="0">
            <a:no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INFORMATION SOURCES</a:t>
            </a:r>
          </a:p>
        </p:txBody>
      </p:sp>
      <p:pic>
        <p:nvPicPr>
          <p:cNvPr id="12" name="Picture 11"/>
          <p:cNvPicPr>
            <a:picLocks noChangeAspect="1"/>
          </p:cNvPicPr>
          <p:nvPr/>
        </p:nvPicPr>
        <p:blipFill rotWithShape="1">
          <a:blip r:embed="rId2" cstate="email">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a:ext>
            </a:extLst>
          </a:blip>
          <a:srcRect/>
          <a:stretch/>
        </p:blipFill>
        <p:spPr>
          <a:xfrm>
            <a:off x="1751335" y="1149931"/>
            <a:ext cx="447675" cy="496978"/>
          </a:xfrm>
          <a:prstGeom prst="rect">
            <a:avLst/>
          </a:prstGeom>
        </p:spPr>
      </p:pic>
      <p:sp>
        <p:nvSpPr>
          <p:cNvPr id="62" name="TextBox 61"/>
          <p:cNvSpPr txBox="1"/>
          <p:nvPr/>
        </p:nvSpPr>
        <p:spPr>
          <a:xfrm>
            <a:off x="533464" y="4140671"/>
            <a:ext cx="3161838" cy="193118"/>
          </a:xfrm>
          <a:prstGeom prst="rect">
            <a:avLst/>
          </a:prstGeom>
        </p:spPr>
        <p:txBody>
          <a:bodyPr vert="horz" wrap="square" lIns="0" tIns="0" rIns="0" bIns="0" rtlCol="0">
            <a:normAutofit lnSpcReduction="10000"/>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WHO DID YOU TRAVEL WITH</a:t>
            </a:r>
          </a:p>
        </p:txBody>
      </p:sp>
      <p:pic>
        <p:nvPicPr>
          <p:cNvPr id="13" name="Picture 12"/>
          <p:cNvPicPr>
            <a:picLocks noChangeAspect="1"/>
          </p:cNvPicPr>
          <p:nvPr/>
        </p:nvPicPr>
        <p:blipFill rotWithShape="1">
          <a:blip r:embed="rId4" cstate="email">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a:ext>
            </a:extLst>
          </a:blip>
          <a:srcRect/>
          <a:stretch/>
        </p:blipFill>
        <p:spPr>
          <a:xfrm>
            <a:off x="2744661" y="3500428"/>
            <a:ext cx="473896" cy="506558"/>
          </a:xfrm>
          <a:prstGeom prst="rect">
            <a:avLst/>
          </a:prstGeom>
        </p:spPr>
      </p:pic>
      <p:sp>
        <p:nvSpPr>
          <p:cNvPr id="44" name="TextBox 43"/>
          <p:cNvSpPr txBox="1"/>
          <p:nvPr/>
        </p:nvSpPr>
        <p:spPr>
          <a:xfrm>
            <a:off x="4647326" y="4140671"/>
            <a:ext cx="3161838" cy="171811"/>
          </a:xfrm>
          <a:prstGeom prst="rect">
            <a:avLst/>
          </a:prstGeom>
        </p:spPr>
        <p:txBody>
          <a:bodyPr vert="horz" wrap="square" lIns="0" tIns="0" rIns="0" bIns="0" rtlCol="0">
            <a:no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NUMBER OF TRAVEL COMPANIONS</a:t>
            </a:r>
          </a:p>
        </p:txBody>
      </p:sp>
      <p:sp>
        <p:nvSpPr>
          <p:cNvPr id="46" name="TextBox 45"/>
          <p:cNvSpPr txBox="1"/>
          <p:nvPr/>
        </p:nvSpPr>
        <p:spPr>
          <a:xfrm>
            <a:off x="4645782" y="5789601"/>
            <a:ext cx="3161838" cy="171811"/>
          </a:xfrm>
          <a:prstGeom prst="rect">
            <a:avLst/>
          </a:prstGeom>
        </p:spPr>
        <p:txBody>
          <a:bodyPr vert="horz" wrap="square" lIns="0" tIns="0" rIns="0" bIns="0" rtlCol="0">
            <a:no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HOW DID YOU TRAVEL</a:t>
            </a:r>
          </a:p>
        </p:txBody>
      </p:sp>
      <p:sp>
        <p:nvSpPr>
          <p:cNvPr id="42" name="TextBox 41"/>
          <p:cNvSpPr txBox="1"/>
          <p:nvPr/>
        </p:nvSpPr>
        <p:spPr>
          <a:xfrm>
            <a:off x="10814568" y="396255"/>
            <a:ext cx="2256562" cy="228708"/>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over indexed in segment</a:t>
            </a:r>
          </a:p>
        </p:txBody>
      </p:sp>
      <p:sp>
        <p:nvSpPr>
          <p:cNvPr id="43" name="TextBox 42"/>
          <p:cNvSpPr txBox="1"/>
          <p:nvPr/>
        </p:nvSpPr>
        <p:spPr>
          <a:xfrm>
            <a:off x="10814568" y="644296"/>
            <a:ext cx="2339918" cy="241980"/>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under indexed in segment</a:t>
            </a:r>
          </a:p>
        </p:txBody>
      </p:sp>
      <p:sp>
        <p:nvSpPr>
          <p:cNvPr id="45" name="Rectangle 44"/>
          <p:cNvSpPr/>
          <p:nvPr/>
        </p:nvSpPr>
        <p:spPr bwMode="gray">
          <a:xfrm>
            <a:off x="10536311" y="438601"/>
            <a:ext cx="321830" cy="14401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sp>
        <p:nvSpPr>
          <p:cNvPr id="51" name="Rectangle 50"/>
          <p:cNvSpPr/>
          <p:nvPr/>
        </p:nvSpPr>
        <p:spPr bwMode="gray">
          <a:xfrm>
            <a:off x="10536311" y="688962"/>
            <a:ext cx="321830" cy="1440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graphicFrame>
        <p:nvGraphicFramePr>
          <p:cNvPr id="40" name="Chart 39"/>
          <p:cNvGraphicFramePr/>
          <p:nvPr>
            <p:extLst>
              <p:ext uri="{D42A27DB-BD31-4B8C-83A1-F6EECF244321}">
                <p14:modId xmlns:p14="http://schemas.microsoft.com/office/powerpoint/2010/main" val="926722278"/>
              </p:ext>
            </p:extLst>
          </p:nvPr>
        </p:nvGraphicFramePr>
        <p:xfrm>
          <a:off x="516957" y="1994493"/>
          <a:ext cx="3878820" cy="137279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52" name="Chart 51"/>
          <p:cNvGraphicFramePr/>
          <p:nvPr>
            <p:extLst>
              <p:ext uri="{D42A27DB-BD31-4B8C-83A1-F6EECF244321}">
                <p14:modId xmlns:p14="http://schemas.microsoft.com/office/powerpoint/2010/main" val="1135257993"/>
              </p:ext>
            </p:extLst>
          </p:nvPr>
        </p:nvGraphicFramePr>
        <p:xfrm>
          <a:off x="4857291" y="2045933"/>
          <a:ext cx="3878820" cy="137279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53" name="Chart 52"/>
          <p:cNvGraphicFramePr/>
          <p:nvPr>
            <p:extLst>
              <p:ext uri="{D42A27DB-BD31-4B8C-83A1-F6EECF244321}">
                <p14:modId xmlns:p14="http://schemas.microsoft.com/office/powerpoint/2010/main" val="195738286"/>
              </p:ext>
            </p:extLst>
          </p:nvPr>
        </p:nvGraphicFramePr>
        <p:xfrm>
          <a:off x="501839" y="4414931"/>
          <a:ext cx="3878820" cy="137279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54" name="Chart 53"/>
          <p:cNvGraphicFramePr/>
          <p:nvPr>
            <p:extLst>
              <p:ext uri="{D42A27DB-BD31-4B8C-83A1-F6EECF244321}">
                <p14:modId xmlns:p14="http://schemas.microsoft.com/office/powerpoint/2010/main" val="605260851"/>
              </p:ext>
            </p:extLst>
          </p:nvPr>
        </p:nvGraphicFramePr>
        <p:xfrm>
          <a:off x="4663801" y="4376608"/>
          <a:ext cx="3878820" cy="1372790"/>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55" name="Chart 54"/>
          <p:cNvGraphicFramePr/>
          <p:nvPr>
            <p:extLst>
              <p:ext uri="{D42A27DB-BD31-4B8C-83A1-F6EECF244321}">
                <p14:modId xmlns:p14="http://schemas.microsoft.com/office/powerpoint/2010/main" val="1374482265"/>
              </p:ext>
            </p:extLst>
          </p:nvPr>
        </p:nvGraphicFramePr>
        <p:xfrm>
          <a:off x="4662257" y="6025538"/>
          <a:ext cx="3878820" cy="1372790"/>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56" name="Chart 55"/>
          <p:cNvGraphicFramePr/>
          <p:nvPr>
            <p:extLst>
              <p:ext uri="{D42A27DB-BD31-4B8C-83A1-F6EECF244321}">
                <p14:modId xmlns:p14="http://schemas.microsoft.com/office/powerpoint/2010/main" val="4285762010"/>
              </p:ext>
            </p:extLst>
          </p:nvPr>
        </p:nvGraphicFramePr>
        <p:xfrm>
          <a:off x="9240167" y="2036227"/>
          <a:ext cx="3878820" cy="2608500"/>
        </p:xfrm>
        <a:graphic>
          <a:graphicData uri="http://schemas.openxmlformats.org/drawingml/2006/chart">
            <c:chart xmlns:c="http://schemas.openxmlformats.org/drawingml/2006/chart" xmlns:r="http://schemas.openxmlformats.org/officeDocument/2006/relationships" r:id="rId11"/>
          </a:graphicData>
        </a:graphic>
      </p:graphicFrame>
      <p:pic>
        <p:nvPicPr>
          <p:cNvPr id="49" name="Picture 2" descr="Bilderesultat for country falg button sweden"/>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12696551" y="6876975"/>
            <a:ext cx="513334" cy="481962"/>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DAC0244E-16F1-4451-BA7F-330AED06E267}"/>
              </a:ext>
            </a:extLst>
          </p:cNvPr>
          <p:cNvSpPr txBox="1"/>
          <p:nvPr/>
        </p:nvSpPr>
        <p:spPr>
          <a:xfrm>
            <a:off x="9325677" y="4848414"/>
            <a:ext cx="3514889" cy="171811"/>
          </a:xfrm>
          <a:prstGeom prst="rect">
            <a:avLst/>
          </a:prstGeom>
        </p:spPr>
        <p:txBody>
          <a:bodyPr vert="horz" wrap="square" lIns="0" tIns="0" rIns="0" bIns="0" rtlCol="0">
            <a:noAutofit/>
          </a:bodyPr>
          <a:lstStyle/>
          <a:p>
            <a:pPr marL="4762" defTabSz="1357992">
              <a:spcBef>
                <a:spcPts val="1199"/>
              </a:spcBef>
            </a:pPr>
            <a:r>
              <a:rPr lang="en-US" sz="1300" dirty="0">
                <a:solidFill>
                  <a:srgbClr val="007681"/>
                </a:solidFill>
                <a:latin typeface="Calibri"/>
                <a:cs typeface="Calibri"/>
              </a:rPr>
              <a:t>TRAVEL FREQUENCY (NUMBER OF TIMES ABROAD)</a:t>
            </a:r>
          </a:p>
        </p:txBody>
      </p:sp>
      <p:graphicFrame>
        <p:nvGraphicFramePr>
          <p:cNvPr id="41" name="Chart 40">
            <a:extLst>
              <a:ext uri="{FF2B5EF4-FFF2-40B4-BE49-F238E27FC236}">
                <a16:creationId xmlns:a16="http://schemas.microsoft.com/office/drawing/2014/main" id="{923DAA45-6733-4B74-B4D1-DAAD906150F1}"/>
              </a:ext>
            </a:extLst>
          </p:cNvPr>
          <p:cNvGraphicFramePr/>
          <p:nvPr>
            <p:extLst>
              <p:ext uri="{D42A27DB-BD31-4B8C-83A1-F6EECF244321}">
                <p14:modId xmlns:p14="http://schemas.microsoft.com/office/powerpoint/2010/main" val="4225394740"/>
              </p:ext>
            </p:extLst>
          </p:nvPr>
        </p:nvGraphicFramePr>
        <p:xfrm>
          <a:off x="9384183" y="5223913"/>
          <a:ext cx="3878820" cy="1372790"/>
        </p:xfrm>
        <a:graphic>
          <a:graphicData uri="http://schemas.openxmlformats.org/drawingml/2006/chart">
            <c:chart xmlns:c="http://schemas.openxmlformats.org/drawingml/2006/chart" xmlns:r="http://schemas.openxmlformats.org/officeDocument/2006/relationships" r:id="rId13"/>
          </a:graphicData>
        </a:graphic>
      </p:graphicFrame>
    </p:spTree>
    <p:extLst>
      <p:ext uri="{BB962C8B-B14F-4D97-AF65-F5344CB8AC3E}">
        <p14:creationId xmlns:p14="http://schemas.microsoft.com/office/powerpoint/2010/main" val="2605842353"/>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Placeholder 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7159" y="180231"/>
            <a:ext cx="13105456" cy="7200800"/>
          </a:xfrm>
          <a:prstGeom prst="rect">
            <a:avLst/>
          </a:prstGeom>
        </p:spPr>
      </p:pic>
      <p:sp>
        <p:nvSpPr>
          <p:cNvPr id="14" name="Oval 13"/>
          <p:cNvSpPr/>
          <p:nvPr/>
        </p:nvSpPr>
        <p:spPr bwMode="gray">
          <a:xfrm>
            <a:off x="3196109" y="2102300"/>
            <a:ext cx="3168352" cy="3168352"/>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10000"/>
              </a:lnSpc>
              <a:spcBef>
                <a:spcPts val="2400"/>
              </a:spcBef>
              <a:spcAft>
                <a:spcPts val="0"/>
              </a:spcAft>
              <a:buClr>
                <a:srgbClr val="D2D3D2"/>
              </a:buClr>
              <a:buSzTx/>
              <a:buFontTx/>
              <a:buNone/>
              <a:tabLst/>
              <a:defRPr/>
            </a:pPr>
            <a:endParaRPr kumimoji="0" lang="en-GB" sz="2000" b="0" i="0" u="none" strike="noStrike" kern="0" cap="none" spc="0" normalizeH="0" baseline="0" noProof="0" dirty="0">
              <a:ln>
                <a:noFill/>
              </a:ln>
              <a:solidFill>
                <a:prstClr val="white"/>
              </a:solidFill>
              <a:effectLst/>
              <a:uLnTx/>
              <a:uFillTx/>
              <a:latin typeface="Segoe UI"/>
              <a:ea typeface="+mn-ea"/>
              <a:cs typeface="+mn-cs"/>
            </a:endParaRPr>
          </a:p>
        </p:txBody>
      </p:sp>
      <p:sp>
        <p:nvSpPr>
          <p:cNvPr id="15" name="Oval 14"/>
          <p:cNvSpPr/>
          <p:nvPr/>
        </p:nvSpPr>
        <p:spPr bwMode="gray">
          <a:xfrm>
            <a:off x="547513" y="2102300"/>
            <a:ext cx="3168352" cy="3168352"/>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10000"/>
              </a:lnSpc>
              <a:spcBef>
                <a:spcPts val="2400"/>
              </a:spcBef>
              <a:spcAft>
                <a:spcPts val="0"/>
              </a:spcAft>
              <a:buClr>
                <a:srgbClr val="D2D3D2"/>
              </a:buClr>
              <a:buSzTx/>
              <a:buFontTx/>
              <a:buNone/>
              <a:tabLst/>
              <a:defRPr/>
            </a:pPr>
            <a:endParaRPr kumimoji="0" lang="en-GB" sz="2000" b="0" i="0" u="none" strike="noStrike" kern="0" cap="none" spc="0" normalizeH="0" baseline="0" noProof="0" dirty="0">
              <a:ln>
                <a:noFill/>
              </a:ln>
              <a:solidFill>
                <a:prstClr val="white"/>
              </a:solidFill>
              <a:effectLst/>
              <a:uLnTx/>
              <a:uFillTx/>
              <a:latin typeface="Segoe UI"/>
              <a:ea typeface="+mn-ea"/>
              <a:cs typeface="+mn-cs"/>
            </a:endParaRPr>
          </a:p>
        </p:txBody>
      </p:sp>
      <p:sp>
        <p:nvSpPr>
          <p:cNvPr id="6" name="Oval 5"/>
          <p:cNvSpPr/>
          <p:nvPr/>
        </p:nvSpPr>
        <p:spPr bwMode="gray">
          <a:xfrm>
            <a:off x="1871811" y="705872"/>
            <a:ext cx="3168352" cy="3168352"/>
          </a:xfrm>
          <a:prstGeom prst="ellipse">
            <a:avLst/>
          </a:prstGeom>
          <a:solidFill>
            <a:srgbClr val="9E4507">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10000"/>
              </a:lnSpc>
              <a:spcBef>
                <a:spcPts val="2400"/>
              </a:spcBef>
              <a:spcAft>
                <a:spcPts val="0"/>
              </a:spcAft>
              <a:buClr>
                <a:srgbClr val="D2D3D2"/>
              </a:buClr>
              <a:buSzTx/>
              <a:buFontTx/>
              <a:buNone/>
              <a:tabLst/>
              <a:defRPr/>
            </a:pPr>
            <a:r>
              <a:rPr kumimoji="0" lang="en-GB" sz="28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Segoe UI"/>
                <a:ea typeface="+mn-ea"/>
                <a:cs typeface="+mn-cs"/>
              </a:rPr>
              <a:t>SHARING AND CARING</a:t>
            </a:r>
          </a:p>
        </p:txBody>
      </p:sp>
      <p:sp>
        <p:nvSpPr>
          <p:cNvPr id="10" name="TextBox 9"/>
          <p:cNvSpPr txBox="1"/>
          <p:nvPr/>
        </p:nvSpPr>
        <p:spPr>
          <a:xfrm>
            <a:off x="3715865" y="3889777"/>
            <a:ext cx="2452405" cy="682101"/>
          </a:xfrm>
          <a:prstGeom prst="rect">
            <a:avLst/>
          </a:prstGeom>
          <a:noFill/>
        </p:spPr>
        <p:txBody>
          <a:bodyPr wrap="square" lIns="72000" tIns="36000" rIns="72000" bIns="36000" rtlCol="0">
            <a:spAutoFit/>
          </a:bodyPr>
          <a:lstStyle/>
          <a:p>
            <a:pPr marL="0" marR="0" lvl="0" indent="0" algn="l" defTabSz="914400" rtl="0" eaLnBrk="1" fontAlgn="auto" latinLnBrk="0" hangingPunct="1">
              <a:lnSpc>
                <a:spcPct val="110000"/>
              </a:lnSpc>
              <a:spcBef>
                <a:spcPts val="2400"/>
              </a:spcBef>
              <a:spcAft>
                <a:spcPts val="0"/>
              </a:spcAft>
              <a:buClr>
                <a:srgbClr val="D2D3D2"/>
              </a:buClr>
              <a:buSzTx/>
              <a:buFontTx/>
              <a:buNone/>
              <a:tabLst/>
              <a:defRPr/>
            </a:pPr>
            <a:r>
              <a:rPr kumimoji="0" lang="en-GB" sz="1800" b="0" i="0" u="none" strike="noStrike" kern="0" cap="none" spc="0" normalizeH="0" baseline="0" noProof="0" dirty="0">
                <a:ln>
                  <a:noFill/>
                </a:ln>
                <a:solidFill>
                  <a:srgbClr val="85888C"/>
                </a:solidFill>
                <a:effectLst/>
                <a:uLnTx/>
                <a:uFillTx/>
                <a:latin typeface="Segoe UI"/>
                <a:ea typeface="+mn-ea"/>
                <a:cs typeface="+mn-cs"/>
              </a:rPr>
              <a:t>Precious moments of togetherness</a:t>
            </a:r>
          </a:p>
        </p:txBody>
      </p:sp>
      <p:sp>
        <p:nvSpPr>
          <p:cNvPr id="9" name="TextBox 8"/>
          <p:cNvSpPr txBox="1"/>
          <p:nvPr/>
        </p:nvSpPr>
        <p:spPr>
          <a:xfrm>
            <a:off x="815231" y="3889778"/>
            <a:ext cx="2332891" cy="377402"/>
          </a:xfrm>
          <a:prstGeom prst="rect">
            <a:avLst/>
          </a:prstGeom>
          <a:noFill/>
        </p:spPr>
        <p:txBody>
          <a:bodyPr wrap="square" lIns="72000" tIns="36000" rIns="72000" bIns="36000" rtlCol="0">
            <a:spAutoFit/>
          </a:bodyPr>
          <a:lstStyle/>
          <a:p>
            <a:pPr marL="0" marR="0" lvl="0" indent="0" algn="l" defTabSz="914400" rtl="0" eaLnBrk="1" fontAlgn="auto" latinLnBrk="0" hangingPunct="1">
              <a:lnSpc>
                <a:spcPct val="110000"/>
              </a:lnSpc>
              <a:spcBef>
                <a:spcPts val="2400"/>
              </a:spcBef>
              <a:spcAft>
                <a:spcPts val="0"/>
              </a:spcAft>
              <a:buClr>
                <a:srgbClr val="D2D3D2"/>
              </a:buClr>
              <a:buSzTx/>
              <a:buFontTx/>
              <a:buNone/>
              <a:tabLst/>
              <a:defRPr/>
            </a:pPr>
            <a:r>
              <a:rPr kumimoji="0" lang="en-GB" sz="1800" b="0" i="0" u="none" strike="noStrike" kern="0" cap="none" spc="0" normalizeH="0" baseline="0" noProof="0" dirty="0">
                <a:ln>
                  <a:noFill/>
                </a:ln>
                <a:solidFill>
                  <a:srgbClr val="85888C"/>
                </a:solidFill>
                <a:effectLst/>
                <a:uLnTx/>
                <a:uFillTx/>
                <a:latin typeface="Segoe UI"/>
                <a:ea typeface="+mn-ea"/>
                <a:cs typeface="+mn-cs"/>
              </a:rPr>
              <a:t>Sociable and friendly</a:t>
            </a:r>
          </a:p>
        </p:txBody>
      </p:sp>
      <p:sp>
        <p:nvSpPr>
          <p:cNvPr id="8" name="TextBox 7"/>
          <p:cNvSpPr txBox="1"/>
          <p:nvPr/>
        </p:nvSpPr>
        <p:spPr>
          <a:xfrm>
            <a:off x="7103948" y="454745"/>
            <a:ext cx="5952643" cy="4916017"/>
          </a:xfrm>
          <a:prstGeom prst="rect">
            <a:avLst/>
          </a:prstGeom>
          <a:solidFill>
            <a:schemeClr val="bg1">
              <a:lumMod val="85000"/>
              <a:alpha val="49804"/>
            </a:schemeClr>
          </a:solidFill>
        </p:spPr>
        <p:txBody>
          <a:bodyPr wrap="squar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defRPr/>
            </a:pPr>
            <a:r>
              <a:rPr kumimoji="0" lang="en-US" sz="2400" b="0" i="0" u="none" strike="noStrike" kern="1200" cap="none" spc="0" normalizeH="0" baseline="0" noProof="0" dirty="0">
                <a:ln>
                  <a:noFill/>
                </a:ln>
                <a:solidFill>
                  <a:prstClr val="white"/>
                </a:solidFill>
                <a:effectLst/>
                <a:uLnTx/>
                <a:uFillTx/>
                <a:latin typeface="Segoe UI"/>
                <a:ea typeface="+mn-ea"/>
                <a:cs typeface="Arial" pitchFamily="34" charset="0"/>
              </a:rPr>
              <a:t>Sharing and caring is all about being surrounded by people who accept me as I am, as an equal and who make me feel welcome. Sharing and caring is about the need to</a:t>
            </a:r>
            <a:r>
              <a:rPr kumimoji="0" lang="en-US" sz="2400" b="1" i="0" u="none" strike="noStrike" kern="0" cap="none" spc="0" normalizeH="0" baseline="0" noProof="0" dirty="0">
                <a:ln>
                  <a:noFill/>
                </a:ln>
                <a:solidFill>
                  <a:srgbClr val="D35C09">
                    <a:lumMod val="75000"/>
                  </a:srgbClr>
                </a:solidFill>
                <a:effectLst/>
                <a:uLnTx/>
                <a:uFillTx/>
                <a:latin typeface="Segoe UI"/>
                <a:ea typeface="+mn-ea"/>
                <a:cs typeface="+mn-cs"/>
              </a:rPr>
              <a:t> be part of</a:t>
            </a:r>
            <a:r>
              <a:rPr kumimoji="0" lang="en-US" sz="2400" b="1" i="0" u="none" strike="noStrike" kern="1200" cap="none" spc="0" normalizeH="0" baseline="0" noProof="0" dirty="0">
                <a:ln>
                  <a:noFill/>
                </a:ln>
                <a:solidFill>
                  <a:prstClr val="white"/>
                </a:solidFill>
                <a:effectLst/>
                <a:uLnTx/>
                <a:uFillTx/>
                <a:latin typeface="Segoe UI"/>
                <a:ea typeface="+mn-ea"/>
                <a:cs typeface="Arial" pitchFamily="34" charset="0"/>
              </a:rPr>
              <a:t> </a:t>
            </a:r>
            <a:r>
              <a:rPr kumimoji="0" lang="en-US" sz="2400" b="0" i="0" u="none" strike="noStrike" kern="1200" cap="none" spc="0" normalizeH="0" baseline="0" noProof="0" dirty="0">
                <a:ln>
                  <a:noFill/>
                </a:ln>
                <a:solidFill>
                  <a:prstClr val="white"/>
                </a:solidFill>
                <a:effectLst/>
                <a:uLnTx/>
                <a:uFillTx/>
                <a:latin typeface="Segoe UI"/>
                <a:ea typeface="+mn-ea"/>
                <a:cs typeface="Arial" pitchFamily="34" charset="0"/>
              </a:rPr>
              <a:t>society or </a:t>
            </a:r>
            <a:r>
              <a:rPr kumimoji="0" lang="en-US" sz="2400" b="1" i="0" u="none" strike="noStrike" kern="0" cap="none" spc="0" normalizeH="0" baseline="0" noProof="0" dirty="0">
                <a:ln>
                  <a:noFill/>
                </a:ln>
                <a:solidFill>
                  <a:srgbClr val="D35C09">
                    <a:lumMod val="75000"/>
                  </a:srgbClr>
                </a:solidFill>
                <a:effectLst/>
                <a:uLnTx/>
                <a:uFillTx/>
                <a:latin typeface="Segoe UI"/>
                <a:ea typeface="+mn-ea"/>
                <a:cs typeface="+mn-cs"/>
              </a:rPr>
              <a:t>a group </a:t>
            </a:r>
            <a:r>
              <a:rPr kumimoji="0" lang="en-US" sz="2400" b="0" i="0" u="none" strike="noStrike" kern="1200" cap="none" spc="0" normalizeH="0" baseline="0" noProof="0" dirty="0">
                <a:ln>
                  <a:noFill/>
                </a:ln>
                <a:solidFill>
                  <a:prstClr val="white"/>
                </a:solidFill>
                <a:effectLst/>
                <a:uLnTx/>
                <a:uFillTx/>
                <a:latin typeface="Segoe UI"/>
                <a:ea typeface="+mn-ea"/>
                <a:cs typeface="Arial" pitchFamily="34" charset="0"/>
              </a:rPr>
              <a:t>we really feel part of. Part of this is linked to following norms and traditions just because we are part of that culture or group. It is about </a:t>
            </a:r>
            <a:r>
              <a:rPr kumimoji="0" lang="en-US" sz="2400" b="1" i="0" u="none" strike="noStrike" kern="0" cap="none" spc="0" normalizeH="0" baseline="0" noProof="0" dirty="0">
                <a:ln>
                  <a:noFill/>
                </a:ln>
                <a:solidFill>
                  <a:srgbClr val="D35C09">
                    <a:lumMod val="75000"/>
                  </a:srgbClr>
                </a:solidFill>
                <a:effectLst/>
                <a:uLnTx/>
                <a:uFillTx/>
                <a:latin typeface="Segoe UI"/>
                <a:ea typeface="+mn-ea"/>
                <a:cs typeface="+mn-cs"/>
              </a:rPr>
              <a:t>togetherness</a:t>
            </a:r>
            <a:r>
              <a:rPr kumimoji="0" lang="en-US" sz="2400" b="0" i="0" u="none" strike="noStrike" kern="1200" cap="none" spc="0" normalizeH="0" baseline="0" noProof="0" dirty="0">
                <a:ln>
                  <a:noFill/>
                </a:ln>
                <a:solidFill>
                  <a:prstClr val="white"/>
                </a:solidFill>
                <a:effectLst/>
                <a:uLnTx/>
                <a:uFillTx/>
                <a:latin typeface="Segoe UI"/>
                <a:ea typeface="+mn-ea"/>
                <a:cs typeface="Arial" pitchFamily="34" charset="0"/>
              </a:rPr>
              <a:t>, brotherhood, camaraderie, </a:t>
            </a:r>
            <a:r>
              <a:rPr kumimoji="0" lang="en-US" sz="2400" b="1" i="0" u="none" strike="noStrike" kern="0" cap="none" spc="0" normalizeH="0" baseline="0" noProof="0" dirty="0">
                <a:ln>
                  <a:noFill/>
                </a:ln>
                <a:solidFill>
                  <a:srgbClr val="D35C09">
                    <a:lumMod val="75000"/>
                  </a:srgbClr>
                </a:solidFill>
                <a:effectLst/>
                <a:uLnTx/>
                <a:uFillTx/>
                <a:latin typeface="Segoe UI"/>
                <a:ea typeface="+mn-ea"/>
                <a:cs typeface="+mn-cs"/>
              </a:rPr>
              <a:t>taking care of others</a:t>
            </a:r>
            <a:r>
              <a:rPr kumimoji="0" lang="en-US" sz="2400" b="0" i="0" u="none" strike="noStrike" kern="1200" cap="none" spc="0" normalizeH="0" baseline="0" noProof="0" dirty="0">
                <a:ln>
                  <a:noFill/>
                </a:ln>
                <a:solidFill>
                  <a:prstClr val="white"/>
                </a:solidFill>
                <a:effectLst/>
                <a:uLnTx/>
                <a:uFillTx/>
                <a:latin typeface="Segoe UI"/>
                <a:ea typeface="+mn-ea"/>
                <a:cs typeface="Arial" pitchFamily="34" charset="0"/>
              </a:rPr>
              <a:t>, being taken care of by others, and doing and feeling good. </a:t>
            </a:r>
          </a:p>
        </p:txBody>
      </p:sp>
      <p:cxnSp>
        <p:nvCxnSpPr>
          <p:cNvPr id="11" name="Straight Connector 10"/>
          <p:cNvCxnSpPr/>
          <p:nvPr/>
        </p:nvCxnSpPr>
        <p:spPr>
          <a:xfrm>
            <a:off x="7007919" y="454745"/>
            <a:ext cx="0" cy="4916017"/>
          </a:xfrm>
          <a:prstGeom prst="line">
            <a:avLst/>
          </a:prstGeom>
          <a:ln w="571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3604934"/>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5113413" y="5592035"/>
            <a:ext cx="8147864" cy="1835892"/>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3087" dirty="0"/>
          </a:p>
        </p:txBody>
      </p:sp>
      <p:pic>
        <p:nvPicPr>
          <p:cNvPr id="2" name="Picture Placeholder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80975" y="1044327"/>
            <a:ext cx="5664846" cy="6383600"/>
          </a:xfrm>
          <a:custGeom>
            <a:avLst/>
            <a:gdLst>
              <a:gd name="connsiteX0" fmla="*/ 0 w 4392706"/>
              <a:gd name="connsiteY0" fmla="*/ 0 h 5143500"/>
              <a:gd name="connsiteX1" fmla="*/ 4392706 w 4392706"/>
              <a:gd name="connsiteY1" fmla="*/ 0 h 5143500"/>
              <a:gd name="connsiteX2" fmla="*/ 4392706 w 4392706"/>
              <a:gd name="connsiteY2" fmla="*/ 5143500 h 5143500"/>
              <a:gd name="connsiteX3" fmla="*/ 0 w 4392706"/>
              <a:gd name="connsiteY3" fmla="*/ 5143500 h 5143500"/>
              <a:gd name="connsiteX4" fmla="*/ 0 w 4392706"/>
              <a:gd name="connsiteY4" fmla="*/ 0 h 5143500"/>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16306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2706" h="5152465">
                <a:moveTo>
                  <a:pt x="0" y="8965"/>
                </a:moveTo>
                <a:lnTo>
                  <a:pt x="2716306" y="0"/>
                </a:lnTo>
                <a:lnTo>
                  <a:pt x="4392706" y="5152465"/>
                </a:lnTo>
                <a:lnTo>
                  <a:pt x="0" y="5152465"/>
                </a:lnTo>
                <a:lnTo>
                  <a:pt x="0" y="8965"/>
                </a:lnTo>
                <a:close/>
              </a:path>
            </a:pathLst>
          </a:custGeom>
        </p:spPr>
      </p:pic>
      <p:sp>
        <p:nvSpPr>
          <p:cNvPr id="3" name="Rectangle 2"/>
          <p:cNvSpPr/>
          <p:nvPr/>
        </p:nvSpPr>
        <p:spPr>
          <a:xfrm>
            <a:off x="178497" y="179192"/>
            <a:ext cx="13082780" cy="956527"/>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4703" b="1" dirty="0">
                <a:solidFill>
                  <a:schemeClr val="bg1"/>
                </a:solidFill>
              </a:rPr>
              <a:t>SHARING AND CARING</a:t>
            </a:r>
            <a:endParaRPr lang="nb-NO" sz="4703" dirty="0"/>
          </a:p>
        </p:txBody>
      </p:sp>
      <p:sp>
        <p:nvSpPr>
          <p:cNvPr id="8" name="TextBox 7"/>
          <p:cNvSpPr txBox="1"/>
          <p:nvPr/>
        </p:nvSpPr>
        <p:spPr>
          <a:xfrm>
            <a:off x="5351735" y="1322571"/>
            <a:ext cx="3582178" cy="3866443"/>
          </a:xfrm>
          <a:prstGeom prst="rect">
            <a:avLst/>
          </a:prstGeom>
        </p:spPr>
        <p:txBody>
          <a:bodyPr vert="horz" wrap="square" lIns="0" tIns="0" rIns="0" bIns="0" rtlCol="0">
            <a:spAutoFit/>
          </a:bodyPr>
          <a:lstStyle/>
          <a:p>
            <a:pPr marL="7001" algn="just" defTabSz="1343985">
              <a:defRPr/>
            </a:pPr>
            <a:r>
              <a:rPr lang="en-US" sz="1396" b="1" kern="0" cap="all" dirty="0">
                <a:solidFill>
                  <a:sysClr val="windowText" lastClr="000000"/>
                </a:solidFill>
              </a:rPr>
              <a:t>Emotional benefits; What SHOULD THE HOLIDAY  give me ?</a:t>
            </a:r>
          </a:p>
          <a:p>
            <a:pPr marL="7001" algn="just" defTabSz="1343985">
              <a:defRPr/>
            </a:pPr>
            <a:r>
              <a:rPr lang="en-US" sz="1396" kern="0" dirty="0">
                <a:solidFill>
                  <a:sysClr val="windowText" lastClr="000000"/>
                </a:solidFill>
              </a:rPr>
              <a:t>The core meaning of going on holiday is to </a:t>
            </a:r>
            <a:r>
              <a:rPr lang="en-US" sz="1396" b="1" kern="0" dirty="0">
                <a:solidFill>
                  <a:schemeClr val="accent3">
                    <a:lumMod val="75000"/>
                  </a:schemeClr>
                </a:solidFill>
              </a:rPr>
              <a:t>spoil my loved ones</a:t>
            </a:r>
            <a:r>
              <a:rPr lang="en-US" sz="1396" kern="0" dirty="0">
                <a:solidFill>
                  <a:sysClr val="windowText" lastClr="000000"/>
                </a:solidFill>
              </a:rPr>
              <a:t>. I want to intensify the relationship with my loved one(s) and create </a:t>
            </a:r>
            <a:r>
              <a:rPr lang="en-US" sz="1396" b="1" kern="0" dirty="0">
                <a:solidFill>
                  <a:schemeClr val="accent3">
                    <a:lumMod val="75000"/>
                  </a:schemeClr>
                </a:solidFill>
              </a:rPr>
              <a:t>precious moments of togetherness</a:t>
            </a:r>
            <a:r>
              <a:rPr lang="en-US" sz="1396" kern="0" dirty="0">
                <a:solidFill>
                  <a:sysClr val="windowText" lastClr="000000"/>
                </a:solidFill>
              </a:rPr>
              <a:t> and to share good times. A holiday should allow me to </a:t>
            </a:r>
            <a:r>
              <a:rPr lang="en-US" sz="1396" b="1" kern="0" dirty="0">
                <a:solidFill>
                  <a:schemeClr val="accent6">
                    <a:lumMod val="75000"/>
                  </a:schemeClr>
                </a:solidFill>
              </a:rPr>
              <a:t>pamper myself </a:t>
            </a:r>
            <a:r>
              <a:rPr lang="en-US" sz="1396" kern="0" dirty="0">
                <a:solidFill>
                  <a:sysClr val="windowText" lastClr="000000"/>
                </a:solidFill>
              </a:rPr>
              <a:t>and indulge with </a:t>
            </a:r>
            <a:r>
              <a:rPr lang="en-US" sz="1396" b="1" kern="0" dirty="0">
                <a:solidFill>
                  <a:schemeClr val="accent6">
                    <a:lumMod val="75000"/>
                  </a:schemeClr>
                </a:solidFill>
              </a:rPr>
              <a:t>a bit of luxury.</a:t>
            </a:r>
            <a:endParaRPr lang="en-US" altLang="ja-JP" sz="1396" b="1" cap="all" dirty="0">
              <a:solidFill>
                <a:schemeClr val="accent6">
                  <a:lumMod val="75000"/>
                </a:schemeClr>
              </a:solidFill>
              <a:ea typeface="ＭＳ Ｐゴシック" pitchFamily="34" charset="-128"/>
            </a:endParaRPr>
          </a:p>
          <a:p>
            <a:pPr marL="7001" algn="just" defTabSz="1343985">
              <a:defRPr/>
            </a:pPr>
            <a:endParaRPr lang="en-US" altLang="ja-JP" sz="1396" b="1" cap="all" dirty="0">
              <a:solidFill>
                <a:srgbClr val="000000"/>
              </a:solidFill>
              <a:ea typeface="ＭＳ Ｐゴシック" pitchFamily="34" charset="-128"/>
            </a:endParaRPr>
          </a:p>
          <a:p>
            <a:pPr marL="7001" algn="just" defTabSz="1343985">
              <a:defRPr/>
            </a:pPr>
            <a:r>
              <a:rPr lang="en-US" altLang="ja-JP" sz="1396" b="1" cap="all" dirty="0">
                <a:solidFill>
                  <a:srgbClr val="000000"/>
                </a:solidFill>
                <a:ea typeface="ＭＳ Ｐゴシック" pitchFamily="34" charset="-128"/>
              </a:rPr>
              <a:t>Destination features and activities; What AM I looking for? </a:t>
            </a:r>
          </a:p>
          <a:p>
            <a:pPr marL="7001" algn="just" defTabSz="1343985">
              <a:defRPr/>
            </a:pPr>
            <a:r>
              <a:rPr lang="en-US" sz="1396" kern="0" dirty="0">
                <a:solidFill>
                  <a:sysClr val="windowText" lastClr="000000"/>
                </a:solidFill>
              </a:rPr>
              <a:t>It has to be a destination that is </a:t>
            </a:r>
            <a:r>
              <a:rPr lang="en-US" sz="1396" b="1" kern="0" dirty="0">
                <a:solidFill>
                  <a:schemeClr val="accent3">
                    <a:lumMod val="75000"/>
                  </a:schemeClr>
                </a:solidFill>
              </a:rPr>
              <a:t>easy to travel to</a:t>
            </a:r>
            <a:r>
              <a:rPr lang="en-US" sz="1396" kern="0" dirty="0">
                <a:solidFill>
                  <a:sysClr val="windowText" lastClr="000000"/>
                </a:solidFill>
              </a:rPr>
              <a:t>. My family needs </a:t>
            </a:r>
            <a:r>
              <a:rPr lang="en-US" sz="1396" b="1" kern="0" dirty="0">
                <a:solidFill>
                  <a:schemeClr val="accent6">
                    <a:lumMod val="75000"/>
                  </a:schemeClr>
                </a:solidFill>
              </a:rPr>
              <a:t>guaranteed sunshine</a:t>
            </a:r>
            <a:r>
              <a:rPr lang="en-US" sz="1396" kern="0" dirty="0">
                <a:solidFill>
                  <a:sysClr val="windowText" lastClr="000000"/>
                </a:solidFill>
              </a:rPr>
              <a:t>  and the destination need to have </a:t>
            </a:r>
            <a:r>
              <a:rPr lang="en-US" sz="1396" b="1" kern="0" dirty="0">
                <a:solidFill>
                  <a:schemeClr val="accent6">
                    <a:lumMod val="75000"/>
                  </a:schemeClr>
                </a:solidFill>
              </a:rPr>
              <a:t>nice beaches</a:t>
            </a:r>
            <a:r>
              <a:rPr lang="en-US" sz="1396" kern="0" dirty="0">
                <a:solidFill>
                  <a:sysClr val="windowText" lastClr="000000"/>
                </a:solidFill>
              </a:rPr>
              <a:t>, and </a:t>
            </a:r>
            <a:r>
              <a:rPr lang="en-US" sz="1396" b="1" kern="0" dirty="0">
                <a:solidFill>
                  <a:schemeClr val="accent6">
                    <a:lumMod val="75000"/>
                  </a:schemeClr>
                </a:solidFill>
              </a:rPr>
              <a:t>good shopping</a:t>
            </a:r>
            <a:r>
              <a:rPr lang="en-US" sz="1396" kern="0" dirty="0">
                <a:solidFill>
                  <a:sysClr val="windowText" lastClr="000000"/>
                </a:solidFill>
              </a:rPr>
              <a:t>. It should have a variety of different </a:t>
            </a:r>
            <a:r>
              <a:rPr lang="en-US" sz="1396" b="1" kern="0" dirty="0">
                <a:solidFill>
                  <a:schemeClr val="accent6">
                    <a:lumMod val="75000"/>
                  </a:schemeClr>
                </a:solidFill>
              </a:rPr>
              <a:t>restaurant offers </a:t>
            </a:r>
            <a:r>
              <a:rPr lang="en-US" sz="1396" kern="0" dirty="0">
                <a:solidFill>
                  <a:sysClr val="windowText" lastClr="000000"/>
                </a:solidFill>
              </a:rPr>
              <a:t>and to be </a:t>
            </a:r>
            <a:r>
              <a:rPr lang="en-US" sz="1396" b="1" kern="0" dirty="0">
                <a:solidFill>
                  <a:schemeClr val="accent6">
                    <a:lumMod val="75000"/>
                  </a:schemeClr>
                </a:solidFill>
              </a:rPr>
              <a:t>easy to travel around</a:t>
            </a:r>
            <a:r>
              <a:rPr lang="en-US" sz="1396" kern="0" dirty="0">
                <a:solidFill>
                  <a:sysClr val="windowText" lastClr="000000"/>
                </a:solidFill>
              </a:rPr>
              <a:t>.</a:t>
            </a:r>
          </a:p>
        </p:txBody>
      </p:sp>
      <p:sp>
        <p:nvSpPr>
          <p:cNvPr id="9" name="TextBox 8"/>
          <p:cNvSpPr txBox="1"/>
          <p:nvPr/>
        </p:nvSpPr>
        <p:spPr>
          <a:xfrm>
            <a:off x="9350835" y="1322570"/>
            <a:ext cx="3489732" cy="3866443"/>
          </a:xfrm>
          <a:prstGeom prst="rect">
            <a:avLst/>
          </a:prstGeom>
        </p:spPr>
        <p:txBody>
          <a:bodyPr vert="horz" wrap="square" lIns="0" tIns="0" rIns="0" bIns="0" rtlCol="0">
            <a:spAutoFit/>
          </a:bodyPr>
          <a:lstStyle/>
          <a:p>
            <a:pPr marL="7001" algn="just" defTabSz="1343985">
              <a:defRPr/>
            </a:pPr>
            <a:r>
              <a:rPr lang="en-US" sz="1396" b="1" kern="0" dirty="0">
                <a:solidFill>
                  <a:sysClr val="windowText" lastClr="000000"/>
                </a:solidFill>
              </a:rPr>
              <a:t>PERSONALITY; WHAT SHOULD IT STAND FOR?</a:t>
            </a:r>
          </a:p>
          <a:p>
            <a:pPr marL="7001" algn="just" defTabSz="1343985">
              <a:defRPr/>
            </a:pPr>
            <a:r>
              <a:rPr lang="en-US" sz="1396" kern="0" dirty="0">
                <a:solidFill>
                  <a:sysClr val="windowText" lastClr="000000"/>
                </a:solidFill>
              </a:rPr>
              <a:t>The destination needs to be </a:t>
            </a:r>
            <a:r>
              <a:rPr lang="en-US" sz="1396" b="1" kern="0" dirty="0">
                <a:solidFill>
                  <a:schemeClr val="accent3">
                    <a:lumMod val="75000"/>
                  </a:schemeClr>
                </a:solidFill>
              </a:rPr>
              <a:t>sociable</a:t>
            </a:r>
            <a:r>
              <a:rPr lang="en-US" sz="1396" kern="0" dirty="0">
                <a:solidFill>
                  <a:sysClr val="windowText" lastClr="000000"/>
                </a:solidFill>
              </a:rPr>
              <a:t>, cozy, harmonious, </a:t>
            </a:r>
            <a:r>
              <a:rPr lang="en-US" sz="1396" b="1" kern="0" dirty="0">
                <a:solidFill>
                  <a:schemeClr val="accent3">
                    <a:lumMod val="75000"/>
                  </a:schemeClr>
                </a:solidFill>
              </a:rPr>
              <a:t>friendly</a:t>
            </a:r>
            <a:r>
              <a:rPr lang="en-US" sz="1396" kern="0" dirty="0">
                <a:solidFill>
                  <a:sysClr val="windowText" lastClr="000000"/>
                </a:solidFill>
              </a:rPr>
              <a:t>, relaxed and peaceful.</a:t>
            </a:r>
          </a:p>
          <a:p>
            <a:pPr marL="7001" algn="just" defTabSz="1343985">
              <a:defRPr/>
            </a:pPr>
            <a:endParaRPr lang="en-US" sz="1396" kern="0" dirty="0">
              <a:solidFill>
                <a:sysClr val="windowText" lastClr="000000"/>
              </a:solidFill>
            </a:endParaRPr>
          </a:p>
          <a:p>
            <a:pPr marL="7001" algn="just" defTabSz="1343985">
              <a:defRPr/>
            </a:pPr>
            <a:endParaRPr lang="en-US" sz="1396" kern="0" dirty="0">
              <a:solidFill>
                <a:sysClr val="windowText" lastClr="000000"/>
              </a:solidFill>
            </a:endParaRPr>
          </a:p>
          <a:p>
            <a:pPr marL="7001" algn="just" defTabSz="1343985">
              <a:defRPr/>
            </a:pPr>
            <a:endParaRPr lang="en-US" sz="1396" kern="0" dirty="0">
              <a:solidFill>
                <a:sysClr val="windowText" lastClr="000000"/>
              </a:solidFill>
            </a:endParaRPr>
          </a:p>
          <a:p>
            <a:pPr marL="7001" algn="just" defTabSz="1343985">
              <a:defRPr/>
            </a:pPr>
            <a:endParaRPr lang="en-US" sz="1396" kern="0" dirty="0">
              <a:solidFill>
                <a:sysClr val="windowText" lastClr="000000"/>
              </a:solidFill>
            </a:endParaRPr>
          </a:p>
          <a:p>
            <a:pPr marL="7001" algn="just" defTabSz="1343985">
              <a:defRPr/>
            </a:pPr>
            <a:r>
              <a:rPr lang="en-US" sz="1396" b="1" kern="0" cap="all" dirty="0">
                <a:solidFill>
                  <a:sysClr val="windowText" lastClr="000000"/>
                </a:solidFill>
              </a:rPr>
              <a:t>Social identity; how should it reflect upon me?</a:t>
            </a:r>
          </a:p>
          <a:p>
            <a:pPr marL="7001" algn="just" defTabSz="1343985">
              <a:defRPr/>
            </a:pPr>
            <a:r>
              <a:rPr lang="en-US" sz="1396" kern="0" dirty="0">
                <a:solidFill>
                  <a:sysClr val="windowText" lastClr="000000"/>
                </a:solidFill>
              </a:rPr>
              <a:t>The destination should be for people for whom </a:t>
            </a:r>
            <a:r>
              <a:rPr lang="en-US" sz="1396" b="1" kern="0" dirty="0">
                <a:solidFill>
                  <a:schemeClr val="accent3">
                    <a:lumMod val="75000"/>
                  </a:schemeClr>
                </a:solidFill>
              </a:rPr>
              <a:t>family comes first above all</a:t>
            </a:r>
            <a:r>
              <a:rPr lang="en-US" sz="1396" kern="0" dirty="0">
                <a:solidFill>
                  <a:sysClr val="windowText" lastClr="000000"/>
                </a:solidFill>
              </a:rPr>
              <a:t>. This is people who have strong family values. People who enjoy spending time with and enjoy </a:t>
            </a:r>
            <a:r>
              <a:rPr lang="en-US" sz="1396" b="1" kern="0" dirty="0">
                <a:solidFill>
                  <a:schemeClr val="accent3">
                    <a:lumMod val="75000"/>
                  </a:schemeClr>
                </a:solidFill>
              </a:rPr>
              <a:t>taking care of others</a:t>
            </a:r>
            <a:r>
              <a:rPr lang="en-US" sz="1396" kern="0" dirty="0">
                <a:solidFill>
                  <a:sysClr val="windowText" lastClr="000000"/>
                </a:solidFill>
              </a:rPr>
              <a:t>. People who want to escape from the demands of life and relax and unwind.</a:t>
            </a:r>
          </a:p>
          <a:p>
            <a:pPr marL="7001" algn="just" defTabSz="1343985">
              <a:defRPr/>
            </a:pPr>
            <a:endParaRPr lang="en-US" sz="1396" kern="0" dirty="0">
              <a:solidFill>
                <a:sysClr val="windowText" lastClr="000000"/>
              </a:solidFill>
            </a:endParaRPr>
          </a:p>
        </p:txBody>
      </p:sp>
      <p:grpSp>
        <p:nvGrpSpPr>
          <p:cNvPr id="35" name="Group 34"/>
          <p:cNvGrpSpPr/>
          <p:nvPr/>
        </p:nvGrpSpPr>
        <p:grpSpPr>
          <a:xfrm>
            <a:off x="8358403" y="5754827"/>
            <a:ext cx="575510" cy="1619123"/>
            <a:chOff x="4991401" y="4028582"/>
            <a:chExt cx="391559" cy="1101600"/>
          </a:xfrm>
        </p:grpSpPr>
        <p:grpSp>
          <p:nvGrpSpPr>
            <p:cNvPr id="36" name="Group 35"/>
            <p:cNvGrpSpPr>
              <a:grpSpLocks noChangeAspect="1"/>
            </p:cNvGrpSpPr>
            <p:nvPr/>
          </p:nvGrpSpPr>
          <p:grpSpPr>
            <a:xfrm>
              <a:off x="4991401" y="4028582"/>
              <a:ext cx="391559" cy="1101600"/>
              <a:chOff x="3175" y="2628901"/>
              <a:chExt cx="1020763" cy="2871787"/>
            </a:xfrm>
            <a:solidFill>
              <a:sysClr val="window" lastClr="FFFFFF"/>
            </a:solidFill>
          </p:grpSpPr>
          <p:sp>
            <p:nvSpPr>
              <p:cNvPr id="38" name="Freeform 16"/>
              <p:cNvSpPr>
                <a:spLocks/>
              </p:cNvSpPr>
              <p:nvPr/>
            </p:nvSpPr>
            <p:spPr bwMode="auto">
              <a:xfrm>
                <a:off x="236538" y="2628901"/>
                <a:ext cx="577850" cy="576263"/>
              </a:xfrm>
              <a:custGeom>
                <a:avLst/>
                <a:gdLst/>
                <a:ahLst/>
                <a:cxnLst>
                  <a:cxn ang="0">
                    <a:pos x="132" y="131"/>
                  </a:cxn>
                  <a:cxn ang="0">
                    <a:pos x="154" y="77"/>
                  </a:cxn>
                  <a:cxn ang="0">
                    <a:pos x="132" y="22"/>
                  </a:cxn>
                  <a:cxn ang="0">
                    <a:pos x="77" y="0"/>
                  </a:cxn>
                  <a:cxn ang="0">
                    <a:pos x="23" y="22"/>
                  </a:cxn>
                  <a:cxn ang="0">
                    <a:pos x="0" y="77"/>
                  </a:cxn>
                  <a:cxn ang="0">
                    <a:pos x="23" y="131"/>
                  </a:cxn>
                  <a:cxn ang="0">
                    <a:pos x="77" y="154"/>
                  </a:cxn>
                  <a:cxn ang="0">
                    <a:pos x="132" y="131"/>
                  </a:cxn>
                </a:cxnLst>
                <a:rect l="0" t="0" r="r" b="b"/>
                <a:pathLst>
                  <a:path w="154" h="154">
                    <a:moveTo>
                      <a:pt x="132" y="131"/>
                    </a:moveTo>
                    <a:cubicBezTo>
                      <a:pt x="147" y="116"/>
                      <a:pt x="154" y="98"/>
                      <a:pt x="154" y="77"/>
                    </a:cubicBezTo>
                    <a:cubicBezTo>
                      <a:pt x="154" y="55"/>
                      <a:pt x="147" y="37"/>
                      <a:pt x="132" y="22"/>
                    </a:cubicBezTo>
                    <a:cubicBezTo>
                      <a:pt x="117" y="7"/>
                      <a:pt x="98" y="0"/>
                      <a:pt x="77" y="0"/>
                    </a:cubicBezTo>
                    <a:cubicBezTo>
                      <a:pt x="56" y="0"/>
                      <a:pt x="38" y="7"/>
                      <a:pt x="23" y="22"/>
                    </a:cubicBezTo>
                    <a:cubicBezTo>
                      <a:pt x="8" y="37"/>
                      <a:pt x="0" y="55"/>
                      <a:pt x="0" y="77"/>
                    </a:cubicBezTo>
                    <a:cubicBezTo>
                      <a:pt x="0" y="98"/>
                      <a:pt x="8" y="116"/>
                      <a:pt x="23" y="131"/>
                    </a:cubicBezTo>
                    <a:cubicBezTo>
                      <a:pt x="38" y="146"/>
                      <a:pt x="56" y="154"/>
                      <a:pt x="77" y="154"/>
                    </a:cubicBezTo>
                    <a:cubicBezTo>
                      <a:pt x="98" y="154"/>
                      <a:pt x="117" y="146"/>
                      <a:pt x="132" y="131"/>
                    </a:cubicBez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sp>
            <p:nvSpPr>
              <p:cNvPr id="39" name="Freeform 17"/>
              <p:cNvSpPr>
                <a:spLocks/>
              </p:cNvSpPr>
              <p:nvPr/>
            </p:nvSpPr>
            <p:spPr bwMode="auto">
              <a:xfrm>
                <a:off x="3175" y="3281363"/>
                <a:ext cx="1020763" cy="2219325"/>
              </a:xfrm>
              <a:custGeom>
                <a:avLst/>
                <a:gdLst/>
                <a:ahLst/>
                <a:cxnLst>
                  <a:cxn ang="0">
                    <a:pos x="271" y="68"/>
                  </a:cxn>
                  <a:cxn ang="0">
                    <a:pos x="260" y="36"/>
                  </a:cxn>
                  <a:cxn ang="0">
                    <a:pos x="207" y="1"/>
                  </a:cxn>
                  <a:cxn ang="0">
                    <a:pos x="201" y="1"/>
                  </a:cxn>
                  <a:cxn ang="0">
                    <a:pos x="73" y="1"/>
                  </a:cxn>
                  <a:cxn ang="0">
                    <a:pos x="65" y="1"/>
                  </a:cxn>
                  <a:cxn ang="0">
                    <a:pos x="12" y="36"/>
                  </a:cxn>
                  <a:cxn ang="0">
                    <a:pos x="1" y="68"/>
                  </a:cxn>
                  <a:cxn ang="0">
                    <a:pos x="1" y="68"/>
                  </a:cxn>
                  <a:cxn ang="0">
                    <a:pos x="0" y="263"/>
                  </a:cxn>
                  <a:cxn ang="0">
                    <a:pos x="6" y="276"/>
                  </a:cxn>
                  <a:cxn ang="0">
                    <a:pos x="23" y="285"/>
                  </a:cxn>
                  <a:cxn ang="0">
                    <a:pos x="41" y="279"/>
                  </a:cxn>
                  <a:cxn ang="0">
                    <a:pos x="49" y="266"/>
                  </a:cxn>
                  <a:cxn ang="0">
                    <a:pos x="50" y="90"/>
                  </a:cxn>
                  <a:cxn ang="0">
                    <a:pos x="62" y="90"/>
                  </a:cxn>
                  <a:cxn ang="0">
                    <a:pos x="62" y="117"/>
                  </a:cxn>
                  <a:cxn ang="0">
                    <a:pos x="63" y="559"/>
                  </a:cxn>
                  <a:cxn ang="0">
                    <a:pos x="75" y="583"/>
                  </a:cxn>
                  <a:cxn ang="0">
                    <a:pos x="95" y="591"/>
                  </a:cxn>
                  <a:cxn ang="0">
                    <a:pos x="111" y="589"/>
                  </a:cxn>
                  <a:cxn ang="0">
                    <a:pos x="128" y="555"/>
                  </a:cxn>
                  <a:cxn ang="0">
                    <a:pos x="129" y="404"/>
                  </a:cxn>
                  <a:cxn ang="0">
                    <a:pos x="130" y="283"/>
                  </a:cxn>
                  <a:cxn ang="0">
                    <a:pos x="145" y="283"/>
                  </a:cxn>
                  <a:cxn ang="0">
                    <a:pos x="145" y="557"/>
                  </a:cxn>
                  <a:cxn ang="0">
                    <a:pos x="157" y="584"/>
                  </a:cxn>
                  <a:cxn ang="0">
                    <a:pos x="179" y="592"/>
                  </a:cxn>
                  <a:cxn ang="0">
                    <a:pos x="198" y="586"/>
                  </a:cxn>
                  <a:cxn ang="0">
                    <a:pos x="210" y="560"/>
                  </a:cxn>
                  <a:cxn ang="0">
                    <a:pos x="210" y="90"/>
                  </a:cxn>
                  <a:cxn ang="0">
                    <a:pos x="221" y="91"/>
                  </a:cxn>
                  <a:cxn ang="0">
                    <a:pos x="223" y="266"/>
                  </a:cxn>
                  <a:cxn ang="0">
                    <a:pos x="231" y="279"/>
                  </a:cxn>
                  <a:cxn ang="0">
                    <a:pos x="249" y="285"/>
                  </a:cxn>
                  <a:cxn ang="0">
                    <a:pos x="266" y="276"/>
                  </a:cxn>
                  <a:cxn ang="0">
                    <a:pos x="272" y="263"/>
                  </a:cxn>
                  <a:cxn ang="0">
                    <a:pos x="271" y="68"/>
                  </a:cxn>
                </a:cxnLst>
                <a:rect l="0" t="0" r="r" b="b"/>
                <a:pathLst>
                  <a:path w="272" h="592">
                    <a:moveTo>
                      <a:pt x="271" y="68"/>
                    </a:moveTo>
                    <a:cubicBezTo>
                      <a:pt x="270" y="58"/>
                      <a:pt x="266" y="47"/>
                      <a:pt x="260" y="36"/>
                    </a:cubicBezTo>
                    <a:cubicBezTo>
                      <a:pt x="248" y="14"/>
                      <a:pt x="231" y="2"/>
                      <a:pt x="207" y="1"/>
                    </a:cubicBezTo>
                    <a:cubicBezTo>
                      <a:pt x="205" y="0"/>
                      <a:pt x="203" y="1"/>
                      <a:pt x="201" y="1"/>
                    </a:cubicBezTo>
                    <a:cubicBezTo>
                      <a:pt x="73" y="1"/>
                      <a:pt x="73" y="1"/>
                      <a:pt x="73" y="1"/>
                    </a:cubicBezTo>
                    <a:cubicBezTo>
                      <a:pt x="71" y="1"/>
                      <a:pt x="68" y="0"/>
                      <a:pt x="65" y="1"/>
                    </a:cubicBezTo>
                    <a:cubicBezTo>
                      <a:pt x="41" y="2"/>
                      <a:pt x="23" y="14"/>
                      <a:pt x="12" y="36"/>
                    </a:cubicBezTo>
                    <a:cubicBezTo>
                      <a:pt x="6" y="47"/>
                      <a:pt x="2" y="58"/>
                      <a:pt x="1" y="68"/>
                    </a:cubicBezTo>
                    <a:cubicBezTo>
                      <a:pt x="1" y="68"/>
                      <a:pt x="1" y="68"/>
                      <a:pt x="1" y="68"/>
                    </a:cubicBezTo>
                    <a:cubicBezTo>
                      <a:pt x="0" y="263"/>
                      <a:pt x="0" y="263"/>
                      <a:pt x="0" y="263"/>
                    </a:cubicBezTo>
                    <a:cubicBezTo>
                      <a:pt x="0" y="267"/>
                      <a:pt x="2" y="272"/>
                      <a:pt x="6" y="276"/>
                    </a:cubicBezTo>
                    <a:cubicBezTo>
                      <a:pt x="10" y="281"/>
                      <a:pt x="16" y="284"/>
                      <a:pt x="23" y="285"/>
                    </a:cubicBezTo>
                    <a:cubicBezTo>
                      <a:pt x="29" y="285"/>
                      <a:pt x="36" y="283"/>
                      <a:pt x="41" y="279"/>
                    </a:cubicBezTo>
                    <a:cubicBezTo>
                      <a:pt x="47" y="275"/>
                      <a:pt x="49" y="271"/>
                      <a:pt x="49" y="266"/>
                    </a:cubicBezTo>
                    <a:cubicBezTo>
                      <a:pt x="50" y="90"/>
                      <a:pt x="50" y="90"/>
                      <a:pt x="50" y="90"/>
                    </a:cubicBezTo>
                    <a:cubicBezTo>
                      <a:pt x="62" y="90"/>
                      <a:pt x="62" y="90"/>
                      <a:pt x="62" y="90"/>
                    </a:cubicBezTo>
                    <a:cubicBezTo>
                      <a:pt x="62" y="117"/>
                      <a:pt x="62" y="117"/>
                      <a:pt x="62" y="117"/>
                    </a:cubicBezTo>
                    <a:cubicBezTo>
                      <a:pt x="63" y="559"/>
                      <a:pt x="63" y="559"/>
                      <a:pt x="63" y="559"/>
                    </a:cubicBezTo>
                    <a:cubicBezTo>
                      <a:pt x="65" y="570"/>
                      <a:pt x="69" y="578"/>
                      <a:pt x="75" y="583"/>
                    </a:cubicBezTo>
                    <a:cubicBezTo>
                      <a:pt x="80" y="589"/>
                      <a:pt x="87" y="591"/>
                      <a:pt x="95" y="591"/>
                    </a:cubicBezTo>
                    <a:cubicBezTo>
                      <a:pt x="100" y="592"/>
                      <a:pt x="106" y="591"/>
                      <a:pt x="111" y="589"/>
                    </a:cubicBezTo>
                    <a:cubicBezTo>
                      <a:pt x="122" y="583"/>
                      <a:pt x="128" y="572"/>
                      <a:pt x="128" y="555"/>
                    </a:cubicBezTo>
                    <a:cubicBezTo>
                      <a:pt x="129" y="538"/>
                      <a:pt x="129" y="488"/>
                      <a:pt x="129" y="404"/>
                    </a:cubicBezTo>
                    <a:cubicBezTo>
                      <a:pt x="130" y="283"/>
                      <a:pt x="130" y="283"/>
                      <a:pt x="130" y="283"/>
                    </a:cubicBezTo>
                    <a:cubicBezTo>
                      <a:pt x="145" y="283"/>
                      <a:pt x="145" y="283"/>
                      <a:pt x="145" y="283"/>
                    </a:cubicBezTo>
                    <a:cubicBezTo>
                      <a:pt x="145" y="557"/>
                      <a:pt x="145" y="557"/>
                      <a:pt x="145" y="557"/>
                    </a:cubicBezTo>
                    <a:cubicBezTo>
                      <a:pt x="145" y="568"/>
                      <a:pt x="149" y="577"/>
                      <a:pt x="157" y="584"/>
                    </a:cubicBezTo>
                    <a:cubicBezTo>
                      <a:pt x="163" y="590"/>
                      <a:pt x="170" y="592"/>
                      <a:pt x="179" y="592"/>
                    </a:cubicBezTo>
                    <a:cubicBezTo>
                      <a:pt x="187" y="592"/>
                      <a:pt x="193" y="590"/>
                      <a:pt x="198" y="586"/>
                    </a:cubicBezTo>
                    <a:cubicBezTo>
                      <a:pt x="204" y="581"/>
                      <a:pt x="208" y="573"/>
                      <a:pt x="210" y="560"/>
                    </a:cubicBezTo>
                    <a:cubicBezTo>
                      <a:pt x="211" y="550"/>
                      <a:pt x="211" y="393"/>
                      <a:pt x="210" y="90"/>
                    </a:cubicBezTo>
                    <a:cubicBezTo>
                      <a:pt x="221" y="91"/>
                      <a:pt x="221" y="91"/>
                      <a:pt x="221" y="91"/>
                    </a:cubicBezTo>
                    <a:cubicBezTo>
                      <a:pt x="223" y="266"/>
                      <a:pt x="223" y="266"/>
                      <a:pt x="223" y="266"/>
                    </a:cubicBezTo>
                    <a:cubicBezTo>
                      <a:pt x="223" y="271"/>
                      <a:pt x="225" y="275"/>
                      <a:pt x="231" y="279"/>
                    </a:cubicBezTo>
                    <a:cubicBezTo>
                      <a:pt x="236" y="283"/>
                      <a:pt x="242" y="285"/>
                      <a:pt x="249" y="285"/>
                    </a:cubicBezTo>
                    <a:cubicBezTo>
                      <a:pt x="256" y="284"/>
                      <a:pt x="262" y="281"/>
                      <a:pt x="266" y="276"/>
                    </a:cubicBezTo>
                    <a:cubicBezTo>
                      <a:pt x="270" y="272"/>
                      <a:pt x="272" y="267"/>
                      <a:pt x="272" y="263"/>
                    </a:cubicBezTo>
                    <a:lnTo>
                      <a:pt x="271" y="68"/>
                    </a:ln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grpSp>
        <p:sp>
          <p:nvSpPr>
            <p:cNvPr id="37" name="TextBox 36"/>
            <p:cNvSpPr txBox="1"/>
            <p:nvPr/>
          </p:nvSpPr>
          <p:spPr>
            <a:xfrm rot="16200000">
              <a:off x="4984580" y="4366275"/>
              <a:ext cx="390293" cy="215466"/>
            </a:xfrm>
            <a:prstGeom prst="rect">
              <a:avLst/>
            </a:prstGeom>
          </p:spPr>
          <p:txBody>
            <a:bodyPr vert="horz" wrap="square" lIns="0" tIns="0" rIns="0" bIns="0" rtlCol="0">
              <a:spAutoFit/>
            </a:bodyPr>
            <a:lstStyle/>
            <a:p>
              <a:pPr marL="7001" algn="ctr" defTabSz="1343985">
                <a:defRPr/>
              </a:pPr>
              <a:r>
                <a:rPr lang="da-DK" sz="2058" kern="0" dirty="0">
                  <a:solidFill>
                    <a:schemeClr val="accent3">
                      <a:lumMod val="75000"/>
                    </a:schemeClr>
                  </a:solidFill>
                  <a:latin typeface="Arial Rounded MT Bold"/>
                </a:rPr>
                <a:t>43</a:t>
              </a:r>
              <a:r>
                <a:rPr lang="da-DK" sz="1470" b="1" kern="0" dirty="0">
                  <a:solidFill>
                    <a:schemeClr val="accent3">
                      <a:lumMod val="75000"/>
                    </a:schemeClr>
                  </a:solidFill>
                  <a:latin typeface="Arial Rounded MT Bold"/>
                </a:rPr>
                <a:t>%</a:t>
              </a:r>
              <a:endParaRPr lang="da-DK" sz="1764" b="1" kern="0" dirty="0">
                <a:solidFill>
                  <a:schemeClr val="accent3">
                    <a:lumMod val="75000"/>
                  </a:schemeClr>
                </a:solidFill>
                <a:latin typeface="Arial Rounded MT Bold"/>
              </a:endParaRPr>
            </a:p>
          </p:txBody>
        </p:sp>
      </p:grpSp>
      <p:grpSp>
        <p:nvGrpSpPr>
          <p:cNvPr id="40" name="Group 39"/>
          <p:cNvGrpSpPr/>
          <p:nvPr/>
        </p:nvGrpSpPr>
        <p:grpSpPr>
          <a:xfrm>
            <a:off x="7519869" y="5751273"/>
            <a:ext cx="685411" cy="1621261"/>
            <a:chOff x="4492810" y="4027127"/>
            <a:chExt cx="466332" cy="1103055"/>
          </a:xfrm>
        </p:grpSpPr>
        <p:grpSp>
          <p:nvGrpSpPr>
            <p:cNvPr id="41" name="Group 40"/>
            <p:cNvGrpSpPr>
              <a:grpSpLocks noChangeAspect="1"/>
            </p:cNvGrpSpPr>
            <p:nvPr/>
          </p:nvGrpSpPr>
          <p:grpSpPr>
            <a:xfrm>
              <a:off x="4492810" y="4027127"/>
              <a:ext cx="466332" cy="1103055"/>
              <a:chOff x="5246688" y="2962276"/>
              <a:chExt cx="1073150" cy="2538412"/>
            </a:xfrm>
            <a:solidFill>
              <a:sysClr val="window" lastClr="FFFFFF"/>
            </a:solidFill>
          </p:grpSpPr>
          <p:sp>
            <p:nvSpPr>
              <p:cNvPr id="43" name="Freeform 11"/>
              <p:cNvSpPr>
                <a:spLocks/>
              </p:cNvSpPr>
              <p:nvPr/>
            </p:nvSpPr>
            <p:spPr bwMode="auto">
              <a:xfrm>
                <a:off x="5527675" y="2962276"/>
                <a:ext cx="528638" cy="531813"/>
              </a:xfrm>
              <a:custGeom>
                <a:avLst/>
                <a:gdLst/>
                <a:ahLst/>
                <a:cxnLst>
                  <a:cxn ang="0">
                    <a:pos x="21" y="21"/>
                  </a:cxn>
                  <a:cxn ang="0">
                    <a:pos x="0" y="71"/>
                  </a:cxn>
                  <a:cxn ang="0">
                    <a:pos x="21" y="121"/>
                  </a:cxn>
                  <a:cxn ang="0">
                    <a:pos x="71" y="142"/>
                  </a:cxn>
                  <a:cxn ang="0">
                    <a:pos x="121" y="121"/>
                  </a:cxn>
                  <a:cxn ang="0">
                    <a:pos x="141" y="71"/>
                  </a:cxn>
                  <a:cxn ang="0">
                    <a:pos x="121" y="21"/>
                  </a:cxn>
                  <a:cxn ang="0">
                    <a:pos x="71" y="0"/>
                  </a:cxn>
                  <a:cxn ang="0">
                    <a:pos x="21" y="21"/>
                  </a:cxn>
                </a:cxnLst>
                <a:rect l="0" t="0" r="r" b="b"/>
                <a:pathLst>
                  <a:path w="141" h="142">
                    <a:moveTo>
                      <a:pt x="21" y="21"/>
                    </a:moveTo>
                    <a:cubicBezTo>
                      <a:pt x="7" y="35"/>
                      <a:pt x="0" y="51"/>
                      <a:pt x="0" y="71"/>
                    </a:cubicBezTo>
                    <a:cubicBezTo>
                      <a:pt x="0" y="91"/>
                      <a:pt x="7" y="107"/>
                      <a:pt x="21" y="121"/>
                    </a:cubicBezTo>
                    <a:cubicBezTo>
                      <a:pt x="34" y="135"/>
                      <a:pt x="51" y="142"/>
                      <a:pt x="71" y="142"/>
                    </a:cubicBezTo>
                    <a:cubicBezTo>
                      <a:pt x="90" y="142"/>
                      <a:pt x="107" y="135"/>
                      <a:pt x="121" y="121"/>
                    </a:cubicBezTo>
                    <a:cubicBezTo>
                      <a:pt x="135" y="107"/>
                      <a:pt x="141" y="91"/>
                      <a:pt x="141" y="71"/>
                    </a:cubicBezTo>
                    <a:cubicBezTo>
                      <a:pt x="141" y="51"/>
                      <a:pt x="135" y="35"/>
                      <a:pt x="121" y="21"/>
                    </a:cubicBezTo>
                    <a:cubicBezTo>
                      <a:pt x="107" y="7"/>
                      <a:pt x="90" y="0"/>
                      <a:pt x="71" y="0"/>
                    </a:cubicBezTo>
                    <a:cubicBezTo>
                      <a:pt x="51" y="0"/>
                      <a:pt x="34" y="7"/>
                      <a:pt x="21" y="21"/>
                    </a:cubicBez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sp>
            <p:nvSpPr>
              <p:cNvPr id="44" name="Freeform 13"/>
              <p:cNvSpPr>
                <a:spLocks/>
              </p:cNvSpPr>
              <p:nvPr/>
            </p:nvSpPr>
            <p:spPr bwMode="auto">
              <a:xfrm>
                <a:off x="5246688" y="3554413"/>
                <a:ext cx="1073150" cy="1946275"/>
              </a:xfrm>
              <a:custGeom>
                <a:avLst/>
                <a:gdLst/>
                <a:ahLst/>
                <a:cxnLst>
                  <a:cxn ang="0">
                    <a:pos x="284" y="194"/>
                  </a:cxn>
                  <a:cxn ang="0">
                    <a:pos x="244" y="53"/>
                  </a:cxn>
                  <a:cxn ang="0">
                    <a:pos x="207" y="7"/>
                  </a:cxn>
                  <a:cxn ang="0">
                    <a:pos x="190" y="1"/>
                  </a:cxn>
                  <a:cxn ang="0">
                    <a:pos x="183" y="0"/>
                  </a:cxn>
                  <a:cxn ang="0">
                    <a:pos x="144" y="1"/>
                  </a:cxn>
                  <a:cxn ang="0">
                    <a:pos x="143" y="1"/>
                  </a:cxn>
                  <a:cxn ang="0">
                    <a:pos x="142" y="1"/>
                  </a:cxn>
                  <a:cxn ang="0">
                    <a:pos x="103" y="0"/>
                  </a:cxn>
                  <a:cxn ang="0">
                    <a:pos x="96" y="1"/>
                  </a:cxn>
                  <a:cxn ang="0">
                    <a:pos x="79" y="7"/>
                  </a:cxn>
                  <a:cxn ang="0">
                    <a:pos x="42" y="53"/>
                  </a:cxn>
                  <a:cxn ang="0">
                    <a:pos x="2" y="194"/>
                  </a:cxn>
                  <a:cxn ang="0">
                    <a:pos x="0" y="208"/>
                  </a:cxn>
                  <a:cxn ang="0">
                    <a:pos x="3" y="218"/>
                  </a:cxn>
                  <a:cxn ang="0">
                    <a:pos x="11" y="224"/>
                  </a:cxn>
                  <a:cxn ang="0">
                    <a:pos x="27" y="224"/>
                  </a:cxn>
                  <a:cxn ang="0">
                    <a:pos x="42" y="203"/>
                  </a:cxn>
                  <a:cxn ang="0">
                    <a:pos x="65" y="129"/>
                  </a:cxn>
                  <a:cxn ang="0">
                    <a:pos x="81" y="73"/>
                  </a:cxn>
                  <a:cxn ang="0">
                    <a:pos x="93" y="72"/>
                  </a:cxn>
                  <a:cxn ang="0">
                    <a:pos x="37" y="265"/>
                  </a:cxn>
                  <a:cxn ang="0">
                    <a:pos x="87" y="265"/>
                  </a:cxn>
                  <a:cxn ang="0">
                    <a:pos x="87" y="500"/>
                  </a:cxn>
                  <a:cxn ang="0">
                    <a:pos x="97" y="517"/>
                  </a:cxn>
                  <a:cxn ang="0">
                    <a:pos x="110" y="519"/>
                  </a:cxn>
                  <a:cxn ang="0">
                    <a:pos x="135" y="500"/>
                  </a:cxn>
                  <a:cxn ang="0">
                    <a:pos x="136" y="264"/>
                  </a:cxn>
                  <a:cxn ang="0">
                    <a:pos x="149" y="264"/>
                  </a:cxn>
                  <a:cxn ang="0">
                    <a:pos x="149" y="264"/>
                  </a:cxn>
                  <a:cxn ang="0">
                    <a:pos x="151" y="500"/>
                  </a:cxn>
                  <a:cxn ang="0">
                    <a:pos x="176" y="519"/>
                  </a:cxn>
                  <a:cxn ang="0">
                    <a:pos x="189" y="517"/>
                  </a:cxn>
                  <a:cxn ang="0">
                    <a:pos x="199" y="500"/>
                  </a:cxn>
                  <a:cxn ang="0">
                    <a:pos x="202" y="265"/>
                  </a:cxn>
                  <a:cxn ang="0">
                    <a:pos x="250" y="265"/>
                  </a:cxn>
                  <a:cxn ang="0">
                    <a:pos x="193" y="72"/>
                  </a:cxn>
                  <a:cxn ang="0">
                    <a:pos x="205" y="73"/>
                  </a:cxn>
                  <a:cxn ang="0">
                    <a:pos x="221" y="129"/>
                  </a:cxn>
                  <a:cxn ang="0">
                    <a:pos x="244" y="203"/>
                  </a:cxn>
                  <a:cxn ang="0">
                    <a:pos x="259" y="224"/>
                  </a:cxn>
                  <a:cxn ang="0">
                    <a:pos x="275" y="224"/>
                  </a:cxn>
                  <a:cxn ang="0">
                    <a:pos x="283" y="218"/>
                  </a:cxn>
                  <a:cxn ang="0">
                    <a:pos x="286" y="208"/>
                  </a:cxn>
                  <a:cxn ang="0">
                    <a:pos x="284" y="194"/>
                  </a:cxn>
                </a:cxnLst>
                <a:rect l="0" t="0" r="r" b="b"/>
                <a:pathLst>
                  <a:path w="286" h="519">
                    <a:moveTo>
                      <a:pt x="284" y="194"/>
                    </a:moveTo>
                    <a:cubicBezTo>
                      <a:pt x="268" y="135"/>
                      <a:pt x="254" y="88"/>
                      <a:pt x="244" y="53"/>
                    </a:cubicBezTo>
                    <a:cubicBezTo>
                      <a:pt x="237" y="32"/>
                      <a:pt x="225" y="16"/>
                      <a:pt x="207" y="7"/>
                    </a:cubicBezTo>
                    <a:cubicBezTo>
                      <a:pt x="202" y="4"/>
                      <a:pt x="196" y="2"/>
                      <a:pt x="190" y="1"/>
                    </a:cubicBezTo>
                    <a:cubicBezTo>
                      <a:pt x="183" y="0"/>
                      <a:pt x="183" y="0"/>
                      <a:pt x="183" y="0"/>
                    </a:cubicBezTo>
                    <a:cubicBezTo>
                      <a:pt x="144" y="1"/>
                      <a:pt x="144" y="1"/>
                      <a:pt x="144" y="1"/>
                    </a:cubicBezTo>
                    <a:cubicBezTo>
                      <a:pt x="143" y="1"/>
                      <a:pt x="143" y="1"/>
                      <a:pt x="143" y="1"/>
                    </a:cubicBezTo>
                    <a:cubicBezTo>
                      <a:pt x="142" y="1"/>
                      <a:pt x="142" y="1"/>
                      <a:pt x="142" y="1"/>
                    </a:cubicBezTo>
                    <a:cubicBezTo>
                      <a:pt x="103" y="0"/>
                      <a:pt x="103" y="0"/>
                      <a:pt x="103" y="0"/>
                    </a:cubicBezTo>
                    <a:cubicBezTo>
                      <a:pt x="96" y="1"/>
                      <a:pt x="96" y="1"/>
                      <a:pt x="96" y="1"/>
                    </a:cubicBezTo>
                    <a:cubicBezTo>
                      <a:pt x="90" y="2"/>
                      <a:pt x="84" y="4"/>
                      <a:pt x="79" y="7"/>
                    </a:cubicBezTo>
                    <a:cubicBezTo>
                      <a:pt x="61" y="16"/>
                      <a:pt x="49" y="32"/>
                      <a:pt x="42" y="53"/>
                    </a:cubicBezTo>
                    <a:cubicBezTo>
                      <a:pt x="32" y="88"/>
                      <a:pt x="18" y="135"/>
                      <a:pt x="2" y="194"/>
                    </a:cubicBezTo>
                    <a:cubicBezTo>
                      <a:pt x="1" y="200"/>
                      <a:pt x="0" y="204"/>
                      <a:pt x="0" y="208"/>
                    </a:cubicBezTo>
                    <a:cubicBezTo>
                      <a:pt x="0" y="212"/>
                      <a:pt x="1" y="216"/>
                      <a:pt x="3" y="218"/>
                    </a:cubicBezTo>
                    <a:cubicBezTo>
                      <a:pt x="5" y="221"/>
                      <a:pt x="8" y="223"/>
                      <a:pt x="11" y="224"/>
                    </a:cubicBezTo>
                    <a:cubicBezTo>
                      <a:pt x="18" y="226"/>
                      <a:pt x="23" y="227"/>
                      <a:pt x="27" y="224"/>
                    </a:cubicBezTo>
                    <a:cubicBezTo>
                      <a:pt x="33" y="221"/>
                      <a:pt x="38" y="214"/>
                      <a:pt x="42" y="203"/>
                    </a:cubicBezTo>
                    <a:cubicBezTo>
                      <a:pt x="46" y="192"/>
                      <a:pt x="53" y="168"/>
                      <a:pt x="65" y="129"/>
                    </a:cubicBezTo>
                    <a:cubicBezTo>
                      <a:pt x="81" y="73"/>
                      <a:pt x="81" y="73"/>
                      <a:pt x="81" y="73"/>
                    </a:cubicBezTo>
                    <a:cubicBezTo>
                      <a:pt x="93" y="72"/>
                      <a:pt x="93" y="72"/>
                      <a:pt x="93" y="72"/>
                    </a:cubicBezTo>
                    <a:cubicBezTo>
                      <a:pt x="37" y="265"/>
                      <a:pt x="37" y="265"/>
                      <a:pt x="37" y="265"/>
                    </a:cubicBezTo>
                    <a:cubicBezTo>
                      <a:pt x="87" y="265"/>
                      <a:pt x="87" y="265"/>
                      <a:pt x="87" y="265"/>
                    </a:cubicBezTo>
                    <a:cubicBezTo>
                      <a:pt x="87" y="500"/>
                      <a:pt x="87" y="500"/>
                      <a:pt x="87" y="500"/>
                    </a:cubicBezTo>
                    <a:cubicBezTo>
                      <a:pt x="88" y="508"/>
                      <a:pt x="91" y="514"/>
                      <a:pt x="97" y="517"/>
                    </a:cubicBezTo>
                    <a:cubicBezTo>
                      <a:pt x="100" y="518"/>
                      <a:pt x="104" y="519"/>
                      <a:pt x="110" y="519"/>
                    </a:cubicBezTo>
                    <a:cubicBezTo>
                      <a:pt x="126" y="519"/>
                      <a:pt x="134" y="513"/>
                      <a:pt x="135" y="500"/>
                    </a:cubicBezTo>
                    <a:cubicBezTo>
                      <a:pt x="135" y="491"/>
                      <a:pt x="136" y="412"/>
                      <a:pt x="136" y="264"/>
                    </a:cubicBezTo>
                    <a:cubicBezTo>
                      <a:pt x="149" y="264"/>
                      <a:pt x="149" y="264"/>
                      <a:pt x="149" y="264"/>
                    </a:cubicBezTo>
                    <a:cubicBezTo>
                      <a:pt x="149" y="264"/>
                      <a:pt x="149" y="264"/>
                      <a:pt x="149" y="264"/>
                    </a:cubicBezTo>
                    <a:cubicBezTo>
                      <a:pt x="150" y="413"/>
                      <a:pt x="151" y="491"/>
                      <a:pt x="151" y="500"/>
                    </a:cubicBezTo>
                    <a:cubicBezTo>
                      <a:pt x="152" y="513"/>
                      <a:pt x="160" y="519"/>
                      <a:pt x="176" y="519"/>
                    </a:cubicBezTo>
                    <a:cubicBezTo>
                      <a:pt x="182" y="519"/>
                      <a:pt x="186" y="518"/>
                      <a:pt x="189" y="517"/>
                    </a:cubicBezTo>
                    <a:cubicBezTo>
                      <a:pt x="195" y="514"/>
                      <a:pt x="198" y="508"/>
                      <a:pt x="199" y="500"/>
                    </a:cubicBezTo>
                    <a:cubicBezTo>
                      <a:pt x="202" y="265"/>
                      <a:pt x="202" y="265"/>
                      <a:pt x="202" y="265"/>
                    </a:cubicBezTo>
                    <a:cubicBezTo>
                      <a:pt x="250" y="265"/>
                      <a:pt x="250" y="265"/>
                      <a:pt x="250" y="265"/>
                    </a:cubicBezTo>
                    <a:cubicBezTo>
                      <a:pt x="193" y="72"/>
                      <a:pt x="193" y="72"/>
                      <a:pt x="193" y="72"/>
                    </a:cubicBezTo>
                    <a:cubicBezTo>
                      <a:pt x="205" y="73"/>
                      <a:pt x="205" y="73"/>
                      <a:pt x="205" y="73"/>
                    </a:cubicBezTo>
                    <a:cubicBezTo>
                      <a:pt x="221" y="129"/>
                      <a:pt x="221" y="129"/>
                      <a:pt x="221" y="129"/>
                    </a:cubicBezTo>
                    <a:cubicBezTo>
                      <a:pt x="233" y="168"/>
                      <a:pt x="240" y="192"/>
                      <a:pt x="244" y="203"/>
                    </a:cubicBezTo>
                    <a:cubicBezTo>
                      <a:pt x="248" y="214"/>
                      <a:pt x="253" y="221"/>
                      <a:pt x="259" y="224"/>
                    </a:cubicBezTo>
                    <a:cubicBezTo>
                      <a:pt x="263" y="227"/>
                      <a:pt x="268" y="226"/>
                      <a:pt x="275" y="224"/>
                    </a:cubicBezTo>
                    <a:cubicBezTo>
                      <a:pt x="278" y="223"/>
                      <a:pt x="281" y="221"/>
                      <a:pt x="283" y="218"/>
                    </a:cubicBezTo>
                    <a:cubicBezTo>
                      <a:pt x="285" y="216"/>
                      <a:pt x="286" y="212"/>
                      <a:pt x="286" y="208"/>
                    </a:cubicBezTo>
                    <a:cubicBezTo>
                      <a:pt x="286" y="204"/>
                      <a:pt x="285" y="200"/>
                      <a:pt x="284" y="194"/>
                    </a:cubicBez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grpSp>
        <p:sp>
          <p:nvSpPr>
            <p:cNvPr id="42" name="TextBox 41"/>
            <p:cNvSpPr txBox="1"/>
            <p:nvPr/>
          </p:nvSpPr>
          <p:spPr>
            <a:xfrm rot="16200000">
              <a:off x="4517888" y="4381444"/>
              <a:ext cx="398019" cy="215466"/>
            </a:xfrm>
            <a:prstGeom prst="rect">
              <a:avLst/>
            </a:prstGeom>
          </p:spPr>
          <p:txBody>
            <a:bodyPr vert="horz" wrap="square" lIns="0" tIns="0" rIns="0" bIns="0" rtlCol="0">
              <a:spAutoFit/>
            </a:bodyPr>
            <a:lstStyle/>
            <a:p>
              <a:pPr marL="7001" algn="ctr" defTabSz="1343985">
                <a:defRPr/>
              </a:pPr>
              <a:r>
                <a:rPr lang="da-DK" sz="2058" kern="0" dirty="0">
                  <a:solidFill>
                    <a:schemeClr val="accent3">
                      <a:lumMod val="75000"/>
                    </a:schemeClr>
                  </a:solidFill>
                  <a:latin typeface="Arial Rounded MT Bold"/>
                </a:rPr>
                <a:t>57</a:t>
              </a:r>
              <a:r>
                <a:rPr lang="da-DK" sz="1470" b="1" kern="0" dirty="0">
                  <a:solidFill>
                    <a:schemeClr val="accent3">
                      <a:lumMod val="75000"/>
                    </a:schemeClr>
                  </a:solidFill>
                  <a:latin typeface="Arial Rounded MT Bold"/>
                </a:rPr>
                <a:t>%</a:t>
              </a:r>
              <a:endParaRPr lang="da-DK" sz="1764" b="1" kern="0" dirty="0">
                <a:solidFill>
                  <a:schemeClr val="accent3">
                    <a:lumMod val="75000"/>
                  </a:schemeClr>
                </a:solidFill>
                <a:latin typeface="Arial Rounded MT Bold"/>
              </a:endParaRPr>
            </a:p>
          </p:txBody>
        </p:sp>
      </p:grpSp>
      <p:grpSp>
        <p:nvGrpSpPr>
          <p:cNvPr id="45" name="Group 44"/>
          <p:cNvGrpSpPr/>
          <p:nvPr/>
        </p:nvGrpSpPr>
        <p:grpSpPr>
          <a:xfrm>
            <a:off x="5850796" y="6059334"/>
            <a:ext cx="1450367" cy="1211087"/>
            <a:chOff x="4260972" y="4249633"/>
            <a:chExt cx="986784" cy="823986"/>
          </a:xfrm>
        </p:grpSpPr>
        <p:grpSp>
          <p:nvGrpSpPr>
            <p:cNvPr id="46" name="Group 45"/>
            <p:cNvGrpSpPr/>
            <p:nvPr/>
          </p:nvGrpSpPr>
          <p:grpSpPr>
            <a:xfrm>
              <a:off x="4260972" y="4249633"/>
              <a:ext cx="986784" cy="823986"/>
              <a:chOff x="4260972" y="4249633"/>
              <a:chExt cx="986784" cy="823986"/>
            </a:xfrm>
          </p:grpSpPr>
          <p:sp>
            <p:nvSpPr>
              <p:cNvPr id="48" name="Rounded Rectangle 29"/>
              <p:cNvSpPr/>
              <p:nvPr/>
            </p:nvSpPr>
            <p:spPr>
              <a:xfrm>
                <a:off x="4260972" y="4249633"/>
                <a:ext cx="776057" cy="823986"/>
              </a:xfrm>
              <a:prstGeom prst="roundRect">
                <a:avLst/>
              </a:prstGeom>
              <a:solidFill>
                <a:sysClr val="window" lastClr="FFFFFF"/>
              </a:solidFill>
              <a:ln w="25400" cap="flat" cmpd="sng" algn="ctr">
                <a:noFill/>
                <a:prstDash val="solid"/>
              </a:ln>
              <a:effectLst/>
            </p:spPr>
            <p:txBody>
              <a:bodyPr rtlCol="0" anchor="ctr"/>
              <a:lstStyle/>
              <a:p>
                <a:pPr algn="ctr" defTabSz="1343985">
                  <a:defRPr/>
                </a:pPr>
                <a:endParaRPr lang="da-DK" sz="2646" kern="0">
                  <a:solidFill>
                    <a:sysClr val="windowText" lastClr="000000"/>
                  </a:solidFill>
                  <a:latin typeface="Calibri Light"/>
                </a:endParaRPr>
              </a:p>
            </p:txBody>
          </p:sp>
          <p:sp>
            <p:nvSpPr>
              <p:cNvPr id="49" name="Isosceles Triangle 48"/>
              <p:cNvSpPr/>
              <p:nvPr/>
            </p:nvSpPr>
            <p:spPr>
              <a:xfrm rot="6670216">
                <a:off x="4993066" y="4787203"/>
                <a:ext cx="220771" cy="288608"/>
              </a:xfrm>
              <a:prstGeom prst="triangle">
                <a:avLst/>
              </a:prstGeom>
              <a:solidFill>
                <a:sysClr val="window" lastClr="FFFFFF"/>
              </a:solidFill>
              <a:ln w="25400" cap="flat" cmpd="sng" algn="ctr">
                <a:noFill/>
                <a:prstDash val="solid"/>
              </a:ln>
              <a:effectLst/>
            </p:spPr>
            <p:txBody>
              <a:bodyPr rtlCol="0" anchor="ctr"/>
              <a:lstStyle/>
              <a:p>
                <a:pPr algn="ctr" defTabSz="1343985">
                  <a:defRPr/>
                </a:pPr>
                <a:endParaRPr lang="da-DK" sz="2646" kern="0">
                  <a:solidFill>
                    <a:sysClr val="windowText" lastClr="000000"/>
                  </a:solidFill>
                  <a:latin typeface="Calibri Light"/>
                </a:endParaRPr>
              </a:p>
            </p:txBody>
          </p:sp>
        </p:grpSp>
        <p:sp>
          <p:nvSpPr>
            <p:cNvPr id="47" name="TextBox 46"/>
            <p:cNvSpPr txBox="1"/>
            <p:nvPr/>
          </p:nvSpPr>
          <p:spPr>
            <a:xfrm>
              <a:off x="4260972" y="4389058"/>
              <a:ext cx="767120" cy="523286"/>
            </a:xfrm>
            <a:prstGeom prst="rect">
              <a:avLst/>
            </a:prstGeom>
          </p:spPr>
          <p:txBody>
            <a:bodyPr vert="horz" wrap="square" lIns="0" tIns="0" rIns="0" bIns="0" rtlCol="0">
              <a:spAutoFit/>
            </a:bodyPr>
            <a:lstStyle/>
            <a:p>
              <a:pPr marL="7001" algn="ctr" defTabSz="1343985">
                <a:defRPr/>
              </a:pPr>
              <a:r>
                <a:rPr lang="da-DK" sz="2646" kern="0" dirty="0">
                  <a:solidFill>
                    <a:schemeClr val="accent3">
                      <a:lumMod val="75000"/>
                    </a:schemeClr>
                  </a:solidFill>
                  <a:latin typeface="Arial Rounded MT Bold"/>
                </a:rPr>
                <a:t>76</a:t>
              </a:r>
              <a:r>
                <a:rPr lang="da-DK" sz="1617" b="1" kern="0" dirty="0">
                  <a:solidFill>
                    <a:schemeClr val="accent3">
                      <a:lumMod val="75000"/>
                    </a:schemeClr>
                  </a:solidFill>
                  <a:latin typeface="Arial Rounded MT Bold"/>
                </a:rPr>
                <a:t>%</a:t>
              </a:r>
              <a:r>
                <a:rPr lang="da-DK" sz="2646" b="1" kern="0" dirty="0">
                  <a:solidFill>
                    <a:schemeClr val="accent3">
                      <a:lumMod val="75000"/>
                    </a:schemeClr>
                  </a:solidFill>
                  <a:latin typeface="Arial Rounded MT Bold"/>
                </a:rPr>
                <a:t> </a:t>
              </a:r>
            </a:p>
            <a:p>
              <a:pPr marL="7001" algn="ctr" defTabSz="1343985">
                <a:defRPr/>
              </a:pPr>
              <a:r>
                <a:rPr lang="da-DK" sz="1029" kern="0" dirty="0">
                  <a:solidFill>
                    <a:schemeClr val="accent3">
                      <a:lumMod val="75000"/>
                    </a:schemeClr>
                  </a:solidFill>
                  <a:latin typeface="Arial Rounded MT Bold"/>
                </a:rPr>
                <a:t>ARE ABOVE</a:t>
              </a:r>
            </a:p>
            <a:p>
              <a:pPr marL="7001" algn="ctr" defTabSz="1343985">
                <a:defRPr/>
              </a:pPr>
              <a:r>
                <a:rPr lang="da-DK" sz="1323" b="1" kern="0" dirty="0">
                  <a:solidFill>
                    <a:schemeClr val="accent3">
                      <a:lumMod val="75000"/>
                    </a:schemeClr>
                  </a:solidFill>
                  <a:latin typeface="Arial Rounded MT Bold"/>
                </a:rPr>
                <a:t>40 </a:t>
              </a:r>
              <a:r>
                <a:rPr lang="da-DK" sz="1029" kern="0" dirty="0">
                  <a:solidFill>
                    <a:schemeClr val="accent3">
                      <a:lumMod val="75000"/>
                    </a:schemeClr>
                  </a:solidFill>
                  <a:latin typeface="Arial Rounded MT Bold"/>
                </a:rPr>
                <a:t>YEARS</a:t>
              </a:r>
              <a:endParaRPr lang="da-DK" sz="1176" kern="0" dirty="0">
                <a:solidFill>
                  <a:schemeClr val="accent3">
                    <a:lumMod val="75000"/>
                  </a:schemeClr>
                </a:solidFill>
                <a:latin typeface="Arial Rounded MT Bold"/>
              </a:endParaRPr>
            </a:p>
          </p:txBody>
        </p:sp>
      </p:grpSp>
      <p:grpSp>
        <p:nvGrpSpPr>
          <p:cNvPr id="55" name="Group 54"/>
          <p:cNvGrpSpPr/>
          <p:nvPr/>
        </p:nvGrpSpPr>
        <p:grpSpPr>
          <a:xfrm>
            <a:off x="9205514" y="6067396"/>
            <a:ext cx="1457488" cy="1211088"/>
            <a:chOff x="4045400" y="4249633"/>
            <a:chExt cx="991629" cy="823986"/>
          </a:xfrm>
        </p:grpSpPr>
        <p:grpSp>
          <p:nvGrpSpPr>
            <p:cNvPr id="56" name="Group 55"/>
            <p:cNvGrpSpPr/>
            <p:nvPr/>
          </p:nvGrpSpPr>
          <p:grpSpPr>
            <a:xfrm>
              <a:off x="4045400" y="4249633"/>
              <a:ext cx="991629" cy="823986"/>
              <a:chOff x="4045400" y="4249633"/>
              <a:chExt cx="991629" cy="823986"/>
            </a:xfrm>
          </p:grpSpPr>
          <p:sp>
            <p:nvSpPr>
              <p:cNvPr id="58" name="Rounded Rectangle 39"/>
              <p:cNvSpPr/>
              <p:nvPr/>
            </p:nvSpPr>
            <p:spPr>
              <a:xfrm>
                <a:off x="4260972" y="4249633"/>
                <a:ext cx="776057" cy="823986"/>
              </a:xfrm>
              <a:prstGeom prst="roundRect">
                <a:avLst/>
              </a:prstGeom>
              <a:solidFill>
                <a:sysClr val="window" lastClr="FFFFFF"/>
              </a:solidFill>
              <a:ln w="25400" cap="flat" cmpd="sng" algn="ctr">
                <a:noFill/>
                <a:prstDash val="solid"/>
              </a:ln>
              <a:effectLst/>
            </p:spPr>
            <p:txBody>
              <a:bodyPr rtlCol="0" anchor="ctr"/>
              <a:lstStyle/>
              <a:p>
                <a:pPr algn="ctr" defTabSz="1343985">
                  <a:defRPr/>
                </a:pPr>
                <a:endParaRPr lang="da-DK" sz="2646" kern="0">
                  <a:solidFill>
                    <a:sysClr val="windowText" lastClr="000000"/>
                  </a:solidFill>
                  <a:latin typeface="Calibri Light"/>
                </a:endParaRPr>
              </a:p>
            </p:txBody>
          </p:sp>
          <p:sp>
            <p:nvSpPr>
              <p:cNvPr id="59" name="Isosceles Triangle 58"/>
              <p:cNvSpPr/>
              <p:nvPr/>
            </p:nvSpPr>
            <p:spPr>
              <a:xfrm rot="14918648">
                <a:off x="4079318" y="4791244"/>
                <a:ext cx="220771" cy="288608"/>
              </a:xfrm>
              <a:prstGeom prst="triangle">
                <a:avLst/>
              </a:prstGeom>
              <a:solidFill>
                <a:sysClr val="window" lastClr="FFFFFF"/>
              </a:solidFill>
              <a:ln w="25400" cap="flat" cmpd="sng" algn="ctr">
                <a:noFill/>
                <a:prstDash val="solid"/>
              </a:ln>
              <a:effectLst/>
            </p:spPr>
            <p:txBody>
              <a:bodyPr rtlCol="0" anchor="ctr"/>
              <a:lstStyle/>
              <a:p>
                <a:pPr algn="ctr" defTabSz="1343985">
                  <a:defRPr/>
                </a:pPr>
                <a:endParaRPr lang="da-DK" sz="2646" kern="0">
                  <a:solidFill>
                    <a:sysClr val="windowText" lastClr="000000"/>
                  </a:solidFill>
                  <a:latin typeface="Calibri Light"/>
                </a:endParaRPr>
              </a:p>
            </p:txBody>
          </p:sp>
        </p:grpSp>
        <p:sp>
          <p:nvSpPr>
            <p:cNvPr id="57" name="TextBox 56"/>
            <p:cNvSpPr txBox="1"/>
            <p:nvPr/>
          </p:nvSpPr>
          <p:spPr>
            <a:xfrm>
              <a:off x="4260971" y="4346194"/>
              <a:ext cx="776057" cy="538729"/>
            </a:xfrm>
            <a:prstGeom prst="rect">
              <a:avLst/>
            </a:prstGeom>
          </p:spPr>
          <p:txBody>
            <a:bodyPr vert="horz" wrap="square" lIns="0" tIns="0" rIns="0" bIns="0" rtlCol="0">
              <a:spAutoFit/>
            </a:bodyPr>
            <a:lstStyle/>
            <a:p>
              <a:pPr marL="7001" algn="ctr" defTabSz="1343985">
                <a:defRPr/>
              </a:pPr>
              <a:r>
                <a:rPr lang="da-DK" sz="1029" kern="0" dirty="0">
                  <a:solidFill>
                    <a:schemeClr val="accent3">
                      <a:lumMod val="75000"/>
                    </a:schemeClr>
                  </a:solidFill>
                  <a:latin typeface="Arial Rounded MT Bold"/>
                </a:rPr>
                <a:t>SHARE OF OVERNIGHT STAYS</a:t>
              </a:r>
            </a:p>
            <a:p>
              <a:pPr marL="7001" algn="ctr" defTabSz="1343985">
                <a:defRPr/>
              </a:pPr>
              <a:r>
                <a:rPr lang="da-DK" sz="2058" kern="0" dirty="0">
                  <a:solidFill>
                    <a:schemeClr val="accent3">
                      <a:lumMod val="75000"/>
                    </a:schemeClr>
                  </a:solidFill>
                  <a:latin typeface="Arial Rounded MT Bold"/>
                </a:rPr>
                <a:t>12</a:t>
              </a:r>
              <a:r>
                <a:rPr lang="da-DK" sz="1470" b="1" kern="0" dirty="0">
                  <a:solidFill>
                    <a:schemeClr val="accent3">
                      <a:lumMod val="75000"/>
                    </a:schemeClr>
                  </a:solidFill>
                  <a:latin typeface="Arial Rounded MT Bold"/>
                </a:rPr>
                <a:t>%</a:t>
              </a:r>
              <a:endParaRPr lang="da-DK" sz="1176" kern="0" dirty="0">
                <a:solidFill>
                  <a:schemeClr val="accent3">
                    <a:lumMod val="75000"/>
                  </a:schemeClr>
                </a:solidFill>
                <a:latin typeface="Arial Rounded MT Bold"/>
              </a:endParaRPr>
            </a:p>
          </p:txBody>
        </p:sp>
      </p:grpSp>
      <p:sp>
        <p:nvSpPr>
          <p:cNvPr id="61" name="Oval 60"/>
          <p:cNvSpPr/>
          <p:nvPr/>
        </p:nvSpPr>
        <p:spPr>
          <a:xfrm>
            <a:off x="-409658" y="1691683"/>
            <a:ext cx="3673161" cy="3444494"/>
          </a:xfrm>
          <a:prstGeom prst="ellipse">
            <a:avLst/>
          </a:prstGeom>
          <a:solidFill>
            <a:schemeClr val="accent3">
              <a:lumMod val="75000"/>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1343985">
              <a:defRPr/>
            </a:pPr>
            <a:r>
              <a:rPr lang="en-US" sz="1543" b="1" i="1" kern="0" cap="all" dirty="0">
                <a:solidFill>
                  <a:schemeClr val="bg1"/>
                </a:solidFill>
                <a:latin typeface="Segoe UI Light" panose="020B0502040204020203" pitchFamily="34" charset="0"/>
              </a:rPr>
              <a:t>Sometimes I need to SPOIL MY LOVED ONES AND CREATE PRECIOUS MOMENTS OF TOGETHERNESS. My family comes first above all.</a:t>
            </a:r>
            <a:endParaRPr lang="en-US" sz="1617" b="1" i="1" kern="0" dirty="0">
              <a:solidFill>
                <a:schemeClr val="bg1"/>
              </a:solidFill>
            </a:endParaRPr>
          </a:p>
        </p:txBody>
      </p:sp>
      <p:sp>
        <p:nvSpPr>
          <p:cNvPr id="4" name="Rectangle 3"/>
          <p:cNvSpPr/>
          <p:nvPr/>
        </p:nvSpPr>
        <p:spPr bwMode="gray">
          <a:xfrm>
            <a:off x="-414635" y="1836415"/>
            <a:ext cx="593131" cy="3096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nb-NO" sz="2000" dirty="0">
              <a:solidFill>
                <a:schemeClr val="bg1"/>
              </a:solidFill>
            </a:endParaRPr>
          </a:p>
        </p:txBody>
      </p:sp>
      <p:graphicFrame>
        <p:nvGraphicFramePr>
          <p:cNvPr id="34" name="Chart 33"/>
          <p:cNvGraphicFramePr/>
          <p:nvPr>
            <p:extLst>
              <p:ext uri="{D42A27DB-BD31-4B8C-83A1-F6EECF244321}">
                <p14:modId xmlns:p14="http://schemas.microsoft.com/office/powerpoint/2010/main" val="2211201314"/>
              </p:ext>
            </p:extLst>
          </p:nvPr>
        </p:nvGraphicFramePr>
        <p:xfrm>
          <a:off x="10689129" y="5751273"/>
          <a:ext cx="2659361" cy="1604508"/>
        </p:xfrm>
        <a:graphic>
          <a:graphicData uri="http://schemas.openxmlformats.org/drawingml/2006/chart">
            <c:chart xmlns:c="http://schemas.openxmlformats.org/drawingml/2006/chart" xmlns:r="http://schemas.openxmlformats.org/officeDocument/2006/relationships" r:id="rId3"/>
          </a:graphicData>
        </a:graphic>
      </p:graphicFrame>
      <p:pic>
        <p:nvPicPr>
          <p:cNvPr id="33" name="Picture 2" descr="Bilderesultat for country falg button sweden"/>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696551" y="6876975"/>
            <a:ext cx="513334" cy="481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927082"/>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H="1">
            <a:off x="4519922" y="1652925"/>
            <a:ext cx="19872" cy="5337935"/>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cxnSp>
        <p:nvCxnSpPr>
          <p:cNvPr id="3" name="Straight Connector 2"/>
          <p:cNvCxnSpPr/>
          <p:nvPr/>
        </p:nvCxnSpPr>
        <p:spPr>
          <a:xfrm flipH="1">
            <a:off x="8917225" y="1652923"/>
            <a:ext cx="19872" cy="5337935"/>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cxnSp>
        <p:nvCxnSpPr>
          <p:cNvPr id="4" name="Straight Connector 3"/>
          <p:cNvCxnSpPr/>
          <p:nvPr/>
        </p:nvCxnSpPr>
        <p:spPr>
          <a:xfrm>
            <a:off x="604173" y="4265818"/>
            <a:ext cx="12221615" cy="0"/>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sp>
        <p:nvSpPr>
          <p:cNvPr id="5" name="Rectangle 4"/>
          <p:cNvSpPr/>
          <p:nvPr/>
        </p:nvSpPr>
        <p:spPr>
          <a:xfrm>
            <a:off x="188999" y="189693"/>
            <a:ext cx="13072280" cy="946027"/>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4703" b="1" dirty="0">
                <a:solidFill>
                  <a:schemeClr val="bg1"/>
                </a:solidFill>
              </a:rPr>
              <a:t>SHARING AND CARING</a:t>
            </a:r>
          </a:p>
        </p:txBody>
      </p:sp>
      <p:sp>
        <p:nvSpPr>
          <p:cNvPr id="12" name="TextBox 11"/>
          <p:cNvSpPr txBox="1"/>
          <p:nvPr/>
        </p:nvSpPr>
        <p:spPr>
          <a:xfrm>
            <a:off x="670095" y="1703969"/>
            <a:ext cx="3439313" cy="1288814"/>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TYPICAL HOLIDAY OCCASIONS</a:t>
            </a:r>
            <a:endParaRPr lang="en-GB" sz="1396" kern="0" dirty="0">
              <a:solidFill>
                <a:sysClr val="windowText" lastClr="000000"/>
              </a:solidFill>
            </a:endParaRPr>
          </a:p>
          <a:p>
            <a:pPr marL="7001" algn="just" defTabSz="1343985">
              <a:defRPr/>
            </a:pPr>
            <a:r>
              <a:rPr lang="en-GB" sz="1396" kern="0" dirty="0">
                <a:solidFill>
                  <a:sysClr val="windowText" lastClr="000000"/>
                </a:solidFill>
              </a:rPr>
              <a:t>You will find the typical sun and beach vacation in this segment also, but you will find more holidays to </a:t>
            </a:r>
            <a:r>
              <a:rPr lang="en-GB" sz="1396" b="1" kern="0" dirty="0">
                <a:solidFill>
                  <a:schemeClr val="accent3">
                    <a:lumMod val="75000"/>
                  </a:schemeClr>
                </a:solidFill>
              </a:rPr>
              <a:t>visit friends and family.</a:t>
            </a:r>
            <a:r>
              <a:rPr lang="en-GB" sz="1396" kern="0" dirty="0">
                <a:solidFill>
                  <a:sysClr val="windowText" lastClr="000000"/>
                </a:solidFill>
              </a:rPr>
              <a:t> For these consumer it’s </a:t>
            </a:r>
            <a:r>
              <a:rPr lang="en-GB" sz="1396" b="1" kern="0" dirty="0">
                <a:solidFill>
                  <a:schemeClr val="accent3">
                    <a:lumMod val="75000"/>
                  </a:schemeClr>
                </a:solidFill>
              </a:rPr>
              <a:t>all about family</a:t>
            </a:r>
            <a:r>
              <a:rPr lang="en-GB" sz="1396" kern="0" dirty="0">
                <a:solidFill>
                  <a:sysClr val="windowText" lastClr="000000"/>
                </a:solidFill>
              </a:rPr>
              <a:t>. </a:t>
            </a:r>
          </a:p>
        </p:txBody>
      </p:sp>
      <p:sp>
        <p:nvSpPr>
          <p:cNvPr id="13" name="TextBox 12"/>
          <p:cNvSpPr txBox="1"/>
          <p:nvPr/>
        </p:nvSpPr>
        <p:spPr>
          <a:xfrm>
            <a:off x="670095" y="4511727"/>
            <a:ext cx="3439313" cy="1507464"/>
          </a:xfrm>
          <a:prstGeom prst="rect">
            <a:avLst/>
          </a:prstGeom>
        </p:spPr>
        <p:txBody>
          <a:bodyPr vert="horz" wrap="square" lIns="0" tIns="0" rIns="0" bIns="0" rtlCol="0">
            <a:spAutoFit/>
          </a:bodyPr>
          <a:lstStyle/>
          <a:p>
            <a:pPr marL="7001" defTabSz="1343985">
              <a:defRPr/>
            </a:pPr>
            <a:r>
              <a:rPr lang="nb-NO" sz="1400" b="1" kern="0" dirty="0">
                <a:solidFill>
                  <a:sysClr val="windowText" lastClr="000000"/>
                </a:solidFill>
              </a:rPr>
              <a:t>HOLIDAY EXPERIENCE</a:t>
            </a:r>
          </a:p>
          <a:p>
            <a:pPr marL="4763" algn="just" defTabSz="914400">
              <a:defRPr/>
            </a:pPr>
            <a:r>
              <a:rPr lang="en-US" sz="1400" b="1" kern="0" dirty="0">
                <a:solidFill>
                  <a:srgbClr val="D35C09">
                    <a:lumMod val="75000"/>
                  </a:srgbClr>
                </a:solidFill>
              </a:rPr>
              <a:t>Relaxation</a:t>
            </a:r>
            <a:r>
              <a:rPr lang="en-US" sz="1400" kern="0" dirty="0">
                <a:solidFill>
                  <a:sysClr val="windowText" lastClr="000000"/>
                </a:solidFill>
              </a:rPr>
              <a:t> is on top of the list. Activities visit restaurants, </a:t>
            </a:r>
            <a:r>
              <a:rPr lang="en-US" sz="1400" b="1" kern="0" dirty="0">
                <a:solidFill>
                  <a:srgbClr val="D35C09">
                    <a:lumMod val="75000"/>
                  </a:srgbClr>
                </a:solidFill>
              </a:rPr>
              <a:t>sunbathing and swimming</a:t>
            </a:r>
            <a:r>
              <a:rPr lang="en-US" sz="1400" kern="0" dirty="0">
                <a:solidFill>
                  <a:sysClr val="windowText" lastClr="000000"/>
                </a:solidFill>
              </a:rPr>
              <a:t> and </a:t>
            </a:r>
            <a:r>
              <a:rPr lang="en-US" sz="1400" b="1" kern="0" dirty="0">
                <a:solidFill>
                  <a:srgbClr val="D35C09">
                    <a:lumMod val="75000"/>
                  </a:srgbClr>
                </a:solidFill>
              </a:rPr>
              <a:t>getting pampered </a:t>
            </a:r>
            <a:r>
              <a:rPr lang="en-US" sz="1400" kern="0" dirty="0">
                <a:solidFill>
                  <a:sysClr val="windowText" lastClr="000000"/>
                </a:solidFill>
              </a:rPr>
              <a:t>is also appreciated by this segment. No pushing boundaries please!</a:t>
            </a:r>
          </a:p>
          <a:p>
            <a:pPr marL="4763" lvl="0" algn="just" defTabSz="914400">
              <a:defRPr/>
            </a:pPr>
            <a:endParaRPr lang="en-GB" sz="1396" kern="0" dirty="0">
              <a:solidFill>
                <a:sysClr val="windowText" lastClr="000000"/>
              </a:solidFill>
            </a:endParaRPr>
          </a:p>
        </p:txBody>
      </p:sp>
      <p:sp>
        <p:nvSpPr>
          <p:cNvPr id="16" name="TextBox 15"/>
          <p:cNvSpPr txBox="1"/>
          <p:nvPr/>
        </p:nvSpPr>
        <p:spPr>
          <a:xfrm>
            <a:off x="4989172" y="4491716"/>
            <a:ext cx="3439313" cy="1507464"/>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SOURCES OF INSPIRATIONS</a:t>
            </a:r>
          </a:p>
          <a:p>
            <a:pPr marL="4763" lvl="0" algn="just" defTabSz="914400">
              <a:defRPr/>
            </a:pPr>
            <a:r>
              <a:rPr lang="en-GB" sz="1400" kern="0" dirty="0">
                <a:solidFill>
                  <a:sysClr val="windowText" lastClr="000000"/>
                </a:solidFill>
              </a:rPr>
              <a:t>Of course they use the internet, but more than in other segments they act on </a:t>
            </a:r>
            <a:r>
              <a:rPr lang="en-GB" sz="1396" b="1" kern="0" dirty="0">
                <a:solidFill>
                  <a:srgbClr val="D35C09">
                    <a:lumMod val="75000"/>
                  </a:srgbClr>
                </a:solidFill>
              </a:rPr>
              <a:t>advice from friends/family</a:t>
            </a:r>
            <a:r>
              <a:rPr lang="en-GB" sz="1400" kern="0" dirty="0">
                <a:solidFill>
                  <a:sysClr val="windowText" lastClr="000000"/>
                </a:solidFill>
              </a:rPr>
              <a:t>. </a:t>
            </a:r>
            <a:r>
              <a:rPr lang="en-GB" sz="1396" b="1" kern="0" dirty="0">
                <a:solidFill>
                  <a:srgbClr val="D35C09">
                    <a:lumMod val="75000"/>
                  </a:srgbClr>
                </a:solidFill>
              </a:rPr>
              <a:t>Parents and other relatives</a:t>
            </a:r>
            <a:r>
              <a:rPr lang="en-GB" sz="1400" b="1" kern="0" dirty="0">
                <a:solidFill>
                  <a:srgbClr val="FF6600"/>
                </a:solidFill>
              </a:rPr>
              <a:t> </a:t>
            </a:r>
            <a:r>
              <a:rPr lang="en-GB" sz="1400" kern="0" dirty="0">
                <a:solidFill>
                  <a:sysClr val="windowText" lastClr="000000"/>
                </a:solidFill>
              </a:rPr>
              <a:t>heavily influences their choice. They travel with children and the oldest children are a part of the decision process. </a:t>
            </a:r>
          </a:p>
        </p:txBody>
      </p:sp>
      <p:sp>
        <p:nvSpPr>
          <p:cNvPr id="17" name="TextBox 16"/>
          <p:cNvSpPr txBox="1"/>
          <p:nvPr/>
        </p:nvSpPr>
        <p:spPr>
          <a:xfrm>
            <a:off x="5015679" y="1703969"/>
            <a:ext cx="3439313" cy="1938992"/>
          </a:xfrm>
          <a:prstGeom prst="rect">
            <a:avLst/>
          </a:prstGeom>
        </p:spPr>
        <p:txBody>
          <a:bodyPr vert="horz" wrap="square" lIns="0" tIns="0" rIns="0" bIns="0" rtlCol="0">
            <a:spAutoFit/>
          </a:bodyPr>
          <a:lstStyle/>
          <a:p>
            <a:pPr marL="7001" algn="just" defTabSz="1343985">
              <a:defRPr/>
            </a:pPr>
            <a:r>
              <a:rPr lang="en-US" sz="1400" b="1" kern="0" dirty="0">
                <a:solidFill>
                  <a:sysClr val="windowText" lastClr="000000"/>
                </a:solidFill>
              </a:rPr>
              <a:t>I TRAVEL TO FEEL INCLUDED</a:t>
            </a:r>
          </a:p>
          <a:p>
            <a:pPr marL="7001" algn="just" defTabSz="1343985">
              <a:defRPr/>
            </a:pPr>
            <a:r>
              <a:rPr lang="en-GB" sz="1400" kern="0" dirty="0">
                <a:solidFill>
                  <a:sysClr val="windowText" lastClr="000000"/>
                </a:solidFill>
              </a:rPr>
              <a:t>These consumers choose destinations that enables them to </a:t>
            </a:r>
            <a:r>
              <a:rPr lang="en-GB" sz="1400" b="1" kern="0" dirty="0">
                <a:solidFill>
                  <a:srgbClr val="D35C09">
                    <a:lumMod val="75000"/>
                  </a:srgbClr>
                </a:solidFill>
              </a:rPr>
              <a:t>spend time with their loved ones</a:t>
            </a:r>
            <a:r>
              <a:rPr lang="en-GB" sz="1400" kern="0" dirty="0">
                <a:solidFill>
                  <a:sysClr val="windowText" lastClr="000000"/>
                </a:solidFill>
              </a:rPr>
              <a:t>. They want to travel to places that are </a:t>
            </a:r>
            <a:r>
              <a:rPr lang="en-GB" sz="1400" b="1" kern="0" dirty="0">
                <a:solidFill>
                  <a:srgbClr val="D35C09">
                    <a:lumMod val="75000"/>
                  </a:srgbClr>
                </a:solidFill>
              </a:rPr>
              <a:t>sociable</a:t>
            </a:r>
            <a:r>
              <a:rPr lang="en-GB" sz="1400" kern="0" dirty="0">
                <a:solidFill>
                  <a:sysClr val="windowText" lastClr="000000"/>
                </a:solidFill>
              </a:rPr>
              <a:t>, </a:t>
            </a:r>
            <a:r>
              <a:rPr lang="en-GB" sz="1400" kern="0" dirty="0" err="1">
                <a:solidFill>
                  <a:sysClr val="windowText" lastClr="000000"/>
                </a:solidFill>
              </a:rPr>
              <a:t>cozy</a:t>
            </a:r>
            <a:r>
              <a:rPr lang="en-GB" sz="1400" kern="0" dirty="0">
                <a:solidFill>
                  <a:sysClr val="windowText" lastClr="000000"/>
                </a:solidFill>
              </a:rPr>
              <a:t>, harmonious,  </a:t>
            </a:r>
            <a:r>
              <a:rPr lang="en-GB" sz="1400" b="1" kern="0" dirty="0">
                <a:solidFill>
                  <a:srgbClr val="D35C09">
                    <a:lumMod val="75000"/>
                  </a:srgbClr>
                </a:solidFill>
              </a:rPr>
              <a:t>friendly</a:t>
            </a:r>
            <a:r>
              <a:rPr lang="en-GB" sz="1400" kern="0" dirty="0">
                <a:solidFill>
                  <a:sysClr val="windowText" lastClr="000000"/>
                </a:solidFill>
              </a:rPr>
              <a:t>,</a:t>
            </a:r>
            <a:r>
              <a:rPr lang="en-GB" sz="1400" b="1" kern="0" dirty="0">
                <a:solidFill>
                  <a:sysClr val="windowText" lastClr="000000"/>
                </a:solidFill>
              </a:rPr>
              <a:t> </a:t>
            </a:r>
            <a:r>
              <a:rPr lang="en-GB" sz="1400" b="1" kern="0" dirty="0">
                <a:solidFill>
                  <a:srgbClr val="D35C09">
                    <a:lumMod val="75000"/>
                  </a:srgbClr>
                </a:solidFill>
              </a:rPr>
              <a:t>relaxed </a:t>
            </a:r>
            <a:r>
              <a:rPr lang="en-GB" sz="1400" kern="0" dirty="0"/>
              <a:t>and</a:t>
            </a:r>
            <a:r>
              <a:rPr lang="en-GB" sz="1400" b="1" kern="0" dirty="0">
                <a:solidFill>
                  <a:srgbClr val="D35C09">
                    <a:lumMod val="75000"/>
                  </a:srgbClr>
                </a:solidFill>
              </a:rPr>
              <a:t> peaceful</a:t>
            </a:r>
            <a:r>
              <a:rPr lang="en-GB" sz="1400" kern="0" dirty="0">
                <a:solidFill>
                  <a:sysClr val="windowText" lastClr="000000"/>
                </a:solidFill>
              </a:rPr>
              <a:t>. </a:t>
            </a:r>
            <a:r>
              <a:rPr lang="en-US" sz="1400" kern="0" dirty="0">
                <a:solidFill>
                  <a:sysClr val="windowText" lastClr="000000"/>
                </a:solidFill>
              </a:rPr>
              <a:t>They want to create those </a:t>
            </a:r>
            <a:r>
              <a:rPr lang="en-US" sz="1400" b="1" kern="0" dirty="0">
                <a:solidFill>
                  <a:srgbClr val="D35C09">
                    <a:lumMod val="75000"/>
                  </a:srgbClr>
                </a:solidFill>
              </a:rPr>
              <a:t>precious moments of togetherness</a:t>
            </a:r>
            <a:r>
              <a:rPr lang="en-US" sz="1400" kern="0" dirty="0">
                <a:solidFill>
                  <a:sysClr val="windowText" lastClr="000000"/>
                </a:solidFill>
              </a:rPr>
              <a:t>.</a:t>
            </a:r>
          </a:p>
          <a:p>
            <a:pPr marL="7001" algn="just" defTabSz="1343985">
              <a:defRPr/>
            </a:pPr>
            <a:endParaRPr lang="en-US" sz="1400" b="1" kern="0" dirty="0">
              <a:solidFill>
                <a:sysClr val="windowText" lastClr="000000"/>
              </a:solidFill>
            </a:endParaRPr>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451483" y="4855702"/>
            <a:ext cx="3029043" cy="2020371"/>
          </a:xfrm>
          <a:prstGeom prst="rect">
            <a:avLst/>
          </a:prstGeom>
        </p:spPr>
      </p:pic>
      <p:sp>
        <p:nvSpPr>
          <p:cNvPr id="25" name="TextBox 24"/>
          <p:cNvSpPr txBox="1"/>
          <p:nvPr/>
        </p:nvSpPr>
        <p:spPr>
          <a:xfrm>
            <a:off x="9380478" y="1703969"/>
            <a:ext cx="3439313" cy="2153795"/>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THE ROLE OF BRANDS</a:t>
            </a:r>
            <a:endParaRPr lang="en-GB" sz="1396" kern="0" dirty="0">
              <a:solidFill>
                <a:sysClr val="windowText" lastClr="000000"/>
              </a:solidFill>
            </a:endParaRPr>
          </a:p>
          <a:p>
            <a:pPr marL="4763" lvl="0" algn="just" defTabSz="914400">
              <a:defRPr/>
            </a:pPr>
            <a:r>
              <a:rPr lang="en-US" sz="1400" kern="0" dirty="0">
                <a:solidFill>
                  <a:sysClr val="windowText" lastClr="000000"/>
                </a:solidFill>
              </a:rPr>
              <a:t>Brands that want to tap into the needs in this segment should focus on </a:t>
            </a:r>
            <a:r>
              <a:rPr lang="en-US" sz="1396" b="1" kern="0" dirty="0">
                <a:solidFill>
                  <a:schemeClr val="accent3">
                    <a:lumMod val="75000"/>
                  </a:schemeClr>
                </a:solidFill>
              </a:rPr>
              <a:t>support</a:t>
            </a:r>
            <a:r>
              <a:rPr lang="en-US" sz="1400" kern="0" dirty="0">
                <a:solidFill>
                  <a:sysClr val="windowText" lastClr="000000"/>
                </a:solidFill>
              </a:rPr>
              <a:t>, </a:t>
            </a:r>
            <a:r>
              <a:rPr lang="en-US" sz="1396" b="1" kern="0" dirty="0">
                <a:solidFill>
                  <a:schemeClr val="accent3">
                    <a:lumMod val="75000"/>
                  </a:schemeClr>
                </a:solidFill>
              </a:rPr>
              <a:t>empathy</a:t>
            </a:r>
            <a:r>
              <a:rPr lang="en-US" sz="1400" kern="0" dirty="0">
                <a:solidFill>
                  <a:sysClr val="windowText" lastClr="000000"/>
                </a:solidFill>
              </a:rPr>
              <a:t>, </a:t>
            </a:r>
            <a:r>
              <a:rPr lang="en-US" sz="1396" b="1" kern="0" dirty="0">
                <a:solidFill>
                  <a:schemeClr val="accent3">
                    <a:lumMod val="75000"/>
                  </a:schemeClr>
                </a:solidFill>
              </a:rPr>
              <a:t>care</a:t>
            </a:r>
            <a:r>
              <a:rPr lang="en-US" sz="1400" kern="0" dirty="0">
                <a:solidFill>
                  <a:sysClr val="windowText" lastClr="000000"/>
                </a:solidFill>
              </a:rPr>
              <a:t> </a:t>
            </a:r>
            <a:r>
              <a:rPr lang="en-US" sz="1396" b="1" kern="0" dirty="0">
                <a:solidFill>
                  <a:schemeClr val="accent3">
                    <a:lumMod val="75000"/>
                  </a:schemeClr>
                </a:solidFill>
              </a:rPr>
              <a:t>giving</a:t>
            </a:r>
            <a:r>
              <a:rPr lang="en-US" sz="1400" kern="0" dirty="0">
                <a:solidFill>
                  <a:sysClr val="windowText" lastClr="000000"/>
                </a:solidFill>
              </a:rPr>
              <a:t> and true, deep </a:t>
            </a:r>
            <a:r>
              <a:rPr lang="en-US" sz="1396" b="1" kern="0" dirty="0">
                <a:solidFill>
                  <a:schemeClr val="accent3">
                    <a:lumMod val="75000"/>
                  </a:schemeClr>
                </a:solidFill>
              </a:rPr>
              <a:t>friendships</a:t>
            </a:r>
            <a:r>
              <a:rPr lang="en-US" sz="1400" kern="0" dirty="0">
                <a:solidFill>
                  <a:sysClr val="windowText" lastClr="000000"/>
                </a:solidFill>
              </a:rPr>
              <a:t>. They should position themselves as familiar and appealing to a broader audience and tap into those feelings that people get when they feel </a:t>
            </a:r>
            <a:r>
              <a:rPr lang="en-US" sz="1396" b="1" kern="0" dirty="0">
                <a:solidFill>
                  <a:schemeClr val="accent3">
                    <a:lumMod val="75000"/>
                  </a:schemeClr>
                </a:solidFill>
              </a:rPr>
              <a:t>warm</a:t>
            </a:r>
            <a:r>
              <a:rPr lang="en-US" sz="1400" kern="0" dirty="0">
                <a:solidFill>
                  <a:sysClr val="windowText" lastClr="000000"/>
                </a:solidFill>
              </a:rPr>
              <a:t>, </a:t>
            </a:r>
            <a:r>
              <a:rPr lang="en-US" sz="1396" b="1" kern="0" dirty="0">
                <a:solidFill>
                  <a:schemeClr val="accent3">
                    <a:lumMod val="75000"/>
                  </a:schemeClr>
                </a:solidFill>
              </a:rPr>
              <a:t>included</a:t>
            </a:r>
            <a:r>
              <a:rPr lang="en-US" sz="1400" kern="0" dirty="0">
                <a:solidFill>
                  <a:sysClr val="windowText" lastClr="000000"/>
                </a:solidFill>
              </a:rPr>
              <a:t> and </a:t>
            </a:r>
            <a:r>
              <a:rPr lang="en-US" sz="1396" b="1" kern="0" dirty="0">
                <a:solidFill>
                  <a:schemeClr val="accent3">
                    <a:lumMod val="75000"/>
                  </a:schemeClr>
                </a:solidFill>
              </a:rPr>
              <a:t>accepted</a:t>
            </a:r>
            <a:r>
              <a:rPr lang="en-US" sz="1400" kern="0" dirty="0">
                <a:solidFill>
                  <a:sysClr val="windowText" lastClr="000000"/>
                </a:solidFill>
              </a:rPr>
              <a:t> by the people or tribe they are with. </a:t>
            </a:r>
          </a:p>
        </p:txBody>
      </p:sp>
      <p:pic>
        <p:nvPicPr>
          <p:cNvPr id="14" name="Picture 2" descr="Bilderesultat for country falg button sweden"/>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696551" y="6876975"/>
            <a:ext cx="513334" cy="481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5226992"/>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sz="quarter" idx="14"/>
          </p:nvPr>
        </p:nvSpPr>
        <p:spPr>
          <a:xfrm>
            <a:off x="540000" y="1203933"/>
            <a:ext cx="2619353" cy="374398"/>
          </a:xfrm>
          <a:solidFill>
            <a:schemeClr val="tx1"/>
          </a:solidFill>
        </p:spPr>
        <p:txBody>
          <a:bodyPr/>
          <a:lstStyle/>
          <a:p>
            <a:r>
              <a:rPr lang="nb-NO" dirty="0"/>
              <a:t>Core motivations</a:t>
            </a:r>
          </a:p>
        </p:txBody>
      </p:sp>
      <p:sp>
        <p:nvSpPr>
          <p:cNvPr id="2" name="Title 1"/>
          <p:cNvSpPr>
            <a:spLocks noGrp="1"/>
          </p:cNvSpPr>
          <p:nvPr>
            <p:ph type="title"/>
          </p:nvPr>
        </p:nvSpPr>
        <p:spPr>
          <a:xfrm>
            <a:off x="539999" y="540000"/>
            <a:ext cx="5285644" cy="553998"/>
          </a:xfrm>
          <a:solidFill>
            <a:schemeClr val="accent3">
              <a:lumMod val="75000"/>
            </a:schemeClr>
          </a:solidFill>
        </p:spPr>
        <p:txBody>
          <a:bodyPr/>
          <a:lstStyle/>
          <a:p>
            <a:r>
              <a:rPr lang="en-US" b="1" dirty="0"/>
              <a:t>SHARING AND CARING</a:t>
            </a:r>
          </a:p>
        </p:txBody>
      </p:sp>
      <p:graphicFrame>
        <p:nvGraphicFramePr>
          <p:cNvPr id="57" name="SI_Chart"/>
          <p:cNvGraphicFramePr/>
          <p:nvPr>
            <p:extLst>
              <p:ext uri="{D42A27DB-BD31-4B8C-83A1-F6EECF244321}">
                <p14:modId xmlns:p14="http://schemas.microsoft.com/office/powerpoint/2010/main" val="3975255977"/>
              </p:ext>
            </p:extLst>
          </p:nvPr>
        </p:nvGraphicFramePr>
        <p:xfrm>
          <a:off x="6213602" y="2556495"/>
          <a:ext cx="5690861" cy="178673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8" name="EB_Chart"/>
          <p:cNvGraphicFramePr/>
          <p:nvPr>
            <p:extLst>
              <p:ext uri="{D42A27DB-BD31-4B8C-83A1-F6EECF244321}">
                <p14:modId xmlns:p14="http://schemas.microsoft.com/office/powerpoint/2010/main" val="3219147975"/>
              </p:ext>
            </p:extLst>
          </p:nvPr>
        </p:nvGraphicFramePr>
        <p:xfrm>
          <a:off x="167159" y="2590570"/>
          <a:ext cx="7200800" cy="178673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3" name="P_Chart"/>
          <p:cNvGraphicFramePr/>
          <p:nvPr>
            <p:extLst>
              <p:ext uri="{D42A27DB-BD31-4B8C-83A1-F6EECF244321}">
                <p14:modId xmlns:p14="http://schemas.microsoft.com/office/powerpoint/2010/main" val="1308312057"/>
              </p:ext>
            </p:extLst>
          </p:nvPr>
        </p:nvGraphicFramePr>
        <p:xfrm>
          <a:off x="2049115" y="5057239"/>
          <a:ext cx="3556936" cy="178693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64" name="FC_Chart"/>
          <p:cNvGraphicFramePr/>
          <p:nvPr>
            <p:extLst>
              <p:ext uri="{D42A27DB-BD31-4B8C-83A1-F6EECF244321}">
                <p14:modId xmlns:p14="http://schemas.microsoft.com/office/powerpoint/2010/main" val="3159034544"/>
              </p:ext>
            </p:extLst>
          </p:nvPr>
        </p:nvGraphicFramePr>
        <p:xfrm>
          <a:off x="6624499" y="5001832"/>
          <a:ext cx="4991932" cy="1786736"/>
        </p:xfrm>
        <a:graphic>
          <a:graphicData uri="http://schemas.openxmlformats.org/drawingml/2006/chart">
            <c:chart xmlns:c="http://schemas.openxmlformats.org/drawingml/2006/chart" xmlns:r="http://schemas.openxmlformats.org/officeDocument/2006/relationships" r:id="rId6"/>
          </a:graphicData>
        </a:graphic>
      </p:graphicFrame>
      <p:sp>
        <p:nvSpPr>
          <p:cNvPr id="85" name="EB_ChartHeader"/>
          <p:cNvSpPr/>
          <p:nvPr/>
        </p:nvSpPr>
        <p:spPr>
          <a:xfrm>
            <a:off x="3072423" y="2193285"/>
            <a:ext cx="2925155" cy="232347"/>
          </a:xfrm>
          <a:prstGeom prst="roundRect">
            <a:avLst>
              <a:gd name="adj" fmla="val 50000"/>
            </a:avLst>
          </a:prstGeom>
          <a:solidFill>
            <a:srgbClr val="C0000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39275" algn="ctr" defTabSz="1169887">
              <a:lnSpc>
                <a:spcPct val="90000"/>
              </a:lnSpc>
              <a:spcBef>
                <a:spcPts val="385"/>
              </a:spcBef>
            </a:pPr>
            <a:r>
              <a:rPr lang="en-US" sz="1232" b="1" dirty="0">
                <a:solidFill>
                  <a:srgbClr val="FFFFFF"/>
                </a:solidFill>
                <a:latin typeface="Segoe UI"/>
              </a:rPr>
              <a:t>Emotional Benefits</a:t>
            </a:r>
          </a:p>
        </p:txBody>
      </p:sp>
      <p:sp>
        <p:nvSpPr>
          <p:cNvPr id="86" name="P_ChartHeader"/>
          <p:cNvSpPr/>
          <p:nvPr/>
        </p:nvSpPr>
        <p:spPr>
          <a:xfrm>
            <a:off x="3072423" y="4614018"/>
            <a:ext cx="2925155" cy="232347"/>
          </a:xfrm>
          <a:prstGeom prst="roundRect">
            <a:avLst>
              <a:gd name="adj" fmla="val 50000"/>
            </a:avLst>
          </a:prstGeom>
          <a:solidFill>
            <a:srgbClr val="00B0F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39275" algn="ctr" defTabSz="1169887">
              <a:lnSpc>
                <a:spcPct val="90000"/>
              </a:lnSpc>
              <a:spcBef>
                <a:spcPts val="385"/>
              </a:spcBef>
            </a:pPr>
            <a:r>
              <a:rPr lang="en-US" sz="1232" b="1" dirty="0">
                <a:solidFill>
                  <a:srgbClr val="FFFFFF"/>
                </a:solidFill>
                <a:latin typeface="Segoe UI"/>
              </a:rPr>
              <a:t>Personality</a:t>
            </a:r>
          </a:p>
        </p:txBody>
      </p:sp>
      <p:sp>
        <p:nvSpPr>
          <p:cNvPr id="87" name="FC_ChartHeader"/>
          <p:cNvSpPr/>
          <p:nvPr/>
        </p:nvSpPr>
        <p:spPr>
          <a:xfrm>
            <a:off x="7473999" y="4626138"/>
            <a:ext cx="2925155" cy="232347"/>
          </a:xfrm>
          <a:prstGeom prst="roundRect">
            <a:avLst>
              <a:gd name="adj" fmla="val 50000"/>
            </a:avLst>
          </a:prstGeom>
          <a:solidFill>
            <a:srgbClr val="7030A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205247" algn="ctr" defTabSz="1169887">
              <a:lnSpc>
                <a:spcPct val="90000"/>
              </a:lnSpc>
              <a:spcBef>
                <a:spcPts val="385"/>
              </a:spcBef>
            </a:pPr>
            <a:r>
              <a:rPr lang="en-US" sz="1232" b="1" dirty="0">
                <a:solidFill>
                  <a:srgbClr val="FFFFFF"/>
                </a:solidFill>
                <a:latin typeface="Segoe UI"/>
              </a:rPr>
              <a:t>Destination features</a:t>
            </a:r>
          </a:p>
        </p:txBody>
      </p:sp>
      <p:sp>
        <p:nvSpPr>
          <p:cNvPr id="88" name="SI_ChartHeader"/>
          <p:cNvSpPr/>
          <p:nvPr/>
        </p:nvSpPr>
        <p:spPr>
          <a:xfrm>
            <a:off x="7384822" y="2203641"/>
            <a:ext cx="2925155" cy="232347"/>
          </a:xfrm>
          <a:prstGeom prst="roundRect">
            <a:avLst>
              <a:gd name="adj" fmla="val 50000"/>
            </a:avLst>
          </a:prstGeom>
          <a:solidFill>
            <a:srgbClr val="92D05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39275" algn="ctr" defTabSz="1169887">
              <a:lnSpc>
                <a:spcPct val="90000"/>
              </a:lnSpc>
              <a:spcBef>
                <a:spcPts val="385"/>
              </a:spcBef>
            </a:pPr>
            <a:r>
              <a:rPr lang="en-US" sz="1232" b="1" dirty="0">
                <a:solidFill>
                  <a:srgbClr val="FFFFFF"/>
                </a:solidFill>
                <a:latin typeface="Segoe UI"/>
              </a:rPr>
              <a:t>Social Identity</a:t>
            </a:r>
          </a:p>
        </p:txBody>
      </p:sp>
      <p:grpSp>
        <p:nvGrpSpPr>
          <p:cNvPr id="89" name="Gruppieren 3"/>
          <p:cNvGrpSpPr>
            <a:grpSpLocks noChangeAspect="1"/>
          </p:cNvGrpSpPr>
          <p:nvPr/>
        </p:nvGrpSpPr>
        <p:grpSpPr>
          <a:xfrm>
            <a:off x="7140299" y="2128962"/>
            <a:ext cx="360180" cy="360180"/>
            <a:chOff x="-1042867" y="3392141"/>
            <a:chExt cx="612000" cy="612000"/>
          </a:xfrm>
        </p:grpSpPr>
        <p:sp>
          <p:nvSpPr>
            <p:cNvPr id="90" name="Oval 210"/>
            <p:cNvSpPr>
              <a:spLocks noChangeAspect="1"/>
            </p:cNvSpPr>
            <p:nvPr/>
          </p:nvSpPr>
          <p:spPr>
            <a:xfrm>
              <a:off x="-1042867" y="3392141"/>
              <a:ext cx="612000" cy="612000"/>
            </a:xfrm>
            <a:prstGeom prst="ellipse">
              <a:avLst/>
            </a:prstGeom>
            <a:solidFill>
              <a:schemeClr val="bg1"/>
            </a:solidFill>
            <a:ln w="12700">
              <a:solidFill>
                <a:srgbClr val="50B4B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defTabSz="1169887"/>
              <a:endParaRPr lang="en-GB" sz="2309" b="1" dirty="0">
                <a:solidFill>
                  <a:prstClr val="white"/>
                </a:solidFill>
                <a:latin typeface="Segoe UI"/>
              </a:endParaRPr>
            </a:p>
          </p:txBody>
        </p:sp>
        <p:sp>
          <p:nvSpPr>
            <p:cNvPr id="91" name="Freeform 79"/>
            <p:cNvSpPr>
              <a:spLocks noEditPoints="1"/>
            </p:cNvSpPr>
            <p:nvPr/>
          </p:nvSpPr>
          <p:spPr bwMode="auto">
            <a:xfrm>
              <a:off x="-962984" y="3462925"/>
              <a:ext cx="483198" cy="410336"/>
            </a:xfrm>
            <a:custGeom>
              <a:avLst/>
              <a:gdLst/>
              <a:ahLst/>
              <a:cxnLst>
                <a:cxn ang="0">
                  <a:pos x="111" y="115"/>
                </a:cxn>
                <a:cxn ang="0">
                  <a:pos x="111" y="136"/>
                </a:cxn>
                <a:cxn ang="0">
                  <a:pos x="0" y="136"/>
                </a:cxn>
                <a:cxn ang="0">
                  <a:pos x="0" y="108"/>
                </a:cxn>
                <a:cxn ang="0">
                  <a:pos x="14" y="95"/>
                </a:cxn>
                <a:cxn ang="0">
                  <a:pos x="35" y="72"/>
                </a:cxn>
                <a:cxn ang="0">
                  <a:pos x="28" y="54"/>
                </a:cxn>
                <a:cxn ang="0">
                  <a:pos x="22" y="43"/>
                </a:cxn>
                <a:cxn ang="0">
                  <a:pos x="24" y="37"/>
                </a:cxn>
                <a:cxn ang="0">
                  <a:pos x="23" y="24"/>
                </a:cxn>
                <a:cxn ang="0">
                  <a:pos x="48" y="0"/>
                </a:cxn>
                <a:cxn ang="0">
                  <a:pos x="73" y="24"/>
                </a:cxn>
                <a:cxn ang="0">
                  <a:pos x="72" y="37"/>
                </a:cxn>
                <a:cxn ang="0">
                  <a:pos x="74" y="43"/>
                </a:cxn>
                <a:cxn ang="0">
                  <a:pos x="68" y="54"/>
                </a:cxn>
                <a:cxn ang="0">
                  <a:pos x="61" y="72"/>
                </a:cxn>
                <a:cxn ang="0">
                  <a:pos x="82" y="95"/>
                </a:cxn>
                <a:cxn ang="0">
                  <a:pos x="111" y="115"/>
                </a:cxn>
                <a:cxn ang="0">
                  <a:pos x="124" y="136"/>
                </a:cxn>
                <a:cxn ang="0">
                  <a:pos x="124" y="113"/>
                </a:cxn>
                <a:cxn ang="0">
                  <a:pos x="95" y="86"/>
                </a:cxn>
                <a:cxn ang="0">
                  <a:pos x="102" y="73"/>
                </a:cxn>
                <a:cxn ang="0">
                  <a:pos x="96" y="60"/>
                </a:cxn>
                <a:cxn ang="0">
                  <a:pos x="92" y="51"/>
                </a:cxn>
                <a:cxn ang="0">
                  <a:pos x="94" y="47"/>
                </a:cxn>
                <a:cxn ang="0">
                  <a:pos x="92" y="38"/>
                </a:cxn>
                <a:cxn ang="0">
                  <a:pos x="111" y="19"/>
                </a:cxn>
                <a:cxn ang="0">
                  <a:pos x="131" y="38"/>
                </a:cxn>
                <a:cxn ang="0">
                  <a:pos x="129" y="47"/>
                </a:cxn>
                <a:cxn ang="0">
                  <a:pos x="131" y="51"/>
                </a:cxn>
                <a:cxn ang="0">
                  <a:pos x="127" y="60"/>
                </a:cxn>
                <a:cxn ang="0">
                  <a:pos x="121" y="73"/>
                </a:cxn>
                <a:cxn ang="0">
                  <a:pos x="137" y="91"/>
                </a:cxn>
                <a:cxn ang="0">
                  <a:pos x="158" y="103"/>
                </a:cxn>
                <a:cxn ang="0">
                  <a:pos x="160" y="136"/>
                </a:cxn>
                <a:cxn ang="0">
                  <a:pos x="124" y="136"/>
                </a:cxn>
              </a:cxnLst>
              <a:rect l="0" t="0" r="r" b="b"/>
              <a:pathLst>
                <a:path w="160" h="136">
                  <a:moveTo>
                    <a:pt x="111" y="115"/>
                  </a:moveTo>
                  <a:cubicBezTo>
                    <a:pt x="111" y="119"/>
                    <a:pt x="111" y="136"/>
                    <a:pt x="111" y="136"/>
                  </a:cubicBezTo>
                  <a:cubicBezTo>
                    <a:pt x="0" y="136"/>
                    <a:pt x="0" y="136"/>
                    <a:pt x="0" y="136"/>
                  </a:cubicBezTo>
                  <a:cubicBezTo>
                    <a:pt x="0" y="108"/>
                    <a:pt x="0" y="108"/>
                    <a:pt x="0" y="108"/>
                  </a:cubicBezTo>
                  <a:cubicBezTo>
                    <a:pt x="0" y="100"/>
                    <a:pt x="9" y="97"/>
                    <a:pt x="14" y="95"/>
                  </a:cubicBezTo>
                  <a:cubicBezTo>
                    <a:pt x="30" y="89"/>
                    <a:pt x="35" y="84"/>
                    <a:pt x="35" y="72"/>
                  </a:cubicBezTo>
                  <a:cubicBezTo>
                    <a:pt x="35" y="65"/>
                    <a:pt x="30" y="67"/>
                    <a:pt x="28" y="54"/>
                  </a:cubicBezTo>
                  <a:cubicBezTo>
                    <a:pt x="27" y="49"/>
                    <a:pt x="23" y="54"/>
                    <a:pt x="22" y="43"/>
                  </a:cubicBezTo>
                  <a:cubicBezTo>
                    <a:pt x="22" y="38"/>
                    <a:pt x="24" y="37"/>
                    <a:pt x="24" y="37"/>
                  </a:cubicBezTo>
                  <a:cubicBezTo>
                    <a:pt x="24" y="37"/>
                    <a:pt x="23" y="30"/>
                    <a:pt x="23" y="24"/>
                  </a:cubicBezTo>
                  <a:cubicBezTo>
                    <a:pt x="22" y="17"/>
                    <a:pt x="26" y="0"/>
                    <a:pt x="48" y="0"/>
                  </a:cubicBezTo>
                  <a:cubicBezTo>
                    <a:pt x="70" y="0"/>
                    <a:pt x="74" y="17"/>
                    <a:pt x="73" y="24"/>
                  </a:cubicBezTo>
                  <a:cubicBezTo>
                    <a:pt x="73" y="30"/>
                    <a:pt x="72" y="37"/>
                    <a:pt x="72" y="37"/>
                  </a:cubicBezTo>
                  <a:cubicBezTo>
                    <a:pt x="72" y="37"/>
                    <a:pt x="74" y="38"/>
                    <a:pt x="74" y="43"/>
                  </a:cubicBezTo>
                  <a:cubicBezTo>
                    <a:pt x="73" y="54"/>
                    <a:pt x="69" y="49"/>
                    <a:pt x="68" y="54"/>
                  </a:cubicBezTo>
                  <a:cubicBezTo>
                    <a:pt x="66" y="67"/>
                    <a:pt x="61" y="65"/>
                    <a:pt x="61" y="72"/>
                  </a:cubicBezTo>
                  <a:cubicBezTo>
                    <a:pt x="61" y="84"/>
                    <a:pt x="66" y="89"/>
                    <a:pt x="82" y="95"/>
                  </a:cubicBezTo>
                  <a:cubicBezTo>
                    <a:pt x="98" y="102"/>
                    <a:pt x="111" y="108"/>
                    <a:pt x="111" y="115"/>
                  </a:cubicBezTo>
                  <a:close/>
                  <a:moveTo>
                    <a:pt x="124" y="136"/>
                  </a:moveTo>
                  <a:cubicBezTo>
                    <a:pt x="124" y="113"/>
                    <a:pt x="124" y="113"/>
                    <a:pt x="124" y="113"/>
                  </a:cubicBezTo>
                  <a:cubicBezTo>
                    <a:pt x="124" y="102"/>
                    <a:pt x="121" y="99"/>
                    <a:pt x="95" y="86"/>
                  </a:cubicBezTo>
                  <a:cubicBezTo>
                    <a:pt x="100" y="83"/>
                    <a:pt x="102" y="79"/>
                    <a:pt x="102" y="73"/>
                  </a:cubicBezTo>
                  <a:cubicBezTo>
                    <a:pt x="102" y="68"/>
                    <a:pt x="98" y="70"/>
                    <a:pt x="96" y="60"/>
                  </a:cubicBezTo>
                  <a:cubicBezTo>
                    <a:pt x="95" y="56"/>
                    <a:pt x="92" y="60"/>
                    <a:pt x="92" y="51"/>
                  </a:cubicBezTo>
                  <a:cubicBezTo>
                    <a:pt x="92" y="48"/>
                    <a:pt x="94" y="47"/>
                    <a:pt x="94" y="47"/>
                  </a:cubicBezTo>
                  <a:cubicBezTo>
                    <a:pt x="94" y="47"/>
                    <a:pt x="93" y="42"/>
                    <a:pt x="92" y="38"/>
                  </a:cubicBezTo>
                  <a:cubicBezTo>
                    <a:pt x="92" y="32"/>
                    <a:pt x="95" y="19"/>
                    <a:pt x="111" y="19"/>
                  </a:cubicBezTo>
                  <a:cubicBezTo>
                    <a:pt x="128" y="19"/>
                    <a:pt x="131" y="32"/>
                    <a:pt x="131" y="38"/>
                  </a:cubicBezTo>
                  <a:cubicBezTo>
                    <a:pt x="130" y="42"/>
                    <a:pt x="129" y="47"/>
                    <a:pt x="129" y="47"/>
                  </a:cubicBezTo>
                  <a:cubicBezTo>
                    <a:pt x="129" y="47"/>
                    <a:pt x="131" y="48"/>
                    <a:pt x="131" y="51"/>
                  </a:cubicBezTo>
                  <a:cubicBezTo>
                    <a:pt x="130" y="60"/>
                    <a:pt x="127" y="56"/>
                    <a:pt x="127" y="60"/>
                  </a:cubicBezTo>
                  <a:cubicBezTo>
                    <a:pt x="125" y="70"/>
                    <a:pt x="121" y="68"/>
                    <a:pt x="121" y="73"/>
                  </a:cubicBezTo>
                  <a:cubicBezTo>
                    <a:pt x="121" y="82"/>
                    <a:pt x="125" y="86"/>
                    <a:pt x="137" y="91"/>
                  </a:cubicBezTo>
                  <a:cubicBezTo>
                    <a:pt x="149" y="96"/>
                    <a:pt x="155" y="99"/>
                    <a:pt x="158" y="103"/>
                  </a:cubicBezTo>
                  <a:cubicBezTo>
                    <a:pt x="160" y="106"/>
                    <a:pt x="160" y="136"/>
                    <a:pt x="160" y="136"/>
                  </a:cubicBezTo>
                  <a:lnTo>
                    <a:pt x="124" y="136"/>
                  </a:lnTo>
                  <a:close/>
                </a:path>
              </a:pathLst>
            </a:custGeom>
            <a:solidFill>
              <a:srgbClr val="92D050"/>
            </a:solidFill>
            <a:ln w="9525">
              <a:solidFill>
                <a:srgbClr val="92D050"/>
              </a:solidFill>
              <a:round/>
              <a:headEnd/>
              <a:tailEnd/>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grpSp>
      <p:grpSp>
        <p:nvGrpSpPr>
          <p:cNvPr id="92" name="Gruppieren 2"/>
          <p:cNvGrpSpPr>
            <a:grpSpLocks noChangeAspect="1"/>
          </p:cNvGrpSpPr>
          <p:nvPr/>
        </p:nvGrpSpPr>
        <p:grpSpPr>
          <a:xfrm>
            <a:off x="7228813" y="4561086"/>
            <a:ext cx="360180" cy="360180"/>
            <a:chOff x="-1042867" y="2764795"/>
            <a:chExt cx="612000" cy="612000"/>
          </a:xfrm>
        </p:grpSpPr>
        <p:sp>
          <p:nvSpPr>
            <p:cNvPr id="93" name="Oval 210"/>
            <p:cNvSpPr>
              <a:spLocks noChangeAspect="1"/>
            </p:cNvSpPr>
            <p:nvPr/>
          </p:nvSpPr>
          <p:spPr>
            <a:xfrm>
              <a:off x="-1042867" y="2764795"/>
              <a:ext cx="612000" cy="612000"/>
            </a:xfrm>
            <a:prstGeom prst="ellipse">
              <a:avLst/>
            </a:prstGeom>
            <a:solidFill>
              <a:schemeClr val="bg1"/>
            </a:solidFill>
            <a:ln w="12700">
              <a:solidFill>
                <a:srgbClr val="8282A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defTabSz="1169887"/>
              <a:endParaRPr lang="en-GB" sz="2309" b="1" dirty="0">
                <a:solidFill>
                  <a:prstClr val="white"/>
                </a:solidFill>
                <a:latin typeface="Segoe UI"/>
              </a:endParaRPr>
            </a:p>
          </p:txBody>
        </p:sp>
        <p:sp>
          <p:nvSpPr>
            <p:cNvPr id="94" name="Freeform 62"/>
            <p:cNvSpPr>
              <a:spLocks noEditPoints="1"/>
            </p:cNvSpPr>
            <p:nvPr/>
          </p:nvSpPr>
          <p:spPr bwMode="auto">
            <a:xfrm>
              <a:off x="-951436" y="2835608"/>
              <a:ext cx="459684" cy="459684"/>
            </a:xfrm>
            <a:custGeom>
              <a:avLst/>
              <a:gdLst/>
              <a:ahLst/>
              <a:cxnLst>
                <a:cxn ang="0">
                  <a:pos x="0" y="91"/>
                </a:cxn>
                <a:cxn ang="0">
                  <a:pos x="16" y="106"/>
                </a:cxn>
                <a:cxn ang="0">
                  <a:pos x="27" y="102"/>
                </a:cxn>
                <a:cxn ang="0">
                  <a:pos x="55" y="73"/>
                </a:cxn>
                <a:cxn ang="0">
                  <a:pos x="63" y="81"/>
                </a:cxn>
                <a:cxn ang="0">
                  <a:pos x="66" y="92"/>
                </a:cxn>
                <a:cxn ang="0">
                  <a:pos x="77" y="103"/>
                </a:cxn>
                <a:cxn ang="0">
                  <a:pos x="93" y="103"/>
                </a:cxn>
                <a:cxn ang="0">
                  <a:pos x="92" y="87"/>
                </a:cxn>
                <a:cxn ang="0">
                  <a:pos x="81" y="76"/>
                </a:cxn>
                <a:cxn ang="0">
                  <a:pos x="71" y="73"/>
                </a:cxn>
                <a:cxn ang="0">
                  <a:pos x="63" y="66"/>
                </a:cxn>
                <a:cxn ang="0">
                  <a:pos x="68" y="61"/>
                </a:cxn>
                <a:cxn ang="0">
                  <a:pos x="98" y="53"/>
                </a:cxn>
                <a:cxn ang="0">
                  <a:pos x="107" y="33"/>
                </a:cxn>
                <a:cxn ang="0">
                  <a:pos x="107" y="33"/>
                </a:cxn>
                <a:cxn ang="0">
                  <a:pos x="102" y="29"/>
                </a:cxn>
                <a:cxn ang="0">
                  <a:pos x="99" y="30"/>
                </a:cxn>
                <a:cxn ang="0">
                  <a:pos x="98" y="31"/>
                </a:cxn>
                <a:cxn ang="0">
                  <a:pos x="93" y="36"/>
                </a:cxn>
                <a:cxn ang="0">
                  <a:pos x="82" y="40"/>
                </a:cxn>
                <a:cxn ang="0">
                  <a:pos x="71" y="35"/>
                </a:cxn>
                <a:cxn ang="0">
                  <a:pos x="67" y="24"/>
                </a:cxn>
                <a:cxn ang="0">
                  <a:pos x="71" y="13"/>
                </a:cxn>
                <a:cxn ang="0">
                  <a:pos x="76" y="9"/>
                </a:cxn>
                <a:cxn ang="0">
                  <a:pos x="77" y="7"/>
                </a:cxn>
                <a:cxn ang="0">
                  <a:pos x="78" y="4"/>
                </a:cxn>
                <a:cxn ang="0">
                  <a:pos x="74" y="0"/>
                </a:cxn>
                <a:cxn ang="0">
                  <a:pos x="73" y="0"/>
                </a:cxn>
                <a:cxn ang="0">
                  <a:pos x="54" y="9"/>
                </a:cxn>
                <a:cxn ang="0">
                  <a:pos x="46" y="39"/>
                </a:cxn>
                <a:cxn ang="0">
                  <a:pos x="41" y="44"/>
                </a:cxn>
                <a:cxn ang="0">
                  <a:pos x="20" y="23"/>
                </a:cxn>
                <a:cxn ang="0">
                  <a:pos x="20" y="17"/>
                </a:cxn>
                <a:cxn ang="0">
                  <a:pos x="7" y="11"/>
                </a:cxn>
                <a:cxn ang="0">
                  <a:pos x="0" y="17"/>
                </a:cxn>
                <a:cxn ang="0">
                  <a:pos x="7" y="31"/>
                </a:cxn>
                <a:cxn ang="0">
                  <a:pos x="13" y="31"/>
                </a:cxn>
                <a:cxn ang="0">
                  <a:pos x="33" y="51"/>
                </a:cxn>
                <a:cxn ang="0">
                  <a:pos x="5" y="80"/>
                </a:cxn>
                <a:cxn ang="0">
                  <a:pos x="0" y="91"/>
                </a:cxn>
                <a:cxn ang="0">
                  <a:pos x="12" y="90"/>
                </a:cxn>
                <a:cxn ang="0">
                  <a:pos x="17" y="84"/>
                </a:cxn>
                <a:cxn ang="0">
                  <a:pos x="23" y="90"/>
                </a:cxn>
                <a:cxn ang="0">
                  <a:pos x="17" y="95"/>
                </a:cxn>
                <a:cxn ang="0">
                  <a:pos x="12" y="90"/>
                </a:cxn>
              </a:cxnLst>
              <a:rect l="0" t="0" r="r" b="b"/>
              <a:pathLst>
                <a:path w="107" h="107">
                  <a:moveTo>
                    <a:pt x="0" y="91"/>
                  </a:moveTo>
                  <a:cubicBezTo>
                    <a:pt x="0" y="99"/>
                    <a:pt x="7" y="106"/>
                    <a:pt x="16" y="106"/>
                  </a:cubicBezTo>
                  <a:cubicBezTo>
                    <a:pt x="20" y="106"/>
                    <a:pt x="24" y="105"/>
                    <a:pt x="27" y="102"/>
                  </a:cubicBezTo>
                  <a:cubicBezTo>
                    <a:pt x="55" y="73"/>
                    <a:pt x="55" y="73"/>
                    <a:pt x="55" y="73"/>
                  </a:cubicBezTo>
                  <a:cubicBezTo>
                    <a:pt x="63" y="81"/>
                    <a:pt x="63" y="81"/>
                    <a:pt x="63" y="81"/>
                  </a:cubicBezTo>
                  <a:cubicBezTo>
                    <a:pt x="62" y="85"/>
                    <a:pt x="63" y="89"/>
                    <a:pt x="66" y="92"/>
                  </a:cubicBezTo>
                  <a:cubicBezTo>
                    <a:pt x="77" y="103"/>
                    <a:pt x="77" y="103"/>
                    <a:pt x="77" y="103"/>
                  </a:cubicBezTo>
                  <a:cubicBezTo>
                    <a:pt x="81" y="107"/>
                    <a:pt x="88" y="107"/>
                    <a:pt x="93" y="103"/>
                  </a:cubicBezTo>
                  <a:cubicBezTo>
                    <a:pt x="97" y="99"/>
                    <a:pt x="97" y="92"/>
                    <a:pt x="92" y="87"/>
                  </a:cubicBezTo>
                  <a:cubicBezTo>
                    <a:pt x="81" y="76"/>
                    <a:pt x="81" y="76"/>
                    <a:pt x="81" y="76"/>
                  </a:cubicBezTo>
                  <a:cubicBezTo>
                    <a:pt x="79" y="73"/>
                    <a:pt x="74" y="72"/>
                    <a:pt x="71" y="73"/>
                  </a:cubicBezTo>
                  <a:cubicBezTo>
                    <a:pt x="63" y="66"/>
                    <a:pt x="63" y="66"/>
                    <a:pt x="63" y="66"/>
                  </a:cubicBezTo>
                  <a:cubicBezTo>
                    <a:pt x="68" y="61"/>
                    <a:pt x="68" y="61"/>
                    <a:pt x="68" y="61"/>
                  </a:cubicBezTo>
                  <a:cubicBezTo>
                    <a:pt x="78" y="64"/>
                    <a:pt x="90" y="61"/>
                    <a:pt x="98" y="53"/>
                  </a:cubicBezTo>
                  <a:cubicBezTo>
                    <a:pt x="103" y="47"/>
                    <a:pt x="106" y="40"/>
                    <a:pt x="107" y="33"/>
                  </a:cubicBezTo>
                  <a:cubicBezTo>
                    <a:pt x="107" y="33"/>
                    <a:pt x="107" y="33"/>
                    <a:pt x="107" y="33"/>
                  </a:cubicBezTo>
                  <a:cubicBezTo>
                    <a:pt x="107" y="31"/>
                    <a:pt x="105" y="29"/>
                    <a:pt x="102" y="29"/>
                  </a:cubicBezTo>
                  <a:cubicBezTo>
                    <a:pt x="101" y="29"/>
                    <a:pt x="100" y="29"/>
                    <a:pt x="99" y="30"/>
                  </a:cubicBezTo>
                  <a:cubicBezTo>
                    <a:pt x="98" y="31"/>
                    <a:pt x="98" y="31"/>
                    <a:pt x="98" y="31"/>
                  </a:cubicBezTo>
                  <a:cubicBezTo>
                    <a:pt x="93" y="36"/>
                    <a:pt x="93" y="36"/>
                    <a:pt x="93" y="36"/>
                  </a:cubicBezTo>
                  <a:cubicBezTo>
                    <a:pt x="91" y="38"/>
                    <a:pt x="87" y="40"/>
                    <a:pt x="82" y="40"/>
                  </a:cubicBezTo>
                  <a:cubicBezTo>
                    <a:pt x="78" y="40"/>
                    <a:pt x="74" y="38"/>
                    <a:pt x="71" y="35"/>
                  </a:cubicBezTo>
                  <a:cubicBezTo>
                    <a:pt x="69" y="32"/>
                    <a:pt x="67" y="29"/>
                    <a:pt x="67" y="24"/>
                  </a:cubicBezTo>
                  <a:cubicBezTo>
                    <a:pt x="67" y="20"/>
                    <a:pt x="68" y="16"/>
                    <a:pt x="71" y="13"/>
                  </a:cubicBezTo>
                  <a:cubicBezTo>
                    <a:pt x="76" y="9"/>
                    <a:pt x="76" y="9"/>
                    <a:pt x="76" y="9"/>
                  </a:cubicBezTo>
                  <a:cubicBezTo>
                    <a:pt x="77" y="7"/>
                    <a:pt x="77" y="7"/>
                    <a:pt x="77" y="7"/>
                  </a:cubicBezTo>
                  <a:cubicBezTo>
                    <a:pt x="78" y="7"/>
                    <a:pt x="78" y="5"/>
                    <a:pt x="78" y="4"/>
                  </a:cubicBezTo>
                  <a:cubicBezTo>
                    <a:pt x="78" y="2"/>
                    <a:pt x="76" y="0"/>
                    <a:pt x="74" y="0"/>
                  </a:cubicBezTo>
                  <a:cubicBezTo>
                    <a:pt x="73" y="0"/>
                    <a:pt x="73" y="0"/>
                    <a:pt x="73" y="0"/>
                  </a:cubicBezTo>
                  <a:cubicBezTo>
                    <a:pt x="66" y="0"/>
                    <a:pt x="59" y="3"/>
                    <a:pt x="54" y="9"/>
                  </a:cubicBezTo>
                  <a:cubicBezTo>
                    <a:pt x="46" y="17"/>
                    <a:pt x="43" y="28"/>
                    <a:pt x="46" y="39"/>
                  </a:cubicBezTo>
                  <a:cubicBezTo>
                    <a:pt x="41" y="44"/>
                    <a:pt x="41" y="44"/>
                    <a:pt x="41" y="44"/>
                  </a:cubicBezTo>
                  <a:cubicBezTo>
                    <a:pt x="20" y="23"/>
                    <a:pt x="20" y="23"/>
                    <a:pt x="20" y="23"/>
                  </a:cubicBezTo>
                  <a:cubicBezTo>
                    <a:pt x="20" y="17"/>
                    <a:pt x="20" y="17"/>
                    <a:pt x="20" y="17"/>
                  </a:cubicBezTo>
                  <a:cubicBezTo>
                    <a:pt x="7" y="11"/>
                    <a:pt x="7" y="11"/>
                    <a:pt x="7" y="11"/>
                  </a:cubicBezTo>
                  <a:cubicBezTo>
                    <a:pt x="0" y="17"/>
                    <a:pt x="0" y="17"/>
                    <a:pt x="0" y="17"/>
                  </a:cubicBezTo>
                  <a:cubicBezTo>
                    <a:pt x="7" y="31"/>
                    <a:pt x="7" y="31"/>
                    <a:pt x="7" y="31"/>
                  </a:cubicBezTo>
                  <a:cubicBezTo>
                    <a:pt x="13" y="31"/>
                    <a:pt x="13" y="31"/>
                    <a:pt x="13" y="31"/>
                  </a:cubicBezTo>
                  <a:cubicBezTo>
                    <a:pt x="33" y="51"/>
                    <a:pt x="33" y="51"/>
                    <a:pt x="33" y="51"/>
                  </a:cubicBezTo>
                  <a:cubicBezTo>
                    <a:pt x="5" y="80"/>
                    <a:pt x="5" y="80"/>
                    <a:pt x="5" y="80"/>
                  </a:cubicBezTo>
                  <a:cubicBezTo>
                    <a:pt x="2" y="82"/>
                    <a:pt x="0" y="86"/>
                    <a:pt x="0" y="91"/>
                  </a:cubicBezTo>
                  <a:close/>
                  <a:moveTo>
                    <a:pt x="12" y="90"/>
                  </a:moveTo>
                  <a:cubicBezTo>
                    <a:pt x="12" y="87"/>
                    <a:pt x="14" y="84"/>
                    <a:pt x="17" y="84"/>
                  </a:cubicBezTo>
                  <a:cubicBezTo>
                    <a:pt x="20" y="84"/>
                    <a:pt x="23" y="87"/>
                    <a:pt x="23" y="90"/>
                  </a:cubicBezTo>
                  <a:cubicBezTo>
                    <a:pt x="23" y="93"/>
                    <a:pt x="20" y="95"/>
                    <a:pt x="17" y="95"/>
                  </a:cubicBezTo>
                  <a:cubicBezTo>
                    <a:pt x="14" y="95"/>
                    <a:pt x="12" y="93"/>
                    <a:pt x="12" y="90"/>
                  </a:cubicBezTo>
                  <a:close/>
                </a:path>
              </a:pathLst>
            </a:custGeom>
            <a:solidFill>
              <a:srgbClr val="7030A0"/>
            </a:solidFill>
            <a:ln w="9525">
              <a:solidFill>
                <a:srgbClr val="7030A0"/>
              </a:solidFill>
              <a:round/>
              <a:headEnd/>
              <a:tailEnd/>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grpSp>
      <p:grpSp>
        <p:nvGrpSpPr>
          <p:cNvPr id="95" name="Gruppieren 4"/>
          <p:cNvGrpSpPr>
            <a:grpSpLocks noChangeAspect="1"/>
          </p:cNvGrpSpPr>
          <p:nvPr/>
        </p:nvGrpSpPr>
        <p:grpSpPr>
          <a:xfrm>
            <a:off x="3008707" y="2120056"/>
            <a:ext cx="360180" cy="360180"/>
            <a:chOff x="-1042867" y="4019487"/>
            <a:chExt cx="612000" cy="612000"/>
          </a:xfrm>
        </p:grpSpPr>
        <p:sp>
          <p:nvSpPr>
            <p:cNvPr id="96" name="Oval 210"/>
            <p:cNvSpPr>
              <a:spLocks noChangeAspect="1"/>
            </p:cNvSpPr>
            <p:nvPr/>
          </p:nvSpPr>
          <p:spPr>
            <a:xfrm flipH="1">
              <a:off x="-1042867" y="4019487"/>
              <a:ext cx="612000" cy="612000"/>
            </a:xfrm>
            <a:prstGeom prst="ellipse">
              <a:avLst/>
            </a:prstGeom>
            <a:solidFill>
              <a:schemeClr val="bg1"/>
            </a:solidFill>
            <a:ln w="1270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defTabSz="1169887"/>
              <a:endParaRPr lang="en-GB" sz="2309" b="1" dirty="0">
                <a:solidFill>
                  <a:prstClr val="white"/>
                </a:solidFill>
                <a:latin typeface="Segoe UI"/>
              </a:endParaRPr>
            </a:p>
          </p:txBody>
        </p:sp>
        <p:sp>
          <p:nvSpPr>
            <p:cNvPr id="97" name="Freeform 41"/>
            <p:cNvSpPr>
              <a:spLocks noEditPoints="1"/>
            </p:cNvSpPr>
            <p:nvPr/>
          </p:nvSpPr>
          <p:spPr bwMode="auto">
            <a:xfrm>
              <a:off x="-977315" y="4143913"/>
              <a:ext cx="497527" cy="448169"/>
            </a:xfrm>
            <a:custGeom>
              <a:avLst/>
              <a:gdLst/>
              <a:ahLst/>
              <a:cxnLst>
                <a:cxn ang="0">
                  <a:pos x="54" y="14"/>
                </a:cxn>
                <a:cxn ang="0">
                  <a:pos x="31" y="0"/>
                </a:cxn>
                <a:cxn ang="0">
                  <a:pos x="0" y="31"/>
                </a:cxn>
                <a:cxn ang="0">
                  <a:pos x="49" y="93"/>
                </a:cxn>
                <a:cxn ang="0">
                  <a:pos x="50" y="94"/>
                </a:cxn>
                <a:cxn ang="0">
                  <a:pos x="58" y="94"/>
                </a:cxn>
                <a:cxn ang="0">
                  <a:pos x="58" y="93"/>
                </a:cxn>
                <a:cxn ang="0">
                  <a:pos x="107" y="31"/>
                </a:cxn>
                <a:cxn ang="0">
                  <a:pos x="76" y="0"/>
                </a:cxn>
                <a:cxn ang="0">
                  <a:pos x="54" y="14"/>
                </a:cxn>
                <a:cxn ang="0">
                  <a:pos x="77" y="20"/>
                </a:cxn>
                <a:cxn ang="0">
                  <a:pos x="74" y="16"/>
                </a:cxn>
                <a:cxn ang="0">
                  <a:pos x="78" y="11"/>
                </a:cxn>
                <a:cxn ang="0">
                  <a:pos x="89" y="17"/>
                </a:cxn>
                <a:cxn ang="0">
                  <a:pos x="96" y="29"/>
                </a:cxn>
                <a:cxn ang="0">
                  <a:pos x="91" y="33"/>
                </a:cxn>
                <a:cxn ang="0">
                  <a:pos x="87" y="30"/>
                </a:cxn>
                <a:cxn ang="0">
                  <a:pos x="77" y="20"/>
                </a:cxn>
              </a:cxnLst>
              <a:rect l="0" t="0" r="r" b="b"/>
              <a:pathLst>
                <a:path w="107" h="96">
                  <a:moveTo>
                    <a:pt x="54" y="14"/>
                  </a:moveTo>
                  <a:cubicBezTo>
                    <a:pt x="51" y="5"/>
                    <a:pt x="40" y="0"/>
                    <a:pt x="31" y="0"/>
                  </a:cubicBezTo>
                  <a:cubicBezTo>
                    <a:pt x="14" y="0"/>
                    <a:pt x="0" y="13"/>
                    <a:pt x="0" y="31"/>
                  </a:cubicBezTo>
                  <a:cubicBezTo>
                    <a:pt x="0" y="64"/>
                    <a:pt x="32" y="73"/>
                    <a:pt x="49" y="93"/>
                  </a:cubicBezTo>
                  <a:cubicBezTo>
                    <a:pt x="49" y="93"/>
                    <a:pt x="50" y="94"/>
                    <a:pt x="50" y="94"/>
                  </a:cubicBezTo>
                  <a:cubicBezTo>
                    <a:pt x="52" y="96"/>
                    <a:pt x="55" y="96"/>
                    <a:pt x="58" y="94"/>
                  </a:cubicBezTo>
                  <a:cubicBezTo>
                    <a:pt x="58" y="94"/>
                    <a:pt x="58" y="93"/>
                    <a:pt x="58" y="93"/>
                  </a:cubicBezTo>
                  <a:cubicBezTo>
                    <a:pt x="75" y="73"/>
                    <a:pt x="107" y="65"/>
                    <a:pt x="107" y="31"/>
                  </a:cubicBezTo>
                  <a:cubicBezTo>
                    <a:pt x="107" y="13"/>
                    <a:pt x="93" y="0"/>
                    <a:pt x="76" y="0"/>
                  </a:cubicBezTo>
                  <a:cubicBezTo>
                    <a:pt x="67" y="0"/>
                    <a:pt x="56" y="5"/>
                    <a:pt x="54" y="14"/>
                  </a:cubicBezTo>
                  <a:close/>
                  <a:moveTo>
                    <a:pt x="77" y="20"/>
                  </a:moveTo>
                  <a:cubicBezTo>
                    <a:pt x="75" y="20"/>
                    <a:pt x="74" y="18"/>
                    <a:pt x="74" y="16"/>
                  </a:cubicBezTo>
                  <a:cubicBezTo>
                    <a:pt x="74" y="13"/>
                    <a:pt x="76" y="11"/>
                    <a:pt x="78" y="11"/>
                  </a:cubicBezTo>
                  <a:cubicBezTo>
                    <a:pt x="82" y="11"/>
                    <a:pt x="86" y="14"/>
                    <a:pt x="89" y="17"/>
                  </a:cubicBezTo>
                  <a:cubicBezTo>
                    <a:pt x="93" y="21"/>
                    <a:pt x="96" y="26"/>
                    <a:pt x="96" y="29"/>
                  </a:cubicBezTo>
                  <a:cubicBezTo>
                    <a:pt x="96" y="31"/>
                    <a:pt x="94" y="33"/>
                    <a:pt x="91" y="33"/>
                  </a:cubicBezTo>
                  <a:cubicBezTo>
                    <a:pt x="89" y="33"/>
                    <a:pt x="87" y="32"/>
                    <a:pt x="87" y="30"/>
                  </a:cubicBezTo>
                  <a:cubicBezTo>
                    <a:pt x="86" y="25"/>
                    <a:pt x="82" y="21"/>
                    <a:pt x="77" y="20"/>
                  </a:cubicBezTo>
                  <a:close/>
                </a:path>
              </a:pathLst>
            </a:custGeom>
            <a:solidFill>
              <a:srgbClr val="C00000"/>
            </a:solidFill>
            <a:ln w="9525">
              <a:noFill/>
              <a:round/>
              <a:headEnd/>
              <a:tailEnd/>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grpSp>
      <p:grpSp>
        <p:nvGrpSpPr>
          <p:cNvPr id="98" name="Group 97"/>
          <p:cNvGrpSpPr/>
          <p:nvPr/>
        </p:nvGrpSpPr>
        <p:grpSpPr>
          <a:xfrm>
            <a:off x="3008707" y="4549828"/>
            <a:ext cx="360180" cy="360180"/>
            <a:chOff x="4453663" y="4849050"/>
            <a:chExt cx="468000" cy="468000"/>
          </a:xfrm>
        </p:grpSpPr>
        <p:sp>
          <p:nvSpPr>
            <p:cNvPr id="99" name="Oval 210"/>
            <p:cNvSpPr>
              <a:spLocks noChangeAspect="1"/>
            </p:cNvSpPr>
            <p:nvPr/>
          </p:nvSpPr>
          <p:spPr>
            <a:xfrm flipH="1">
              <a:off x="4453663" y="4849050"/>
              <a:ext cx="468000" cy="468000"/>
            </a:xfrm>
            <a:prstGeom prst="ellipse">
              <a:avLst/>
            </a:prstGeom>
            <a:solidFill>
              <a:schemeClr val="bg1"/>
            </a:solidFill>
            <a:ln w="12700">
              <a:solidFill>
                <a:srgbClr val="4A7EC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a:endParaRPr lang="en-GB" sz="1385" b="1" dirty="0">
                <a:solidFill>
                  <a:schemeClr val="bg1"/>
                </a:solidFill>
              </a:endParaRPr>
            </a:p>
          </p:txBody>
        </p:sp>
        <p:grpSp>
          <p:nvGrpSpPr>
            <p:cNvPr id="100" name="Gruppieren 59"/>
            <p:cNvGrpSpPr/>
            <p:nvPr/>
          </p:nvGrpSpPr>
          <p:grpSpPr>
            <a:xfrm>
              <a:off x="4466856" y="4958245"/>
              <a:ext cx="449467" cy="332344"/>
              <a:chOff x="1404938" y="1736726"/>
              <a:chExt cx="6000750" cy="4437062"/>
            </a:xfrm>
            <a:solidFill>
              <a:schemeClr val="accent4">
                <a:lumMod val="60000"/>
                <a:lumOff val="40000"/>
              </a:schemeClr>
            </a:solidFill>
          </p:grpSpPr>
          <p:sp>
            <p:nvSpPr>
              <p:cNvPr id="101" name="Freeform 7"/>
              <p:cNvSpPr>
                <a:spLocks/>
              </p:cNvSpPr>
              <p:nvPr/>
            </p:nvSpPr>
            <p:spPr bwMode="auto">
              <a:xfrm>
                <a:off x="140493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102" name="Freeform 8"/>
              <p:cNvSpPr>
                <a:spLocks/>
              </p:cNvSpPr>
              <p:nvPr/>
            </p:nvSpPr>
            <p:spPr bwMode="auto">
              <a:xfrm>
                <a:off x="3448050" y="1785938"/>
                <a:ext cx="1922463" cy="906463"/>
              </a:xfrm>
              <a:custGeom>
                <a:avLst/>
                <a:gdLst>
                  <a:gd name="T0" fmla="*/ 0 w 1211"/>
                  <a:gd name="T1" fmla="*/ 571 h 571"/>
                  <a:gd name="T2" fmla="*/ 605 w 1211"/>
                  <a:gd name="T3" fmla="*/ 0 h 571"/>
                  <a:gd name="T4" fmla="*/ 1211 w 1211"/>
                  <a:gd name="T5" fmla="*/ 571 h 571"/>
                  <a:gd name="T6" fmla="*/ 0 w 1211"/>
                  <a:gd name="T7" fmla="*/ 571 h 571"/>
                </a:gdLst>
                <a:ahLst/>
                <a:cxnLst>
                  <a:cxn ang="0">
                    <a:pos x="T0" y="T1"/>
                  </a:cxn>
                  <a:cxn ang="0">
                    <a:pos x="T2" y="T3"/>
                  </a:cxn>
                  <a:cxn ang="0">
                    <a:pos x="T4" y="T5"/>
                  </a:cxn>
                  <a:cxn ang="0">
                    <a:pos x="T6" y="T7"/>
                  </a:cxn>
                </a:cxnLst>
                <a:rect l="0" t="0" r="r" b="b"/>
                <a:pathLst>
                  <a:path w="1211" h="571">
                    <a:moveTo>
                      <a:pt x="0" y="571"/>
                    </a:moveTo>
                    <a:lnTo>
                      <a:pt x="605" y="0"/>
                    </a:lnTo>
                    <a:lnTo>
                      <a:pt x="1211" y="571"/>
                    </a:lnTo>
                    <a:lnTo>
                      <a:pt x="0" y="571"/>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103" name="Freeform 9"/>
              <p:cNvSpPr>
                <a:spLocks/>
              </p:cNvSpPr>
              <p:nvPr/>
            </p:nvSpPr>
            <p:spPr bwMode="auto">
              <a:xfrm>
                <a:off x="547528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104" name="Freeform 10"/>
              <p:cNvSpPr>
                <a:spLocks/>
              </p:cNvSpPr>
              <p:nvPr/>
            </p:nvSpPr>
            <p:spPr bwMode="auto">
              <a:xfrm>
                <a:off x="2424113" y="1736726"/>
                <a:ext cx="1922463" cy="909638"/>
              </a:xfrm>
              <a:custGeom>
                <a:avLst/>
                <a:gdLst>
                  <a:gd name="T0" fmla="*/ 0 w 1211"/>
                  <a:gd name="T1" fmla="*/ 0 h 573"/>
                  <a:gd name="T2" fmla="*/ 605 w 1211"/>
                  <a:gd name="T3" fmla="*/ 573 h 573"/>
                  <a:gd name="T4" fmla="*/ 1211 w 1211"/>
                  <a:gd name="T5" fmla="*/ 0 h 573"/>
                  <a:gd name="T6" fmla="*/ 0 w 1211"/>
                  <a:gd name="T7" fmla="*/ 0 h 573"/>
                </a:gdLst>
                <a:ahLst/>
                <a:cxnLst>
                  <a:cxn ang="0">
                    <a:pos x="T0" y="T1"/>
                  </a:cxn>
                  <a:cxn ang="0">
                    <a:pos x="T2" y="T3"/>
                  </a:cxn>
                  <a:cxn ang="0">
                    <a:pos x="T4" y="T5"/>
                  </a:cxn>
                  <a:cxn ang="0">
                    <a:pos x="T6" y="T7"/>
                  </a:cxn>
                </a:cxnLst>
                <a:rect l="0" t="0" r="r" b="b"/>
                <a:pathLst>
                  <a:path w="1211" h="573">
                    <a:moveTo>
                      <a:pt x="0" y="0"/>
                    </a:moveTo>
                    <a:lnTo>
                      <a:pt x="605" y="573"/>
                    </a:lnTo>
                    <a:lnTo>
                      <a:pt x="1211" y="0"/>
                    </a:lnTo>
                    <a:lnTo>
                      <a:pt x="0"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105" name="Freeform 11"/>
              <p:cNvSpPr>
                <a:spLocks/>
              </p:cNvSpPr>
              <p:nvPr/>
            </p:nvSpPr>
            <p:spPr bwMode="auto">
              <a:xfrm>
                <a:off x="4346583" y="1756034"/>
                <a:ext cx="2116761" cy="793105"/>
              </a:xfrm>
              <a:custGeom>
                <a:avLst/>
                <a:gdLst>
                  <a:gd name="T0" fmla="*/ 0 w 1213"/>
                  <a:gd name="T1" fmla="*/ 0 h 573"/>
                  <a:gd name="T2" fmla="*/ 606 w 1213"/>
                  <a:gd name="T3" fmla="*/ 573 h 573"/>
                  <a:gd name="T4" fmla="*/ 1213 w 1213"/>
                  <a:gd name="T5" fmla="*/ 0 h 573"/>
                  <a:gd name="T6" fmla="*/ 0 w 1213"/>
                  <a:gd name="T7" fmla="*/ 0 h 573"/>
                </a:gdLst>
                <a:ahLst/>
                <a:cxnLst>
                  <a:cxn ang="0">
                    <a:pos x="T0" y="T1"/>
                  </a:cxn>
                  <a:cxn ang="0">
                    <a:pos x="T2" y="T3"/>
                  </a:cxn>
                  <a:cxn ang="0">
                    <a:pos x="T4" y="T5"/>
                  </a:cxn>
                  <a:cxn ang="0">
                    <a:pos x="T6" y="T7"/>
                  </a:cxn>
                </a:cxnLst>
                <a:rect l="0" t="0" r="r" b="b"/>
                <a:pathLst>
                  <a:path w="1213" h="573">
                    <a:moveTo>
                      <a:pt x="0" y="0"/>
                    </a:moveTo>
                    <a:lnTo>
                      <a:pt x="606" y="573"/>
                    </a:lnTo>
                    <a:lnTo>
                      <a:pt x="1213" y="0"/>
                    </a:lnTo>
                    <a:lnTo>
                      <a:pt x="0"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106" name="Freeform 12"/>
              <p:cNvSpPr>
                <a:spLocks/>
              </p:cNvSpPr>
              <p:nvPr/>
            </p:nvSpPr>
            <p:spPr bwMode="auto">
              <a:xfrm>
                <a:off x="4410075" y="2763838"/>
                <a:ext cx="2995613" cy="3409950"/>
              </a:xfrm>
              <a:custGeom>
                <a:avLst/>
                <a:gdLst>
                  <a:gd name="T0" fmla="*/ 1887 w 1887"/>
                  <a:gd name="T1" fmla="*/ 0 h 2148"/>
                  <a:gd name="T2" fmla="*/ 642 w 1887"/>
                  <a:gd name="T3" fmla="*/ 0 h 2148"/>
                  <a:gd name="T4" fmla="*/ 0 w 1887"/>
                  <a:gd name="T5" fmla="*/ 2148 h 2148"/>
                  <a:gd name="T6" fmla="*/ 1887 w 1887"/>
                  <a:gd name="T7" fmla="*/ 0 h 2148"/>
                  <a:gd name="T8" fmla="*/ 1887 w 1887"/>
                  <a:gd name="T9" fmla="*/ 0 h 2148"/>
                </a:gdLst>
                <a:ahLst/>
                <a:cxnLst>
                  <a:cxn ang="0">
                    <a:pos x="T0" y="T1"/>
                  </a:cxn>
                  <a:cxn ang="0">
                    <a:pos x="T2" y="T3"/>
                  </a:cxn>
                  <a:cxn ang="0">
                    <a:pos x="T4" y="T5"/>
                  </a:cxn>
                  <a:cxn ang="0">
                    <a:pos x="T6" y="T7"/>
                  </a:cxn>
                  <a:cxn ang="0">
                    <a:pos x="T8" y="T9"/>
                  </a:cxn>
                </a:cxnLst>
                <a:rect l="0" t="0" r="r" b="b"/>
                <a:pathLst>
                  <a:path w="1887" h="2148">
                    <a:moveTo>
                      <a:pt x="1887" y="0"/>
                    </a:moveTo>
                    <a:lnTo>
                      <a:pt x="642" y="0"/>
                    </a:lnTo>
                    <a:lnTo>
                      <a:pt x="0" y="2148"/>
                    </a:lnTo>
                    <a:lnTo>
                      <a:pt x="1887" y="0"/>
                    </a:lnTo>
                    <a:lnTo>
                      <a:pt x="1887"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107" name="Freeform 13"/>
              <p:cNvSpPr>
                <a:spLocks/>
              </p:cNvSpPr>
              <p:nvPr/>
            </p:nvSpPr>
            <p:spPr bwMode="auto">
              <a:xfrm>
                <a:off x="3432175" y="2763838"/>
                <a:ext cx="1909763" cy="3284538"/>
              </a:xfrm>
              <a:custGeom>
                <a:avLst/>
                <a:gdLst>
                  <a:gd name="T0" fmla="*/ 0 w 1203"/>
                  <a:gd name="T1" fmla="*/ 0 h 2069"/>
                  <a:gd name="T2" fmla="*/ 601 w 1203"/>
                  <a:gd name="T3" fmla="*/ 2069 h 2069"/>
                  <a:gd name="T4" fmla="*/ 1203 w 1203"/>
                  <a:gd name="T5" fmla="*/ 0 h 2069"/>
                  <a:gd name="T6" fmla="*/ 0 w 1203"/>
                  <a:gd name="T7" fmla="*/ 0 h 2069"/>
                </a:gdLst>
                <a:ahLst/>
                <a:cxnLst>
                  <a:cxn ang="0">
                    <a:pos x="T0" y="T1"/>
                  </a:cxn>
                  <a:cxn ang="0">
                    <a:pos x="T2" y="T3"/>
                  </a:cxn>
                  <a:cxn ang="0">
                    <a:pos x="T4" y="T5"/>
                  </a:cxn>
                  <a:cxn ang="0">
                    <a:pos x="T6" y="T7"/>
                  </a:cxn>
                </a:cxnLst>
                <a:rect l="0" t="0" r="r" b="b"/>
                <a:pathLst>
                  <a:path w="1203" h="2069">
                    <a:moveTo>
                      <a:pt x="0" y="0"/>
                    </a:moveTo>
                    <a:lnTo>
                      <a:pt x="601" y="2069"/>
                    </a:lnTo>
                    <a:lnTo>
                      <a:pt x="1203" y="0"/>
                    </a:lnTo>
                    <a:lnTo>
                      <a:pt x="0"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108" name="Freeform 14"/>
              <p:cNvSpPr>
                <a:spLocks noEditPoints="1"/>
              </p:cNvSpPr>
              <p:nvPr/>
            </p:nvSpPr>
            <p:spPr bwMode="auto">
              <a:xfrm>
                <a:off x="1409012" y="2763838"/>
                <a:ext cx="2932113" cy="3409950"/>
              </a:xfrm>
              <a:custGeom>
                <a:avLst/>
                <a:gdLst>
                  <a:gd name="T0" fmla="*/ 1218 w 1847"/>
                  <a:gd name="T1" fmla="*/ 0 h 2148"/>
                  <a:gd name="T2" fmla="*/ 0 w 1847"/>
                  <a:gd name="T3" fmla="*/ 0 h 2148"/>
                  <a:gd name="T4" fmla="*/ 1847 w 1847"/>
                  <a:gd name="T5" fmla="*/ 2148 h 2148"/>
                  <a:gd name="T6" fmla="*/ 1218 w 1847"/>
                  <a:gd name="T7" fmla="*/ 0 h 2148"/>
                  <a:gd name="T8" fmla="*/ 854 w 1847"/>
                  <a:gd name="T9" fmla="*/ 858 h 2148"/>
                  <a:gd name="T10" fmla="*/ 775 w 1847"/>
                  <a:gd name="T11" fmla="*/ 519 h 2148"/>
                  <a:gd name="T12" fmla="*/ 437 w 1847"/>
                  <a:gd name="T13" fmla="*/ 440 h 2148"/>
                  <a:gd name="T14" fmla="*/ 775 w 1847"/>
                  <a:gd name="T15" fmla="*/ 361 h 2148"/>
                  <a:gd name="T16" fmla="*/ 854 w 1847"/>
                  <a:gd name="T17" fmla="*/ 22 h 2148"/>
                  <a:gd name="T18" fmla="*/ 934 w 1847"/>
                  <a:gd name="T19" fmla="*/ 361 h 2148"/>
                  <a:gd name="T20" fmla="*/ 1272 w 1847"/>
                  <a:gd name="T21" fmla="*/ 440 h 2148"/>
                  <a:gd name="T22" fmla="*/ 934 w 1847"/>
                  <a:gd name="T23" fmla="*/ 519 h 2148"/>
                  <a:gd name="T24" fmla="*/ 854 w 1847"/>
                  <a:gd name="T25" fmla="*/ 858 h 2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7" h="2148">
                    <a:moveTo>
                      <a:pt x="1218" y="0"/>
                    </a:moveTo>
                    <a:lnTo>
                      <a:pt x="0" y="0"/>
                    </a:lnTo>
                    <a:lnTo>
                      <a:pt x="1847" y="2148"/>
                    </a:lnTo>
                    <a:lnTo>
                      <a:pt x="1218" y="0"/>
                    </a:lnTo>
                    <a:close/>
                    <a:moveTo>
                      <a:pt x="854" y="858"/>
                    </a:moveTo>
                    <a:lnTo>
                      <a:pt x="775" y="519"/>
                    </a:lnTo>
                    <a:lnTo>
                      <a:pt x="437" y="440"/>
                    </a:lnTo>
                    <a:lnTo>
                      <a:pt x="775" y="361"/>
                    </a:lnTo>
                    <a:lnTo>
                      <a:pt x="854" y="22"/>
                    </a:lnTo>
                    <a:lnTo>
                      <a:pt x="934" y="361"/>
                    </a:lnTo>
                    <a:lnTo>
                      <a:pt x="1272" y="440"/>
                    </a:lnTo>
                    <a:lnTo>
                      <a:pt x="934" y="519"/>
                    </a:lnTo>
                    <a:lnTo>
                      <a:pt x="854" y="858"/>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grpSp>
      </p:grpSp>
      <p:sp>
        <p:nvSpPr>
          <p:cNvPr id="111" name="Text Box 5"/>
          <p:cNvSpPr txBox="1">
            <a:spLocks noChangeArrowheads="1"/>
          </p:cNvSpPr>
          <p:nvPr/>
        </p:nvSpPr>
        <p:spPr bwMode="auto">
          <a:xfrm>
            <a:off x="9024143" y="6891905"/>
            <a:ext cx="3429902" cy="443391"/>
          </a:xfrm>
          <a:prstGeom prst="rect">
            <a:avLst/>
          </a:prstGeom>
          <a:noFill/>
          <a:ln>
            <a:noFill/>
          </a:ln>
          <a:effectLst/>
          <a:extLst/>
        </p:spPr>
        <p:txBody>
          <a:bodyPr vert="horz" wrap="square" lIns="0" tIns="0" rIns="0" bIns="0" numCol="1" anchor="b" anchorCtr="0" compatLnSpc="1">
            <a:prstTxWarp prst="textNoShape">
              <a:avLst/>
            </a:prstTxWarp>
            <a:spAutoFit/>
          </a:bodyPr>
          <a:lstStyle/>
          <a:p>
            <a:pPr marL="474121" indent="-474121" defTabSz="1219170" fontAlgn="base">
              <a:lnSpc>
                <a:spcPct val="90000"/>
              </a:lnSpc>
              <a:spcBef>
                <a:spcPct val="0"/>
              </a:spcBef>
              <a:spcAft>
                <a:spcPct val="0"/>
              </a:spcAft>
            </a:pPr>
            <a:r>
              <a:rPr lang="en-ZA" sz="1067" b="1" dirty="0">
                <a:latin typeface="Calibri"/>
                <a:cs typeface="Arial" pitchFamily="34" charset="0"/>
              </a:rPr>
              <a:t>NOTE:	 Indexed vs. average of all items in facet</a:t>
            </a:r>
            <a:br>
              <a:rPr lang="en-ZA" sz="1067" b="1" dirty="0">
                <a:latin typeface="Calibri"/>
                <a:cs typeface="Arial" pitchFamily="34" charset="0"/>
              </a:rPr>
            </a:br>
            <a:r>
              <a:rPr lang="en-ZA" sz="1067" b="1" dirty="0">
                <a:latin typeface="Calibri"/>
                <a:cs typeface="Arial" pitchFamily="34" charset="0"/>
              </a:rPr>
              <a:t>We report all items with a score which is 1 standard deviation higher than the average</a:t>
            </a:r>
            <a:endParaRPr lang="en-US" sz="1067" dirty="0">
              <a:latin typeface="Calibri"/>
              <a:cs typeface="Arial" pitchFamily="34" charset="0"/>
            </a:endParaRPr>
          </a:p>
        </p:txBody>
      </p:sp>
      <p:sp>
        <p:nvSpPr>
          <p:cNvPr id="112" name="Freeform 54"/>
          <p:cNvSpPr>
            <a:spLocks noEditPoints="1"/>
          </p:cNvSpPr>
          <p:nvPr/>
        </p:nvSpPr>
        <p:spPr bwMode="auto">
          <a:xfrm>
            <a:off x="9100298" y="7055750"/>
            <a:ext cx="283884" cy="237981"/>
          </a:xfrm>
          <a:custGeom>
            <a:avLst/>
            <a:gdLst/>
            <a:ahLst/>
            <a:cxnLst>
              <a:cxn ang="0">
                <a:pos x="196" y="192"/>
              </a:cxn>
              <a:cxn ang="0">
                <a:pos x="18" y="192"/>
              </a:cxn>
              <a:cxn ang="0">
                <a:pos x="0" y="177"/>
              </a:cxn>
              <a:cxn ang="0">
                <a:pos x="4" y="165"/>
              </a:cxn>
              <a:cxn ang="0">
                <a:pos x="92" y="11"/>
              </a:cxn>
              <a:cxn ang="0">
                <a:pos x="107" y="0"/>
              </a:cxn>
              <a:cxn ang="0">
                <a:pos x="122" y="11"/>
              </a:cxn>
              <a:cxn ang="0">
                <a:pos x="210" y="165"/>
              </a:cxn>
              <a:cxn ang="0">
                <a:pos x="214" y="177"/>
              </a:cxn>
              <a:cxn ang="0">
                <a:pos x="196" y="192"/>
              </a:cxn>
              <a:cxn ang="0">
                <a:pos x="120" y="51"/>
              </a:cxn>
              <a:cxn ang="0">
                <a:pos x="94" y="51"/>
              </a:cxn>
              <a:cxn ang="0">
                <a:pos x="94" y="79"/>
              </a:cxn>
              <a:cxn ang="0">
                <a:pos x="96" y="94"/>
              </a:cxn>
              <a:cxn ang="0">
                <a:pos x="101" y="125"/>
              </a:cxn>
              <a:cxn ang="0">
                <a:pos x="112" y="125"/>
              </a:cxn>
              <a:cxn ang="0">
                <a:pos x="118" y="94"/>
              </a:cxn>
              <a:cxn ang="0">
                <a:pos x="120" y="79"/>
              </a:cxn>
              <a:cxn ang="0">
                <a:pos x="120" y="51"/>
              </a:cxn>
              <a:cxn ang="0">
                <a:pos x="107" y="140"/>
              </a:cxn>
              <a:cxn ang="0">
                <a:pos x="94" y="153"/>
              </a:cxn>
              <a:cxn ang="0">
                <a:pos x="107" y="167"/>
              </a:cxn>
              <a:cxn ang="0">
                <a:pos x="120" y="153"/>
              </a:cxn>
              <a:cxn ang="0">
                <a:pos x="107" y="140"/>
              </a:cxn>
            </a:cxnLst>
            <a:rect l="0" t="0" r="r" b="b"/>
            <a:pathLst>
              <a:path w="214" h="192">
                <a:moveTo>
                  <a:pt x="196" y="192"/>
                </a:moveTo>
                <a:cubicBezTo>
                  <a:pt x="18" y="192"/>
                  <a:pt x="18" y="192"/>
                  <a:pt x="18" y="192"/>
                </a:cubicBezTo>
                <a:cubicBezTo>
                  <a:pt x="9" y="192"/>
                  <a:pt x="0" y="187"/>
                  <a:pt x="0" y="177"/>
                </a:cubicBezTo>
                <a:cubicBezTo>
                  <a:pt x="0" y="173"/>
                  <a:pt x="1" y="169"/>
                  <a:pt x="4" y="165"/>
                </a:cubicBezTo>
                <a:cubicBezTo>
                  <a:pt x="92" y="11"/>
                  <a:pt x="92" y="11"/>
                  <a:pt x="92" y="11"/>
                </a:cubicBezTo>
                <a:cubicBezTo>
                  <a:pt x="95" y="5"/>
                  <a:pt x="100" y="0"/>
                  <a:pt x="107" y="0"/>
                </a:cubicBezTo>
                <a:cubicBezTo>
                  <a:pt x="114" y="0"/>
                  <a:pt x="119" y="5"/>
                  <a:pt x="122" y="11"/>
                </a:cubicBezTo>
                <a:cubicBezTo>
                  <a:pt x="210" y="165"/>
                  <a:pt x="210" y="165"/>
                  <a:pt x="210" y="165"/>
                </a:cubicBezTo>
                <a:cubicBezTo>
                  <a:pt x="212" y="169"/>
                  <a:pt x="214" y="173"/>
                  <a:pt x="214" y="177"/>
                </a:cubicBezTo>
                <a:cubicBezTo>
                  <a:pt x="214" y="187"/>
                  <a:pt x="205" y="192"/>
                  <a:pt x="196" y="192"/>
                </a:cubicBezTo>
                <a:close/>
                <a:moveTo>
                  <a:pt x="120" y="51"/>
                </a:moveTo>
                <a:cubicBezTo>
                  <a:pt x="94" y="51"/>
                  <a:pt x="94" y="51"/>
                  <a:pt x="94" y="51"/>
                </a:cubicBezTo>
                <a:cubicBezTo>
                  <a:pt x="94" y="79"/>
                  <a:pt x="94" y="79"/>
                  <a:pt x="94" y="79"/>
                </a:cubicBezTo>
                <a:cubicBezTo>
                  <a:pt x="94" y="85"/>
                  <a:pt x="95" y="88"/>
                  <a:pt x="96" y="94"/>
                </a:cubicBezTo>
                <a:cubicBezTo>
                  <a:pt x="101" y="125"/>
                  <a:pt x="101" y="125"/>
                  <a:pt x="101" y="125"/>
                </a:cubicBezTo>
                <a:cubicBezTo>
                  <a:pt x="112" y="125"/>
                  <a:pt x="112" y="125"/>
                  <a:pt x="112" y="125"/>
                </a:cubicBezTo>
                <a:cubicBezTo>
                  <a:pt x="118" y="94"/>
                  <a:pt x="118" y="94"/>
                  <a:pt x="118" y="94"/>
                </a:cubicBezTo>
                <a:cubicBezTo>
                  <a:pt x="119" y="88"/>
                  <a:pt x="120" y="85"/>
                  <a:pt x="120" y="79"/>
                </a:cubicBezTo>
                <a:lnTo>
                  <a:pt x="120" y="51"/>
                </a:lnTo>
                <a:close/>
                <a:moveTo>
                  <a:pt x="107" y="140"/>
                </a:moveTo>
                <a:cubicBezTo>
                  <a:pt x="100" y="140"/>
                  <a:pt x="94" y="146"/>
                  <a:pt x="94" y="153"/>
                </a:cubicBezTo>
                <a:cubicBezTo>
                  <a:pt x="94" y="160"/>
                  <a:pt x="100" y="167"/>
                  <a:pt x="107" y="167"/>
                </a:cubicBezTo>
                <a:cubicBezTo>
                  <a:pt x="114" y="167"/>
                  <a:pt x="120" y="160"/>
                  <a:pt x="120" y="153"/>
                </a:cubicBezTo>
                <a:cubicBezTo>
                  <a:pt x="120" y="146"/>
                  <a:pt x="114" y="140"/>
                  <a:pt x="107" y="140"/>
                </a:cubicBezTo>
                <a:close/>
              </a:path>
            </a:pathLst>
          </a:custGeom>
          <a:solidFill>
            <a:srgbClr val="FF0000"/>
          </a:solidFill>
          <a:ln w="9525">
            <a:noFill/>
            <a:round/>
            <a:headEnd/>
            <a:tailEnd/>
          </a:ln>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pic>
        <p:nvPicPr>
          <p:cNvPr id="38" name="Picture 2" descr="Bilderesultat for country falg button sweden"/>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2696551" y="6876975"/>
            <a:ext cx="513334" cy="481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2204058"/>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46"/>
          <p:cNvSpPr txBox="1"/>
          <p:nvPr/>
        </p:nvSpPr>
        <p:spPr>
          <a:xfrm>
            <a:off x="578201" y="5676757"/>
            <a:ext cx="3161838" cy="336122"/>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TIME OF YEAR</a:t>
            </a:r>
          </a:p>
        </p:txBody>
      </p:sp>
      <p:sp>
        <p:nvSpPr>
          <p:cNvPr id="2" name="Title 1"/>
          <p:cNvSpPr>
            <a:spLocks noGrp="1"/>
          </p:cNvSpPr>
          <p:nvPr>
            <p:ph type="title"/>
          </p:nvPr>
        </p:nvSpPr>
        <p:spPr>
          <a:xfrm>
            <a:off x="540000" y="346312"/>
            <a:ext cx="8508184" cy="553999"/>
          </a:xfrm>
          <a:solidFill>
            <a:schemeClr val="accent3">
              <a:lumMod val="75000"/>
            </a:schemeClr>
          </a:solidFill>
        </p:spPr>
        <p:txBody>
          <a:bodyPr>
            <a:normAutofit/>
          </a:bodyPr>
          <a:lstStyle/>
          <a:p>
            <a:r>
              <a:rPr lang="en-GB" sz="3200" dirty="0"/>
              <a:t>Segment profile </a:t>
            </a:r>
            <a:r>
              <a:rPr lang="en-GB" sz="3200" b="1" dirty="0"/>
              <a:t>– SHARING AND CARING</a:t>
            </a:r>
          </a:p>
        </p:txBody>
      </p:sp>
      <p:sp>
        <p:nvSpPr>
          <p:cNvPr id="5" name="Rectangle 4"/>
          <p:cNvSpPr/>
          <p:nvPr/>
        </p:nvSpPr>
        <p:spPr>
          <a:xfrm>
            <a:off x="519848" y="1220584"/>
            <a:ext cx="3426943"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TYPOLOGY</a:t>
            </a:r>
          </a:p>
        </p:txBody>
      </p:sp>
      <p:sp>
        <p:nvSpPr>
          <p:cNvPr id="6" name="Rectangle 5"/>
          <p:cNvSpPr/>
          <p:nvPr/>
        </p:nvSpPr>
        <p:spPr>
          <a:xfrm>
            <a:off x="4934440" y="1220584"/>
            <a:ext cx="3863935"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TRANSPORT AND ACOMMODATION</a:t>
            </a:r>
          </a:p>
        </p:txBody>
      </p:sp>
      <p:sp>
        <p:nvSpPr>
          <p:cNvPr id="7" name="Rectangle 6"/>
          <p:cNvSpPr/>
          <p:nvPr/>
        </p:nvSpPr>
        <p:spPr>
          <a:xfrm>
            <a:off x="9311701" y="1220584"/>
            <a:ext cx="2211963"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ACTIVITIES</a:t>
            </a:r>
          </a:p>
        </p:txBody>
      </p:sp>
      <p:grpSp>
        <p:nvGrpSpPr>
          <p:cNvPr id="8" name="Group 7"/>
          <p:cNvGrpSpPr/>
          <p:nvPr/>
        </p:nvGrpSpPr>
        <p:grpSpPr>
          <a:xfrm>
            <a:off x="4726867" y="1530057"/>
            <a:ext cx="4321317" cy="5426685"/>
            <a:chOff x="3047227" y="867188"/>
            <a:chExt cx="2940088" cy="3409123"/>
          </a:xfrm>
        </p:grpSpPr>
        <p:cxnSp>
          <p:nvCxnSpPr>
            <p:cNvPr id="9" name="Straight Connector 8"/>
            <p:cNvCxnSpPr/>
            <p:nvPr/>
          </p:nvCxnSpPr>
          <p:spPr>
            <a:xfrm>
              <a:off x="3047227" y="916826"/>
              <a:ext cx="0" cy="3309847"/>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987315" y="867188"/>
              <a:ext cx="0" cy="3409123"/>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a:off x="519854" y="1655793"/>
            <a:ext cx="3824493" cy="0"/>
          </a:xfrm>
          <a:prstGeom prst="line">
            <a:avLst/>
          </a:prstGeom>
          <a:noFill/>
          <a:ln w="12700">
            <a:solidFill>
              <a:schemeClr val="accent6"/>
            </a:solidFill>
            <a:round/>
            <a:headEnd/>
            <a:tailEnd/>
          </a:ln>
          <a:effectLst/>
          <a:extLst>
            <a:ext uri="{909E8E84-426E-40DD-AFC4-6F175D3DCCD1}">
              <a14:hiddenFill xmlns:a14="http://schemas.microsoft.com/office/drawing/2010/main">
                <a:noFill/>
              </a14:hiddenFill>
            </a:ext>
          </a:extLst>
        </p:spPr>
      </p:cxnSp>
      <p:cxnSp>
        <p:nvCxnSpPr>
          <p:cNvPr id="16" name="Straight Connector 15"/>
          <p:cNvCxnSpPr/>
          <p:nvPr/>
        </p:nvCxnSpPr>
        <p:spPr>
          <a:xfrm>
            <a:off x="4934446" y="1655793"/>
            <a:ext cx="3824493"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Lst>
        </p:spPr>
      </p:cxnSp>
      <p:cxnSp>
        <p:nvCxnSpPr>
          <p:cNvPr id="17" name="Straight Connector 16"/>
          <p:cNvCxnSpPr/>
          <p:nvPr/>
        </p:nvCxnSpPr>
        <p:spPr>
          <a:xfrm>
            <a:off x="9311707" y="1655793"/>
            <a:ext cx="3824493" cy="0"/>
          </a:xfrm>
          <a:prstGeom prst="line">
            <a:avLst/>
          </a:prstGeom>
          <a:noFill/>
          <a:ln w="12700">
            <a:solidFill>
              <a:schemeClr val="accent2"/>
            </a:solidFill>
            <a:round/>
            <a:headEnd/>
            <a:tailEnd/>
          </a:ln>
          <a:effectLst/>
          <a:extLst>
            <a:ext uri="{909E8E84-426E-40DD-AFC4-6F175D3DCCD1}">
              <a14:hiddenFill xmlns:a14="http://schemas.microsoft.com/office/drawing/2010/main">
                <a:noFill/>
              </a14:hiddenFill>
            </a:ext>
          </a:extLst>
        </p:spPr>
      </p:cxnSp>
      <p:grpSp>
        <p:nvGrpSpPr>
          <p:cNvPr id="18" name="Group 17"/>
          <p:cNvGrpSpPr/>
          <p:nvPr/>
        </p:nvGrpSpPr>
        <p:grpSpPr>
          <a:xfrm>
            <a:off x="12194805" y="922027"/>
            <a:ext cx="724113" cy="627421"/>
            <a:chOff x="1362075" y="4471988"/>
            <a:chExt cx="2351088" cy="2036762"/>
          </a:xfrm>
          <a:solidFill>
            <a:srgbClr val="FFC000"/>
          </a:solidFill>
        </p:grpSpPr>
        <p:sp>
          <p:nvSpPr>
            <p:cNvPr id="19" name="Freeform 3"/>
            <p:cNvSpPr>
              <a:spLocks noChangeArrowheads="1"/>
            </p:cNvSpPr>
            <p:nvPr/>
          </p:nvSpPr>
          <p:spPr bwMode="auto">
            <a:xfrm>
              <a:off x="2744788" y="5091113"/>
              <a:ext cx="338137" cy="495300"/>
            </a:xfrm>
            <a:custGeom>
              <a:avLst/>
              <a:gdLst>
                <a:gd name="T0" fmla="*/ 0 w 939"/>
                <a:gd name="T1" fmla="*/ 0 h 1376"/>
                <a:gd name="T2" fmla="*/ 0 w 939"/>
                <a:gd name="T3" fmla="*/ 0 h 1376"/>
                <a:gd name="T4" fmla="*/ 938 w 939"/>
                <a:gd name="T5" fmla="*/ 1375 h 1376"/>
                <a:gd name="T6" fmla="*/ 0 w 939"/>
                <a:gd name="T7" fmla="*/ 0 h 1376"/>
              </a:gdLst>
              <a:ahLst/>
              <a:cxnLst>
                <a:cxn ang="0">
                  <a:pos x="T0" y="T1"/>
                </a:cxn>
                <a:cxn ang="0">
                  <a:pos x="T2" y="T3"/>
                </a:cxn>
                <a:cxn ang="0">
                  <a:pos x="T4" y="T5"/>
                </a:cxn>
                <a:cxn ang="0">
                  <a:pos x="T6" y="T7"/>
                </a:cxn>
              </a:cxnLst>
              <a:rect l="0" t="0" r="r" b="b"/>
              <a:pathLst>
                <a:path w="939" h="1376">
                  <a:moveTo>
                    <a:pt x="0" y="0"/>
                  </a:moveTo>
                  <a:lnTo>
                    <a:pt x="0" y="0"/>
                  </a:lnTo>
                  <a:cubicBezTo>
                    <a:pt x="500" y="313"/>
                    <a:pt x="813" y="813"/>
                    <a:pt x="938" y="1375"/>
                  </a:cubicBezTo>
                  <a:cubicBezTo>
                    <a:pt x="688" y="875"/>
                    <a:pt x="375" y="40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0" name="Freeform 4"/>
            <p:cNvSpPr>
              <a:spLocks noChangeArrowheads="1"/>
            </p:cNvSpPr>
            <p:nvPr/>
          </p:nvSpPr>
          <p:spPr bwMode="auto">
            <a:xfrm>
              <a:off x="2779713" y="4956175"/>
              <a:ext cx="439737" cy="641350"/>
            </a:xfrm>
            <a:custGeom>
              <a:avLst/>
              <a:gdLst>
                <a:gd name="T0" fmla="*/ 0 w 1220"/>
                <a:gd name="T1" fmla="*/ 0 h 1782"/>
                <a:gd name="T2" fmla="*/ 0 w 1220"/>
                <a:gd name="T3" fmla="*/ 0 h 1782"/>
                <a:gd name="T4" fmla="*/ 1219 w 1220"/>
                <a:gd name="T5" fmla="*/ 1781 h 1782"/>
                <a:gd name="T6" fmla="*/ 0 w 1220"/>
                <a:gd name="T7" fmla="*/ 0 h 1782"/>
              </a:gdLst>
              <a:ahLst/>
              <a:cxnLst>
                <a:cxn ang="0">
                  <a:pos x="T0" y="T1"/>
                </a:cxn>
                <a:cxn ang="0">
                  <a:pos x="T2" y="T3"/>
                </a:cxn>
                <a:cxn ang="0">
                  <a:pos x="T4" y="T5"/>
                </a:cxn>
                <a:cxn ang="0">
                  <a:pos x="T6" y="T7"/>
                </a:cxn>
              </a:cxnLst>
              <a:rect l="0" t="0" r="r" b="b"/>
              <a:pathLst>
                <a:path w="1220" h="1782">
                  <a:moveTo>
                    <a:pt x="0" y="0"/>
                  </a:moveTo>
                  <a:lnTo>
                    <a:pt x="0" y="0"/>
                  </a:lnTo>
                  <a:cubicBezTo>
                    <a:pt x="625" y="407"/>
                    <a:pt x="1063" y="1063"/>
                    <a:pt x="1219" y="1781"/>
                  </a:cubicBezTo>
                  <a:cubicBezTo>
                    <a:pt x="906" y="1125"/>
                    <a:pt x="500" y="53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1" name="Freeform 5"/>
            <p:cNvSpPr>
              <a:spLocks noChangeArrowheads="1"/>
            </p:cNvSpPr>
            <p:nvPr/>
          </p:nvSpPr>
          <p:spPr bwMode="auto">
            <a:xfrm>
              <a:off x="2801938" y="4832350"/>
              <a:ext cx="550862" cy="787400"/>
            </a:xfrm>
            <a:custGeom>
              <a:avLst/>
              <a:gdLst>
                <a:gd name="T0" fmla="*/ 0 w 1532"/>
                <a:gd name="T1" fmla="*/ 0 h 2188"/>
                <a:gd name="T2" fmla="*/ 0 w 1532"/>
                <a:gd name="T3" fmla="*/ 0 h 2188"/>
                <a:gd name="T4" fmla="*/ 1531 w 1532"/>
                <a:gd name="T5" fmla="*/ 2187 h 2188"/>
                <a:gd name="T6" fmla="*/ 0 w 1532"/>
                <a:gd name="T7" fmla="*/ 0 h 2188"/>
              </a:gdLst>
              <a:ahLst/>
              <a:cxnLst>
                <a:cxn ang="0">
                  <a:pos x="T0" y="T1"/>
                </a:cxn>
                <a:cxn ang="0">
                  <a:pos x="T2" y="T3"/>
                </a:cxn>
                <a:cxn ang="0">
                  <a:pos x="T4" y="T5"/>
                </a:cxn>
                <a:cxn ang="0">
                  <a:pos x="T6" y="T7"/>
                </a:cxn>
              </a:cxnLst>
              <a:rect l="0" t="0" r="r" b="b"/>
              <a:pathLst>
                <a:path w="1532" h="2188">
                  <a:moveTo>
                    <a:pt x="0" y="0"/>
                  </a:moveTo>
                  <a:lnTo>
                    <a:pt x="0" y="0"/>
                  </a:lnTo>
                  <a:cubicBezTo>
                    <a:pt x="843" y="437"/>
                    <a:pt x="1406" y="1250"/>
                    <a:pt x="1531" y="2187"/>
                  </a:cubicBezTo>
                  <a:cubicBezTo>
                    <a:pt x="1187" y="1375"/>
                    <a:pt x="656" y="593"/>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2" name="Freeform 6"/>
            <p:cNvSpPr>
              <a:spLocks noChangeArrowheads="1"/>
            </p:cNvSpPr>
            <p:nvPr/>
          </p:nvSpPr>
          <p:spPr bwMode="auto">
            <a:xfrm>
              <a:off x="2835275" y="4708525"/>
              <a:ext cx="641350" cy="933450"/>
            </a:xfrm>
            <a:custGeom>
              <a:avLst/>
              <a:gdLst>
                <a:gd name="T0" fmla="*/ 0 w 1783"/>
                <a:gd name="T1" fmla="*/ 0 h 2594"/>
                <a:gd name="T2" fmla="*/ 0 w 1783"/>
                <a:gd name="T3" fmla="*/ 0 h 2594"/>
                <a:gd name="T4" fmla="*/ 1782 w 1783"/>
                <a:gd name="T5" fmla="*/ 2593 h 2594"/>
                <a:gd name="T6" fmla="*/ 0 w 1783"/>
                <a:gd name="T7" fmla="*/ 0 h 2594"/>
              </a:gdLst>
              <a:ahLst/>
              <a:cxnLst>
                <a:cxn ang="0">
                  <a:pos x="T0" y="T1"/>
                </a:cxn>
                <a:cxn ang="0">
                  <a:pos x="T2" y="T3"/>
                </a:cxn>
                <a:cxn ang="0">
                  <a:pos x="T4" y="T5"/>
                </a:cxn>
                <a:cxn ang="0">
                  <a:pos x="T6" y="T7"/>
                </a:cxn>
              </a:cxnLst>
              <a:rect l="0" t="0" r="r" b="b"/>
              <a:pathLst>
                <a:path w="1783" h="2594">
                  <a:moveTo>
                    <a:pt x="0" y="0"/>
                  </a:moveTo>
                  <a:lnTo>
                    <a:pt x="0" y="0"/>
                  </a:lnTo>
                  <a:cubicBezTo>
                    <a:pt x="969" y="531"/>
                    <a:pt x="1625" y="1500"/>
                    <a:pt x="1782" y="2593"/>
                  </a:cubicBezTo>
                  <a:cubicBezTo>
                    <a:pt x="1406" y="1594"/>
                    <a:pt x="813" y="68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3" name="Freeform 7"/>
            <p:cNvSpPr>
              <a:spLocks noChangeArrowheads="1"/>
            </p:cNvSpPr>
            <p:nvPr/>
          </p:nvSpPr>
          <p:spPr bwMode="auto">
            <a:xfrm>
              <a:off x="2857500" y="4584700"/>
              <a:ext cx="742950" cy="1069975"/>
            </a:xfrm>
            <a:custGeom>
              <a:avLst/>
              <a:gdLst>
                <a:gd name="T0" fmla="*/ 2062 w 2063"/>
                <a:gd name="T1" fmla="*/ 2969 h 2970"/>
                <a:gd name="T2" fmla="*/ 2062 w 2063"/>
                <a:gd name="T3" fmla="*/ 2969 h 2970"/>
                <a:gd name="T4" fmla="*/ 1250 w 2063"/>
                <a:gd name="T5" fmla="*/ 1344 h 2970"/>
                <a:gd name="T6" fmla="*/ 1250 w 2063"/>
                <a:gd name="T7" fmla="*/ 1313 h 2970"/>
                <a:gd name="T8" fmla="*/ 0 w 2063"/>
                <a:gd name="T9" fmla="*/ 0 h 2970"/>
                <a:gd name="T10" fmla="*/ 2062 w 2063"/>
                <a:gd name="T11" fmla="*/ 2969 h 2970"/>
              </a:gdLst>
              <a:ahLst/>
              <a:cxnLst>
                <a:cxn ang="0">
                  <a:pos x="T0" y="T1"/>
                </a:cxn>
                <a:cxn ang="0">
                  <a:pos x="T2" y="T3"/>
                </a:cxn>
                <a:cxn ang="0">
                  <a:pos x="T4" y="T5"/>
                </a:cxn>
                <a:cxn ang="0">
                  <a:pos x="T6" y="T7"/>
                </a:cxn>
                <a:cxn ang="0">
                  <a:pos x="T8" y="T9"/>
                </a:cxn>
                <a:cxn ang="0">
                  <a:pos x="T10" y="T11"/>
                </a:cxn>
              </a:cxnLst>
              <a:rect l="0" t="0" r="r" b="b"/>
              <a:pathLst>
                <a:path w="2063" h="2970">
                  <a:moveTo>
                    <a:pt x="2062" y="2969"/>
                  </a:moveTo>
                  <a:lnTo>
                    <a:pt x="2062" y="2969"/>
                  </a:lnTo>
                  <a:cubicBezTo>
                    <a:pt x="1875" y="2375"/>
                    <a:pt x="1593" y="1844"/>
                    <a:pt x="1250" y="1344"/>
                  </a:cubicBezTo>
                  <a:lnTo>
                    <a:pt x="1250" y="1313"/>
                  </a:lnTo>
                  <a:cubicBezTo>
                    <a:pt x="906" y="813"/>
                    <a:pt x="469" y="375"/>
                    <a:pt x="0" y="0"/>
                  </a:cubicBezTo>
                  <a:cubicBezTo>
                    <a:pt x="1125" y="625"/>
                    <a:pt x="1875" y="1719"/>
                    <a:pt x="2062" y="2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4" name="Freeform 8"/>
            <p:cNvSpPr>
              <a:spLocks noChangeArrowheads="1"/>
            </p:cNvSpPr>
            <p:nvPr/>
          </p:nvSpPr>
          <p:spPr bwMode="auto">
            <a:xfrm>
              <a:off x="2892425" y="4471988"/>
              <a:ext cx="820738" cy="1203325"/>
            </a:xfrm>
            <a:custGeom>
              <a:avLst/>
              <a:gdLst>
                <a:gd name="T0" fmla="*/ 0 w 2282"/>
                <a:gd name="T1" fmla="*/ 0 h 3344"/>
                <a:gd name="T2" fmla="*/ 0 w 2282"/>
                <a:gd name="T3" fmla="*/ 0 h 3344"/>
                <a:gd name="T4" fmla="*/ 2281 w 2282"/>
                <a:gd name="T5" fmla="*/ 3343 h 3344"/>
                <a:gd name="T6" fmla="*/ 0 w 2282"/>
                <a:gd name="T7" fmla="*/ 0 h 3344"/>
              </a:gdLst>
              <a:ahLst/>
              <a:cxnLst>
                <a:cxn ang="0">
                  <a:pos x="T0" y="T1"/>
                </a:cxn>
                <a:cxn ang="0">
                  <a:pos x="T2" y="T3"/>
                </a:cxn>
                <a:cxn ang="0">
                  <a:pos x="T4" y="T5"/>
                </a:cxn>
                <a:cxn ang="0">
                  <a:pos x="T6" y="T7"/>
                </a:cxn>
              </a:cxnLst>
              <a:rect l="0" t="0" r="r" b="b"/>
              <a:pathLst>
                <a:path w="2282" h="3344">
                  <a:moveTo>
                    <a:pt x="0" y="0"/>
                  </a:moveTo>
                  <a:lnTo>
                    <a:pt x="0" y="0"/>
                  </a:lnTo>
                  <a:cubicBezTo>
                    <a:pt x="1249" y="687"/>
                    <a:pt x="2125" y="1906"/>
                    <a:pt x="2281" y="3343"/>
                  </a:cubicBezTo>
                  <a:cubicBezTo>
                    <a:pt x="1937" y="2000"/>
                    <a:pt x="1125" y="81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5" name="Freeform 9"/>
            <p:cNvSpPr>
              <a:spLocks noChangeArrowheads="1"/>
            </p:cNvSpPr>
            <p:nvPr/>
          </p:nvSpPr>
          <p:spPr bwMode="auto">
            <a:xfrm>
              <a:off x="2251075" y="4887913"/>
              <a:ext cx="866775" cy="1227137"/>
            </a:xfrm>
            <a:custGeom>
              <a:avLst/>
              <a:gdLst>
                <a:gd name="T0" fmla="*/ 2407 w 2408"/>
                <a:gd name="T1" fmla="*/ 3312 h 3407"/>
                <a:gd name="T2" fmla="*/ 2407 w 2408"/>
                <a:gd name="T3" fmla="*/ 3312 h 3407"/>
                <a:gd name="T4" fmla="*/ 2344 w 2408"/>
                <a:gd name="T5" fmla="*/ 3406 h 3407"/>
                <a:gd name="T6" fmla="*/ 2282 w 2408"/>
                <a:gd name="T7" fmla="*/ 3406 h 3407"/>
                <a:gd name="T8" fmla="*/ 2250 w 2408"/>
                <a:gd name="T9" fmla="*/ 3344 h 3407"/>
                <a:gd name="T10" fmla="*/ 2250 w 2408"/>
                <a:gd name="T11" fmla="*/ 3344 h 3407"/>
                <a:gd name="T12" fmla="*/ 1438 w 2408"/>
                <a:gd name="T13" fmla="*/ 1562 h 3407"/>
                <a:gd name="T14" fmla="*/ 63 w 2408"/>
                <a:gd name="T15" fmla="*/ 156 h 3407"/>
                <a:gd name="T16" fmla="*/ 63 w 2408"/>
                <a:gd name="T17" fmla="*/ 156 h 3407"/>
                <a:gd name="T18" fmla="*/ 63 w 2408"/>
                <a:gd name="T19" fmla="*/ 125 h 3407"/>
                <a:gd name="T20" fmla="*/ 31 w 2408"/>
                <a:gd name="T21" fmla="*/ 31 h 3407"/>
                <a:gd name="T22" fmla="*/ 125 w 2408"/>
                <a:gd name="T23" fmla="*/ 31 h 3407"/>
                <a:gd name="T24" fmla="*/ 156 w 2408"/>
                <a:gd name="T25" fmla="*/ 31 h 3407"/>
                <a:gd name="T26" fmla="*/ 2407 w 2408"/>
                <a:gd name="T27" fmla="*/ 3312 h 3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08" h="3407">
                  <a:moveTo>
                    <a:pt x="2407" y="3312"/>
                  </a:moveTo>
                  <a:lnTo>
                    <a:pt x="2407" y="3312"/>
                  </a:lnTo>
                  <a:cubicBezTo>
                    <a:pt x="2407" y="3344"/>
                    <a:pt x="2375" y="3406"/>
                    <a:pt x="2344" y="3406"/>
                  </a:cubicBezTo>
                  <a:cubicBezTo>
                    <a:pt x="2313" y="3406"/>
                    <a:pt x="2313" y="3406"/>
                    <a:pt x="2282" y="3406"/>
                  </a:cubicBezTo>
                  <a:cubicBezTo>
                    <a:pt x="2282" y="3375"/>
                    <a:pt x="2250" y="3375"/>
                    <a:pt x="2250" y="3344"/>
                  </a:cubicBezTo>
                  <a:lnTo>
                    <a:pt x="2250" y="3344"/>
                  </a:lnTo>
                  <a:cubicBezTo>
                    <a:pt x="2094" y="2719"/>
                    <a:pt x="1813" y="2093"/>
                    <a:pt x="1438" y="1562"/>
                  </a:cubicBezTo>
                  <a:cubicBezTo>
                    <a:pt x="1063" y="1000"/>
                    <a:pt x="594" y="531"/>
                    <a:pt x="63" y="156"/>
                  </a:cubicBezTo>
                  <a:lnTo>
                    <a:pt x="63" y="156"/>
                  </a:lnTo>
                  <a:cubicBezTo>
                    <a:pt x="63" y="156"/>
                    <a:pt x="63" y="156"/>
                    <a:pt x="63" y="125"/>
                  </a:cubicBezTo>
                  <a:cubicBezTo>
                    <a:pt x="31" y="125"/>
                    <a:pt x="0" y="62"/>
                    <a:pt x="31" y="31"/>
                  </a:cubicBezTo>
                  <a:cubicBezTo>
                    <a:pt x="63" y="0"/>
                    <a:pt x="94" y="0"/>
                    <a:pt x="125" y="31"/>
                  </a:cubicBezTo>
                  <a:cubicBezTo>
                    <a:pt x="156" y="31"/>
                    <a:pt x="156" y="31"/>
                    <a:pt x="156" y="31"/>
                  </a:cubicBezTo>
                  <a:cubicBezTo>
                    <a:pt x="1250" y="844"/>
                    <a:pt x="2032" y="2000"/>
                    <a:pt x="2407" y="331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6" name="Freeform 10"/>
            <p:cNvSpPr>
              <a:spLocks noChangeArrowheads="1"/>
            </p:cNvSpPr>
            <p:nvPr/>
          </p:nvSpPr>
          <p:spPr bwMode="auto">
            <a:xfrm>
              <a:off x="1362075" y="6115050"/>
              <a:ext cx="293688" cy="393700"/>
            </a:xfrm>
            <a:custGeom>
              <a:avLst/>
              <a:gdLst>
                <a:gd name="T0" fmla="*/ 750 w 814"/>
                <a:gd name="T1" fmla="*/ 969 h 1095"/>
                <a:gd name="T2" fmla="*/ 750 w 814"/>
                <a:gd name="T3" fmla="*/ 969 h 1095"/>
                <a:gd name="T4" fmla="*/ 782 w 814"/>
                <a:gd name="T5" fmla="*/ 1063 h 1095"/>
                <a:gd name="T6" fmla="*/ 750 w 814"/>
                <a:gd name="T7" fmla="*/ 1094 h 1095"/>
                <a:gd name="T8" fmla="*/ 688 w 814"/>
                <a:gd name="T9" fmla="*/ 1094 h 1095"/>
                <a:gd name="T10" fmla="*/ 688 w 814"/>
                <a:gd name="T11" fmla="*/ 1094 h 1095"/>
                <a:gd name="T12" fmla="*/ 0 w 814"/>
                <a:gd name="T13" fmla="*/ 63 h 1095"/>
                <a:gd name="T14" fmla="*/ 0 w 814"/>
                <a:gd name="T15" fmla="*/ 63 h 1095"/>
                <a:gd name="T16" fmla="*/ 0 w 814"/>
                <a:gd name="T17" fmla="*/ 63 h 1095"/>
                <a:gd name="T18" fmla="*/ 32 w 814"/>
                <a:gd name="T19" fmla="*/ 31 h 1095"/>
                <a:gd name="T20" fmla="*/ 63 w 814"/>
                <a:gd name="T21" fmla="*/ 0 h 1095"/>
                <a:gd name="T22" fmla="*/ 126 w 814"/>
                <a:gd name="T23" fmla="*/ 63 h 1095"/>
                <a:gd name="T24" fmla="*/ 126 w 814"/>
                <a:gd name="T25" fmla="*/ 63 h 1095"/>
                <a:gd name="T26" fmla="*/ 126 w 814"/>
                <a:gd name="T27" fmla="*/ 63 h 1095"/>
                <a:gd name="T28" fmla="*/ 126 w 814"/>
                <a:gd name="T29" fmla="*/ 63 h 1095"/>
                <a:gd name="T30" fmla="*/ 126 w 814"/>
                <a:gd name="T31" fmla="*/ 63 h 1095"/>
                <a:gd name="T32" fmla="*/ 750 w 814"/>
                <a:gd name="T33" fmla="*/ 969 h 1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4" h="1095">
                  <a:moveTo>
                    <a:pt x="750" y="969"/>
                  </a:moveTo>
                  <a:lnTo>
                    <a:pt x="750" y="969"/>
                  </a:lnTo>
                  <a:cubicBezTo>
                    <a:pt x="782" y="969"/>
                    <a:pt x="813" y="1031"/>
                    <a:pt x="782" y="1063"/>
                  </a:cubicBezTo>
                  <a:cubicBezTo>
                    <a:pt x="782" y="1063"/>
                    <a:pt x="782" y="1094"/>
                    <a:pt x="750" y="1094"/>
                  </a:cubicBezTo>
                  <a:cubicBezTo>
                    <a:pt x="719" y="1094"/>
                    <a:pt x="719" y="1094"/>
                    <a:pt x="688" y="1094"/>
                  </a:cubicBezTo>
                  <a:lnTo>
                    <a:pt x="688" y="1094"/>
                  </a:lnTo>
                  <a:cubicBezTo>
                    <a:pt x="313" y="906"/>
                    <a:pt x="32" y="500"/>
                    <a:pt x="0" y="63"/>
                  </a:cubicBezTo>
                  <a:lnTo>
                    <a:pt x="0" y="63"/>
                  </a:lnTo>
                  <a:lnTo>
                    <a:pt x="0" y="63"/>
                  </a:lnTo>
                  <a:cubicBezTo>
                    <a:pt x="0" y="63"/>
                    <a:pt x="0" y="31"/>
                    <a:pt x="32" y="31"/>
                  </a:cubicBezTo>
                  <a:cubicBezTo>
                    <a:pt x="32" y="0"/>
                    <a:pt x="63" y="0"/>
                    <a:pt x="63" y="0"/>
                  </a:cubicBezTo>
                  <a:cubicBezTo>
                    <a:pt x="94" y="0"/>
                    <a:pt x="126" y="31"/>
                    <a:pt x="126" y="63"/>
                  </a:cubicBezTo>
                  <a:lnTo>
                    <a:pt x="126" y="63"/>
                  </a:lnTo>
                  <a:lnTo>
                    <a:pt x="126" y="63"/>
                  </a:lnTo>
                  <a:lnTo>
                    <a:pt x="126" y="63"/>
                  </a:lnTo>
                  <a:lnTo>
                    <a:pt x="126" y="63"/>
                  </a:lnTo>
                  <a:cubicBezTo>
                    <a:pt x="157" y="469"/>
                    <a:pt x="407" y="781"/>
                    <a:pt x="750" y="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7" name="Freeform 11"/>
            <p:cNvSpPr>
              <a:spLocks noChangeArrowheads="1"/>
            </p:cNvSpPr>
            <p:nvPr/>
          </p:nvSpPr>
          <p:spPr bwMode="auto">
            <a:xfrm>
              <a:off x="1417638" y="4989513"/>
              <a:ext cx="1609725" cy="1485900"/>
            </a:xfrm>
            <a:custGeom>
              <a:avLst/>
              <a:gdLst>
                <a:gd name="T0" fmla="*/ 3500 w 4470"/>
                <a:gd name="T1" fmla="*/ 1344 h 4126"/>
                <a:gd name="T2" fmla="*/ 3500 w 4470"/>
                <a:gd name="T3" fmla="*/ 1344 h 4126"/>
                <a:gd name="T4" fmla="*/ 3500 w 4470"/>
                <a:gd name="T5" fmla="*/ 1344 h 4126"/>
                <a:gd name="T6" fmla="*/ 3500 w 4470"/>
                <a:gd name="T7" fmla="*/ 1344 h 4126"/>
                <a:gd name="T8" fmla="*/ 3187 w 4470"/>
                <a:gd name="T9" fmla="*/ 906 h 4126"/>
                <a:gd name="T10" fmla="*/ 3187 w 4470"/>
                <a:gd name="T11" fmla="*/ 906 h 4126"/>
                <a:gd name="T12" fmla="*/ 3187 w 4470"/>
                <a:gd name="T13" fmla="*/ 906 h 4126"/>
                <a:gd name="T14" fmla="*/ 937 w 4470"/>
                <a:gd name="T15" fmla="*/ 2906 h 4126"/>
                <a:gd name="T16" fmla="*/ 844 w 4470"/>
                <a:gd name="T17" fmla="*/ 2750 h 4126"/>
                <a:gd name="T18" fmla="*/ 2625 w 4470"/>
                <a:gd name="T19" fmla="*/ 375 h 4126"/>
                <a:gd name="T20" fmla="*/ 2625 w 4470"/>
                <a:gd name="T21" fmla="*/ 375 h 4126"/>
                <a:gd name="T22" fmla="*/ 2625 w 4470"/>
                <a:gd name="T23" fmla="*/ 375 h 4126"/>
                <a:gd name="T24" fmla="*/ 2625 w 4470"/>
                <a:gd name="T25" fmla="*/ 375 h 4126"/>
                <a:gd name="T26" fmla="*/ 2625 w 4470"/>
                <a:gd name="T27" fmla="*/ 375 h 4126"/>
                <a:gd name="T28" fmla="*/ 2531 w 4470"/>
                <a:gd name="T29" fmla="*/ 250 h 4126"/>
                <a:gd name="T30" fmla="*/ 2531 w 4470"/>
                <a:gd name="T31" fmla="*/ 250 h 4126"/>
                <a:gd name="T32" fmla="*/ 2500 w 4470"/>
                <a:gd name="T33" fmla="*/ 250 h 4126"/>
                <a:gd name="T34" fmla="*/ 2500 w 4470"/>
                <a:gd name="T35" fmla="*/ 250 h 4126"/>
                <a:gd name="T36" fmla="*/ 2500 w 4470"/>
                <a:gd name="T37" fmla="*/ 281 h 4126"/>
                <a:gd name="T38" fmla="*/ 2500 w 4470"/>
                <a:gd name="T39" fmla="*/ 281 h 4126"/>
                <a:gd name="T40" fmla="*/ 812 w 4470"/>
                <a:gd name="T41" fmla="*/ 2750 h 4126"/>
                <a:gd name="T42" fmla="*/ 844 w 4470"/>
                <a:gd name="T43" fmla="*/ 2750 h 4126"/>
                <a:gd name="T44" fmla="*/ 3250 w 4470"/>
                <a:gd name="T45" fmla="*/ 3188 h 4126"/>
                <a:gd name="T46" fmla="*/ 1844 w 4470"/>
                <a:gd name="T47" fmla="*/ 3469 h 4126"/>
                <a:gd name="T48" fmla="*/ 1062 w 4470"/>
                <a:gd name="T49" fmla="*/ 3625 h 4126"/>
                <a:gd name="T50" fmla="*/ 1062 w 4470"/>
                <a:gd name="T51" fmla="*/ 3625 h 4126"/>
                <a:gd name="T52" fmla="*/ 625 w 4470"/>
                <a:gd name="T53" fmla="*/ 4063 h 4126"/>
                <a:gd name="T54" fmla="*/ 0 w 4470"/>
                <a:gd name="T55" fmla="*/ 3188 h 4126"/>
                <a:gd name="T56" fmla="*/ 562 w 4470"/>
                <a:gd name="T57" fmla="*/ 2906 h 4126"/>
                <a:gd name="T58" fmla="*/ 3687 w 4470"/>
                <a:gd name="T59" fmla="*/ 1313 h 4126"/>
                <a:gd name="T60" fmla="*/ 2656 w 4470"/>
                <a:gd name="T61" fmla="*/ 3875 h 4126"/>
                <a:gd name="T62" fmla="*/ 2031 w 4470"/>
                <a:gd name="T63" fmla="*/ 3438 h 4126"/>
                <a:gd name="T64" fmla="*/ 2656 w 4470"/>
                <a:gd name="T65" fmla="*/ 3875 h 4126"/>
                <a:gd name="T66" fmla="*/ 2969 w 4470"/>
                <a:gd name="T67" fmla="*/ 719 h 4126"/>
                <a:gd name="T68" fmla="*/ 2969 w 4470"/>
                <a:gd name="T69" fmla="*/ 688 h 4126"/>
                <a:gd name="T70" fmla="*/ 2750 w 4470"/>
                <a:gd name="T71" fmla="*/ 469 h 4126"/>
                <a:gd name="T72" fmla="*/ 2750 w 4470"/>
                <a:gd name="T73" fmla="*/ 469 h 4126"/>
                <a:gd name="T74" fmla="*/ 2750 w 4470"/>
                <a:gd name="T75" fmla="*/ 469 h 4126"/>
                <a:gd name="T76" fmla="*/ 2750 w 4470"/>
                <a:gd name="T77" fmla="*/ 469 h 4126"/>
                <a:gd name="T78" fmla="*/ 2750 w 4470"/>
                <a:gd name="T79" fmla="*/ 500 h 4126"/>
                <a:gd name="T80" fmla="*/ 875 w 4470"/>
                <a:gd name="T81" fmla="*/ 2812 h 4126"/>
                <a:gd name="T82" fmla="*/ 875 w 4470"/>
                <a:gd name="T83" fmla="*/ 2844 h 4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470" h="4126">
                  <a:moveTo>
                    <a:pt x="937" y="2906"/>
                  </a:moveTo>
                  <a:lnTo>
                    <a:pt x="937" y="2906"/>
                  </a:lnTo>
                  <a:cubicBezTo>
                    <a:pt x="3500" y="1344"/>
                    <a:pt x="3500" y="1344"/>
                    <a:pt x="3500" y="1344"/>
                  </a:cubicBez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cubicBezTo>
                    <a:pt x="3406" y="1188"/>
                    <a:pt x="3281" y="1063"/>
                    <a:pt x="3187" y="906"/>
                  </a:cubicBezTo>
                  <a:lnTo>
                    <a:pt x="3187" y="906"/>
                  </a:lnTo>
                  <a:lnTo>
                    <a:pt x="3187" y="906"/>
                  </a:lnTo>
                  <a:lnTo>
                    <a:pt x="3187" y="906"/>
                  </a:lnTo>
                  <a:lnTo>
                    <a:pt x="3187" y="906"/>
                  </a:lnTo>
                  <a:lnTo>
                    <a:pt x="3187" y="906"/>
                  </a:lnTo>
                  <a:lnTo>
                    <a:pt x="3187" y="906"/>
                  </a:lnTo>
                  <a:cubicBezTo>
                    <a:pt x="3187" y="906"/>
                    <a:pt x="3187" y="906"/>
                    <a:pt x="3156" y="906"/>
                  </a:cubicBezTo>
                  <a:lnTo>
                    <a:pt x="3156" y="906"/>
                  </a:lnTo>
                  <a:cubicBezTo>
                    <a:pt x="937" y="2906"/>
                    <a:pt x="937" y="2906"/>
                    <a:pt x="937" y="2906"/>
                  </a:cubicBezTo>
                  <a:close/>
                  <a:moveTo>
                    <a:pt x="844" y="2750"/>
                  </a:moveTo>
                  <a:lnTo>
                    <a:pt x="844" y="2750"/>
                  </a:lnTo>
                  <a:lnTo>
                    <a:pt x="844" y="2750"/>
                  </a:lnTo>
                  <a:lnTo>
                    <a:pt x="844" y="2750"/>
                  </a:lnTo>
                  <a:lnTo>
                    <a:pt x="844" y="2750"/>
                  </a:lnTo>
                  <a:cubicBezTo>
                    <a:pt x="2625" y="375"/>
                    <a:pt x="2625" y="375"/>
                    <a:pt x="2625" y="375"/>
                  </a:cubicBez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cubicBezTo>
                    <a:pt x="2594" y="344"/>
                    <a:pt x="2562" y="313"/>
                    <a:pt x="2531" y="281"/>
                  </a:cubicBezTo>
                  <a:lnTo>
                    <a:pt x="2531" y="281"/>
                  </a:lnTo>
                  <a:cubicBezTo>
                    <a:pt x="2531" y="250"/>
                    <a:pt x="2531" y="250"/>
                    <a:pt x="2531" y="250"/>
                  </a:cubicBezTo>
                  <a:lnTo>
                    <a:pt x="2531" y="250"/>
                  </a:lnTo>
                  <a:lnTo>
                    <a:pt x="2531" y="250"/>
                  </a:lnTo>
                  <a:lnTo>
                    <a:pt x="2531" y="250"/>
                  </a:lnTo>
                  <a:lnTo>
                    <a:pt x="2531" y="250"/>
                  </a:lnTo>
                  <a:lnTo>
                    <a:pt x="2531" y="250"/>
                  </a:lnTo>
                  <a:cubicBezTo>
                    <a:pt x="2500" y="250"/>
                    <a:pt x="2500" y="250"/>
                    <a:pt x="2500" y="250"/>
                  </a:cubicBezTo>
                  <a:lnTo>
                    <a:pt x="2500" y="250"/>
                  </a:lnTo>
                  <a:lnTo>
                    <a:pt x="2500" y="250"/>
                  </a:lnTo>
                  <a:lnTo>
                    <a:pt x="2500" y="250"/>
                  </a:lnTo>
                  <a:lnTo>
                    <a:pt x="2500" y="250"/>
                  </a:lnTo>
                  <a:lnTo>
                    <a:pt x="2500" y="250"/>
                  </a:lnTo>
                  <a:cubicBezTo>
                    <a:pt x="2500" y="250"/>
                    <a:pt x="2500" y="250"/>
                    <a:pt x="2500" y="281"/>
                  </a:cubicBezTo>
                  <a:lnTo>
                    <a:pt x="2500" y="281"/>
                  </a:lnTo>
                  <a:lnTo>
                    <a:pt x="2500" y="281"/>
                  </a:lnTo>
                  <a:lnTo>
                    <a:pt x="2500" y="281"/>
                  </a:lnTo>
                  <a:lnTo>
                    <a:pt x="2500" y="281"/>
                  </a:lnTo>
                  <a:lnTo>
                    <a:pt x="2500" y="281"/>
                  </a:lnTo>
                  <a:cubicBezTo>
                    <a:pt x="812" y="2750"/>
                    <a:pt x="812" y="2750"/>
                    <a:pt x="812" y="2750"/>
                  </a:cubicBezTo>
                  <a:lnTo>
                    <a:pt x="812" y="2750"/>
                  </a:lnTo>
                  <a:lnTo>
                    <a:pt x="812" y="2750"/>
                  </a:lnTo>
                  <a:cubicBezTo>
                    <a:pt x="812" y="2750"/>
                    <a:pt x="812" y="2750"/>
                    <a:pt x="844" y="2750"/>
                  </a:cubicBezTo>
                  <a:close/>
                  <a:moveTo>
                    <a:pt x="4469" y="2938"/>
                  </a:moveTo>
                  <a:lnTo>
                    <a:pt x="4469" y="2938"/>
                  </a:lnTo>
                  <a:cubicBezTo>
                    <a:pt x="3250" y="3188"/>
                    <a:pt x="3250" y="3188"/>
                    <a:pt x="3250" y="3188"/>
                  </a:cubicBezTo>
                  <a:lnTo>
                    <a:pt x="3250" y="3188"/>
                  </a:lnTo>
                  <a:cubicBezTo>
                    <a:pt x="3312" y="3594"/>
                    <a:pt x="3062" y="3969"/>
                    <a:pt x="2687" y="4031"/>
                  </a:cubicBezTo>
                  <a:cubicBezTo>
                    <a:pt x="2281" y="4125"/>
                    <a:pt x="1906" y="3875"/>
                    <a:pt x="1844" y="3469"/>
                  </a:cubicBezTo>
                  <a:lnTo>
                    <a:pt x="1844" y="3469"/>
                  </a:lnTo>
                  <a:cubicBezTo>
                    <a:pt x="1062" y="3625"/>
                    <a:pt x="1062" y="3625"/>
                    <a:pt x="1062" y="3625"/>
                  </a:cubicBezTo>
                  <a:lnTo>
                    <a:pt x="1062" y="3625"/>
                  </a:lnTo>
                  <a:lnTo>
                    <a:pt x="1062" y="3625"/>
                  </a:lnTo>
                  <a:lnTo>
                    <a:pt x="1062" y="3625"/>
                  </a:lnTo>
                  <a:lnTo>
                    <a:pt x="1062" y="3625"/>
                  </a:lnTo>
                  <a:cubicBezTo>
                    <a:pt x="625" y="4063"/>
                    <a:pt x="625" y="4063"/>
                    <a:pt x="625" y="4063"/>
                  </a:cubicBezTo>
                  <a:lnTo>
                    <a:pt x="625" y="4063"/>
                  </a:lnTo>
                  <a:lnTo>
                    <a:pt x="625" y="4063"/>
                  </a:lnTo>
                  <a:cubicBezTo>
                    <a:pt x="281" y="3906"/>
                    <a:pt x="31" y="3563"/>
                    <a:pt x="0" y="3188"/>
                  </a:cubicBezTo>
                  <a:lnTo>
                    <a:pt x="0" y="3188"/>
                  </a:lnTo>
                  <a:lnTo>
                    <a:pt x="0" y="3188"/>
                  </a:lnTo>
                  <a:cubicBezTo>
                    <a:pt x="562" y="2938"/>
                    <a:pt x="562" y="2938"/>
                    <a:pt x="562" y="2938"/>
                  </a:cubicBezTo>
                  <a:lnTo>
                    <a:pt x="562" y="2938"/>
                  </a:lnTo>
                  <a:cubicBezTo>
                    <a:pt x="562" y="2938"/>
                    <a:pt x="562" y="2938"/>
                    <a:pt x="562" y="2906"/>
                  </a:cubicBezTo>
                  <a:lnTo>
                    <a:pt x="562" y="2906"/>
                  </a:lnTo>
                  <a:cubicBezTo>
                    <a:pt x="2437" y="0"/>
                    <a:pt x="2437" y="0"/>
                    <a:pt x="2437" y="0"/>
                  </a:cubicBezTo>
                  <a:cubicBezTo>
                    <a:pt x="2937" y="375"/>
                    <a:pt x="3344" y="813"/>
                    <a:pt x="3687" y="1313"/>
                  </a:cubicBezTo>
                  <a:cubicBezTo>
                    <a:pt x="4031" y="1812"/>
                    <a:pt x="4281" y="2344"/>
                    <a:pt x="4469" y="2938"/>
                  </a:cubicBezTo>
                  <a:close/>
                  <a:moveTo>
                    <a:pt x="2656" y="3875"/>
                  </a:moveTo>
                  <a:lnTo>
                    <a:pt x="2656" y="3875"/>
                  </a:lnTo>
                  <a:cubicBezTo>
                    <a:pt x="2937" y="3813"/>
                    <a:pt x="3125" y="3531"/>
                    <a:pt x="3062" y="3219"/>
                  </a:cubicBezTo>
                  <a:lnTo>
                    <a:pt x="3062" y="3219"/>
                  </a:lnTo>
                  <a:cubicBezTo>
                    <a:pt x="2031" y="3438"/>
                    <a:pt x="2031" y="3438"/>
                    <a:pt x="2031" y="3438"/>
                  </a:cubicBezTo>
                  <a:lnTo>
                    <a:pt x="2000" y="3438"/>
                  </a:lnTo>
                  <a:cubicBezTo>
                    <a:pt x="2062" y="3688"/>
                    <a:pt x="2281" y="3875"/>
                    <a:pt x="2531" y="3875"/>
                  </a:cubicBezTo>
                  <a:cubicBezTo>
                    <a:pt x="2562" y="3875"/>
                    <a:pt x="2625" y="3875"/>
                    <a:pt x="2656" y="3875"/>
                  </a:cubicBezTo>
                  <a:close/>
                  <a:moveTo>
                    <a:pt x="2969" y="719"/>
                  </a:moveTo>
                  <a:lnTo>
                    <a:pt x="2969" y="719"/>
                  </a:lnTo>
                  <a:lnTo>
                    <a:pt x="2969" y="719"/>
                  </a:lnTo>
                  <a:cubicBezTo>
                    <a:pt x="2969" y="688"/>
                    <a:pt x="2969" y="688"/>
                    <a:pt x="2969" y="688"/>
                  </a:cubicBezTo>
                  <a:lnTo>
                    <a:pt x="2969" y="688"/>
                  </a:lnTo>
                  <a:lnTo>
                    <a:pt x="2969" y="688"/>
                  </a:lnTo>
                  <a:cubicBezTo>
                    <a:pt x="2906" y="625"/>
                    <a:pt x="2844" y="563"/>
                    <a:pt x="2750" y="469"/>
                  </a:cubicBez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cubicBezTo>
                    <a:pt x="2750" y="500"/>
                    <a:pt x="2750" y="500"/>
                    <a:pt x="2750" y="500"/>
                  </a:cubicBezTo>
                  <a:lnTo>
                    <a:pt x="2750" y="500"/>
                  </a:lnTo>
                  <a:lnTo>
                    <a:pt x="2750" y="500"/>
                  </a:lnTo>
                  <a:cubicBezTo>
                    <a:pt x="906" y="2781"/>
                    <a:pt x="906" y="2781"/>
                    <a:pt x="906" y="2781"/>
                  </a:cubicBezTo>
                  <a:cubicBezTo>
                    <a:pt x="875" y="2812"/>
                    <a:pt x="875" y="2812"/>
                    <a:pt x="875" y="2812"/>
                  </a:cubicBezTo>
                  <a:cubicBezTo>
                    <a:pt x="875" y="2844"/>
                    <a:pt x="875" y="2844"/>
                    <a:pt x="875" y="2844"/>
                  </a:cubicBezTo>
                  <a:lnTo>
                    <a:pt x="875" y="2844"/>
                  </a:lnTo>
                  <a:lnTo>
                    <a:pt x="875" y="2844"/>
                  </a:lnTo>
                  <a:cubicBezTo>
                    <a:pt x="937" y="2781"/>
                    <a:pt x="937" y="2781"/>
                    <a:pt x="937" y="2781"/>
                  </a:cubicBezTo>
                  <a:cubicBezTo>
                    <a:pt x="2969" y="719"/>
                    <a:pt x="2969" y="719"/>
                    <a:pt x="2969" y="71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grpSp>
      <p:sp>
        <p:nvSpPr>
          <p:cNvPr id="36" name="TextBox 35"/>
          <p:cNvSpPr txBox="1"/>
          <p:nvPr/>
        </p:nvSpPr>
        <p:spPr>
          <a:xfrm>
            <a:off x="578201" y="4191753"/>
            <a:ext cx="3161838" cy="164942"/>
          </a:xfrm>
          <a:prstGeom prst="rect">
            <a:avLst/>
          </a:prstGeom>
        </p:spPr>
        <p:txBody>
          <a:bodyPr vert="horz" wrap="square" lIns="0" tIns="0" rIns="0" bIns="0" rtlCol="0">
            <a:no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DURATION</a:t>
            </a:r>
          </a:p>
        </p:txBody>
      </p:sp>
      <p:sp>
        <p:nvSpPr>
          <p:cNvPr id="34" name="TextBox 33"/>
          <p:cNvSpPr txBox="1"/>
          <p:nvPr/>
        </p:nvSpPr>
        <p:spPr>
          <a:xfrm>
            <a:off x="578201" y="1764407"/>
            <a:ext cx="3161838" cy="209993"/>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TYPE OF HOLIDAY</a:t>
            </a:r>
          </a:p>
        </p:txBody>
      </p:sp>
      <p:sp>
        <p:nvSpPr>
          <p:cNvPr id="39" name="TextBox 38"/>
          <p:cNvSpPr txBox="1"/>
          <p:nvPr/>
        </p:nvSpPr>
        <p:spPr>
          <a:xfrm>
            <a:off x="4950947" y="1764407"/>
            <a:ext cx="3161838" cy="209993"/>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TRANSPORT TO DESTINATION</a:t>
            </a:r>
          </a:p>
        </p:txBody>
      </p:sp>
      <p:sp>
        <p:nvSpPr>
          <p:cNvPr id="41" name="TextBox 40"/>
          <p:cNvSpPr txBox="1"/>
          <p:nvPr/>
        </p:nvSpPr>
        <p:spPr>
          <a:xfrm>
            <a:off x="4950947" y="3348583"/>
            <a:ext cx="3161838" cy="228109"/>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TRANSPORT ON DESTINATION</a:t>
            </a:r>
          </a:p>
        </p:txBody>
      </p:sp>
      <p:sp>
        <p:nvSpPr>
          <p:cNvPr id="43" name="TextBox 42"/>
          <p:cNvSpPr txBox="1"/>
          <p:nvPr/>
        </p:nvSpPr>
        <p:spPr>
          <a:xfrm>
            <a:off x="4950947" y="5052605"/>
            <a:ext cx="3161838" cy="253424"/>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ACCOMMODATION</a:t>
            </a:r>
          </a:p>
        </p:txBody>
      </p:sp>
      <p:sp>
        <p:nvSpPr>
          <p:cNvPr id="45" name="TextBox 44"/>
          <p:cNvSpPr txBox="1"/>
          <p:nvPr/>
        </p:nvSpPr>
        <p:spPr>
          <a:xfrm>
            <a:off x="9354692" y="1764407"/>
            <a:ext cx="3161838" cy="336122"/>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ACTIVITIES </a:t>
            </a:r>
          </a:p>
        </p:txBody>
      </p:sp>
      <p:pic>
        <p:nvPicPr>
          <p:cNvPr id="3" name="Picture 2"/>
          <p:cNvPicPr>
            <a:picLocks noChangeAspect="1"/>
          </p:cNvPicPr>
          <p:nvPr/>
        </p:nvPicPr>
        <p:blipFill rotWithShape="1">
          <a:blip r:embed="rId2" cstate="email">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a:off x="8429431" y="943384"/>
            <a:ext cx="323850" cy="295275"/>
          </a:xfrm>
          <a:prstGeom prst="rect">
            <a:avLst/>
          </a:prstGeom>
        </p:spPr>
      </p:pic>
      <p:pic>
        <p:nvPicPr>
          <p:cNvPr id="51" name="Picture 50"/>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429431" y="1294746"/>
            <a:ext cx="314326" cy="314325"/>
          </a:xfrm>
          <a:prstGeom prst="rect">
            <a:avLst/>
          </a:prstGeom>
        </p:spPr>
      </p:pic>
      <p:pic>
        <p:nvPicPr>
          <p:cNvPr id="4" name="Picture 3"/>
          <p:cNvPicPr>
            <a:picLocks noChangeAspect="1"/>
          </p:cNvPicPr>
          <p:nvPr/>
        </p:nvPicPr>
        <p:blipFill rotWithShape="1">
          <a:blip r:embed="rId4"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3119487" y="1129980"/>
            <a:ext cx="576064" cy="444125"/>
          </a:xfrm>
          <a:prstGeom prst="rect">
            <a:avLst/>
          </a:prstGeom>
        </p:spPr>
      </p:pic>
      <p:pic>
        <p:nvPicPr>
          <p:cNvPr id="57" name="Picture 56"/>
          <p:cNvPicPr>
            <a:picLocks noChangeAspect="1"/>
          </p:cNvPicPr>
          <p:nvPr/>
        </p:nvPicPr>
        <p:blipFill rotWithShape="1">
          <a:blip r:embed="rId5" cstate="email">
            <a:duotone>
              <a:schemeClr val="accent6">
                <a:shade val="45000"/>
                <a:satMod val="135000"/>
              </a:schemeClr>
              <a:prstClr val="white"/>
            </a:duotone>
            <a:extLst>
              <a:ext uri="{28A0092B-C50C-407E-A947-70E740481C1C}">
                <a14:useLocalDpi xmlns:a14="http://schemas.microsoft.com/office/drawing/2010/main"/>
              </a:ext>
            </a:extLst>
          </a:blip>
          <a:srcRect/>
          <a:stretch/>
        </p:blipFill>
        <p:spPr>
          <a:xfrm>
            <a:off x="3771118" y="1142106"/>
            <a:ext cx="449795" cy="438949"/>
          </a:xfrm>
          <a:prstGeom prst="rect">
            <a:avLst/>
          </a:prstGeom>
        </p:spPr>
      </p:pic>
      <p:sp>
        <p:nvSpPr>
          <p:cNvPr id="49" name="TextBox 48"/>
          <p:cNvSpPr txBox="1"/>
          <p:nvPr/>
        </p:nvSpPr>
        <p:spPr>
          <a:xfrm>
            <a:off x="10814568" y="396255"/>
            <a:ext cx="2256562" cy="228708"/>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over indexed in segment</a:t>
            </a:r>
          </a:p>
        </p:txBody>
      </p:sp>
      <p:sp>
        <p:nvSpPr>
          <p:cNvPr id="53" name="TextBox 52"/>
          <p:cNvSpPr txBox="1"/>
          <p:nvPr/>
        </p:nvSpPr>
        <p:spPr>
          <a:xfrm>
            <a:off x="10814568" y="644296"/>
            <a:ext cx="2339918" cy="241980"/>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under indexed in segment</a:t>
            </a:r>
          </a:p>
        </p:txBody>
      </p:sp>
      <p:sp>
        <p:nvSpPr>
          <p:cNvPr id="54" name="Rectangle 53"/>
          <p:cNvSpPr/>
          <p:nvPr/>
        </p:nvSpPr>
        <p:spPr bwMode="gray">
          <a:xfrm>
            <a:off x="10536311" y="438601"/>
            <a:ext cx="321830" cy="14401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sp>
        <p:nvSpPr>
          <p:cNvPr id="59" name="Rectangle 58"/>
          <p:cNvSpPr/>
          <p:nvPr/>
        </p:nvSpPr>
        <p:spPr bwMode="gray">
          <a:xfrm>
            <a:off x="10536311" y="688962"/>
            <a:ext cx="321830" cy="1440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graphicFrame>
        <p:nvGraphicFramePr>
          <p:cNvPr id="48" name="Chart 47"/>
          <p:cNvGraphicFramePr/>
          <p:nvPr>
            <p:extLst>
              <p:ext uri="{D42A27DB-BD31-4B8C-83A1-F6EECF244321}">
                <p14:modId xmlns:p14="http://schemas.microsoft.com/office/powerpoint/2010/main" val="563861144"/>
              </p:ext>
            </p:extLst>
          </p:nvPr>
        </p:nvGraphicFramePr>
        <p:xfrm>
          <a:off x="460641" y="5779446"/>
          <a:ext cx="3857054" cy="891105"/>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62" name="Chart 61"/>
          <p:cNvGraphicFramePr/>
          <p:nvPr>
            <p:extLst>
              <p:ext uri="{D42A27DB-BD31-4B8C-83A1-F6EECF244321}">
                <p14:modId xmlns:p14="http://schemas.microsoft.com/office/powerpoint/2010/main" val="4049640948"/>
              </p:ext>
            </p:extLst>
          </p:nvPr>
        </p:nvGraphicFramePr>
        <p:xfrm>
          <a:off x="460641" y="1994492"/>
          <a:ext cx="4490306" cy="2080837"/>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63" name="Chart 62"/>
          <p:cNvGraphicFramePr/>
          <p:nvPr>
            <p:extLst>
              <p:ext uri="{D42A27DB-BD31-4B8C-83A1-F6EECF244321}">
                <p14:modId xmlns:p14="http://schemas.microsoft.com/office/powerpoint/2010/main" val="4103508027"/>
              </p:ext>
            </p:extLst>
          </p:nvPr>
        </p:nvGraphicFramePr>
        <p:xfrm>
          <a:off x="541540" y="4318515"/>
          <a:ext cx="3878820" cy="137279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64" name="Chart 63"/>
          <p:cNvGraphicFramePr/>
          <p:nvPr>
            <p:extLst>
              <p:ext uri="{D42A27DB-BD31-4B8C-83A1-F6EECF244321}">
                <p14:modId xmlns:p14="http://schemas.microsoft.com/office/powerpoint/2010/main" val="246299250"/>
              </p:ext>
            </p:extLst>
          </p:nvPr>
        </p:nvGraphicFramePr>
        <p:xfrm>
          <a:off x="5289339" y="1981409"/>
          <a:ext cx="3878820" cy="1372790"/>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65" name="Chart 64"/>
          <p:cNvGraphicFramePr/>
          <p:nvPr>
            <p:extLst>
              <p:ext uri="{D42A27DB-BD31-4B8C-83A1-F6EECF244321}">
                <p14:modId xmlns:p14="http://schemas.microsoft.com/office/powerpoint/2010/main" val="2297127125"/>
              </p:ext>
            </p:extLst>
          </p:nvPr>
        </p:nvGraphicFramePr>
        <p:xfrm>
          <a:off x="4685721" y="5326993"/>
          <a:ext cx="4668971" cy="1910022"/>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66" name="Chart 65"/>
          <p:cNvGraphicFramePr/>
          <p:nvPr>
            <p:extLst>
              <p:ext uri="{D42A27DB-BD31-4B8C-83A1-F6EECF244321}">
                <p14:modId xmlns:p14="http://schemas.microsoft.com/office/powerpoint/2010/main" val="3328850010"/>
              </p:ext>
            </p:extLst>
          </p:nvPr>
        </p:nvGraphicFramePr>
        <p:xfrm>
          <a:off x="5255219" y="3559839"/>
          <a:ext cx="3878820" cy="1549747"/>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67" name="Chart 66"/>
          <p:cNvGraphicFramePr/>
          <p:nvPr>
            <p:extLst>
              <p:ext uri="{D42A27DB-BD31-4B8C-83A1-F6EECF244321}">
                <p14:modId xmlns:p14="http://schemas.microsoft.com/office/powerpoint/2010/main" val="4016954927"/>
              </p:ext>
            </p:extLst>
          </p:nvPr>
        </p:nvGraphicFramePr>
        <p:xfrm>
          <a:off x="8948334" y="1912533"/>
          <a:ext cx="4491442" cy="5324482"/>
        </p:xfrm>
        <a:graphic>
          <a:graphicData uri="http://schemas.openxmlformats.org/drawingml/2006/chart">
            <c:chart xmlns:c="http://schemas.openxmlformats.org/drawingml/2006/chart" xmlns:r="http://schemas.openxmlformats.org/officeDocument/2006/relationships" r:id="rId12"/>
          </a:graphicData>
        </a:graphic>
      </p:graphicFrame>
      <p:pic>
        <p:nvPicPr>
          <p:cNvPr id="50" name="Picture 2" descr="Bilderesultat for country falg button sweden"/>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12696551" y="6876975"/>
            <a:ext cx="513334" cy="481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129262"/>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0000" y="346312"/>
            <a:ext cx="8484143" cy="553999"/>
          </a:xfrm>
          <a:solidFill>
            <a:schemeClr val="accent3">
              <a:lumMod val="75000"/>
            </a:schemeClr>
          </a:solidFill>
        </p:spPr>
        <p:txBody>
          <a:bodyPr>
            <a:normAutofit/>
          </a:bodyPr>
          <a:lstStyle/>
          <a:p>
            <a:r>
              <a:rPr lang="en-GB" sz="3200" dirty="0"/>
              <a:t>Segment profile </a:t>
            </a:r>
            <a:r>
              <a:rPr lang="en-GB" sz="3200" b="1" dirty="0"/>
              <a:t>- SHARING AND CARING</a:t>
            </a:r>
          </a:p>
        </p:txBody>
      </p:sp>
      <p:sp>
        <p:nvSpPr>
          <p:cNvPr id="5" name="Rectangle 4"/>
          <p:cNvSpPr/>
          <p:nvPr/>
        </p:nvSpPr>
        <p:spPr>
          <a:xfrm>
            <a:off x="519848" y="1220584"/>
            <a:ext cx="3426943"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PLANNING</a:t>
            </a:r>
          </a:p>
        </p:txBody>
      </p:sp>
      <p:sp>
        <p:nvSpPr>
          <p:cNvPr id="6" name="Rectangle 5"/>
          <p:cNvSpPr/>
          <p:nvPr/>
        </p:nvSpPr>
        <p:spPr>
          <a:xfrm>
            <a:off x="516957" y="3623217"/>
            <a:ext cx="3863935"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TRAVEL COMPANIONS</a:t>
            </a:r>
          </a:p>
        </p:txBody>
      </p:sp>
      <p:cxnSp>
        <p:nvCxnSpPr>
          <p:cNvPr id="15" name="Straight Connector 14"/>
          <p:cNvCxnSpPr/>
          <p:nvPr/>
        </p:nvCxnSpPr>
        <p:spPr>
          <a:xfrm>
            <a:off x="519854" y="1655793"/>
            <a:ext cx="12399064" cy="0"/>
          </a:xfrm>
          <a:prstGeom prst="line">
            <a:avLst/>
          </a:prstGeom>
          <a:noFill/>
          <a:ln w="12700">
            <a:solidFill>
              <a:schemeClr val="accent6"/>
            </a:solidFill>
            <a:round/>
            <a:headEnd/>
            <a:tailEnd/>
          </a:ln>
          <a:effectLst/>
          <a:extLst>
            <a:ext uri="{909E8E84-426E-40DD-AFC4-6F175D3DCCD1}">
              <a14:hiddenFill xmlns:a14="http://schemas.microsoft.com/office/drawing/2010/main">
                <a:noFill/>
              </a14:hiddenFill>
            </a:ext>
          </a:extLst>
        </p:spPr>
      </p:cxnSp>
      <p:cxnSp>
        <p:nvCxnSpPr>
          <p:cNvPr id="16" name="Straight Connector 15"/>
          <p:cNvCxnSpPr/>
          <p:nvPr/>
        </p:nvCxnSpPr>
        <p:spPr>
          <a:xfrm>
            <a:off x="516963" y="4058426"/>
            <a:ext cx="7787100"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Lst>
        </p:spPr>
      </p:cxnSp>
      <p:grpSp>
        <p:nvGrpSpPr>
          <p:cNvPr id="18" name="Group 17"/>
          <p:cNvGrpSpPr/>
          <p:nvPr/>
        </p:nvGrpSpPr>
        <p:grpSpPr>
          <a:xfrm>
            <a:off x="2266727" y="990508"/>
            <a:ext cx="724113" cy="627421"/>
            <a:chOff x="1362075" y="4471988"/>
            <a:chExt cx="2351088" cy="2036762"/>
          </a:xfrm>
          <a:solidFill>
            <a:srgbClr val="FFC000"/>
          </a:solidFill>
        </p:grpSpPr>
        <p:sp>
          <p:nvSpPr>
            <p:cNvPr id="19" name="Freeform 3"/>
            <p:cNvSpPr>
              <a:spLocks noChangeArrowheads="1"/>
            </p:cNvSpPr>
            <p:nvPr/>
          </p:nvSpPr>
          <p:spPr bwMode="auto">
            <a:xfrm>
              <a:off x="2744788" y="5091113"/>
              <a:ext cx="338137" cy="495300"/>
            </a:xfrm>
            <a:custGeom>
              <a:avLst/>
              <a:gdLst>
                <a:gd name="T0" fmla="*/ 0 w 939"/>
                <a:gd name="T1" fmla="*/ 0 h 1376"/>
                <a:gd name="T2" fmla="*/ 0 w 939"/>
                <a:gd name="T3" fmla="*/ 0 h 1376"/>
                <a:gd name="T4" fmla="*/ 938 w 939"/>
                <a:gd name="T5" fmla="*/ 1375 h 1376"/>
                <a:gd name="T6" fmla="*/ 0 w 939"/>
                <a:gd name="T7" fmla="*/ 0 h 1376"/>
              </a:gdLst>
              <a:ahLst/>
              <a:cxnLst>
                <a:cxn ang="0">
                  <a:pos x="T0" y="T1"/>
                </a:cxn>
                <a:cxn ang="0">
                  <a:pos x="T2" y="T3"/>
                </a:cxn>
                <a:cxn ang="0">
                  <a:pos x="T4" y="T5"/>
                </a:cxn>
                <a:cxn ang="0">
                  <a:pos x="T6" y="T7"/>
                </a:cxn>
              </a:cxnLst>
              <a:rect l="0" t="0" r="r" b="b"/>
              <a:pathLst>
                <a:path w="939" h="1376">
                  <a:moveTo>
                    <a:pt x="0" y="0"/>
                  </a:moveTo>
                  <a:lnTo>
                    <a:pt x="0" y="0"/>
                  </a:lnTo>
                  <a:cubicBezTo>
                    <a:pt x="500" y="313"/>
                    <a:pt x="813" y="813"/>
                    <a:pt x="938" y="1375"/>
                  </a:cubicBezTo>
                  <a:cubicBezTo>
                    <a:pt x="688" y="875"/>
                    <a:pt x="375" y="40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0" name="Freeform 4"/>
            <p:cNvSpPr>
              <a:spLocks noChangeArrowheads="1"/>
            </p:cNvSpPr>
            <p:nvPr/>
          </p:nvSpPr>
          <p:spPr bwMode="auto">
            <a:xfrm>
              <a:off x="2779713" y="4956175"/>
              <a:ext cx="439737" cy="641350"/>
            </a:xfrm>
            <a:custGeom>
              <a:avLst/>
              <a:gdLst>
                <a:gd name="T0" fmla="*/ 0 w 1220"/>
                <a:gd name="T1" fmla="*/ 0 h 1782"/>
                <a:gd name="T2" fmla="*/ 0 w 1220"/>
                <a:gd name="T3" fmla="*/ 0 h 1782"/>
                <a:gd name="T4" fmla="*/ 1219 w 1220"/>
                <a:gd name="T5" fmla="*/ 1781 h 1782"/>
                <a:gd name="T6" fmla="*/ 0 w 1220"/>
                <a:gd name="T7" fmla="*/ 0 h 1782"/>
              </a:gdLst>
              <a:ahLst/>
              <a:cxnLst>
                <a:cxn ang="0">
                  <a:pos x="T0" y="T1"/>
                </a:cxn>
                <a:cxn ang="0">
                  <a:pos x="T2" y="T3"/>
                </a:cxn>
                <a:cxn ang="0">
                  <a:pos x="T4" y="T5"/>
                </a:cxn>
                <a:cxn ang="0">
                  <a:pos x="T6" y="T7"/>
                </a:cxn>
              </a:cxnLst>
              <a:rect l="0" t="0" r="r" b="b"/>
              <a:pathLst>
                <a:path w="1220" h="1782">
                  <a:moveTo>
                    <a:pt x="0" y="0"/>
                  </a:moveTo>
                  <a:lnTo>
                    <a:pt x="0" y="0"/>
                  </a:lnTo>
                  <a:cubicBezTo>
                    <a:pt x="625" y="407"/>
                    <a:pt x="1063" y="1063"/>
                    <a:pt x="1219" y="1781"/>
                  </a:cubicBezTo>
                  <a:cubicBezTo>
                    <a:pt x="906" y="1125"/>
                    <a:pt x="500" y="53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1" name="Freeform 5"/>
            <p:cNvSpPr>
              <a:spLocks noChangeArrowheads="1"/>
            </p:cNvSpPr>
            <p:nvPr/>
          </p:nvSpPr>
          <p:spPr bwMode="auto">
            <a:xfrm>
              <a:off x="2801938" y="4832350"/>
              <a:ext cx="550862" cy="787400"/>
            </a:xfrm>
            <a:custGeom>
              <a:avLst/>
              <a:gdLst>
                <a:gd name="T0" fmla="*/ 0 w 1532"/>
                <a:gd name="T1" fmla="*/ 0 h 2188"/>
                <a:gd name="T2" fmla="*/ 0 w 1532"/>
                <a:gd name="T3" fmla="*/ 0 h 2188"/>
                <a:gd name="T4" fmla="*/ 1531 w 1532"/>
                <a:gd name="T5" fmla="*/ 2187 h 2188"/>
                <a:gd name="T6" fmla="*/ 0 w 1532"/>
                <a:gd name="T7" fmla="*/ 0 h 2188"/>
              </a:gdLst>
              <a:ahLst/>
              <a:cxnLst>
                <a:cxn ang="0">
                  <a:pos x="T0" y="T1"/>
                </a:cxn>
                <a:cxn ang="0">
                  <a:pos x="T2" y="T3"/>
                </a:cxn>
                <a:cxn ang="0">
                  <a:pos x="T4" y="T5"/>
                </a:cxn>
                <a:cxn ang="0">
                  <a:pos x="T6" y="T7"/>
                </a:cxn>
              </a:cxnLst>
              <a:rect l="0" t="0" r="r" b="b"/>
              <a:pathLst>
                <a:path w="1532" h="2188">
                  <a:moveTo>
                    <a:pt x="0" y="0"/>
                  </a:moveTo>
                  <a:lnTo>
                    <a:pt x="0" y="0"/>
                  </a:lnTo>
                  <a:cubicBezTo>
                    <a:pt x="843" y="437"/>
                    <a:pt x="1406" y="1250"/>
                    <a:pt x="1531" y="2187"/>
                  </a:cubicBezTo>
                  <a:cubicBezTo>
                    <a:pt x="1187" y="1375"/>
                    <a:pt x="656" y="593"/>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2" name="Freeform 6"/>
            <p:cNvSpPr>
              <a:spLocks noChangeArrowheads="1"/>
            </p:cNvSpPr>
            <p:nvPr/>
          </p:nvSpPr>
          <p:spPr bwMode="auto">
            <a:xfrm>
              <a:off x="2835275" y="4708525"/>
              <a:ext cx="641350" cy="933450"/>
            </a:xfrm>
            <a:custGeom>
              <a:avLst/>
              <a:gdLst>
                <a:gd name="T0" fmla="*/ 0 w 1783"/>
                <a:gd name="T1" fmla="*/ 0 h 2594"/>
                <a:gd name="T2" fmla="*/ 0 w 1783"/>
                <a:gd name="T3" fmla="*/ 0 h 2594"/>
                <a:gd name="T4" fmla="*/ 1782 w 1783"/>
                <a:gd name="T5" fmla="*/ 2593 h 2594"/>
                <a:gd name="T6" fmla="*/ 0 w 1783"/>
                <a:gd name="T7" fmla="*/ 0 h 2594"/>
              </a:gdLst>
              <a:ahLst/>
              <a:cxnLst>
                <a:cxn ang="0">
                  <a:pos x="T0" y="T1"/>
                </a:cxn>
                <a:cxn ang="0">
                  <a:pos x="T2" y="T3"/>
                </a:cxn>
                <a:cxn ang="0">
                  <a:pos x="T4" y="T5"/>
                </a:cxn>
                <a:cxn ang="0">
                  <a:pos x="T6" y="T7"/>
                </a:cxn>
              </a:cxnLst>
              <a:rect l="0" t="0" r="r" b="b"/>
              <a:pathLst>
                <a:path w="1783" h="2594">
                  <a:moveTo>
                    <a:pt x="0" y="0"/>
                  </a:moveTo>
                  <a:lnTo>
                    <a:pt x="0" y="0"/>
                  </a:lnTo>
                  <a:cubicBezTo>
                    <a:pt x="969" y="531"/>
                    <a:pt x="1625" y="1500"/>
                    <a:pt x="1782" y="2593"/>
                  </a:cubicBezTo>
                  <a:cubicBezTo>
                    <a:pt x="1406" y="1594"/>
                    <a:pt x="813" y="68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3" name="Freeform 7"/>
            <p:cNvSpPr>
              <a:spLocks noChangeArrowheads="1"/>
            </p:cNvSpPr>
            <p:nvPr/>
          </p:nvSpPr>
          <p:spPr bwMode="auto">
            <a:xfrm>
              <a:off x="2857500" y="4584700"/>
              <a:ext cx="742950" cy="1069975"/>
            </a:xfrm>
            <a:custGeom>
              <a:avLst/>
              <a:gdLst>
                <a:gd name="T0" fmla="*/ 2062 w 2063"/>
                <a:gd name="T1" fmla="*/ 2969 h 2970"/>
                <a:gd name="T2" fmla="*/ 2062 w 2063"/>
                <a:gd name="T3" fmla="*/ 2969 h 2970"/>
                <a:gd name="T4" fmla="*/ 1250 w 2063"/>
                <a:gd name="T5" fmla="*/ 1344 h 2970"/>
                <a:gd name="T6" fmla="*/ 1250 w 2063"/>
                <a:gd name="T7" fmla="*/ 1313 h 2970"/>
                <a:gd name="T8" fmla="*/ 0 w 2063"/>
                <a:gd name="T9" fmla="*/ 0 h 2970"/>
                <a:gd name="T10" fmla="*/ 2062 w 2063"/>
                <a:gd name="T11" fmla="*/ 2969 h 2970"/>
              </a:gdLst>
              <a:ahLst/>
              <a:cxnLst>
                <a:cxn ang="0">
                  <a:pos x="T0" y="T1"/>
                </a:cxn>
                <a:cxn ang="0">
                  <a:pos x="T2" y="T3"/>
                </a:cxn>
                <a:cxn ang="0">
                  <a:pos x="T4" y="T5"/>
                </a:cxn>
                <a:cxn ang="0">
                  <a:pos x="T6" y="T7"/>
                </a:cxn>
                <a:cxn ang="0">
                  <a:pos x="T8" y="T9"/>
                </a:cxn>
                <a:cxn ang="0">
                  <a:pos x="T10" y="T11"/>
                </a:cxn>
              </a:cxnLst>
              <a:rect l="0" t="0" r="r" b="b"/>
              <a:pathLst>
                <a:path w="2063" h="2970">
                  <a:moveTo>
                    <a:pt x="2062" y="2969"/>
                  </a:moveTo>
                  <a:lnTo>
                    <a:pt x="2062" y="2969"/>
                  </a:lnTo>
                  <a:cubicBezTo>
                    <a:pt x="1875" y="2375"/>
                    <a:pt x="1593" y="1844"/>
                    <a:pt x="1250" y="1344"/>
                  </a:cubicBezTo>
                  <a:lnTo>
                    <a:pt x="1250" y="1313"/>
                  </a:lnTo>
                  <a:cubicBezTo>
                    <a:pt x="906" y="813"/>
                    <a:pt x="469" y="375"/>
                    <a:pt x="0" y="0"/>
                  </a:cubicBezTo>
                  <a:cubicBezTo>
                    <a:pt x="1125" y="625"/>
                    <a:pt x="1875" y="1719"/>
                    <a:pt x="2062" y="2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4" name="Freeform 8"/>
            <p:cNvSpPr>
              <a:spLocks noChangeArrowheads="1"/>
            </p:cNvSpPr>
            <p:nvPr/>
          </p:nvSpPr>
          <p:spPr bwMode="auto">
            <a:xfrm>
              <a:off x="2892425" y="4471988"/>
              <a:ext cx="820738" cy="1203325"/>
            </a:xfrm>
            <a:custGeom>
              <a:avLst/>
              <a:gdLst>
                <a:gd name="T0" fmla="*/ 0 w 2282"/>
                <a:gd name="T1" fmla="*/ 0 h 3344"/>
                <a:gd name="T2" fmla="*/ 0 w 2282"/>
                <a:gd name="T3" fmla="*/ 0 h 3344"/>
                <a:gd name="T4" fmla="*/ 2281 w 2282"/>
                <a:gd name="T5" fmla="*/ 3343 h 3344"/>
                <a:gd name="T6" fmla="*/ 0 w 2282"/>
                <a:gd name="T7" fmla="*/ 0 h 3344"/>
              </a:gdLst>
              <a:ahLst/>
              <a:cxnLst>
                <a:cxn ang="0">
                  <a:pos x="T0" y="T1"/>
                </a:cxn>
                <a:cxn ang="0">
                  <a:pos x="T2" y="T3"/>
                </a:cxn>
                <a:cxn ang="0">
                  <a:pos x="T4" y="T5"/>
                </a:cxn>
                <a:cxn ang="0">
                  <a:pos x="T6" y="T7"/>
                </a:cxn>
              </a:cxnLst>
              <a:rect l="0" t="0" r="r" b="b"/>
              <a:pathLst>
                <a:path w="2282" h="3344">
                  <a:moveTo>
                    <a:pt x="0" y="0"/>
                  </a:moveTo>
                  <a:lnTo>
                    <a:pt x="0" y="0"/>
                  </a:lnTo>
                  <a:cubicBezTo>
                    <a:pt x="1249" y="687"/>
                    <a:pt x="2125" y="1906"/>
                    <a:pt x="2281" y="3343"/>
                  </a:cubicBezTo>
                  <a:cubicBezTo>
                    <a:pt x="1937" y="2000"/>
                    <a:pt x="1125" y="81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5" name="Freeform 9"/>
            <p:cNvSpPr>
              <a:spLocks noChangeArrowheads="1"/>
            </p:cNvSpPr>
            <p:nvPr/>
          </p:nvSpPr>
          <p:spPr bwMode="auto">
            <a:xfrm>
              <a:off x="2251075" y="4887913"/>
              <a:ext cx="866775" cy="1227137"/>
            </a:xfrm>
            <a:custGeom>
              <a:avLst/>
              <a:gdLst>
                <a:gd name="T0" fmla="*/ 2407 w 2408"/>
                <a:gd name="T1" fmla="*/ 3312 h 3407"/>
                <a:gd name="T2" fmla="*/ 2407 w 2408"/>
                <a:gd name="T3" fmla="*/ 3312 h 3407"/>
                <a:gd name="T4" fmla="*/ 2344 w 2408"/>
                <a:gd name="T5" fmla="*/ 3406 h 3407"/>
                <a:gd name="T6" fmla="*/ 2282 w 2408"/>
                <a:gd name="T7" fmla="*/ 3406 h 3407"/>
                <a:gd name="T8" fmla="*/ 2250 w 2408"/>
                <a:gd name="T9" fmla="*/ 3344 h 3407"/>
                <a:gd name="T10" fmla="*/ 2250 w 2408"/>
                <a:gd name="T11" fmla="*/ 3344 h 3407"/>
                <a:gd name="T12" fmla="*/ 1438 w 2408"/>
                <a:gd name="T13" fmla="*/ 1562 h 3407"/>
                <a:gd name="T14" fmla="*/ 63 w 2408"/>
                <a:gd name="T15" fmla="*/ 156 h 3407"/>
                <a:gd name="T16" fmla="*/ 63 w 2408"/>
                <a:gd name="T17" fmla="*/ 156 h 3407"/>
                <a:gd name="T18" fmla="*/ 63 w 2408"/>
                <a:gd name="T19" fmla="*/ 125 h 3407"/>
                <a:gd name="T20" fmla="*/ 31 w 2408"/>
                <a:gd name="T21" fmla="*/ 31 h 3407"/>
                <a:gd name="T22" fmla="*/ 125 w 2408"/>
                <a:gd name="T23" fmla="*/ 31 h 3407"/>
                <a:gd name="T24" fmla="*/ 156 w 2408"/>
                <a:gd name="T25" fmla="*/ 31 h 3407"/>
                <a:gd name="T26" fmla="*/ 2407 w 2408"/>
                <a:gd name="T27" fmla="*/ 3312 h 3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08" h="3407">
                  <a:moveTo>
                    <a:pt x="2407" y="3312"/>
                  </a:moveTo>
                  <a:lnTo>
                    <a:pt x="2407" y="3312"/>
                  </a:lnTo>
                  <a:cubicBezTo>
                    <a:pt x="2407" y="3344"/>
                    <a:pt x="2375" y="3406"/>
                    <a:pt x="2344" y="3406"/>
                  </a:cubicBezTo>
                  <a:cubicBezTo>
                    <a:pt x="2313" y="3406"/>
                    <a:pt x="2313" y="3406"/>
                    <a:pt x="2282" y="3406"/>
                  </a:cubicBezTo>
                  <a:cubicBezTo>
                    <a:pt x="2282" y="3375"/>
                    <a:pt x="2250" y="3375"/>
                    <a:pt x="2250" y="3344"/>
                  </a:cubicBezTo>
                  <a:lnTo>
                    <a:pt x="2250" y="3344"/>
                  </a:lnTo>
                  <a:cubicBezTo>
                    <a:pt x="2094" y="2719"/>
                    <a:pt x="1813" y="2093"/>
                    <a:pt x="1438" y="1562"/>
                  </a:cubicBezTo>
                  <a:cubicBezTo>
                    <a:pt x="1063" y="1000"/>
                    <a:pt x="594" y="531"/>
                    <a:pt x="63" y="156"/>
                  </a:cubicBezTo>
                  <a:lnTo>
                    <a:pt x="63" y="156"/>
                  </a:lnTo>
                  <a:cubicBezTo>
                    <a:pt x="63" y="156"/>
                    <a:pt x="63" y="156"/>
                    <a:pt x="63" y="125"/>
                  </a:cubicBezTo>
                  <a:cubicBezTo>
                    <a:pt x="31" y="125"/>
                    <a:pt x="0" y="62"/>
                    <a:pt x="31" y="31"/>
                  </a:cubicBezTo>
                  <a:cubicBezTo>
                    <a:pt x="63" y="0"/>
                    <a:pt x="94" y="0"/>
                    <a:pt x="125" y="31"/>
                  </a:cubicBezTo>
                  <a:cubicBezTo>
                    <a:pt x="156" y="31"/>
                    <a:pt x="156" y="31"/>
                    <a:pt x="156" y="31"/>
                  </a:cubicBezTo>
                  <a:cubicBezTo>
                    <a:pt x="1250" y="844"/>
                    <a:pt x="2032" y="2000"/>
                    <a:pt x="2407" y="331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6" name="Freeform 10"/>
            <p:cNvSpPr>
              <a:spLocks noChangeArrowheads="1"/>
            </p:cNvSpPr>
            <p:nvPr/>
          </p:nvSpPr>
          <p:spPr bwMode="auto">
            <a:xfrm>
              <a:off x="1362075" y="6115050"/>
              <a:ext cx="293688" cy="393700"/>
            </a:xfrm>
            <a:custGeom>
              <a:avLst/>
              <a:gdLst>
                <a:gd name="T0" fmla="*/ 750 w 814"/>
                <a:gd name="T1" fmla="*/ 969 h 1095"/>
                <a:gd name="T2" fmla="*/ 750 w 814"/>
                <a:gd name="T3" fmla="*/ 969 h 1095"/>
                <a:gd name="T4" fmla="*/ 782 w 814"/>
                <a:gd name="T5" fmla="*/ 1063 h 1095"/>
                <a:gd name="T6" fmla="*/ 750 w 814"/>
                <a:gd name="T7" fmla="*/ 1094 h 1095"/>
                <a:gd name="T8" fmla="*/ 688 w 814"/>
                <a:gd name="T9" fmla="*/ 1094 h 1095"/>
                <a:gd name="T10" fmla="*/ 688 w 814"/>
                <a:gd name="T11" fmla="*/ 1094 h 1095"/>
                <a:gd name="T12" fmla="*/ 0 w 814"/>
                <a:gd name="T13" fmla="*/ 63 h 1095"/>
                <a:gd name="T14" fmla="*/ 0 w 814"/>
                <a:gd name="T15" fmla="*/ 63 h 1095"/>
                <a:gd name="T16" fmla="*/ 0 w 814"/>
                <a:gd name="T17" fmla="*/ 63 h 1095"/>
                <a:gd name="T18" fmla="*/ 32 w 814"/>
                <a:gd name="T19" fmla="*/ 31 h 1095"/>
                <a:gd name="T20" fmla="*/ 63 w 814"/>
                <a:gd name="T21" fmla="*/ 0 h 1095"/>
                <a:gd name="T22" fmla="*/ 126 w 814"/>
                <a:gd name="T23" fmla="*/ 63 h 1095"/>
                <a:gd name="T24" fmla="*/ 126 w 814"/>
                <a:gd name="T25" fmla="*/ 63 h 1095"/>
                <a:gd name="T26" fmla="*/ 126 w 814"/>
                <a:gd name="T27" fmla="*/ 63 h 1095"/>
                <a:gd name="T28" fmla="*/ 126 w 814"/>
                <a:gd name="T29" fmla="*/ 63 h 1095"/>
                <a:gd name="T30" fmla="*/ 126 w 814"/>
                <a:gd name="T31" fmla="*/ 63 h 1095"/>
                <a:gd name="T32" fmla="*/ 750 w 814"/>
                <a:gd name="T33" fmla="*/ 969 h 1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4" h="1095">
                  <a:moveTo>
                    <a:pt x="750" y="969"/>
                  </a:moveTo>
                  <a:lnTo>
                    <a:pt x="750" y="969"/>
                  </a:lnTo>
                  <a:cubicBezTo>
                    <a:pt x="782" y="969"/>
                    <a:pt x="813" y="1031"/>
                    <a:pt x="782" y="1063"/>
                  </a:cubicBezTo>
                  <a:cubicBezTo>
                    <a:pt x="782" y="1063"/>
                    <a:pt x="782" y="1094"/>
                    <a:pt x="750" y="1094"/>
                  </a:cubicBezTo>
                  <a:cubicBezTo>
                    <a:pt x="719" y="1094"/>
                    <a:pt x="719" y="1094"/>
                    <a:pt x="688" y="1094"/>
                  </a:cubicBezTo>
                  <a:lnTo>
                    <a:pt x="688" y="1094"/>
                  </a:lnTo>
                  <a:cubicBezTo>
                    <a:pt x="313" y="906"/>
                    <a:pt x="32" y="500"/>
                    <a:pt x="0" y="63"/>
                  </a:cubicBezTo>
                  <a:lnTo>
                    <a:pt x="0" y="63"/>
                  </a:lnTo>
                  <a:lnTo>
                    <a:pt x="0" y="63"/>
                  </a:lnTo>
                  <a:cubicBezTo>
                    <a:pt x="0" y="63"/>
                    <a:pt x="0" y="31"/>
                    <a:pt x="32" y="31"/>
                  </a:cubicBezTo>
                  <a:cubicBezTo>
                    <a:pt x="32" y="0"/>
                    <a:pt x="63" y="0"/>
                    <a:pt x="63" y="0"/>
                  </a:cubicBezTo>
                  <a:cubicBezTo>
                    <a:pt x="94" y="0"/>
                    <a:pt x="126" y="31"/>
                    <a:pt x="126" y="63"/>
                  </a:cubicBezTo>
                  <a:lnTo>
                    <a:pt x="126" y="63"/>
                  </a:lnTo>
                  <a:lnTo>
                    <a:pt x="126" y="63"/>
                  </a:lnTo>
                  <a:lnTo>
                    <a:pt x="126" y="63"/>
                  </a:lnTo>
                  <a:lnTo>
                    <a:pt x="126" y="63"/>
                  </a:lnTo>
                  <a:cubicBezTo>
                    <a:pt x="157" y="469"/>
                    <a:pt x="407" y="781"/>
                    <a:pt x="750" y="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7" name="Freeform 11"/>
            <p:cNvSpPr>
              <a:spLocks noChangeArrowheads="1"/>
            </p:cNvSpPr>
            <p:nvPr/>
          </p:nvSpPr>
          <p:spPr bwMode="auto">
            <a:xfrm>
              <a:off x="1417638" y="4989513"/>
              <a:ext cx="1609725" cy="1485900"/>
            </a:xfrm>
            <a:custGeom>
              <a:avLst/>
              <a:gdLst>
                <a:gd name="T0" fmla="*/ 3500 w 4470"/>
                <a:gd name="T1" fmla="*/ 1344 h 4126"/>
                <a:gd name="T2" fmla="*/ 3500 w 4470"/>
                <a:gd name="T3" fmla="*/ 1344 h 4126"/>
                <a:gd name="T4" fmla="*/ 3500 w 4470"/>
                <a:gd name="T5" fmla="*/ 1344 h 4126"/>
                <a:gd name="T6" fmla="*/ 3500 w 4470"/>
                <a:gd name="T7" fmla="*/ 1344 h 4126"/>
                <a:gd name="T8" fmla="*/ 3187 w 4470"/>
                <a:gd name="T9" fmla="*/ 906 h 4126"/>
                <a:gd name="T10" fmla="*/ 3187 w 4470"/>
                <a:gd name="T11" fmla="*/ 906 h 4126"/>
                <a:gd name="T12" fmla="*/ 3187 w 4470"/>
                <a:gd name="T13" fmla="*/ 906 h 4126"/>
                <a:gd name="T14" fmla="*/ 937 w 4470"/>
                <a:gd name="T15" fmla="*/ 2906 h 4126"/>
                <a:gd name="T16" fmla="*/ 844 w 4470"/>
                <a:gd name="T17" fmla="*/ 2750 h 4126"/>
                <a:gd name="T18" fmla="*/ 2625 w 4470"/>
                <a:gd name="T19" fmla="*/ 375 h 4126"/>
                <a:gd name="T20" fmla="*/ 2625 w 4470"/>
                <a:gd name="T21" fmla="*/ 375 h 4126"/>
                <a:gd name="T22" fmla="*/ 2625 w 4470"/>
                <a:gd name="T23" fmla="*/ 375 h 4126"/>
                <a:gd name="T24" fmla="*/ 2625 w 4470"/>
                <a:gd name="T25" fmla="*/ 375 h 4126"/>
                <a:gd name="T26" fmla="*/ 2625 w 4470"/>
                <a:gd name="T27" fmla="*/ 375 h 4126"/>
                <a:gd name="T28" fmla="*/ 2531 w 4470"/>
                <a:gd name="T29" fmla="*/ 250 h 4126"/>
                <a:gd name="T30" fmla="*/ 2531 w 4470"/>
                <a:gd name="T31" fmla="*/ 250 h 4126"/>
                <a:gd name="T32" fmla="*/ 2500 w 4470"/>
                <a:gd name="T33" fmla="*/ 250 h 4126"/>
                <a:gd name="T34" fmla="*/ 2500 w 4470"/>
                <a:gd name="T35" fmla="*/ 250 h 4126"/>
                <a:gd name="T36" fmla="*/ 2500 w 4470"/>
                <a:gd name="T37" fmla="*/ 281 h 4126"/>
                <a:gd name="T38" fmla="*/ 2500 w 4470"/>
                <a:gd name="T39" fmla="*/ 281 h 4126"/>
                <a:gd name="T40" fmla="*/ 812 w 4470"/>
                <a:gd name="T41" fmla="*/ 2750 h 4126"/>
                <a:gd name="T42" fmla="*/ 844 w 4470"/>
                <a:gd name="T43" fmla="*/ 2750 h 4126"/>
                <a:gd name="T44" fmla="*/ 3250 w 4470"/>
                <a:gd name="T45" fmla="*/ 3188 h 4126"/>
                <a:gd name="T46" fmla="*/ 1844 w 4470"/>
                <a:gd name="T47" fmla="*/ 3469 h 4126"/>
                <a:gd name="T48" fmla="*/ 1062 w 4470"/>
                <a:gd name="T49" fmla="*/ 3625 h 4126"/>
                <a:gd name="T50" fmla="*/ 1062 w 4470"/>
                <a:gd name="T51" fmla="*/ 3625 h 4126"/>
                <a:gd name="T52" fmla="*/ 625 w 4470"/>
                <a:gd name="T53" fmla="*/ 4063 h 4126"/>
                <a:gd name="T54" fmla="*/ 0 w 4470"/>
                <a:gd name="T55" fmla="*/ 3188 h 4126"/>
                <a:gd name="T56" fmla="*/ 562 w 4470"/>
                <a:gd name="T57" fmla="*/ 2906 h 4126"/>
                <a:gd name="T58" fmla="*/ 3687 w 4470"/>
                <a:gd name="T59" fmla="*/ 1313 h 4126"/>
                <a:gd name="T60" fmla="*/ 2656 w 4470"/>
                <a:gd name="T61" fmla="*/ 3875 h 4126"/>
                <a:gd name="T62" fmla="*/ 2031 w 4470"/>
                <a:gd name="T63" fmla="*/ 3438 h 4126"/>
                <a:gd name="T64" fmla="*/ 2656 w 4470"/>
                <a:gd name="T65" fmla="*/ 3875 h 4126"/>
                <a:gd name="T66" fmla="*/ 2969 w 4470"/>
                <a:gd name="T67" fmla="*/ 719 h 4126"/>
                <a:gd name="T68" fmla="*/ 2969 w 4470"/>
                <a:gd name="T69" fmla="*/ 688 h 4126"/>
                <a:gd name="T70" fmla="*/ 2750 w 4470"/>
                <a:gd name="T71" fmla="*/ 469 h 4126"/>
                <a:gd name="T72" fmla="*/ 2750 w 4470"/>
                <a:gd name="T73" fmla="*/ 469 h 4126"/>
                <a:gd name="T74" fmla="*/ 2750 w 4470"/>
                <a:gd name="T75" fmla="*/ 469 h 4126"/>
                <a:gd name="T76" fmla="*/ 2750 w 4470"/>
                <a:gd name="T77" fmla="*/ 469 h 4126"/>
                <a:gd name="T78" fmla="*/ 2750 w 4470"/>
                <a:gd name="T79" fmla="*/ 500 h 4126"/>
                <a:gd name="T80" fmla="*/ 875 w 4470"/>
                <a:gd name="T81" fmla="*/ 2812 h 4126"/>
                <a:gd name="T82" fmla="*/ 875 w 4470"/>
                <a:gd name="T83" fmla="*/ 2844 h 4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470" h="4126">
                  <a:moveTo>
                    <a:pt x="937" y="2906"/>
                  </a:moveTo>
                  <a:lnTo>
                    <a:pt x="937" y="2906"/>
                  </a:lnTo>
                  <a:cubicBezTo>
                    <a:pt x="3500" y="1344"/>
                    <a:pt x="3500" y="1344"/>
                    <a:pt x="3500" y="1344"/>
                  </a:cubicBez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cubicBezTo>
                    <a:pt x="3406" y="1188"/>
                    <a:pt x="3281" y="1063"/>
                    <a:pt x="3187" y="906"/>
                  </a:cubicBezTo>
                  <a:lnTo>
                    <a:pt x="3187" y="906"/>
                  </a:lnTo>
                  <a:lnTo>
                    <a:pt x="3187" y="906"/>
                  </a:lnTo>
                  <a:lnTo>
                    <a:pt x="3187" y="906"/>
                  </a:lnTo>
                  <a:lnTo>
                    <a:pt x="3187" y="906"/>
                  </a:lnTo>
                  <a:lnTo>
                    <a:pt x="3187" y="906"/>
                  </a:lnTo>
                  <a:lnTo>
                    <a:pt x="3187" y="906"/>
                  </a:lnTo>
                  <a:cubicBezTo>
                    <a:pt x="3187" y="906"/>
                    <a:pt x="3187" y="906"/>
                    <a:pt x="3156" y="906"/>
                  </a:cubicBezTo>
                  <a:lnTo>
                    <a:pt x="3156" y="906"/>
                  </a:lnTo>
                  <a:cubicBezTo>
                    <a:pt x="937" y="2906"/>
                    <a:pt x="937" y="2906"/>
                    <a:pt x="937" y="2906"/>
                  </a:cubicBezTo>
                  <a:close/>
                  <a:moveTo>
                    <a:pt x="844" y="2750"/>
                  </a:moveTo>
                  <a:lnTo>
                    <a:pt x="844" y="2750"/>
                  </a:lnTo>
                  <a:lnTo>
                    <a:pt x="844" y="2750"/>
                  </a:lnTo>
                  <a:lnTo>
                    <a:pt x="844" y="2750"/>
                  </a:lnTo>
                  <a:lnTo>
                    <a:pt x="844" y="2750"/>
                  </a:lnTo>
                  <a:cubicBezTo>
                    <a:pt x="2625" y="375"/>
                    <a:pt x="2625" y="375"/>
                    <a:pt x="2625" y="375"/>
                  </a:cubicBez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cubicBezTo>
                    <a:pt x="2594" y="344"/>
                    <a:pt x="2562" y="313"/>
                    <a:pt x="2531" y="281"/>
                  </a:cubicBezTo>
                  <a:lnTo>
                    <a:pt x="2531" y="281"/>
                  </a:lnTo>
                  <a:cubicBezTo>
                    <a:pt x="2531" y="250"/>
                    <a:pt x="2531" y="250"/>
                    <a:pt x="2531" y="250"/>
                  </a:cubicBezTo>
                  <a:lnTo>
                    <a:pt x="2531" y="250"/>
                  </a:lnTo>
                  <a:lnTo>
                    <a:pt x="2531" y="250"/>
                  </a:lnTo>
                  <a:lnTo>
                    <a:pt x="2531" y="250"/>
                  </a:lnTo>
                  <a:lnTo>
                    <a:pt x="2531" y="250"/>
                  </a:lnTo>
                  <a:lnTo>
                    <a:pt x="2531" y="250"/>
                  </a:lnTo>
                  <a:cubicBezTo>
                    <a:pt x="2500" y="250"/>
                    <a:pt x="2500" y="250"/>
                    <a:pt x="2500" y="250"/>
                  </a:cubicBezTo>
                  <a:lnTo>
                    <a:pt x="2500" y="250"/>
                  </a:lnTo>
                  <a:lnTo>
                    <a:pt x="2500" y="250"/>
                  </a:lnTo>
                  <a:lnTo>
                    <a:pt x="2500" y="250"/>
                  </a:lnTo>
                  <a:lnTo>
                    <a:pt x="2500" y="250"/>
                  </a:lnTo>
                  <a:lnTo>
                    <a:pt x="2500" y="250"/>
                  </a:lnTo>
                  <a:cubicBezTo>
                    <a:pt x="2500" y="250"/>
                    <a:pt x="2500" y="250"/>
                    <a:pt x="2500" y="281"/>
                  </a:cubicBezTo>
                  <a:lnTo>
                    <a:pt x="2500" y="281"/>
                  </a:lnTo>
                  <a:lnTo>
                    <a:pt x="2500" y="281"/>
                  </a:lnTo>
                  <a:lnTo>
                    <a:pt x="2500" y="281"/>
                  </a:lnTo>
                  <a:lnTo>
                    <a:pt x="2500" y="281"/>
                  </a:lnTo>
                  <a:lnTo>
                    <a:pt x="2500" y="281"/>
                  </a:lnTo>
                  <a:cubicBezTo>
                    <a:pt x="812" y="2750"/>
                    <a:pt x="812" y="2750"/>
                    <a:pt x="812" y="2750"/>
                  </a:cubicBezTo>
                  <a:lnTo>
                    <a:pt x="812" y="2750"/>
                  </a:lnTo>
                  <a:lnTo>
                    <a:pt x="812" y="2750"/>
                  </a:lnTo>
                  <a:cubicBezTo>
                    <a:pt x="812" y="2750"/>
                    <a:pt x="812" y="2750"/>
                    <a:pt x="844" y="2750"/>
                  </a:cubicBezTo>
                  <a:close/>
                  <a:moveTo>
                    <a:pt x="4469" y="2938"/>
                  </a:moveTo>
                  <a:lnTo>
                    <a:pt x="4469" y="2938"/>
                  </a:lnTo>
                  <a:cubicBezTo>
                    <a:pt x="3250" y="3188"/>
                    <a:pt x="3250" y="3188"/>
                    <a:pt x="3250" y="3188"/>
                  </a:cubicBezTo>
                  <a:lnTo>
                    <a:pt x="3250" y="3188"/>
                  </a:lnTo>
                  <a:cubicBezTo>
                    <a:pt x="3312" y="3594"/>
                    <a:pt x="3062" y="3969"/>
                    <a:pt x="2687" y="4031"/>
                  </a:cubicBezTo>
                  <a:cubicBezTo>
                    <a:pt x="2281" y="4125"/>
                    <a:pt x="1906" y="3875"/>
                    <a:pt x="1844" y="3469"/>
                  </a:cubicBezTo>
                  <a:lnTo>
                    <a:pt x="1844" y="3469"/>
                  </a:lnTo>
                  <a:cubicBezTo>
                    <a:pt x="1062" y="3625"/>
                    <a:pt x="1062" y="3625"/>
                    <a:pt x="1062" y="3625"/>
                  </a:cubicBezTo>
                  <a:lnTo>
                    <a:pt x="1062" y="3625"/>
                  </a:lnTo>
                  <a:lnTo>
                    <a:pt x="1062" y="3625"/>
                  </a:lnTo>
                  <a:lnTo>
                    <a:pt x="1062" y="3625"/>
                  </a:lnTo>
                  <a:lnTo>
                    <a:pt x="1062" y="3625"/>
                  </a:lnTo>
                  <a:cubicBezTo>
                    <a:pt x="625" y="4063"/>
                    <a:pt x="625" y="4063"/>
                    <a:pt x="625" y="4063"/>
                  </a:cubicBezTo>
                  <a:lnTo>
                    <a:pt x="625" y="4063"/>
                  </a:lnTo>
                  <a:lnTo>
                    <a:pt x="625" y="4063"/>
                  </a:lnTo>
                  <a:cubicBezTo>
                    <a:pt x="281" y="3906"/>
                    <a:pt x="31" y="3563"/>
                    <a:pt x="0" y="3188"/>
                  </a:cubicBezTo>
                  <a:lnTo>
                    <a:pt x="0" y="3188"/>
                  </a:lnTo>
                  <a:lnTo>
                    <a:pt x="0" y="3188"/>
                  </a:lnTo>
                  <a:cubicBezTo>
                    <a:pt x="562" y="2938"/>
                    <a:pt x="562" y="2938"/>
                    <a:pt x="562" y="2938"/>
                  </a:cubicBezTo>
                  <a:lnTo>
                    <a:pt x="562" y="2938"/>
                  </a:lnTo>
                  <a:cubicBezTo>
                    <a:pt x="562" y="2938"/>
                    <a:pt x="562" y="2938"/>
                    <a:pt x="562" y="2906"/>
                  </a:cubicBezTo>
                  <a:lnTo>
                    <a:pt x="562" y="2906"/>
                  </a:lnTo>
                  <a:cubicBezTo>
                    <a:pt x="2437" y="0"/>
                    <a:pt x="2437" y="0"/>
                    <a:pt x="2437" y="0"/>
                  </a:cubicBezTo>
                  <a:cubicBezTo>
                    <a:pt x="2937" y="375"/>
                    <a:pt x="3344" y="813"/>
                    <a:pt x="3687" y="1313"/>
                  </a:cubicBezTo>
                  <a:cubicBezTo>
                    <a:pt x="4031" y="1812"/>
                    <a:pt x="4281" y="2344"/>
                    <a:pt x="4469" y="2938"/>
                  </a:cubicBezTo>
                  <a:close/>
                  <a:moveTo>
                    <a:pt x="2656" y="3875"/>
                  </a:moveTo>
                  <a:lnTo>
                    <a:pt x="2656" y="3875"/>
                  </a:lnTo>
                  <a:cubicBezTo>
                    <a:pt x="2937" y="3813"/>
                    <a:pt x="3125" y="3531"/>
                    <a:pt x="3062" y="3219"/>
                  </a:cubicBezTo>
                  <a:lnTo>
                    <a:pt x="3062" y="3219"/>
                  </a:lnTo>
                  <a:cubicBezTo>
                    <a:pt x="2031" y="3438"/>
                    <a:pt x="2031" y="3438"/>
                    <a:pt x="2031" y="3438"/>
                  </a:cubicBezTo>
                  <a:lnTo>
                    <a:pt x="2000" y="3438"/>
                  </a:lnTo>
                  <a:cubicBezTo>
                    <a:pt x="2062" y="3688"/>
                    <a:pt x="2281" y="3875"/>
                    <a:pt x="2531" y="3875"/>
                  </a:cubicBezTo>
                  <a:cubicBezTo>
                    <a:pt x="2562" y="3875"/>
                    <a:pt x="2625" y="3875"/>
                    <a:pt x="2656" y="3875"/>
                  </a:cubicBezTo>
                  <a:close/>
                  <a:moveTo>
                    <a:pt x="2969" y="719"/>
                  </a:moveTo>
                  <a:lnTo>
                    <a:pt x="2969" y="719"/>
                  </a:lnTo>
                  <a:lnTo>
                    <a:pt x="2969" y="719"/>
                  </a:lnTo>
                  <a:cubicBezTo>
                    <a:pt x="2969" y="688"/>
                    <a:pt x="2969" y="688"/>
                    <a:pt x="2969" y="688"/>
                  </a:cubicBezTo>
                  <a:lnTo>
                    <a:pt x="2969" y="688"/>
                  </a:lnTo>
                  <a:lnTo>
                    <a:pt x="2969" y="688"/>
                  </a:lnTo>
                  <a:cubicBezTo>
                    <a:pt x="2906" y="625"/>
                    <a:pt x="2844" y="563"/>
                    <a:pt x="2750" y="469"/>
                  </a:cubicBez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cubicBezTo>
                    <a:pt x="2750" y="500"/>
                    <a:pt x="2750" y="500"/>
                    <a:pt x="2750" y="500"/>
                  </a:cubicBezTo>
                  <a:lnTo>
                    <a:pt x="2750" y="500"/>
                  </a:lnTo>
                  <a:lnTo>
                    <a:pt x="2750" y="500"/>
                  </a:lnTo>
                  <a:cubicBezTo>
                    <a:pt x="906" y="2781"/>
                    <a:pt x="906" y="2781"/>
                    <a:pt x="906" y="2781"/>
                  </a:cubicBezTo>
                  <a:cubicBezTo>
                    <a:pt x="875" y="2812"/>
                    <a:pt x="875" y="2812"/>
                    <a:pt x="875" y="2812"/>
                  </a:cubicBezTo>
                  <a:cubicBezTo>
                    <a:pt x="875" y="2844"/>
                    <a:pt x="875" y="2844"/>
                    <a:pt x="875" y="2844"/>
                  </a:cubicBezTo>
                  <a:lnTo>
                    <a:pt x="875" y="2844"/>
                  </a:lnTo>
                  <a:lnTo>
                    <a:pt x="875" y="2844"/>
                  </a:lnTo>
                  <a:cubicBezTo>
                    <a:pt x="937" y="2781"/>
                    <a:pt x="937" y="2781"/>
                    <a:pt x="937" y="2781"/>
                  </a:cubicBezTo>
                  <a:cubicBezTo>
                    <a:pt x="2969" y="719"/>
                    <a:pt x="2969" y="719"/>
                    <a:pt x="2969" y="71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grpSp>
      <p:sp>
        <p:nvSpPr>
          <p:cNvPr id="36" name="TextBox 35"/>
          <p:cNvSpPr txBox="1"/>
          <p:nvPr/>
        </p:nvSpPr>
        <p:spPr>
          <a:xfrm>
            <a:off x="4647326" y="1761842"/>
            <a:ext cx="3161838" cy="216024"/>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INFLUENCERS</a:t>
            </a:r>
          </a:p>
        </p:txBody>
      </p:sp>
      <p:sp>
        <p:nvSpPr>
          <p:cNvPr id="34" name="TextBox 33"/>
          <p:cNvSpPr txBox="1"/>
          <p:nvPr/>
        </p:nvSpPr>
        <p:spPr>
          <a:xfrm>
            <a:off x="578201" y="1764407"/>
            <a:ext cx="3161838" cy="183656"/>
          </a:xfrm>
          <a:prstGeom prst="rect">
            <a:avLst/>
          </a:prstGeom>
        </p:spPr>
        <p:txBody>
          <a:bodyPr vert="horz" wrap="square" lIns="0" tIns="0" rIns="0" bIns="0" rtlCol="0">
            <a:normAutofit lnSpcReduction="10000"/>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DECISION MADE</a:t>
            </a:r>
          </a:p>
        </p:txBody>
      </p:sp>
      <p:sp>
        <p:nvSpPr>
          <p:cNvPr id="47" name="TextBox 46"/>
          <p:cNvSpPr txBox="1"/>
          <p:nvPr/>
        </p:nvSpPr>
        <p:spPr>
          <a:xfrm>
            <a:off x="9325678" y="1768292"/>
            <a:ext cx="3161838" cy="171180"/>
          </a:xfrm>
          <a:prstGeom prst="rect">
            <a:avLst/>
          </a:prstGeom>
        </p:spPr>
        <p:txBody>
          <a:bodyPr vert="horz" wrap="square" lIns="0" tIns="0" rIns="0" bIns="0" rtlCol="0">
            <a:no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INFORMATION SOURCES</a:t>
            </a:r>
          </a:p>
        </p:txBody>
      </p:sp>
      <p:pic>
        <p:nvPicPr>
          <p:cNvPr id="12" name="Picture 11"/>
          <p:cNvPicPr>
            <a:picLocks noChangeAspect="1"/>
          </p:cNvPicPr>
          <p:nvPr/>
        </p:nvPicPr>
        <p:blipFill rotWithShape="1">
          <a:blip r:embed="rId2" cstate="email">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a:ext>
            </a:extLst>
          </a:blip>
          <a:srcRect/>
          <a:stretch/>
        </p:blipFill>
        <p:spPr>
          <a:xfrm>
            <a:off x="1751335" y="1149931"/>
            <a:ext cx="447675" cy="496978"/>
          </a:xfrm>
          <a:prstGeom prst="rect">
            <a:avLst/>
          </a:prstGeom>
        </p:spPr>
      </p:pic>
      <p:sp>
        <p:nvSpPr>
          <p:cNvPr id="62" name="TextBox 61"/>
          <p:cNvSpPr txBox="1"/>
          <p:nvPr/>
        </p:nvSpPr>
        <p:spPr>
          <a:xfrm>
            <a:off x="533464" y="4140671"/>
            <a:ext cx="3161838" cy="193118"/>
          </a:xfrm>
          <a:prstGeom prst="rect">
            <a:avLst/>
          </a:prstGeom>
        </p:spPr>
        <p:txBody>
          <a:bodyPr vert="horz" wrap="square" lIns="0" tIns="0" rIns="0" bIns="0" rtlCol="0">
            <a:normAutofit lnSpcReduction="10000"/>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WHO DID YOU TRAVEL WITH</a:t>
            </a:r>
          </a:p>
        </p:txBody>
      </p:sp>
      <p:pic>
        <p:nvPicPr>
          <p:cNvPr id="13" name="Picture 12"/>
          <p:cNvPicPr>
            <a:picLocks noChangeAspect="1"/>
          </p:cNvPicPr>
          <p:nvPr/>
        </p:nvPicPr>
        <p:blipFill rotWithShape="1">
          <a:blip r:embed="rId4" cstate="email">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a:ext>
            </a:extLst>
          </a:blip>
          <a:srcRect/>
          <a:stretch/>
        </p:blipFill>
        <p:spPr>
          <a:xfrm>
            <a:off x="2744661" y="3500428"/>
            <a:ext cx="473896" cy="506558"/>
          </a:xfrm>
          <a:prstGeom prst="rect">
            <a:avLst/>
          </a:prstGeom>
        </p:spPr>
      </p:pic>
      <p:sp>
        <p:nvSpPr>
          <p:cNvPr id="44" name="TextBox 43"/>
          <p:cNvSpPr txBox="1"/>
          <p:nvPr/>
        </p:nvSpPr>
        <p:spPr>
          <a:xfrm>
            <a:off x="4647326" y="4140671"/>
            <a:ext cx="3161838" cy="171811"/>
          </a:xfrm>
          <a:prstGeom prst="rect">
            <a:avLst/>
          </a:prstGeom>
        </p:spPr>
        <p:txBody>
          <a:bodyPr vert="horz" wrap="square" lIns="0" tIns="0" rIns="0" bIns="0" rtlCol="0">
            <a:no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NUMBER OF TRAVEL COMPANIONS</a:t>
            </a:r>
          </a:p>
        </p:txBody>
      </p:sp>
      <p:sp>
        <p:nvSpPr>
          <p:cNvPr id="46" name="TextBox 45"/>
          <p:cNvSpPr txBox="1"/>
          <p:nvPr/>
        </p:nvSpPr>
        <p:spPr>
          <a:xfrm>
            <a:off x="4645782" y="5789601"/>
            <a:ext cx="3161838" cy="171811"/>
          </a:xfrm>
          <a:prstGeom prst="rect">
            <a:avLst/>
          </a:prstGeom>
        </p:spPr>
        <p:txBody>
          <a:bodyPr vert="horz" wrap="square" lIns="0" tIns="0" rIns="0" bIns="0" rtlCol="0">
            <a:no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HOW DID YOU TRAVEL</a:t>
            </a:r>
          </a:p>
        </p:txBody>
      </p:sp>
      <p:sp>
        <p:nvSpPr>
          <p:cNvPr id="42" name="TextBox 41"/>
          <p:cNvSpPr txBox="1"/>
          <p:nvPr/>
        </p:nvSpPr>
        <p:spPr>
          <a:xfrm>
            <a:off x="10814568" y="396255"/>
            <a:ext cx="2256562" cy="228708"/>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over indexed in segment</a:t>
            </a:r>
          </a:p>
        </p:txBody>
      </p:sp>
      <p:sp>
        <p:nvSpPr>
          <p:cNvPr id="43" name="TextBox 42"/>
          <p:cNvSpPr txBox="1"/>
          <p:nvPr/>
        </p:nvSpPr>
        <p:spPr>
          <a:xfrm>
            <a:off x="10814568" y="644296"/>
            <a:ext cx="2339918" cy="241980"/>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under indexed in segment</a:t>
            </a:r>
          </a:p>
        </p:txBody>
      </p:sp>
      <p:sp>
        <p:nvSpPr>
          <p:cNvPr id="45" name="Rectangle 44"/>
          <p:cNvSpPr/>
          <p:nvPr/>
        </p:nvSpPr>
        <p:spPr bwMode="gray">
          <a:xfrm>
            <a:off x="10536311" y="438601"/>
            <a:ext cx="321830" cy="14401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sp>
        <p:nvSpPr>
          <p:cNvPr id="51" name="Rectangle 50"/>
          <p:cNvSpPr/>
          <p:nvPr/>
        </p:nvSpPr>
        <p:spPr bwMode="gray">
          <a:xfrm>
            <a:off x="10536311" y="688962"/>
            <a:ext cx="321830" cy="1440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graphicFrame>
        <p:nvGraphicFramePr>
          <p:cNvPr id="41" name="Chart 40"/>
          <p:cNvGraphicFramePr/>
          <p:nvPr>
            <p:extLst>
              <p:ext uri="{D42A27DB-BD31-4B8C-83A1-F6EECF244321}">
                <p14:modId xmlns:p14="http://schemas.microsoft.com/office/powerpoint/2010/main" val="69995781"/>
              </p:ext>
            </p:extLst>
          </p:nvPr>
        </p:nvGraphicFramePr>
        <p:xfrm>
          <a:off x="516957" y="1994493"/>
          <a:ext cx="3878820" cy="137279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52" name="Chart 51"/>
          <p:cNvGraphicFramePr/>
          <p:nvPr>
            <p:extLst>
              <p:ext uri="{D42A27DB-BD31-4B8C-83A1-F6EECF244321}">
                <p14:modId xmlns:p14="http://schemas.microsoft.com/office/powerpoint/2010/main" val="411134023"/>
              </p:ext>
            </p:extLst>
          </p:nvPr>
        </p:nvGraphicFramePr>
        <p:xfrm>
          <a:off x="4857291" y="2045933"/>
          <a:ext cx="3878820" cy="137279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53" name="Chart 52"/>
          <p:cNvGraphicFramePr/>
          <p:nvPr>
            <p:extLst>
              <p:ext uri="{D42A27DB-BD31-4B8C-83A1-F6EECF244321}">
                <p14:modId xmlns:p14="http://schemas.microsoft.com/office/powerpoint/2010/main" val="4132116744"/>
              </p:ext>
            </p:extLst>
          </p:nvPr>
        </p:nvGraphicFramePr>
        <p:xfrm>
          <a:off x="501839" y="4414931"/>
          <a:ext cx="3878820" cy="137279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54" name="Chart 53"/>
          <p:cNvGraphicFramePr/>
          <p:nvPr>
            <p:extLst>
              <p:ext uri="{D42A27DB-BD31-4B8C-83A1-F6EECF244321}">
                <p14:modId xmlns:p14="http://schemas.microsoft.com/office/powerpoint/2010/main" val="1776902553"/>
              </p:ext>
            </p:extLst>
          </p:nvPr>
        </p:nvGraphicFramePr>
        <p:xfrm>
          <a:off x="4663801" y="4376608"/>
          <a:ext cx="3878820" cy="1372790"/>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55" name="Chart 54"/>
          <p:cNvGraphicFramePr/>
          <p:nvPr>
            <p:extLst>
              <p:ext uri="{D42A27DB-BD31-4B8C-83A1-F6EECF244321}">
                <p14:modId xmlns:p14="http://schemas.microsoft.com/office/powerpoint/2010/main" val="3404357307"/>
              </p:ext>
            </p:extLst>
          </p:nvPr>
        </p:nvGraphicFramePr>
        <p:xfrm>
          <a:off x="4662257" y="6025538"/>
          <a:ext cx="3878820" cy="1372790"/>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56" name="Chart 55"/>
          <p:cNvGraphicFramePr/>
          <p:nvPr>
            <p:extLst>
              <p:ext uri="{D42A27DB-BD31-4B8C-83A1-F6EECF244321}">
                <p14:modId xmlns:p14="http://schemas.microsoft.com/office/powerpoint/2010/main" val="3462329435"/>
              </p:ext>
            </p:extLst>
          </p:nvPr>
        </p:nvGraphicFramePr>
        <p:xfrm>
          <a:off x="9240167" y="2036227"/>
          <a:ext cx="3878820" cy="2608500"/>
        </p:xfrm>
        <a:graphic>
          <a:graphicData uri="http://schemas.openxmlformats.org/drawingml/2006/chart">
            <c:chart xmlns:c="http://schemas.openxmlformats.org/drawingml/2006/chart" xmlns:r="http://schemas.openxmlformats.org/officeDocument/2006/relationships" r:id="rId11"/>
          </a:graphicData>
        </a:graphic>
      </p:graphicFrame>
      <p:pic>
        <p:nvPicPr>
          <p:cNvPr id="49" name="Picture 2" descr="Bilderesultat for country falg button sweden"/>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12696551" y="6876975"/>
            <a:ext cx="513334" cy="481962"/>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1CE4BCCF-F12B-4A8B-AD74-8C6E1CEA71C9}"/>
              </a:ext>
            </a:extLst>
          </p:cNvPr>
          <p:cNvSpPr txBox="1"/>
          <p:nvPr/>
        </p:nvSpPr>
        <p:spPr>
          <a:xfrm>
            <a:off x="9325677" y="4848414"/>
            <a:ext cx="3514889" cy="171811"/>
          </a:xfrm>
          <a:prstGeom prst="rect">
            <a:avLst/>
          </a:prstGeom>
        </p:spPr>
        <p:txBody>
          <a:bodyPr vert="horz" wrap="square" lIns="0" tIns="0" rIns="0" bIns="0" rtlCol="0">
            <a:noAutofit/>
          </a:bodyPr>
          <a:lstStyle/>
          <a:p>
            <a:pPr marL="4762" defTabSz="1357992">
              <a:spcBef>
                <a:spcPts val="1199"/>
              </a:spcBef>
            </a:pPr>
            <a:r>
              <a:rPr lang="en-US" sz="1300" dirty="0">
                <a:solidFill>
                  <a:srgbClr val="007681"/>
                </a:solidFill>
                <a:latin typeface="Calibri"/>
                <a:cs typeface="Calibri"/>
              </a:rPr>
              <a:t>TRAVEL FREQUENCY (NUMBER OF TIMES ABROAD)</a:t>
            </a:r>
          </a:p>
        </p:txBody>
      </p:sp>
      <p:graphicFrame>
        <p:nvGraphicFramePr>
          <p:cNvPr id="40" name="Chart 39">
            <a:extLst>
              <a:ext uri="{FF2B5EF4-FFF2-40B4-BE49-F238E27FC236}">
                <a16:creationId xmlns:a16="http://schemas.microsoft.com/office/drawing/2014/main" id="{D2D05F09-3C25-4EA1-A450-531B69D49481}"/>
              </a:ext>
            </a:extLst>
          </p:cNvPr>
          <p:cNvGraphicFramePr/>
          <p:nvPr>
            <p:extLst>
              <p:ext uri="{D42A27DB-BD31-4B8C-83A1-F6EECF244321}">
                <p14:modId xmlns:p14="http://schemas.microsoft.com/office/powerpoint/2010/main" val="2452874458"/>
              </p:ext>
            </p:extLst>
          </p:nvPr>
        </p:nvGraphicFramePr>
        <p:xfrm>
          <a:off x="9384183" y="5223913"/>
          <a:ext cx="3878820" cy="1372790"/>
        </p:xfrm>
        <a:graphic>
          <a:graphicData uri="http://schemas.openxmlformats.org/drawingml/2006/chart">
            <c:chart xmlns:c="http://schemas.openxmlformats.org/drawingml/2006/chart" xmlns:r="http://schemas.openxmlformats.org/officeDocument/2006/relationships" r:id="rId13"/>
          </a:graphicData>
        </a:graphic>
      </p:graphicFrame>
    </p:spTree>
    <p:extLst>
      <p:ext uri="{BB962C8B-B14F-4D97-AF65-F5344CB8AC3E}">
        <p14:creationId xmlns:p14="http://schemas.microsoft.com/office/powerpoint/2010/main" val="1678347140"/>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Placeholder 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7159" y="180231"/>
            <a:ext cx="13105456" cy="7200800"/>
          </a:xfrm>
          <a:prstGeom prst="rect">
            <a:avLst/>
          </a:prstGeom>
        </p:spPr>
      </p:pic>
      <p:sp>
        <p:nvSpPr>
          <p:cNvPr id="14" name="Oval 13"/>
          <p:cNvSpPr/>
          <p:nvPr/>
        </p:nvSpPr>
        <p:spPr bwMode="gray">
          <a:xfrm>
            <a:off x="3196109" y="2102300"/>
            <a:ext cx="3168352" cy="3168352"/>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10000"/>
              </a:lnSpc>
              <a:spcBef>
                <a:spcPts val="2400"/>
              </a:spcBef>
              <a:spcAft>
                <a:spcPts val="0"/>
              </a:spcAft>
              <a:buClr>
                <a:srgbClr val="D2D3D2"/>
              </a:buClr>
              <a:buSzTx/>
              <a:buFontTx/>
              <a:buNone/>
              <a:tabLst/>
              <a:defRPr/>
            </a:pPr>
            <a:endParaRPr kumimoji="0" lang="en-GB" sz="2000" b="0" i="0" u="none" strike="noStrike" kern="0" cap="none" spc="0" normalizeH="0" baseline="0" noProof="0" dirty="0">
              <a:ln>
                <a:noFill/>
              </a:ln>
              <a:solidFill>
                <a:prstClr val="white"/>
              </a:solidFill>
              <a:effectLst/>
              <a:uLnTx/>
              <a:uFillTx/>
              <a:latin typeface="Segoe UI"/>
              <a:ea typeface="+mn-ea"/>
              <a:cs typeface="+mn-cs"/>
            </a:endParaRPr>
          </a:p>
        </p:txBody>
      </p:sp>
      <p:sp>
        <p:nvSpPr>
          <p:cNvPr id="15" name="Oval 14"/>
          <p:cNvSpPr/>
          <p:nvPr/>
        </p:nvSpPr>
        <p:spPr bwMode="gray">
          <a:xfrm>
            <a:off x="547513" y="2102300"/>
            <a:ext cx="3168352" cy="3168352"/>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10000"/>
              </a:lnSpc>
              <a:spcBef>
                <a:spcPts val="2400"/>
              </a:spcBef>
              <a:spcAft>
                <a:spcPts val="0"/>
              </a:spcAft>
              <a:buClr>
                <a:srgbClr val="D2D3D2"/>
              </a:buClr>
              <a:buSzTx/>
              <a:buFontTx/>
              <a:buNone/>
              <a:tabLst/>
              <a:defRPr/>
            </a:pPr>
            <a:endParaRPr kumimoji="0" lang="en-GB" sz="2000" b="0" i="0" u="none" strike="noStrike" kern="0" cap="none" spc="0" normalizeH="0" baseline="0" noProof="0" dirty="0">
              <a:ln>
                <a:noFill/>
              </a:ln>
              <a:solidFill>
                <a:prstClr val="white"/>
              </a:solidFill>
              <a:effectLst/>
              <a:uLnTx/>
              <a:uFillTx/>
              <a:latin typeface="Segoe UI"/>
              <a:ea typeface="+mn-ea"/>
              <a:cs typeface="+mn-cs"/>
            </a:endParaRPr>
          </a:p>
        </p:txBody>
      </p:sp>
      <p:sp>
        <p:nvSpPr>
          <p:cNvPr id="6" name="Oval 5"/>
          <p:cNvSpPr/>
          <p:nvPr/>
        </p:nvSpPr>
        <p:spPr bwMode="gray">
          <a:xfrm>
            <a:off x="1871811" y="705872"/>
            <a:ext cx="3168352" cy="3168352"/>
          </a:xfrm>
          <a:prstGeom prst="ellipse">
            <a:avLst/>
          </a:prstGeom>
          <a:solidFill>
            <a:srgbClr val="00B0F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10000"/>
              </a:lnSpc>
              <a:spcBef>
                <a:spcPts val="2400"/>
              </a:spcBef>
              <a:spcAft>
                <a:spcPts val="0"/>
              </a:spcAft>
              <a:buClr>
                <a:srgbClr val="D2D3D2"/>
              </a:buClr>
              <a:buSzTx/>
              <a:buFontTx/>
              <a:buNone/>
              <a:tabLst/>
              <a:defRPr/>
            </a:pPr>
            <a:r>
              <a:rPr kumimoji="0" lang="en-GB" sz="28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Segoe UI"/>
                <a:ea typeface="+mn-ea"/>
                <a:cs typeface="+mn-cs"/>
              </a:rPr>
              <a:t>ESCAPE</a:t>
            </a:r>
          </a:p>
        </p:txBody>
      </p:sp>
      <p:sp>
        <p:nvSpPr>
          <p:cNvPr id="10" name="TextBox 9"/>
          <p:cNvSpPr txBox="1"/>
          <p:nvPr/>
        </p:nvSpPr>
        <p:spPr>
          <a:xfrm>
            <a:off x="3778362" y="3874224"/>
            <a:ext cx="2423950" cy="986800"/>
          </a:xfrm>
          <a:prstGeom prst="rect">
            <a:avLst/>
          </a:prstGeom>
          <a:noFill/>
        </p:spPr>
        <p:txBody>
          <a:bodyPr wrap="square" lIns="72000" tIns="36000" rIns="72000" bIns="36000" rtlCol="0">
            <a:spAutoFit/>
          </a:bodyPr>
          <a:lstStyle/>
          <a:p>
            <a:pPr marL="0" marR="0" lvl="0" indent="0" algn="l" defTabSz="914400" rtl="0" eaLnBrk="1" fontAlgn="auto" latinLnBrk="0" hangingPunct="1">
              <a:lnSpc>
                <a:spcPct val="110000"/>
              </a:lnSpc>
              <a:spcBef>
                <a:spcPts val="2400"/>
              </a:spcBef>
              <a:spcAft>
                <a:spcPts val="0"/>
              </a:spcAft>
              <a:buClr>
                <a:srgbClr val="D2D3D2"/>
              </a:buClr>
              <a:buSzTx/>
              <a:buFontTx/>
              <a:buNone/>
              <a:tabLst/>
              <a:defRPr/>
            </a:pPr>
            <a:r>
              <a:rPr kumimoji="0" lang="en-GB" sz="18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Segoe UI"/>
                <a:ea typeface="+mn-ea"/>
                <a:cs typeface="+mn-cs"/>
              </a:rPr>
              <a:t>RESTORE MY SENSE OF HARMONY AND BALANCE</a:t>
            </a:r>
          </a:p>
        </p:txBody>
      </p:sp>
      <p:sp>
        <p:nvSpPr>
          <p:cNvPr id="9" name="TextBox 8"/>
          <p:cNvSpPr txBox="1"/>
          <p:nvPr/>
        </p:nvSpPr>
        <p:spPr>
          <a:xfrm>
            <a:off x="974363" y="3874224"/>
            <a:ext cx="2160240" cy="682101"/>
          </a:xfrm>
          <a:prstGeom prst="rect">
            <a:avLst/>
          </a:prstGeom>
          <a:noFill/>
        </p:spPr>
        <p:txBody>
          <a:bodyPr wrap="square" lIns="72000" tIns="36000" rIns="72000" bIns="36000" rtlCol="0">
            <a:spAutoFit/>
          </a:bodyPr>
          <a:lstStyle/>
          <a:p>
            <a:pPr marL="0" marR="0" lvl="0" indent="0" algn="l" defTabSz="914400" rtl="0" eaLnBrk="1" fontAlgn="auto" latinLnBrk="0" hangingPunct="1">
              <a:lnSpc>
                <a:spcPct val="110000"/>
              </a:lnSpc>
              <a:spcBef>
                <a:spcPts val="2400"/>
              </a:spcBef>
              <a:spcAft>
                <a:spcPts val="0"/>
              </a:spcAft>
              <a:buClr>
                <a:srgbClr val="D2D3D2"/>
              </a:buClr>
              <a:buSzTx/>
              <a:buFontTx/>
              <a:buNone/>
              <a:tabLst/>
              <a:defRPr/>
            </a:pPr>
            <a:r>
              <a:rPr kumimoji="0" lang="en-GB" sz="18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Segoe UI"/>
                <a:ea typeface="+mn-ea"/>
                <a:cs typeface="+mn-cs"/>
              </a:rPr>
              <a:t>PEACEFUL AND HARMONIOUS</a:t>
            </a:r>
          </a:p>
        </p:txBody>
      </p:sp>
      <p:sp>
        <p:nvSpPr>
          <p:cNvPr id="8" name="TextBox 7"/>
          <p:cNvSpPr txBox="1"/>
          <p:nvPr/>
        </p:nvSpPr>
        <p:spPr>
          <a:xfrm>
            <a:off x="7103948" y="454745"/>
            <a:ext cx="5952643" cy="4103487"/>
          </a:xfrm>
          <a:prstGeom prst="rect">
            <a:avLst/>
          </a:prstGeom>
          <a:solidFill>
            <a:srgbClr val="FFFFFF">
              <a:alpha val="65098"/>
            </a:srgbClr>
          </a:solidFill>
        </p:spPr>
        <p:txBody>
          <a:bodyPr wrap="squar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defRPr/>
            </a:pPr>
            <a:r>
              <a:rPr kumimoji="0" lang="en-US" sz="2400" b="0" i="0" u="none" strike="noStrike" kern="1200" cap="none" spc="0" normalizeH="0" baseline="0" noProof="0" dirty="0">
                <a:ln>
                  <a:noFill/>
                </a:ln>
                <a:solidFill>
                  <a:srgbClr val="222223"/>
                </a:solidFill>
                <a:effectLst/>
                <a:uLnTx/>
                <a:uFillTx/>
                <a:latin typeface="Segoe UI"/>
                <a:ea typeface="+mn-ea"/>
                <a:cs typeface="Arial" pitchFamily="34" charset="0"/>
              </a:rPr>
              <a:t>Escape is about the experience of retreat, tranquility and quietness. These are the holidays one feels the need to </a:t>
            </a:r>
            <a:r>
              <a:rPr kumimoji="0" lang="en-US" sz="2400" b="1" i="0" u="none" strike="noStrike" kern="1200" cap="none" spc="0" normalizeH="0" baseline="0" noProof="0" dirty="0">
                <a:ln>
                  <a:noFill/>
                </a:ln>
                <a:solidFill>
                  <a:srgbClr val="00B0F0"/>
                </a:solidFill>
                <a:effectLst/>
                <a:uLnTx/>
                <a:uFillTx/>
                <a:latin typeface="Segoe UI"/>
                <a:ea typeface="+mn-ea"/>
                <a:cs typeface="Arial" pitchFamily="34" charset="0"/>
              </a:rPr>
              <a:t>retreat</a:t>
            </a:r>
            <a:r>
              <a:rPr kumimoji="0" lang="en-US" sz="2400" b="0" i="0" u="none" strike="noStrike" kern="1200" cap="none" spc="0" normalizeH="0" baseline="0" noProof="0" dirty="0">
                <a:ln>
                  <a:noFill/>
                </a:ln>
                <a:solidFill>
                  <a:srgbClr val="222223"/>
                </a:solidFill>
                <a:effectLst/>
                <a:uLnTx/>
                <a:uFillTx/>
                <a:latin typeface="Segoe UI"/>
                <a:ea typeface="+mn-ea"/>
                <a:cs typeface="Arial" pitchFamily="34" charset="0"/>
              </a:rPr>
              <a:t> and </a:t>
            </a:r>
            <a:r>
              <a:rPr kumimoji="0" lang="en-US" sz="2400" b="1" i="0" u="none" strike="noStrike" kern="1200" cap="none" spc="0" normalizeH="0" baseline="0" noProof="0" dirty="0">
                <a:ln>
                  <a:noFill/>
                </a:ln>
                <a:solidFill>
                  <a:srgbClr val="00B0F0"/>
                </a:solidFill>
                <a:effectLst/>
                <a:uLnTx/>
                <a:uFillTx/>
                <a:latin typeface="Segoe UI"/>
                <a:ea typeface="+mn-ea"/>
                <a:cs typeface="Arial" pitchFamily="34" charset="0"/>
              </a:rPr>
              <a:t>recharge</a:t>
            </a:r>
            <a:r>
              <a:rPr kumimoji="0" lang="en-US" sz="2400" b="0" i="0" u="none" strike="noStrike" kern="1200" cap="none" spc="0" normalizeH="0" baseline="0" noProof="0" dirty="0">
                <a:ln>
                  <a:noFill/>
                </a:ln>
                <a:solidFill>
                  <a:srgbClr val="222223"/>
                </a:solidFill>
                <a:effectLst/>
                <a:uLnTx/>
                <a:uFillTx/>
                <a:latin typeface="Segoe UI"/>
                <a:ea typeface="+mn-ea"/>
                <a:cs typeface="Arial" pitchFamily="34" charset="0"/>
              </a:rPr>
              <a:t>. One is looking for an experience that sooths, comforts and </a:t>
            </a:r>
            <a:r>
              <a:rPr kumimoji="0" lang="en-US" sz="2400" b="1" i="0" u="none" strike="noStrike" kern="1200" cap="none" spc="0" normalizeH="0" baseline="0" noProof="0" dirty="0">
                <a:ln>
                  <a:noFill/>
                </a:ln>
                <a:solidFill>
                  <a:srgbClr val="00B0F0"/>
                </a:solidFill>
                <a:effectLst/>
                <a:uLnTx/>
                <a:uFillTx/>
                <a:latin typeface="Segoe UI"/>
                <a:ea typeface="+mn-ea"/>
                <a:cs typeface="Arial" pitchFamily="34" charset="0"/>
              </a:rPr>
              <a:t>takes away the stresses and strains of hectic daily life</a:t>
            </a:r>
            <a:r>
              <a:rPr kumimoji="0" lang="en-US" sz="2400" b="0" i="0" u="none" strike="noStrike" kern="1200" cap="none" spc="0" normalizeH="0" baseline="0" noProof="0" dirty="0">
                <a:ln>
                  <a:noFill/>
                </a:ln>
                <a:solidFill>
                  <a:srgbClr val="222223"/>
                </a:solidFill>
                <a:effectLst/>
                <a:uLnTx/>
                <a:uFillTx/>
                <a:latin typeface="Segoe UI"/>
                <a:ea typeface="+mn-ea"/>
                <a:cs typeface="Arial" pitchFamily="34" charset="0"/>
              </a:rPr>
              <a:t>. These are the holidays one withdraws to a physical or mental space that is </a:t>
            </a:r>
            <a:r>
              <a:rPr kumimoji="0" lang="en-US" sz="2400" b="1" i="0" u="none" strike="noStrike" kern="1200" cap="none" spc="0" normalizeH="0" baseline="0" noProof="0" dirty="0">
                <a:ln>
                  <a:noFill/>
                </a:ln>
                <a:solidFill>
                  <a:srgbClr val="00B0F0"/>
                </a:solidFill>
                <a:effectLst/>
                <a:uLnTx/>
                <a:uFillTx/>
                <a:latin typeface="Segoe UI"/>
                <a:ea typeface="+mn-ea"/>
                <a:cs typeface="Arial" pitchFamily="34" charset="0"/>
              </a:rPr>
              <a:t>worry free </a:t>
            </a:r>
            <a:r>
              <a:rPr kumimoji="0" lang="en-US" sz="2400" b="0" i="0" u="none" strike="noStrike" kern="1200" cap="none" spc="0" normalizeH="0" baseline="0" noProof="0" dirty="0">
                <a:ln>
                  <a:noFill/>
                </a:ln>
                <a:solidFill>
                  <a:srgbClr val="222223"/>
                </a:solidFill>
                <a:effectLst/>
                <a:uLnTx/>
                <a:uFillTx/>
                <a:latin typeface="Segoe UI"/>
                <a:ea typeface="+mn-ea"/>
                <a:cs typeface="Arial" pitchFamily="34" charset="0"/>
              </a:rPr>
              <a:t>- an almost childlike state of feeling safe and cared for. </a:t>
            </a:r>
          </a:p>
        </p:txBody>
      </p:sp>
      <p:cxnSp>
        <p:nvCxnSpPr>
          <p:cNvPr id="11" name="Straight Connector 10"/>
          <p:cNvCxnSpPr/>
          <p:nvPr/>
        </p:nvCxnSpPr>
        <p:spPr>
          <a:xfrm>
            <a:off x="7007919" y="454745"/>
            <a:ext cx="0" cy="4101580"/>
          </a:xfrm>
          <a:prstGeom prst="line">
            <a:avLst/>
          </a:prstGeom>
          <a:ln w="571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321"/>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a:ext>
            </a:extLst>
          </a:blip>
          <a:stretch>
            <a:fillRect/>
          </a:stretch>
        </p:blipFill>
        <p:spPr>
          <a:xfrm flipH="1">
            <a:off x="167159" y="180230"/>
            <a:ext cx="13105456" cy="7203795"/>
          </a:xfrm>
          <a:prstGeom prst="rect">
            <a:avLst/>
          </a:prstGeom>
        </p:spPr>
      </p:pic>
      <p:sp>
        <p:nvSpPr>
          <p:cNvPr id="2" name="Title 1"/>
          <p:cNvSpPr>
            <a:spLocks noGrp="1"/>
          </p:cNvSpPr>
          <p:nvPr>
            <p:ph type="title"/>
          </p:nvPr>
        </p:nvSpPr>
        <p:spPr>
          <a:xfrm>
            <a:off x="618272" y="2283909"/>
            <a:ext cx="5012043" cy="553998"/>
          </a:xfrm>
          <a:solidFill>
            <a:srgbClr val="D35C09"/>
          </a:solidFill>
        </p:spPr>
        <p:txBody>
          <a:bodyPr/>
          <a:lstStyle/>
          <a:p>
            <a:r>
              <a:rPr lang="nb-NO" dirty="0"/>
              <a:t>Behind the research</a:t>
            </a:r>
          </a:p>
        </p:txBody>
      </p:sp>
      <p:sp>
        <p:nvSpPr>
          <p:cNvPr id="4" name="Text Placeholder 3"/>
          <p:cNvSpPr>
            <a:spLocks noGrp="1"/>
          </p:cNvSpPr>
          <p:nvPr>
            <p:ph type="body" sz="quarter" idx="14"/>
          </p:nvPr>
        </p:nvSpPr>
        <p:spPr>
          <a:xfrm>
            <a:off x="618272" y="2932252"/>
            <a:ext cx="3827055" cy="406265"/>
          </a:xfrm>
        </p:spPr>
        <p:txBody>
          <a:bodyPr/>
          <a:lstStyle/>
          <a:p>
            <a:r>
              <a:rPr lang="nb-NO" dirty="0"/>
              <a:t>Point of view &amp; approach</a:t>
            </a:r>
          </a:p>
        </p:txBody>
      </p:sp>
      <p:sp>
        <p:nvSpPr>
          <p:cNvPr id="6" name="TextBox 5"/>
          <p:cNvSpPr txBox="1"/>
          <p:nvPr/>
        </p:nvSpPr>
        <p:spPr>
          <a:xfrm>
            <a:off x="599207" y="324247"/>
            <a:ext cx="936104" cy="1426920"/>
          </a:xfrm>
          <a:prstGeom prst="rect">
            <a:avLst/>
          </a:prstGeom>
          <a:noFill/>
        </p:spPr>
        <p:txBody>
          <a:bodyPr wrap="square" lIns="72000" tIns="36000" rIns="72000" bIns="36000" rtlCol="0">
            <a:spAutoFit/>
          </a:bodyPr>
          <a:lstStyle/>
          <a:p>
            <a:pPr>
              <a:lnSpc>
                <a:spcPct val="110000"/>
              </a:lnSpc>
              <a:spcBef>
                <a:spcPts val="2400"/>
              </a:spcBef>
              <a:buClr>
                <a:schemeClr val="bg2"/>
              </a:buClr>
            </a:pPr>
            <a:r>
              <a:rPr lang="en-GB" sz="8000" b="1" dirty="0">
                <a:solidFill>
                  <a:schemeClr val="bg1"/>
                </a:solidFill>
              </a:rPr>
              <a:t>1</a:t>
            </a:r>
          </a:p>
        </p:txBody>
      </p:sp>
      <p:sp>
        <p:nvSpPr>
          <p:cNvPr id="7" name="Title 1"/>
          <p:cNvSpPr txBox="1">
            <a:spLocks/>
          </p:cNvSpPr>
          <p:nvPr/>
        </p:nvSpPr>
        <p:spPr bwMode="gray">
          <a:xfrm>
            <a:off x="618272" y="1667033"/>
            <a:ext cx="3788696" cy="553998"/>
          </a:xfrm>
          <a:prstGeom prst="rect">
            <a:avLst/>
          </a:prstGeom>
          <a:solidFill>
            <a:srgbClr val="D35C09"/>
          </a:solidFill>
        </p:spPr>
        <p:txBody>
          <a:bodyPr wrap="none" lIns="82819" tIns="0" rIns="82819" bIns="0" rtlCol="0" anchor="ctr">
            <a:sp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r>
              <a:rPr lang="nb-NO" dirty="0"/>
              <a:t>The philosophy</a:t>
            </a:r>
          </a:p>
        </p:txBody>
      </p:sp>
      <p:pic>
        <p:nvPicPr>
          <p:cNvPr id="9" name="Picture 8"/>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39678" y="6650560"/>
            <a:ext cx="491577" cy="396000"/>
          </a:xfrm>
          <a:prstGeom prst="rect">
            <a:avLst/>
          </a:prstGeom>
        </p:spPr>
      </p:pic>
      <p:pic>
        <p:nvPicPr>
          <p:cNvPr id="10" name="Picture 2" descr="C:\Users\Graphics Dude Ltd\Graphics Dude Ltd\Work\PC - IM - 150415A (template pt2)\Graphics\Tags\MarketingElectronic-Col.png"/>
          <p:cNvPicPr>
            <a:picLocks noChangeAspect="1" noChangeArrowheads="1"/>
          </p:cNvPicPr>
          <p:nvPr/>
        </p:nvPicPr>
        <p:blipFill>
          <a:blip r:embed="rId4" cstate="email">
            <a:biLevel thresh="25000"/>
            <a:extLst>
              <a:ext uri="{28A0092B-C50C-407E-A947-70E740481C1C}">
                <a14:useLocalDpi xmlns:a14="http://schemas.microsoft.com/office/drawing/2010/main"/>
              </a:ext>
            </a:extLst>
          </a:blip>
          <a:srcRect/>
          <a:stretch>
            <a:fillRect/>
          </a:stretch>
        </p:blipFill>
        <p:spPr bwMode="auto">
          <a:xfrm>
            <a:off x="1063086"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4358846"/>
      </p:ext>
    </p:extLst>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5113413" y="5592035"/>
            <a:ext cx="8147864" cy="183589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3087" dirty="0"/>
          </a:p>
        </p:txBody>
      </p:sp>
      <p:pic>
        <p:nvPicPr>
          <p:cNvPr id="2" name="Picture Placeholder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0975" y="1044327"/>
            <a:ext cx="5664846" cy="6383600"/>
          </a:xfrm>
          <a:custGeom>
            <a:avLst/>
            <a:gdLst>
              <a:gd name="connsiteX0" fmla="*/ 0 w 4392706"/>
              <a:gd name="connsiteY0" fmla="*/ 0 h 5143500"/>
              <a:gd name="connsiteX1" fmla="*/ 4392706 w 4392706"/>
              <a:gd name="connsiteY1" fmla="*/ 0 h 5143500"/>
              <a:gd name="connsiteX2" fmla="*/ 4392706 w 4392706"/>
              <a:gd name="connsiteY2" fmla="*/ 5143500 h 5143500"/>
              <a:gd name="connsiteX3" fmla="*/ 0 w 4392706"/>
              <a:gd name="connsiteY3" fmla="*/ 5143500 h 5143500"/>
              <a:gd name="connsiteX4" fmla="*/ 0 w 4392706"/>
              <a:gd name="connsiteY4" fmla="*/ 0 h 5143500"/>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16306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2706" h="5152465">
                <a:moveTo>
                  <a:pt x="0" y="8965"/>
                </a:moveTo>
                <a:lnTo>
                  <a:pt x="2716306" y="0"/>
                </a:lnTo>
                <a:lnTo>
                  <a:pt x="4392706" y="5152465"/>
                </a:lnTo>
                <a:lnTo>
                  <a:pt x="0" y="5152465"/>
                </a:lnTo>
                <a:lnTo>
                  <a:pt x="0" y="8965"/>
                </a:lnTo>
                <a:close/>
              </a:path>
            </a:pathLst>
          </a:custGeom>
        </p:spPr>
      </p:pic>
      <p:sp>
        <p:nvSpPr>
          <p:cNvPr id="3" name="Rectangle 2"/>
          <p:cNvSpPr/>
          <p:nvPr/>
        </p:nvSpPr>
        <p:spPr>
          <a:xfrm>
            <a:off x="178497" y="179192"/>
            <a:ext cx="13082780" cy="95652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4703" b="1" dirty="0">
                <a:solidFill>
                  <a:schemeClr val="bg1"/>
                </a:solidFill>
              </a:rPr>
              <a:t>ESCAPE</a:t>
            </a:r>
            <a:endParaRPr lang="nb-NO" sz="4703" dirty="0"/>
          </a:p>
        </p:txBody>
      </p:sp>
      <p:sp>
        <p:nvSpPr>
          <p:cNvPr id="8" name="TextBox 7"/>
          <p:cNvSpPr txBox="1"/>
          <p:nvPr/>
        </p:nvSpPr>
        <p:spPr>
          <a:xfrm>
            <a:off x="5569752" y="1116335"/>
            <a:ext cx="3246015" cy="4515339"/>
          </a:xfrm>
          <a:prstGeom prst="rect">
            <a:avLst/>
          </a:prstGeom>
        </p:spPr>
        <p:txBody>
          <a:bodyPr vert="horz" wrap="square" lIns="0" tIns="0" rIns="0" bIns="0" rtlCol="0">
            <a:spAutoFit/>
          </a:bodyPr>
          <a:lstStyle/>
          <a:p>
            <a:pPr marL="7001" algn="just" defTabSz="1343985">
              <a:defRPr/>
            </a:pPr>
            <a:r>
              <a:rPr lang="en-US" sz="1396" b="1" kern="0" cap="all" dirty="0">
                <a:solidFill>
                  <a:sysClr val="windowText" lastClr="000000"/>
                </a:solidFill>
              </a:rPr>
              <a:t>Emotional benefits; What SHOULD THE HOLIDAY  give me ?</a:t>
            </a:r>
          </a:p>
          <a:p>
            <a:pPr marL="7001" algn="just" defTabSz="1343985">
              <a:defRPr/>
            </a:pPr>
            <a:r>
              <a:rPr lang="en-US" sz="1396" kern="0" dirty="0">
                <a:solidFill>
                  <a:sysClr val="windowText" lastClr="000000"/>
                </a:solidFill>
              </a:rPr>
              <a:t>The core meaning of going on holiday is to </a:t>
            </a:r>
            <a:r>
              <a:rPr lang="en-US" sz="1396" b="1" kern="0" dirty="0">
                <a:solidFill>
                  <a:srgbClr val="00B0F0"/>
                </a:solidFill>
              </a:rPr>
              <a:t>escape from my hectic daily life </a:t>
            </a:r>
            <a:r>
              <a:rPr lang="en-US" sz="1396" kern="0" dirty="0">
                <a:solidFill>
                  <a:sysClr val="windowText" lastClr="000000"/>
                </a:solidFill>
              </a:rPr>
              <a:t>and restore my sense of harmony and balance. I want to </a:t>
            </a:r>
            <a:r>
              <a:rPr lang="en-US" sz="1396" b="1" kern="0" dirty="0">
                <a:solidFill>
                  <a:srgbClr val="00B0F0"/>
                </a:solidFill>
              </a:rPr>
              <a:t>feel completely liberated </a:t>
            </a:r>
            <a:r>
              <a:rPr lang="en-US" sz="1396" kern="0" dirty="0">
                <a:solidFill>
                  <a:sysClr val="windowText" lastClr="000000"/>
                </a:solidFill>
              </a:rPr>
              <a:t>and a holiday should make me </a:t>
            </a:r>
            <a:r>
              <a:rPr lang="en-US" sz="1396" b="1" kern="0" dirty="0">
                <a:solidFill>
                  <a:srgbClr val="00B0F0"/>
                </a:solidFill>
              </a:rPr>
              <a:t>full of energy</a:t>
            </a:r>
            <a:r>
              <a:rPr lang="en-US" sz="1396" kern="0" dirty="0">
                <a:solidFill>
                  <a:sysClr val="windowText" lastClr="000000"/>
                </a:solidFill>
              </a:rPr>
              <a:t>. I would also like to </a:t>
            </a:r>
            <a:r>
              <a:rPr lang="en-US" sz="1396" b="1" kern="0" dirty="0">
                <a:solidFill>
                  <a:srgbClr val="00B0F0"/>
                </a:solidFill>
              </a:rPr>
              <a:t>pamper myself</a:t>
            </a:r>
            <a:r>
              <a:rPr lang="en-US" sz="1396" kern="0" dirty="0">
                <a:solidFill>
                  <a:sysClr val="windowText" lastClr="000000"/>
                </a:solidFill>
              </a:rPr>
              <a:t>. Its all about enjoying life to the fullest and recharge.</a:t>
            </a:r>
          </a:p>
          <a:p>
            <a:pPr marL="7001" algn="just" defTabSz="1343985">
              <a:defRPr/>
            </a:pPr>
            <a:endParaRPr lang="en-US" altLang="ja-JP" sz="1396" b="1" cap="all" dirty="0">
              <a:solidFill>
                <a:srgbClr val="000000"/>
              </a:solidFill>
              <a:ea typeface="ＭＳ Ｐゴシック" pitchFamily="34" charset="-128"/>
            </a:endParaRPr>
          </a:p>
          <a:p>
            <a:pPr marL="7001" algn="just" defTabSz="1343985">
              <a:defRPr/>
            </a:pPr>
            <a:r>
              <a:rPr lang="en-US" altLang="ja-JP" sz="1396" b="1" cap="all" dirty="0">
                <a:solidFill>
                  <a:srgbClr val="000000"/>
                </a:solidFill>
                <a:ea typeface="ＭＳ Ｐゴシック" pitchFamily="34" charset="-128"/>
              </a:rPr>
              <a:t>Destination features and activities; What AM I looking for? </a:t>
            </a:r>
          </a:p>
          <a:p>
            <a:pPr marL="7001" algn="just" defTabSz="1343985">
              <a:defRPr/>
            </a:pPr>
            <a:r>
              <a:rPr lang="en-US" sz="1396" kern="0" dirty="0">
                <a:solidFill>
                  <a:sysClr val="windowText" lastClr="000000"/>
                </a:solidFill>
              </a:rPr>
              <a:t>I </a:t>
            </a:r>
            <a:r>
              <a:rPr lang="en-US" sz="1400" kern="0" dirty="0">
                <a:solidFill>
                  <a:sysClr val="windowText" lastClr="000000"/>
                </a:solidFill>
              </a:rPr>
              <a:t>want to go to a place that has </a:t>
            </a:r>
            <a:r>
              <a:rPr lang="en-US" sz="1396" b="1" kern="0" dirty="0">
                <a:solidFill>
                  <a:srgbClr val="00B0F0"/>
                </a:solidFill>
              </a:rPr>
              <a:t>quiet environments</a:t>
            </a:r>
            <a:r>
              <a:rPr lang="en-US" sz="1400" kern="0" dirty="0">
                <a:solidFill>
                  <a:sysClr val="windowText" lastClr="000000"/>
                </a:solidFill>
              </a:rPr>
              <a:t> and </a:t>
            </a:r>
            <a:r>
              <a:rPr lang="en-US" sz="1396" b="1" kern="0" dirty="0">
                <a:solidFill>
                  <a:srgbClr val="00B0F0"/>
                </a:solidFill>
              </a:rPr>
              <a:t>guaranteed sunshine</a:t>
            </a:r>
            <a:r>
              <a:rPr lang="en-US" sz="1400" kern="0" dirty="0">
                <a:solidFill>
                  <a:sysClr val="windowText" lastClr="000000"/>
                </a:solidFill>
              </a:rPr>
              <a:t>. The destination should not be ruined by tourism, have </a:t>
            </a:r>
            <a:r>
              <a:rPr lang="en-US" sz="1400" b="1" kern="0" dirty="0">
                <a:solidFill>
                  <a:srgbClr val="00B0F0"/>
                </a:solidFill>
              </a:rPr>
              <a:t>nice beaches </a:t>
            </a:r>
            <a:r>
              <a:rPr lang="en-US" sz="1400" kern="0" dirty="0">
                <a:solidFill>
                  <a:sysClr val="windowText" lastClr="000000"/>
                </a:solidFill>
              </a:rPr>
              <a:t>and </a:t>
            </a:r>
            <a:r>
              <a:rPr lang="en-US" sz="1400" b="1" kern="0" dirty="0">
                <a:solidFill>
                  <a:srgbClr val="00B0F0"/>
                </a:solidFill>
              </a:rPr>
              <a:t>beautiful nature</a:t>
            </a:r>
            <a:r>
              <a:rPr lang="en-US" sz="1400" kern="0" dirty="0">
                <a:solidFill>
                  <a:sysClr val="windowText" lastClr="000000"/>
                </a:solidFill>
              </a:rPr>
              <a:t>. Furthermore it should not be too warm, and be good value for money. </a:t>
            </a:r>
          </a:p>
        </p:txBody>
      </p:sp>
      <p:sp>
        <p:nvSpPr>
          <p:cNvPr id="9" name="TextBox 8"/>
          <p:cNvSpPr txBox="1"/>
          <p:nvPr/>
        </p:nvSpPr>
        <p:spPr>
          <a:xfrm>
            <a:off x="9350835" y="1322570"/>
            <a:ext cx="2963100" cy="4296048"/>
          </a:xfrm>
          <a:prstGeom prst="rect">
            <a:avLst/>
          </a:prstGeom>
        </p:spPr>
        <p:txBody>
          <a:bodyPr vert="horz" wrap="square" lIns="0" tIns="0" rIns="0" bIns="0" rtlCol="0">
            <a:spAutoFit/>
          </a:bodyPr>
          <a:lstStyle/>
          <a:p>
            <a:pPr marL="7001" algn="just" defTabSz="1343985">
              <a:defRPr/>
            </a:pPr>
            <a:r>
              <a:rPr lang="en-US" sz="1396" b="1" kern="0" dirty="0">
                <a:solidFill>
                  <a:sysClr val="windowText" lastClr="000000"/>
                </a:solidFill>
              </a:rPr>
              <a:t>PERSONALITY; WHAT SHOULD IT STAND FOR?</a:t>
            </a:r>
          </a:p>
          <a:p>
            <a:pPr marL="7001" algn="just" defTabSz="1343985">
              <a:defRPr/>
            </a:pPr>
            <a:r>
              <a:rPr lang="en-US" sz="1396" kern="0" dirty="0">
                <a:solidFill>
                  <a:sysClr val="windowText" lastClr="000000"/>
                </a:solidFill>
              </a:rPr>
              <a:t>The destination needs to be </a:t>
            </a:r>
            <a:r>
              <a:rPr lang="en-US" sz="1396" b="1" kern="0" dirty="0">
                <a:solidFill>
                  <a:srgbClr val="00B0F0"/>
                </a:solidFill>
              </a:rPr>
              <a:t>peaceful</a:t>
            </a:r>
            <a:r>
              <a:rPr lang="en-US" sz="1396" kern="0" dirty="0">
                <a:solidFill>
                  <a:sysClr val="windowText" lastClr="000000"/>
                </a:solidFill>
              </a:rPr>
              <a:t>, harmonious, </a:t>
            </a:r>
            <a:r>
              <a:rPr lang="en-US" sz="1396" b="1" kern="0" dirty="0">
                <a:solidFill>
                  <a:srgbClr val="00B0F0"/>
                </a:solidFill>
              </a:rPr>
              <a:t>relaxed</a:t>
            </a:r>
            <a:r>
              <a:rPr lang="en-US" sz="1396" kern="0" dirty="0">
                <a:solidFill>
                  <a:sysClr val="windowText" lastClr="000000"/>
                </a:solidFill>
              </a:rPr>
              <a:t> and </a:t>
            </a:r>
            <a:r>
              <a:rPr lang="en-US" sz="1396" b="1" kern="0" dirty="0">
                <a:solidFill>
                  <a:srgbClr val="00B0F0"/>
                </a:solidFill>
              </a:rPr>
              <a:t>cozy</a:t>
            </a:r>
            <a:r>
              <a:rPr lang="en-US" sz="1396" kern="0" dirty="0">
                <a:solidFill>
                  <a:sysClr val="windowText" lastClr="000000"/>
                </a:solidFill>
              </a:rPr>
              <a:t>.</a:t>
            </a:r>
          </a:p>
          <a:p>
            <a:pPr marL="7001" algn="just" defTabSz="1343985">
              <a:defRPr/>
            </a:pPr>
            <a:endParaRPr lang="en-US" sz="1396" kern="0" dirty="0">
              <a:solidFill>
                <a:sysClr val="windowText" lastClr="000000"/>
              </a:solidFill>
            </a:endParaRPr>
          </a:p>
          <a:p>
            <a:pPr marL="7001" algn="just" defTabSz="1343985">
              <a:defRPr/>
            </a:pPr>
            <a:endParaRPr lang="en-US" sz="1396" kern="0" dirty="0">
              <a:solidFill>
                <a:sysClr val="windowText" lastClr="000000"/>
              </a:solidFill>
            </a:endParaRPr>
          </a:p>
          <a:p>
            <a:pPr marL="7001" algn="just" defTabSz="1343985">
              <a:defRPr/>
            </a:pPr>
            <a:endParaRPr lang="en-US" sz="1396" kern="0" dirty="0">
              <a:solidFill>
                <a:sysClr val="windowText" lastClr="000000"/>
              </a:solidFill>
            </a:endParaRPr>
          </a:p>
          <a:p>
            <a:pPr marL="7001" algn="just" defTabSz="1343985">
              <a:defRPr/>
            </a:pPr>
            <a:endParaRPr lang="en-US" sz="1396" kern="0" dirty="0">
              <a:solidFill>
                <a:sysClr val="windowText" lastClr="000000"/>
              </a:solidFill>
            </a:endParaRPr>
          </a:p>
          <a:p>
            <a:pPr marL="7001" algn="just" defTabSz="1343985">
              <a:defRPr/>
            </a:pPr>
            <a:endParaRPr lang="en-US" sz="1396" kern="0" dirty="0">
              <a:solidFill>
                <a:sysClr val="windowText" lastClr="000000"/>
              </a:solidFill>
            </a:endParaRPr>
          </a:p>
          <a:p>
            <a:pPr marL="7001" algn="just" defTabSz="1343985">
              <a:defRPr/>
            </a:pPr>
            <a:endParaRPr lang="en-US" sz="1396" kern="0" dirty="0">
              <a:solidFill>
                <a:sysClr val="windowText" lastClr="000000"/>
              </a:solidFill>
            </a:endParaRPr>
          </a:p>
          <a:p>
            <a:pPr marL="7001" algn="just" defTabSz="1343985">
              <a:defRPr/>
            </a:pPr>
            <a:r>
              <a:rPr lang="en-US" sz="1396" b="1" kern="0" cap="all" dirty="0">
                <a:solidFill>
                  <a:sysClr val="windowText" lastClr="000000"/>
                </a:solidFill>
              </a:rPr>
              <a:t>Social identity; how should it reflect upon me?</a:t>
            </a:r>
          </a:p>
          <a:p>
            <a:pPr marL="7001" algn="just" defTabSz="1343985">
              <a:defRPr/>
            </a:pPr>
            <a:r>
              <a:rPr lang="en-US" sz="1396" kern="0" dirty="0">
                <a:solidFill>
                  <a:sysClr val="windowText" lastClr="000000"/>
                </a:solidFill>
              </a:rPr>
              <a:t>The destination should be for people who needs time for themselves. People who want to </a:t>
            </a:r>
            <a:r>
              <a:rPr lang="en-US" sz="1396" b="1" kern="0" dirty="0">
                <a:solidFill>
                  <a:srgbClr val="00B0F0"/>
                </a:solidFill>
              </a:rPr>
              <a:t>escape</a:t>
            </a:r>
            <a:r>
              <a:rPr lang="en-US" sz="1396" kern="0" dirty="0">
                <a:solidFill>
                  <a:sysClr val="windowText" lastClr="000000"/>
                </a:solidFill>
              </a:rPr>
              <a:t> from the demands of life and </a:t>
            </a:r>
            <a:r>
              <a:rPr lang="en-US" sz="1396" b="1" kern="0" dirty="0">
                <a:solidFill>
                  <a:srgbClr val="00B0F0"/>
                </a:solidFill>
              </a:rPr>
              <a:t>relax</a:t>
            </a:r>
            <a:r>
              <a:rPr lang="en-US" sz="1396" kern="0" dirty="0">
                <a:solidFill>
                  <a:sysClr val="windowText" lastClr="000000"/>
                </a:solidFill>
              </a:rPr>
              <a:t> and unwind, and for whom </a:t>
            </a:r>
            <a:r>
              <a:rPr lang="en-US" sz="1396" b="1" kern="0" dirty="0">
                <a:solidFill>
                  <a:srgbClr val="00B0F0"/>
                </a:solidFill>
              </a:rPr>
              <a:t>family comes first.</a:t>
            </a:r>
          </a:p>
          <a:p>
            <a:pPr marL="7001" algn="just" defTabSz="1343985">
              <a:defRPr/>
            </a:pPr>
            <a:endParaRPr lang="en-US" sz="1396" kern="0" dirty="0">
              <a:solidFill>
                <a:sysClr val="windowText" lastClr="000000"/>
              </a:solidFill>
            </a:endParaRPr>
          </a:p>
        </p:txBody>
      </p:sp>
      <p:grpSp>
        <p:nvGrpSpPr>
          <p:cNvPr id="35" name="Group 34"/>
          <p:cNvGrpSpPr/>
          <p:nvPr/>
        </p:nvGrpSpPr>
        <p:grpSpPr>
          <a:xfrm>
            <a:off x="8358403" y="5754827"/>
            <a:ext cx="575510" cy="1619123"/>
            <a:chOff x="4991401" y="4028582"/>
            <a:chExt cx="391559" cy="1101600"/>
          </a:xfrm>
        </p:grpSpPr>
        <p:grpSp>
          <p:nvGrpSpPr>
            <p:cNvPr id="36" name="Group 35"/>
            <p:cNvGrpSpPr>
              <a:grpSpLocks noChangeAspect="1"/>
            </p:cNvGrpSpPr>
            <p:nvPr/>
          </p:nvGrpSpPr>
          <p:grpSpPr>
            <a:xfrm>
              <a:off x="4991401" y="4028582"/>
              <a:ext cx="391559" cy="1101600"/>
              <a:chOff x="3175" y="2628901"/>
              <a:chExt cx="1020763" cy="2871787"/>
            </a:xfrm>
            <a:solidFill>
              <a:sysClr val="window" lastClr="FFFFFF"/>
            </a:solidFill>
          </p:grpSpPr>
          <p:sp>
            <p:nvSpPr>
              <p:cNvPr id="38" name="Freeform 16"/>
              <p:cNvSpPr>
                <a:spLocks/>
              </p:cNvSpPr>
              <p:nvPr/>
            </p:nvSpPr>
            <p:spPr bwMode="auto">
              <a:xfrm>
                <a:off x="236538" y="2628901"/>
                <a:ext cx="577850" cy="576263"/>
              </a:xfrm>
              <a:custGeom>
                <a:avLst/>
                <a:gdLst/>
                <a:ahLst/>
                <a:cxnLst>
                  <a:cxn ang="0">
                    <a:pos x="132" y="131"/>
                  </a:cxn>
                  <a:cxn ang="0">
                    <a:pos x="154" y="77"/>
                  </a:cxn>
                  <a:cxn ang="0">
                    <a:pos x="132" y="22"/>
                  </a:cxn>
                  <a:cxn ang="0">
                    <a:pos x="77" y="0"/>
                  </a:cxn>
                  <a:cxn ang="0">
                    <a:pos x="23" y="22"/>
                  </a:cxn>
                  <a:cxn ang="0">
                    <a:pos x="0" y="77"/>
                  </a:cxn>
                  <a:cxn ang="0">
                    <a:pos x="23" y="131"/>
                  </a:cxn>
                  <a:cxn ang="0">
                    <a:pos x="77" y="154"/>
                  </a:cxn>
                  <a:cxn ang="0">
                    <a:pos x="132" y="131"/>
                  </a:cxn>
                </a:cxnLst>
                <a:rect l="0" t="0" r="r" b="b"/>
                <a:pathLst>
                  <a:path w="154" h="154">
                    <a:moveTo>
                      <a:pt x="132" y="131"/>
                    </a:moveTo>
                    <a:cubicBezTo>
                      <a:pt x="147" y="116"/>
                      <a:pt x="154" y="98"/>
                      <a:pt x="154" y="77"/>
                    </a:cubicBezTo>
                    <a:cubicBezTo>
                      <a:pt x="154" y="55"/>
                      <a:pt x="147" y="37"/>
                      <a:pt x="132" y="22"/>
                    </a:cubicBezTo>
                    <a:cubicBezTo>
                      <a:pt x="117" y="7"/>
                      <a:pt x="98" y="0"/>
                      <a:pt x="77" y="0"/>
                    </a:cubicBezTo>
                    <a:cubicBezTo>
                      <a:pt x="56" y="0"/>
                      <a:pt x="38" y="7"/>
                      <a:pt x="23" y="22"/>
                    </a:cubicBezTo>
                    <a:cubicBezTo>
                      <a:pt x="8" y="37"/>
                      <a:pt x="0" y="55"/>
                      <a:pt x="0" y="77"/>
                    </a:cubicBezTo>
                    <a:cubicBezTo>
                      <a:pt x="0" y="98"/>
                      <a:pt x="8" y="116"/>
                      <a:pt x="23" y="131"/>
                    </a:cubicBezTo>
                    <a:cubicBezTo>
                      <a:pt x="38" y="146"/>
                      <a:pt x="56" y="154"/>
                      <a:pt x="77" y="154"/>
                    </a:cubicBezTo>
                    <a:cubicBezTo>
                      <a:pt x="98" y="154"/>
                      <a:pt x="117" y="146"/>
                      <a:pt x="132" y="131"/>
                    </a:cubicBez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sp>
            <p:nvSpPr>
              <p:cNvPr id="39" name="Freeform 17"/>
              <p:cNvSpPr>
                <a:spLocks/>
              </p:cNvSpPr>
              <p:nvPr/>
            </p:nvSpPr>
            <p:spPr bwMode="auto">
              <a:xfrm>
                <a:off x="3175" y="3281363"/>
                <a:ext cx="1020763" cy="2219325"/>
              </a:xfrm>
              <a:custGeom>
                <a:avLst/>
                <a:gdLst/>
                <a:ahLst/>
                <a:cxnLst>
                  <a:cxn ang="0">
                    <a:pos x="271" y="68"/>
                  </a:cxn>
                  <a:cxn ang="0">
                    <a:pos x="260" y="36"/>
                  </a:cxn>
                  <a:cxn ang="0">
                    <a:pos x="207" y="1"/>
                  </a:cxn>
                  <a:cxn ang="0">
                    <a:pos x="201" y="1"/>
                  </a:cxn>
                  <a:cxn ang="0">
                    <a:pos x="73" y="1"/>
                  </a:cxn>
                  <a:cxn ang="0">
                    <a:pos x="65" y="1"/>
                  </a:cxn>
                  <a:cxn ang="0">
                    <a:pos x="12" y="36"/>
                  </a:cxn>
                  <a:cxn ang="0">
                    <a:pos x="1" y="68"/>
                  </a:cxn>
                  <a:cxn ang="0">
                    <a:pos x="1" y="68"/>
                  </a:cxn>
                  <a:cxn ang="0">
                    <a:pos x="0" y="263"/>
                  </a:cxn>
                  <a:cxn ang="0">
                    <a:pos x="6" y="276"/>
                  </a:cxn>
                  <a:cxn ang="0">
                    <a:pos x="23" y="285"/>
                  </a:cxn>
                  <a:cxn ang="0">
                    <a:pos x="41" y="279"/>
                  </a:cxn>
                  <a:cxn ang="0">
                    <a:pos x="49" y="266"/>
                  </a:cxn>
                  <a:cxn ang="0">
                    <a:pos x="50" y="90"/>
                  </a:cxn>
                  <a:cxn ang="0">
                    <a:pos x="62" y="90"/>
                  </a:cxn>
                  <a:cxn ang="0">
                    <a:pos x="62" y="117"/>
                  </a:cxn>
                  <a:cxn ang="0">
                    <a:pos x="63" y="559"/>
                  </a:cxn>
                  <a:cxn ang="0">
                    <a:pos x="75" y="583"/>
                  </a:cxn>
                  <a:cxn ang="0">
                    <a:pos x="95" y="591"/>
                  </a:cxn>
                  <a:cxn ang="0">
                    <a:pos x="111" y="589"/>
                  </a:cxn>
                  <a:cxn ang="0">
                    <a:pos x="128" y="555"/>
                  </a:cxn>
                  <a:cxn ang="0">
                    <a:pos x="129" y="404"/>
                  </a:cxn>
                  <a:cxn ang="0">
                    <a:pos x="130" y="283"/>
                  </a:cxn>
                  <a:cxn ang="0">
                    <a:pos x="145" y="283"/>
                  </a:cxn>
                  <a:cxn ang="0">
                    <a:pos x="145" y="557"/>
                  </a:cxn>
                  <a:cxn ang="0">
                    <a:pos x="157" y="584"/>
                  </a:cxn>
                  <a:cxn ang="0">
                    <a:pos x="179" y="592"/>
                  </a:cxn>
                  <a:cxn ang="0">
                    <a:pos x="198" y="586"/>
                  </a:cxn>
                  <a:cxn ang="0">
                    <a:pos x="210" y="560"/>
                  </a:cxn>
                  <a:cxn ang="0">
                    <a:pos x="210" y="90"/>
                  </a:cxn>
                  <a:cxn ang="0">
                    <a:pos x="221" y="91"/>
                  </a:cxn>
                  <a:cxn ang="0">
                    <a:pos x="223" y="266"/>
                  </a:cxn>
                  <a:cxn ang="0">
                    <a:pos x="231" y="279"/>
                  </a:cxn>
                  <a:cxn ang="0">
                    <a:pos x="249" y="285"/>
                  </a:cxn>
                  <a:cxn ang="0">
                    <a:pos x="266" y="276"/>
                  </a:cxn>
                  <a:cxn ang="0">
                    <a:pos x="272" y="263"/>
                  </a:cxn>
                  <a:cxn ang="0">
                    <a:pos x="271" y="68"/>
                  </a:cxn>
                </a:cxnLst>
                <a:rect l="0" t="0" r="r" b="b"/>
                <a:pathLst>
                  <a:path w="272" h="592">
                    <a:moveTo>
                      <a:pt x="271" y="68"/>
                    </a:moveTo>
                    <a:cubicBezTo>
                      <a:pt x="270" y="58"/>
                      <a:pt x="266" y="47"/>
                      <a:pt x="260" y="36"/>
                    </a:cubicBezTo>
                    <a:cubicBezTo>
                      <a:pt x="248" y="14"/>
                      <a:pt x="231" y="2"/>
                      <a:pt x="207" y="1"/>
                    </a:cubicBezTo>
                    <a:cubicBezTo>
                      <a:pt x="205" y="0"/>
                      <a:pt x="203" y="1"/>
                      <a:pt x="201" y="1"/>
                    </a:cubicBezTo>
                    <a:cubicBezTo>
                      <a:pt x="73" y="1"/>
                      <a:pt x="73" y="1"/>
                      <a:pt x="73" y="1"/>
                    </a:cubicBezTo>
                    <a:cubicBezTo>
                      <a:pt x="71" y="1"/>
                      <a:pt x="68" y="0"/>
                      <a:pt x="65" y="1"/>
                    </a:cubicBezTo>
                    <a:cubicBezTo>
                      <a:pt x="41" y="2"/>
                      <a:pt x="23" y="14"/>
                      <a:pt x="12" y="36"/>
                    </a:cubicBezTo>
                    <a:cubicBezTo>
                      <a:pt x="6" y="47"/>
                      <a:pt x="2" y="58"/>
                      <a:pt x="1" y="68"/>
                    </a:cubicBezTo>
                    <a:cubicBezTo>
                      <a:pt x="1" y="68"/>
                      <a:pt x="1" y="68"/>
                      <a:pt x="1" y="68"/>
                    </a:cubicBezTo>
                    <a:cubicBezTo>
                      <a:pt x="0" y="263"/>
                      <a:pt x="0" y="263"/>
                      <a:pt x="0" y="263"/>
                    </a:cubicBezTo>
                    <a:cubicBezTo>
                      <a:pt x="0" y="267"/>
                      <a:pt x="2" y="272"/>
                      <a:pt x="6" y="276"/>
                    </a:cubicBezTo>
                    <a:cubicBezTo>
                      <a:pt x="10" y="281"/>
                      <a:pt x="16" y="284"/>
                      <a:pt x="23" y="285"/>
                    </a:cubicBezTo>
                    <a:cubicBezTo>
                      <a:pt x="29" y="285"/>
                      <a:pt x="36" y="283"/>
                      <a:pt x="41" y="279"/>
                    </a:cubicBezTo>
                    <a:cubicBezTo>
                      <a:pt x="47" y="275"/>
                      <a:pt x="49" y="271"/>
                      <a:pt x="49" y="266"/>
                    </a:cubicBezTo>
                    <a:cubicBezTo>
                      <a:pt x="50" y="90"/>
                      <a:pt x="50" y="90"/>
                      <a:pt x="50" y="90"/>
                    </a:cubicBezTo>
                    <a:cubicBezTo>
                      <a:pt x="62" y="90"/>
                      <a:pt x="62" y="90"/>
                      <a:pt x="62" y="90"/>
                    </a:cubicBezTo>
                    <a:cubicBezTo>
                      <a:pt x="62" y="117"/>
                      <a:pt x="62" y="117"/>
                      <a:pt x="62" y="117"/>
                    </a:cubicBezTo>
                    <a:cubicBezTo>
                      <a:pt x="63" y="559"/>
                      <a:pt x="63" y="559"/>
                      <a:pt x="63" y="559"/>
                    </a:cubicBezTo>
                    <a:cubicBezTo>
                      <a:pt x="65" y="570"/>
                      <a:pt x="69" y="578"/>
                      <a:pt x="75" y="583"/>
                    </a:cubicBezTo>
                    <a:cubicBezTo>
                      <a:pt x="80" y="589"/>
                      <a:pt x="87" y="591"/>
                      <a:pt x="95" y="591"/>
                    </a:cubicBezTo>
                    <a:cubicBezTo>
                      <a:pt x="100" y="592"/>
                      <a:pt x="106" y="591"/>
                      <a:pt x="111" y="589"/>
                    </a:cubicBezTo>
                    <a:cubicBezTo>
                      <a:pt x="122" y="583"/>
                      <a:pt x="128" y="572"/>
                      <a:pt x="128" y="555"/>
                    </a:cubicBezTo>
                    <a:cubicBezTo>
                      <a:pt x="129" y="538"/>
                      <a:pt x="129" y="488"/>
                      <a:pt x="129" y="404"/>
                    </a:cubicBezTo>
                    <a:cubicBezTo>
                      <a:pt x="130" y="283"/>
                      <a:pt x="130" y="283"/>
                      <a:pt x="130" y="283"/>
                    </a:cubicBezTo>
                    <a:cubicBezTo>
                      <a:pt x="145" y="283"/>
                      <a:pt x="145" y="283"/>
                      <a:pt x="145" y="283"/>
                    </a:cubicBezTo>
                    <a:cubicBezTo>
                      <a:pt x="145" y="557"/>
                      <a:pt x="145" y="557"/>
                      <a:pt x="145" y="557"/>
                    </a:cubicBezTo>
                    <a:cubicBezTo>
                      <a:pt x="145" y="568"/>
                      <a:pt x="149" y="577"/>
                      <a:pt x="157" y="584"/>
                    </a:cubicBezTo>
                    <a:cubicBezTo>
                      <a:pt x="163" y="590"/>
                      <a:pt x="170" y="592"/>
                      <a:pt x="179" y="592"/>
                    </a:cubicBezTo>
                    <a:cubicBezTo>
                      <a:pt x="187" y="592"/>
                      <a:pt x="193" y="590"/>
                      <a:pt x="198" y="586"/>
                    </a:cubicBezTo>
                    <a:cubicBezTo>
                      <a:pt x="204" y="581"/>
                      <a:pt x="208" y="573"/>
                      <a:pt x="210" y="560"/>
                    </a:cubicBezTo>
                    <a:cubicBezTo>
                      <a:pt x="211" y="550"/>
                      <a:pt x="211" y="393"/>
                      <a:pt x="210" y="90"/>
                    </a:cubicBezTo>
                    <a:cubicBezTo>
                      <a:pt x="221" y="91"/>
                      <a:pt x="221" y="91"/>
                      <a:pt x="221" y="91"/>
                    </a:cubicBezTo>
                    <a:cubicBezTo>
                      <a:pt x="223" y="266"/>
                      <a:pt x="223" y="266"/>
                      <a:pt x="223" y="266"/>
                    </a:cubicBezTo>
                    <a:cubicBezTo>
                      <a:pt x="223" y="271"/>
                      <a:pt x="225" y="275"/>
                      <a:pt x="231" y="279"/>
                    </a:cubicBezTo>
                    <a:cubicBezTo>
                      <a:pt x="236" y="283"/>
                      <a:pt x="242" y="285"/>
                      <a:pt x="249" y="285"/>
                    </a:cubicBezTo>
                    <a:cubicBezTo>
                      <a:pt x="256" y="284"/>
                      <a:pt x="262" y="281"/>
                      <a:pt x="266" y="276"/>
                    </a:cubicBezTo>
                    <a:cubicBezTo>
                      <a:pt x="270" y="272"/>
                      <a:pt x="272" y="267"/>
                      <a:pt x="272" y="263"/>
                    </a:cubicBezTo>
                    <a:lnTo>
                      <a:pt x="271" y="68"/>
                    </a:ln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grpSp>
        <p:sp>
          <p:nvSpPr>
            <p:cNvPr id="37" name="TextBox 36"/>
            <p:cNvSpPr txBox="1"/>
            <p:nvPr/>
          </p:nvSpPr>
          <p:spPr>
            <a:xfrm rot="16200000">
              <a:off x="4984580" y="4366275"/>
              <a:ext cx="390293" cy="215466"/>
            </a:xfrm>
            <a:prstGeom prst="rect">
              <a:avLst/>
            </a:prstGeom>
          </p:spPr>
          <p:txBody>
            <a:bodyPr vert="horz" wrap="square" lIns="0" tIns="0" rIns="0" bIns="0" rtlCol="0">
              <a:spAutoFit/>
            </a:bodyPr>
            <a:lstStyle/>
            <a:p>
              <a:pPr marL="7001" algn="ctr" defTabSz="1343985">
                <a:defRPr/>
              </a:pPr>
              <a:r>
                <a:rPr lang="da-DK" sz="2058" kern="0" dirty="0">
                  <a:solidFill>
                    <a:srgbClr val="00B0F0"/>
                  </a:solidFill>
                  <a:latin typeface="Arial Rounded MT Bold"/>
                </a:rPr>
                <a:t>42</a:t>
              </a:r>
              <a:r>
                <a:rPr lang="da-DK" sz="1470" b="1" kern="0" dirty="0">
                  <a:solidFill>
                    <a:srgbClr val="00B0F0"/>
                  </a:solidFill>
                  <a:latin typeface="Arial Rounded MT Bold"/>
                </a:rPr>
                <a:t>%</a:t>
              </a:r>
              <a:endParaRPr lang="da-DK" sz="1764" b="1" kern="0" dirty="0">
                <a:solidFill>
                  <a:srgbClr val="00B0F0"/>
                </a:solidFill>
                <a:latin typeface="Arial Rounded MT Bold"/>
              </a:endParaRPr>
            </a:p>
          </p:txBody>
        </p:sp>
      </p:grpSp>
      <p:grpSp>
        <p:nvGrpSpPr>
          <p:cNvPr id="40" name="Group 39"/>
          <p:cNvGrpSpPr/>
          <p:nvPr/>
        </p:nvGrpSpPr>
        <p:grpSpPr>
          <a:xfrm>
            <a:off x="7519869" y="5751273"/>
            <a:ext cx="685411" cy="1621261"/>
            <a:chOff x="4492810" y="4027127"/>
            <a:chExt cx="466332" cy="1103055"/>
          </a:xfrm>
        </p:grpSpPr>
        <p:grpSp>
          <p:nvGrpSpPr>
            <p:cNvPr id="41" name="Group 40"/>
            <p:cNvGrpSpPr>
              <a:grpSpLocks noChangeAspect="1"/>
            </p:cNvGrpSpPr>
            <p:nvPr/>
          </p:nvGrpSpPr>
          <p:grpSpPr>
            <a:xfrm>
              <a:off x="4492810" y="4027127"/>
              <a:ext cx="466332" cy="1103055"/>
              <a:chOff x="5246688" y="2962276"/>
              <a:chExt cx="1073150" cy="2538412"/>
            </a:xfrm>
            <a:solidFill>
              <a:sysClr val="window" lastClr="FFFFFF"/>
            </a:solidFill>
          </p:grpSpPr>
          <p:sp>
            <p:nvSpPr>
              <p:cNvPr id="43" name="Freeform 11"/>
              <p:cNvSpPr>
                <a:spLocks/>
              </p:cNvSpPr>
              <p:nvPr/>
            </p:nvSpPr>
            <p:spPr bwMode="auto">
              <a:xfrm>
                <a:off x="5527675" y="2962276"/>
                <a:ext cx="528638" cy="531813"/>
              </a:xfrm>
              <a:custGeom>
                <a:avLst/>
                <a:gdLst/>
                <a:ahLst/>
                <a:cxnLst>
                  <a:cxn ang="0">
                    <a:pos x="21" y="21"/>
                  </a:cxn>
                  <a:cxn ang="0">
                    <a:pos x="0" y="71"/>
                  </a:cxn>
                  <a:cxn ang="0">
                    <a:pos x="21" y="121"/>
                  </a:cxn>
                  <a:cxn ang="0">
                    <a:pos x="71" y="142"/>
                  </a:cxn>
                  <a:cxn ang="0">
                    <a:pos x="121" y="121"/>
                  </a:cxn>
                  <a:cxn ang="0">
                    <a:pos x="141" y="71"/>
                  </a:cxn>
                  <a:cxn ang="0">
                    <a:pos x="121" y="21"/>
                  </a:cxn>
                  <a:cxn ang="0">
                    <a:pos x="71" y="0"/>
                  </a:cxn>
                  <a:cxn ang="0">
                    <a:pos x="21" y="21"/>
                  </a:cxn>
                </a:cxnLst>
                <a:rect l="0" t="0" r="r" b="b"/>
                <a:pathLst>
                  <a:path w="141" h="142">
                    <a:moveTo>
                      <a:pt x="21" y="21"/>
                    </a:moveTo>
                    <a:cubicBezTo>
                      <a:pt x="7" y="35"/>
                      <a:pt x="0" y="51"/>
                      <a:pt x="0" y="71"/>
                    </a:cubicBezTo>
                    <a:cubicBezTo>
                      <a:pt x="0" y="91"/>
                      <a:pt x="7" y="107"/>
                      <a:pt x="21" y="121"/>
                    </a:cubicBezTo>
                    <a:cubicBezTo>
                      <a:pt x="34" y="135"/>
                      <a:pt x="51" y="142"/>
                      <a:pt x="71" y="142"/>
                    </a:cubicBezTo>
                    <a:cubicBezTo>
                      <a:pt x="90" y="142"/>
                      <a:pt x="107" y="135"/>
                      <a:pt x="121" y="121"/>
                    </a:cubicBezTo>
                    <a:cubicBezTo>
                      <a:pt x="135" y="107"/>
                      <a:pt x="141" y="91"/>
                      <a:pt x="141" y="71"/>
                    </a:cubicBezTo>
                    <a:cubicBezTo>
                      <a:pt x="141" y="51"/>
                      <a:pt x="135" y="35"/>
                      <a:pt x="121" y="21"/>
                    </a:cubicBezTo>
                    <a:cubicBezTo>
                      <a:pt x="107" y="7"/>
                      <a:pt x="90" y="0"/>
                      <a:pt x="71" y="0"/>
                    </a:cubicBezTo>
                    <a:cubicBezTo>
                      <a:pt x="51" y="0"/>
                      <a:pt x="34" y="7"/>
                      <a:pt x="21" y="21"/>
                    </a:cubicBez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sp>
            <p:nvSpPr>
              <p:cNvPr id="44" name="Freeform 13"/>
              <p:cNvSpPr>
                <a:spLocks/>
              </p:cNvSpPr>
              <p:nvPr/>
            </p:nvSpPr>
            <p:spPr bwMode="auto">
              <a:xfrm>
                <a:off x="5246688" y="3554413"/>
                <a:ext cx="1073150" cy="1946275"/>
              </a:xfrm>
              <a:custGeom>
                <a:avLst/>
                <a:gdLst/>
                <a:ahLst/>
                <a:cxnLst>
                  <a:cxn ang="0">
                    <a:pos x="284" y="194"/>
                  </a:cxn>
                  <a:cxn ang="0">
                    <a:pos x="244" y="53"/>
                  </a:cxn>
                  <a:cxn ang="0">
                    <a:pos x="207" y="7"/>
                  </a:cxn>
                  <a:cxn ang="0">
                    <a:pos x="190" y="1"/>
                  </a:cxn>
                  <a:cxn ang="0">
                    <a:pos x="183" y="0"/>
                  </a:cxn>
                  <a:cxn ang="0">
                    <a:pos x="144" y="1"/>
                  </a:cxn>
                  <a:cxn ang="0">
                    <a:pos x="143" y="1"/>
                  </a:cxn>
                  <a:cxn ang="0">
                    <a:pos x="142" y="1"/>
                  </a:cxn>
                  <a:cxn ang="0">
                    <a:pos x="103" y="0"/>
                  </a:cxn>
                  <a:cxn ang="0">
                    <a:pos x="96" y="1"/>
                  </a:cxn>
                  <a:cxn ang="0">
                    <a:pos x="79" y="7"/>
                  </a:cxn>
                  <a:cxn ang="0">
                    <a:pos x="42" y="53"/>
                  </a:cxn>
                  <a:cxn ang="0">
                    <a:pos x="2" y="194"/>
                  </a:cxn>
                  <a:cxn ang="0">
                    <a:pos x="0" y="208"/>
                  </a:cxn>
                  <a:cxn ang="0">
                    <a:pos x="3" y="218"/>
                  </a:cxn>
                  <a:cxn ang="0">
                    <a:pos x="11" y="224"/>
                  </a:cxn>
                  <a:cxn ang="0">
                    <a:pos x="27" y="224"/>
                  </a:cxn>
                  <a:cxn ang="0">
                    <a:pos x="42" y="203"/>
                  </a:cxn>
                  <a:cxn ang="0">
                    <a:pos x="65" y="129"/>
                  </a:cxn>
                  <a:cxn ang="0">
                    <a:pos x="81" y="73"/>
                  </a:cxn>
                  <a:cxn ang="0">
                    <a:pos x="93" y="72"/>
                  </a:cxn>
                  <a:cxn ang="0">
                    <a:pos x="37" y="265"/>
                  </a:cxn>
                  <a:cxn ang="0">
                    <a:pos x="87" y="265"/>
                  </a:cxn>
                  <a:cxn ang="0">
                    <a:pos x="87" y="500"/>
                  </a:cxn>
                  <a:cxn ang="0">
                    <a:pos x="97" y="517"/>
                  </a:cxn>
                  <a:cxn ang="0">
                    <a:pos x="110" y="519"/>
                  </a:cxn>
                  <a:cxn ang="0">
                    <a:pos x="135" y="500"/>
                  </a:cxn>
                  <a:cxn ang="0">
                    <a:pos x="136" y="264"/>
                  </a:cxn>
                  <a:cxn ang="0">
                    <a:pos x="149" y="264"/>
                  </a:cxn>
                  <a:cxn ang="0">
                    <a:pos x="149" y="264"/>
                  </a:cxn>
                  <a:cxn ang="0">
                    <a:pos x="151" y="500"/>
                  </a:cxn>
                  <a:cxn ang="0">
                    <a:pos x="176" y="519"/>
                  </a:cxn>
                  <a:cxn ang="0">
                    <a:pos x="189" y="517"/>
                  </a:cxn>
                  <a:cxn ang="0">
                    <a:pos x="199" y="500"/>
                  </a:cxn>
                  <a:cxn ang="0">
                    <a:pos x="202" y="265"/>
                  </a:cxn>
                  <a:cxn ang="0">
                    <a:pos x="250" y="265"/>
                  </a:cxn>
                  <a:cxn ang="0">
                    <a:pos x="193" y="72"/>
                  </a:cxn>
                  <a:cxn ang="0">
                    <a:pos x="205" y="73"/>
                  </a:cxn>
                  <a:cxn ang="0">
                    <a:pos x="221" y="129"/>
                  </a:cxn>
                  <a:cxn ang="0">
                    <a:pos x="244" y="203"/>
                  </a:cxn>
                  <a:cxn ang="0">
                    <a:pos x="259" y="224"/>
                  </a:cxn>
                  <a:cxn ang="0">
                    <a:pos x="275" y="224"/>
                  </a:cxn>
                  <a:cxn ang="0">
                    <a:pos x="283" y="218"/>
                  </a:cxn>
                  <a:cxn ang="0">
                    <a:pos x="286" y="208"/>
                  </a:cxn>
                  <a:cxn ang="0">
                    <a:pos x="284" y="194"/>
                  </a:cxn>
                </a:cxnLst>
                <a:rect l="0" t="0" r="r" b="b"/>
                <a:pathLst>
                  <a:path w="286" h="519">
                    <a:moveTo>
                      <a:pt x="284" y="194"/>
                    </a:moveTo>
                    <a:cubicBezTo>
                      <a:pt x="268" y="135"/>
                      <a:pt x="254" y="88"/>
                      <a:pt x="244" y="53"/>
                    </a:cubicBezTo>
                    <a:cubicBezTo>
                      <a:pt x="237" y="32"/>
                      <a:pt x="225" y="16"/>
                      <a:pt x="207" y="7"/>
                    </a:cubicBezTo>
                    <a:cubicBezTo>
                      <a:pt x="202" y="4"/>
                      <a:pt x="196" y="2"/>
                      <a:pt x="190" y="1"/>
                    </a:cubicBezTo>
                    <a:cubicBezTo>
                      <a:pt x="183" y="0"/>
                      <a:pt x="183" y="0"/>
                      <a:pt x="183" y="0"/>
                    </a:cubicBezTo>
                    <a:cubicBezTo>
                      <a:pt x="144" y="1"/>
                      <a:pt x="144" y="1"/>
                      <a:pt x="144" y="1"/>
                    </a:cubicBezTo>
                    <a:cubicBezTo>
                      <a:pt x="143" y="1"/>
                      <a:pt x="143" y="1"/>
                      <a:pt x="143" y="1"/>
                    </a:cubicBezTo>
                    <a:cubicBezTo>
                      <a:pt x="142" y="1"/>
                      <a:pt x="142" y="1"/>
                      <a:pt x="142" y="1"/>
                    </a:cubicBezTo>
                    <a:cubicBezTo>
                      <a:pt x="103" y="0"/>
                      <a:pt x="103" y="0"/>
                      <a:pt x="103" y="0"/>
                    </a:cubicBezTo>
                    <a:cubicBezTo>
                      <a:pt x="96" y="1"/>
                      <a:pt x="96" y="1"/>
                      <a:pt x="96" y="1"/>
                    </a:cubicBezTo>
                    <a:cubicBezTo>
                      <a:pt x="90" y="2"/>
                      <a:pt x="84" y="4"/>
                      <a:pt x="79" y="7"/>
                    </a:cubicBezTo>
                    <a:cubicBezTo>
                      <a:pt x="61" y="16"/>
                      <a:pt x="49" y="32"/>
                      <a:pt x="42" y="53"/>
                    </a:cubicBezTo>
                    <a:cubicBezTo>
                      <a:pt x="32" y="88"/>
                      <a:pt x="18" y="135"/>
                      <a:pt x="2" y="194"/>
                    </a:cubicBezTo>
                    <a:cubicBezTo>
                      <a:pt x="1" y="200"/>
                      <a:pt x="0" y="204"/>
                      <a:pt x="0" y="208"/>
                    </a:cubicBezTo>
                    <a:cubicBezTo>
                      <a:pt x="0" y="212"/>
                      <a:pt x="1" y="216"/>
                      <a:pt x="3" y="218"/>
                    </a:cubicBezTo>
                    <a:cubicBezTo>
                      <a:pt x="5" y="221"/>
                      <a:pt x="8" y="223"/>
                      <a:pt x="11" y="224"/>
                    </a:cubicBezTo>
                    <a:cubicBezTo>
                      <a:pt x="18" y="226"/>
                      <a:pt x="23" y="227"/>
                      <a:pt x="27" y="224"/>
                    </a:cubicBezTo>
                    <a:cubicBezTo>
                      <a:pt x="33" y="221"/>
                      <a:pt x="38" y="214"/>
                      <a:pt x="42" y="203"/>
                    </a:cubicBezTo>
                    <a:cubicBezTo>
                      <a:pt x="46" y="192"/>
                      <a:pt x="53" y="168"/>
                      <a:pt x="65" y="129"/>
                    </a:cubicBezTo>
                    <a:cubicBezTo>
                      <a:pt x="81" y="73"/>
                      <a:pt x="81" y="73"/>
                      <a:pt x="81" y="73"/>
                    </a:cubicBezTo>
                    <a:cubicBezTo>
                      <a:pt x="93" y="72"/>
                      <a:pt x="93" y="72"/>
                      <a:pt x="93" y="72"/>
                    </a:cubicBezTo>
                    <a:cubicBezTo>
                      <a:pt x="37" y="265"/>
                      <a:pt x="37" y="265"/>
                      <a:pt x="37" y="265"/>
                    </a:cubicBezTo>
                    <a:cubicBezTo>
                      <a:pt x="87" y="265"/>
                      <a:pt x="87" y="265"/>
                      <a:pt x="87" y="265"/>
                    </a:cubicBezTo>
                    <a:cubicBezTo>
                      <a:pt x="87" y="500"/>
                      <a:pt x="87" y="500"/>
                      <a:pt x="87" y="500"/>
                    </a:cubicBezTo>
                    <a:cubicBezTo>
                      <a:pt x="88" y="508"/>
                      <a:pt x="91" y="514"/>
                      <a:pt x="97" y="517"/>
                    </a:cubicBezTo>
                    <a:cubicBezTo>
                      <a:pt x="100" y="518"/>
                      <a:pt x="104" y="519"/>
                      <a:pt x="110" y="519"/>
                    </a:cubicBezTo>
                    <a:cubicBezTo>
                      <a:pt x="126" y="519"/>
                      <a:pt x="134" y="513"/>
                      <a:pt x="135" y="500"/>
                    </a:cubicBezTo>
                    <a:cubicBezTo>
                      <a:pt x="135" y="491"/>
                      <a:pt x="136" y="412"/>
                      <a:pt x="136" y="264"/>
                    </a:cubicBezTo>
                    <a:cubicBezTo>
                      <a:pt x="149" y="264"/>
                      <a:pt x="149" y="264"/>
                      <a:pt x="149" y="264"/>
                    </a:cubicBezTo>
                    <a:cubicBezTo>
                      <a:pt x="149" y="264"/>
                      <a:pt x="149" y="264"/>
                      <a:pt x="149" y="264"/>
                    </a:cubicBezTo>
                    <a:cubicBezTo>
                      <a:pt x="150" y="413"/>
                      <a:pt x="151" y="491"/>
                      <a:pt x="151" y="500"/>
                    </a:cubicBezTo>
                    <a:cubicBezTo>
                      <a:pt x="152" y="513"/>
                      <a:pt x="160" y="519"/>
                      <a:pt x="176" y="519"/>
                    </a:cubicBezTo>
                    <a:cubicBezTo>
                      <a:pt x="182" y="519"/>
                      <a:pt x="186" y="518"/>
                      <a:pt x="189" y="517"/>
                    </a:cubicBezTo>
                    <a:cubicBezTo>
                      <a:pt x="195" y="514"/>
                      <a:pt x="198" y="508"/>
                      <a:pt x="199" y="500"/>
                    </a:cubicBezTo>
                    <a:cubicBezTo>
                      <a:pt x="202" y="265"/>
                      <a:pt x="202" y="265"/>
                      <a:pt x="202" y="265"/>
                    </a:cubicBezTo>
                    <a:cubicBezTo>
                      <a:pt x="250" y="265"/>
                      <a:pt x="250" y="265"/>
                      <a:pt x="250" y="265"/>
                    </a:cubicBezTo>
                    <a:cubicBezTo>
                      <a:pt x="193" y="72"/>
                      <a:pt x="193" y="72"/>
                      <a:pt x="193" y="72"/>
                    </a:cubicBezTo>
                    <a:cubicBezTo>
                      <a:pt x="205" y="73"/>
                      <a:pt x="205" y="73"/>
                      <a:pt x="205" y="73"/>
                    </a:cubicBezTo>
                    <a:cubicBezTo>
                      <a:pt x="221" y="129"/>
                      <a:pt x="221" y="129"/>
                      <a:pt x="221" y="129"/>
                    </a:cubicBezTo>
                    <a:cubicBezTo>
                      <a:pt x="233" y="168"/>
                      <a:pt x="240" y="192"/>
                      <a:pt x="244" y="203"/>
                    </a:cubicBezTo>
                    <a:cubicBezTo>
                      <a:pt x="248" y="214"/>
                      <a:pt x="253" y="221"/>
                      <a:pt x="259" y="224"/>
                    </a:cubicBezTo>
                    <a:cubicBezTo>
                      <a:pt x="263" y="227"/>
                      <a:pt x="268" y="226"/>
                      <a:pt x="275" y="224"/>
                    </a:cubicBezTo>
                    <a:cubicBezTo>
                      <a:pt x="278" y="223"/>
                      <a:pt x="281" y="221"/>
                      <a:pt x="283" y="218"/>
                    </a:cubicBezTo>
                    <a:cubicBezTo>
                      <a:pt x="285" y="216"/>
                      <a:pt x="286" y="212"/>
                      <a:pt x="286" y="208"/>
                    </a:cubicBezTo>
                    <a:cubicBezTo>
                      <a:pt x="286" y="204"/>
                      <a:pt x="285" y="200"/>
                      <a:pt x="284" y="194"/>
                    </a:cubicBez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grpSp>
        <p:sp>
          <p:nvSpPr>
            <p:cNvPr id="42" name="TextBox 41"/>
            <p:cNvSpPr txBox="1"/>
            <p:nvPr/>
          </p:nvSpPr>
          <p:spPr>
            <a:xfrm rot="16200000">
              <a:off x="4517888" y="4381444"/>
              <a:ext cx="398019" cy="215466"/>
            </a:xfrm>
            <a:prstGeom prst="rect">
              <a:avLst/>
            </a:prstGeom>
          </p:spPr>
          <p:txBody>
            <a:bodyPr vert="horz" wrap="square" lIns="0" tIns="0" rIns="0" bIns="0" rtlCol="0">
              <a:spAutoFit/>
            </a:bodyPr>
            <a:lstStyle/>
            <a:p>
              <a:pPr marL="7001" algn="ctr" defTabSz="1343985">
                <a:defRPr/>
              </a:pPr>
              <a:r>
                <a:rPr lang="da-DK" sz="2058" kern="0" dirty="0">
                  <a:solidFill>
                    <a:srgbClr val="00B0F0"/>
                  </a:solidFill>
                  <a:latin typeface="Arial Rounded MT Bold"/>
                </a:rPr>
                <a:t>58</a:t>
              </a:r>
              <a:r>
                <a:rPr lang="da-DK" sz="1470" b="1" kern="0" dirty="0">
                  <a:solidFill>
                    <a:srgbClr val="00B0F0"/>
                  </a:solidFill>
                  <a:latin typeface="Arial Rounded MT Bold"/>
                </a:rPr>
                <a:t>%</a:t>
              </a:r>
              <a:endParaRPr lang="da-DK" sz="1764" b="1" kern="0" dirty="0">
                <a:solidFill>
                  <a:srgbClr val="00B0F0"/>
                </a:solidFill>
                <a:latin typeface="Arial Rounded MT Bold"/>
              </a:endParaRPr>
            </a:p>
          </p:txBody>
        </p:sp>
      </p:grpSp>
      <p:grpSp>
        <p:nvGrpSpPr>
          <p:cNvPr id="45" name="Group 44"/>
          <p:cNvGrpSpPr/>
          <p:nvPr/>
        </p:nvGrpSpPr>
        <p:grpSpPr>
          <a:xfrm>
            <a:off x="5850796" y="6059334"/>
            <a:ext cx="1450367" cy="1211087"/>
            <a:chOff x="4260972" y="4249633"/>
            <a:chExt cx="986784" cy="823986"/>
          </a:xfrm>
        </p:grpSpPr>
        <p:grpSp>
          <p:nvGrpSpPr>
            <p:cNvPr id="46" name="Group 45"/>
            <p:cNvGrpSpPr/>
            <p:nvPr/>
          </p:nvGrpSpPr>
          <p:grpSpPr>
            <a:xfrm>
              <a:off x="4260972" y="4249633"/>
              <a:ext cx="986784" cy="823986"/>
              <a:chOff x="4260972" y="4249633"/>
              <a:chExt cx="986784" cy="823986"/>
            </a:xfrm>
          </p:grpSpPr>
          <p:sp>
            <p:nvSpPr>
              <p:cNvPr id="48" name="Rounded Rectangle 29"/>
              <p:cNvSpPr/>
              <p:nvPr/>
            </p:nvSpPr>
            <p:spPr>
              <a:xfrm>
                <a:off x="4260972" y="4249633"/>
                <a:ext cx="776057" cy="823986"/>
              </a:xfrm>
              <a:prstGeom prst="roundRect">
                <a:avLst/>
              </a:prstGeom>
              <a:solidFill>
                <a:sysClr val="window" lastClr="FFFFFF"/>
              </a:solidFill>
              <a:ln w="25400" cap="flat" cmpd="sng" algn="ctr">
                <a:noFill/>
                <a:prstDash val="solid"/>
              </a:ln>
              <a:effectLst/>
            </p:spPr>
            <p:txBody>
              <a:bodyPr rtlCol="0" anchor="ctr"/>
              <a:lstStyle/>
              <a:p>
                <a:pPr algn="ctr" defTabSz="1343985">
                  <a:defRPr/>
                </a:pPr>
                <a:endParaRPr lang="da-DK" sz="2646" kern="0">
                  <a:solidFill>
                    <a:srgbClr val="00B0F0"/>
                  </a:solidFill>
                  <a:latin typeface="Calibri Light"/>
                </a:endParaRPr>
              </a:p>
            </p:txBody>
          </p:sp>
          <p:sp>
            <p:nvSpPr>
              <p:cNvPr id="49" name="Isosceles Triangle 48"/>
              <p:cNvSpPr/>
              <p:nvPr/>
            </p:nvSpPr>
            <p:spPr>
              <a:xfrm rot="6670216">
                <a:off x="4993066" y="4787203"/>
                <a:ext cx="220771" cy="288608"/>
              </a:xfrm>
              <a:prstGeom prst="triangle">
                <a:avLst/>
              </a:prstGeom>
              <a:solidFill>
                <a:sysClr val="window" lastClr="FFFFFF"/>
              </a:solidFill>
              <a:ln w="25400" cap="flat" cmpd="sng" algn="ctr">
                <a:noFill/>
                <a:prstDash val="solid"/>
              </a:ln>
              <a:effectLst/>
            </p:spPr>
            <p:txBody>
              <a:bodyPr rtlCol="0" anchor="ctr"/>
              <a:lstStyle/>
              <a:p>
                <a:pPr algn="ctr" defTabSz="1343985">
                  <a:defRPr/>
                </a:pPr>
                <a:endParaRPr lang="da-DK" sz="2646" kern="0">
                  <a:solidFill>
                    <a:srgbClr val="00B0F0"/>
                  </a:solidFill>
                  <a:latin typeface="Calibri Light"/>
                </a:endParaRPr>
              </a:p>
            </p:txBody>
          </p:sp>
        </p:grpSp>
        <p:sp>
          <p:nvSpPr>
            <p:cNvPr id="47" name="TextBox 46"/>
            <p:cNvSpPr txBox="1"/>
            <p:nvPr/>
          </p:nvSpPr>
          <p:spPr>
            <a:xfrm>
              <a:off x="4260972" y="4389058"/>
              <a:ext cx="767120" cy="523286"/>
            </a:xfrm>
            <a:prstGeom prst="rect">
              <a:avLst/>
            </a:prstGeom>
          </p:spPr>
          <p:txBody>
            <a:bodyPr vert="horz" wrap="square" lIns="0" tIns="0" rIns="0" bIns="0" rtlCol="0">
              <a:spAutoFit/>
            </a:bodyPr>
            <a:lstStyle/>
            <a:p>
              <a:pPr marL="7001" algn="ctr" defTabSz="1343985">
                <a:defRPr/>
              </a:pPr>
              <a:r>
                <a:rPr lang="da-DK" sz="2646" kern="0" dirty="0">
                  <a:solidFill>
                    <a:srgbClr val="00B0F0"/>
                  </a:solidFill>
                  <a:latin typeface="Arial Rounded MT Bold"/>
                </a:rPr>
                <a:t>41</a:t>
              </a:r>
              <a:r>
                <a:rPr lang="da-DK" sz="1617" b="1" kern="0" dirty="0">
                  <a:solidFill>
                    <a:srgbClr val="00B0F0"/>
                  </a:solidFill>
                  <a:latin typeface="Arial Rounded MT Bold"/>
                </a:rPr>
                <a:t>%</a:t>
              </a:r>
              <a:r>
                <a:rPr lang="da-DK" sz="2646" b="1" kern="0" dirty="0">
                  <a:solidFill>
                    <a:srgbClr val="00B0F0"/>
                  </a:solidFill>
                  <a:latin typeface="Arial Rounded MT Bold"/>
                </a:rPr>
                <a:t> </a:t>
              </a:r>
            </a:p>
            <a:p>
              <a:pPr marL="7001" algn="ctr" defTabSz="1343985">
                <a:defRPr/>
              </a:pPr>
              <a:r>
                <a:rPr lang="da-DK" sz="1029" kern="0" dirty="0">
                  <a:solidFill>
                    <a:srgbClr val="00B0F0"/>
                  </a:solidFill>
                  <a:latin typeface="Arial Rounded MT Bold"/>
                </a:rPr>
                <a:t>ARE under</a:t>
              </a:r>
            </a:p>
            <a:p>
              <a:pPr marL="7001" algn="ctr" defTabSz="1343985">
                <a:defRPr/>
              </a:pPr>
              <a:r>
                <a:rPr lang="da-DK" sz="1323" b="1" kern="0" dirty="0">
                  <a:solidFill>
                    <a:srgbClr val="00B0F0"/>
                  </a:solidFill>
                  <a:latin typeface="Arial Rounded MT Bold"/>
                </a:rPr>
                <a:t>40 </a:t>
              </a:r>
              <a:r>
                <a:rPr lang="da-DK" sz="1029" kern="0" dirty="0">
                  <a:solidFill>
                    <a:srgbClr val="00B0F0"/>
                  </a:solidFill>
                  <a:latin typeface="Arial Rounded MT Bold"/>
                </a:rPr>
                <a:t>YEARS</a:t>
              </a:r>
              <a:endParaRPr lang="da-DK" sz="1176" kern="0" dirty="0">
                <a:solidFill>
                  <a:srgbClr val="00B0F0"/>
                </a:solidFill>
                <a:latin typeface="Arial Rounded MT Bold"/>
              </a:endParaRPr>
            </a:p>
          </p:txBody>
        </p:sp>
      </p:grpSp>
      <p:grpSp>
        <p:nvGrpSpPr>
          <p:cNvPr id="55" name="Group 54"/>
          <p:cNvGrpSpPr/>
          <p:nvPr/>
        </p:nvGrpSpPr>
        <p:grpSpPr>
          <a:xfrm>
            <a:off x="9205514" y="6067396"/>
            <a:ext cx="1457488" cy="1211088"/>
            <a:chOff x="4045400" y="4249633"/>
            <a:chExt cx="991629" cy="823986"/>
          </a:xfrm>
        </p:grpSpPr>
        <p:grpSp>
          <p:nvGrpSpPr>
            <p:cNvPr id="56" name="Group 55"/>
            <p:cNvGrpSpPr/>
            <p:nvPr/>
          </p:nvGrpSpPr>
          <p:grpSpPr>
            <a:xfrm>
              <a:off x="4045400" y="4249633"/>
              <a:ext cx="991629" cy="823986"/>
              <a:chOff x="4045400" y="4249633"/>
              <a:chExt cx="991629" cy="823986"/>
            </a:xfrm>
          </p:grpSpPr>
          <p:sp>
            <p:nvSpPr>
              <p:cNvPr id="58" name="Rounded Rectangle 39"/>
              <p:cNvSpPr/>
              <p:nvPr/>
            </p:nvSpPr>
            <p:spPr>
              <a:xfrm>
                <a:off x="4260972" y="4249633"/>
                <a:ext cx="776057" cy="823986"/>
              </a:xfrm>
              <a:prstGeom prst="roundRect">
                <a:avLst/>
              </a:prstGeom>
              <a:solidFill>
                <a:sysClr val="window" lastClr="FFFFFF"/>
              </a:solidFill>
              <a:ln w="25400" cap="flat" cmpd="sng" algn="ctr">
                <a:noFill/>
                <a:prstDash val="solid"/>
              </a:ln>
              <a:effectLst/>
            </p:spPr>
            <p:txBody>
              <a:bodyPr rtlCol="0" anchor="ctr"/>
              <a:lstStyle/>
              <a:p>
                <a:pPr algn="ctr" defTabSz="1343985">
                  <a:defRPr/>
                </a:pPr>
                <a:endParaRPr lang="da-DK" sz="2646" kern="0">
                  <a:solidFill>
                    <a:srgbClr val="00B0F0"/>
                  </a:solidFill>
                  <a:latin typeface="Calibri Light"/>
                </a:endParaRPr>
              </a:p>
            </p:txBody>
          </p:sp>
          <p:sp>
            <p:nvSpPr>
              <p:cNvPr id="59" name="Isosceles Triangle 58"/>
              <p:cNvSpPr/>
              <p:nvPr/>
            </p:nvSpPr>
            <p:spPr>
              <a:xfrm rot="14918648">
                <a:off x="4079318" y="4791244"/>
                <a:ext cx="220771" cy="288608"/>
              </a:xfrm>
              <a:prstGeom prst="triangle">
                <a:avLst/>
              </a:prstGeom>
              <a:solidFill>
                <a:sysClr val="window" lastClr="FFFFFF"/>
              </a:solidFill>
              <a:ln w="25400" cap="flat" cmpd="sng" algn="ctr">
                <a:noFill/>
                <a:prstDash val="solid"/>
              </a:ln>
              <a:effectLst/>
            </p:spPr>
            <p:txBody>
              <a:bodyPr rtlCol="0" anchor="ctr"/>
              <a:lstStyle/>
              <a:p>
                <a:pPr algn="ctr" defTabSz="1343985">
                  <a:defRPr/>
                </a:pPr>
                <a:endParaRPr lang="da-DK" sz="2646" kern="0">
                  <a:solidFill>
                    <a:srgbClr val="00B0F0"/>
                  </a:solidFill>
                  <a:latin typeface="Calibri Light"/>
                </a:endParaRPr>
              </a:p>
            </p:txBody>
          </p:sp>
        </p:grpSp>
        <p:sp>
          <p:nvSpPr>
            <p:cNvPr id="57" name="TextBox 56"/>
            <p:cNvSpPr txBox="1"/>
            <p:nvPr/>
          </p:nvSpPr>
          <p:spPr>
            <a:xfrm>
              <a:off x="4260971" y="4346194"/>
              <a:ext cx="776057" cy="538729"/>
            </a:xfrm>
            <a:prstGeom prst="rect">
              <a:avLst/>
            </a:prstGeom>
          </p:spPr>
          <p:txBody>
            <a:bodyPr vert="horz" wrap="square" lIns="0" tIns="0" rIns="0" bIns="0" rtlCol="0">
              <a:spAutoFit/>
            </a:bodyPr>
            <a:lstStyle/>
            <a:p>
              <a:pPr marL="7001" algn="ctr" defTabSz="1343985">
                <a:defRPr/>
              </a:pPr>
              <a:r>
                <a:rPr lang="da-DK" sz="1029" kern="0" dirty="0">
                  <a:solidFill>
                    <a:srgbClr val="00B0F0"/>
                  </a:solidFill>
                  <a:latin typeface="Arial Rounded MT Bold"/>
                </a:rPr>
                <a:t>SHARE OF OVERNIGHT STAYS</a:t>
              </a:r>
            </a:p>
            <a:p>
              <a:pPr marL="7001" algn="ctr" defTabSz="1343985">
                <a:defRPr/>
              </a:pPr>
              <a:r>
                <a:rPr lang="da-DK" sz="2058" kern="0" dirty="0">
                  <a:solidFill>
                    <a:srgbClr val="00B0F0"/>
                  </a:solidFill>
                  <a:latin typeface="Arial Rounded MT Bold"/>
                </a:rPr>
                <a:t>12</a:t>
              </a:r>
              <a:r>
                <a:rPr lang="da-DK" sz="1470" b="1" kern="0" dirty="0">
                  <a:solidFill>
                    <a:srgbClr val="00B0F0"/>
                  </a:solidFill>
                  <a:latin typeface="Arial Rounded MT Bold"/>
                </a:rPr>
                <a:t>%</a:t>
              </a:r>
              <a:endParaRPr lang="da-DK" sz="1176" kern="0" dirty="0">
                <a:solidFill>
                  <a:srgbClr val="00B0F0"/>
                </a:solidFill>
                <a:latin typeface="Arial Rounded MT Bold"/>
              </a:endParaRPr>
            </a:p>
          </p:txBody>
        </p:sp>
      </p:grpSp>
      <p:sp>
        <p:nvSpPr>
          <p:cNvPr id="61" name="Oval 60"/>
          <p:cNvSpPr/>
          <p:nvPr/>
        </p:nvSpPr>
        <p:spPr>
          <a:xfrm>
            <a:off x="-409658" y="1691683"/>
            <a:ext cx="3673161" cy="3444494"/>
          </a:xfrm>
          <a:prstGeom prst="ellipse">
            <a:avLst/>
          </a:prstGeom>
          <a:solidFill>
            <a:srgbClr val="00B0F0">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1343985">
              <a:defRPr/>
            </a:pPr>
            <a:r>
              <a:rPr lang="en-US" sz="1543" b="1" i="1" kern="0" cap="all" dirty="0">
                <a:solidFill>
                  <a:schemeClr val="bg1"/>
                </a:solidFill>
                <a:latin typeface="Segoe UI Light" panose="020B0502040204020203" pitchFamily="34" charset="0"/>
              </a:rPr>
              <a:t>Sometimes I need to restore my sense of harmony and balance. Escape from the demands of life, relax and unwind.</a:t>
            </a:r>
            <a:endParaRPr lang="en-US" sz="1617" b="1" i="1" kern="0" dirty="0">
              <a:solidFill>
                <a:schemeClr val="bg1"/>
              </a:solidFill>
            </a:endParaRPr>
          </a:p>
        </p:txBody>
      </p:sp>
      <p:sp>
        <p:nvSpPr>
          <p:cNvPr id="4" name="Rectangle 3"/>
          <p:cNvSpPr/>
          <p:nvPr/>
        </p:nvSpPr>
        <p:spPr bwMode="gray">
          <a:xfrm>
            <a:off x="-414635" y="1836415"/>
            <a:ext cx="593131" cy="3096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nb-NO" sz="2000" dirty="0">
              <a:solidFill>
                <a:schemeClr val="bg1"/>
              </a:solidFill>
            </a:endParaRPr>
          </a:p>
        </p:txBody>
      </p:sp>
      <p:graphicFrame>
        <p:nvGraphicFramePr>
          <p:cNvPr id="62" name="Chart 61"/>
          <p:cNvGraphicFramePr/>
          <p:nvPr>
            <p:extLst>
              <p:ext uri="{D42A27DB-BD31-4B8C-83A1-F6EECF244321}">
                <p14:modId xmlns:p14="http://schemas.microsoft.com/office/powerpoint/2010/main" val="3606196824"/>
              </p:ext>
            </p:extLst>
          </p:nvPr>
        </p:nvGraphicFramePr>
        <p:xfrm>
          <a:off x="10828995" y="5754827"/>
          <a:ext cx="2659361" cy="1604508"/>
        </p:xfrm>
        <a:graphic>
          <a:graphicData uri="http://schemas.openxmlformats.org/drawingml/2006/chart">
            <c:chart xmlns:c="http://schemas.openxmlformats.org/drawingml/2006/chart" xmlns:r="http://schemas.openxmlformats.org/officeDocument/2006/relationships" r:id="rId3"/>
          </a:graphicData>
        </a:graphic>
      </p:graphicFrame>
      <p:pic>
        <p:nvPicPr>
          <p:cNvPr id="33" name="Picture 2" descr="Bilderesultat for country falg button sweden"/>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696551" y="6876975"/>
            <a:ext cx="513334" cy="481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9493853"/>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H="1">
            <a:off x="4519922" y="1652925"/>
            <a:ext cx="19872" cy="5337935"/>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cxnSp>
        <p:nvCxnSpPr>
          <p:cNvPr id="3" name="Straight Connector 2"/>
          <p:cNvCxnSpPr/>
          <p:nvPr/>
        </p:nvCxnSpPr>
        <p:spPr>
          <a:xfrm flipH="1">
            <a:off x="8917225" y="1652923"/>
            <a:ext cx="19872" cy="5337935"/>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cxnSp>
        <p:nvCxnSpPr>
          <p:cNvPr id="4" name="Straight Connector 3"/>
          <p:cNvCxnSpPr/>
          <p:nvPr/>
        </p:nvCxnSpPr>
        <p:spPr>
          <a:xfrm>
            <a:off x="604173" y="4265818"/>
            <a:ext cx="12221615" cy="0"/>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sp>
        <p:nvSpPr>
          <p:cNvPr id="5" name="Rectangle 4"/>
          <p:cNvSpPr/>
          <p:nvPr/>
        </p:nvSpPr>
        <p:spPr>
          <a:xfrm>
            <a:off x="188999" y="189693"/>
            <a:ext cx="13072280" cy="94602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4703" b="1" dirty="0">
                <a:solidFill>
                  <a:schemeClr val="bg1"/>
                </a:solidFill>
              </a:rPr>
              <a:t>ESCAPE</a:t>
            </a:r>
          </a:p>
        </p:txBody>
      </p:sp>
      <p:sp>
        <p:nvSpPr>
          <p:cNvPr id="12" name="TextBox 11"/>
          <p:cNvSpPr txBox="1"/>
          <p:nvPr/>
        </p:nvSpPr>
        <p:spPr>
          <a:xfrm>
            <a:off x="670095" y="1703969"/>
            <a:ext cx="3439313" cy="1288814"/>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TYPICAL HOLIDAY OCCASIONS</a:t>
            </a:r>
            <a:endParaRPr lang="en-GB" sz="1396" kern="0" dirty="0">
              <a:solidFill>
                <a:sysClr val="windowText" lastClr="000000"/>
              </a:solidFill>
            </a:endParaRPr>
          </a:p>
          <a:p>
            <a:pPr marL="7001" algn="just" defTabSz="1343985">
              <a:defRPr/>
            </a:pPr>
            <a:r>
              <a:rPr lang="en-GB" sz="1396" kern="0" dirty="0">
                <a:solidFill>
                  <a:sysClr val="windowText" lastClr="000000"/>
                </a:solidFill>
              </a:rPr>
              <a:t>You will find the typical sun and beach vacation in this segment, but you will find </a:t>
            </a:r>
            <a:r>
              <a:rPr lang="en-US" sz="1396" b="1" kern="0" dirty="0">
                <a:solidFill>
                  <a:srgbClr val="00B0F0"/>
                </a:solidFill>
              </a:rPr>
              <a:t>travels experience nature, scenery and wildlife </a:t>
            </a:r>
            <a:r>
              <a:rPr lang="en-GB" sz="1396" kern="0" dirty="0">
                <a:solidFill>
                  <a:sysClr val="windowText" lastClr="000000"/>
                </a:solidFill>
              </a:rPr>
              <a:t>and </a:t>
            </a:r>
            <a:r>
              <a:rPr lang="en-GB" sz="1396" b="1" kern="0" dirty="0">
                <a:solidFill>
                  <a:srgbClr val="00B0F0"/>
                </a:solidFill>
              </a:rPr>
              <a:t>visiting friends and relatives </a:t>
            </a:r>
            <a:r>
              <a:rPr lang="en-GB" sz="1396" kern="0" dirty="0"/>
              <a:t>as much as the next man.</a:t>
            </a:r>
          </a:p>
        </p:txBody>
      </p:sp>
      <p:sp>
        <p:nvSpPr>
          <p:cNvPr id="13" name="TextBox 12"/>
          <p:cNvSpPr txBox="1"/>
          <p:nvPr/>
        </p:nvSpPr>
        <p:spPr>
          <a:xfrm>
            <a:off x="670095" y="4511727"/>
            <a:ext cx="3439313" cy="1938351"/>
          </a:xfrm>
          <a:prstGeom prst="rect">
            <a:avLst/>
          </a:prstGeom>
        </p:spPr>
        <p:txBody>
          <a:bodyPr vert="horz" wrap="square" lIns="0" tIns="0" rIns="0" bIns="0" rtlCol="0">
            <a:spAutoFit/>
          </a:bodyPr>
          <a:lstStyle/>
          <a:p>
            <a:pPr marL="7001" defTabSz="1343985">
              <a:defRPr/>
            </a:pPr>
            <a:r>
              <a:rPr lang="nb-NO" sz="1396" b="1" kern="0" dirty="0">
                <a:solidFill>
                  <a:sysClr val="windowText" lastClr="000000"/>
                </a:solidFill>
              </a:rPr>
              <a:t>HOLIDAY EXPERIENCE</a:t>
            </a:r>
          </a:p>
          <a:p>
            <a:pPr marL="4763" algn="just" defTabSz="914400">
              <a:defRPr/>
            </a:pPr>
            <a:r>
              <a:rPr lang="en-US" sz="1396" b="1" kern="0" dirty="0">
                <a:solidFill>
                  <a:srgbClr val="00B0F0"/>
                </a:solidFill>
              </a:rPr>
              <a:t>Relaxation</a:t>
            </a:r>
            <a:r>
              <a:rPr lang="en-US" sz="1400" kern="0" dirty="0">
                <a:solidFill>
                  <a:sysClr val="windowText" lastClr="000000"/>
                </a:solidFill>
              </a:rPr>
              <a:t> is on top of the list more than in other segments. The same goes for observing the beauty of nature.  Activities like </a:t>
            </a:r>
            <a:r>
              <a:rPr lang="en-US" sz="1396" b="1" kern="0" dirty="0">
                <a:solidFill>
                  <a:srgbClr val="00B0F0"/>
                </a:solidFill>
              </a:rPr>
              <a:t>sunbathing</a:t>
            </a:r>
            <a:r>
              <a:rPr lang="en-US" sz="1400" b="1" kern="0" dirty="0">
                <a:solidFill>
                  <a:srgbClr val="D35C09">
                    <a:lumMod val="75000"/>
                  </a:srgbClr>
                </a:solidFill>
              </a:rPr>
              <a:t> </a:t>
            </a:r>
            <a:r>
              <a:rPr lang="en-US" sz="1400" kern="0" dirty="0">
                <a:solidFill>
                  <a:sysClr val="windowText" lastClr="000000"/>
                </a:solidFill>
              </a:rPr>
              <a:t>and</a:t>
            </a:r>
            <a:r>
              <a:rPr lang="en-US" sz="1400" b="1" kern="0" dirty="0">
                <a:solidFill>
                  <a:srgbClr val="D35C09">
                    <a:lumMod val="75000"/>
                  </a:srgbClr>
                </a:solidFill>
              </a:rPr>
              <a:t> </a:t>
            </a:r>
            <a:r>
              <a:rPr lang="en-US" sz="1396" b="1" kern="0" dirty="0">
                <a:solidFill>
                  <a:srgbClr val="00B0F0"/>
                </a:solidFill>
              </a:rPr>
              <a:t>swimming</a:t>
            </a:r>
            <a:r>
              <a:rPr lang="en-US" sz="1400" kern="0" dirty="0">
                <a:solidFill>
                  <a:sysClr val="windowText" lastClr="000000"/>
                </a:solidFill>
              </a:rPr>
              <a:t>, hiking and </a:t>
            </a:r>
            <a:r>
              <a:rPr lang="en-US" sz="1396" b="1" kern="0" dirty="0">
                <a:solidFill>
                  <a:srgbClr val="00B0F0"/>
                </a:solidFill>
              </a:rPr>
              <a:t>getting</a:t>
            </a:r>
            <a:r>
              <a:rPr lang="en-US" sz="1400" b="1" kern="0" dirty="0">
                <a:solidFill>
                  <a:srgbClr val="D35C09">
                    <a:lumMod val="75000"/>
                  </a:srgbClr>
                </a:solidFill>
              </a:rPr>
              <a:t> </a:t>
            </a:r>
            <a:r>
              <a:rPr lang="en-US" sz="1396" b="1" kern="0" dirty="0">
                <a:solidFill>
                  <a:srgbClr val="00B0F0"/>
                </a:solidFill>
              </a:rPr>
              <a:t>pampered</a:t>
            </a:r>
            <a:r>
              <a:rPr lang="en-US" sz="1400" b="1" kern="0" dirty="0">
                <a:solidFill>
                  <a:srgbClr val="D35C09">
                    <a:lumMod val="75000"/>
                  </a:srgbClr>
                </a:solidFill>
              </a:rPr>
              <a:t> </a:t>
            </a:r>
            <a:r>
              <a:rPr lang="en-US" sz="1400" kern="0" dirty="0">
                <a:solidFill>
                  <a:sysClr val="windowText" lastClr="000000"/>
                </a:solidFill>
              </a:rPr>
              <a:t>is also appreciated by this segment.. As long as the activities are in quiet environments </a:t>
            </a:r>
            <a:r>
              <a:rPr lang="en-US" sz="1396" b="1" kern="0" dirty="0">
                <a:solidFill>
                  <a:srgbClr val="00B0F0"/>
                </a:solidFill>
              </a:rPr>
              <a:t>close to</a:t>
            </a:r>
            <a:r>
              <a:rPr lang="en-US" sz="1400" kern="0" dirty="0">
                <a:solidFill>
                  <a:sysClr val="windowText" lastClr="000000"/>
                </a:solidFill>
              </a:rPr>
              <a:t> </a:t>
            </a:r>
            <a:r>
              <a:rPr lang="en-US" sz="1396" b="1" kern="0" dirty="0">
                <a:solidFill>
                  <a:srgbClr val="00B0F0"/>
                </a:solidFill>
              </a:rPr>
              <a:t>nature</a:t>
            </a:r>
            <a:r>
              <a:rPr lang="en-US" sz="1400" kern="0" dirty="0">
                <a:solidFill>
                  <a:sysClr val="windowText" lastClr="000000"/>
                </a:solidFill>
              </a:rPr>
              <a:t> we are in line with segment needs.</a:t>
            </a:r>
          </a:p>
        </p:txBody>
      </p:sp>
      <p:sp>
        <p:nvSpPr>
          <p:cNvPr id="16" name="TextBox 15"/>
          <p:cNvSpPr txBox="1"/>
          <p:nvPr/>
        </p:nvSpPr>
        <p:spPr>
          <a:xfrm>
            <a:off x="4989172" y="4491716"/>
            <a:ext cx="3439313" cy="1938351"/>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SOURCES OF INSPIRATIONS</a:t>
            </a:r>
          </a:p>
          <a:p>
            <a:pPr marL="4763" lvl="0" algn="just" defTabSz="914400">
              <a:defRPr/>
            </a:pPr>
            <a:r>
              <a:rPr lang="en-GB" sz="1400" kern="0" dirty="0">
                <a:solidFill>
                  <a:sysClr val="windowText" lastClr="000000"/>
                </a:solidFill>
              </a:rPr>
              <a:t>Many of these consumers  decide on the trip well ahead of departure. 42% of them settle for the trip </a:t>
            </a:r>
            <a:r>
              <a:rPr lang="en-GB" sz="1396" b="1" kern="0" dirty="0">
                <a:solidFill>
                  <a:srgbClr val="00B0F0"/>
                </a:solidFill>
              </a:rPr>
              <a:t>four months or more before </a:t>
            </a:r>
            <a:r>
              <a:rPr lang="en-GB" sz="1400" kern="0" dirty="0">
                <a:solidFill>
                  <a:sysClr val="windowText" lastClr="000000"/>
                </a:solidFill>
              </a:rPr>
              <a:t>they go. They use r</a:t>
            </a:r>
            <a:r>
              <a:rPr lang="en-GB" sz="1400" b="1" kern="0" dirty="0">
                <a:solidFill>
                  <a:srgbClr val="00B0F0"/>
                </a:solidFill>
              </a:rPr>
              <a:t>eviews from other travellers</a:t>
            </a:r>
            <a:r>
              <a:rPr lang="en-GB" sz="1400" kern="0" dirty="0">
                <a:solidFill>
                  <a:sysClr val="windowText" lastClr="000000"/>
                </a:solidFill>
              </a:rPr>
              <a:t> as information source to a greater extent than the other segments, Internet in general is the largest point of inspiration. </a:t>
            </a:r>
          </a:p>
        </p:txBody>
      </p:sp>
      <p:sp>
        <p:nvSpPr>
          <p:cNvPr id="17" name="TextBox 16"/>
          <p:cNvSpPr txBox="1"/>
          <p:nvPr/>
        </p:nvSpPr>
        <p:spPr>
          <a:xfrm>
            <a:off x="5015679" y="1703969"/>
            <a:ext cx="3439313" cy="1506823"/>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I TRAVEL TO A QUIET PLACE</a:t>
            </a:r>
            <a:endParaRPr lang="en-GB" sz="1396" kern="0" dirty="0">
              <a:solidFill>
                <a:sysClr val="windowText" lastClr="000000"/>
              </a:solidFill>
            </a:endParaRPr>
          </a:p>
          <a:p>
            <a:pPr marL="4763" lvl="0" algn="just" defTabSz="914400">
              <a:defRPr/>
            </a:pPr>
            <a:r>
              <a:rPr lang="en-GB" sz="1400" kern="0" dirty="0">
                <a:solidFill>
                  <a:sysClr val="windowText" lastClr="000000"/>
                </a:solidFill>
              </a:rPr>
              <a:t>These consumers choose destinations that makes them </a:t>
            </a:r>
            <a:r>
              <a:rPr lang="en-GB" sz="1396" b="1" kern="0" dirty="0">
                <a:solidFill>
                  <a:srgbClr val="00B0F0"/>
                </a:solidFill>
              </a:rPr>
              <a:t>restore their sense of harmony</a:t>
            </a:r>
            <a:r>
              <a:rPr lang="en-GB" sz="1400" kern="0" dirty="0">
                <a:solidFill>
                  <a:sysClr val="windowText" lastClr="000000"/>
                </a:solidFill>
              </a:rPr>
              <a:t>. They travel by </a:t>
            </a:r>
            <a:r>
              <a:rPr lang="en-GB" sz="1396" b="1" kern="0" dirty="0">
                <a:solidFill>
                  <a:srgbClr val="00B0F0"/>
                </a:solidFill>
              </a:rPr>
              <a:t>charter</a:t>
            </a:r>
            <a:r>
              <a:rPr lang="en-GB" sz="1400" kern="0" dirty="0">
                <a:solidFill>
                  <a:sysClr val="windowText" lastClr="000000"/>
                </a:solidFill>
              </a:rPr>
              <a:t> to a greater extent than other segments.</a:t>
            </a:r>
            <a:r>
              <a:rPr lang="en-US" sz="1400" kern="0" dirty="0">
                <a:solidFill>
                  <a:sysClr val="windowText" lastClr="000000"/>
                </a:solidFill>
              </a:rPr>
              <a:t> They normally go away for 7-14 days. </a:t>
            </a:r>
          </a:p>
          <a:p>
            <a:pPr marL="4763" lvl="0" algn="just" defTabSz="914400">
              <a:defRPr/>
            </a:pPr>
            <a:endParaRPr lang="en-GB" sz="1396" kern="0" dirty="0">
              <a:solidFill>
                <a:sysClr val="windowText" lastClr="000000"/>
              </a:solidFill>
            </a:endParaRPr>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448830" y="4511727"/>
            <a:ext cx="3229079" cy="2153795"/>
          </a:xfrm>
          <a:prstGeom prst="rect">
            <a:avLst/>
          </a:prstGeom>
        </p:spPr>
      </p:pic>
      <p:sp>
        <p:nvSpPr>
          <p:cNvPr id="24" name="TextBox 23"/>
          <p:cNvSpPr txBox="1"/>
          <p:nvPr/>
        </p:nvSpPr>
        <p:spPr>
          <a:xfrm>
            <a:off x="9380478" y="1703969"/>
            <a:ext cx="3439313" cy="1938351"/>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THE ROLE OF BRANDS</a:t>
            </a:r>
            <a:endParaRPr lang="en-GB" sz="1396" kern="0" dirty="0">
              <a:solidFill>
                <a:sysClr val="windowText" lastClr="000000"/>
              </a:solidFill>
            </a:endParaRPr>
          </a:p>
          <a:p>
            <a:pPr marL="4763" lvl="0" algn="just" defTabSz="914400">
              <a:defRPr/>
            </a:pPr>
            <a:r>
              <a:rPr lang="en-US" sz="1400" kern="0" dirty="0">
                <a:solidFill>
                  <a:sysClr val="windowText" lastClr="000000"/>
                </a:solidFill>
              </a:rPr>
              <a:t>This segment is important when brands want to profile themselves as supporting people in </a:t>
            </a:r>
            <a:r>
              <a:rPr lang="en-US" sz="1396" b="1" kern="0" dirty="0">
                <a:solidFill>
                  <a:srgbClr val="00B0F0"/>
                </a:solidFill>
              </a:rPr>
              <a:t>relieving stress and tension</a:t>
            </a:r>
            <a:r>
              <a:rPr lang="en-US" sz="1400" kern="0" dirty="0">
                <a:solidFill>
                  <a:sysClr val="windowText" lastClr="000000"/>
                </a:solidFill>
              </a:rPr>
              <a:t>. These are the brands and companies that focus on protection and prevention against danger and harm in everyday life. These brands function as a </a:t>
            </a:r>
            <a:r>
              <a:rPr lang="en-US" sz="1396" b="1" kern="0" dirty="0">
                <a:solidFill>
                  <a:srgbClr val="00B0F0"/>
                </a:solidFill>
              </a:rPr>
              <a:t>safety</a:t>
            </a:r>
            <a:r>
              <a:rPr lang="en-US" sz="1400" kern="0" dirty="0">
                <a:solidFill>
                  <a:sysClr val="windowText" lastClr="000000"/>
                </a:solidFill>
              </a:rPr>
              <a:t> net around us, our families and loved ones. </a:t>
            </a:r>
          </a:p>
        </p:txBody>
      </p:sp>
      <p:pic>
        <p:nvPicPr>
          <p:cNvPr id="14" name="Picture 2" descr="Bilderesultat for country falg button sweden"/>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696551" y="6876975"/>
            <a:ext cx="513334" cy="481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4247024"/>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sz="quarter" idx="14"/>
          </p:nvPr>
        </p:nvSpPr>
        <p:spPr>
          <a:xfrm>
            <a:off x="540000" y="1203933"/>
            <a:ext cx="2619353" cy="374398"/>
          </a:xfrm>
          <a:solidFill>
            <a:schemeClr val="tx1"/>
          </a:solidFill>
        </p:spPr>
        <p:txBody>
          <a:bodyPr/>
          <a:lstStyle/>
          <a:p>
            <a:r>
              <a:rPr lang="nb-NO" dirty="0"/>
              <a:t>Core motivations</a:t>
            </a:r>
          </a:p>
        </p:txBody>
      </p:sp>
      <p:sp>
        <p:nvSpPr>
          <p:cNvPr id="2" name="Title 1"/>
          <p:cNvSpPr>
            <a:spLocks noGrp="1"/>
          </p:cNvSpPr>
          <p:nvPr>
            <p:ph type="title"/>
          </p:nvPr>
        </p:nvSpPr>
        <p:spPr>
          <a:xfrm>
            <a:off x="539999" y="540000"/>
            <a:ext cx="1813540" cy="553998"/>
          </a:xfrm>
          <a:solidFill>
            <a:srgbClr val="00B0F0"/>
          </a:solidFill>
        </p:spPr>
        <p:txBody>
          <a:bodyPr/>
          <a:lstStyle/>
          <a:p>
            <a:r>
              <a:rPr lang="en-GB" b="1" dirty="0"/>
              <a:t>ESCAPE</a:t>
            </a:r>
            <a:endParaRPr lang="en-US" dirty="0"/>
          </a:p>
        </p:txBody>
      </p:sp>
      <p:graphicFrame>
        <p:nvGraphicFramePr>
          <p:cNvPr id="57" name="SI_Chart"/>
          <p:cNvGraphicFramePr/>
          <p:nvPr>
            <p:extLst>
              <p:ext uri="{D42A27DB-BD31-4B8C-83A1-F6EECF244321}">
                <p14:modId xmlns:p14="http://schemas.microsoft.com/office/powerpoint/2010/main" val="2378010639"/>
              </p:ext>
            </p:extLst>
          </p:nvPr>
        </p:nvGraphicFramePr>
        <p:xfrm>
          <a:off x="6563791" y="2594242"/>
          <a:ext cx="3556936" cy="178673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8" name="EB_Chart"/>
          <p:cNvGraphicFramePr/>
          <p:nvPr>
            <p:extLst>
              <p:ext uri="{D42A27DB-BD31-4B8C-83A1-F6EECF244321}">
                <p14:modId xmlns:p14="http://schemas.microsoft.com/office/powerpoint/2010/main" val="2143045835"/>
              </p:ext>
            </p:extLst>
          </p:nvPr>
        </p:nvGraphicFramePr>
        <p:xfrm>
          <a:off x="1463303" y="2628317"/>
          <a:ext cx="5400600" cy="178673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3" name="P_Chart"/>
          <p:cNvGraphicFramePr/>
          <p:nvPr>
            <p:extLst>
              <p:ext uri="{D42A27DB-BD31-4B8C-83A1-F6EECF244321}">
                <p14:modId xmlns:p14="http://schemas.microsoft.com/office/powerpoint/2010/main" val="1233785423"/>
              </p:ext>
            </p:extLst>
          </p:nvPr>
        </p:nvGraphicFramePr>
        <p:xfrm>
          <a:off x="2421482" y="5057239"/>
          <a:ext cx="3556936" cy="178693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64" name="FC_Chart"/>
          <p:cNvGraphicFramePr/>
          <p:nvPr>
            <p:extLst>
              <p:ext uri="{D42A27DB-BD31-4B8C-83A1-F6EECF244321}">
                <p14:modId xmlns:p14="http://schemas.microsoft.com/office/powerpoint/2010/main" val="1489322188"/>
              </p:ext>
            </p:extLst>
          </p:nvPr>
        </p:nvGraphicFramePr>
        <p:xfrm>
          <a:off x="6287839" y="5001832"/>
          <a:ext cx="4378063" cy="1786736"/>
        </p:xfrm>
        <a:graphic>
          <a:graphicData uri="http://schemas.openxmlformats.org/drawingml/2006/chart">
            <c:chart xmlns:c="http://schemas.openxmlformats.org/drawingml/2006/chart" xmlns:r="http://schemas.openxmlformats.org/officeDocument/2006/relationships" r:id="rId6"/>
          </a:graphicData>
        </a:graphic>
      </p:graphicFrame>
      <p:sp>
        <p:nvSpPr>
          <p:cNvPr id="33" name="EB_ChartHeader"/>
          <p:cNvSpPr/>
          <p:nvPr/>
        </p:nvSpPr>
        <p:spPr>
          <a:xfrm>
            <a:off x="3072423" y="2193285"/>
            <a:ext cx="2925155" cy="232347"/>
          </a:xfrm>
          <a:prstGeom prst="roundRect">
            <a:avLst>
              <a:gd name="adj" fmla="val 50000"/>
            </a:avLst>
          </a:prstGeom>
          <a:solidFill>
            <a:srgbClr val="C0000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39275" algn="ctr" defTabSz="1169887">
              <a:lnSpc>
                <a:spcPct val="90000"/>
              </a:lnSpc>
              <a:spcBef>
                <a:spcPts val="385"/>
              </a:spcBef>
            </a:pPr>
            <a:r>
              <a:rPr lang="en-US" sz="1232" b="1" dirty="0">
                <a:solidFill>
                  <a:srgbClr val="FFFFFF"/>
                </a:solidFill>
                <a:latin typeface="Segoe UI"/>
              </a:rPr>
              <a:t>Emotional Benefits</a:t>
            </a:r>
          </a:p>
        </p:txBody>
      </p:sp>
      <p:sp>
        <p:nvSpPr>
          <p:cNvPr id="34" name="P_ChartHeader"/>
          <p:cNvSpPr/>
          <p:nvPr/>
        </p:nvSpPr>
        <p:spPr>
          <a:xfrm>
            <a:off x="3072423" y="4614018"/>
            <a:ext cx="2925155" cy="232347"/>
          </a:xfrm>
          <a:prstGeom prst="roundRect">
            <a:avLst>
              <a:gd name="adj" fmla="val 50000"/>
            </a:avLst>
          </a:prstGeom>
          <a:solidFill>
            <a:srgbClr val="00B0F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39275" algn="ctr" defTabSz="1169887">
              <a:lnSpc>
                <a:spcPct val="90000"/>
              </a:lnSpc>
              <a:spcBef>
                <a:spcPts val="385"/>
              </a:spcBef>
            </a:pPr>
            <a:r>
              <a:rPr lang="en-US" sz="1232" b="1" dirty="0">
                <a:solidFill>
                  <a:srgbClr val="FFFFFF"/>
                </a:solidFill>
                <a:latin typeface="Segoe UI"/>
              </a:rPr>
              <a:t>Personality</a:t>
            </a:r>
          </a:p>
        </p:txBody>
      </p:sp>
      <p:sp>
        <p:nvSpPr>
          <p:cNvPr id="35" name="FC_ChartHeader"/>
          <p:cNvSpPr/>
          <p:nvPr/>
        </p:nvSpPr>
        <p:spPr>
          <a:xfrm>
            <a:off x="7257975" y="4626138"/>
            <a:ext cx="2925155" cy="232347"/>
          </a:xfrm>
          <a:prstGeom prst="roundRect">
            <a:avLst>
              <a:gd name="adj" fmla="val 50000"/>
            </a:avLst>
          </a:prstGeom>
          <a:solidFill>
            <a:srgbClr val="7030A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205247" algn="ctr" defTabSz="1169887">
              <a:lnSpc>
                <a:spcPct val="90000"/>
              </a:lnSpc>
              <a:spcBef>
                <a:spcPts val="385"/>
              </a:spcBef>
            </a:pPr>
            <a:r>
              <a:rPr lang="en-US" sz="1232" b="1" dirty="0">
                <a:solidFill>
                  <a:srgbClr val="FFFFFF"/>
                </a:solidFill>
                <a:latin typeface="Segoe UI"/>
              </a:rPr>
              <a:t>Destination features</a:t>
            </a:r>
          </a:p>
        </p:txBody>
      </p:sp>
      <p:sp>
        <p:nvSpPr>
          <p:cNvPr id="36" name="SI_ChartHeader"/>
          <p:cNvSpPr/>
          <p:nvPr/>
        </p:nvSpPr>
        <p:spPr>
          <a:xfrm>
            <a:off x="7168798" y="2203641"/>
            <a:ext cx="2925155" cy="232347"/>
          </a:xfrm>
          <a:prstGeom prst="roundRect">
            <a:avLst>
              <a:gd name="adj" fmla="val 50000"/>
            </a:avLst>
          </a:prstGeom>
          <a:solidFill>
            <a:srgbClr val="92D05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39275" algn="ctr" defTabSz="1169887">
              <a:lnSpc>
                <a:spcPct val="90000"/>
              </a:lnSpc>
              <a:spcBef>
                <a:spcPts val="385"/>
              </a:spcBef>
            </a:pPr>
            <a:r>
              <a:rPr lang="en-US" sz="1232" b="1" dirty="0">
                <a:solidFill>
                  <a:srgbClr val="FFFFFF"/>
                </a:solidFill>
                <a:latin typeface="Segoe UI"/>
              </a:rPr>
              <a:t>Social Identity</a:t>
            </a:r>
          </a:p>
        </p:txBody>
      </p:sp>
      <p:grpSp>
        <p:nvGrpSpPr>
          <p:cNvPr id="37" name="Gruppieren 3"/>
          <p:cNvGrpSpPr>
            <a:grpSpLocks noChangeAspect="1"/>
          </p:cNvGrpSpPr>
          <p:nvPr/>
        </p:nvGrpSpPr>
        <p:grpSpPr>
          <a:xfrm>
            <a:off x="7140299" y="2128962"/>
            <a:ext cx="360180" cy="360180"/>
            <a:chOff x="-1042867" y="3392141"/>
            <a:chExt cx="612000" cy="612000"/>
          </a:xfrm>
        </p:grpSpPr>
        <p:sp>
          <p:nvSpPr>
            <p:cNvPr id="38" name="Oval 210"/>
            <p:cNvSpPr>
              <a:spLocks noChangeAspect="1"/>
            </p:cNvSpPr>
            <p:nvPr/>
          </p:nvSpPr>
          <p:spPr>
            <a:xfrm>
              <a:off x="-1042867" y="3392141"/>
              <a:ext cx="612000" cy="612000"/>
            </a:xfrm>
            <a:prstGeom prst="ellipse">
              <a:avLst/>
            </a:prstGeom>
            <a:solidFill>
              <a:schemeClr val="bg1"/>
            </a:solidFill>
            <a:ln w="12700">
              <a:solidFill>
                <a:srgbClr val="50B4B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defTabSz="1169887"/>
              <a:endParaRPr lang="en-GB" sz="2309" b="1" dirty="0">
                <a:solidFill>
                  <a:prstClr val="white"/>
                </a:solidFill>
                <a:latin typeface="Segoe UI"/>
              </a:endParaRPr>
            </a:p>
          </p:txBody>
        </p:sp>
        <p:sp>
          <p:nvSpPr>
            <p:cNvPr id="39" name="Freeform 79"/>
            <p:cNvSpPr>
              <a:spLocks noEditPoints="1"/>
            </p:cNvSpPr>
            <p:nvPr/>
          </p:nvSpPr>
          <p:spPr bwMode="auto">
            <a:xfrm>
              <a:off x="-962984" y="3462925"/>
              <a:ext cx="483198" cy="410336"/>
            </a:xfrm>
            <a:custGeom>
              <a:avLst/>
              <a:gdLst/>
              <a:ahLst/>
              <a:cxnLst>
                <a:cxn ang="0">
                  <a:pos x="111" y="115"/>
                </a:cxn>
                <a:cxn ang="0">
                  <a:pos x="111" y="136"/>
                </a:cxn>
                <a:cxn ang="0">
                  <a:pos x="0" y="136"/>
                </a:cxn>
                <a:cxn ang="0">
                  <a:pos x="0" y="108"/>
                </a:cxn>
                <a:cxn ang="0">
                  <a:pos x="14" y="95"/>
                </a:cxn>
                <a:cxn ang="0">
                  <a:pos x="35" y="72"/>
                </a:cxn>
                <a:cxn ang="0">
                  <a:pos x="28" y="54"/>
                </a:cxn>
                <a:cxn ang="0">
                  <a:pos x="22" y="43"/>
                </a:cxn>
                <a:cxn ang="0">
                  <a:pos x="24" y="37"/>
                </a:cxn>
                <a:cxn ang="0">
                  <a:pos x="23" y="24"/>
                </a:cxn>
                <a:cxn ang="0">
                  <a:pos x="48" y="0"/>
                </a:cxn>
                <a:cxn ang="0">
                  <a:pos x="73" y="24"/>
                </a:cxn>
                <a:cxn ang="0">
                  <a:pos x="72" y="37"/>
                </a:cxn>
                <a:cxn ang="0">
                  <a:pos x="74" y="43"/>
                </a:cxn>
                <a:cxn ang="0">
                  <a:pos x="68" y="54"/>
                </a:cxn>
                <a:cxn ang="0">
                  <a:pos x="61" y="72"/>
                </a:cxn>
                <a:cxn ang="0">
                  <a:pos x="82" y="95"/>
                </a:cxn>
                <a:cxn ang="0">
                  <a:pos x="111" y="115"/>
                </a:cxn>
                <a:cxn ang="0">
                  <a:pos x="124" y="136"/>
                </a:cxn>
                <a:cxn ang="0">
                  <a:pos x="124" y="113"/>
                </a:cxn>
                <a:cxn ang="0">
                  <a:pos x="95" y="86"/>
                </a:cxn>
                <a:cxn ang="0">
                  <a:pos x="102" y="73"/>
                </a:cxn>
                <a:cxn ang="0">
                  <a:pos x="96" y="60"/>
                </a:cxn>
                <a:cxn ang="0">
                  <a:pos x="92" y="51"/>
                </a:cxn>
                <a:cxn ang="0">
                  <a:pos x="94" y="47"/>
                </a:cxn>
                <a:cxn ang="0">
                  <a:pos x="92" y="38"/>
                </a:cxn>
                <a:cxn ang="0">
                  <a:pos x="111" y="19"/>
                </a:cxn>
                <a:cxn ang="0">
                  <a:pos x="131" y="38"/>
                </a:cxn>
                <a:cxn ang="0">
                  <a:pos x="129" y="47"/>
                </a:cxn>
                <a:cxn ang="0">
                  <a:pos x="131" y="51"/>
                </a:cxn>
                <a:cxn ang="0">
                  <a:pos x="127" y="60"/>
                </a:cxn>
                <a:cxn ang="0">
                  <a:pos x="121" y="73"/>
                </a:cxn>
                <a:cxn ang="0">
                  <a:pos x="137" y="91"/>
                </a:cxn>
                <a:cxn ang="0">
                  <a:pos x="158" y="103"/>
                </a:cxn>
                <a:cxn ang="0">
                  <a:pos x="160" y="136"/>
                </a:cxn>
                <a:cxn ang="0">
                  <a:pos x="124" y="136"/>
                </a:cxn>
              </a:cxnLst>
              <a:rect l="0" t="0" r="r" b="b"/>
              <a:pathLst>
                <a:path w="160" h="136">
                  <a:moveTo>
                    <a:pt x="111" y="115"/>
                  </a:moveTo>
                  <a:cubicBezTo>
                    <a:pt x="111" y="119"/>
                    <a:pt x="111" y="136"/>
                    <a:pt x="111" y="136"/>
                  </a:cubicBezTo>
                  <a:cubicBezTo>
                    <a:pt x="0" y="136"/>
                    <a:pt x="0" y="136"/>
                    <a:pt x="0" y="136"/>
                  </a:cubicBezTo>
                  <a:cubicBezTo>
                    <a:pt x="0" y="108"/>
                    <a:pt x="0" y="108"/>
                    <a:pt x="0" y="108"/>
                  </a:cubicBezTo>
                  <a:cubicBezTo>
                    <a:pt x="0" y="100"/>
                    <a:pt x="9" y="97"/>
                    <a:pt x="14" y="95"/>
                  </a:cubicBezTo>
                  <a:cubicBezTo>
                    <a:pt x="30" y="89"/>
                    <a:pt x="35" y="84"/>
                    <a:pt x="35" y="72"/>
                  </a:cubicBezTo>
                  <a:cubicBezTo>
                    <a:pt x="35" y="65"/>
                    <a:pt x="30" y="67"/>
                    <a:pt x="28" y="54"/>
                  </a:cubicBezTo>
                  <a:cubicBezTo>
                    <a:pt x="27" y="49"/>
                    <a:pt x="23" y="54"/>
                    <a:pt x="22" y="43"/>
                  </a:cubicBezTo>
                  <a:cubicBezTo>
                    <a:pt x="22" y="38"/>
                    <a:pt x="24" y="37"/>
                    <a:pt x="24" y="37"/>
                  </a:cubicBezTo>
                  <a:cubicBezTo>
                    <a:pt x="24" y="37"/>
                    <a:pt x="23" y="30"/>
                    <a:pt x="23" y="24"/>
                  </a:cubicBezTo>
                  <a:cubicBezTo>
                    <a:pt x="22" y="17"/>
                    <a:pt x="26" y="0"/>
                    <a:pt x="48" y="0"/>
                  </a:cubicBezTo>
                  <a:cubicBezTo>
                    <a:pt x="70" y="0"/>
                    <a:pt x="74" y="17"/>
                    <a:pt x="73" y="24"/>
                  </a:cubicBezTo>
                  <a:cubicBezTo>
                    <a:pt x="73" y="30"/>
                    <a:pt x="72" y="37"/>
                    <a:pt x="72" y="37"/>
                  </a:cubicBezTo>
                  <a:cubicBezTo>
                    <a:pt x="72" y="37"/>
                    <a:pt x="74" y="38"/>
                    <a:pt x="74" y="43"/>
                  </a:cubicBezTo>
                  <a:cubicBezTo>
                    <a:pt x="73" y="54"/>
                    <a:pt x="69" y="49"/>
                    <a:pt x="68" y="54"/>
                  </a:cubicBezTo>
                  <a:cubicBezTo>
                    <a:pt x="66" y="67"/>
                    <a:pt x="61" y="65"/>
                    <a:pt x="61" y="72"/>
                  </a:cubicBezTo>
                  <a:cubicBezTo>
                    <a:pt x="61" y="84"/>
                    <a:pt x="66" y="89"/>
                    <a:pt x="82" y="95"/>
                  </a:cubicBezTo>
                  <a:cubicBezTo>
                    <a:pt x="98" y="102"/>
                    <a:pt x="111" y="108"/>
                    <a:pt x="111" y="115"/>
                  </a:cubicBezTo>
                  <a:close/>
                  <a:moveTo>
                    <a:pt x="124" y="136"/>
                  </a:moveTo>
                  <a:cubicBezTo>
                    <a:pt x="124" y="113"/>
                    <a:pt x="124" y="113"/>
                    <a:pt x="124" y="113"/>
                  </a:cubicBezTo>
                  <a:cubicBezTo>
                    <a:pt x="124" y="102"/>
                    <a:pt x="121" y="99"/>
                    <a:pt x="95" y="86"/>
                  </a:cubicBezTo>
                  <a:cubicBezTo>
                    <a:pt x="100" y="83"/>
                    <a:pt x="102" y="79"/>
                    <a:pt x="102" y="73"/>
                  </a:cubicBezTo>
                  <a:cubicBezTo>
                    <a:pt x="102" y="68"/>
                    <a:pt x="98" y="70"/>
                    <a:pt x="96" y="60"/>
                  </a:cubicBezTo>
                  <a:cubicBezTo>
                    <a:pt x="95" y="56"/>
                    <a:pt x="92" y="60"/>
                    <a:pt x="92" y="51"/>
                  </a:cubicBezTo>
                  <a:cubicBezTo>
                    <a:pt x="92" y="48"/>
                    <a:pt x="94" y="47"/>
                    <a:pt x="94" y="47"/>
                  </a:cubicBezTo>
                  <a:cubicBezTo>
                    <a:pt x="94" y="47"/>
                    <a:pt x="93" y="42"/>
                    <a:pt x="92" y="38"/>
                  </a:cubicBezTo>
                  <a:cubicBezTo>
                    <a:pt x="92" y="32"/>
                    <a:pt x="95" y="19"/>
                    <a:pt x="111" y="19"/>
                  </a:cubicBezTo>
                  <a:cubicBezTo>
                    <a:pt x="128" y="19"/>
                    <a:pt x="131" y="32"/>
                    <a:pt x="131" y="38"/>
                  </a:cubicBezTo>
                  <a:cubicBezTo>
                    <a:pt x="130" y="42"/>
                    <a:pt x="129" y="47"/>
                    <a:pt x="129" y="47"/>
                  </a:cubicBezTo>
                  <a:cubicBezTo>
                    <a:pt x="129" y="47"/>
                    <a:pt x="131" y="48"/>
                    <a:pt x="131" y="51"/>
                  </a:cubicBezTo>
                  <a:cubicBezTo>
                    <a:pt x="130" y="60"/>
                    <a:pt x="127" y="56"/>
                    <a:pt x="127" y="60"/>
                  </a:cubicBezTo>
                  <a:cubicBezTo>
                    <a:pt x="125" y="70"/>
                    <a:pt x="121" y="68"/>
                    <a:pt x="121" y="73"/>
                  </a:cubicBezTo>
                  <a:cubicBezTo>
                    <a:pt x="121" y="82"/>
                    <a:pt x="125" y="86"/>
                    <a:pt x="137" y="91"/>
                  </a:cubicBezTo>
                  <a:cubicBezTo>
                    <a:pt x="149" y="96"/>
                    <a:pt x="155" y="99"/>
                    <a:pt x="158" y="103"/>
                  </a:cubicBezTo>
                  <a:cubicBezTo>
                    <a:pt x="160" y="106"/>
                    <a:pt x="160" y="136"/>
                    <a:pt x="160" y="136"/>
                  </a:cubicBezTo>
                  <a:lnTo>
                    <a:pt x="124" y="136"/>
                  </a:lnTo>
                  <a:close/>
                </a:path>
              </a:pathLst>
            </a:custGeom>
            <a:solidFill>
              <a:srgbClr val="92D050"/>
            </a:solidFill>
            <a:ln w="9525">
              <a:solidFill>
                <a:srgbClr val="92D050"/>
              </a:solidFill>
              <a:round/>
              <a:headEnd/>
              <a:tailEnd/>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grpSp>
      <p:grpSp>
        <p:nvGrpSpPr>
          <p:cNvPr id="40" name="Gruppieren 2"/>
          <p:cNvGrpSpPr>
            <a:grpSpLocks noChangeAspect="1"/>
          </p:cNvGrpSpPr>
          <p:nvPr/>
        </p:nvGrpSpPr>
        <p:grpSpPr>
          <a:xfrm>
            <a:off x="7228813" y="4561086"/>
            <a:ext cx="360180" cy="360180"/>
            <a:chOff x="-1042867" y="2764795"/>
            <a:chExt cx="612000" cy="612000"/>
          </a:xfrm>
        </p:grpSpPr>
        <p:sp>
          <p:nvSpPr>
            <p:cNvPr id="41" name="Oval 210"/>
            <p:cNvSpPr>
              <a:spLocks noChangeAspect="1"/>
            </p:cNvSpPr>
            <p:nvPr/>
          </p:nvSpPr>
          <p:spPr>
            <a:xfrm>
              <a:off x="-1042867" y="2764795"/>
              <a:ext cx="612000" cy="612000"/>
            </a:xfrm>
            <a:prstGeom prst="ellipse">
              <a:avLst/>
            </a:prstGeom>
            <a:solidFill>
              <a:schemeClr val="bg1"/>
            </a:solidFill>
            <a:ln w="12700">
              <a:solidFill>
                <a:srgbClr val="8282A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defTabSz="1169887"/>
              <a:endParaRPr lang="en-GB" sz="2309" b="1" dirty="0">
                <a:solidFill>
                  <a:prstClr val="white"/>
                </a:solidFill>
                <a:latin typeface="Segoe UI"/>
              </a:endParaRPr>
            </a:p>
          </p:txBody>
        </p:sp>
        <p:sp>
          <p:nvSpPr>
            <p:cNvPr id="42" name="Freeform 62"/>
            <p:cNvSpPr>
              <a:spLocks noEditPoints="1"/>
            </p:cNvSpPr>
            <p:nvPr/>
          </p:nvSpPr>
          <p:spPr bwMode="auto">
            <a:xfrm>
              <a:off x="-951436" y="2835608"/>
              <a:ext cx="459684" cy="459684"/>
            </a:xfrm>
            <a:custGeom>
              <a:avLst/>
              <a:gdLst/>
              <a:ahLst/>
              <a:cxnLst>
                <a:cxn ang="0">
                  <a:pos x="0" y="91"/>
                </a:cxn>
                <a:cxn ang="0">
                  <a:pos x="16" y="106"/>
                </a:cxn>
                <a:cxn ang="0">
                  <a:pos x="27" y="102"/>
                </a:cxn>
                <a:cxn ang="0">
                  <a:pos x="55" y="73"/>
                </a:cxn>
                <a:cxn ang="0">
                  <a:pos x="63" y="81"/>
                </a:cxn>
                <a:cxn ang="0">
                  <a:pos x="66" y="92"/>
                </a:cxn>
                <a:cxn ang="0">
                  <a:pos x="77" y="103"/>
                </a:cxn>
                <a:cxn ang="0">
                  <a:pos x="93" y="103"/>
                </a:cxn>
                <a:cxn ang="0">
                  <a:pos x="92" y="87"/>
                </a:cxn>
                <a:cxn ang="0">
                  <a:pos x="81" y="76"/>
                </a:cxn>
                <a:cxn ang="0">
                  <a:pos x="71" y="73"/>
                </a:cxn>
                <a:cxn ang="0">
                  <a:pos x="63" y="66"/>
                </a:cxn>
                <a:cxn ang="0">
                  <a:pos x="68" y="61"/>
                </a:cxn>
                <a:cxn ang="0">
                  <a:pos x="98" y="53"/>
                </a:cxn>
                <a:cxn ang="0">
                  <a:pos x="107" y="33"/>
                </a:cxn>
                <a:cxn ang="0">
                  <a:pos x="107" y="33"/>
                </a:cxn>
                <a:cxn ang="0">
                  <a:pos x="102" y="29"/>
                </a:cxn>
                <a:cxn ang="0">
                  <a:pos x="99" y="30"/>
                </a:cxn>
                <a:cxn ang="0">
                  <a:pos x="98" y="31"/>
                </a:cxn>
                <a:cxn ang="0">
                  <a:pos x="93" y="36"/>
                </a:cxn>
                <a:cxn ang="0">
                  <a:pos x="82" y="40"/>
                </a:cxn>
                <a:cxn ang="0">
                  <a:pos x="71" y="35"/>
                </a:cxn>
                <a:cxn ang="0">
                  <a:pos x="67" y="24"/>
                </a:cxn>
                <a:cxn ang="0">
                  <a:pos x="71" y="13"/>
                </a:cxn>
                <a:cxn ang="0">
                  <a:pos x="76" y="9"/>
                </a:cxn>
                <a:cxn ang="0">
                  <a:pos x="77" y="7"/>
                </a:cxn>
                <a:cxn ang="0">
                  <a:pos x="78" y="4"/>
                </a:cxn>
                <a:cxn ang="0">
                  <a:pos x="74" y="0"/>
                </a:cxn>
                <a:cxn ang="0">
                  <a:pos x="73" y="0"/>
                </a:cxn>
                <a:cxn ang="0">
                  <a:pos x="54" y="9"/>
                </a:cxn>
                <a:cxn ang="0">
                  <a:pos x="46" y="39"/>
                </a:cxn>
                <a:cxn ang="0">
                  <a:pos x="41" y="44"/>
                </a:cxn>
                <a:cxn ang="0">
                  <a:pos x="20" y="23"/>
                </a:cxn>
                <a:cxn ang="0">
                  <a:pos x="20" y="17"/>
                </a:cxn>
                <a:cxn ang="0">
                  <a:pos x="7" y="11"/>
                </a:cxn>
                <a:cxn ang="0">
                  <a:pos x="0" y="17"/>
                </a:cxn>
                <a:cxn ang="0">
                  <a:pos x="7" y="31"/>
                </a:cxn>
                <a:cxn ang="0">
                  <a:pos x="13" y="31"/>
                </a:cxn>
                <a:cxn ang="0">
                  <a:pos x="33" y="51"/>
                </a:cxn>
                <a:cxn ang="0">
                  <a:pos x="5" y="80"/>
                </a:cxn>
                <a:cxn ang="0">
                  <a:pos x="0" y="91"/>
                </a:cxn>
                <a:cxn ang="0">
                  <a:pos x="12" y="90"/>
                </a:cxn>
                <a:cxn ang="0">
                  <a:pos x="17" y="84"/>
                </a:cxn>
                <a:cxn ang="0">
                  <a:pos x="23" y="90"/>
                </a:cxn>
                <a:cxn ang="0">
                  <a:pos x="17" y="95"/>
                </a:cxn>
                <a:cxn ang="0">
                  <a:pos x="12" y="90"/>
                </a:cxn>
              </a:cxnLst>
              <a:rect l="0" t="0" r="r" b="b"/>
              <a:pathLst>
                <a:path w="107" h="107">
                  <a:moveTo>
                    <a:pt x="0" y="91"/>
                  </a:moveTo>
                  <a:cubicBezTo>
                    <a:pt x="0" y="99"/>
                    <a:pt x="7" y="106"/>
                    <a:pt x="16" y="106"/>
                  </a:cubicBezTo>
                  <a:cubicBezTo>
                    <a:pt x="20" y="106"/>
                    <a:pt x="24" y="105"/>
                    <a:pt x="27" y="102"/>
                  </a:cubicBezTo>
                  <a:cubicBezTo>
                    <a:pt x="55" y="73"/>
                    <a:pt x="55" y="73"/>
                    <a:pt x="55" y="73"/>
                  </a:cubicBezTo>
                  <a:cubicBezTo>
                    <a:pt x="63" y="81"/>
                    <a:pt x="63" y="81"/>
                    <a:pt x="63" y="81"/>
                  </a:cubicBezTo>
                  <a:cubicBezTo>
                    <a:pt x="62" y="85"/>
                    <a:pt x="63" y="89"/>
                    <a:pt x="66" y="92"/>
                  </a:cubicBezTo>
                  <a:cubicBezTo>
                    <a:pt x="77" y="103"/>
                    <a:pt x="77" y="103"/>
                    <a:pt x="77" y="103"/>
                  </a:cubicBezTo>
                  <a:cubicBezTo>
                    <a:pt x="81" y="107"/>
                    <a:pt x="88" y="107"/>
                    <a:pt x="93" y="103"/>
                  </a:cubicBezTo>
                  <a:cubicBezTo>
                    <a:pt x="97" y="99"/>
                    <a:pt x="97" y="92"/>
                    <a:pt x="92" y="87"/>
                  </a:cubicBezTo>
                  <a:cubicBezTo>
                    <a:pt x="81" y="76"/>
                    <a:pt x="81" y="76"/>
                    <a:pt x="81" y="76"/>
                  </a:cubicBezTo>
                  <a:cubicBezTo>
                    <a:pt x="79" y="73"/>
                    <a:pt x="74" y="72"/>
                    <a:pt x="71" y="73"/>
                  </a:cubicBezTo>
                  <a:cubicBezTo>
                    <a:pt x="63" y="66"/>
                    <a:pt x="63" y="66"/>
                    <a:pt x="63" y="66"/>
                  </a:cubicBezTo>
                  <a:cubicBezTo>
                    <a:pt x="68" y="61"/>
                    <a:pt x="68" y="61"/>
                    <a:pt x="68" y="61"/>
                  </a:cubicBezTo>
                  <a:cubicBezTo>
                    <a:pt x="78" y="64"/>
                    <a:pt x="90" y="61"/>
                    <a:pt x="98" y="53"/>
                  </a:cubicBezTo>
                  <a:cubicBezTo>
                    <a:pt x="103" y="47"/>
                    <a:pt x="106" y="40"/>
                    <a:pt x="107" y="33"/>
                  </a:cubicBezTo>
                  <a:cubicBezTo>
                    <a:pt x="107" y="33"/>
                    <a:pt x="107" y="33"/>
                    <a:pt x="107" y="33"/>
                  </a:cubicBezTo>
                  <a:cubicBezTo>
                    <a:pt x="107" y="31"/>
                    <a:pt x="105" y="29"/>
                    <a:pt x="102" y="29"/>
                  </a:cubicBezTo>
                  <a:cubicBezTo>
                    <a:pt x="101" y="29"/>
                    <a:pt x="100" y="29"/>
                    <a:pt x="99" y="30"/>
                  </a:cubicBezTo>
                  <a:cubicBezTo>
                    <a:pt x="98" y="31"/>
                    <a:pt x="98" y="31"/>
                    <a:pt x="98" y="31"/>
                  </a:cubicBezTo>
                  <a:cubicBezTo>
                    <a:pt x="93" y="36"/>
                    <a:pt x="93" y="36"/>
                    <a:pt x="93" y="36"/>
                  </a:cubicBezTo>
                  <a:cubicBezTo>
                    <a:pt x="91" y="38"/>
                    <a:pt x="87" y="40"/>
                    <a:pt x="82" y="40"/>
                  </a:cubicBezTo>
                  <a:cubicBezTo>
                    <a:pt x="78" y="40"/>
                    <a:pt x="74" y="38"/>
                    <a:pt x="71" y="35"/>
                  </a:cubicBezTo>
                  <a:cubicBezTo>
                    <a:pt x="69" y="32"/>
                    <a:pt x="67" y="29"/>
                    <a:pt x="67" y="24"/>
                  </a:cubicBezTo>
                  <a:cubicBezTo>
                    <a:pt x="67" y="20"/>
                    <a:pt x="68" y="16"/>
                    <a:pt x="71" y="13"/>
                  </a:cubicBezTo>
                  <a:cubicBezTo>
                    <a:pt x="76" y="9"/>
                    <a:pt x="76" y="9"/>
                    <a:pt x="76" y="9"/>
                  </a:cubicBezTo>
                  <a:cubicBezTo>
                    <a:pt x="77" y="7"/>
                    <a:pt x="77" y="7"/>
                    <a:pt x="77" y="7"/>
                  </a:cubicBezTo>
                  <a:cubicBezTo>
                    <a:pt x="78" y="7"/>
                    <a:pt x="78" y="5"/>
                    <a:pt x="78" y="4"/>
                  </a:cubicBezTo>
                  <a:cubicBezTo>
                    <a:pt x="78" y="2"/>
                    <a:pt x="76" y="0"/>
                    <a:pt x="74" y="0"/>
                  </a:cubicBezTo>
                  <a:cubicBezTo>
                    <a:pt x="73" y="0"/>
                    <a:pt x="73" y="0"/>
                    <a:pt x="73" y="0"/>
                  </a:cubicBezTo>
                  <a:cubicBezTo>
                    <a:pt x="66" y="0"/>
                    <a:pt x="59" y="3"/>
                    <a:pt x="54" y="9"/>
                  </a:cubicBezTo>
                  <a:cubicBezTo>
                    <a:pt x="46" y="17"/>
                    <a:pt x="43" y="28"/>
                    <a:pt x="46" y="39"/>
                  </a:cubicBezTo>
                  <a:cubicBezTo>
                    <a:pt x="41" y="44"/>
                    <a:pt x="41" y="44"/>
                    <a:pt x="41" y="44"/>
                  </a:cubicBezTo>
                  <a:cubicBezTo>
                    <a:pt x="20" y="23"/>
                    <a:pt x="20" y="23"/>
                    <a:pt x="20" y="23"/>
                  </a:cubicBezTo>
                  <a:cubicBezTo>
                    <a:pt x="20" y="17"/>
                    <a:pt x="20" y="17"/>
                    <a:pt x="20" y="17"/>
                  </a:cubicBezTo>
                  <a:cubicBezTo>
                    <a:pt x="7" y="11"/>
                    <a:pt x="7" y="11"/>
                    <a:pt x="7" y="11"/>
                  </a:cubicBezTo>
                  <a:cubicBezTo>
                    <a:pt x="0" y="17"/>
                    <a:pt x="0" y="17"/>
                    <a:pt x="0" y="17"/>
                  </a:cubicBezTo>
                  <a:cubicBezTo>
                    <a:pt x="7" y="31"/>
                    <a:pt x="7" y="31"/>
                    <a:pt x="7" y="31"/>
                  </a:cubicBezTo>
                  <a:cubicBezTo>
                    <a:pt x="13" y="31"/>
                    <a:pt x="13" y="31"/>
                    <a:pt x="13" y="31"/>
                  </a:cubicBezTo>
                  <a:cubicBezTo>
                    <a:pt x="33" y="51"/>
                    <a:pt x="33" y="51"/>
                    <a:pt x="33" y="51"/>
                  </a:cubicBezTo>
                  <a:cubicBezTo>
                    <a:pt x="5" y="80"/>
                    <a:pt x="5" y="80"/>
                    <a:pt x="5" y="80"/>
                  </a:cubicBezTo>
                  <a:cubicBezTo>
                    <a:pt x="2" y="82"/>
                    <a:pt x="0" y="86"/>
                    <a:pt x="0" y="91"/>
                  </a:cubicBezTo>
                  <a:close/>
                  <a:moveTo>
                    <a:pt x="12" y="90"/>
                  </a:moveTo>
                  <a:cubicBezTo>
                    <a:pt x="12" y="87"/>
                    <a:pt x="14" y="84"/>
                    <a:pt x="17" y="84"/>
                  </a:cubicBezTo>
                  <a:cubicBezTo>
                    <a:pt x="20" y="84"/>
                    <a:pt x="23" y="87"/>
                    <a:pt x="23" y="90"/>
                  </a:cubicBezTo>
                  <a:cubicBezTo>
                    <a:pt x="23" y="93"/>
                    <a:pt x="20" y="95"/>
                    <a:pt x="17" y="95"/>
                  </a:cubicBezTo>
                  <a:cubicBezTo>
                    <a:pt x="14" y="95"/>
                    <a:pt x="12" y="93"/>
                    <a:pt x="12" y="90"/>
                  </a:cubicBezTo>
                  <a:close/>
                </a:path>
              </a:pathLst>
            </a:custGeom>
            <a:solidFill>
              <a:srgbClr val="7030A0"/>
            </a:solidFill>
            <a:ln w="9525">
              <a:solidFill>
                <a:srgbClr val="7030A0"/>
              </a:solidFill>
              <a:round/>
              <a:headEnd/>
              <a:tailEnd/>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grpSp>
      <p:grpSp>
        <p:nvGrpSpPr>
          <p:cNvPr id="43" name="Gruppieren 4"/>
          <p:cNvGrpSpPr>
            <a:grpSpLocks noChangeAspect="1"/>
          </p:cNvGrpSpPr>
          <p:nvPr/>
        </p:nvGrpSpPr>
        <p:grpSpPr>
          <a:xfrm>
            <a:off x="3008707" y="2120056"/>
            <a:ext cx="360180" cy="360180"/>
            <a:chOff x="-1042867" y="4019487"/>
            <a:chExt cx="612000" cy="612000"/>
          </a:xfrm>
        </p:grpSpPr>
        <p:sp>
          <p:nvSpPr>
            <p:cNvPr id="44" name="Oval 210"/>
            <p:cNvSpPr>
              <a:spLocks noChangeAspect="1"/>
            </p:cNvSpPr>
            <p:nvPr/>
          </p:nvSpPr>
          <p:spPr>
            <a:xfrm flipH="1">
              <a:off x="-1042867" y="4019487"/>
              <a:ext cx="612000" cy="612000"/>
            </a:xfrm>
            <a:prstGeom prst="ellipse">
              <a:avLst/>
            </a:prstGeom>
            <a:solidFill>
              <a:schemeClr val="bg1"/>
            </a:solidFill>
            <a:ln w="1270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defTabSz="1169887"/>
              <a:endParaRPr lang="en-GB" sz="2309" b="1" dirty="0">
                <a:solidFill>
                  <a:prstClr val="white"/>
                </a:solidFill>
                <a:latin typeface="Segoe UI"/>
              </a:endParaRPr>
            </a:p>
          </p:txBody>
        </p:sp>
        <p:sp>
          <p:nvSpPr>
            <p:cNvPr id="45" name="Freeform 41"/>
            <p:cNvSpPr>
              <a:spLocks noEditPoints="1"/>
            </p:cNvSpPr>
            <p:nvPr/>
          </p:nvSpPr>
          <p:spPr bwMode="auto">
            <a:xfrm>
              <a:off x="-977315" y="4143913"/>
              <a:ext cx="497527" cy="448169"/>
            </a:xfrm>
            <a:custGeom>
              <a:avLst/>
              <a:gdLst/>
              <a:ahLst/>
              <a:cxnLst>
                <a:cxn ang="0">
                  <a:pos x="54" y="14"/>
                </a:cxn>
                <a:cxn ang="0">
                  <a:pos x="31" y="0"/>
                </a:cxn>
                <a:cxn ang="0">
                  <a:pos x="0" y="31"/>
                </a:cxn>
                <a:cxn ang="0">
                  <a:pos x="49" y="93"/>
                </a:cxn>
                <a:cxn ang="0">
                  <a:pos x="50" y="94"/>
                </a:cxn>
                <a:cxn ang="0">
                  <a:pos x="58" y="94"/>
                </a:cxn>
                <a:cxn ang="0">
                  <a:pos x="58" y="93"/>
                </a:cxn>
                <a:cxn ang="0">
                  <a:pos x="107" y="31"/>
                </a:cxn>
                <a:cxn ang="0">
                  <a:pos x="76" y="0"/>
                </a:cxn>
                <a:cxn ang="0">
                  <a:pos x="54" y="14"/>
                </a:cxn>
                <a:cxn ang="0">
                  <a:pos x="77" y="20"/>
                </a:cxn>
                <a:cxn ang="0">
                  <a:pos x="74" y="16"/>
                </a:cxn>
                <a:cxn ang="0">
                  <a:pos x="78" y="11"/>
                </a:cxn>
                <a:cxn ang="0">
                  <a:pos x="89" y="17"/>
                </a:cxn>
                <a:cxn ang="0">
                  <a:pos x="96" y="29"/>
                </a:cxn>
                <a:cxn ang="0">
                  <a:pos x="91" y="33"/>
                </a:cxn>
                <a:cxn ang="0">
                  <a:pos x="87" y="30"/>
                </a:cxn>
                <a:cxn ang="0">
                  <a:pos x="77" y="20"/>
                </a:cxn>
              </a:cxnLst>
              <a:rect l="0" t="0" r="r" b="b"/>
              <a:pathLst>
                <a:path w="107" h="96">
                  <a:moveTo>
                    <a:pt x="54" y="14"/>
                  </a:moveTo>
                  <a:cubicBezTo>
                    <a:pt x="51" y="5"/>
                    <a:pt x="40" y="0"/>
                    <a:pt x="31" y="0"/>
                  </a:cubicBezTo>
                  <a:cubicBezTo>
                    <a:pt x="14" y="0"/>
                    <a:pt x="0" y="13"/>
                    <a:pt x="0" y="31"/>
                  </a:cubicBezTo>
                  <a:cubicBezTo>
                    <a:pt x="0" y="64"/>
                    <a:pt x="32" y="73"/>
                    <a:pt x="49" y="93"/>
                  </a:cubicBezTo>
                  <a:cubicBezTo>
                    <a:pt x="49" y="93"/>
                    <a:pt x="50" y="94"/>
                    <a:pt x="50" y="94"/>
                  </a:cubicBezTo>
                  <a:cubicBezTo>
                    <a:pt x="52" y="96"/>
                    <a:pt x="55" y="96"/>
                    <a:pt x="58" y="94"/>
                  </a:cubicBezTo>
                  <a:cubicBezTo>
                    <a:pt x="58" y="94"/>
                    <a:pt x="58" y="93"/>
                    <a:pt x="58" y="93"/>
                  </a:cubicBezTo>
                  <a:cubicBezTo>
                    <a:pt x="75" y="73"/>
                    <a:pt x="107" y="65"/>
                    <a:pt x="107" y="31"/>
                  </a:cubicBezTo>
                  <a:cubicBezTo>
                    <a:pt x="107" y="13"/>
                    <a:pt x="93" y="0"/>
                    <a:pt x="76" y="0"/>
                  </a:cubicBezTo>
                  <a:cubicBezTo>
                    <a:pt x="67" y="0"/>
                    <a:pt x="56" y="5"/>
                    <a:pt x="54" y="14"/>
                  </a:cubicBezTo>
                  <a:close/>
                  <a:moveTo>
                    <a:pt x="77" y="20"/>
                  </a:moveTo>
                  <a:cubicBezTo>
                    <a:pt x="75" y="20"/>
                    <a:pt x="74" y="18"/>
                    <a:pt x="74" y="16"/>
                  </a:cubicBezTo>
                  <a:cubicBezTo>
                    <a:pt x="74" y="13"/>
                    <a:pt x="76" y="11"/>
                    <a:pt x="78" y="11"/>
                  </a:cubicBezTo>
                  <a:cubicBezTo>
                    <a:pt x="82" y="11"/>
                    <a:pt x="86" y="14"/>
                    <a:pt x="89" y="17"/>
                  </a:cubicBezTo>
                  <a:cubicBezTo>
                    <a:pt x="93" y="21"/>
                    <a:pt x="96" y="26"/>
                    <a:pt x="96" y="29"/>
                  </a:cubicBezTo>
                  <a:cubicBezTo>
                    <a:pt x="96" y="31"/>
                    <a:pt x="94" y="33"/>
                    <a:pt x="91" y="33"/>
                  </a:cubicBezTo>
                  <a:cubicBezTo>
                    <a:pt x="89" y="33"/>
                    <a:pt x="87" y="32"/>
                    <a:pt x="87" y="30"/>
                  </a:cubicBezTo>
                  <a:cubicBezTo>
                    <a:pt x="86" y="25"/>
                    <a:pt x="82" y="21"/>
                    <a:pt x="77" y="20"/>
                  </a:cubicBezTo>
                  <a:close/>
                </a:path>
              </a:pathLst>
            </a:custGeom>
            <a:solidFill>
              <a:srgbClr val="C00000"/>
            </a:solidFill>
            <a:ln w="9525">
              <a:noFill/>
              <a:round/>
              <a:headEnd/>
              <a:tailEnd/>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grpSp>
      <p:grpSp>
        <p:nvGrpSpPr>
          <p:cNvPr id="46" name="Group 45"/>
          <p:cNvGrpSpPr/>
          <p:nvPr/>
        </p:nvGrpSpPr>
        <p:grpSpPr>
          <a:xfrm>
            <a:off x="3008707" y="4549828"/>
            <a:ext cx="360180" cy="360180"/>
            <a:chOff x="4453663" y="4849050"/>
            <a:chExt cx="468000" cy="468000"/>
          </a:xfrm>
        </p:grpSpPr>
        <p:sp>
          <p:nvSpPr>
            <p:cNvPr id="47" name="Oval 210"/>
            <p:cNvSpPr>
              <a:spLocks noChangeAspect="1"/>
            </p:cNvSpPr>
            <p:nvPr/>
          </p:nvSpPr>
          <p:spPr>
            <a:xfrm flipH="1">
              <a:off x="4453663" y="4849050"/>
              <a:ext cx="468000" cy="468000"/>
            </a:xfrm>
            <a:prstGeom prst="ellipse">
              <a:avLst/>
            </a:prstGeom>
            <a:solidFill>
              <a:schemeClr val="bg1"/>
            </a:solidFill>
            <a:ln w="12700">
              <a:solidFill>
                <a:srgbClr val="4A7EC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a:endParaRPr lang="en-GB" sz="1385" b="1" dirty="0">
                <a:solidFill>
                  <a:schemeClr val="bg1"/>
                </a:solidFill>
              </a:endParaRPr>
            </a:p>
          </p:txBody>
        </p:sp>
        <p:grpSp>
          <p:nvGrpSpPr>
            <p:cNvPr id="48" name="Gruppieren 59"/>
            <p:cNvGrpSpPr/>
            <p:nvPr/>
          </p:nvGrpSpPr>
          <p:grpSpPr>
            <a:xfrm>
              <a:off x="4466856" y="4958245"/>
              <a:ext cx="449467" cy="332344"/>
              <a:chOff x="1404938" y="1736726"/>
              <a:chExt cx="6000750" cy="4437062"/>
            </a:xfrm>
            <a:solidFill>
              <a:schemeClr val="accent4">
                <a:lumMod val="60000"/>
                <a:lumOff val="40000"/>
              </a:schemeClr>
            </a:solidFill>
          </p:grpSpPr>
          <p:sp>
            <p:nvSpPr>
              <p:cNvPr id="49" name="Freeform 7"/>
              <p:cNvSpPr>
                <a:spLocks/>
              </p:cNvSpPr>
              <p:nvPr/>
            </p:nvSpPr>
            <p:spPr bwMode="auto">
              <a:xfrm>
                <a:off x="140493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0" name="Freeform 8"/>
              <p:cNvSpPr>
                <a:spLocks/>
              </p:cNvSpPr>
              <p:nvPr/>
            </p:nvSpPr>
            <p:spPr bwMode="auto">
              <a:xfrm>
                <a:off x="3448050" y="1785938"/>
                <a:ext cx="1922463" cy="906463"/>
              </a:xfrm>
              <a:custGeom>
                <a:avLst/>
                <a:gdLst>
                  <a:gd name="T0" fmla="*/ 0 w 1211"/>
                  <a:gd name="T1" fmla="*/ 571 h 571"/>
                  <a:gd name="T2" fmla="*/ 605 w 1211"/>
                  <a:gd name="T3" fmla="*/ 0 h 571"/>
                  <a:gd name="T4" fmla="*/ 1211 w 1211"/>
                  <a:gd name="T5" fmla="*/ 571 h 571"/>
                  <a:gd name="T6" fmla="*/ 0 w 1211"/>
                  <a:gd name="T7" fmla="*/ 571 h 571"/>
                </a:gdLst>
                <a:ahLst/>
                <a:cxnLst>
                  <a:cxn ang="0">
                    <a:pos x="T0" y="T1"/>
                  </a:cxn>
                  <a:cxn ang="0">
                    <a:pos x="T2" y="T3"/>
                  </a:cxn>
                  <a:cxn ang="0">
                    <a:pos x="T4" y="T5"/>
                  </a:cxn>
                  <a:cxn ang="0">
                    <a:pos x="T6" y="T7"/>
                  </a:cxn>
                </a:cxnLst>
                <a:rect l="0" t="0" r="r" b="b"/>
                <a:pathLst>
                  <a:path w="1211" h="571">
                    <a:moveTo>
                      <a:pt x="0" y="571"/>
                    </a:moveTo>
                    <a:lnTo>
                      <a:pt x="605" y="0"/>
                    </a:lnTo>
                    <a:lnTo>
                      <a:pt x="1211" y="571"/>
                    </a:lnTo>
                    <a:lnTo>
                      <a:pt x="0" y="571"/>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1" name="Freeform 9"/>
              <p:cNvSpPr>
                <a:spLocks/>
              </p:cNvSpPr>
              <p:nvPr/>
            </p:nvSpPr>
            <p:spPr bwMode="auto">
              <a:xfrm>
                <a:off x="547528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2" name="Freeform 10"/>
              <p:cNvSpPr>
                <a:spLocks/>
              </p:cNvSpPr>
              <p:nvPr/>
            </p:nvSpPr>
            <p:spPr bwMode="auto">
              <a:xfrm>
                <a:off x="2424113" y="1736726"/>
                <a:ext cx="1922463" cy="909638"/>
              </a:xfrm>
              <a:custGeom>
                <a:avLst/>
                <a:gdLst>
                  <a:gd name="T0" fmla="*/ 0 w 1211"/>
                  <a:gd name="T1" fmla="*/ 0 h 573"/>
                  <a:gd name="T2" fmla="*/ 605 w 1211"/>
                  <a:gd name="T3" fmla="*/ 573 h 573"/>
                  <a:gd name="T4" fmla="*/ 1211 w 1211"/>
                  <a:gd name="T5" fmla="*/ 0 h 573"/>
                  <a:gd name="T6" fmla="*/ 0 w 1211"/>
                  <a:gd name="T7" fmla="*/ 0 h 573"/>
                </a:gdLst>
                <a:ahLst/>
                <a:cxnLst>
                  <a:cxn ang="0">
                    <a:pos x="T0" y="T1"/>
                  </a:cxn>
                  <a:cxn ang="0">
                    <a:pos x="T2" y="T3"/>
                  </a:cxn>
                  <a:cxn ang="0">
                    <a:pos x="T4" y="T5"/>
                  </a:cxn>
                  <a:cxn ang="0">
                    <a:pos x="T6" y="T7"/>
                  </a:cxn>
                </a:cxnLst>
                <a:rect l="0" t="0" r="r" b="b"/>
                <a:pathLst>
                  <a:path w="1211" h="573">
                    <a:moveTo>
                      <a:pt x="0" y="0"/>
                    </a:moveTo>
                    <a:lnTo>
                      <a:pt x="605" y="573"/>
                    </a:lnTo>
                    <a:lnTo>
                      <a:pt x="1211" y="0"/>
                    </a:lnTo>
                    <a:lnTo>
                      <a:pt x="0"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3" name="Freeform 11"/>
              <p:cNvSpPr>
                <a:spLocks/>
              </p:cNvSpPr>
              <p:nvPr/>
            </p:nvSpPr>
            <p:spPr bwMode="auto">
              <a:xfrm>
                <a:off x="4346583" y="1756034"/>
                <a:ext cx="2116761" cy="793105"/>
              </a:xfrm>
              <a:custGeom>
                <a:avLst/>
                <a:gdLst>
                  <a:gd name="T0" fmla="*/ 0 w 1213"/>
                  <a:gd name="T1" fmla="*/ 0 h 573"/>
                  <a:gd name="T2" fmla="*/ 606 w 1213"/>
                  <a:gd name="T3" fmla="*/ 573 h 573"/>
                  <a:gd name="T4" fmla="*/ 1213 w 1213"/>
                  <a:gd name="T5" fmla="*/ 0 h 573"/>
                  <a:gd name="T6" fmla="*/ 0 w 1213"/>
                  <a:gd name="T7" fmla="*/ 0 h 573"/>
                </a:gdLst>
                <a:ahLst/>
                <a:cxnLst>
                  <a:cxn ang="0">
                    <a:pos x="T0" y="T1"/>
                  </a:cxn>
                  <a:cxn ang="0">
                    <a:pos x="T2" y="T3"/>
                  </a:cxn>
                  <a:cxn ang="0">
                    <a:pos x="T4" y="T5"/>
                  </a:cxn>
                  <a:cxn ang="0">
                    <a:pos x="T6" y="T7"/>
                  </a:cxn>
                </a:cxnLst>
                <a:rect l="0" t="0" r="r" b="b"/>
                <a:pathLst>
                  <a:path w="1213" h="573">
                    <a:moveTo>
                      <a:pt x="0" y="0"/>
                    </a:moveTo>
                    <a:lnTo>
                      <a:pt x="606" y="573"/>
                    </a:lnTo>
                    <a:lnTo>
                      <a:pt x="1213" y="0"/>
                    </a:lnTo>
                    <a:lnTo>
                      <a:pt x="0"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4" name="Freeform 12"/>
              <p:cNvSpPr>
                <a:spLocks/>
              </p:cNvSpPr>
              <p:nvPr/>
            </p:nvSpPr>
            <p:spPr bwMode="auto">
              <a:xfrm>
                <a:off x="4410075" y="2763838"/>
                <a:ext cx="2995613" cy="3409950"/>
              </a:xfrm>
              <a:custGeom>
                <a:avLst/>
                <a:gdLst>
                  <a:gd name="T0" fmla="*/ 1887 w 1887"/>
                  <a:gd name="T1" fmla="*/ 0 h 2148"/>
                  <a:gd name="T2" fmla="*/ 642 w 1887"/>
                  <a:gd name="T3" fmla="*/ 0 h 2148"/>
                  <a:gd name="T4" fmla="*/ 0 w 1887"/>
                  <a:gd name="T5" fmla="*/ 2148 h 2148"/>
                  <a:gd name="T6" fmla="*/ 1887 w 1887"/>
                  <a:gd name="T7" fmla="*/ 0 h 2148"/>
                  <a:gd name="T8" fmla="*/ 1887 w 1887"/>
                  <a:gd name="T9" fmla="*/ 0 h 2148"/>
                </a:gdLst>
                <a:ahLst/>
                <a:cxnLst>
                  <a:cxn ang="0">
                    <a:pos x="T0" y="T1"/>
                  </a:cxn>
                  <a:cxn ang="0">
                    <a:pos x="T2" y="T3"/>
                  </a:cxn>
                  <a:cxn ang="0">
                    <a:pos x="T4" y="T5"/>
                  </a:cxn>
                  <a:cxn ang="0">
                    <a:pos x="T6" y="T7"/>
                  </a:cxn>
                  <a:cxn ang="0">
                    <a:pos x="T8" y="T9"/>
                  </a:cxn>
                </a:cxnLst>
                <a:rect l="0" t="0" r="r" b="b"/>
                <a:pathLst>
                  <a:path w="1887" h="2148">
                    <a:moveTo>
                      <a:pt x="1887" y="0"/>
                    </a:moveTo>
                    <a:lnTo>
                      <a:pt x="642" y="0"/>
                    </a:lnTo>
                    <a:lnTo>
                      <a:pt x="0" y="2148"/>
                    </a:lnTo>
                    <a:lnTo>
                      <a:pt x="1887" y="0"/>
                    </a:lnTo>
                    <a:lnTo>
                      <a:pt x="1887"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5" name="Freeform 13"/>
              <p:cNvSpPr>
                <a:spLocks/>
              </p:cNvSpPr>
              <p:nvPr/>
            </p:nvSpPr>
            <p:spPr bwMode="auto">
              <a:xfrm>
                <a:off x="3432175" y="2763838"/>
                <a:ext cx="1909763" cy="3284538"/>
              </a:xfrm>
              <a:custGeom>
                <a:avLst/>
                <a:gdLst>
                  <a:gd name="T0" fmla="*/ 0 w 1203"/>
                  <a:gd name="T1" fmla="*/ 0 h 2069"/>
                  <a:gd name="T2" fmla="*/ 601 w 1203"/>
                  <a:gd name="T3" fmla="*/ 2069 h 2069"/>
                  <a:gd name="T4" fmla="*/ 1203 w 1203"/>
                  <a:gd name="T5" fmla="*/ 0 h 2069"/>
                  <a:gd name="T6" fmla="*/ 0 w 1203"/>
                  <a:gd name="T7" fmla="*/ 0 h 2069"/>
                </a:gdLst>
                <a:ahLst/>
                <a:cxnLst>
                  <a:cxn ang="0">
                    <a:pos x="T0" y="T1"/>
                  </a:cxn>
                  <a:cxn ang="0">
                    <a:pos x="T2" y="T3"/>
                  </a:cxn>
                  <a:cxn ang="0">
                    <a:pos x="T4" y="T5"/>
                  </a:cxn>
                  <a:cxn ang="0">
                    <a:pos x="T6" y="T7"/>
                  </a:cxn>
                </a:cxnLst>
                <a:rect l="0" t="0" r="r" b="b"/>
                <a:pathLst>
                  <a:path w="1203" h="2069">
                    <a:moveTo>
                      <a:pt x="0" y="0"/>
                    </a:moveTo>
                    <a:lnTo>
                      <a:pt x="601" y="2069"/>
                    </a:lnTo>
                    <a:lnTo>
                      <a:pt x="1203" y="0"/>
                    </a:lnTo>
                    <a:lnTo>
                      <a:pt x="0"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6" name="Freeform 14"/>
              <p:cNvSpPr>
                <a:spLocks noEditPoints="1"/>
              </p:cNvSpPr>
              <p:nvPr/>
            </p:nvSpPr>
            <p:spPr bwMode="auto">
              <a:xfrm>
                <a:off x="1409012" y="2763838"/>
                <a:ext cx="2932113" cy="3409950"/>
              </a:xfrm>
              <a:custGeom>
                <a:avLst/>
                <a:gdLst>
                  <a:gd name="T0" fmla="*/ 1218 w 1847"/>
                  <a:gd name="T1" fmla="*/ 0 h 2148"/>
                  <a:gd name="T2" fmla="*/ 0 w 1847"/>
                  <a:gd name="T3" fmla="*/ 0 h 2148"/>
                  <a:gd name="T4" fmla="*/ 1847 w 1847"/>
                  <a:gd name="T5" fmla="*/ 2148 h 2148"/>
                  <a:gd name="T6" fmla="*/ 1218 w 1847"/>
                  <a:gd name="T7" fmla="*/ 0 h 2148"/>
                  <a:gd name="T8" fmla="*/ 854 w 1847"/>
                  <a:gd name="T9" fmla="*/ 858 h 2148"/>
                  <a:gd name="T10" fmla="*/ 775 w 1847"/>
                  <a:gd name="T11" fmla="*/ 519 h 2148"/>
                  <a:gd name="T12" fmla="*/ 437 w 1847"/>
                  <a:gd name="T13" fmla="*/ 440 h 2148"/>
                  <a:gd name="T14" fmla="*/ 775 w 1847"/>
                  <a:gd name="T15" fmla="*/ 361 h 2148"/>
                  <a:gd name="T16" fmla="*/ 854 w 1847"/>
                  <a:gd name="T17" fmla="*/ 22 h 2148"/>
                  <a:gd name="T18" fmla="*/ 934 w 1847"/>
                  <a:gd name="T19" fmla="*/ 361 h 2148"/>
                  <a:gd name="T20" fmla="*/ 1272 w 1847"/>
                  <a:gd name="T21" fmla="*/ 440 h 2148"/>
                  <a:gd name="T22" fmla="*/ 934 w 1847"/>
                  <a:gd name="T23" fmla="*/ 519 h 2148"/>
                  <a:gd name="T24" fmla="*/ 854 w 1847"/>
                  <a:gd name="T25" fmla="*/ 858 h 2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7" h="2148">
                    <a:moveTo>
                      <a:pt x="1218" y="0"/>
                    </a:moveTo>
                    <a:lnTo>
                      <a:pt x="0" y="0"/>
                    </a:lnTo>
                    <a:lnTo>
                      <a:pt x="1847" y="2148"/>
                    </a:lnTo>
                    <a:lnTo>
                      <a:pt x="1218" y="0"/>
                    </a:lnTo>
                    <a:close/>
                    <a:moveTo>
                      <a:pt x="854" y="858"/>
                    </a:moveTo>
                    <a:lnTo>
                      <a:pt x="775" y="519"/>
                    </a:lnTo>
                    <a:lnTo>
                      <a:pt x="437" y="440"/>
                    </a:lnTo>
                    <a:lnTo>
                      <a:pt x="775" y="361"/>
                    </a:lnTo>
                    <a:lnTo>
                      <a:pt x="854" y="22"/>
                    </a:lnTo>
                    <a:lnTo>
                      <a:pt x="934" y="361"/>
                    </a:lnTo>
                    <a:lnTo>
                      <a:pt x="1272" y="440"/>
                    </a:lnTo>
                    <a:lnTo>
                      <a:pt x="934" y="519"/>
                    </a:lnTo>
                    <a:lnTo>
                      <a:pt x="854" y="858"/>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grpSp>
      </p:grpSp>
      <p:sp>
        <p:nvSpPr>
          <p:cNvPr id="87" name="Text Box 5"/>
          <p:cNvSpPr txBox="1">
            <a:spLocks noChangeArrowheads="1"/>
          </p:cNvSpPr>
          <p:nvPr/>
        </p:nvSpPr>
        <p:spPr bwMode="auto">
          <a:xfrm>
            <a:off x="9024143" y="6891905"/>
            <a:ext cx="3429902" cy="443391"/>
          </a:xfrm>
          <a:prstGeom prst="rect">
            <a:avLst/>
          </a:prstGeom>
          <a:noFill/>
          <a:ln>
            <a:noFill/>
          </a:ln>
          <a:effectLst/>
          <a:extLst/>
        </p:spPr>
        <p:txBody>
          <a:bodyPr vert="horz" wrap="square" lIns="0" tIns="0" rIns="0" bIns="0" numCol="1" anchor="b" anchorCtr="0" compatLnSpc="1">
            <a:prstTxWarp prst="textNoShape">
              <a:avLst/>
            </a:prstTxWarp>
            <a:spAutoFit/>
          </a:bodyPr>
          <a:lstStyle/>
          <a:p>
            <a:pPr marL="474121" indent="-474121" defTabSz="1219170" fontAlgn="base">
              <a:lnSpc>
                <a:spcPct val="90000"/>
              </a:lnSpc>
              <a:spcBef>
                <a:spcPct val="0"/>
              </a:spcBef>
              <a:spcAft>
                <a:spcPct val="0"/>
              </a:spcAft>
            </a:pPr>
            <a:r>
              <a:rPr lang="en-ZA" sz="1067" b="1" dirty="0">
                <a:latin typeface="Calibri"/>
                <a:cs typeface="Arial" pitchFamily="34" charset="0"/>
              </a:rPr>
              <a:t>NOTE:	 Indexed vs. average of all items in facet</a:t>
            </a:r>
            <a:br>
              <a:rPr lang="en-ZA" sz="1067" b="1" dirty="0">
                <a:latin typeface="Calibri"/>
                <a:cs typeface="Arial" pitchFamily="34" charset="0"/>
              </a:rPr>
            </a:br>
            <a:r>
              <a:rPr lang="en-ZA" sz="1067" b="1" dirty="0">
                <a:latin typeface="Calibri"/>
                <a:cs typeface="Arial" pitchFamily="34" charset="0"/>
              </a:rPr>
              <a:t>We report all items with a score which is 1 standard deviation higher than the average</a:t>
            </a:r>
            <a:endParaRPr lang="en-US" sz="1067" dirty="0">
              <a:latin typeface="Calibri"/>
              <a:cs typeface="Arial" pitchFamily="34" charset="0"/>
            </a:endParaRPr>
          </a:p>
        </p:txBody>
      </p:sp>
      <p:sp>
        <p:nvSpPr>
          <p:cNvPr id="88" name="Freeform 54"/>
          <p:cNvSpPr>
            <a:spLocks noEditPoints="1"/>
          </p:cNvSpPr>
          <p:nvPr/>
        </p:nvSpPr>
        <p:spPr bwMode="auto">
          <a:xfrm>
            <a:off x="9100298" y="7055750"/>
            <a:ext cx="283884" cy="237981"/>
          </a:xfrm>
          <a:custGeom>
            <a:avLst/>
            <a:gdLst/>
            <a:ahLst/>
            <a:cxnLst>
              <a:cxn ang="0">
                <a:pos x="196" y="192"/>
              </a:cxn>
              <a:cxn ang="0">
                <a:pos x="18" y="192"/>
              </a:cxn>
              <a:cxn ang="0">
                <a:pos x="0" y="177"/>
              </a:cxn>
              <a:cxn ang="0">
                <a:pos x="4" y="165"/>
              </a:cxn>
              <a:cxn ang="0">
                <a:pos x="92" y="11"/>
              </a:cxn>
              <a:cxn ang="0">
                <a:pos x="107" y="0"/>
              </a:cxn>
              <a:cxn ang="0">
                <a:pos x="122" y="11"/>
              </a:cxn>
              <a:cxn ang="0">
                <a:pos x="210" y="165"/>
              </a:cxn>
              <a:cxn ang="0">
                <a:pos x="214" y="177"/>
              </a:cxn>
              <a:cxn ang="0">
                <a:pos x="196" y="192"/>
              </a:cxn>
              <a:cxn ang="0">
                <a:pos x="120" y="51"/>
              </a:cxn>
              <a:cxn ang="0">
                <a:pos x="94" y="51"/>
              </a:cxn>
              <a:cxn ang="0">
                <a:pos x="94" y="79"/>
              </a:cxn>
              <a:cxn ang="0">
                <a:pos x="96" y="94"/>
              </a:cxn>
              <a:cxn ang="0">
                <a:pos x="101" y="125"/>
              </a:cxn>
              <a:cxn ang="0">
                <a:pos x="112" y="125"/>
              </a:cxn>
              <a:cxn ang="0">
                <a:pos x="118" y="94"/>
              </a:cxn>
              <a:cxn ang="0">
                <a:pos x="120" y="79"/>
              </a:cxn>
              <a:cxn ang="0">
                <a:pos x="120" y="51"/>
              </a:cxn>
              <a:cxn ang="0">
                <a:pos x="107" y="140"/>
              </a:cxn>
              <a:cxn ang="0">
                <a:pos x="94" y="153"/>
              </a:cxn>
              <a:cxn ang="0">
                <a:pos x="107" y="167"/>
              </a:cxn>
              <a:cxn ang="0">
                <a:pos x="120" y="153"/>
              </a:cxn>
              <a:cxn ang="0">
                <a:pos x="107" y="140"/>
              </a:cxn>
            </a:cxnLst>
            <a:rect l="0" t="0" r="r" b="b"/>
            <a:pathLst>
              <a:path w="214" h="192">
                <a:moveTo>
                  <a:pt x="196" y="192"/>
                </a:moveTo>
                <a:cubicBezTo>
                  <a:pt x="18" y="192"/>
                  <a:pt x="18" y="192"/>
                  <a:pt x="18" y="192"/>
                </a:cubicBezTo>
                <a:cubicBezTo>
                  <a:pt x="9" y="192"/>
                  <a:pt x="0" y="187"/>
                  <a:pt x="0" y="177"/>
                </a:cubicBezTo>
                <a:cubicBezTo>
                  <a:pt x="0" y="173"/>
                  <a:pt x="1" y="169"/>
                  <a:pt x="4" y="165"/>
                </a:cubicBezTo>
                <a:cubicBezTo>
                  <a:pt x="92" y="11"/>
                  <a:pt x="92" y="11"/>
                  <a:pt x="92" y="11"/>
                </a:cubicBezTo>
                <a:cubicBezTo>
                  <a:pt x="95" y="5"/>
                  <a:pt x="100" y="0"/>
                  <a:pt x="107" y="0"/>
                </a:cubicBezTo>
                <a:cubicBezTo>
                  <a:pt x="114" y="0"/>
                  <a:pt x="119" y="5"/>
                  <a:pt x="122" y="11"/>
                </a:cubicBezTo>
                <a:cubicBezTo>
                  <a:pt x="210" y="165"/>
                  <a:pt x="210" y="165"/>
                  <a:pt x="210" y="165"/>
                </a:cubicBezTo>
                <a:cubicBezTo>
                  <a:pt x="212" y="169"/>
                  <a:pt x="214" y="173"/>
                  <a:pt x="214" y="177"/>
                </a:cubicBezTo>
                <a:cubicBezTo>
                  <a:pt x="214" y="187"/>
                  <a:pt x="205" y="192"/>
                  <a:pt x="196" y="192"/>
                </a:cubicBezTo>
                <a:close/>
                <a:moveTo>
                  <a:pt x="120" y="51"/>
                </a:moveTo>
                <a:cubicBezTo>
                  <a:pt x="94" y="51"/>
                  <a:pt x="94" y="51"/>
                  <a:pt x="94" y="51"/>
                </a:cubicBezTo>
                <a:cubicBezTo>
                  <a:pt x="94" y="79"/>
                  <a:pt x="94" y="79"/>
                  <a:pt x="94" y="79"/>
                </a:cubicBezTo>
                <a:cubicBezTo>
                  <a:pt x="94" y="85"/>
                  <a:pt x="95" y="88"/>
                  <a:pt x="96" y="94"/>
                </a:cubicBezTo>
                <a:cubicBezTo>
                  <a:pt x="101" y="125"/>
                  <a:pt x="101" y="125"/>
                  <a:pt x="101" y="125"/>
                </a:cubicBezTo>
                <a:cubicBezTo>
                  <a:pt x="112" y="125"/>
                  <a:pt x="112" y="125"/>
                  <a:pt x="112" y="125"/>
                </a:cubicBezTo>
                <a:cubicBezTo>
                  <a:pt x="118" y="94"/>
                  <a:pt x="118" y="94"/>
                  <a:pt x="118" y="94"/>
                </a:cubicBezTo>
                <a:cubicBezTo>
                  <a:pt x="119" y="88"/>
                  <a:pt x="120" y="85"/>
                  <a:pt x="120" y="79"/>
                </a:cubicBezTo>
                <a:lnTo>
                  <a:pt x="120" y="51"/>
                </a:lnTo>
                <a:close/>
                <a:moveTo>
                  <a:pt x="107" y="140"/>
                </a:moveTo>
                <a:cubicBezTo>
                  <a:pt x="100" y="140"/>
                  <a:pt x="94" y="146"/>
                  <a:pt x="94" y="153"/>
                </a:cubicBezTo>
                <a:cubicBezTo>
                  <a:pt x="94" y="160"/>
                  <a:pt x="100" y="167"/>
                  <a:pt x="107" y="167"/>
                </a:cubicBezTo>
                <a:cubicBezTo>
                  <a:pt x="114" y="167"/>
                  <a:pt x="120" y="160"/>
                  <a:pt x="120" y="153"/>
                </a:cubicBezTo>
                <a:cubicBezTo>
                  <a:pt x="120" y="146"/>
                  <a:pt x="114" y="140"/>
                  <a:pt x="107" y="140"/>
                </a:cubicBezTo>
                <a:close/>
              </a:path>
            </a:pathLst>
          </a:custGeom>
          <a:solidFill>
            <a:srgbClr val="FF0000"/>
          </a:solidFill>
          <a:ln w="9525">
            <a:noFill/>
            <a:round/>
            <a:headEnd/>
            <a:tailEnd/>
          </a:ln>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pic>
        <p:nvPicPr>
          <p:cNvPr id="61" name="Picture 2" descr="Bilderesultat for country falg button sweden"/>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2696551" y="6876975"/>
            <a:ext cx="513334" cy="481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0480022"/>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46"/>
          <p:cNvSpPr txBox="1"/>
          <p:nvPr/>
        </p:nvSpPr>
        <p:spPr>
          <a:xfrm>
            <a:off x="578201" y="5676757"/>
            <a:ext cx="3161838" cy="336122"/>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TIME OF YEAR</a:t>
            </a:r>
          </a:p>
        </p:txBody>
      </p:sp>
      <p:sp>
        <p:nvSpPr>
          <p:cNvPr id="2" name="Title 1"/>
          <p:cNvSpPr>
            <a:spLocks noGrp="1"/>
          </p:cNvSpPr>
          <p:nvPr>
            <p:ph type="title"/>
          </p:nvPr>
        </p:nvSpPr>
        <p:spPr>
          <a:xfrm>
            <a:off x="540000" y="346312"/>
            <a:ext cx="5531815" cy="553999"/>
          </a:xfrm>
          <a:solidFill>
            <a:srgbClr val="00B0F0"/>
          </a:solidFill>
        </p:spPr>
        <p:txBody>
          <a:bodyPr>
            <a:normAutofit/>
          </a:bodyPr>
          <a:lstStyle/>
          <a:p>
            <a:r>
              <a:rPr lang="en-GB" sz="3200" dirty="0"/>
              <a:t>Segment profile </a:t>
            </a:r>
            <a:r>
              <a:rPr lang="en-GB" sz="3200" b="1" dirty="0"/>
              <a:t>– ESCAPE</a:t>
            </a:r>
          </a:p>
        </p:txBody>
      </p:sp>
      <p:sp>
        <p:nvSpPr>
          <p:cNvPr id="5" name="Rectangle 4"/>
          <p:cNvSpPr/>
          <p:nvPr/>
        </p:nvSpPr>
        <p:spPr>
          <a:xfrm>
            <a:off x="519848" y="1220584"/>
            <a:ext cx="3426943"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TYPOLOGY</a:t>
            </a:r>
          </a:p>
        </p:txBody>
      </p:sp>
      <p:sp>
        <p:nvSpPr>
          <p:cNvPr id="6" name="Rectangle 5"/>
          <p:cNvSpPr/>
          <p:nvPr/>
        </p:nvSpPr>
        <p:spPr>
          <a:xfrm>
            <a:off x="4934440" y="1220584"/>
            <a:ext cx="3863935"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TRANSPORT AND ACOMMODATION</a:t>
            </a:r>
          </a:p>
        </p:txBody>
      </p:sp>
      <p:sp>
        <p:nvSpPr>
          <p:cNvPr id="7" name="Rectangle 6"/>
          <p:cNvSpPr/>
          <p:nvPr/>
        </p:nvSpPr>
        <p:spPr>
          <a:xfrm>
            <a:off x="9311701" y="1220584"/>
            <a:ext cx="2211963"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ACTIVITIES</a:t>
            </a:r>
          </a:p>
        </p:txBody>
      </p:sp>
      <p:grpSp>
        <p:nvGrpSpPr>
          <p:cNvPr id="8" name="Group 7"/>
          <p:cNvGrpSpPr/>
          <p:nvPr/>
        </p:nvGrpSpPr>
        <p:grpSpPr>
          <a:xfrm>
            <a:off x="4726867" y="1530057"/>
            <a:ext cx="4321317" cy="5426685"/>
            <a:chOff x="3047227" y="867188"/>
            <a:chExt cx="2940088" cy="3409123"/>
          </a:xfrm>
        </p:grpSpPr>
        <p:cxnSp>
          <p:nvCxnSpPr>
            <p:cNvPr id="9" name="Straight Connector 8"/>
            <p:cNvCxnSpPr/>
            <p:nvPr/>
          </p:nvCxnSpPr>
          <p:spPr>
            <a:xfrm>
              <a:off x="3047227" y="916826"/>
              <a:ext cx="0" cy="3309847"/>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987315" y="867188"/>
              <a:ext cx="0" cy="3409123"/>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a:off x="519854" y="1655793"/>
            <a:ext cx="3824493" cy="0"/>
          </a:xfrm>
          <a:prstGeom prst="line">
            <a:avLst/>
          </a:prstGeom>
          <a:noFill/>
          <a:ln w="12700">
            <a:solidFill>
              <a:schemeClr val="accent6"/>
            </a:solidFill>
            <a:round/>
            <a:headEnd/>
            <a:tailEnd/>
          </a:ln>
          <a:effectLst/>
          <a:extLst>
            <a:ext uri="{909E8E84-426E-40DD-AFC4-6F175D3DCCD1}">
              <a14:hiddenFill xmlns:a14="http://schemas.microsoft.com/office/drawing/2010/main">
                <a:noFill/>
              </a14:hiddenFill>
            </a:ext>
          </a:extLst>
        </p:spPr>
      </p:cxnSp>
      <p:cxnSp>
        <p:nvCxnSpPr>
          <p:cNvPr id="16" name="Straight Connector 15"/>
          <p:cNvCxnSpPr/>
          <p:nvPr/>
        </p:nvCxnSpPr>
        <p:spPr>
          <a:xfrm>
            <a:off x="4934446" y="1655793"/>
            <a:ext cx="3824493"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Lst>
        </p:spPr>
      </p:cxnSp>
      <p:cxnSp>
        <p:nvCxnSpPr>
          <p:cNvPr id="17" name="Straight Connector 16"/>
          <p:cNvCxnSpPr/>
          <p:nvPr/>
        </p:nvCxnSpPr>
        <p:spPr>
          <a:xfrm>
            <a:off x="9311707" y="1655793"/>
            <a:ext cx="3824493" cy="0"/>
          </a:xfrm>
          <a:prstGeom prst="line">
            <a:avLst/>
          </a:prstGeom>
          <a:noFill/>
          <a:ln w="12700">
            <a:solidFill>
              <a:schemeClr val="accent2"/>
            </a:solidFill>
            <a:round/>
            <a:headEnd/>
            <a:tailEnd/>
          </a:ln>
          <a:effectLst/>
          <a:extLst>
            <a:ext uri="{909E8E84-426E-40DD-AFC4-6F175D3DCCD1}">
              <a14:hiddenFill xmlns:a14="http://schemas.microsoft.com/office/drawing/2010/main">
                <a:noFill/>
              </a14:hiddenFill>
            </a:ext>
          </a:extLst>
        </p:spPr>
      </p:cxnSp>
      <p:grpSp>
        <p:nvGrpSpPr>
          <p:cNvPr id="18" name="Group 17"/>
          <p:cNvGrpSpPr/>
          <p:nvPr/>
        </p:nvGrpSpPr>
        <p:grpSpPr>
          <a:xfrm>
            <a:off x="12194805" y="922027"/>
            <a:ext cx="724113" cy="627421"/>
            <a:chOff x="1362075" y="4471988"/>
            <a:chExt cx="2351088" cy="2036762"/>
          </a:xfrm>
          <a:solidFill>
            <a:srgbClr val="FFC000"/>
          </a:solidFill>
        </p:grpSpPr>
        <p:sp>
          <p:nvSpPr>
            <p:cNvPr id="19" name="Freeform 3"/>
            <p:cNvSpPr>
              <a:spLocks noChangeArrowheads="1"/>
            </p:cNvSpPr>
            <p:nvPr/>
          </p:nvSpPr>
          <p:spPr bwMode="auto">
            <a:xfrm>
              <a:off x="2744788" y="5091113"/>
              <a:ext cx="338137" cy="495300"/>
            </a:xfrm>
            <a:custGeom>
              <a:avLst/>
              <a:gdLst>
                <a:gd name="T0" fmla="*/ 0 w 939"/>
                <a:gd name="T1" fmla="*/ 0 h 1376"/>
                <a:gd name="T2" fmla="*/ 0 w 939"/>
                <a:gd name="T3" fmla="*/ 0 h 1376"/>
                <a:gd name="T4" fmla="*/ 938 w 939"/>
                <a:gd name="T5" fmla="*/ 1375 h 1376"/>
                <a:gd name="T6" fmla="*/ 0 w 939"/>
                <a:gd name="T7" fmla="*/ 0 h 1376"/>
              </a:gdLst>
              <a:ahLst/>
              <a:cxnLst>
                <a:cxn ang="0">
                  <a:pos x="T0" y="T1"/>
                </a:cxn>
                <a:cxn ang="0">
                  <a:pos x="T2" y="T3"/>
                </a:cxn>
                <a:cxn ang="0">
                  <a:pos x="T4" y="T5"/>
                </a:cxn>
                <a:cxn ang="0">
                  <a:pos x="T6" y="T7"/>
                </a:cxn>
              </a:cxnLst>
              <a:rect l="0" t="0" r="r" b="b"/>
              <a:pathLst>
                <a:path w="939" h="1376">
                  <a:moveTo>
                    <a:pt x="0" y="0"/>
                  </a:moveTo>
                  <a:lnTo>
                    <a:pt x="0" y="0"/>
                  </a:lnTo>
                  <a:cubicBezTo>
                    <a:pt x="500" y="313"/>
                    <a:pt x="813" y="813"/>
                    <a:pt x="938" y="1375"/>
                  </a:cubicBezTo>
                  <a:cubicBezTo>
                    <a:pt x="688" y="875"/>
                    <a:pt x="375" y="40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0" name="Freeform 4"/>
            <p:cNvSpPr>
              <a:spLocks noChangeArrowheads="1"/>
            </p:cNvSpPr>
            <p:nvPr/>
          </p:nvSpPr>
          <p:spPr bwMode="auto">
            <a:xfrm>
              <a:off x="2779713" y="4956175"/>
              <a:ext cx="439737" cy="641350"/>
            </a:xfrm>
            <a:custGeom>
              <a:avLst/>
              <a:gdLst>
                <a:gd name="T0" fmla="*/ 0 w 1220"/>
                <a:gd name="T1" fmla="*/ 0 h 1782"/>
                <a:gd name="T2" fmla="*/ 0 w 1220"/>
                <a:gd name="T3" fmla="*/ 0 h 1782"/>
                <a:gd name="T4" fmla="*/ 1219 w 1220"/>
                <a:gd name="T5" fmla="*/ 1781 h 1782"/>
                <a:gd name="T6" fmla="*/ 0 w 1220"/>
                <a:gd name="T7" fmla="*/ 0 h 1782"/>
              </a:gdLst>
              <a:ahLst/>
              <a:cxnLst>
                <a:cxn ang="0">
                  <a:pos x="T0" y="T1"/>
                </a:cxn>
                <a:cxn ang="0">
                  <a:pos x="T2" y="T3"/>
                </a:cxn>
                <a:cxn ang="0">
                  <a:pos x="T4" y="T5"/>
                </a:cxn>
                <a:cxn ang="0">
                  <a:pos x="T6" y="T7"/>
                </a:cxn>
              </a:cxnLst>
              <a:rect l="0" t="0" r="r" b="b"/>
              <a:pathLst>
                <a:path w="1220" h="1782">
                  <a:moveTo>
                    <a:pt x="0" y="0"/>
                  </a:moveTo>
                  <a:lnTo>
                    <a:pt x="0" y="0"/>
                  </a:lnTo>
                  <a:cubicBezTo>
                    <a:pt x="625" y="407"/>
                    <a:pt x="1063" y="1063"/>
                    <a:pt x="1219" y="1781"/>
                  </a:cubicBezTo>
                  <a:cubicBezTo>
                    <a:pt x="906" y="1125"/>
                    <a:pt x="500" y="53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1" name="Freeform 5"/>
            <p:cNvSpPr>
              <a:spLocks noChangeArrowheads="1"/>
            </p:cNvSpPr>
            <p:nvPr/>
          </p:nvSpPr>
          <p:spPr bwMode="auto">
            <a:xfrm>
              <a:off x="2801938" y="4832350"/>
              <a:ext cx="550862" cy="787400"/>
            </a:xfrm>
            <a:custGeom>
              <a:avLst/>
              <a:gdLst>
                <a:gd name="T0" fmla="*/ 0 w 1532"/>
                <a:gd name="T1" fmla="*/ 0 h 2188"/>
                <a:gd name="T2" fmla="*/ 0 w 1532"/>
                <a:gd name="T3" fmla="*/ 0 h 2188"/>
                <a:gd name="T4" fmla="*/ 1531 w 1532"/>
                <a:gd name="T5" fmla="*/ 2187 h 2188"/>
                <a:gd name="T6" fmla="*/ 0 w 1532"/>
                <a:gd name="T7" fmla="*/ 0 h 2188"/>
              </a:gdLst>
              <a:ahLst/>
              <a:cxnLst>
                <a:cxn ang="0">
                  <a:pos x="T0" y="T1"/>
                </a:cxn>
                <a:cxn ang="0">
                  <a:pos x="T2" y="T3"/>
                </a:cxn>
                <a:cxn ang="0">
                  <a:pos x="T4" y="T5"/>
                </a:cxn>
                <a:cxn ang="0">
                  <a:pos x="T6" y="T7"/>
                </a:cxn>
              </a:cxnLst>
              <a:rect l="0" t="0" r="r" b="b"/>
              <a:pathLst>
                <a:path w="1532" h="2188">
                  <a:moveTo>
                    <a:pt x="0" y="0"/>
                  </a:moveTo>
                  <a:lnTo>
                    <a:pt x="0" y="0"/>
                  </a:lnTo>
                  <a:cubicBezTo>
                    <a:pt x="843" y="437"/>
                    <a:pt x="1406" y="1250"/>
                    <a:pt x="1531" y="2187"/>
                  </a:cubicBezTo>
                  <a:cubicBezTo>
                    <a:pt x="1187" y="1375"/>
                    <a:pt x="656" y="593"/>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2" name="Freeform 6"/>
            <p:cNvSpPr>
              <a:spLocks noChangeArrowheads="1"/>
            </p:cNvSpPr>
            <p:nvPr/>
          </p:nvSpPr>
          <p:spPr bwMode="auto">
            <a:xfrm>
              <a:off x="2835275" y="4708525"/>
              <a:ext cx="641350" cy="933450"/>
            </a:xfrm>
            <a:custGeom>
              <a:avLst/>
              <a:gdLst>
                <a:gd name="T0" fmla="*/ 0 w 1783"/>
                <a:gd name="T1" fmla="*/ 0 h 2594"/>
                <a:gd name="T2" fmla="*/ 0 w 1783"/>
                <a:gd name="T3" fmla="*/ 0 h 2594"/>
                <a:gd name="T4" fmla="*/ 1782 w 1783"/>
                <a:gd name="T5" fmla="*/ 2593 h 2594"/>
                <a:gd name="T6" fmla="*/ 0 w 1783"/>
                <a:gd name="T7" fmla="*/ 0 h 2594"/>
              </a:gdLst>
              <a:ahLst/>
              <a:cxnLst>
                <a:cxn ang="0">
                  <a:pos x="T0" y="T1"/>
                </a:cxn>
                <a:cxn ang="0">
                  <a:pos x="T2" y="T3"/>
                </a:cxn>
                <a:cxn ang="0">
                  <a:pos x="T4" y="T5"/>
                </a:cxn>
                <a:cxn ang="0">
                  <a:pos x="T6" y="T7"/>
                </a:cxn>
              </a:cxnLst>
              <a:rect l="0" t="0" r="r" b="b"/>
              <a:pathLst>
                <a:path w="1783" h="2594">
                  <a:moveTo>
                    <a:pt x="0" y="0"/>
                  </a:moveTo>
                  <a:lnTo>
                    <a:pt x="0" y="0"/>
                  </a:lnTo>
                  <a:cubicBezTo>
                    <a:pt x="969" y="531"/>
                    <a:pt x="1625" y="1500"/>
                    <a:pt x="1782" y="2593"/>
                  </a:cubicBezTo>
                  <a:cubicBezTo>
                    <a:pt x="1406" y="1594"/>
                    <a:pt x="813" y="68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3" name="Freeform 7"/>
            <p:cNvSpPr>
              <a:spLocks noChangeArrowheads="1"/>
            </p:cNvSpPr>
            <p:nvPr/>
          </p:nvSpPr>
          <p:spPr bwMode="auto">
            <a:xfrm>
              <a:off x="2857500" y="4584700"/>
              <a:ext cx="742950" cy="1069975"/>
            </a:xfrm>
            <a:custGeom>
              <a:avLst/>
              <a:gdLst>
                <a:gd name="T0" fmla="*/ 2062 w 2063"/>
                <a:gd name="T1" fmla="*/ 2969 h 2970"/>
                <a:gd name="T2" fmla="*/ 2062 w 2063"/>
                <a:gd name="T3" fmla="*/ 2969 h 2970"/>
                <a:gd name="T4" fmla="*/ 1250 w 2063"/>
                <a:gd name="T5" fmla="*/ 1344 h 2970"/>
                <a:gd name="T6" fmla="*/ 1250 w 2063"/>
                <a:gd name="T7" fmla="*/ 1313 h 2970"/>
                <a:gd name="T8" fmla="*/ 0 w 2063"/>
                <a:gd name="T9" fmla="*/ 0 h 2970"/>
                <a:gd name="T10" fmla="*/ 2062 w 2063"/>
                <a:gd name="T11" fmla="*/ 2969 h 2970"/>
              </a:gdLst>
              <a:ahLst/>
              <a:cxnLst>
                <a:cxn ang="0">
                  <a:pos x="T0" y="T1"/>
                </a:cxn>
                <a:cxn ang="0">
                  <a:pos x="T2" y="T3"/>
                </a:cxn>
                <a:cxn ang="0">
                  <a:pos x="T4" y="T5"/>
                </a:cxn>
                <a:cxn ang="0">
                  <a:pos x="T6" y="T7"/>
                </a:cxn>
                <a:cxn ang="0">
                  <a:pos x="T8" y="T9"/>
                </a:cxn>
                <a:cxn ang="0">
                  <a:pos x="T10" y="T11"/>
                </a:cxn>
              </a:cxnLst>
              <a:rect l="0" t="0" r="r" b="b"/>
              <a:pathLst>
                <a:path w="2063" h="2970">
                  <a:moveTo>
                    <a:pt x="2062" y="2969"/>
                  </a:moveTo>
                  <a:lnTo>
                    <a:pt x="2062" y="2969"/>
                  </a:lnTo>
                  <a:cubicBezTo>
                    <a:pt x="1875" y="2375"/>
                    <a:pt x="1593" y="1844"/>
                    <a:pt x="1250" y="1344"/>
                  </a:cubicBezTo>
                  <a:lnTo>
                    <a:pt x="1250" y="1313"/>
                  </a:lnTo>
                  <a:cubicBezTo>
                    <a:pt x="906" y="813"/>
                    <a:pt x="469" y="375"/>
                    <a:pt x="0" y="0"/>
                  </a:cubicBezTo>
                  <a:cubicBezTo>
                    <a:pt x="1125" y="625"/>
                    <a:pt x="1875" y="1719"/>
                    <a:pt x="2062" y="2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4" name="Freeform 8"/>
            <p:cNvSpPr>
              <a:spLocks noChangeArrowheads="1"/>
            </p:cNvSpPr>
            <p:nvPr/>
          </p:nvSpPr>
          <p:spPr bwMode="auto">
            <a:xfrm>
              <a:off x="2892425" y="4471988"/>
              <a:ext cx="820738" cy="1203325"/>
            </a:xfrm>
            <a:custGeom>
              <a:avLst/>
              <a:gdLst>
                <a:gd name="T0" fmla="*/ 0 w 2282"/>
                <a:gd name="T1" fmla="*/ 0 h 3344"/>
                <a:gd name="T2" fmla="*/ 0 w 2282"/>
                <a:gd name="T3" fmla="*/ 0 h 3344"/>
                <a:gd name="T4" fmla="*/ 2281 w 2282"/>
                <a:gd name="T5" fmla="*/ 3343 h 3344"/>
                <a:gd name="T6" fmla="*/ 0 w 2282"/>
                <a:gd name="T7" fmla="*/ 0 h 3344"/>
              </a:gdLst>
              <a:ahLst/>
              <a:cxnLst>
                <a:cxn ang="0">
                  <a:pos x="T0" y="T1"/>
                </a:cxn>
                <a:cxn ang="0">
                  <a:pos x="T2" y="T3"/>
                </a:cxn>
                <a:cxn ang="0">
                  <a:pos x="T4" y="T5"/>
                </a:cxn>
                <a:cxn ang="0">
                  <a:pos x="T6" y="T7"/>
                </a:cxn>
              </a:cxnLst>
              <a:rect l="0" t="0" r="r" b="b"/>
              <a:pathLst>
                <a:path w="2282" h="3344">
                  <a:moveTo>
                    <a:pt x="0" y="0"/>
                  </a:moveTo>
                  <a:lnTo>
                    <a:pt x="0" y="0"/>
                  </a:lnTo>
                  <a:cubicBezTo>
                    <a:pt x="1249" y="687"/>
                    <a:pt x="2125" y="1906"/>
                    <a:pt x="2281" y="3343"/>
                  </a:cubicBezTo>
                  <a:cubicBezTo>
                    <a:pt x="1937" y="2000"/>
                    <a:pt x="1125" y="81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5" name="Freeform 9"/>
            <p:cNvSpPr>
              <a:spLocks noChangeArrowheads="1"/>
            </p:cNvSpPr>
            <p:nvPr/>
          </p:nvSpPr>
          <p:spPr bwMode="auto">
            <a:xfrm>
              <a:off x="2251075" y="4887913"/>
              <a:ext cx="866775" cy="1227137"/>
            </a:xfrm>
            <a:custGeom>
              <a:avLst/>
              <a:gdLst>
                <a:gd name="T0" fmla="*/ 2407 w 2408"/>
                <a:gd name="T1" fmla="*/ 3312 h 3407"/>
                <a:gd name="T2" fmla="*/ 2407 w 2408"/>
                <a:gd name="T3" fmla="*/ 3312 h 3407"/>
                <a:gd name="T4" fmla="*/ 2344 w 2408"/>
                <a:gd name="T5" fmla="*/ 3406 h 3407"/>
                <a:gd name="T6" fmla="*/ 2282 w 2408"/>
                <a:gd name="T7" fmla="*/ 3406 h 3407"/>
                <a:gd name="T8" fmla="*/ 2250 w 2408"/>
                <a:gd name="T9" fmla="*/ 3344 h 3407"/>
                <a:gd name="T10" fmla="*/ 2250 w 2408"/>
                <a:gd name="T11" fmla="*/ 3344 h 3407"/>
                <a:gd name="T12" fmla="*/ 1438 w 2408"/>
                <a:gd name="T13" fmla="*/ 1562 h 3407"/>
                <a:gd name="T14" fmla="*/ 63 w 2408"/>
                <a:gd name="T15" fmla="*/ 156 h 3407"/>
                <a:gd name="T16" fmla="*/ 63 w 2408"/>
                <a:gd name="T17" fmla="*/ 156 h 3407"/>
                <a:gd name="T18" fmla="*/ 63 w 2408"/>
                <a:gd name="T19" fmla="*/ 125 h 3407"/>
                <a:gd name="T20" fmla="*/ 31 w 2408"/>
                <a:gd name="T21" fmla="*/ 31 h 3407"/>
                <a:gd name="T22" fmla="*/ 125 w 2408"/>
                <a:gd name="T23" fmla="*/ 31 h 3407"/>
                <a:gd name="T24" fmla="*/ 156 w 2408"/>
                <a:gd name="T25" fmla="*/ 31 h 3407"/>
                <a:gd name="T26" fmla="*/ 2407 w 2408"/>
                <a:gd name="T27" fmla="*/ 3312 h 3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08" h="3407">
                  <a:moveTo>
                    <a:pt x="2407" y="3312"/>
                  </a:moveTo>
                  <a:lnTo>
                    <a:pt x="2407" y="3312"/>
                  </a:lnTo>
                  <a:cubicBezTo>
                    <a:pt x="2407" y="3344"/>
                    <a:pt x="2375" y="3406"/>
                    <a:pt x="2344" y="3406"/>
                  </a:cubicBezTo>
                  <a:cubicBezTo>
                    <a:pt x="2313" y="3406"/>
                    <a:pt x="2313" y="3406"/>
                    <a:pt x="2282" y="3406"/>
                  </a:cubicBezTo>
                  <a:cubicBezTo>
                    <a:pt x="2282" y="3375"/>
                    <a:pt x="2250" y="3375"/>
                    <a:pt x="2250" y="3344"/>
                  </a:cubicBezTo>
                  <a:lnTo>
                    <a:pt x="2250" y="3344"/>
                  </a:lnTo>
                  <a:cubicBezTo>
                    <a:pt x="2094" y="2719"/>
                    <a:pt x="1813" y="2093"/>
                    <a:pt x="1438" y="1562"/>
                  </a:cubicBezTo>
                  <a:cubicBezTo>
                    <a:pt x="1063" y="1000"/>
                    <a:pt x="594" y="531"/>
                    <a:pt x="63" y="156"/>
                  </a:cubicBezTo>
                  <a:lnTo>
                    <a:pt x="63" y="156"/>
                  </a:lnTo>
                  <a:cubicBezTo>
                    <a:pt x="63" y="156"/>
                    <a:pt x="63" y="156"/>
                    <a:pt x="63" y="125"/>
                  </a:cubicBezTo>
                  <a:cubicBezTo>
                    <a:pt x="31" y="125"/>
                    <a:pt x="0" y="62"/>
                    <a:pt x="31" y="31"/>
                  </a:cubicBezTo>
                  <a:cubicBezTo>
                    <a:pt x="63" y="0"/>
                    <a:pt x="94" y="0"/>
                    <a:pt x="125" y="31"/>
                  </a:cubicBezTo>
                  <a:cubicBezTo>
                    <a:pt x="156" y="31"/>
                    <a:pt x="156" y="31"/>
                    <a:pt x="156" y="31"/>
                  </a:cubicBezTo>
                  <a:cubicBezTo>
                    <a:pt x="1250" y="844"/>
                    <a:pt x="2032" y="2000"/>
                    <a:pt x="2407" y="331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6" name="Freeform 10"/>
            <p:cNvSpPr>
              <a:spLocks noChangeArrowheads="1"/>
            </p:cNvSpPr>
            <p:nvPr/>
          </p:nvSpPr>
          <p:spPr bwMode="auto">
            <a:xfrm>
              <a:off x="1362075" y="6115050"/>
              <a:ext cx="293688" cy="393700"/>
            </a:xfrm>
            <a:custGeom>
              <a:avLst/>
              <a:gdLst>
                <a:gd name="T0" fmla="*/ 750 w 814"/>
                <a:gd name="T1" fmla="*/ 969 h 1095"/>
                <a:gd name="T2" fmla="*/ 750 w 814"/>
                <a:gd name="T3" fmla="*/ 969 h 1095"/>
                <a:gd name="T4" fmla="*/ 782 w 814"/>
                <a:gd name="T5" fmla="*/ 1063 h 1095"/>
                <a:gd name="T6" fmla="*/ 750 w 814"/>
                <a:gd name="T7" fmla="*/ 1094 h 1095"/>
                <a:gd name="T8" fmla="*/ 688 w 814"/>
                <a:gd name="T9" fmla="*/ 1094 h 1095"/>
                <a:gd name="T10" fmla="*/ 688 w 814"/>
                <a:gd name="T11" fmla="*/ 1094 h 1095"/>
                <a:gd name="T12" fmla="*/ 0 w 814"/>
                <a:gd name="T13" fmla="*/ 63 h 1095"/>
                <a:gd name="T14" fmla="*/ 0 w 814"/>
                <a:gd name="T15" fmla="*/ 63 h 1095"/>
                <a:gd name="T16" fmla="*/ 0 w 814"/>
                <a:gd name="T17" fmla="*/ 63 h 1095"/>
                <a:gd name="T18" fmla="*/ 32 w 814"/>
                <a:gd name="T19" fmla="*/ 31 h 1095"/>
                <a:gd name="T20" fmla="*/ 63 w 814"/>
                <a:gd name="T21" fmla="*/ 0 h 1095"/>
                <a:gd name="T22" fmla="*/ 126 w 814"/>
                <a:gd name="T23" fmla="*/ 63 h 1095"/>
                <a:gd name="T24" fmla="*/ 126 w 814"/>
                <a:gd name="T25" fmla="*/ 63 h 1095"/>
                <a:gd name="T26" fmla="*/ 126 w 814"/>
                <a:gd name="T27" fmla="*/ 63 h 1095"/>
                <a:gd name="T28" fmla="*/ 126 w 814"/>
                <a:gd name="T29" fmla="*/ 63 h 1095"/>
                <a:gd name="T30" fmla="*/ 126 w 814"/>
                <a:gd name="T31" fmla="*/ 63 h 1095"/>
                <a:gd name="T32" fmla="*/ 750 w 814"/>
                <a:gd name="T33" fmla="*/ 969 h 1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4" h="1095">
                  <a:moveTo>
                    <a:pt x="750" y="969"/>
                  </a:moveTo>
                  <a:lnTo>
                    <a:pt x="750" y="969"/>
                  </a:lnTo>
                  <a:cubicBezTo>
                    <a:pt x="782" y="969"/>
                    <a:pt x="813" y="1031"/>
                    <a:pt x="782" y="1063"/>
                  </a:cubicBezTo>
                  <a:cubicBezTo>
                    <a:pt x="782" y="1063"/>
                    <a:pt x="782" y="1094"/>
                    <a:pt x="750" y="1094"/>
                  </a:cubicBezTo>
                  <a:cubicBezTo>
                    <a:pt x="719" y="1094"/>
                    <a:pt x="719" y="1094"/>
                    <a:pt x="688" y="1094"/>
                  </a:cubicBezTo>
                  <a:lnTo>
                    <a:pt x="688" y="1094"/>
                  </a:lnTo>
                  <a:cubicBezTo>
                    <a:pt x="313" y="906"/>
                    <a:pt x="32" y="500"/>
                    <a:pt x="0" y="63"/>
                  </a:cubicBezTo>
                  <a:lnTo>
                    <a:pt x="0" y="63"/>
                  </a:lnTo>
                  <a:lnTo>
                    <a:pt x="0" y="63"/>
                  </a:lnTo>
                  <a:cubicBezTo>
                    <a:pt x="0" y="63"/>
                    <a:pt x="0" y="31"/>
                    <a:pt x="32" y="31"/>
                  </a:cubicBezTo>
                  <a:cubicBezTo>
                    <a:pt x="32" y="0"/>
                    <a:pt x="63" y="0"/>
                    <a:pt x="63" y="0"/>
                  </a:cubicBezTo>
                  <a:cubicBezTo>
                    <a:pt x="94" y="0"/>
                    <a:pt x="126" y="31"/>
                    <a:pt x="126" y="63"/>
                  </a:cubicBezTo>
                  <a:lnTo>
                    <a:pt x="126" y="63"/>
                  </a:lnTo>
                  <a:lnTo>
                    <a:pt x="126" y="63"/>
                  </a:lnTo>
                  <a:lnTo>
                    <a:pt x="126" y="63"/>
                  </a:lnTo>
                  <a:lnTo>
                    <a:pt x="126" y="63"/>
                  </a:lnTo>
                  <a:cubicBezTo>
                    <a:pt x="157" y="469"/>
                    <a:pt x="407" y="781"/>
                    <a:pt x="750" y="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7" name="Freeform 11"/>
            <p:cNvSpPr>
              <a:spLocks noChangeArrowheads="1"/>
            </p:cNvSpPr>
            <p:nvPr/>
          </p:nvSpPr>
          <p:spPr bwMode="auto">
            <a:xfrm>
              <a:off x="1417638" y="4989513"/>
              <a:ext cx="1609725" cy="1485900"/>
            </a:xfrm>
            <a:custGeom>
              <a:avLst/>
              <a:gdLst>
                <a:gd name="T0" fmla="*/ 3500 w 4470"/>
                <a:gd name="T1" fmla="*/ 1344 h 4126"/>
                <a:gd name="T2" fmla="*/ 3500 w 4470"/>
                <a:gd name="T3" fmla="*/ 1344 h 4126"/>
                <a:gd name="T4" fmla="*/ 3500 w 4470"/>
                <a:gd name="T5" fmla="*/ 1344 h 4126"/>
                <a:gd name="T6" fmla="*/ 3500 w 4470"/>
                <a:gd name="T7" fmla="*/ 1344 h 4126"/>
                <a:gd name="T8" fmla="*/ 3187 w 4470"/>
                <a:gd name="T9" fmla="*/ 906 h 4126"/>
                <a:gd name="T10" fmla="*/ 3187 w 4470"/>
                <a:gd name="T11" fmla="*/ 906 h 4126"/>
                <a:gd name="T12" fmla="*/ 3187 w 4470"/>
                <a:gd name="T13" fmla="*/ 906 h 4126"/>
                <a:gd name="T14" fmla="*/ 937 w 4470"/>
                <a:gd name="T15" fmla="*/ 2906 h 4126"/>
                <a:gd name="T16" fmla="*/ 844 w 4470"/>
                <a:gd name="T17" fmla="*/ 2750 h 4126"/>
                <a:gd name="T18" fmla="*/ 2625 w 4470"/>
                <a:gd name="T19" fmla="*/ 375 h 4126"/>
                <a:gd name="T20" fmla="*/ 2625 w 4470"/>
                <a:gd name="T21" fmla="*/ 375 h 4126"/>
                <a:gd name="T22" fmla="*/ 2625 w 4470"/>
                <a:gd name="T23" fmla="*/ 375 h 4126"/>
                <a:gd name="T24" fmla="*/ 2625 w 4470"/>
                <a:gd name="T25" fmla="*/ 375 h 4126"/>
                <a:gd name="T26" fmla="*/ 2625 w 4470"/>
                <a:gd name="T27" fmla="*/ 375 h 4126"/>
                <a:gd name="T28" fmla="*/ 2531 w 4470"/>
                <a:gd name="T29" fmla="*/ 250 h 4126"/>
                <a:gd name="T30" fmla="*/ 2531 w 4470"/>
                <a:gd name="T31" fmla="*/ 250 h 4126"/>
                <a:gd name="T32" fmla="*/ 2500 w 4470"/>
                <a:gd name="T33" fmla="*/ 250 h 4126"/>
                <a:gd name="T34" fmla="*/ 2500 w 4470"/>
                <a:gd name="T35" fmla="*/ 250 h 4126"/>
                <a:gd name="T36" fmla="*/ 2500 w 4470"/>
                <a:gd name="T37" fmla="*/ 281 h 4126"/>
                <a:gd name="T38" fmla="*/ 2500 w 4470"/>
                <a:gd name="T39" fmla="*/ 281 h 4126"/>
                <a:gd name="T40" fmla="*/ 812 w 4470"/>
                <a:gd name="T41" fmla="*/ 2750 h 4126"/>
                <a:gd name="T42" fmla="*/ 844 w 4470"/>
                <a:gd name="T43" fmla="*/ 2750 h 4126"/>
                <a:gd name="T44" fmla="*/ 3250 w 4470"/>
                <a:gd name="T45" fmla="*/ 3188 h 4126"/>
                <a:gd name="T46" fmla="*/ 1844 w 4470"/>
                <a:gd name="T47" fmla="*/ 3469 h 4126"/>
                <a:gd name="T48" fmla="*/ 1062 w 4470"/>
                <a:gd name="T49" fmla="*/ 3625 h 4126"/>
                <a:gd name="T50" fmla="*/ 1062 w 4470"/>
                <a:gd name="T51" fmla="*/ 3625 h 4126"/>
                <a:gd name="T52" fmla="*/ 625 w 4470"/>
                <a:gd name="T53" fmla="*/ 4063 h 4126"/>
                <a:gd name="T54" fmla="*/ 0 w 4470"/>
                <a:gd name="T55" fmla="*/ 3188 h 4126"/>
                <a:gd name="T56" fmla="*/ 562 w 4470"/>
                <a:gd name="T57" fmla="*/ 2906 h 4126"/>
                <a:gd name="T58" fmla="*/ 3687 w 4470"/>
                <a:gd name="T59" fmla="*/ 1313 h 4126"/>
                <a:gd name="T60" fmla="*/ 2656 w 4470"/>
                <a:gd name="T61" fmla="*/ 3875 h 4126"/>
                <a:gd name="T62" fmla="*/ 2031 w 4470"/>
                <a:gd name="T63" fmla="*/ 3438 h 4126"/>
                <a:gd name="T64" fmla="*/ 2656 w 4470"/>
                <a:gd name="T65" fmla="*/ 3875 h 4126"/>
                <a:gd name="T66" fmla="*/ 2969 w 4470"/>
                <a:gd name="T67" fmla="*/ 719 h 4126"/>
                <a:gd name="T68" fmla="*/ 2969 w 4470"/>
                <a:gd name="T69" fmla="*/ 688 h 4126"/>
                <a:gd name="T70" fmla="*/ 2750 w 4470"/>
                <a:gd name="T71" fmla="*/ 469 h 4126"/>
                <a:gd name="T72" fmla="*/ 2750 w 4470"/>
                <a:gd name="T73" fmla="*/ 469 h 4126"/>
                <a:gd name="T74" fmla="*/ 2750 w 4470"/>
                <a:gd name="T75" fmla="*/ 469 h 4126"/>
                <a:gd name="T76" fmla="*/ 2750 w 4470"/>
                <a:gd name="T77" fmla="*/ 469 h 4126"/>
                <a:gd name="T78" fmla="*/ 2750 w 4470"/>
                <a:gd name="T79" fmla="*/ 500 h 4126"/>
                <a:gd name="T80" fmla="*/ 875 w 4470"/>
                <a:gd name="T81" fmla="*/ 2812 h 4126"/>
                <a:gd name="T82" fmla="*/ 875 w 4470"/>
                <a:gd name="T83" fmla="*/ 2844 h 4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470" h="4126">
                  <a:moveTo>
                    <a:pt x="937" y="2906"/>
                  </a:moveTo>
                  <a:lnTo>
                    <a:pt x="937" y="2906"/>
                  </a:lnTo>
                  <a:cubicBezTo>
                    <a:pt x="3500" y="1344"/>
                    <a:pt x="3500" y="1344"/>
                    <a:pt x="3500" y="1344"/>
                  </a:cubicBez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cubicBezTo>
                    <a:pt x="3406" y="1188"/>
                    <a:pt x="3281" y="1063"/>
                    <a:pt x="3187" y="906"/>
                  </a:cubicBezTo>
                  <a:lnTo>
                    <a:pt x="3187" y="906"/>
                  </a:lnTo>
                  <a:lnTo>
                    <a:pt x="3187" y="906"/>
                  </a:lnTo>
                  <a:lnTo>
                    <a:pt x="3187" y="906"/>
                  </a:lnTo>
                  <a:lnTo>
                    <a:pt x="3187" y="906"/>
                  </a:lnTo>
                  <a:lnTo>
                    <a:pt x="3187" y="906"/>
                  </a:lnTo>
                  <a:lnTo>
                    <a:pt x="3187" y="906"/>
                  </a:lnTo>
                  <a:cubicBezTo>
                    <a:pt x="3187" y="906"/>
                    <a:pt x="3187" y="906"/>
                    <a:pt x="3156" y="906"/>
                  </a:cubicBezTo>
                  <a:lnTo>
                    <a:pt x="3156" y="906"/>
                  </a:lnTo>
                  <a:cubicBezTo>
                    <a:pt x="937" y="2906"/>
                    <a:pt x="937" y="2906"/>
                    <a:pt x="937" y="2906"/>
                  </a:cubicBezTo>
                  <a:close/>
                  <a:moveTo>
                    <a:pt x="844" y="2750"/>
                  </a:moveTo>
                  <a:lnTo>
                    <a:pt x="844" y="2750"/>
                  </a:lnTo>
                  <a:lnTo>
                    <a:pt x="844" y="2750"/>
                  </a:lnTo>
                  <a:lnTo>
                    <a:pt x="844" y="2750"/>
                  </a:lnTo>
                  <a:lnTo>
                    <a:pt x="844" y="2750"/>
                  </a:lnTo>
                  <a:cubicBezTo>
                    <a:pt x="2625" y="375"/>
                    <a:pt x="2625" y="375"/>
                    <a:pt x="2625" y="375"/>
                  </a:cubicBez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cubicBezTo>
                    <a:pt x="2594" y="344"/>
                    <a:pt x="2562" y="313"/>
                    <a:pt x="2531" y="281"/>
                  </a:cubicBezTo>
                  <a:lnTo>
                    <a:pt x="2531" y="281"/>
                  </a:lnTo>
                  <a:cubicBezTo>
                    <a:pt x="2531" y="250"/>
                    <a:pt x="2531" y="250"/>
                    <a:pt x="2531" y="250"/>
                  </a:cubicBezTo>
                  <a:lnTo>
                    <a:pt x="2531" y="250"/>
                  </a:lnTo>
                  <a:lnTo>
                    <a:pt x="2531" y="250"/>
                  </a:lnTo>
                  <a:lnTo>
                    <a:pt x="2531" y="250"/>
                  </a:lnTo>
                  <a:lnTo>
                    <a:pt x="2531" y="250"/>
                  </a:lnTo>
                  <a:lnTo>
                    <a:pt x="2531" y="250"/>
                  </a:lnTo>
                  <a:cubicBezTo>
                    <a:pt x="2500" y="250"/>
                    <a:pt x="2500" y="250"/>
                    <a:pt x="2500" y="250"/>
                  </a:cubicBezTo>
                  <a:lnTo>
                    <a:pt x="2500" y="250"/>
                  </a:lnTo>
                  <a:lnTo>
                    <a:pt x="2500" y="250"/>
                  </a:lnTo>
                  <a:lnTo>
                    <a:pt x="2500" y="250"/>
                  </a:lnTo>
                  <a:lnTo>
                    <a:pt x="2500" y="250"/>
                  </a:lnTo>
                  <a:lnTo>
                    <a:pt x="2500" y="250"/>
                  </a:lnTo>
                  <a:cubicBezTo>
                    <a:pt x="2500" y="250"/>
                    <a:pt x="2500" y="250"/>
                    <a:pt x="2500" y="281"/>
                  </a:cubicBezTo>
                  <a:lnTo>
                    <a:pt x="2500" y="281"/>
                  </a:lnTo>
                  <a:lnTo>
                    <a:pt x="2500" y="281"/>
                  </a:lnTo>
                  <a:lnTo>
                    <a:pt x="2500" y="281"/>
                  </a:lnTo>
                  <a:lnTo>
                    <a:pt x="2500" y="281"/>
                  </a:lnTo>
                  <a:lnTo>
                    <a:pt x="2500" y="281"/>
                  </a:lnTo>
                  <a:cubicBezTo>
                    <a:pt x="812" y="2750"/>
                    <a:pt x="812" y="2750"/>
                    <a:pt x="812" y="2750"/>
                  </a:cubicBezTo>
                  <a:lnTo>
                    <a:pt x="812" y="2750"/>
                  </a:lnTo>
                  <a:lnTo>
                    <a:pt x="812" y="2750"/>
                  </a:lnTo>
                  <a:cubicBezTo>
                    <a:pt x="812" y="2750"/>
                    <a:pt x="812" y="2750"/>
                    <a:pt x="844" y="2750"/>
                  </a:cubicBezTo>
                  <a:close/>
                  <a:moveTo>
                    <a:pt x="4469" y="2938"/>
                  </a:moveTo>
                  <a:lnTo>
                    <a:pt x="4469" y="2938"/>
                  </a:lnTo>
                  <a:cubicBezTo>
                    <a:pt x="3250" y="3188"/>
                    <a:pt x="3250" y="3188"/>
                    <a:pt x="3250" y="3188"/>
                  </a:cubicBezTo>
                  <a:lnTo>
                    <a:pt x="3250" y="3188"/>
                  </a:lnTo>
                  <a:cubicBezTo>
                    <a:pt x="3312" y="3594"/>
                    <a:pt x="3062" y="3969"/>
                    <a:pt x="2687" y="4031"/>
                  </a:cubicBezTo>
                  <a:cubicBezTo>
                    <a:pt x="2281" y="4125"/>
                    <a:pt x="1906" y="3875"/>
                    <a:pt x="1844" y="3469"/>
                  </a:cubicBezTo>
                  <a:lnTo>
                    <a:pt x="1844" y="3469"/>
                  </a:lnTo>
                  <a:cubicBezTo>
                    <a:pt x="1062" y="3625"/>
                    <a:pt x="1062" y="3625"/>
                    <a:pt x="1062" y="3625"/>
                  </a:cubicBezTo>
                  <a:lnTo>
                    <a:pt x="1062" y="3625"/>
                  </a:lnTo>
                  <a:lnTo>
                    <a:pt x="1062" y="3625"/>
                  </a:lnTo>
                  <a:lnTo>
                    <a:pt x="1062" y="3625"/>
                  </a:lnTo>
                  <a:lnTo>
                    <a:pt x="1062" y="3625"/>
                  </a:lnTo>
                  <a:cubicBezTo>
                    <a:pt x="625" y="4063"/>
                    <a:pt x="625" y="4063"/>
                    <a:pt x="625" y="4063"/>
                  </a:cubicBezTo>
                  <a:lnTo>
                    <a:pt x="625" y="4063"/>
                  </a:lnTo>
                  <a:lnTo>
                    <a:pt x="625" y="4063"/>
                  </a:lnTo>
                  <a:cubicBezTo>
                    <a:pt x="281" y="3906"/>
                    <a:pt x="31" y="3563"/>
                    <a:pt x="0" y="3188"/>
                  </a:cubicBezTo>
                  <a:lnTo>
                    <a:pt x="0" y="3188"/>
                  </a:lnTo>
                  <a:lnTo>
                    <a:pt x="0" y="3188"/>
                  </a:lnTo>
                  <a:cubicBezTo>
                    <a:pt x="562" y="2938"/>
                    <a:pt x="562" y="2938"/>
                    <a:pt x="562" y="2938"/>
                  </a:cubicBezTo>
                  <a:lnTo>
                    <a:pt x="562" y="2938"/>
                  </a:lnTo>
                  <a:cubicBezTo>
                    <a:pt x="562" y="2938"/>
                    <a:pt x="562" y="2938"/>
                    <a:pt x="562" y="2906"/>
                  </a:cubicBezTo>
                  <a:lnTo>
                    <a:pt x="562" y="2906"/>
                  </a:lnTo>
                  <a:cubicBezTo>
                    <a:pt x="2437" y="0"/>
                    <a:pt x="2437" y="0"/>
                    <a:pt x="2437" y="0"/>
                  </a:cubicBezTo>
                  <a:cubicBezTo>
                    <a:pt x="2937" y="375"/>
                    <a:pt x="3344" y="813"/>
                    <a:pt x="3687" y="1313"/>
                  </a:cubicBezTo>
                  <a:cubicBezTo>
                    <a:pt x="4031" y="1812"/>
                    <a:pt x="4281" y="2344"/>
                    <a:pt x="4469" y="2938"/>
                  </a:cubicBezTo>
                  <a:close/>
                  <a:moveTo>
                    <a:pt x="2656" y="3875"/>
                  </a:moveTo>
                  <a:lnTo>
                    <a:pt x="2656" y="3875"/>
                  </a:lnTo>
                  <a:cubicBezTo>
                    <a:pt x="2937" y="3813"/>
                    <a:pt x="3125" y="3531"/>
                    <a:pt x="3062" y="3219"/>
                  </a:cubicBezTo>
                  <a:lnTo>
                    <a:pt x="3062" y="3219"/>
                  </a:lnTo>
                  <a:cubicBezTo>
                    <a:pt x="2031" y="3438"/>
                    <a:pt x="2031" y="3438"/>
                    <a:pt x="2031" y="3438"/>
                  </a:cubicBezTo>
                  <a:lnTo>
                    <a:pt x="2000" y="3438"/>
                  </a:lnTo>
                  <a:cubicBezTo>
                    <a:pt x="2062" y="3688"/>
                    <a:pt x="2281" y="3875"/>
                    <a:pt x="2531" y="3875"/>
                  </a:cubicBezTo>
                  <a:cubicBezTo>
                    <a:pt x="2562" y="3875"/>
                    <a:pt x="2625" y="3875"/>
                    <a:pt x="2656" y="3875"/>
                  </a:cubicBezTo>
                  <a:close/>
                  <a:moveTo>
                    <a:pt x="2969" y="719"/>
                  </a:moveTo>
                  <a:lnTo>
                    <a:pt x="2969" y="719"/>
                  </a:lnTo>
                  <a:lnTo>
                    <a:pt x="2969" y="719"/>
                  </a:lnTo>
                  <a:cubicBezTo>
                    <a:pt x="2969" y="688"/>
                    <a:pt x="2969" y="688"/>
                    <a:pt x="2969" y="688"/>
                  </a:cubicBezTo>
                  <a:lnTo>
                    <a:pt x="2969" y="688"/>
                  </a:lnTo>
                  <a:lnTo>
                    <a:pt x="2969" y="688"/>
                  </a:lnTo>
                  <a:cubicBezTo>
                    <a:pt x="2906" y="625"/>
                    <a:pt x="2844" y="563"/>
                    <a:pt x="2750" y="469"/>
                  </a:cubicBez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cubicBezTo>
                    <a:pt x="2750" y="500"/>
                    <a:pt x="2750" y="500"/>
                    <a:pt x="2750" y="500"/>
                  </a:cubicBezTo>
                  <a:lnTo>
                    <a:pt x="2750" y="500"/>
                  </a:lnTo>
                  <a:lnTo>
                    <a:pt x="2750" y="500"/>
                  </a:lnTo>
                  <a:cubicBezTo>
                    <a:pt x="906" y="2781"/>
                    <a:pt x="906" y="2781"/>
                    <a:pt x="906" y="2781"/>
                  </a:cubicBezTo>
                  <a:cubicBezTo>
                    <a:pt x="875" y="2812"/>
                    <a:pt x="875" y="2812"/>
                    <a:pt x="875" y="2812"/>
                  </a:cubicBezTo>
                  <a:cubicBezTo>
                    <a:pt x="875" y="2844"/>
                    <a:pt x="875" y="2844"/>
                    <a:pt x="875" y="2844"/>
                  </a:cubicBezTo>
                  <a:lnTo>
                    <a:pt x="875" y="2844"/>
                  </a:lnTo>
                  <a:lnTo>
                    <a:pt x="875" y="2844"/>
                  </a:lnTo>
                  <a:cubicBezTo>
                    <a:pt x="937" y="2781"/>
                    <a:pt x="937" y="2781"/>
                    <a:pt x="937" y="2781"/>
                  </a:cubicBezTo>
                  <a:cubicBezTo>
                    <a:pt x="2969" y="719"/>
                    <a:pt x="2969" y="719"/>
                    <a:pt x="2969" y="71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grpSp>
      <p:sp>
        <p:nvSpPr>
          <p:cNvPr id="36" name="TextBox 35"/>
          <p:cNvSpPr txBox="1"/>
          <p:nvPr/>
        </p:nvSpPr>
        <p:spPr>
          <a:xfrm>
            <a:off x="578201" y="4191753"/>
            <a:ext cx="3161838" cy="164942"/>
          </a:xfrm>
          <a:prstGeom prst="rect">
            <a:avLst/>
          </a:prstGeom>
        </p:spPr>
        <p:txBody>
          <a:bodyPr vert="horz" wrap="square" lIns="0" tIns="0" rIns="0" bIns="0" rtlCol="0">
            <a:no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DURATION</a:t>
            </a:r>
          </a:p>
        </p:txBody>
      </p:sp>
      <p:sp>
        <p:nvSpPr>
          <p:cNvPr id="34" name="TextBox 33"/>
          <p:cNvSpPr txBox="1"/>
          <p:nvPr/>
        </p:nvSpPr>
        <p:spPr>
          <a:xfrm>
            <a:off x="578201" y="1764407"/>
            <a:ext cx="3161838" cy="209993"/>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TYPE OF HOLIDAY</a:t>
            </a:r>
          </a:p>
        </p:txBody>
      </p:sp>
      <p:sp>
        <p:nvSpPr>
          <p:cNvPr id="39" name="TextBox 38"/>
          <p:cNvSpPr txBox="1"/>
          <p:nvPr/>
        </p:nvSpPr>
        <p:spPr>
          <a:xfrm>
            <a:off x="4950947" y="1764407"/>
            <a:ext cx="3161838" cy="209993"/>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TRANSPORT TO DESTINATION</a:t>
            </a:r>
          </a:p>
        </p:txBody>
      </p:sp>
      <p:sp>
        <p:nvSpPr>
          <p:cNvPr id="41" name="TextBox 40"/>
          <p:cNvSpPr txBox="1"/>
          <p:nvPr/>
        </p:nvSpPr>
        <p:spPr>
          <a:xfrm>
            <a:off x="4950947" y="3348583"/>
            <a:ext cx="3161838" cy="228109"/>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TRANSPORT ON DESTINATION</a:t>
            </a:r>
          </a:p>
        </p:txBody>
      </p:sp>
      <p:sp>
        <p:nvSpPr>
          <p:cNvPr id="43" name="TextBox 42"/>
          <p:cNvSpPr txBox="1"/>
          <p:nvPr/>
        </p:nvSpPr>
        <p:spPr>
          <a:xfrm>
            <a:off x="4950947" y="5052605"/>
            <a:ext cx="3161838" cy="253424"/>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ACCOMMODATION</a:t>
            </a:r>
          </a:p>
        </p:txBody>
      </p:sp>
      <p:sp>
        <p:nvSpPr>
          <p:cNvPr id="45" name="TextBox 44"/>
          <p:cNvSpPr txBox="1"/>
          <p:nvPr/>
        </p:nvSpPr>
        <p:spPr>
          <a:xfrm>
            <a:off x="9354692" y="1764407"/>
            <a:ext cx="3161838" cy="336122"/>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ACTIVITIES </a:t>
            </a:r>
          </a:p>
        </p:txBody>
      </p:sp>
      <p:pic>
        <p:nvPicPr>
          <p:cNvPr id="3" name="Picture 2"/>
          <p:cNvPicPr>
            <a:picLocks noChangeAspect="1"/>
          </p:cNvPicPr>
          <p:nvPr/>
        </p:nvPicPr>
        <p:blipFill rotWithShape="1">
          <a:blip r:embed="rId2" cstate="email">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a:off x="8429431" y="943384"/>
            <a:ext cx="323850" cy="295275"/>
          </a:xfrm>
          <a:prstGeom prst="rect">
            <a:avLst/>
          </a:prstGeom>
        </p:spPr>
      </p:pic>
      <p:pic>
        <p:nvPicPr>
          <p:cNvPr id="51" name="Picture 50"/>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429431" y="1294746"/>
            <a:ext cx="314326" cy="314325"/>
          </a:xfrm>
          <a:prstGeom prst="rect">
            <a:avLst/>
          </a:prstGeom>
        </p:spPr>
      </p:pic>
      <p:pic>
        <p:nvPicPr>
          <p:cNvPr id="4" name="Picture 3"/>
          <p:cNvPicPr>
            <a:picLocks noChangeAspect="1"/>
          </p:cNvPicPr>
          <p:nvPr/>
        </p:nvPicPr>
        <p:blipFill rotWithShape="1">
          <a:blip r:embed="rId4"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3119487" y="1129980"/>
            <a:ext cx="576064" cy="444125"/>
          </a:xfrm>
          <a:prstGeom prst="rect">
            <a:avLst/>
          </a:prstGeom>
        </p:spPr>
      </p:pic>
      <p:pic>
        <p:nvPicPr>
          <p:cNvPr id="57" name="Picture 56"/>
          <p:cNvPicPr>
            <a:picLocks noChangeAspect="1"/>
          </p:cNvPicPr>
          <p:nvPr/>
        </p:nvPicPr>
        <p:blipFill rotWithShape="1">
          <a:blip r:embed="rId5" cstate="email">
            <a:duotone>
              <a:schemeClr val="accent6">
                <a:shade val="45000"/>
                <a:satMod val="135000"/>
              </a:schemeClr>
              <a:prstClr val="white"/>
            </a:duotone>
            <a:extLst>
              <a:ext uri="{28A0092B-C50C-407E-A947-70E740481C1C}">
                <a14:useLocalDpi xmlns:a14="http://schemas.microsoft.com/office/drawing/2010/main"/>
              </a:ext>
            </a:extLst>
          </a:blip>
          <a:srcRect/>
          <a:stretch/>
        </p:blipFill>
        <p:spPr>
          <a:xfrm>
            <a:off x="3771118" y="1142106"/>
            <a:ext cx="449795" cy="438949"/>
          </a:xfrm>
          <a:prstGeom prst="rect">
            <a:avLst/>
          </a:prstGeom>
        </p:spPr>
      </p:pic>
      <p:sp>
        <p:nvSpPr>
          <p:cNvPr id="49" name="TextBox 48"/>
          <p:cNvSpPr txBox="1"/>
          <p:nvPr/>
        </p:nvSpPr>
        <p:spPr>
          <a:xfrm>
            <a:off x="10814568" y="396255"/>
            <a:ext cx="2256562" cy="228708"/>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over indexed in segment</a:t>
            </a:r>
          </a:p>
        </p:txBody>
      </p:sp>
      <p:sp>
        <p:nvSpPr>
          <p:cNvPr id="53" name="TextBox 52"/>
          <p:cNvSpPr txBox="1"/>
          <p:nvPr/>
        </p:nvSpPr>
        <p:spPr>
          <a:xfrm>
            <a:off x="10814568" y="644296"/>
            <a:ext cx="2339918" cy="241980"/>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under indexed in segment</a:t>
            </a:r>
          </a:p>
        </p:txBody>
      </p:sp>
      <p:sp>
        <p:nvSpPr>
          <p:cNvPr id="54" name="Rectangle 53"/>
          <p:cNvSpPr/>
          <p:nvPr/>
        </p:nvSpPr>
        <p:spPr bwMode="gray">
          <a:xfrm>
            <a:off x="10536311" y="438601"/>
            <a:ext cx="321830" cy="14401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sp>
        <p:nvSpPr>
          <p:cNvPr id="59" name="Rectangle 58"/>
          <p:cNvSpPr/>
          <p:nvPr/>
        </p:nvSpPr>
        <p:spPr bwMode="gray">
          <a:xfrm>
            <a:off x="10536311" y="688962"/>
            <a:ext cx="321830" cy="1440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graphicFrame>
        <p:nvGraphicFramePr>
          <p:cNvPr id="48" name="Chart 47"/>
          <p:cNvGraphicFramePr/>
          <p:nvPr>
            <p:extLst>
              <p:ext uri="{D42A27DB-BD31-4B8C-83A1-F6EECF244321}">
                <p14:modId xmlns:p14="http://schemas.microsoft.com/office/powerpoint/2010/main" val="480800428"/>
              </p:ext>
            </p:extLst>
          </p:nvPr>
        </p:nvGraphicFramePr>
        <p:xfrm>
          <a:off x="460641" y="5779446"/>
          <a:ext cx="3857054" cy="891105"/>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62" name="Chart 61"/>
          <p:cNvGraphicFramePr/>
          <p:nvPr>
            <p:extLst>
              <p:ext uri="{D42A27DB-BD31-4B8C-83A1-F6EECF244321}">
                <p14:modId xmlns:p14="http://schemas.microsoft.com/office/powerpoint/2010/main" val="1369886477"/>
              </p:ext>
            </p:extLst>
          </p:nvPr>
        </p:nvGraphicFramePr>
        <p:xfrm>
          <a:off x="460641" y="1994492"/>
          <a:ext cx="4490306" cy="2080837"/>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63" name="Chart 62"/>
          <p:cNvGraphicFramePr/>
          <p:nvPr>
            <p:extLst>
              <p:ext uri="{D42A27DB-BD31-4B8C-83A1-F6EECF244321}">
                <p14:modId xmlns:p14="http://schemas.microsoft.com/office/powerpoint/2010/main" val="3126474577"/>
              </p:ext>
            </p:extLst>
          </p:nvPr>
        </p:nvGraphicFramePr>
        <p:xfrm>
          <a:off x="541540" y="4318515"/>
          <a:ext cx="3878820" cy="137279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64" name="Chart 63"/>
          <p:cNvGraphicFramePr/>
          <p:nvPr>
            <p:extLst>
              <p:ext uri="{D42A27DB-BD31-4B8C-83A1-F6EECF244321}">
                <p14:modId xmlns:p14="http://schemas.microsoft.com/office/powerpoint/2010/main" val="1008802247"/>
              </p:ext>
            </p:extLst>
          </p:nvPr>
        </p:nvGraphicFramePr>
        <p:xfrm>
          <a:off x="5289339" y="1981409"/>
          <a:ext cx="3878820" cy="1372790"/>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65" name="Chart 64"/>
          <p:cNvGraphicFramePr/>
          <p:nvPr>
            <p:extLst>
              <p:ext uri="{D42A27DB-BD31-4B8C-83A1-F6EECF244321}">
                <p14:modId xmlns:p14="http://schemas.microsoft.com/office/powerpoint/2010/main" val="1365562444"/>
              </p:ext>
            </p:extLst>
          </p:nvPr>
        </p:nvGraphicFramePr>
        <p:xfrm>
          <a:off x="4685721" y="5326993"/>
          <a:ext cx="4668971" cy="1910022"/>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66" name="Chart 65"/>
          <p:cNvGraphicFramePr/>
          <p:nvPr>
            <p:extLst>
              <p:ext uri="{D42A27DB-BD31-4B8C-83A1-F6EECF244321}">
                <p14:modId xmlns:p14="http://schemas.microsoft.com/office/powerpoint/2010/main" val="1109213694"/>
              </p:ext>
            </p:extLst>
          </p:nvPr>
        </p:nvGraphicFramePr>
        <p:xfrm>
          <a:off x="5255219" y="3559839"/>
          <a:ext cx="3878820" cy="1549747"/>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67" name="Chart 66"/>
          <p:cNvGraphicFramePr/>
          <p:nvPr>
            <p:extLst>
              <p:ext uri="{D42A27DB-BD31-4B8C-83A1-F6EECF244321}">
                <p14:modId xmlns:p14="http://schemas.microsoft.com/office/powerpoint/2010/main" val="1864377208"/>
              </p:ext>
            </p:extLst>
          </p:nvPr>
        </p:nvGraphicFramePr>
        <p:xfrm>
          <a:off x="8948333" y="1912533"/>
          <a:ext cx="4261552" cy="5324482"/>
        </p:xfrm>
        <a:graphic>
          <a:graphicData uri="http://schemas.openxmlformats.org/drawingml/2006/chart">
            <c:chart xmlns:c="http://schemas.openxmlformats.org/drawingml/2006/chart" xmlns:r="http://schemas.openxmlformats.org/officeDocument/2006/relationships" r:id="rId12"/>
          </a:graphicData>
        </a:graphic>
      </p:graphicFrame>
      <p:pic>
        <p:nvPicPr>
          <p:cNvPr id="50" name="Picture 2" descr="Bilderesultat for country falg button sweden"/>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12696551" y="6876975"/>
            <a:ext cx="513334" cy="481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3576891"/>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0000" y="346312"/>
            <a:ext cx="5459807" cy="553999"/>
          </a:xfrm>
          <a:solidFill>
            <a:srgbClr val="00B0F0"/>
          </a:solidFill>
        </p:spPr>
        <p:txBody>
          <a:bodyPr>
            <a:normAutofit/>
          </a:bodyPr>
          <a:lstStyle/>
          <a:p>
            <a:r>
              <a:rPr lang="en-GB" sz="3200" dirty="0"/>
              <a:t>Segment profile </a:t>
            </a:r>
            <a:r>
              <a:rPr lang="en-GB" sz="3200" b="1" dirty="0"/>
              <a:t>- ESCAPE</a:t>
            </a:r>
          </a:p>
        </p:txBody>
      </p:sp>
      <p:sp>
        <p:nvSpPr>
          <p:cNvPr id="5" name="Rectangle 4"/>
          <p:cNvSpPr/>
          <p:nvPr/>
        </p:nvSpPr>
        <p:spPr>
          <a:xfrm>
            <a:off x="519848" y="1220584"/>
            <a:ext cx="3426943"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PLANNING</a:t>
            </a:r>
          </a:p>
        </p:txBody>
      </p:sp>
      <p:sp>
        <p:nvSpPr>
          <p:cNvPr id="6" name="Rectangle 5"/>
          <p:cNvSpPr/>
          <p:nvPr/>
        </p:nvSpPr>
        <p:spPr>
          <a:xfrm>
            <a:off x="516957" y="3623217"/>
            <a:ext cx="3863935"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TRAVEL COMPANIONS</a:t>
            </a:r>
          </a:p>
        </p:txBody>
      </p:sp>
      <p:cxnSp>
        <p:nvCxnSpPr>
          <p:cNvPr id="15" name="Straight Connector 14"/>
          <p:cNvCxnSpPr/>
          <p:nvPr/>
        </p:nvCxnSpPr>
        <p:spPr>
          <a:xfrm>
            <a:off x="519854" y="1655793"/>
            <a:ext cx="12399064" cy="0"/>
          </a:xfrm>
          <a:prstGeom prst="line">
            <a:avLst/>
          </a:prstGeom>
          <a:noFill/>
          <a:ln w="12700">
            <a:solidFill>
              <a:schemeClr val="accent6"/>
            </a:solidFill>
            <a:round/>
            <a:headEnd/>
            <a:tailEnd/>
          </a:ln>
          <a:effectLst/>
          <a:extLst>
            <a:ext uri="{909E8E84-426E-40DD-AFC4-6F175D3DCCD1}">
              <a14:hiddenFill xmlns:a14="http://schemas.microsoft.com/office/drawing/2010/main">
                <a:noFill/>
              </a14:hiddenFill>
            </a:ext>
          </a:extLst>
        </p:spPr>
      </p:cxnSp>
      <p:cxnSp>
        <p:nvCxnSpPr>
          <p:cNvPr id="16" name="Straight Connector 15"/>
          <p:cNvCxnSpPr/>
          <p:nvPr/>
        </p:nvCxnSpPr>
        <p:spPr>
          <a:xfrm>
            <a:off x="516963" y="4058426"/>
            <a:ext cx="7787100"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Lst>
        </p:spPr>
      </p:cxnSp>
      <p:grpSp>
        <p:nvGrpSpPr>
          <p:cNvPr id="18" name="Group 17"/>
          <p:cNvGrpSpPr/>
          <p:nvPr/>
        </p:nvGrpSpPr>
        <p:grpSpPr>
          <a:xfrm>
            <a:off x="2266727" y="990508"/>
            <a:ext cx="724113" cy="627421"/>
            <a:chOff x="1362075" y="4471988"/>
            <a:chExt cx="2351088" cy="2036762"/>
          </a:xfrm>
          <a:solidFill>
            <a:srgbClr val="FFC000"/>
          </a:solidFill>
        </p:grpSpPr>
        <p:sp>
          <p:nvSpPr>
            <p:cNvPr id="19" name="Freeform 3"/>
            <p:cNvSpPr>
              <a:spLocks noChangeArrowheads="1"/>
            </p:cNvSpPr>
            <p:nvPr/>
          </p:nvSpPr>
          <p:spPr bwMode="auto">
            <a:xfrm>
              <a:off x="2744788" y="5091113"/>
              <a:ext cx="338137" cy="495300"/>
            </a:xfrm>
            <a:custGeom>
              <a:avLst/>
              <a:gdLst>
                <a:gd name="T0" fmla="*/ 0 w 939"/>
                <a:gd name="T1" fmla="*/ 0 h 1376"/>
                <a:gd name="T2" fmla="*/ 0 w 939"/>
                <a:gd name="T3" fmla="*/ 0 h 1376"/>
                <a:gd name="T4" fmla="*/ 938 w 939"/>
                <a:gd name="T5" fmla="*/ 1375 h 1376"/>
                <a:gd name="T6" fmla="*/ 0 w 939"/>
                <a:gd name="T7" fmla="*/ 0 h 1376"/>
              </a:gdLst>
              <a:ahLst/>
              <a:cxnLst>
                <a:cxn ang="0">
                  <a:pos x="T0" y="T1"/>
                </a:cxn>
                <a:cxn ang="0">
                  <a:pos x="T2" y="T3"/>
                </a:cxn>
                <a:cxn ang="0">
                  <a:pos x="T4" y="T5"/>
                </a:cxn>
                <a:cxn ang="0">
                  <a:pos x="T6" y="T7"/>
                </a:cxn>
              </a:cxnLst>
              <a:rect l="0" t="0" r="r" b="b"/>
              <a:pathLst>
                <a:path w="939" h="1376">
                  <a:moveTo>
                    <a:pt x="0" y="0"/>
                  </a:moveTo>
                  <a:lnTo>
                    <a:pt x="0" y="0"/>
                  </a:lnTo>
                  <a:cubicBezTo>
                    <a:pt x="500" y="313"/>
                    <a:pt x="813" y="813"/>
                    <a:pt x="938" y="1375"/>
                  </a:cubicBezTo>
                  <a:cubicBezTo>
                    <a:pt x="688" y="875"/>
                    <a:pt x="375" y="40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0" name="Freeform 4"/>
            <p:cNvSpPr>
              <a:spLocks noChangeArrowheads="1"/>
            </p:cNvSpPr>
            <p:nvPr/>
          </p:nvSpPr>
          <p:spPr bwMode="auto">
            <a:xfrm>
              <a:off x="2779713" y="4956175"/>
              <a:ext cx="439737" cy="641350"/>
            </a:xfrm>
            <a:custGeom>
              <a:avLst/>
              <a:gdLst>
                <a:gd name="T0" fmla="*/ 0 w 1220"/>
                <a:gd name="T1" fmla="*/ 0 h 1782"/>
                <a:gd name="T2" fmla="*/ 0 w 1220"/>
                <a:gd name="T3" fmla="*/ 0 h 1782"/>
                <a:gd name="T4" fmla="*/ 1219 w 1220"/>
                <a:gd name="T5" fmla="*/ 1781 h 1782"/>
                <a:gd name="T6" fmla="*/ 0 w 1220"/>
                <a:gd name="T7" fmla="*/ 0 h 1782"/>
              </a:gdLst>
              <a:ahLst/>
              <a:cxnLst>
                <a:cxn ang="0">
                  <a:pos x="T0" y="T1"/>
                </a:cxn>
                <a:cxn ang="0">
                  <a:pos x="T2" y="T3"/>
                </a:cxn>
                <a:cxn ang="0">
                  <a:pos x="T4" y="T5"/>
                </a:cxn>
                <a:cxn ang="0">
                  <a:pos x="T6" y="T7"/>
                </a:cxn>
              </a:cxnLst>
              <a:rect l="0" t="0" r="r" b="b"/>
              <a:pathLst>
                <a:path w="1220" h="1782">
                  <a:moveTo>
                    <a:pt x="0" y="0"/>
                  </a:moveTo>
                  <a:lnTo>
                    <a:pt x="0" y="0"/>
                  </a:lnTo>
                  <a:cubicBezTo>
                    <a:pt x="625" y="407"/>
                    <a:pt x="1063" y="1063"/>
                    <a:pt x="1219" y="1781"/>
                  </a:cubicBezTo>
                  <a:cubicBezTo>
                    <a:pt x="906" y="1125"/>
                    <a:pt x="500" y="53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1" name="Freeform 5"/>
            <p:cNvSpPr>
              <a:spLocks noChangeArrowheads="1"/>
            </p:cNvSpPr>
            <p:nvPr/>
          </p:nvSpPr>
          <p:spPr bwMode="auto">
            <a:xfrm>
              <a:off x="2801938" y="4832350"/>
              <a:ext cx="550862" cy="787400"/>
            </a:xfrm>
            <a:custGeom>
              <a:avLst/>
              <a:gdLst>
                <a:gd name="T0" fmla="*/ 0 w 1532"/>
                <a:gd name="T1" fmla="*/ 0 h 2188"/>
                <a:gd name="T2" fmla="*/ 0 w 1532"/>
                <a:gd name="T3" fmla="*/ 0 h 2188"/>
                <a:gd name="T4" fmla="*/ 1531 w 1532"/>
                <a:gd name="T5" fmla="*/ 2187 h 2188"/>
                <a:gd name="T6" fmla="*/ 0 w 1532"/>
                <a:gd name="T7" fmla="*/ 0 h 2188"/>
              </a:gdLst>
              <a:ahLst/>
              <a:cxnLst>
                <a:cxn ang="0">
                  <a:pos x="T0" y="T1"/>
                </a:cxn>
                <a:cxn ang="0">
                  <a:pos x="T2" y="T3"/>
                </a:cxn>
                <a:cxn ang="0">
                  <a:pos x="T4" y="T5"/>
                </a:cxn>
                <a:cxn ang="0">
                  <a:pos x="T6" y="T7"/>
                </a:cxn>
              </a:cxnLst>
              <a:rect l="0" t="0" r="r" b="b"/>
              <a:pathLst>
                <a:path w="1532" h="2188">
                  <a:moveTo>
                    <a:pt x="0" y="0"/>
                  </a:moveTo>
                  <a:lnTo>
                    <a:pt x="0" y="0"/>
                  </a:lnTo>
                  <a:cubicBezTo>
                    <a:pt x="843" y="437"/>
                    <a:pt x="1406" y="1250"/>
                    <a:pt x="1531" y="2187"/>
                  </a:cubicBezTo>
                  <a:cubicBezTo>
                    <a:pt x="1187" y="1375"/>
                    <a:pt x="656" y="593"/>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2" name="Freeform 6"/>
            <p:cNvSpPr>
              <a:spLocks noChangeArrowheads="1"/>
            </p:cNvSpPr>
            <p:nvPr/>
          </p:nvSpPr>
          <p:spPr bwMode="auto">
            <a:xfrm>
              <a:off x="2835275" y="4708525"/>
              <a:ext cx="641350" cy="933450"/>
            </a:xfrm>
            <a:custGeom>
              <a:avLst/>
              <a:gdLst>
                <a:gd name="T0" fmla="*/ 0 w 1783"/>
                <a:gd name="T1" fmla="*/ 0 h 2594"/>
                <a:gd name="T2" fmla="*/ 0 w 1783"/>
                <a:gd name="T3" fmla="*/ 0 h 2594"/>
                <a:gd name="T4" fmla="*/ 1782 w 1783"/>
                <a:gd name="T5" fmla="*/ 2593 h 2594"/>
                <a:gd name="T6" fmla="*/ 0 w 1783"/>
                <a:gd name="T7" fmla="*/ 0 h 2594"/>
              </a:gdLst>
              <a:ahLst/>
              <a:cxnLst>
                <a:cxn ang="0">
                  <a:pos x="T0" y="T1"/>
                </a:cxn>
                <a:cxn ang="0">
                  <a:pos x="T2" y="T3"/>
                </a:cxn>
                <a:cxn ang="0">
                  <a:pos x="T4" y="T5"/>
                </a:cxn>
                <a:cxn ang="0">
                  <a:pos x="T6" y="T7"/>
                </a:cxn>
              </a:cxnLst>
              <a:rect l="0" t="0" r="r" b="b"/>
              <a:pathLst>
                <a:path w="1783" h="2594">
                  <a:moveTo>
                    <a:pt x="0" y="0"/>
                  </a:moveTo>
                  <a:lnTo>
                    <a:pt x="0" y="0"/>
                  </a:lnTo>
                  <a:cubicBezTo>
                    <a:pt x="969" y="531"/>
                    <a:pt x="1625" y="1500"/>
                    <a:pt x="1782" y="2593"/>
                  </a:cubicBezTo>
                  <a:cubicBezTo>
                    <a:pt x="1406" y="1594"/>
                    <a:pt x="813" y="68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3" name="Freeform 7"/>
            <p:cNvSpPr>
              <a:spLocks noChangeArrowheads="1"/>
            </p:cNvSpPr>
            <p:nvPr/>
          </p:nvSpPr>
          <p:spPr bwMode="auto">
            <a:xfrm>
              <a:off x="2857500" y="4584700"/>
              <a:ext cx="742950" cy="1069975"/>
            </a:xfrm>
            <a:custGeom>
              <a:avLst/>
              <a:gdLst>
                <a:gd name="T0" fmla="*/ 2062 w 2063"/>
                <a:gd name="T1" fmla="*/ 2969 h 2970"/>
                <a:gd name="T2" fmla="*/ 2062 w 2063"/>
                <a:gd name="T3" fmla="*/ 2969 h 2970"/>
                <a:gd name="T4" fmla="*/ 1250 w 2063"/>
                <a:gd name="T5" fmla="*/ 1344 h 2970"/>
                <a:gd name="T6" fmla="*/ 1250 w 2063"/>
                <a:gd name="T7" fmla="*/ 1313 h 2970"/>
                <a:gd name="T8" fmla="*/ 0 w 2063"/>
                <a:gd name="T9" fmla="*/ 0 h 2970"/>
                <a:gd name="T10" fmla="*/ 2062 w 2063"/>
                <a:gd name="T11" fmla="*/ 2969 h 2970"/>
              </a:gdLst>
              <a:ahLst/>
              <a:cxnLst>
                <a:cxn ang="0">
                  <a:pos x="T0" y="T1"/>
                </a:cxn>
                <a:cxn ang="0">
                  <a:pos x="T2" y="T3"/>
                </a:cxn>
                <a:cxn ang="0">
                  <a:pos x="T4" y="T5"/>
                </a:cxn>
                <a:cxn ang="0">
                  <a:pos x="T6" y="T7"/>
                </a:cxn>
                <a:cxn ang="0">
                  <a:pos x="T8" y="T9"/>
                </a:cxn>
                <a:cxn ang="0">
                  <a:pos x="T10" y="T11"/>
                </a:cxn>
              </a:cxnLst>
              <a:rect l="0" t="0" r="r" b="b"/>
              <a:pathLst>
                <a:path w="2063" h="2970">
                  <a:moveTo>
                    <a:pt x="2062" y="2969"/>
                  </a:moveTo>
                  <a:lnTo>
                    <a:pt x="2062" y="2969"/>
                  </a:lnTo>
                  <a:cubicBezTo>
                    <a:pt x="1875" y="2375"/>
                    <a:pt x="1593" y="1844"/>
                    <a:pt x="1250" y="1344"/>
                  </a:cubicBezTo>
                  <a:lnTo>
                    <a:pt x="1250" y="1313"/>
                  </a:lnTo>
                  <a:cubicBezTo>
                    <a:pt x="906" y="813"/>
                    <a:pt x="469" y="375"/>
                    <a:pt x="0" y="0"/>
                  </a:cubicBezTo>
                  <a:cubicBezTo>
                    <a:pt x="1125" y="625"/>
                    <a:pt x="1875" y="1719"/>
                    <a:pt x="2062" y="2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4" name="Freeform 8"/>
            <p:cNvSpPr>
              <a:spLocks noChangeArrowheads="1"/>
            </p:cNvSpPr>
            <p:nvPr/>
          </p:nvSpPr>
          <p:spPr bwMode="auto">
            <a:xfrm>
              <a:off x="2892425" y="4471988"/>
              <a:ext cx="820738" cy="1203325"/>
            </a:xfrm>
            <a:custGeom>
              <a:avLst/>
              <a:gdLst>
                <a:gd name="T0" fmla="*/ 0 w 2282"/>
                <a:gd name="T1" fmla="*/ 0 h 3344"/>
                <a:gd name="T2" fmla="*/ 0 w 2282"/>
                <a:gd name="T3" fmla="*/ 0 h 3344"/>
                <a:gd name="T4" fmla="*/ 2281 w 2282"/>
                <a:gd name="T5" fmla="*/ 3343 h 3344"/>
                <a:gd name="T6" fmla="*/ 0 w 2282"/>
                <a:gd name="T7" fmla="*/ 0 h 3344"/>
              </a:gdLst>
              <a:ahLst/>
              <a:cxnLst>
                <a:cxn ang="0">
                  <a:pos x="T0" y="T1"/>
                </a:cxn>
                <a:cxn ang="0">
                  <a:pos x="T2" y="T3"/>
                </a:cxn>
                <a:cxn ang="0">
                  <a:pos x="T4" y="T5"/>
                </a:cxn>
                <a:cxn ang="0">
                  <a:pos x="T6" y="T7"/>
                </a:cxn>
              </a:cxnLst>
              <a:rect l="0" t="0" r="r" b="b"/>
              <a:pathLst>
                <a:path w="2282" h="3344">
                  <a:moveTo>
                    <a:pt x="0" y="0"/>
                  </a:moveTo>
                  <a:lnTo>
                    <a:pt x="0" y="0"/>
                  </a:lnTo>
                  <a:cubicBezTo>
                    <a:pt x="1249" y="687"/>
                    <a:pt x="2125" y="1906"/>
                    <a:pt x="2281" y="3343"/>
                  </a:cubicBezTo>
                  <a:cubicBezTo>
                    <a:pt x="1937" y="2000"/>
                    <a:pt x="1125" y="81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5" name="Freeform 9"/>
            <p:cNvSpPr>
              <a:spLocks noChangeArrowheads="1"/>
            </p:cNvSpPr>
            <p:nvPr/>
          </p:nvSpPr>
          <p:spPr bwMode="auto">
            <a:xfrm>
              <a:off x="2251075" y="4887913"/>
              <a:ext cx="866775" cy="1227137"/>
            </a:xfrm>
            <a:custGeom>
              <a:avLst/>
              <a:gdLst>
                <a:gd name="T0" fmla="*/ 2407 w 2408"/>
                <a:gd name="T1" fmla="*/ 3312 h 3407"/>
                <a:gd name="T2" fmla="*/ 2407 w 2408"/>
                <a:gd name="T3" fmla="*/ 3312 h 3407"/>
                <a:gd name="T4" fmla="*/ 2344 w 2408"/>
                <a:gd name="T5" fmla="*/ 3406 h 3407"/>
                <a:gd name="T6" fmla="*/ 2282 w 2408"/>
                <a:gd name="T7" fmla="*/ 3406 h 3407"/>
                <a:gd name="T8" fmla="*/ 2250 w 2408"/>
                <a:gd name="T9" fmla="*/ 3344 h 3407"/>
                <a:gd name="T10" fmla="*/ 2250 w 2408"/>
                <a:gd name="T11" fmla="*/ 3344 h 3407"/>
                <a:gd name="T12" fmla="*/ 1438 w 2408"/>
                <a:gd name="T13" fmla="*/ 1562 h 3407"/>
                <a:gd name="T14" fmla="*/ 63 w 2408"/>
                <a:gd name="T15" fmla="*/ 156 h 3407"/>
                <a:gd name="T16" fmla="*/ 63 w 2408"/>
                <a:gd name="T17" fmla="*/ 156 h 3407"/>
                <a:gd name="T18" fmla="*/ 63 w 2408"/>
                <a:gd name="T19" fmla="*/ 125 h 3407"/>
                <a:gd name="T20" fmla="*/ 31 w 2408"/>
                <a:gd name="T21" fmla="*/ 31 h 3407"/>
                <a:gd name="T22" fmla="*/ 125 w 2408"/>
                <a:gd name="T23" fmla="*/ 31 h 3407"/>
                <a:gd name="T24" fmla="*/ 156 w 2408"/>
                <a:gd name="T25" fmla="*/ 31 h 3407"/>
                <a:gd name="T26" fmla="*/ 2407 w 2408"/>
                <a:gd name="T27" fmla="*/ 3312 h 3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08" h="3407">
                  <a:moveTo>
                    <a:pt x="2407" y="3312"/>
                  </a:moveTo>
                  <a:lnTo>
                    <a:pt x="2407" y="3312"/>
                  </a:lnTo>
                  <a:cubicBezTo>
                    <a:pt x="2407" y="3344"/>
                    <a:pt x="2375" y="3406"/>
                    <a:pt x="2344" y="3406"/>
                  </a:cubicBezTo>
                  <a:cubicBezTo>
                    <a:pt x="2313" y="3406"/>
                    <a:pt x="2313" y="3406"/>
                    <a:pt x="2282" y="3406"/>
                  </a:cubicBezTo>
                  <a:cubicBezTo>
                    <a:pt x="2282" y="3375"/>
                    <a:pt x="2250" y="3375"/>
                    <a:pt x="2250" y="3344"/>
                  </a:cubicBezTo>
                  <a:lnTo>
                    <a:pt x="2250" y="3344"/>
                  </a:lnTo>
                  <a:cubicBezTo>
                    <a:pt x="2094" y="2719"/>
                    <a:pt x="1813" y="2093"/>
                    <a:pt x="1438" y="1562"/>
                  </a:cubicBezTo>
                  <a:cubicBezTo>
                    <a:pt x="1063" y="1000"/>
                    <a:pt x="594" y="531"/>
                    <a:pt x="63" y="156"/>
                  </a:cubicBezTo>
                  <a:lnTo>
                    <a:pt x="63" y="156"/>
                  </a:lnTo>
                  <a:cubicBezTo>
                    <a:pt x="63" y="156"/>
                    <a:pt x="63" y="156"/>
                    <a:pt x="63" y="125"/>
                  </a:cubicBezTo>
                  <a:cubicBezTo>
                    <a:pt x="31" y="125"/>
                    <a:pt x="0" y="62"/>
                    <a:pt x="31" y="31"/>
                  </a:cubicBezTo>
                  <a:cubicBezTo>
                    <a:pt x="63" y="0"/>
                    <a:pt x="94" y="0"/>
                    <a:pt x="125" y="31"/>
                  </a:cubicBezTo>
                  <a:cubicBezTo>
                    <a:pt x="156" y="31"/>
                    <a:pt x="156" y="31"/>
                    <a:pt x="156" y="31"/>
                  </a:cubicBezTo>
                  <a:cubicBezTo>
                    <a:pt x="1250" y="844"/>
                    <a:pt x="2032" y="2000"/>
                    <a:pt x="2407" y="331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6" name="Freeform 10"/>
            <p:cNvSpPr>
              <a:spLocks noChangeArrowheads="1"/>
            </p:cNvSpPr>
            <p:nvPr/>
          </p:nvSpPr>
          <p:spPr bwMode="auto">
            <a:xfrm>
              <a:off x="1362075" y="6115050"/>
              <a:ext cx="293688" cy="393700"/>
            </a:xfrm>
            <a:custGeom>
              <a:avLst/>
              <a:gdLst>
                <a:gd name="T0" fmla="*/ 750 w 814"/>
                <a:gd name="T1" fmla="*/ 969 h 1095"/>
                <a:gd name="T2" fmla="*/ 750 w 814"/>
                <a:gd name="T3" fmla="*/ 969 h 1095"/>
                <a:gd name="T4" fmla="*/ 782 w 814"/>
                <a:gd name="T5" fmla="*/ 1063 h 1095"/>
                <a:gd name="T6" fmla="*/ 750 w 814"/>
                <a:gd name="T7" fmla="*/ 1094 h 1095"/>
                <a:gd name="T8" fmla="*/ 688 w 814"/>
                <a:gd name="T9" fmla="*/ 1094 h 1095"/>
                <a:gd name="T10" fmla="*/ 688 w 814"/>
                <a:gd name="T11" fmla="*/ 1094 h 1095"/>
                <a:gd name="T12" fmla="*/ 0 w 814"/>
                <a:gd name="T13" fmla="*/ 63 h 1095"/>
                <a:gd name="T14" fmla="*/ 0 w 814"/>
                <a:gd name="T15" fmla="*/ 63 h 1095"/>
                <a:gd name="T16" fmla="*/ 0 w 814"/>
                <a:gd name="T17" fmla="*/ 63 h 1095"/>
                <a:gd name="T18" fmla="*/ 32 w 814"/>
                <a:gd name="T19" fmla="*/ 31 h 1095"/>
                <a:gd name="T20" fmla="*/ 63 w 814"/>
                <a:gd name="T21" fmla="*/ 0 h 1095"/>
                <a:gd name="T22" fmla="*/ 126 w 814"/>
                <a:gd name="T23" fmla="*/ 63 h 1095"/>
                <a:gd name="T24" fmla="*/ 126 w 814"/>
                <a:gd name="T25" fmla="*/ 63 h 1095"/>
                <a:gd name="T26" fmla="*/ 126 w 814"/>
                <a:gd name="T27" fmla="*/ 63 h 1095"/>
                <a:gd name="T28" fmla="*/ 126 w 814"/>
                <a:gd name="T29" fmla="*/ 63 h 1095"/>
                <a:gd name="T30" fmla="*/ 126 w 814"/>
                <a:gd name="T31" fmla="*/ 63 h 1095"/>
                <a:gd name="T32" fmla="*/ 750 w 814"/>
                <a:gd name="T33" fmla="*/ 969 h 1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4" h="1095">
                  <a:moveTo>
                    <a:pt x="750" y="969"/>
                  </a:moveTo>
                  <a:lnTo>
                    <a:pt x="750" y="969"/>
                  </a:lnTo>
                  <a:cubicBezTo>
                    <a:pt x="782" y="969"/>
                    <a:pt x="813" y="1031"/>
                    <a:pt x="782" y="1063"/>
                  </a:cubicBezTo>
                  <a:cubicBezTo>
                    <a:pt x="782" y="1063"/>
                    <a:pt x="782" y="1094"/>
                    <a:pt x="750" y="1094"/>
                  </a:cubicBezTo>
                  <a:cubicBezTo>
                    <a:pt x="719" y="1094"/>
                    <a:pt x="719" y="1094"/>
                    <a:pt x="688" y="1094"/>
                  </a:cubicBezTo>
                  <a:lnTo>
                    <a:pt x="688" y="1094"/>
                  </a:lnTo>
                  <a:cubicBezTo>
                    <a:pt x="313" y="906"/>
                    <a:pt x="32" y="500"/>
                    <a:pt x="0" y="63"/>
                  </a:cubicBezTo>
                  <a:lnTo>
                    <a:pt x="0" y="63"/>
                  </a:lnTo>
                  <a:lnTo>
                    <a:pt x="0" y="63"/>
                  </a:lnTo>
                  <a:cubicBezTo>
                    <a:pt x="0" y="63"/>
                    <a:pt x="0" y="31"/>
                    <a:pt x="32" y="31"/>
                  </a:cubicBezTo>
                  <a:cubicBezTo>
                    <a:pt x="32" y="0"/>
                    <a:pt x="63" y="0"/>
                    <a:pt x="63" y="0"/>
                  </a:cubicBezTo>
                  <a:cubicBezTo>
                    <a:pt x="94" y="0"/>
                    <a:pt x="126" y="31"/>
                    <a:pt x="126" y="63"/>
                  </a:cubicBezTo>
                  <a:lnTo>
                    <a:pt x="126" y="63"/>
                  </a:lnTo>
                  <a:lnTo>
                    <a:pt x="126" y="63"/>
                  </a:lnTo>
                  <a:lnTo>
                    <a:pt x="126" y="63"/>
                  </a:lnTo>
                  <a:lnTo>
                    <a:pt x="126" y="63"/>
                  </a:lnTo>
                  <a:cubicBezTo>
                    <a:pt x="157" y="469"/>
                    <a:pt x="407" y="781"/>
                    <a:pt x="750" y="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7" name="Freeform 11"/>
            <p:cNvSpPr>
              <a:spLocks noChangeArrowheads="1"/>
            </p:cNvSpPr>
            <p:nvPr/>
          </p:nvSpPr>
          <p:spPr bwMode="auto">
            <a:xfrm>
              <a:off x="1417638" y="4989513"/>
              <a:ext cx="1609725" cy="1485900"/>
            </a:xfrm>
            <a:custGeom>
              <a:avLst/>
              <a:gdLst>
                <a:gd name="T0" fmla="*/ 3500 w 4470"/>
                <a:gd name="T1" fmla="*/ 1344 h 4126"/>
                <a:gd name="T2" fmla="*/ 3500 w 4470"/>
                <a:gd name="T3" fmla="*/ 1344 h 4126"/>
                <a:gd name="T4" fmla="*/ 3500 w 4470"/>
                <a:gd name="T5" fmla="*/ 1344 h 4126"/>
                <a:gd name="T6" fmla="*/ 3500 w 4470"/>
                <a:gd name="T7" fmla="*/ 1344 h 4126"/>
                <a:gd name="T8" fmla="*/ 3187 w 4470"/>
                <a:gd name="T9" fmla="*/ 906 h 4126"/>
                <a:gd name="T10" fmla="*/ 3187 w 4470"/>
                <a:gd name="T11" fmla="*/ 906 h 4126"/>
                <a:gd name="T12" fmla="*/ 3187 w 4470"/>
                <a:gd name="T13" fmla="*/ 906 h 4126"/>
                <a:gd name="T14" fmla="*/ 937 w 4470"/>
                <a:gd name="T15" fmla="*/ 2906 h 4126"/>
                <a:gd name="T16" fmla="*/ 844 w 4470"/>
                <a:gd name="T17" fmla="*/ 2750 h 4126"/>
                <a:gd name="T18" fmla="*/ 2625 w 4470"/>
                <a:gd name="T19" fmla="*/ 375 h 4126"/>
                <a:gd name="T20" fmla="*/ 2625 w 4470"/>
                <a:gd name="T21" fmla="*/ 375 h 4126"/>
                <a:gd name="T22" fmla="*/ 2625 w 4470"/>
                <a:gd name="T23" fmla="*/ 375 h 4126"/>
                <a:gd name="T24" fmla="*/ 2625 w 4470"/>
                <a:gd name="T25" fmla="*/ 375 h 4126"/>
                <a:gd name="T26" fmla="*/ 2625 w 4470"/>
                <a:gd name="T27" fmla="*/ 375 h 4126"/>
                <a:gd name="T28" fmla="*/ 2531 w 4470"/>
                <a:gd name="T29" fmla="*/ 250 h 4126"/>
                <a:gd name="T30" fmla="*/ 2531 w 4470"/>
                <a:gd name="T31" fmla="*/ 250 h 4126"/>
                <a:gd name="T32" fmla="*/ 2500 w 4470"/>
                <a:gd name="T33" fmla="*/ 250 h 4126"/>
                <a:gd name="T34" fmla="*/ 2500 w 4470"/>
                <a:gd name="T35" fmla="*/ 250 h 4126"/>
                <a:gd name="T36" fmla="*/ 2500 w 4470"/>
                <a:gd name="T37" fmla="*/ 281 h 4126"/>
                <a:gd name="T38" fmla="*/ 2500 w 4470"/>
                <a:gd name="T39" fmla="*/ 281 h 4126"/>
                <a:gd name="T40" fmla="*/ 812 w 4470"/>
                <a:gd name="T41" fmla="*/ 2750 h 4126"/>
                <a:gd name="T42" fmla="*/ 844 w 4470"/>
                <a:gd name="T43" fmla="*/ 2750 h 4126"/>
                <a:gd name="T44" fmla="*/ 3250 w 4470"/>
                <a:gd name="T45" fmla="*/ 3188 h 4126"/>
                <a:gd name="T46" fmla="*/ 1844 w 4470"/>
                <a:gd name="T47" fmla="*/ 3469 h 4126"/>
                <a:gd name="T48" fmla="*/ 1062 w 4470"/>
                <a:gd name="T49" fmla="*/ 3625 h 4126"/>
                <a:gd name="T50" fmla="*/ 1062 w 4470"/>
                <a:gd name="T51" fmla="*/ 3625 h 4126"/>
                <a:gd name="T52" fmla="*/ 625 w 4470"/>
                <a:gd name="T53" fmla="*/ 4063 h 4126"/>
                <a:gd name="T54" fmla="*/ 0 w 4470"/>
                <a:gd name="T55" fmla="*/ 3188 h 4126"/>
                <a:gd name="T56" fmla="*/ 562 w 4470"/>
                <a:gd name="T57" fmla="*/ 2906 h 4126"/>
                <a:gd name="T58" fmla="*/ 3687 w 4470"/>
                <a:gd name="T59" fmla="*/ 1313 h 4126"/>
                <a:gd name="T60" fmla="*/ 2656 w 4470"/>
                <a:gd name="T61" fmla="*/ 3875 h 4126"/>
                <a:gd name="T62" fmla="*/ 2031 w 4470"/>
                <a:gd name="T63" fmla="*/ 3438 h 4126"/>
                <a:gd name="T64" fmla="*/ 2656 w 4470"/>
                <a:gd name="T65" fmla="*/ 3875 h 4126"/>
                <a:gd name="T66" fmla="*/ 2969 w 4470"/>
                <a:gd name="T67" fmla="*/ 719 h 4126"/>
                <a:gd name="T68" fmla="*/ 2969 w 4470"/>
                <a:gd name="T69" fmla="*/ 688 h 4126"/>
                <a:gd name="T70" fmla="*/ 2750 w 4470"/>
                <a:gd name="T71" fmla="*/ 469 h 4126"/>
                <a:gd name="T72" fmla="*/ 2750 w 4470"/>
                <a:gd name="T73" fmla="*/ 469 h 4126"/>
                <a:gd name="T74" fmla="*/ 2750 w 4470"/>
                <a:gd name="T75" fmla="*/ 469 h 4126"/>
                <a:gd name="T76" fmla="*/ 2750 w 4470"/>
                <a:gd name="T77" fmla="*/ 469 h 4126"/>
                <a:gd name="T78" fmla="*/ 2750 w 4470"/>
                <a:gd name="T79" fmla="*/ 500 h 4126"/>
                <a:gd name="T80" fmla="*/ 875 w 4470"/>
                <a:gd name="T81" fmla="*/ 2812 h 4126"/>
                <a:gd name="T82" fmla="*/ 875 w 4470"/>
                <a:gd name="T83" fmla="*/ 2844 h 4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470" h="4126">
                  <a:moveTo>
                    <a:pt x="937" y="2906"/>
                  </a:moveTo>
                  <a:lnTo>
                    <a:pt x="937" y="2906"/>
                  </a:lnTo>
                  <a:cubicBezTo>
                    <a:pt x="3500" y="1344"/>
                    <a:pt x="3500" y="1344"/>
                    <a:pt x="3500" y="1344"/>
                  </a:cubicBez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cubicBezTo>
                    <a:pt x="3406" y="1188"/>
                    <a:pt x="3281" y="1063"/>
                    <a:pt x="3187" y="906"/>
                  </a:cubicBezTo>
                  <a:lnTo>
                    <a:pt x="3187" y="906"/>
                  </a:lnTo>
                  <a:lnTo>
                    <a:pt x="3187" y="906"/>
                  </a:lnTo>
                  <a:lnTo>
                    <a:pt x="3187" y="906"/>
                  </a:lnTo>
                  <a:lnTo>
                    <a:pt x="3187" y="906"/>
                  </a:lnTo>
                  <a:lnTo>
                    <a:pt x="3187" y="906"/>
                  </a:lnTo>
                  <a:lnTo>
                    <a:pt x="3187" y="906"/>
                  </a:lnTo>
                  <a:cubicBezTo>
                    <a:pt x="3187" y="906"/>
                    <a:pt x="3187" y="906"/>
                    <a:pt x="3156" y="906"/>
                  </a:cubicBezTo>
                  <a:lnTo>
                    <a:pt x="3156" y="906"/>
                  </a:lnTo>
                  <a:cubicBezTo>
                    <a:pt x="937" y="2906"/>
                    <a:pt x="937" y="2906"/>
                    <a:pt x="937" y="2906"/>
                  </a:cubicBezTo>
                  <a:close/>
                  <a:moveTo>
                    <a:pt x="844" y="2750"/>
                  </a:moveTo>
                  <a:lnTo>
                    <a:pt x="844" y="2750"/>
                  </a:lnTo>
                  <a:lnTo>
                    <a:pt x="844" y="2750"/>
                  </a:lnTo>
                  <a:lnTo>
                    <a:pt x="844" y="2750"/>
                  </a:lnTo>
                  <a:lnTo>
                    <a:pt x="844" y="2750"/>
                  </a:lnTo>
                  <a:cubicBezTo>
                    <a:pt x="2625" y="375"/>
                    <a:pt x="2625" y="375"/>
                    <a:pt x="2625" y="375"/>
                  </a:cubicBez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cubicBezTo>
                    <a:pt x="2594" y="344"/>
                    <a:pt x="2562" y="313"/>
                    <a:pt x="2531" y="281"/>
                  </a:cubicBezTo>
                  <a:lnTo>
                    <a:pt x="2531" y="281"/>
                  </a:lnTo>
                  <a:cubicBezTo>
                    <a:pt x="2531" y="250"/>
                    <a:pt x="2531" y="250"/>
                    <a:pt x="2531" y="250"/>
                  </a:cubicBezTo>
                  <a:lnTo>
                    <a:pt x="2531" y="250"/>
                  </a:lnTo>
                  <a:lnTo>
                    <a:pt x="2531" y="250"/>
                  </a:lnTo>
                  <a:lnTo>
                    <a:pt x="2531" y="250"/>
                  </a:lnTo>
                  <a:lnTo>
                    <a:pt x="2531" y="250"/>
                  </a:lnTo>
                  <a:lnTo>
                    <a:pt x="2531" y="250"/>
                  </a:lnTo>
                  <a:cubicBezTo>
                    <a:pt x="2500" y="250"/>
                    <a:pt x="2500" y="250"/>
                    <a:pt x="2500" y="250"/>
                  </a:cubicBezTo>
                  <a:lnTo>
                    <a:pt x="2500" y="250"/>
                  </a:lnTo>
                  <a:lnTo>
                    <a:pt x="2500" y="250"/>
                  </a:lnTo>
                  <a:lnTo>
                    <a:pt x="2500" y="250"/>
                  </a:lnTo>
                  <a:lnTo>
                    <a:pt x="2500" y="250"/>
                  </a:lnTo>
                  <a:lnTo>
                    <a:pt x="2500" y="250"/>
                  </a:lnTo>
                  <a:cubicBezTo>
                    <a:pt x="2500" y="250"/>
                    <a:pt x="2500" y="250"/>
                    <a:pt x="2500" y="281"/>
                  </a:cubicBezTo>
                  <a:lnTo>
                    <a:pt x="2500" y="281"/>
                  </a:lnTo>
                  <a:lnTo>
                    <a:pt x="2500" y="281"/>
                  </a:lnTo>
                  <a:lnTo>
                    <a:pt x="2500" y="281"/>
                  </a:lnTo>
                  <a:lnTo>
                    <a:pt x="2500" y="281"/>
                  </a:lnTo>
                  <a:lnTo>
                    <a:pt x="2500" y="281"/>
                  </a:lnTo>
                  <a:cubicBezTo>
                    <a:pt x="812" y="2750"/>
                    <a:pt x="812" y="2750"/>
                    <a:pt x="812" y="2750"/>
                  </a:cubicBezTo>
                  <a:lnTo>
                    <a:pt x="812" y="2750"/>
                  </a:lnTo>
                  <a:lnTo>
                    <a:pt x="812" y="2750"/>
                  </a:lnTo>
                  <a:cubicBezTo>
                    <a:pt x="812" y="2750"/>
                    <a:pt x="812" y="2750"/>
                    <a:pt x="844" y="2750"/>
                  </a:cubicBezTo>
                  <a:close/>
                  <a:moveTo>
                    <a:pt x="4469" y="2938"/>
                  </a:moveTo>
                  <a:lnTo>
                    <a:pt x="4469" y="2938"/>
                  </a:lnTo>
                  <a:cubicBezTo>
                    <a:pt x="3250" y="3188"/>
                    <a:pt x="3250" y="3188"/>
                    <a:pt x="3250" y="3188"/>
                  </a:cubicBezTo>
                  <a:lnTo>
                    <a:pt x="3250" y="3188"/>
                  </a:lnTo>
                  <a:cubicBezTo>
                    <a:pt x="3312" y="3594"/>
                    <a:pt x="3062" y="3969"/>
                    <a:pt x="2687" y="4031"/>
                  </a:cubicBezTo>
                  <a:cubicBezTo>
                    <a:pt x="2281" y="4125"/>
                    <a:pt x="1906" y="3875"/>
                    <a:pt x="1844" y="3469"/>
                  </a:cubicBezTo>
                  <a:lnTo>
                    <a:pt x="1844" y="3469"/>
                  </a:lnTo>
                  <a:cubicBezTo>
                    <a:pt x="1062" y="3625"/>
                    <a:pt x="1062" y="3625"/>
                    <a:pt x="1062" y="3625"/>
                  </a:cubicBezTo>
                  <a:lnTo>
                    <a:pt x="1062" y="3625"/>
                  </a:lnTo>
                  <a:lnTo>
                    <a:pt x="1062" y="3625"/>
                  </a:lnTo>
                  <a:lnTo>
                    <a:pt x="1062" y="3625"/>
                  </a:lnTo>
                  <a:lnTo>
                    <a:pt x="1062" y="3625"/>
                  </a:lnTo>
                  <a:cubicBezTo>
                    <a:pt x="625" y="4063"/>
                    <a:pt x="625" y="4063"/>
                    <a:pt x="625" y="4063"/>
                  </a:cubicBezTo>
                  <a:lnTo>
                    <a:pt x="625" y="4063"/>
                  </a:lnTo>
                  <a:lnTo>
                    <a:pt x="625" y="4063"/>
                  </a:lnTo>
                  <a:cubicBezTo>
                    <a:pt x="281" y="3906"/>
                    <a:pt x="31" y="3563"/>
                    <a:pt x="0" y="3188"/>
                  </a:cubicBezTo>
                  <a:lnTo>
                    <a:pt x="0" y="3188"/>
                  </a:lnTo>
                  <a:lnTo>
                    <a:pt x="0" y="3188"/>
                  </a:lnTo>
                  <a:cubicBezTo>
                    <a:pt x="562" y="2938"/>
                    <a:pt x="562" y="2938"/>
                    <a:pt x="562" y="2938"/>
                  </a:cubicBezTo>
                  <a:lnTo>
                    <a:pt x="562" y="2938"/>
                  </a:lnTo>
                  <a:cubicBezTo>
                    <a:pt x="562" y="2938"/>
                    <a:pt x="562" y="2938"/>
                    <a:pt x="562" y="2906"/>
                  </a:cubicBezTo>
                  <a:lnTo>
                    <a:pt x="562" y="2906"/>
                  </a:lnTo>
                  <a:cubicBezTo>
                    <a:pt x="2437" y="0"/>
                    <a:pt x="2437" y="0"/>
                    <a:pt x="2437" y="0"/>
                  </a:cubicBezTo>
                  <a:cubicBezTo>
                    <a:pt x="2937" y="375"/>
                    <a:pt x="3344" y="813"/>
                    <a:pt x="3687" y="1313"/>
                  </a:cubicBezTo>
                  <a:cubicBezTo>
                    <a:pt x="4031" y="1812"/>
                    <a:pt x="4281" y="2344"/>
                    <a:pt x="4469" y="2938"/>
                  </a:cubicBezTo>
                  <a:close/>
                  <a:moveTo>
                    <a:pt x="2656" y="3875"/>
                  </a:moveTo>
                  <a:lnTo>
                    <a:pt x="2656" y="3875"/>
                  </a:lnTo>
                  <a:cubicBezTo>
                    <a:pt x="2937" y="3813"/>
                    <a:pt x="3125" y="3531"/>
                    <a:pt x="3062" y="3219"/>
                  </a:cubicBezTo>
                  <a:lnTo>
                    <a:pt x="3062" y="3219"/>
                  </a:lnTo>
                  <a:cubicBezTo>
                    <a:pt x="2031" y="3438"/>
                    <a:pt x="2031" y="3438"/>
                    <a:pt x="2031" y="3438"/>
                  </a:cubicBezTo>
                  <a:lnTo>
                    <a:pt x="2000" y="3438"/>
                  </a:lnTo>
                  <a:cubicBezTo>
                    <a:pt x="2062" y="3688"/>
                    <a:pt x="2281" y="3875"/>
                    <a:pt x="2531" y="3875"/>
                  </a:cubicBezTo>
                  <a:cubicBezTo>
                    <a:pt x="2562" y="3875"/>
                    <a:pt x="2625" y="3875"/>
                    <a:pt x="2656" y="3875"/>
                  </a:cubicBezTo>
                  <a:close/>
                  <a:moveTo>
                    <a:pt x="2969" y="719"/>
                  </a:moveTo>
                  <a:lnTo>
                    <a:pt x="2969" y="719"/>
                  </a:lnTo>
                  <a:lnTo>
                    <a:pt x="2969" y="719"/>
                  </a:lnTo>
                  <a:cubicBezTo>
                    <a:pt x="2969" y="688"/>
                    <a:pt x="2969" y="688"/>
                    <a:pt x="2969" y="688"/>
                  </a:cubicBezTo>
                  <a:lnTo>
                    <a:pt x="2969" y="688"/>
                  </a:lnTo>
                  <a:lnTo>
                    <a:pt x="2969" y="688"/>
                  </a:lnTo>
                  <a:cubicBezTo>
                    <a:pt x="2906" y="625"/>
                    <a:pt x="2844" y="563"/>
                    <a:pt x="2750" y="469"/>
                  </a:cubicBez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cubicBezTo>
                    <a:pt x="2750" y="500"/>
                    <a:pt x="2750" y="500"/>
                    <a:pt x="2750" y="500"/>
                  </a:cubicBezTo>
                  <a:lnTo>
                    <a:pt x="2750" y="500"/>
                  </a:lnTo>
                  <a:lnTo>
                    <a:pt x="2750" y="500"/>
                  </a:lnTo>
                  <a:cubicBezTo>
                    <a:pt x="906" y="2781"/>
                    <a:pt x="906" y="2781"/>
                    <a:pt x="906" y="2781"/>
                  </a:cubicBezTo>
                  <a:cubicBezTo>
                    <a:pt x="875" y="2812"/>
                    <a:pt x="875" y="2812"/>
                    <a:pt x="875" y="2812"/>
                  </a:cubicBezTo>
                  <a:cubicBezTo>
                    <a:pt x="875" y="2844"/>
                    <a:pt x="875" y="2844"/>
                    <a:pt x="875" y="2844"/>
                  </a:cubicBezTo>
                  <a:lnTo>
                    <a:pt x="875" y="2844"/>
                  </a:lnTo>
                  <a:lnTo>
                    <a:pt x="875" y="2844"/>
                  </a:lnTo>
                  <a:cubicBezTo>
                    <a:pt x="937" y="2781"/>
                    <a:pt x="937" y="2781"/>
                    <a:pt x="937" y="2781"/>
                  </a:cubicBezTo>
                  <a:cubicBezTo>
                    <a:pt x="2969" y="719"/>
                    <a:pt x="2969" y="719"/>
                    <a:pt x="2969" y="71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grpSp>
      <p:sp>
        <p:nvSpPr>
          <p:cNvPr id="36" name="TextBox 35"/>
          <p:cNvSpPr txBox="1"/>
          <p:nvPr/>
        </p:nvSpPr>
        <p:spPr>
          <a:xfrm>
            <a:off x="4647326" y="1761842"/>
            <a:ext cx="3161838" cy="216024"/>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INFLUENCERS</a:t>
            </a:r>
          </a:p>
        </p:txBody>
      </p:sp>
      <p:sp>
        <p:nvSpPr>
          <p:cNvPr id="34" name="TextBox 33"/>
          <p:cNvSpPr txBox="1"/>
          <p:nvPr/>
        </p:nvSpPr>
        <p:spPr>
          <a:xfrm>
            <a:off x="578201" y="1764407"/>
            <a:ext cx="3161838" cy="183656"/>
          </a:xfrm>
          <a:prstGeom prst="rect">
            <a:avLst/>
          </a:prstGeom>
        </p:spPr>
        <p:txBody>
          <a:bodyPr vert="horz" wrap="square" lIns="0" tIns="0" rIns="0" bIns="0" rtlCol="0">
            <a:normAutofit lnSpcReduction="10000"/>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DECISION MADE</a:t>
            </a:r>
          </a:p>
        </p:txBody>
      </p:sp>
      <p:sp>
        <p:nvSpPr>
          <p:cNvPr id="47" name="TextBox 46"/>
          <p:cNvSpPr txBox="1"/>
          <p:nvPr/>
        </p:nvSpPr>
        <p:spPr>
          <a:xfrm>
            <a:off x="9325678" y="1768292"/>
            <a:ext cx="3161838" cy="171180"/>
          </a:xfrm>
          <a:prstGeom prst="rect">
            <a:avLst/>
          </a:prstGeom>
        </p:spPr>
        <p:txBody>
          <a:bodyPr vert="horz" wrap="square" lIns="0" tIns="0" rIns="0" bIns="0" rtlCol="0">
            <a:no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INFORMATION SOURCES</a:t>
            </a:r>
          </a:p>
        </p:txBody>
      </p:sp>
      <p:pic>
        <p:nvPicPr>
          <p:cNvPr id="12" name="Picture 11"/>
          <p:cNvPicPr>
            <a:picLocks noChangeAspect="1"/>
          </p:cNvPicPr>
          <p:nvPr/>
        </p:nvPicPr>
        <p:blipFill rotWithShape="1">
          <a:blip r:embed="rId2" cstate="email">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a:ext>
            </a:extLst>
          </a:blip>
          <a:srcRect/>
          <a:stretch/>
        </p:blipFill>
        <p:spPr>
          <a:xfrm>
            <a:off x="1751335" y="1149931"/>
            <a:ext cx="447675" cy="496978"/>
          </a:xfrm>
          <a:prstGeom prst="rect">
            <a:avLst/>
          </a:prstGeom>
        </p:spPr>
      </p:pic>
      <p:sp>
        <p:nvSpPr>
          <p:cNvPr id="62" name="TextBox 61"/>
          <p:cNvSpPr txBox="1"/>
          <p:nvPr/>
        </p:nvSpPr>
        <p:spPr>
          <a:xfrm>
            <a:off x="533464" y="4140671"/>
            <a:ext cx="3161838" cy="193118"/>
          </a:xfrm>
          <a:prstGeom prst="rect">
            <a:avLst/>
          </a:prstGeom>
        </p:spPr>
        <p:txBody>
          <a:bodyPr vert="horz" wrap="square" lIns="0" tIns="0" rIns="0" bIns="0" rtlCol="0">
            <a:normAutofit lnSpcReduction="10000"/>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WHO DID YOU TRAVEL WITH</a:t>
            </a:r>
          </a:p>
        </p:txBody>
      </p:sp>
      <p:pic>
        <p:nvPicPr>
          <p:cNvPr id="13" name="Picture 12"/>
          <p:cNvPicPr>
            <a:picLocks noChangeAspect="1"/>
          </p:cNvPicPr>
          <p:nvPr/>
        </p:nvPicPr>
        <p:blipFill rotWithShape="1">
          <a:blip r:embed="rId4" cstate="email">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a:ext>
            </a:extLst>
          </a:blip>
          <a:srcRect/>
          <a:stretch/>
        </p:blipFill>
        <p:spPr>
          <a:xfrm>
            <a:off x="2744661" y="3500428"/>
            <a:ext cx="473896" cy="506558"/>
          </a:xfrm>
          <a:prstGeom prst="rect">
            <a:avLst/>
          </a:prstGeom>
        </p:spPr>
      </p:pic>
      <p:sp>
        <p:nvSpPr>
          <p:cNvPr id="44" name="TextBox 43"/>
          <p:cNvSpPr txBox="1"/>
          <p:nvPr/>
        </p:nvSpPr>
        <p:spPr>
          <a:xfrm>
            <a:off x="4647326" y="4140671"/>
            <a:ext cx="3161838" cy="171811"/>
          </a:xfrm>
          <a:prstGeom prst="rect">
            <a:avLst/>
          </a:prstGeom>
        </p:spPr>
        <p:txBody>
          <a:bodyPr vert="horz" wrap="square" lIns="0" tIns="0" rIns="0" bIns="0" rtlCol="0">
            <a:no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NUMBER OF TRAVEL COMPANIONS</a:t>
            </a:r>
          </a:p>
        </p:txBody>
      </p:sp>
      <p:sp>
        <p:nvSpPr>
          <p:cNvPr id="46" name="TextBox 45"/>
          <p:cNvSpPr txBox="1"/>
          <p:nvPr/>
        </p:nvSpPr>
        <p:spPr>
          <a:xfrm>
            <a:off x="4645782" y="5789601"/>
            <a:ext cx="3161838" cy="171811"/>
          </a:xfrm>
          <a:prstGeom prst="rect">
            <a:avLst/>
          </a:prstGeom>
        </p:spPr>
        <p:txBody>
          <a:bodyPr vert="horz" wrap="square" lIns="0" tIns="0" rIns="0" bIns="0" rtlCol="0">
            <a:no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HOW DID YOU TRAVEL</a:t>
            </a:r>
          </a:p>
        </p:txBody>
      </p:sp>
      <p:sp>
        <p:nvSpPr>
          <p:cNvPr id="43" name="TextBox 42"/>
          <p:cNvSpPr txBox="1"/>
          <p:nvPr/>
        </p:nvSpPr>
        <p:spPr>
          <a:xfrm>
            <a:off x="10814568" y="396255"/>
            <a:ext cx="2256562" cy="228708"/>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over indexed in segment</a:t>
            </a:r>
          </a:p>
        </p:txBody>
      </p:sp>
      <p:sp>
        <p:nvSpPr>
          <p:cNvPr id="45" name="TextBox 44"/>
          <p:cNvSpPr txBox="1"/>
          <p:nvPr/>
        </p:nvSpPr>
        <p:spPr>
          <a:xfrm>
            <a:off x="10814568" y="644296"/>
            <a:ext cx="2339918" cy="241980"/>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under indexed in segment</a:t>
            </a:r>
          </a:p>
        </p:txBody>
      </p:sp>
      <p:sp>
        <p:nvSpPr>
          <p:cNvPr id="51" name="Rectangle 50"/>
          <p:cNvSpPr/>
          <p:nvPr/>
        </p:nvSpPr>
        <p:spPr bwMode="gray">
          <a:xfrm>
            <a:off x="10536311" y="438601"/>
            <a:ext cx="321830" cy="14401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sp>
        <p:nvSpPr>
          <p:cNvPr id="52" name="Rectangle 51"/>
          <p:cNvSpPr/>
          <p:nvPr/>
        </p:nvSpPr>
        <p:spPr bwMode="gray">
          <a:xfrm>
            <a:off x="10536311" y="688962"/>
            <a:ext cx="321830" cy="1440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graphicFrame>
        <p:nvGraphicFramePr>
          <p:cNvPr id="41" name="Chart 40"/>
          <p:cNvGraphicFramePr/>
          <p:nvPr>
            <p:extLst>
              <p:ext uri="{D42A27DB-BD31-4B8C-83A1-F6EECF244321}">
                <p14:modId xmlns:p14="http://schemas.microsoft.com/office/powerpoint/2010/main" val="2375066061"/>
              </p:ext>
            </p:extLst>
          </p:nvPr>
        </p:nvGraphicFramePr>
        <p:xfrm>
          <a:off x="516957" y="1994493"/>
          <a:ext cx="3878820" cy="137279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53" name="Chart 52"/>
          <p:cNvGraphicFramePr/>
          <p:nvPr>
            <p:extLst>
              <p:ext uri="{D42A27DB-BD31-4B8C-83A1-F6EECF244321}">
                <p14:modId xmlns:p14="http://schemas.microsoft.com/office/powerpoint/2010/main" val="3886254308"/>
              </p:ext>
            </p:extLst>
          </p:nvPr>
        </p:nvGraphicFramePr>
        <p:xfrm>
          <a:off x="4857291" y="2045933"/>
          <a:ext cx="3878820" cy="137279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54" name="Chart 53"/>
          <p:cNvGraphicFramePr/>
          <p:nvPr>
            <p:extLst>
              <p:ext uri="{D42A27DB-BD31-4B8C-83A1-F6EECF244321}">
                <p14:modId xmlns:p14="http://schemas.microsoft.com/office/powerpoint/2010/main" val="921308990"/>
              </p:ext>
            </p:extLst>
          </p:nvPr>
        </p:nvGraphicFramePr>
        <p:xfrm>
          <a:off x="501839" y="4414931"/>
          <a:ext cx="3878820" cy="137279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55" name="Chart 54"/>
          <p:cNvGraphicFramePr/>
          <p:nvPr>
            <p:extLst>
              <p:ext uri="{D42A27DB-BD31-4B8C-83A1-F6EECF244321}">
                <p14:modId xmlns:p14="http://schemas.microsoft.com/office/powerpoint/2010/main" val="4253087247"/>
              </p:ext>
            </p:extLst>
          </p:nvPr>
        </p:nvGraphicFramePr>
        <p:xfrm>
          <a:off x="4663801" y="4376608"/>
          <a:ext cx="3878820" cy="1372790"/>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56" name="Chart 55"/>
          <p:cNvGraphicFramePr/>
          <p:nvPr>
            <p:extLst>
              <p:ext uri="{D42A27DB-BD31-4B8C-83A1-F6EECF244321}">
                <p14:modId xmlns:p14="http://schemas.microsoft.com/office/powerpoint/2010/main" val="3234909346"/>
              </p:ext>
            </p:extLst>
          </p:nvPr>
        </p:nvGraphicFramePr>
        <p:xfrm>
          <a:off x="4662257" y="6025538"/>
          <a:ext cx="3878820" cy="1372790"/>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57" name="Chart 56"/>
          <p:cNvGraphicFramePr/>
          <p:nvPr>
            <p:extLst>
              <p:ext uri="{D42A27DB-BD31-4B8C-83A1-F6EECF244321}">
                <p14:modId xmlns:p14="http://schemas.microsoft.com/office/powerpoint/2010/main" val="3238059201"/>
              </p:ext>
            </p:extLst>
          </p:nvPr>
        </p:nvGraphicFramePr>
        <p:xfrm>
          <a:off x="9240167" y="2036227"/>
          <a:ext cx="3878820" cy="2608500"/>
        </p:xfrm>
        <a:graphic>
          <a:graphicData uri="http://schemas.openxmlformats.org/drawingml/2006/chart">
            <c:chart xmlns:c="http://schemas.openxmlformats.org/drawingml/2006/chart" xmlns:r="http://schemas.openxmlformats.org/officeDocument/2006/relationships" r:id="rId11"/>
          </a:graphicData>
        </a:graphic>
      </p:graphicFrame>
      <p:pic>
        <p:nvPicPr>
          <p:cNvPr id="48" name="Picture 2" descr="Bilderesultat for country falg button sweden"/>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12696551" y="6876975"/>
            <a:ext cx="513334" cy="481962"/>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52083CF8-4F68-4C93-BDAC-F9C1B377999D}"/>
              </a:ext>
            </a:extLst>
          </p:cNvPr>
          <p:cNvSpPr txBox="1"/>
          <p:nvPr/>
        </p:nvSpPr>
        <p:spPr>
          <a:xfrm>
            <a:off x="9325677" y="4848414"/>
            <a:ext cx="3514889" cy="171811"/>
          </a:xfrm>
          <a:prstGeom prst="rect">
            <a:avLst/>
          </a:prstGeom>
        </p:spPr>
        <p:txBody>
          <a:bodyPr vert="horz" wrap="square" lIns="0" tIns="0" rIns="0" bIns="0" rtlCol="0">
            <a:noAutofit/>
          </a:bodyPr>
          <a:lstStyle/>
          <a:p>
            <a:pPr marL="4762" defTabSz="1357992">
              <a:spcBef>
                <a:spcPts val="1199"/>
              </a:spcBef>
            </a:pPr>
            <a:r>
              <a:rPr lang="en-US" sz="1300" dirty="0">
                <a:solidFill>
                  <a:srgbClr val="007681"/>
                </a:solidFill>
                <a:latin typeface="Calibri"/>
                <a:cs typeface="Calibri"/>
              </a:rPr>
              <a:t>TRAVEL FREQUENCY (NUMBER OF TIMES ABROAD)</a:t>
            </a:r>
          </a:p>
        </p:txBody>
      </p:sp>
      <p:graphicFrame>
        <p:nvGraphicFramePr>
          <p:cNvPr id="40" name="Chart 39">
            <a:extLst>
              <a:ext uri="{FF2B5EF4-FFF2-40B4-BE49-F238E27FC236}">
                <a16:creationId xmlns:a16="http://schemas.microsoft.com/office/drawing/2014/main" id="{B92F761D-151F-4976-9CEB-743E9C025998}"/>
              </a:ext>
            </a:extLst>
          </p:cNvPr>
          <p:cNvGraphicFramePr/>
          <p:nvPr>
            <p:extLst>
              <p:ext uri="{D42A27DB-BD31-4B8C-83A1-F6EECF244321}">
                <p14:modId xmlns:p14="http://schemas.microsoft.com/office/powerpoint/2010/main" val="2442479313"/>
              </p:ext>
            </p:extLst>
          </p:nvPr>
        </p:nvGraphicFramePr>
        <p:xfrm>
          <a:off x="9384183" y="5223913"/>
          <a:ext cx="3878820" cy="1372790"/>
        </p:xfrm>
        <a:graphic>
          <a:graphicData uri="http://schemas.openxmlformats.org/drawingml/2006/chart">
            <c:chart xmlns:c="http://schemas.openxmlformats.org/drawingml/2006/chart" xmlns:r="http://schemas.openxmlformats.org/officeDocument/2006/relationships" r:id="rId13"/>
          </a:graphicData>
        </a:graphic>
      </p:graphicFrame>
    </p:spTree>
    <p:extLst>
      <p:ext uri="{BB962C8B-B14F-4D97-AF65-F5344CB8AC3E}">
        <p14:creationId xmlns:p14="http://schemas.microsoft.com/office/powerpoint/2010/main" val="997310367"/>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Placeholder 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7159" y="180231"/>
            <a:ext cx="13105456" cy="7200800"/>
          </a:xfrm>
          <a:prstGeom prst="rect">
            <a:avLst/>
          </a:prstGeom>
        </p:spPr>
      </p:pic>
      <p:sp>
        <p:nvSpPr>
          <p:cNvPr id="14" name="Oval 13"/>
          <p:cNvSpPr/>
          <p:nvPr/>
        </p:nvSpPr>
        <p:spPr bwMode="gray">
          <a:xfrm>
            <a:off x="3196109" y="2102300"/>
            <a:ext cx="3168352" cy="3168352"/>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2400"/>
              </a:spcBef>
              <a:spcAft>
                <a:spcPts val="0"/>
              </a:spcAft>
              <a:buClr>
                <a:schemeClr val="bg2"/>
              </a:buClr>
              <a:buSzTx/>
              <a:buFontTx/>
              <a:buNone/>
              <a:tabLst/>
              <a:defRPr/>
            </a:pPr>
            <a:endParaRPr kumimoji="0" lang="en-GB" sz="2000" b="0" i="0" u="none" strike="noStrike" kern="0" cap="none" spc="0" normalizeH="0" baseline="0" noProof="0" dirty="0">
              <a:ln>
                <a:noFill/>
              </a:ln>
              <a:solidFill>
                <a:schemeClr val="bg1"/>
              </a:solidFill>
              <a:effectLst/>
              <a:uLnTx/>
              <a:uFillTx/>
            </a:endParaRPr>
          </a:p>
        </p:txBody>
      </p:sp>
      <p:sp>
        <p:nvSpPr>
          <p:cNvPr id="15" name="Oval 14"/>
          <p:cNvSpPr/>
          <p:nvPr/>
        </p:nvSpPr>
        <p:spPr bwMode="gray">
          <a:xfrm>
            <a:off x="547513" y="2102300"/>
            <a:ext cx="3168352" cy="3168352"/>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2400"/>
              </a:spcBef>
              <a:spcAft>
                <a:spcPts val="0"/>
              </a:spcAft>
              <a:buClr>
                <a:schemeClr val="bg2"/>
              </a:buClr>
              <a:buSzTx/>
              <a:buFontTx/>
              <a:buNone/>
              <a:tabLst/>
              <a:defRPr/>
            </a:pPr>
            <a:endParaRPr kumimoji="0" lang="en-GB" sz="2000" b="0" i="0" u="none" strike="noStrike" kern="0" cap="none" spc="0" normalizeH="0" baseline="0" noProof="0" dirty="0">
              <a:ln>
                <a:noFill/>
              </a:ln>
              <a:solidFill>
                <a:schemeClr val="bg1"/>
              </a:solidFill>
              <a:effectLst/>
              <a:uLnTx/>
              <a:uFillTx/>
            </a:endParaRPr>
          </a:p>
        </p:txBody>
      </p:sp>
      <p:sp>
        <p:nvSpPr>
          <p:cNvPr id="6" name="Oval 5"/>
          <p:cNvSpPr/>
          <p:nvPr/>
        </p:nvSpPr>
        <p:spPr bwMode="gray">
          <a:xfrm>
            <a:off x="1871811" y="705872"/>
            <a:ext cx="3168352" cy="3168352"/>
          </a:xfrm>
          <a:prstGeom prst="ellipse">
            <a:avLst/>
          </a:prstGeom>
          <a:solidFill>
            <a:srgbClr val="0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2400"/>
              </a:spcBef>
              <a:spcAft>
                <a:spcPts val="0"/>
              </a:spcAft>
              <a:buClr>
                <a:schemeClr val="bg2"/>
              </a:buClr>
              <a:buSzTx/>
              <a:buFontTx/>
              <a:buNone/>
              <a:tabLst/>
              <a:defRPr/>
            </a:pPr>
            <a:r>
              <a:rPr kumimoji="0" lang="en-GB" sz="2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rPr>
              <a:t>CONTROL</a:t>
            </a:r>
          </a:p>
        </p:txBody>
      </p:sp>
      <p:sp>
        <p:nvSpPr>
          <p:cNvPr id="10" name="TextBox 9"/>
          <p:cNvSpPr txBox="1"/>
          <p:nvPr/>
        </p:nvSpPr>
        <p:spPr>
          <a:xfrm>
            <a:off x="4032051" y="3889777"/>
            <a:ext cx="2136219" cy="353486"/>
          </a:xfrm>
          <a:prstGeom prst="rect">
            <a:avLst/>
          </a:prstGeom>
          <a:noFill/>
        </p:spPr>
        <p:txBody>
          <a:bodyPr wrap="square" lIns="72000" tIns="36000" rIns="72000" bIns="36000" rtlCol="0">
            <a:spAutoFit/>
          </a:bodyPr>
          <a:lstStyle/>
          <a:p>
            <a:pPr marL="0" marR="0" lvl="0" indent="0" defTabSz="914400" eaLnBrk="1" fontAlgn="auto" latinLnBrk="0" hangingPunct="1">
              <a:lnSpc>
                <a:spcPct val="110000"/>
              </a:lnSpc>
              <a:spcBef>
                <a:spcPts val="2400"/>
              </a:spcBef>
              <a:spcAft>
                <a:spcPts val="0"/>
              </a:spcAft>
              <a:buClr>
                <a:schemeClr val="bg2"/>
              </a:buClr>
              <a:buSzTx/>
              <a:buFontTx/>
              <a:buNone/>
              <a:tabLst/>
              <a:defRPr/>
            </a:pPr>
            <a:r>
              <a:rPr kumimoji="0" lang="en-GB" sz="1800" b="0" i="0" u="none" strike="noStrike" kern="0" cap="none" spc="0" normalizeH="0" baseline="0" noProof="0" dirty="0">
                <a:ln>
                  <a:noFill/>
                </a:ln>
                <a:effectLst/>
                <a:uLnTx/>
                <a:uFillTx/>
              </a:rPr>
              <a:t>AVOID SURPRISES</a:t>
            </a:r>
          </a:p>
        </p:txBody>
      </p:sp>
      <p:sp>
        <p:nvSpPr>
          <p:cNvPr id="9" name="TextBox 8"/>
          <p:cNvSpPr txBox="1"/>
          <p:nvPr/>
        </p:nvSpPr>
        <p:spPr>
          <a:xfrm>
            <a:off x="987882" y="3889778"/>
            <a:ext cx="2160240" cy="682101"/>
          </a:xfrm>
          <a:prstGeom prst="rect">
            <a:avLst/>
          </a:prstGeom>
          <a:noFill/>
        </p:spPr>
        <p:txBody>
          <a:bodyPr wrap="square" lIns="72000" tIns="36000" rIns="72000" bIns="36000" rtlCol="0">
            <a:spAutoFit/>
          </a:bodyPr>
          <a:lstStyle/>
          <a:p>
            <a:pPr marL="0" marR="0" lvl="0" indent="0" defTabSz="914400" eaLnBrk="1" fontAlgn="auto" latinLnBrk="0" hangingPunct="1">
              <a:lnSpc>
                <a:spcPct val="110000"/>
              </a:lnSpc>
              <a:spcBef>
                <a:spcPts val="2400"/>
              </a:spcBef>
              <a:spcAft>
                <a:spcPts val="0"/>
              </a:spcAft>
              <a:buClr>
                <a:schemeClr val="bg2"/>
              </a:buClr>
              <a:buSzTx/>
              <a:buFontTx/>
              <a:buNone/>
              <a:tabLst/>
              <a:defRPr/>
            </a:pPr>
            <a:r>
              <a:rPr kumimoji="0" lang="en-GB" sz="1800" b="0" i="0" u="none" strike="noStrike" kern="0" cap="none" spc="0" normalizeH="0" baseline="0" noProof="0" dirty="0">
                <a:ln>
                  <a:noFill/>
                </a:ln>
                <a:effectLst/>
                <a:uLnTx/>
                <a:uFillTx/>
              </a:rPr>
              <a:t>PRACTICAL AND PREDICTABLE</a:t>
            </a:r>
          </a:p>
        </p:txBody>
      </p:sp>
      <p:sp>
        <p:nvSpPr>
          <p:cNvPr id="11" name="TextBox 10"/>
          <p:cNvSpPr txBox="1"/>
          <p:nvPr/>
        </p:nvSpPr>
        <p:spPr>
          <a:xfrm>
            <a:off x="7103948" y="454745"/>
            <a:ext cx="5952643" cy="2916559"/>
          </a:xfrm>
          <a:prstGeom prst="rect">
            <a:avLst/>
          </a:prstGeom>
          <a:solidFill>
            <a:srgbClr val="FFFFFF">
              <a:alpha val="49804"/>
            </a:srgbClr>
          </a:solidFill>
        </p:spPr>
        <p:txBody>
          <a:bodyPr wrap="square" lIns="72000" tIns="36000" rIns="72000" bIns="36000" rtlCol="0">
            <a:spAutoFit/>
          </a:bodyPr>
          <a:lstStyle/>
          <a:p>
            <a:pPr>
              <a:lnSpc>
                <a:spcPct val="110000"/>
              </a:lnSpc>
              <a:spcBef>
                <a:spcPts val="2400"/>
              </a:spcBef>
              <a:buClr>
                <a:schemeClr val="bg2"/>
              </a:buClr>
            </a:pPr>
            <a:r>
              <a:rPr lang="en-US" sz="2400" dirty="0">
                <a:cs typeface="Arial" pitchFamily="34" charset="0"/>
              </a:rPr>
              <a:t>Control is about </a:t>
            </a:r>
            <a:r>
              <a:rPr lang="en-US" sz="2400" b="1" dirty="0">
                <a:cs typeface="Arial" pitchFamily="34" charset="0"/>
              </a:rPr>
              <a:t>avoiding surprises </a:t>
            </a:r>
            <a:r>
              <a:rPr lang="en-US" sz="2400" dirty="0">
                <a:cs typeface="Arial" pitchFamily="34" charset="0"/>
              </a:rPr>
              <a:t>and seek the </a:t>
            </a:r>
            <a:r>
              <a:rPr lang="en-US" sz="2400" b="1" dirty="0">
                <a:cs typeface="Arial" pitchFamily="34" charset="0"/>
              </a:rPr>
              <a:t>familiar</a:t>
            </a:r>
            <a:r>
              <a:rPr lang="en-US" sz="2400" dirty="0">
                <a:cs typeface="Arial" pitchFamily="34" charset="0"/>
              </a:rPr>
              <a:t> instead of the unknown. There are holidays when I like to be completely in control, to keep things in order, keeping it </a:t>
            </a:r>
            <a:r>
              <a:rPr lang="en-US" sz="2400" b="1" dirty="0">
                <a:cs typeface="Arial" pitchFamily="34" charset="0"/>
              </a:rPr>
              <a:t>practical</a:t>
            </a:r>
            <a:r>
              <a:rPr lang="en-US" sz="2400" dirty="0">
                <a:cs typeface="Arial" pitchFamily="34" charset="0"/>
              </a:rPr>
              <a:t> and </a:t>
            </a:r>
            <a:r>
              <a:rPr lang="en-US" sz="2400" b="1" dirty="0">
                <a:cs typeface="Arial" pitchFamily="34" charset="0"/>
              </a:rPr>
              <a:t>predictable</a:t>
            </a:r>
            <a:r>
              <a:rPr lang="en-US" sz="2400" dirty="0">
                <a:cs typeface="Arial" pitchFamily="34" charset="0"/>
              </a:rPr>
              <a:t> feels quite comfortable and safe. This gives me a sense of stability and structure. </a:t>
            </a:r>
          </a:p>
        </p:txBody>
      </p:sp>
      <p:cxnSp>
        <p:nvCxnSpPr>
          <p:cNvPr id="12" name="Straight Connector 11"/>
          <p:cNvCxnSpPr/>
          <p:nvPr/>
        </p:nvCxnSpPr>
        <p:spPr>
          <a:xfrm>
            <a:off x="7007919" y="454745"/>
            <a:ext cx="0" cy="2916559"/>
          </a:xfrm>
          <a:prstGeom prst="line">
            <a:avLst/>
          </a:prstGeom>
          <a:ln w="571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2430205"/>
      </p:ext>
    </p:extLst>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5113413" y="5592035"/>
            <a:ext cx="8147864" cy="1835892"/>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3087" dirty="0"/>
          </a:p>
        </p:txBody>
      </p:sp>
      <p:pic>
        <p:nvPicPr>
          <p:cNvPr id="2" name="Picture Placeholder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78497" y="1044327"/>
            <a:ext cx="5667324" cy="6383600"/>
          </a:xfrm>
          <a:custGeom>
            <a:avLst/>
            <a:gdLst>
              <a:gd name="connsiteX0" fmla="*/ 0 w 4392706"/>
              <a:gd name="connsiteY0" fmla="*/ 0 h 5143500"/>
              <a:gd name="connsiteX1" fmla="*/ 4392706 w 4392706"/>
              <a:gd name="connsiteY1" fmla="*/ 0 h 5143500"/>
              <a:gd name="connsiteX2" fmla="*/ 4392706 w 4392706"/>
              <a:gd name="connsiteY2" fmla="*/ 5143500 h 5143500"/>
              <a:gd name="connsiteX3" fmla="*/ 0 w 4392706"/>
              <a:gd name="connsiteY3" fmla="*/ 5143500 h 5143500"/>
              <a:gd name="connsiteX4" fmla="*/ 0 w 4392706"/>
              <a:gd name="connsiteY4" fmla="*/ 0 h 5143500"/>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16306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2706" h="5152465">
                <a:moveTo>
                  <a:pt x="0" y="8965"/>
                </a:moveTo>
                <a:lnTo>
                  <a:pt x="2716306" y="0"/>
                </a:lnTo>
                <a:lnTo>
                  <a:pt x="4392706" y="5152465"/>
                </a:lnTo>
                <a:lnTo>
                  <a:pt x="0" y="5152465"/>
                </a:lnTo>
                <a:lnTo>
                  <a:pt x="0" y="8965"/>
                </a:lnTo>
                <a:close/>
              </a:path>
            </a:pathLst>
          </a:custGeom>
        </p:spPr>
      </p:pic>
      <p:sp>
        <p:nvSpPr>
          <p:cNvPr id="3" name="Rectangle 2"/>
          <p:cNvSpPr/>
          <p:nvPr/>
        </p:nvSpPr>
        <p:spPr>
          <a:xfrm>
            <a:off x="178497" y="179192"/>
            <a:ext cx="13082780" cy="95652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4703" b="1" dirty="0">
                <a:solidFill>
                  <a:schemeClr val="bg1"/>
                </a:solidFill>
              </a:rPr>
              <a:t>CONTROL</a:t>
            </a:r>
            <a:endParaRPr lang="nb-NO" sz="4703" dirty="0"/>
          </a:p>
        </p:txBody>
      </p:sp>
      <p:sp>
        <p:nvSpPr>
          <p:cNvPr id="8" name="TextBox 7"/>
          <p:cNvSpPr txBox="1"/>
          <p:nvPr/>
        </p:nvSpPr>
        <p:spPr>
          <a:xfrm>
            <a:off x="5569753" y="1322571"/>
            <a:ext cx="2963100" cy="3225242"/>
          </a:xfrm>
          <a:prstGeom prst="rect">
            <a:avLst/>
          </a:prstGeom>
        </p:spPr>
        <p:txBody>
          <a:bodyPr vert="horz" wrap="square" lIns="0" tIns="0" rIns="0" bIns="0" rtlCol="0">
            <a:spAutoFit/>
          </a:bodyPr>
          <a:lstStyle/>
          <a:p>
            <a:pPr marL="7001" algn="just" defTabSz="1343985">
              <a:defRPr/>
            </a:pPr>
            <a:r>
              <a:rPr lang="en-US" sz="1396" b="1" kern="0" cap="all" dirty="0">
                <a:solidFill>
                  <a:sysClr val="windowText" lastClr="000000"/>
                </a:solidFill>
              </a:rPr>
              <a:t>Emotional benefits; What SHOULD THE HOLIDAY  give me ?</a:t>
            </a:r>
          </a:p>
          <a:p>
            <a:pPr marL="7001" algn="just" defTabSz="1343985">
              <a:defRPr/>
            </a:pPr>
            <a:r>
              <a:rPr lang="en-US" sz="1396" kern="0" dirty="0">
                <a:solidFill>
                  <a:sysClr val="windowText" lastClr="000000"/>
                </a:solidFill>
              </a:rPr>
              <a:t>The core meaning of going on holiday is to give me a </a:t>
            </a:r>
            <a:r>
              <a:rPr lang="en-US" sz="1396" b="1" kern="0" dirty="0">
                <a:solidFill>
                  <a:sysClr val="windowText" lastClr="000000"/>
                </a:solidFill>
              </a:rPr>
              <a:t>safe feeling</a:t>
            </a:r>
            <a:r>
              <a:rPr lang="en-US" sz="1396" kern="0" dirty="0">
                <a:solidFill>
                  <a:sysClr val="windowText" lastClr="000000"/>
                </a:solidFill>
              </a:rPr>
              <a:t>. It should also allow me to </a:t>
            </a:r>
            <a:r>
              <a:rPr lang="en-US" sz="1396" b="1" kern="0" dirty="0">
                <a:solidFill>
                  <a:sysClr val="windowText" lastClr="000000"/>
                </a:solidFill>
              </a:rPr>
              <a:t>spoil my loved ones.</a:t>
            </a:r>
            <a:endParaRPr lang="en-US" altLang="ja-JP" sz="1396" b="1" cap="all" dirty="0">
              <a:solidFill>
                <a:srgbClr val="000000"/>
              </a:solidFill>
              <a:ea typeface="ＭＳ Ｐゴシック" pitchFamily="34" charset="-128"/>
            </a:endParaRPr>
          </a:p>
          <a:p>
            <a:pPr marL="7001" algn="just" defTabSz="1343985">
              <a:defRPr/>
            </a:pPr>
            <a:endParaRPr lang="en-US" altLang="ja-JP" sz="1396" b="1" cap="all" dirty="0">
              <a:solidFill>
                <a:srgbClr val="000000"/>
              </a:solidFill>
              <a:ea typeface="ＭＳ Ｐゴシック" pitchFamily="34" charset="-128"/>
            </a:endParaRPr>
          </a:p>
          <a:p>
            <a:pPr marL="7001" algn="just" defTabSz="1343985">
              <a:defRPr/>
            </a:pPr>
            <a:r>
              <a:rPr lang="en-US" altLang="ja-JP" sz="1396" b="1" cap="all" dirty="0">
                <a:solidFill>
                  <a:srgbClr val="000000"/>
                </a:solidFill>
                <a:ea typeface="ＭＳ Ｐゴシック" pitchFamily="34" charset="-128"/>
              </a:rPr>
              <a:t>Destination features and activities; What AM I looking for? </a:t>
            </a:r>
          </a:p>
          <a:p>
            <a:pPr marL="7001" algn="just" defTabSz="1343985">
              <a:defRPr/>
            </a:pPr>
            <a:r>
              <a:rPr lang="en-US" sz="1396" kern="0" dirty="0">
                <a:solidFill>
                  <a:sysClr val="windowText" lastClr="000000"/>
                </a:solidFill>
              </a:rPr>
              <a:t>I </a:t>
            </a:r>
            <a:r>
              <a:rPr lang="en-US" sz="1400" kern="0" dirty="0">
                <a:solidFill>
                  <a:sysClr val="windowText" lastClr="000000"/>
                </a:solidFill>
              </a:rPr>
              <a:t>want to go to a place that is </a:t>
            </a:r>
            <a:r>
              <a:rPr lang="en-US" sz="1400" b="1" kern="0" dirty="0">
                <a:solidFill>
                  <a:sysClr val="windowText" lastClr="000000"/>
                </a:solidFill>
              </a:rPr>
              <a:t>well organized </a:t>
            </a:r>
            <a:r>
              <a:rPr lang="en-US" sz="1400" kern="0" dirty="0">
                <a:solidFill>
                  <a:sysClr val="windowText" lastClr="000000"/>
                </a:solidFill>
              </a:rPr>
              <a:t>and</a:t>
            </a:r>
            <a:r>
              <a:rPr lang="en-US" sz="1400" b="1" kern="0" dirty="0">
                <a:solidFill>
                  <a:sysClr val="windowText" lastClr="000000"/>
                </a:solidFill>
              </a:rPr>
              <a:t> with few language barriers.  </a:t>
            </a:r>
            <a:r>
              <a:rPr lang="en-US" sz="1400" kern="0" dirty="0">
                <a:solidFill>
                  <a:sysClr val="windowText" lastClr="000000"/>
                </a:solidFill>
              </a:rPr>
              <a:t>It should have a</a:t>
            </a:r>
            <a:r>
              <a:rPr lang="en-US" sz="1400" b="1" kern="0" dirty="0">
                <a:solidFill>
                  <a:sysClr val="windowText" lastClr="000000"/>
                </a:solidFill>
              </a:rPr>
              <a:t> variety of accommodation offers </a:t>
            </a:r>
            <a:r>
              <a:rPr lang="en-US" sz="1400" kern="0" dirty="0">
                <a:solidFill>
                  <a:sysClr val="windowText" lastClr="000000"/>
                </a:solidFill>
              </a:rPr>
              <a:t>and</a:t>
            </a:r>
            <a:r>
              <a:rPr lang="en-US" sz="1400" b="1" kern="0" dirty="0">
                <a:solidFill>
                  <a:sysClr val="windowText" lastClr="000000"/>
                </a:solidFill>
              </a:rPr>
              <a:t> good service </a:t>
            </a:r>
            <a:r>
              <a:rPr lang="en-US" sz="1400" kern="0" dirty="0">
                <a:solidFill>
                  <a:sysClr val="windowText" lastClr="000000"/>
                </a:solidFill>
              </a:rPr>
              <a:t>is of high importance</a:t>
            </a:r>
            <a:r>
              <a:rPr lang="en-US" sz="1400" b="1" kern="0" dirty="0">
                <a:solidFill>
                  <a:sysClr val="windowText" lastClr="000000"/>
                </a:solidFill>
              </a:rPr>
              <a:t>.</a:t>
            </a:r>
            <a:endParaRPr lang="en-US" sz="1400" kern="0" dirty="0">
              <a:solidFill>
                <a:sysClr val="windowText" lastClr="000000"/>
              </a:solidFill>
            </a:endParaRPr>
          </a:p>
        </p:txBody>
      </p:sp>
      <p:sp>
        <p:nvSpPr>
          <p:cNvPr id="9" name="TextBox 8"/>
          <p:cNvSpPr txBox="1"/>
          <p:nvPr/>
        </p:nvSpPr>
        <p:spPr>
          <a:xfrm>
            <a:off x="9350835" y="1322570"/>
            <a:ext cx="2963100" cy="3436838"/>
          </a:xfrm>
          <a:prstGeom prst="rect">
            <a:avLst/>
          </a:prstGeom>
        </p:spPr>
        <p:txBody>
          <a:bodyPr vert="horz" wrap="square" lIns="0" tIns="0" rIns="0" bIns="0" rtlCol="0">
            <a:spAutoFit/>
          </a:bodyPr>
          <a:lstStyle/>
          <a:p>
            <a:pPr marL="7001" algn="just" defTabSz="1343985">
              <a:defRPr/>
            </a:pPr>
            <a:r>
              <a:rPr lang="en-US" sz="1396" b="1" kern="0" dirty="0">
                <a:solidFill>
                  <a:sysClr val="windowText" lastClr="000000"/>
                </a:solidFill>
              </a:rPr>
              <a:t>PERSONALITY; WHAT SHOULD IT STAND FOR?</a:t>
            </a:r>
          </a:p>
          <a:p>
            <a:pPr marL="7001" algn="just" defTabSz="1343985">
              <a:defRPr/>
            </a:pPr>
            <a:r>
              <a:rPr lang="en-US" sz="1396" kern="0" dirty="0">
                <a:solidFill>
                  <a:sysClr val="windowText" lastClr="000000"/>
                </a:solidFill>
              </a:rPr>
              <a:t>The destination needs to be </a:t>
            </a:r>
            <a:r>
              <a:rPr lang="en-US" sz="1396" b="1" kern="0" dirty="0">
                <a:solidFill>
                  <a:srgbClr val="000000"/>
                </a:solidFill>
              </a:rPr>
              <a:t>predictable, practical</a:t>
            </a:r>
            <a:r>
              <a:rPr lang="en-US" sz="1396" kern="0" dirty="0">
                <a:solidFill>
                  <a:srgbClr val="000000"/>
                </a:solidFill>
              </a:rPr>
              <a:t> and </a:t>
            </a:r>
            <a:r>
              <a:rPr lang="en-US" sz="1396" b="1" kern="0" dirty="0">
                <a:solidFill>
                  <a:srgbClr val="000000"/>
                </a:solidFill>
              </a:rPr>
              <a:t>structured</a:t>
            </a:r>
            <a:r>
              <a:rPr lang="en-US" sz="1396" kern="0" dirty="0">
                <a:solidFill>
                  <a:sysClr val="windowText" lastClr="000000"/>
                </a:solidFill>
              </a:rPr>
              <a:t>.</a:t>
            </a:r>
          </a:p>
          <a:p>
            <a:pPr marL="7001" algn="just" defTabSz="1343985">
              <a:defRPr/>
            </a:pPr>
            <a:endParaRPr lang="en-US" sz="1396" kern="0" dirty="0">
              <a:solidFill>
                <a:sysClr val="windowText" lastClr="000000"/>
              </a:solidFill>
            </a:endParaRPr>
          </a:p>
          <a:p>
            <a:pPr marL="7001" algn="just" defTabSz="1343985">
              <a:defRPr/>
            </a:pPr>
            <a:endParaRPr lang="en-US" sz="1396" kern="0" dirty="0">
              <a:solidFill>
                <a:sysClr val="windowText" lastClr="000000"/>
              </a:solidFill>
            </a:endParaRPr>
          </a:p>
          <a:p>
            <a:pPr marL="7001" algn="just" defTabSz="1343985">
              <a:defRPr/>
            </a:pPr>
            <a:endParaRPr lang="en-US" sz="1396" kern="0" dirty="0">
              <a:solidFill>
                <a:sysClr val="windowText" lastClr="000000"/>
              </a:solidFill>
            </a:endParaRPr>
          </a:p>
          <a:p>
            <a:pPr marL="7001" algn="just" defTabSz="1343985">
              <a:defRPr/>
            </a:pPr>
            <a:endParaRPr lang="en-US" sz="1396" kern="0" dirty="0">
              <a:solidFill>
                <a:sysClr val="windowText" lastClr="000000"/>
              </a:solidFill>
            </a:endParaRPr>
          </a:p>
          <a:p>
            <a:pPr marL="7001" algn="just" defTabSz="1343985">
              <a:defRPr/>
            </a:pPr>
            <a:r>
              <a:rPr lang="en-US" sz="1396" b="1" kern="0" cap="all" dirty="0">
                <a:solidFill>
                  <a:sysClr val="windowText" lastClr="000000"/>
                </a:solidFill>
              </a:rPr>
              <a:t>Social identity; how should it reflect upon me?</a:t>
            </a:r>
          </a:p>
          <a:p>
            <a:pPr marL="7001" algn="just" defTabSz="1343985">
              <a:defRPr/>
            </a:pPr>
            <a:r>
              <a:rPr lang="en-US" sz="1396" kern="0" dirty="0">
                <a:solidFill>
                  <a:sysClr val="windowText" lastClr="000000"/>
                </a:solidFill>
              </a:rPr>
              <a:t>The destination should be for people who make </a:t>
            </a:r>
            <a:r>
              <a:rPr lang="en-US" sz="1396" b="1" kern="0" dirty="0">
                <a:solidFill>
                  <a:sysClr val="windowText" lastClr="000000"/>
                </a:solidFill>
              </a:rPr>
              <a:t>rational choices</a:t>
            </a:r>
            <a:r>
              <a:rPr lang="en-US" sz="1396" kern="0" dirty="0">
                <a:solidFill>
                  <a:sysClr val="windowText" lastClr="000000"/>
                </a:solidFill>
              </a:rPr>
              <a:t>. People who prefer the </a:t>
            </a:r>
            <a:r>
              <a:rPr lang="en-US" sz="1396" b="1" kern="0" dirty="0">
                <a:solidFill>
                  <a:sysClr val="windowText" lastClr="000000"/>
                </a:solidFill>
              </a:rPr>
              <a:t>familiar</a:t>
            </a:r>
            <a:r>
              <a:rPr lang="en-US" sz="1396" kern="0" dirty="0">
                <a:solidFill>
                  <a:sysClr val="windowText" lastClr="000000"/>
                </a:solidFill>
              </a:rPr>
              <a:t> over the unknown. Basically people who </a:t>
            </a:r>
            <a:r>
              <a:rPr lang="en-US" sz="1396" b="1" kern="0" dirty="0">
                <a:solidFill>
                  <a:sysClr val="windowText" lastClr="000000"/>
                </a:solidFill>
              </a:rPr>
              <a:t>avoid risk</a:t>
            </a:r>
            <a:r>
              <a:rPr lang="en-US" sz="1396" kern="0" dirty="0">
                <a:solidFill>
                  <a:sysClr val="windowText" lastClr="000000"/>
                </a:solidFill>
              </a:rPr>
              <a:t>.</a:t>
            </a:r>
          </a:p>
        </p:txBody>
      </p:sp>
      <p:grpSp>
        <p:nvGrpSpPr>
          <p:cNvPr id="35" name="Group 34"/>
          <p:cNvGrpSpPr/>
          <p:nvPr/>
        </p:nvGrpSpPr>
        <p:grpSpPr>
          <a:xfrm>
            <a:off x="8358403" y="5754827"/>
            <a:ext cx="575510" cy="1619123"/>
            <a:chOff x="4991401" y="4028582"/>
            <a:chExt cx="391559" cy="1101600"/>
          </a:xfrm>
        </p:grpSpPr>
        <p:grpSp>
          <p:nvGrpSpPr>
            <p:cNvPr id="36" name="Group 35"/>
            <p:cNvGrpSpPr>
              <a:grpSpLocks noChangeAspect="1"/>
            </p:cNvGrpSpPr>
            <p:nvPr/>
          </p:nvGrpSpPr>
          <p:grpSpPr>
            <a:xfrm>
              <a:off x="4991401" y="4028582"/>
              <a:ext cx="391559" cy="1101600"/>
              <a:chOff x="3175" y="2628901"/>
              <a:chExt cx="1020763" cy="2871787"/>
            </a:xfrm>
            <a:solidFill>
              <a:sysClr val="window" lastClr="FFFFFF"/>
            </a:solidFill>
          </p:grpSpPr>
          <p:sp>
            <p:nvSpPr>
              <p:cNvPr id="38" name="Freeform 16"/>
              <p:cNvSpPr>
                <a:spLocks/>
              </p:cNvSpPr>
              <p:nvPr/>
            </p:nvSpPr>
            <p:spPr bwMode="auto">
              <a:xfrm>
                <a:off x="236538" y="2628901"/>
                <a:ext cx="577850" cy="576263"/>
              </a:xfrm>
              <a:custGeom>
                <a:avLst/>
                <a:gdLst/>
                <a:ahLst/>
                <a:cxnLst>
                  <a:cxn ang="0">
                    <a:pos x="132" y="131"/>
                  </a:cxn>
                  <a:cxn ang="0">
                    <a:pos x="154" y="77"/>
                  </a:cxn>
                  <a:cxn ang="0">
                    <a:pos x="132" y="22"/>
                  </a:cxn>
                  <a:cxn ang="0">
                    <a:pos x="77" y="0"/>
                  </a:cxn>
                  <a:cxn ang="0">
                    <a:pos x="23" y="22"/>
                  </a:cxn>
                  <a:cxn ang="0">
                    <a:pos x="0" y="77"/>
                  </a:cxn>
                  <a:cxn ang="0">
                    <a:pos x="23" y="131"/>
                  </a:cxn>
                  <a:cxn ang="0">
                    <a:pos x="77" y="154"/>
                  </a:cxn>
                  <a:cxn ang="0">
                    <a:pos x="132" y="131"/>
                  </a:cxn>
                </a:cxnLst>
                <a:rect l="0" t="0" r="r" b="b"/>
                <a:pathLst>
                  <a:path w="154" h="154">
                    <a:moveTo>
                      <a:pt x="132" y="131"/>
                    </a:moveTo>
                    <a:cubicBezTo>
                      <a:pt x="147" y="116"/>
                      <a:pt x="154" y="98"/>
                      <a:pt x="154" y="77"/>
                    </a:cubicBezTo>
                    <a:cubicBezTo>
                      <a:pt x="154" y="55"/>
                      <a:pt x="147" y="37"/>
                      <a:pt x="132" y="22"/>
                    </a:cubicBezTo>
                    <a:cubicBezTo>
                      <a:pt x="117" y="7"/>
                      <a:pt x="98" y="0"/>
                      <a:pt x="77" y="0"/>
                    </a:cubicBezTo>
                    <a:cubicBezTo>
                      <a:pt x="56" y="0"/>
                      <a:pt x="38" y="7"/>
                      <a:pt x="23" y="22"/>
                    </a:cubicBezTo>
                    <a:cubicBezTo>
                      <a:pt x="8" y="37"/>
                      <a:pt x="0" y="55"/>
                      <a:pt x="0" y="77"/>
                    </a:cubicBezTo>
                    <a:cubicBezTo>
                      <a:pt x="0" y="98"/>
                      <a:pt x="8" y="116"/>
                      <a:pt x="23" y="131"/>
                    </a:cubicBezTo>
                    <a:cubicBezTo>
                      <a:pt x="38" y="146"/>
                      <a:pt x="56" y="154"/>
                      <a:pt x="77" y="154"/>
                    </a:cubicBezTo>
                    <a:cubicBezTo>
                      <a:pt x="98" y="154"/>
                      <a:pt x="117" y="146"/>
                      <a:pt x="132" y="131"/>
                    </a:cubicBez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sp>
            <p:nvSpPr>
              <p:cNvPr id="39" name="Freeform 17"/>
              <p:cNvSpPr>
                <a:spLocks/>
              </p:cNvSpPr>
              <p:nvPr/>
            </p:nvSpPr>
            <p:spPr bwMode="auto">
              <a:xfrm>
                <a:off x="3175" y="3281363"/>
                <a:ext cx="1020763" cy="2219325"/>
              </a:xfrm>
              <a:custGeom>
                <a:avLst/>
                <a:gdLst/>
                <a:ahLst/>
                <a:cxnLst>
                  <a:cxn ang="0">
                    <a:pos x="271" y="68"/>
                  </a:cxn>
                  <a:cxn ang="0">
                    <a:pos x="260" y="36"/>
                  </a:cxn>
                  <a:cxn ang="0">
                    <a:pos x="207" y="1"/>
                  </a:cxn>
                  <a:cxn ang="0">
                    <a:pos x="201" y="1"/>
                  </a:cxn>
                  <a:cxn ang="0">
                    <a:pos x="73" y="1"/>
                  </a:cxn>
                  <a:cxn ang="0">
                    <a:pos x="65" y="1"/>
                  </a:cxn>
                  <a:cxn ang="0">
                    <a:pos x="12" y="36"/>
                  </a:cxn>
                  <a:cxn ang="0">
                    <a:pos x="1" y="68"/>
                  </a:cxn>
                  <a:cxn ang="0">
                    <a:pos x="1" y="68"/>
                  </a:cxn>
                  <a:cxn ang="0">
                    <a:pos x="0" y="263"/>
                  </a:cxn>
                  <a:cxn ang="0">
                    <a:pos x="6" y="276"/>
                  </a:cxn>
                  <a:cxn ang="0">
                    <a:pos x="23" y="285"/>
                  </a:cxn>
                  <a:cxn ang="0">
                    <a:pos x="41" y="279"/>
                  </a:cxn>
                  <a:cxn ang="0">
                    <a:pos x="49" y="266"/>
                  </a:cxn>
                  <a:cxn ang="0">
                    <a:pos x="50" y="90"/>
                  </a:cxn>
                  <a:cxn ang="0">
                    <a:pos x="62" y="90"/>
                  </a:cxn>
                  <a:cxn ang="0">
                    <a:pos x="62" y="117"/>
                  </a:cxn>
                  <a:cxn ang="0">
                    <a:pos x="63" y="559"/>
                  </a:cxn>
                  <a:cxn ang="0">
                    <a:pos x="75" y="583"/>
                  </a:cxn>
                  <a:cxn ang="0">
                    <a:pos x="95" y="591"/>
                  </a:cxn>
                  <a:cxn ang="0">
                    <a:pos x="111" y="589"/>
                  </a:cxn>
                  <a:cxn ang="0">
                    <a:pos x="128" y="555"/>
                  </a:cxn>
                  <a:cxn ang="0">
                    <a:pos x="129" y="404"/>
                  </a:cxn>
                  <a:cxn ang="0">
                    <a:pos x="130" y="283"/>
                  </a:cxn>
                  <a:cxn ang="0">
                    <a:pos x="145" y="283"/>
                  </a:cxn>
                  <a:cxn ang="0">
                    <a:pos x="145" y="557"/>
                  </a:cxn>
                  <a:cxn ang="0">
                    <a:pos x="157" y="584"/>
                  </a:cxn>
                  <a:cxn ang="0">
                    <a:pos x="179" y="592"/>
                  </a:cxn>
                  <a:cxn ang="0">
                    <a:pos x="198" y="586"/>
                  </a:cxn>
                  <a:cxn ang="0">
                    <a:pos x="210" y="560"/>
                  </a:cxn>
                  <a:cxn ang="0">
                    <a:pos x="210" y="90"/>
                  </a:cxn>
                  <a:cxn ang="0">
                    <a:pos x="221" y="91"/>
                  </a:cxn>
                  <a:cxn ang="0">
                    <a:pos x="223" y="266"/>
                  </a:cxn>
                  <a:cxn ang="0">
                    <a:pos x="231" y="279"/>
                  </a:cxn>
                  <a:cxn ang="0">
                    <a:pos x="249" y="285"/>
                  </a:cxn>
                  <a:cxn ang="0">
                    <a:pos x="266" y="276"/>
                  </a:cxn>
                  <a:cxn ang="0">
                    <a:pos x="272" y="263"/>
                  </a:cxn>
                  <a:cxn ang="0">
                    <a:pos x="271" y="68"/>
                  </a:cxn>
                </a:cxnLst>
                <a:rect l="0" t="0" r="r" b="b"/>
                <a:pathLst>
                  <a:path w="272" h="592">
                    <a:moveTo>
                      <a:pt x="271" y="68"/>
                    </a:moveTo>
                    <a:cubicBezTo>
                      <a:pt x="270" y="58"/>
                      <a:pt x="266" y="47"/>
                      <a:pt x="260" y="36"/>
                    </a:cubicBezTo>
                    <a:cubicBezTo>
                      <a:pt x="248" y="14"/>
                      <a:pt x="231" y="2"/>
                      <a:pt x="207" y="1"/>
                    </a:cubicBezTo>
                    <a:cubicBezTo>
                      <a:pt x="205" y="0"/>
                      <a:pt x="203" y="1"/>
                      <a:pt x="201" y="1"/>
                    </a:cubicBezTo>
                    <a:cubicBezTo>
                      <a:pt x="73" y="1"/>
                      <a:pt x="73" y="1"/>
                      <a:pt x="73" y="1"/>
                    </a:cubicBezTo>
                    <a:cubicBezTo>
                      <a:pt x="71" y="1"/>
                      <a:pt x="68" y="0"/>
                      <a:pt x="65" y="1"/>
                    </a:cubicBezTo>
                    <a:cubicBezTo>
                      <a:pt x="41" y="2"/>
                      <a:pt x="23" y="14"/>
                      <a:pt x="12" y="36"/>
                    </a:cubicBezTo>
                    <a:cubicBezTo>
                      <a:pt x="6" y="47"/>
                      <a:pt x="2" y="58"/>
                      <a:pt x="1" y="68"/>
                    </a:cubicBezTo>
                    <a:cubicBezTo>
                      <a:pt x="1" y="68"/>
                      <a:pt x="1" y="68"/>
                      <a:pt x="1" y="68"/>
                    </a:cubicBezTo>
                    <a:cubicBezTo>
                      <a:pt x="0" y="263"/>
                      <a:pt x="0" y="263"/>
                      <a:pt x="0" y="263"/>
                    </a:cubicBezTo>
                    <a:cubicBezTo>
                      <a:pt x="0" y="267"/>
                      <a:pt x="2" y="272"/>
                      <a:pt x="6" y="276"/>
                    </a:cubicBezTo>
                    <a:cubicBezTo>
                      <a:pt x="10" y="281"/>
                      <a:pt x="16" y="284"/>
                      <a:pt x="23" y="285"/>
                    </a:cubicBezTo>
                    <a:cubicBezTo>
                      <a:pt x="29" y="285"/>
                      <a:pt x="36" y="283"/>
                      <a:pt x="41" y="279"/>
                    </a:cubicBezTo>
                    <a:cubicBezTo>
                      <a:pt x="47" y="275"/>
                      <a:pt x="49" y="271"/>
                      <a:pt x="49" y="266"/>
                    </a:cubicBezTo>
                    <a:cubicBezTo>
                      <a:pt x="50" y="90"/>
                      <a:pt x="50" y="90"/>
                      <a:pt x="50" y="90"/>
                    </a:cubicBezTo>
                    <a:cubicBezTo>
                      <a:pt x="62" y="90"/>
                      <a:pt x="62" y="90"/>
                      <a:pt x="62" y="90"/>
                    </a:cubicBezTo>
                    <a:cubicBezTo>
                      <a:pt x="62" y="117"/>
                      <a:pt x="62" y="117"/>
                      <a:pt x="62" y="117"/>
                    </a:cubicBezTo>
                    <a:cubicBezTo>
                      <a:pt x="63" y="559"/>
                      <a:pt x="63" y="559"/>
                      <a:pt x="63" y="559"/>
                    </a:cubicBezTo>
                    <a:cubicBezTo>
                      <a:pt x="65" y="570"/>
                      <a:pt x="69" y="578"/>
                      <a:pt x="75" y="583"/>
                    </a:cubicBezTo>
                    <a:cubicBezTo>
                      <a:pt x="80" y="589"/>
                      <a:pt x="87" y="591"/>
                      <a:pt x="95" y="591"/>
                    </a:cubicBezTo>
                    <a:cubicBezTo>
                      <a:pt x="100" y="592"/>
                      <a:pt x="106" y="591"/>
                      <a:pt x="111" y="589"/>
                    </a:cubicBezTo>
                    <a:cubicBezTo>
                      <a:pt x="122" y="583"/>
                      <a:pt x="128" y="572"/>
                      <a:pt x="128" y="555"/>
                    </a:cubicBezTo>
                    <a:cubicBezTo>
                      <a:pt x="129" y="538"/>
                      <a:pt x="129" y="488"/>
                      <a:pt x="129" y="404"/>
                    </a:cubicBezTo>
                    <a:cubicBezTo>
                      <a:pt x="130" y="283"/>
                      <a:pt x="130" y="283"/>
                      <a:pt x="130" y="283"/>
                    </a:cubicBezTo>
                    <a:cubicBezTo>
                      <a:pt x="145" y="283"/>
                      <a:pt x="145" y="283"/>
                      <a:pt x="145" y="283"/>
                    </a:cubicBezTo>
                    <a:cubicBezTo>
                      <a:pt x="145" y="557"/>
                      <a:pt x="145" y="557"/>
                      <a:pt x="145" y="557"/>
                    </a:cubicBezTo>
                    <a:cubicBezTo>
                      <a:pt x="145" y="568"/>
                      <a:pt x="149" y="577"/>
                      <a:pt x="157" y="584"/>
                    </a:cubicBezTo>
                    <a:cubicBezTo>
                      <a:pt x="163" y="590"/>
                      <a:pt x="170" y="592"/>
                      <a:pt x="179" y="592"/>
                    </a:cubicBezTo>
                    <a:cubicBezTo>
                      <a:pt x="187" y="592"/>
                      <a:pt x="193" y="590"/>
                      <a:pt x="198" y="586"/>
                    </a:cubicBezTo>
                    <a:cubicBezTo>
                      <a:pt x="204" y="581"/>
                      <a:pt x="208" y="573"/>
                      <a:pt x="210" y="560"/>
                    </a:cubicBezTo>
                    <a:cubicBezTo>
                      <a:pt x="211" y="550"/>
                      <a:pt x="211" y="393"/>
                      <a:pt x="210" y="90"/>
                    </a:cubicBezTo>
                    <a:cubicBezTo>
                      <a:pt x="221" y="91"/>
                      <a:pt x="221" y="91"/>
                      <a:pt x="221" y="91"/>
                    </a:cubicBezTo>
                    <a:cubicBezTo>
                      <a:pt x="223" y="266"/>
                      <a:pt x="223" y="266"/>
                      <a:pt x="223" y="266"/>
                    </a:cubicBezTo>
                    <a:cubicBezTo>
                      <a:pt x="223" y="271"/>
                      <a:pt x="225" y="275"/>
                      <a:pt x="231" y="279"/>
                    </a:cubicBezTo>
                    <a:cubicBezTo>
                      <a:pt x="236" y="283"/>
                      <a:pt x="242" y="285"/>
                      <a:pt x="249" y="285"/>
                    </a:cubicBezTo>
                    <a:cubicBezTo>
                      <a:pt x="256" y="284"/>
                      <a:pt x="262" y="281"/>
                      <a:pt x="266" y="276"/>
                    </a:cubicBezTo>
                    <a:cubicBezTo>
                      <a:pt x="270" y="272"/>
                      <a:pt x="272" y="267"/>
                      <a:pt x="272" y="263"/>
                    </a:cubicBezTo>
                    <a:lnTo>
                      <a:pt x="271" y="68"/>
                    </a:ln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grpSp>
        <p:sp>
          <p:nvSpPr>
            <p:cNvPr id="37" name="TextBox 36"/>
            <p:cNvSpPr txBox="1"/>
            <p:nvPr/>
          </p:nvSpPr>
          <p:spPr>
            <a:xfrm rot="16200000">
              <a:off x="4984580" y="4366275"/>
              <a:ext cx="390293" cy="215466"/>
            </a:xfrm>
            <a:prstGeom prst="rect">
              <a:avLst/>
            </a:prstGeom>
          </p:spPr>
          <p:txBody>
            <a:bodyPr vert="horz" wrap="square" lIns="0" tIns="0" rIns="0" bIns="0" rtlCol="0">
              <a:spAutoFit/>
            </a:bodyPr>
            <a:lstStyle/>
            <a:p>
              <a:pPr marL="7001" algn="ctr" defTabSz="1343985">
                <a:defRPr/>
              </a:pPr>
              <a:r>
                <a:rPr lang="da-DK" sz="2058" kern="0" dirty="0">
                  <a:solidFill>
                    <a:srgbClr val="000000"/>
                  </a:solidFill>
                  <a:latin typeface="Arial Rounded MT Bold"/>
                </a:rPr>
                <a:t>60</a:t>
              </a:r>
              <a:r>
                <a:rPr lang="da-DK" sz="1470" b="1" kern="0" dirty="0">
                  <a:solidFill>
                    <a:srgbClr val="000000"/>
                  </a:solidFill>
                  <a:latin typeface="Arial Rounded MT Bold"/>
                </a:rPr>
                <a:t>%</a:t>
              </a:r>
              <a:endParaRPr lang="da-DK" sz="1764" b="1" kern="0" dirty="0">
                <a:solidFill>
                  <a:srgbClr val="000000"/>
                </a:solidFill>
                <a:latin typeface="Arial Rounded MT Bold"/>
              </a:endParaRPr>
            </a:p>
          </p:txBody>
        </p:sp>
      </p:grpSp>
      <p:grpSp>
        <p:nvGrpSpPr>
          <p:cNvPr id="40" name="Group 39"/>
          <p:cNvGrpSpPr/>
          <p:nvPr/>
        </p:nvGrpSpPr>
        <p:grpSpPr>
          <a:xfrm>
            <a:off x="7519869" y="5751273"/>
            <a:ext cx="685411" cy="1621261"/>
            <a:chOff x="4492810" y="4027127"/>
            <a:chExt cx="466332" cy="1103055"/>
          </a:xfrm>
        </p:grpSpPr>
        <p:grpSp>
          <p:nvGrpSpPr>
            <p:cNvPr id="41" name="Group 40"/>
            <p:cNvGrpSpPr>
              <a:grpSpLocks noChangeAspect="1"/>
            </p:cNvGrpSpPr>
            <p:nvPr/>
          </p:nvGrpSpPr>
          <p:grpSpPr>
            <a:xfrm>
              <a:off x="4492810" y="4027127"/>
              <a:ext cx="466332" cy="1103055"/>
              <a:chOff x="5246688" y="2962276"/>
              <a:chExt cx="1073150" cy="2538412"/>
            </a:xfrm>
            <a:solidFill>
              <a:sysClr val="window" lastClr="FFFFFF"/>
            </a:solidFill>
          </p:grpSpPr>
          <p:sp>
            <p:nvSpPr>
              <p:cNvPr id="43" name="Freeform 11"/>
              <p:cNvSpPr>
                <a:spLocks/>
              </p:cNvSpPr>
              <p:nvPr/>
            </p:nvSpPr>
            <p:spPr bwMode="auto">
              <a:xfrm>
                <a:off x="5527675" y="2962276"/>
                <a:ext cx="528638" cy="531813"/>
              </a:xfrm>
              <a:custGeom>
                <a:avLst/>
                <a:gdLst/>
                <a:ahLst/>
                <a:cxnLst>
                  <a:cxn ang="0">
                    <a:pos x="21" y="21"/>
                  </a:cxn>
                  <a:cxn ang="0">
                    <a:pos x="0" y="71"/>
                  </a:cxn>
                  <a:cxn ang="0">
                    <a:pos x="21" y="121"/>
                  </a:cxn>
                  <a:cxn ang="0">
                    <a:pos x="71" y="142"/>
                  </a:cxn>
                  <a:cxn ang="0">
                    <a:pos x="121" y="121"/>
                  </a:cxn>
                  <a:cxn ang="0">
                    <a:pos x="141" y="71"/>
                  </a:cxn>
                  <a:cxn ang="0">
                    <a:pos x="121" y="21"/>
                  </a:cxn>
                  <a:cxn ang="0">
                    <a:pos x="71" y="0"/>
                  </a:cxn>
                  <a:cxn ang="0">
                    <a:pos x="21" y="21"/>
                  </a:cxn>
                </a:cxnLst>
                <a:rect l="0" t="0" r="r" b="b"/>
                <a:pathLst>
                  <a:path w="141" h="142">
                    <a:moveTo>
                      <a:pt x="21" y="21"/>
                    </a:moveTo>
                    <a:cubicBezTo>
                      <a:pt x="7" y="35"/>
                      <a:pt x="0" y="51"/>
                      <a:pt x="0" y="71"/>
                    </a:cubicBezTo>
                    <a:cubicBezTo>
                      <a:pt x="0" y="91"/>
                      <a:pt x="7" y="107"/>
                      <a:pt x="21" y="121"/>
                    </a:cubicBezTo>
                    <a:cubicBezTo>
                      <a:pt x="34" y="135"/>
                      <a:pt x="51" y="142"/>
                      <a:pt x="71" y="142"/>
                    </a:cubicBezTo>
                    <a:cubicBezTo>
                      <a:pt x="90" y="142"/>
                      <a:pt x="107" y="135"/>
                      <a:pt x="121" y="121"/>
                    </a:cubicBezTo>
                    <a:cubicBezTo>
                      <a:pt x="135" y="107"/>
                      <a:pt x="141" y="91"/>
                      <a:pt x="141" y="71"/>
                    </a:cubicBezTo>
                    <a:cubicBezTo>
                      <a:pt x="141" y="51"/>
                      <a:pt x="135" y="35"/>
                      <a:pt x="121" y="21"/>
                    </a:cubicBezTo>
                    <a:cubicBezTo>
                      <a:pt x="107" y="7"/>
                      <a:pt x="90" y="0"/>
                      <a:pt x="71" y="0"/>
                    </a:cubicBezTo>
                    <a:cubicBezTo>
                      <a:pt x="51" y="0"/>
                      <a:pt x="34" y="7"/>
                      <a:pt x="21" y="21"/>
                    </a:cubicBez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sp>
            <p:nvSpPr>
              <p:cNvPr id="44" name="Freeform 13"/>
              <p:cNvSpPr>
                <a:spLocks/>
              </p:cNvSpPr>
              <p:nvPr/>
            </p:nvSpPr>
            <p:spPr bwMode="auto">
              <a:xfrm>
                <a:off x="5246688" y="3554413"/>
                <a:ext cx="1073150" cy="1946275"/>
              </a:xfrm>
              <a:custGeom>
                <a:avLst/>
                <a:gdLst/>
                <a:ahLst/>
                <a:cxnLst>
                  <a:cxn ang="0">
                    <a:pos x="284" y="194"/>
                  </a:cxn>
                  <a:cxn ang="0">
                    <a:pos x="244" y="53"/>
                  </a:cxn>
                  <a:cxn ang="0">
                    <a:pos x="207" y="7"/>
                  </a:cxn>
                  <a:cxn ang="0">
                    <a:pos x="190" y="1"/>
                  </a:cxn>
                  <a:cxn ang="0">
                    <a:pos x="183" y="0"/>
                  </a:cxn>
                  <a:cxn ang="0">
                    <a:pos x="144" y="1"/>
                  </a:cxn>
                  <a:cxn ang="0">
                    <a:pos x="143" y="1"/>
                  </a:cxn>
                  <a:cxn ang="0">
                    <a:pos x="142" y="1"/>
                  </a:cxn>
                  <a:cxn ang="0">
                    <a:pos x="103" y="0"/>
                  </a:cxn>
                  <a:cxn ang="0">
                    <a:pos x="96" y="1"/>
                  </a:cxn>
                  <a:cxn ang="0">
                    <a:pos x="79" y="7"/>
                  </a:cxn>
                  <a:cxn ang="0">
                    <a:pos x="42" y="53"/>
                  </a:cxn>
                  <a:cxn ang="0">
                    <a:pos x="2" y="194"/>
                  </a:cxn>
                  <a:cxn ang="0">
                    <a:pos x="0" y="208"/>
                  </a:cxn>
                  <a:cxn ang="0">
                    <a:pos x="3" y="218"/>
                  </a:cxn>
                  <a:cxn ang="0">
                    <a:pos x="11" y="224"/>
                  </a:cxn>
                  <a:cxn ang="0">
                    <a:pos x="27" y="224"/>
                  </a:cxn>
                  <a:cxn ang="0">
                    <a:pos x="42" y="203"/>
                  </a:cxn>
                  <a:cxn ang="0">
                    <a:pos x="65" y="129"/>
                  </a:cxn>
                  <a:cxn ang="0">
                    <a:pos x="81" y="73"/>
                  </a:cxn>
                  <a:cxn ang="0">
                    <a:pos x="93" y="72"/>
                  </a:cxn>
                  <a:cxn ang="0">
                    <a:pos x="37" y="265"/>
                  </a:cxn>
                  <a:cxn ang="0">
                    <a:pos x="87" y="265"/>
                  </a:cxn>
                  <a:cxn ang="0">
                    <a:pos x="87" y="500"/>
                  </a:cxn>
                  <a:cxn ang="0">
                    <a:pos x="97" y="517"/>
                  </a:cxn>
                  <a:cxn ang="0">
                    <a:pos x="110" y="519"/>
                  </a:cxn>
                  <a:cxn ang="0">
                    <a:pos x="135" y="500"/>
                  </a:cxn>
                  <a:cxn ang="0">
                    <a:pos x="136" y="264"/>
                  </a:cxn>
                  <a:cxn ang="0">
                    <a:pos x="149" y="264"/>
                  </a:cxn>
                  <a:cxn ang="0">
                    <a:pos x="149" y="264"/>
                  </a:cxn>
                  <a:cxn ang="0">
                    <a:pos x="151" y="500"/>
                  </a:cxn>
                  <a:cxn ang="0">
                    <a:pos x="176" y="519"/>
                  </a:cxn>
                  <a:cxn ang="0">
                    <a:pos x="189" y="517"/>
                  </a:cxn>
                  <a:cxn ang="0">
                    <a:pos x="199" y="500"/>
                  </a:cxn>
                  <a:cxn ang="0">
                    <a:pos x="202" y="265"/>
                  </a:cxn>
                  <a:cxn ang="0">
                    <a:pos x="250" y="265"/>
                  </a:cxn>
                  <a:cxn ang="0">
                    <a:pos x="193" y="72"/>
                  </a:cxn>
                  <a:cxn ang="0">
                    <a:pos x="205" y="73"/>
                  </a:cxn>
                  <a:cxn ang="0">
                    <a:pos x="221" y="129"/>
                  </a:cxn>
                  <a:cxn ang="0">
                    <a:pos x="244" y="203"/>
                  </a:cxn>
                  <a:cxn ang="0">
                    <a:pos x="259" y="224"/>
                  </a:cxn>
                  <a:cxn ang="0">
                    <a:pos x="275" y="224"/>
                  </a:cxn>
                  <a:cxn ang="0">
                    <a:pos x="283" y="218"/>
                  </a:cxn>
                  <a:cxn ang="0">
                    <a:pos x="286" y="208"/>
                  </a:cxn>
                  <a:cxn ang="0">
                    <a:pos x="284" y="194"/>
                  </a:cxn>
                </a:cxnLst>
                <a:rect l="0" t="0" r="r" b="b"/>
                <a:pathLst>
                  <a:path w="286" h="519">
                    <a:moveTo>
                      <a:pt x="284" y="194"/>
                    </a:moveTo>
                    <a:cubicBezTo>
                      <a:pt x="268" y="135"/>
                      <a:pt x="254" y="88"/>
                      <a:pt x="244" y="53"/>
                    </a:cubicBezTo>
                    <a:cubicBezTo>
                      <a:pt x="237" y="32"/>
                      <a:pt x="225" y="16"/>
                      <a:pt x="207" y="7"/>
                    </a:cubicBezTo>
                    <a:cubicBezTo>
                      <a:pt x="202" y="4"/>
                      <a:pt x="196" y="2"/>
                      <a:pt x="190" y="1"/>
                    </a:cubicBezTo>
                    <a:cubicBezTo>
                      <a:pt x="183" y="0"/>
                      <a:pt x="183" y="0"/>
                      <a:pt x="183" y="0"/>
                    </a:cubicBezTo>
                    <a:cubicBezTo>
                      <a:pt x="144" y="1"/>
                      <a:pt x="144" y="1"/>
                      <a:pt x="144" y="1"/>
                    </a:cubicBezTo>
                    <a:cubicBezTo>
                      <a:pt x="143" y="1"/>
                      <a:pt x="143" y="1"/>
                      <a:pt x="143" y="1"/>
                    </a:cubicBezTo>
                    <a:cubicBezTo>
                      <a:pt x="142" y="1"/>
                      <a:pt x="142" y="1"/>
                      <a:pt x="142" y="1"/>
                    </a:cubicBezTo>
                    <a:cubicBezTo>
                      <a:pt x="103" y="0"/>
                      <a:pt x="103" y="0"/>
                      <a:pt x="103" y="0"/>
                    </a:cubicBezTo>
                    <a:cubicBezTo>
                      <a:pt x="96" y="1"/>
                      <a:pt x="96" y="1"/>
                      <a:pt x="96" y="1"/>
                    </a:cubicBezTo>
                    <a:cubicBezTo>
                      <a:pt x="90" y="2"/>
                      <a:pt x="84" y="4"/>
                      <a:pt x="79" y="7"/>
                    </a:cubicBezTo>
                    <a:cubicBezTo>
                      <a:pt x="61" y="16"/>
                      <a:pt x="49" y="32"/>
                      <a:pt x="42" y="53"/>
                    </a:cubicBezTo>
                    <a:cubicBezTo>
                      <a:pt x="32" y="88"/>
                      <a:pt x="18" y="135"/>
                      <a:pt x="2" y="194"/>
                    </a:cubicBezTo>
                    <a:cubicBezTo>
                      <a:pt x="1" y="200"/>
                      <a:pt x="0" y="204"/>
                      <a:pt x="0" y="208"/>
                    </a:cubicBezTo>
                    <a:cubicBezTo>
                      <a:pt x="0" y="212"/>
                      <a:pt x="1" y="216"/>
                      <a:pt x="3" y="218"/>
                    </a:cubicBezTo>
                    <a:cubicBezTo>
                      <a:pt x="5" y="221"/>
                      <a:pt x="8" y="223"/>
                      <a:pt x="11" y="224"/>
                    </a:cubicBezTo>
                    <a:cubicBezTo>
                      <a:pt x="18" y="226"/>
                      <a:pt x="23" y="227"/>
                      <a:pt x="27" y="224"/>
                    </a:cubicBezTo>
                    <a:cubicBezTo>
                      <a:pt x="33" y="221"/>
                      <a:pt x="38" y="214"/>
                      <a:pt x="42" y="203"/>
                    </a:cubicBezTo>
                    <a:cubicBezTo>
                      <a:pt x="46" y="192"/>
                      <a:pt x="53" y="168"/>
                      <a:pt x="65" y="129"/>
                    </a:cubicBezTo>
                    <a:cubicBezTo>
                      <a:pt x="81" y="73"/>
                      <a:pt x="81" y="73"/>
                      <a:pt x="81" y="73"/>
                    </a:cubicBezTo>
                    <a:cubicBezTo>
                      <a:pt x="93" y="72"/>
                      <a:pt x="93" y="72"/>
                      <a:pt x="93" y="72"/>
                    </a:cubicBezTo>
                    <a:cubicBezTo>
                      <a:pt x="37" y="265"/>
                      <a:pt x="37" y="265"/>
                      <a:pt x="37" y="265"/>
                    </a:cubicBezTo>
                    <a:cubicBezTo>
                      <a:pt x="87" y="265"/>
                      <a:pt x="87" y="265"/>
                      <a:pt x="87" y="265"/>
                    </a:cubicBezTo>
                    <a:cubicBezTo>
                      <a:pt x="87" y="500"/>
                      <a:pt x="87" y="500"/>
                      <a:pt x="87" y="500"/>
                    </a:cubicBezTo>
                    <a:cubicBezTo>
                      <a:pt x="88" y="508"/>
                      <a:pt x="91" y="514"/>
                      <a:pt x="97" y="517"/>
                    </a:cubicBezTo>
                    <a:cubicBezTo>
                      <a:pt x="100" y="518"/>
                      <a:pt x="104" y="519"/>
                      <a:pt x="110" y="519"/>
                    </a:cubicBezTo>
                    <a:cubicBezTo>
                      <a:pt x="126" y="519"/>
                      <a:pt x="134" y="513"/>
                      <a:pt x="135" y="500"/>
                    </a:cubicBezTo>
                    <a:cubicBezTo>
                      <a:pt x="135" y="491"/>
                      <a:pt x="136" y="412"/>
                      <a:pt x="136" y="264"/>
                    </a:cubicBezTo>
                    <a:cubicBezTo>
                      <a:pt x="149" y="264"/>
                      <a:pt x="149" y="264"/>
                      <a:pt x="149" y="264"/>
                    </a:cubicBezTo>
                    <a:cubicBezTo>
                      <a:pt x="149" y="264"/>
                      <a:pt x="149" y="264"/>
                      <a:pt x="149" y="264"/>
                    </a:cubicBezTo>
                    <a:cubicBezTo>
                      <a:pt x="150" y="413"/>
                      <a:pt x="151" y="491"/>
                      <a:pt x="151" y="500"/>
                    </a:cubicBezTo>
                    <a:cubicBezTo>
                      <a:pt x="152" y="513"/>
                      <a:pt x="160" y="519"/>
                      <a:pt x="176" y="519"/>
                    </a:cubicBezTo>
                    <a:cubicBezTo>
                      <a:pt x="182" y="519"/>
                      <a:pt x="186" y="518"/>
                      <a:pt x="189" y="517"/>
                    </a:cubicBezTo>
                    <a:cubicBezTo>
                      <a:pt x="195" y="514"/>
                      <a:pt x="198" y="508"/>
                      <a:pt x="199" y="500"/>
                    </a:cubicBezTo>
                    <a:cubicBezTo>
                      <a:pt x="202" y="265"/>
                      <a:pt x="202" y="265"/>
                      <a:pt x="202" y="265"/>
                    </a:cubicBezTo>
                    <a:cubicBezTo>
                      <a:pt x="250" y="265"/>
                      <a:pt x="250" y="265"/>
                      <a:pt x="250" y="265"/>
                    </a:cubicBezTo>
                    <a:cubicBezTo>
                      <a:pt x="193" y="72"/>
                      <a:pt x="193" y="72"/>
                      <a:pt x="193" y="72"/>
                    </a:cubicBezTo>
                    <a:cubicBezTo>
                      <a:pt x="205" y="73"/>
                      <a:pt x="205" y="73"/>
                      <a:pt x="205" y="73"/>
                    </a:cubicBezTo>
                    <a:cubicBezTo>
                      <a:pt x="221" y="129"/>
                      <a:pt x="221" y="129"/>
                      <a:pt x="221" y="129"/>
                    </a:cubicBezTo>
                    <a:cubicBezTo>
                      <a:pt x="233" y="168"/>
                      <a:pt x="240" y="192"/>
                      <a:pt x="244" y="203"/>
                    </a:cubicBezTo>
                    <a:cubicBezTo>
                      <a:pt x="248" y="214"/>
                      <a:pt x="253" y="221"/>
                      <a:pt x="259" y="224"/>
                    </a:cubicBezTo>
                    <a:cubicBezTo>
                      <a:pt x="263" y="227"/>
                      <a:pt x="268" y="226"/>
                      <a:pt x="275" y="224"/>
                    </a:cubicBezTo>
                    <a:cubicBezTo>
                      <a:pt x="278" y="223"/>
                      <a:pt x="281" y="221"/>
                      <a:pt x="283" y="218"/>
                    </a:cubicBezTo>
                    <a:cubicBezTo>
                      <a:pt x="285" y="216"/>
                      <a:pt x="286" y="212"/>
                      <a:pt x="286" y="208"/>
                    </a:cubicBezTo>
                    <a:cubicBezTo>
                      <a:pt x="286" y="204"/>
                      <a:pt x="285" y="200"/>
                      <a:pt x="284" y="194"/>
                    </a:cubicBez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grpSp>
        <p:sp>
          <p:nvSpPr>
            <p:cNvPr id="42" name="TextBox 41"/>
            <p:cNvSpPr txBox="1"/>
            <p:nvPr/>
          </p:nvSpPr>
          <p:spPr>
            <a:xfrm rot="16200000">
              <a:off x="4517888" y="4381444"/>
              <a:ext cx="398019" cy="215466"/>
            </a:xfrm>
            <a:prstGeom prst="rect">
              <a:avLst/>
            </a:prstGeom>
          </p:spPr>
          <p:txBody>
            <a:bodyPr vert="horz" wrap="square" lIns="0" tIns="0" rIns="0" bIns="0" rtlCol="0">
              <a:spAutoFit/>
            </a:bodyPr>
            <a:lstStyle/>
            <a:p>
              <a:pPr marL="7001" algn="ctr" defTabSz="1343985">
                <a:defRPr/>
              </a:pPr>
              <a:r>
                <a:rPr lang="da-DK" sz="2058" kern="0" dirty="0">
                  <a:solidFill>
                    <a:srgbClr val="000000"/>
                  </a:solidFill>
                  <a:latin typeface="Arial Rounded MT Bold"/>
                </a:rPr>
                <a:t>40</a:t>
              </a:r>
              <a:r>
                <a:rPr lang="da-DK" sz="1470" b="1" kern="0" dirty="0">
                  <a:solidFill>
                    <a:srgbClr val="000000"/>
                  </a:solidFill>
                  <a:latin typeface="Arial Rounded MT Bold"/>
                </a:rPr>
                <a:t>%</a:t>
              </a:r>
              <a:endParaRPr lang="da-DK" sz="1764" b="1" kern="0" dirty="0">
                <a:solidFill>
                  <a:srgbClr val="000000"/>
                </a:solidFill>
                <a:latin typeface="Arial Rounded MT Bold"/>
              </a:endParaRPr>
            </a:p>
          </p:txBody>
        </p:sp>
      </p:grpSp>
      <p:grpSp>
        <p:nvGrpSpPr>
          <p:cNvPr id="45" name="Group 44"/>
          <p:cNvGrpSpPr/>
          <p:nvPr/>
        </p:nvGrpSpPr>
        <p:grpSpPr>
          <a:xfrm>
            <a:off x="5850796" y="6059334"/>
            <a:ext cx="1450367" cy="1211087"/>
            <a:chOff x="4260972" y="4249633"/>
            <a:chExt cx="986784" cy="823986"/>
          </a:xfrm>
        </p:grpSpPr>
        <p:grpSp>
          <p:nvGrpSpPr>
            <p:cNvPr id="46" name="Group 45"/>
            <p:cNvGrpSpPr/>
            <p:nvPr/>
          </p:nvGrpSpPr>
          <p:grpSpPr>
            <a:xfrm>
              <a:off x="4260972" y="4249633"/>
              <a:ext cx="986784" cy="823986"/>
              <a:chOff x="4260972" y="4249633"/>
              <a:chExt cx="986784" cy="823986"/>
            </a:xfrm>
          </p:grpSpPr>
          <p:sp>
            <p:nvSpPr>
              <p:cNvPr id="48" name="Rounded Rectangle 29"/>
              <p:cNvSpPr/>
              <p:nvPr/>
            </p:nvSpPr>
            <p:spPr>
              <a:xfrm>
                <a:off x="4260972" y="4249633"/>
                <a:ext cx="776057" cy="823986"/>
              </a:xfrm>
              <a:prstGeom prst="roundRect">
                <a:avLst/>
              </a:prstGeom>
              <a:solidFill>
                <a:sysClr val="window" lastClr="FFFFFF"/>
              </a:solidFill>
              <a:ln w="25400" cap="flat" cmpd="sng" algn="ctr">
                <a:noFill/>
                <a:prstDash val="solid"/>
              </a:ln>
              <a:effectLst/>
            </p:spPr>
            <p:txBody>
              <a:bodyPr rtlCol="0" anchor="ctr"/>
              <a:lstStyle/>
              <a:p>
                <a:pPr algn="ctr" defTabSz="1343985">
                  <a:defRPr/>
                </a:pPr>
                <a:endParaRPr lang="da-DK" sz="2646" kern="0">
                  <a:solidFill>
                    <a:srgbClr val="000000"/>
                  </a:solidFill>
                  <a:latin typeface="Calibri Light"/>
                </a:endParaRPr>
              </a:p>
            </p:txBody>
          </p:sp>
          <p:sp>
            <p:nvSpPr>
              <p:cNvPr id="49" name="Isosceles Triangle 48"/>
              <p:cNvSpPr/>
              <p:nvPr/>
            </p:nvSpPr>
            <p:spPr>
              <a:xfrm rot="6670216">
                <a:off x="4993066" y="4787203"/>
                <a:ext cx="220771" cy="288608"/>
              </a:xfrm>
              <a:prstGeom prst="triangle">
                <a:avLst/>
              </a:prstGeom>
              <a:solidFill>
                <a:sysClr val="window" lastClr="FFFFFF"/>
              </a:solidFill>
              <a:ln w="25400" cap="flat" cmpd="sng" algn="ctr">
                <a:noFill/>
                <a:prstDash val="solid"/>
              </a:ln>
              <a:effectLst/>
            </p:spPr>
            <p:txBody>
              <a:bodyPr rtlCol="0" anchor="ctr"/>
              <a:lstStyle/>
              <a:p>
                <a:pPr algn="ctr" defTabSz="1343985">
                  <a:defRPr/>
                </a:pPr>
                <a:endParaRPr lang="da-DK" sz="2646" kern="0">
                  <a:solidFill>
                    <a:srgbClr val="000000"/>
                  </a:solidFill>
                  <a:latin typeface="Calibri Light"/>
                </a:endParaRPr>
              </a:p>
            </p:txBody>
          </p:sp>
        </p:grpSp>
        <p:sp>
          <p:nvSpPr>
            <p:cNvPr id="47" name="TextBox 46"/>
            <p:cNvSpPr txBox="1"/>
            <p:nvPr/>
          </p:nvSpPr>
          <p:spPr>
            <a:xfrm>
              <a:off x="4260972" y="4389058"/>
              <a:ext cx="767120" cy="523286"/>
            </a:xfrm>
            <a:prstGeom prst="rect">
              <a:avLst/>
            </a:prstGeom>
          </p:spPr>
          <p:txBody>
            <a:bodyPr vert="horz" wrap="square" lIns="0" tIns="0" rIns="0" bIns="0" rtlCol="0">
              <a:spAutoFit/>
            </a:bodyPr>
            <a:lstStyle/>
            <a:p>
              <a:pPr marL="7001" algn="ctr" defTabSz="1343985">
                <a:defRPr/>
              </a:pPr>
              <a:r>
                <a:rPr lang="da-DK" sz="2646" kern="0" dirty="0">
                  <a:solidFill>
                    <a:srgbClr val="000000"/>
                  </a:solidFill>
                  <a:latin typeface="Arial Rounded MT Bold"/>
                </a:rPr>
                <a:t>40</a:t>
              </a:r>
              <a:r>
                <a:rPr lang="da-DK" sz="1617" b="1" kern="0" dirty="0">
                  <a:solidFill>
                    <a:srgbClr val="000000"/>
                  </a:solidFill>
                  <a:latin typeface="Arial Rounded MT Bold"/>
                </a:rPr>
                <a:t>%</a:t>
              </a:r>
              <a:r>
                <a:rPr lang="da-DK" sz="2646" b="1" kern="0" dirty="0">
                  <a:solidFill>
                    <a:srgbClr val="000000"/>
                  </a:solidFill>
                  <a:latin typeface="Arial Rounded MT Bold"/>
                </a:rPr>
                <a:t> </a:t>
              </a:r>
            </a:p>
            <a:p>
              <a:pPr marL="7001" algn="ctr" defTabSz="1343985">
                <a:defRPr/>
              </a:pPr>
              <a:r>
                <a:rPr lang="da-DK" sz="1029" kern="0" dirty="0">
                  <a:solidFill>
                    <a:srgbClr val="000000"/>
                  </a:solidFill>
                  <a:latin typeface="Arial Rounded MT Bold"/>
                </a:rPr>
                <a:t>ARE UNDER</a:t>
              </a:r>
            </a:p>
            <a:p>
              <a:pPr marL="7001" algn="ctr" defTabSz="1343985">
                <a:defRPr/>
              </a:pPr>
              <a:r>
                <a:rPr lang="da-DK" sz="1323" b="1" kern="0" dirty="0">
                  <a:solidFill>
                    <a:srgbClr val="000000"/>
                  </a:solidFill>
                  <a:latin typeface="Arial Rounded MT Bold"/>
                </a:rPr>
                <a:t>50 </a:t>
              </a:r>
              <a:r>
                <a:rPr lang="da-DK" sz="1029" kern="0" dirty="0">
                  <a:solidFill>
                    <a:srgbClr val="000000"/>
                  </a:solidFill>
                  <a:latin typeface="Arial Rounded MT Bold"/>
                </a:rPr>
                <a:t>YEARS</a:t>
              </a:r>
              <a:endParaRPr lang="da-DK" sz="1176" kern="0" dirty="0">
                <a:solidFill>
                  <a:srgbClr val="000000"/>
                </a:solidFill>
                <a:latin typeface="Arial Rounded MT Bold"/>
              </a:endParaRPr>
            </a:p>
          </p:txBody>
        </p:sp>
      </p:grpSp>
      <p:grpSp>
        <p:nvGrpSpPr>
          <p:cNvPr id="55" name="Group 54"/>
          <p:cNvGrpSpPr/>
          <p:nvPr/>
        </p:nvGrpSpPr>
        <p:grpSpPr>
          <a:xfrm>
            <a:off x="9205514" y="6067396"/>
            <a:ext cx="1457488" cy="1211088"/>
            <a:chOff x="4045400" y="4249633"/>
            <a:chExt cx="991629" cy="823986"/>
          </a:xfrm>
        </p:grpSpPr>
        <p:grpSp>
          <p:nvGrpSpPr>
            <p:cNvPr id="56" name="Group 55"/>
            <p:cNvGrpSpPr/>
            <p:nvPr/>
          </p:nvGrpSpPr>
          <p:grpSpPr>
            <a:xfrm>
              <a:off x="4045400" y="4249633"/>
              <a:ext cx="991629" cy="823986"/>
              <a:chOff x="4045400" y="4249633"/>
              <a:chExt cx="991629" cy="823986"/>
            </a:xfrm>
          </p:grpSpPr>
          <p:sp>
            <p:nvSpPr>
              <p:cNvPr id="58" name="Rounded Rectangle 39"/>
              <p:cNvSpPr/>
              <p:nvPr/>
            </p:nvSpPr>
            <p:spPr>
              <a:xfrm>
                <a:off x="4260972" y="4249633"/>
                <a:ext cx="776057" cy="823986"/>
              </a:xfrm>
              <a:prstGeom prst="roundRect">
                <a:avLst/>
              </a:prstGeom>
              <a:solidFill>
                <a:sysClr val="window" lastClr="FFFFFF"/>
              </a:solidFill>
              <a:ln w="25400" cap="flat" cmpd="sng" algn="ctr">
                <a:noFill/>
                <a:prstDash val="solid"/>
              </a:ln>
              <a:effectLst/>
            </p:spPr>
            <p:txBody>
              <a:bodyPr rtlCol="0" anchor="ctr"/>
              <a:lstStyle/>
              <a:p>
                <a:pPr algn="ctr" defTabSz="1343985">
                  <a:defRPr/>
                </a:pPr>
                <a:endParaRPr lang="da-DK" sz="2646" kern="0">
                  <a:solidFill>
                    <a:srgbClr val="000000"/>
                  </a:solidFill>
                  <a:latin typeface="Calibri Light"/>
                </a:endParaRPr>
              </a:p>
            </p:txBody>
          </p:sp>
          <p:sp>
            <p:nvSpPr>
              <p:cNvPr id="59" name="Isosceles Triangle 58"/>
              <p:cNvSpPr/>
              <p:nvPr/>
            </p:nvSpPr>
            <p:spPr>
              <a:xfrm rot="14918648">
                <a:off x="4079318" y="4791244"/>
                <a:ext cx="220771" cy="288608"/>
              </a:xfrm>
              <a:prstGeom prst="triangle">
                <a:avLst/>
              </a:prstGeom>
              <a:solidFill>
                <a:sysClr val="window" lastClr="FFFFFF"/>
              </a:solidFill>
              <a:ln w="25400" cap="flat" cmpd="sng" algn="ctr">
                <a:noFill/>
                <a:prstDash val="solid"/>
              </a:ln>
              <a:effectLst/>
            </p:spPr>
            <p:txBody>
              <a:bodyPr rtlCol="0" anchor="ctr"/>
              <a:lstStyle/>
              <a:p>
                <a:pPr algn="ctr" defTabSz="1343985">
                  <a:defRPr/>
                </a:pPr>
                <a:endParaRPr lang="da-DK" sz="2646" kern="0">
                  <a:solidFill>
                    <a:srgbClr val="000000"/>
                  </a:solidFill>
                  <a:latin typeface="Calibri Light"/>
                </a:endParaRPr>
              </a:p>
            </p:txBody>
          </p:sp>
        </p:grpSp>
        <p:sp>
          <p:nvSpPr>
            <p:cNvPr id="57" name="TextBox 56"/>
            <p:cNvSpPr txBox="1"/>
            <p:nvPr/>
          </p:nvSpPr>
          <p:spPr>
            <a:xfrm>
              <a:off x="4260971" y="4346194"/>
              <a:ext cx="776057" cy="538729"/>
            </a:xfrm>
            <a:prstGeom prst="rect">
              <a:avLst/>
            </a:prstGeom>
          </p:spPr>
          <p:txBody>
            <a:bodyPr vert="horz" wrap="square" lIns="0" tIns="0" rIns="0" bIns="0" rtlCol="0">
              <a:spAutoFit/>
            </a:bodyPr>
            <a:lstStyle/>
            <a:p>
              <a:pPr marL="7001" algn="ctr" defTabSz="1343985">
                <a:defRPr/>
              </a:pPr>
              <a:r>
                <a:rPr lang="da-DK" sz="1029" kern="0" dirty="0">
                  <a:solidFill>
                    <a:srgbClr val="000000"/>
                  </a:solidFill>
                  <a:latin typeface="Arial Rounded MT Bold"/>
                </a:rPr>
                <a:t>SHARE OF OVERNIGHT STAYS</a:t>
              </a:r>
            </a:p>
            <a:p>
              <a:pPr marL="7001" algn="ctr" defTabSz="1343985">
                <a:defRPr/>
              </a:pPr>
              <a:r>
                <a:rPr lang="da-DK" sz="2058" b="1" kern="0" dirty="0">
                  <a:solidFill>
                    <a:srgbClr val="000000"/>
                  </a:solidFill>
                  <a:latin typeface="Arial Rounded MT Bold"/>
                </a:rPr>
                <a:t>7</a:t>
              </a:r>
              <a:r>
                <a:rPr lang="da-DK" sz="1470" b="1" kern="0" dirty="0">
                  <a:solidFill>
                    <a:srgbClr val="000000"/>
                  </a:solidFill>
                  <a:latin typeface="Arial Rounded MT Bold"/>
                </a:rPr>
                <a:t>%</a:t>
              </a:r>
              <a:endParaRPr lang="da-DK" sz="1176" kern="0" dirty="0">
                <a:solidFill>
                  <a:srgbClr val="000000"/>
                </a:solidFill>
                <a:latin typeface="Arial Rounded MT Bold"/>
              </a:endParaRPr>
            </a:p>
          </p:txBody>
        </p:sp>
      </p:grpSp>
      <p:sp>
        <p:nvSpPr>
          <p:cNvPr id="61" name="Oval 60"/>
          <p:cNvSpPr/>
          <p:nvPr/>
        </p:nvSpPr>
        <p:spPr>
          <a:xfrm>
            <a:off x="-409658" y="1691683"/>
            <a:ext cx="3673161" cy="3444494"/>
          </a:xfrm>
          <a:prstGeom prst="ellipse">
            <a:avLst/>
          </a:prstGeom>
          <a:solidFill>
            <a:srgbClr val="000000">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1343985">
              <a:defRPr/>
            </a:pPr>
            <a:r>
              <a:rPr lang="en-US" sz="1543" b="1" i="1" kern="0" cap="all" dirty="0">
                <a:solidFill>
                  <a:schemeClr val="bg1"/>
                </a:solidFill>
                <a:latin typeface="Segoe UI Light" panose="020B0502040204020203" pitchFamily="34" charset="0"/>
              </a:rPr>
              <a:t>I LIKE TO KEEP EVERYTHING UNDER CONTROL AND AVOID SURPRISES. I HAS TO BE WELL ORGANIZED, PRACTICAL AND PREDICTABLE.</a:t>
            </a:r>
            <a:endParaRPr lang="en-US" sz="1617" b="1" i="1" kern="0" dirty="0">
              <a:solidFill>
                <a:schemeClr val="bg1"/>
              </a:solidFill>
            </a:endParaRPr>
          </a:p>
        </p:txBody>
      </p:sp>
      <p:sp>
        <p:nvSpPr>
          <p:cNvPr id="4" name="Rectangle 3"/>
          <p:cNvSpPr/>
          <p:nvPr/>
        </p:nvSpPr>
        <p:spPr bwMode="gray">
          <a:xfrm>
            <a:off x="-414635" y="1836415"/>
            <a:ext cx="593131" cy="3096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nb-NO" sz="2000" dirty="0">
              <a:solidFill>
                <a:schemeClr val="bg1"/>
              </a:solidFill>
            </a:endParaRPr>
          </a:p>
        </p:txBody>
      </p:sp>
      <p:graphicFrame>
        <p:nvGraphicFramePr>
          <p:cNvPr id="34" name="Chart 33"/>
          <p:cNvGraphicFramePr/>
          <p:nvPr>
            <p:extLst>
              <p:ext uri="{D42A27DB-BD31-4B8C-83A1-F6EECF244321}">
                <p14:modId xmlns:p14="http://schemas.microsoft.com/office/powerpoint/2010/main" val="3758923884"/>
              </p:ext>
            </p:extLst>
          </p:nvPr>
        </p:nvGraphicFramePr>
        <p:xfrm>
          <a:off x="10828995" y="5754827"/>
          <a:ext cx="2659361" cy="1604508"/>
        </p:xfrm>
        <a:graphic>
          <a:graphicData uri="http://schemas.openxmlformats.org/drawingml/2006/chart">
            <c:chart xmlns:c="http://schemas.openxmlformats.org/drawingml/2006/chart" xmlns:r="http://schemas.openxmlformats.org/officeDocument/2006/relationships" r:id="rId3"/>
          </a:graphicData>
        </a:graphic>
      </p:graphicFrame>
      <p:pic>
        <p:nvPicPr>
          <p:cNvPr id="33" name="Picture 2" descr="Bilderesultat for country falg button sweden"/>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696551" y="6876975"/>
            <a:ext cx="513334" cy="481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9665813"/>
      </p:ext>
    </p:extLst>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H="1">
            <a:off x="4519922" y="1652925"/>
            <a:ext cx="19872" cy="5337935"/>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cxnSp>
        <p:nvCxnSpPr>
          <p:cNvPr id="3" name="Straight Connector 2"/>
          <p:cNvCxnSpPr/>
          <p:nvPr/>
        </p:nvCxnSpPr>
        <p:spPr>
          <a:xfrm flipH="1">
            <a:off x="8917225" y="1652923"/>
            <a:ext cx="19872" cy="5337935"/>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cxnSp>
        <p:nvCxnSpPr>
          <p:cNvPr id="4" name="Straight Connector 3"/>
          <p:cNvCxnSpPr/>
          <p:nvPr/>
        </p:nvCxnSpPr>
        <p:spPr>
          <a:xfrm>
            <a:off x="604173" y="4265818"/>
            <a:ext cx="12221615" cy="0"/>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sp>
        <p:nvSpPr>
          <p:cNvPr id="5" name="Rectangle 4"/>
          <p:cNvSpPr/>
          <p:nvPr/>
        </p:nvSpPr>
        <p:spPr>
          <a:xfrm>
            <a:off x="188999" y="189693"/>
            <a:ext cx="13072280" cy="94602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4703" b="1" dirty="0">
                <a:solidFill>
                  <a:schemeClr val="bg1"/>
                </a:solidFill>
              </a:rPr>
              <a:t>CONTROL</a:t>
            </a:r>
          </a:p>
        </p:txBody>
      </p:sp>
      <p:sp>
        <p:nvSpPr>
          <p:cNvPr id="12" name="TextBox 11"/>
          <p:cNvSpPr txBox="1"/>
          <p:nvPr/>
        </p:nvSpPr>
        <p:spPr>
          <a:xfrm>
            <a:off x="676601" y="1752971"/>
            <a:ext cx="3439313" cy="1503617"/>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TYPICAL HOLIDAY OCCASIONS</a:t>
            </a:r>
            <a:endParaRPr lang="en-GB" sz="1396" kern="0" dirty="0">
              <a:solidFill>
                <a:sysClr val="windowText" lastClr="000000"/>
              </a:solidFill>
            </a:endParaRPr>
          </a:p>
          <a:p>
            <a:pPr marL="7001" algn="just" defTabSz="1343985">
              <a:defRPr/>
            </a:pPr>
            <a:r>
              <a:rPr lang="en-GB" sz="1396" kern="0" dirty="0">
                <a:solidFill>
                  <a:sysClr val="windowText" lastClr="000000"/>
                </a:solidFill>
              </a:rPr>
              <a:t>Although the typical sun and beach vacation  and sightseeing/round trip and city breaks dominates in this segment, you will also find </a:t>
            </a:r>
            <a:r>
              <a:rPr lang="en-GB" sz="1396" kern="0" dirty="0">
                <a:solidFill>
                  <a:srgbClr val="000000"/>
                </a:solidFill>
              </a:rPr>
              <a:t>cultural experiences </a:t>
            </a:r>
            <a:r>
              <a:rPr lang="en-GB" sz="1396" kern="0" dirty="0">
                <a:solidFill>
                  <a:sysClr val="windowText" lastClr="000000"/>
                </a:solidFill>
              </a:rPr>
              <a:t>and </a:t>
            </a:r>
            <a:r>
              <a:rPr lang="en-GB" sz="1396" kern="0" dirty="0">
                <a:solidFill>
                  <a:srgbClr val="000000"/>
                </a:solidFill>
              </a:rPr>
              <a:t>sports/active holidays</a:t>
            </a:r>
            <a:r>
              <a:rPr lang="en-GB" sz="1396" kern="0" dirty="0">
                <a:solidFill>
                  <a:sysClr val="windowText" lastClr="000000"/>
                </a:solidFill>
              </a:rPr>
              <a:t> as much as in the other segments. </a:t>
            </a:r>
            <a:endParaRPr lang="en-US" sz="1396" kern="0" dirty="0">
              <a:solidFill>
                <a:sysClr val="windowText" lastClr="000000"/>
              </a:solidFill>
            </a:endParaRPr>
          </a:p>
        </p:txBody>
      </p:sp>
      <p:sp>
        <p:nvSpPr>
          <p:cNvPr id="13" name="TextBox 12"/>
          <p:cNvSpPr txBox="1"/>
          <p:nvPr/>
        </p:nvSpPr>
        <p:spPr>
          <a:xfrm>
            <a:off x="670095" y="4511727"/>
            <a:ext cx="3439313" cy="1076577"/>
          </a:xfrm>
          <a:prstGeom prst="rect">
            <a:avLst/>
          </a:prstGeom>
        </p:spPr>
        <p:txBody>
          <a:bodyPr vert="horz" wrap="square" lIns="0" tIns="0" rIns="0" bIns="0" rtlCol="0">
            <a:spAutoFit/>
          </a:bodyPr>
          <a:lstStyle/>
          <a:p>
            <a:pPr marL="7001" defTabSz="1343985">
              <a:defRPr/>
            </a:pPr>
            <a:r>
              <a:rPr lang="nb-NO" sz="1396" b="1" kern="0" dirty="0">
                <a:solidFill>
                  <a:sysClr val="windowText" lastClr="000000"/>
                </a:solidFill>
              </a:rPr>
              <a:t>HOLIDAY EXPERIENCE</a:t>
            </a:r>
          </a:p>
          <a:p>
            <a:pPr marL="4763" algn="just" defTabSz="914400">
              <a:defRPr/>
            </a:pPr>
            <a:r>
              <a:rPr lang="en-US" sz="1400" b="1" kern="0" dirty="0">
                <a:solidFill>
                  <a:sysClr val="windowText" lastClr="000000"/>
                </a:solidFill>
              </a:rPr>
              <a:t>Relaxation</a:t>
            </a:r>
            <a:r>
              <a:rPr lang="en-US" sz="1400" kern="0" dirty="0">
                <a:solidFill>
                  <a:sysClr val="windowText" lastClr="000000"/>
                </a:solidFill>
              </a:rPr>
              <a:t> is on top of the list. This segment is under indexing on many activities, so a </a:t>
            </a:r>
            <a:r>
              <a:rPr lang="en-US" sz="1400" b="1" kern="0" dirty="0">
                <a:solidFill>
                  <a:sysClr val="windowText" lastClr="000000"/>
                </a:solidFill>
              </a:rPr>
              <a:t>less active segment</a:t>
            </a:r>
            <a:r>
              <a:rPr lang="en-US" sz="1400" kern="0" dirty="0">
                <a:solidFill>
                  <a:sysClr val="windowText" lastClr="000000"/>
                </a:solidFill>
              </a:rPr>
              <a:t>. They would like to visit cities and go shopping.</a:t>
            </a:r>
          </a:p>
        </p:txBody>
      </p:sp>
      <p:sp>
        <p:nvSpPr>
          <p:cNvPr id="16" name="TextBox 15"/>
          <p:cNvSpPr txBox="1"/>
          <p:nvPr/>
        </p:nvSpPr>
        <p:spPr>
          <a:xfrm>
            <a:off x="4989172" y="4491716"/>
            <a:ext cx="3439313" cy="1938351"/>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SOURCES OF INSPIRATIONS</a:t>
            </a:r>
          </a:p>
          <a:p>
            <a:pPr marL="4763" lvl="0" algn="just" defTabSz="914400">
              <a:defRPr/>
            </a:pPr>
            <a:r>
              <a:rPr lang="en-GB" sz="1400" kern="0" dirty="0">
                <a:solidFill>
                  <a:sysClr val="windowText" lastClr="000000"/>
                </a:solidFill>
              </a:rPr>
              <a:t>These consumers </a:t>
            </a:r>
            <a:r>
              <a:rPr lang="en-GB" sz="1396" b="1" kern="0" dirty="0">
                <a:solidFill>
                  <a:srgbClr val="000000"/>
                </a:solidFill>
              </a:rPr>
              <a:t>travel mostly with their partner but also with children </a:t>
            </a:r>
            <a:r>
              <a:rPr lang="en-GB" sz="1400" kern="0" dirty="0">
                <a:solidFill>
                  <a:sysClr val="windowText" lastClr="000000"/>
                </a:solidFill>
              </a:rPr>
              <a:t>so they are highly influenced by their </a:t>
            </a:r>
            <a:r>
              <a:rPr lang="en-GB" sz="1396" b="1" kern="0" dirty="0">
                <a:solidFill>
                  <a:srgbClr val="000000"/>
                </a:solidFill>
              </a:rPr>
              <a:t>spouse</a:t>
            </a:r>
            <a:r>
              <a:rPr lang="en-GB" sz="1400" kern="0" dirty="0">
                <a:solidFill>
                  <a:sysClr val="windowText" lastClr="000000"/>
                </a:solidFill>
              </a:rPr>
              <a:t> and their </a:t>
            </a:r>
            <a:r>
              <a:rPr lang="en-GB" sz="1396" b="1" kern="0" dirty="0">
                <a:solidFill>
                  <a:srgbClr val="000000"/>
                </a:solidFill>
              </a:rPr>
              <a:t>children</a:t>
            </a:r>
            <a:r>
              <a:rPr lang="en-GB" sz="1400" kern="0" dirty="0">
                <a:solidFill>
                  <a:sysClr val="windowText" lastClr="000000"/>
                </a:solidFill>
              </a:rPr>
              <a:t>. Most of them </a:t>
            </a:r>
            <a:r>
              <a:rPr lang="en-GB" sz="1396" b="1" kern="0" dirty="0">
                <a:solidFill>
                  <a:srgbClr val="000000"/>
                </a:solidFill>
              </a:rPr>
              <a:t>organizes the trip themselves and travels independently </a:t>
            </a:r>
            <a:r>
              <a:rPr lang="en-GB" sz="1400" kern="0" dirty="0">
                <a:solidFill>
                  <a:sysClr val="windowText" lastClr="000000"/>
                </a:solidFill>
              </a:rPr>
              <a:t>(66%). They do not use that many information sources because the </a:t>
            </a:r>
            <a:r>
              <a:rPr lang="en-GB" sz="1396" b="1" kern="0" dirty="0">
                <a:solidFill>
                  <a:srgbClr val="000000"/>
                </a:solidFill>
              </a:rPr>
              <a:t>go to a place they know</a:t>
            </a:r>
            <a:r>
              <a:rPr lang="en-GB" sz="1400" kern="0" dirty="0">
                <a:solidFill>
                  <a:sysClr val="windowText" lastClr="000000"/>
                </a:solidFill>
              </a:rPr>
              <a:t>.</a:t>
            </a:r>
          </a:p>
        </p:txBody>
      </p:sp>
      <p:sp>
        <p:nvSpPr>
          <p:cNvPr id="17" name="TextBox 16"/>
          <p:cNvSpPr txBox="1"/>
          <p:nvPr/>
        </p:nvSpPr>
        <p:spPr>
          <a:xfrm>
            <a:off x="5015679" y="1703969"/>
            <a:ext cx="3439313" cy="1506823"/>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I TRAVEL TO AVOID SURPRISES</a:t>
            </a:r>
            <a:endParaRPr lang="en-GB" sz="1396" kern="0" dirty="0">
              <a:solidFill>
                <a:sysClr val="windowText" lastClr="000000"/>
              </a:solidFill>
            </a:endParaRPr>
          </a:p>
          <a:p>
            <a:pPr marL="4763" lvl="0" algn="just" defTabSz="914400">
              <a:defRPr/>
            </a:pPr>
            <a:r>
              <a:rPr lang="en-GB" sz="1400" kern="0" dirty="0">
                <a:solidFill>
                  <a:sysClr val="windowText" lastClr="000000"/>
                </a:solidFill>
              </a:rPr>
              <a:t>These consumers choose destinations that is </a:t>
            </a:r>
            <a:r>
              <a:rPr lang="en-GB" sz="1396" b="1" kern="0" dirty="0">
                <a:solidFill>
                  <a:srgbClr val="000000"/>
                </a:solidFill>
              </a:rPr>
              <a:t>well</a:t>
            </a:r>
            <a:r>
              <a:rPr lang="en-GB" sz="1400" b="1" kern="0" dirty="0">
                <a:solidFill>
                  <a:srgbClr val="FF6600"/>
                </a:solidFill>
              </a:rPr>
              <a:t> </a:t>
            </a:r>
            <a:r>
              <a:rPr lang="en-GB" sz="1396" b="1" kern="0" dirty="0">
                <a:solidFill>
                  <a:srgbClr val="000000"/>
                </a:solidFill>
              </a:rPr>
              <a:t>organized</a:t>
            </a:r>
            <a:r>
              <a:rPr lang="en-GB" sz="1400" kern="0" dirty="0">
                <a:solidFill>
                  <a:sysClr val="windowText" lastClr="000000"/>
                </a:solidFill>
              </a:rPr>
              <a:t>. They want to travel to places that are </a:t>
            </a:r>
            <a:r>
              <a:rPr lang="en-GB" sz="1396" b="1" kern="0" dirty="0">
                <a:solidFill>
                  <a:srgbClr val="000000"/>
                </a:solidFill>
              </a:rPr>
              <a:t>predictable, practical</a:t>
            </a:r>
            <a:r>
              <a:rPr lang="en-GB" sz="1400" kern="0" dirty="0">
                <a:solidFill>
                  <a:sysClr val="windowText" lastClr="000000"/>
                </a:solidFill>
              </a:rPr>
              <a:t> and </a:t>
            </a:r>
            <a:r>
              <a:rPr lang="en-GB" sz="1396" b="1" kern="0" dirty="0">
                <a:solidFill>
                  <a:srgbClr val="000000"/>
                </a:solidFill>
              </a:rPr>
              <a:t>structured</a:t>
            </a:r>
            <a:r>
              <a:rPr lang="en-GB" sz="1400" kern="0" dirty="0">
                <a:solidFill>
                  <a:sysClr val="windowText" lastClr="000000"/>
                </a:solidFill>
              </a:rPr>
              <a:t>. </a:t>
            </a:r>
            <a:r>
              <a:rPr lang="en-US" sz="1400" kern="0" dirty="0">
                <a:solidFill>
                  <a:sysClr val="windowText" lastClr="000000"/>
                </a:solidFill>
              </a:rPr>
              <a:t>They want to have a informal, fun and relaxed holiday at the same time.</a:t>
            </a:r>
          </a:p>
          <a:p>
            <a:pPr marL="4763" lvl="0" algn="just" defTabSz="914400">
              <a:defRPr/>
            </a:pPr>
            <a:r>
              <a:rPr lang="en-US" sz="1396" kern="0" dirty="0">
                <a:solidFill>
                  <a:sysClr val="windowText" lastClr="000000"/>
                </a:solidFill>
              </a:rPr>
              <a:t>I want to avoid too much surprises!</a:t>
            </a:r>
            <a:endParaRPr lang="en-GB" sz="1396" kern="0" dirty="0">
              <a:solidFill>
                <a:sysClr val="windowText" lastClr="000000"/>
              </a:solidFill>
            </a:endParaRPr>
          </a:p>
        </p:txBody>
      </p:sp>
      <p:sp>
        <p:nvSpPr>
          <p:cNvPr id="24" name="TextBox 23"/>
          <p:cNvSpPr txBox="1"/>
          <p:nvPr/>
        </p:nvSpPr>
        <p:spPr>
          <a:xfrm>
            <a:off x="9380478" y="1703969"/>
            <a:ext cx="3439313" cy="2153795"/>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THE ROLE OF BRANDS</a:t>
            </a:r>
            <a:endParaRPr lang="en-GB" sz="1396" kern="0" dirty="0">
              <a:solidFill>
                <a:sysClr val="windowText" lastClr="000000"/>
              </a:solidFill>
            </a:endParaRPr>
          </a:p>
          <a:p>
            <a:pPr marL="4763" lvl="0" algn="just" defTabSz="914400">
              <a:defRPr/>
            </a:pPr>
            <a:r>
              <a:rPr lang="en-US" sz="1400" kern="0" dirty="0">
                <a:solidFill>
                  <a:sysClr val="windowText" lastClr="000000"/>
                </a:solidFill>
              </a:rPr>
              <a:t>Control plays an important role for brands if they are aimed at </a:t>
            </a:r>
            <a:r>
              <a:rPr lang="en-US" sz="1396" b="1" kern="0" dirty="0">
                <a:solidFill>
                  <a:srgbClr val="000000"/>
                </a:solidFill>
              </a:rPr>
              <a:t>structuring people’s   lives</a:t>
            </a:r>
            <a:r>
              <a:rPr lang="en-US" sz="1400" kern="0" dirty="0">
                <a:solidFill>
                  <a:sysClr val="windowText" lastClr="000000"/>
                </a:solidFill>
              </a:rPr>
              <a:t> or when the focus is on risk management, simplifying life, avoiding surprises. Brands that want to position themselves on Control should offer </a:t>
            </a:r>
            <a:r>
              <a:rPr lang="en-US" sz="1396" b="1" kern="0" dirty="0">
                <a:solidFill>
                  <a:srgbClr val="000000"/>
                </a:solidFill>
              </a:rPr>
              <a:t>rational arguments </a:t>
            </a:r>
            <a:r>
              <a:rPr lang="en-US" sz="1400" kern="0" dirty="0">
                <a:solidFill>
                  <a:sysClr val="windowText" lastClr="000000"/>
                </a:solidFill>
              </a:rPr>
              <a:t>and focus on </a:t>
            </a:r>
            <a:r>
              <a:rPr lang="en-US" sz="1396" b="1" kern="0" dirty="0">
                <a:solidFill>
                  <a:srgbClr val="000000"/>
                </a:solidFill>
              </a:rPr>
              <a:t>functionality</a:t>
            </a:r>
            <a:r>
              <a:rPr lang="en-US" sz="1400" kern="0" dirty="0">
                <a:solidFill>
                  <a:sysClr val="windowText" lastClr="000000"/>
                </a:solidFill>
              </a:rPr>
              <a:t>, maturity, health, purity, hygiene, and less in impulsiveness and fun. </a:t>
            </a:r>
          </a:p>
        </p:txBody>
      </p:sp>
      <p:pic>
        <p:nvPicPr>
          <p:cNvPr id="8" name="Picture 7"/>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744223" y="4491716"/>
            <a:ext cx="2668001" cy="2394736"/>
          </a:xfrm>
          <a:prstGeom prst="rect">
            <a:avLst/>
          </a:prstGeom>
        </p:spPr>
      </p:pic>
      <p:pic>
        <p:nvPicPr>
          <p:cNvPr id="14" name="Picture 2" descr="Bilderesultat for country falg button sweden"/>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696551" y="6876975"/>
            <a:ext cx="513334" cy="481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4604206"/>
      </p:ext>
    </p:extLst>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sz="quarter" idx="14"/>
          </p:nvPr>
        </p:nvSpPr>
        <p:spPr>
          <a:xfrm>
            <a:off x="540000" y="1203933"/>
            <a:ext cx="2619353" cy="374398"/>
          </a:xfrm>
          <a:solidFill>
            <a:schemeClr val="tx1"/>
          </a:solidFill>
        </p:spPr>
        <p:txBody>
          <a:bodyPr/>
          <a:lstStyle/>
          <a:p>
            <a:r>
              <a:rPr lang="nb-NO" dirty="0"/>
              <a:t>Core motivations</a:t>
            </a:r>
          </a:p>
        </p:txBody>
      </p:sp>
      <p:sp>
        <p:nvSpPr>
          <p:cNvPr id="2" name="Title 1"/>
          <p:cNvSpPr>
            <a:spLocks noGrp="1"/>
          </p:cNvSpPr>
          <p:nvPr>
            <p:ph type="title"/>
          </p:nvPr>
        </p:nvSpPr>
        <p:spPr>
          <a:xfrm>
            <a:off x="539999" y="540000"/>
            <a:ext cx="2317973" cy="553998"/>
          </a:xfrm>
          <a:solidFill>
            <a:srgbClr val="000000"/>
          </a:solidFill>
        </p:spPr>
        <p:txBody>
          <a:bodyPr/>
          <a:lstStyle/>
          <a:p>
            <a:r>
              <a:rPr lang="en-GB" b="1" dirty="0"/>
              <a:t>CONTROL</a:t>
            </a:r>
            <a:endParaRPr lang="en-US" dirty="0"/>
          </a:p>
        </p:txBody>
      </p:sp>
      <p:graphicFrame>
        <p:nvGraphicFramePr>
          <p:cNvPr id="57" name="SI_Chart"/>
          <p:cNvGraphicFramePr/>
          <p:nvPr>
            <p:extLst>
              <p:ext uri="{D42A27DB-BD31-4B8C-83A1-F6EECF244321}">
                <p14:modId xmlns:p14="http://schemas.microsoft.com/office/powerpoint/2010/main" val="674801914"/>
              </p:ext>
            </p:extLst>
          </p:nvPr>
        </p:nvGraphicFramePr>
        <p:xfrm>
          <a:off x="6563791" y="2594242"/>
          <a:ext cx="3556936" cy="178673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8" name="EB_Chart"/>
          <p:cNvGraphicFramePr/>
          <p:nvPr>
            <p:extLst>
              <p:ext uri="{D42A27DB-BD31-4B8C-83A1-F6EECF244321}">
                <p14:modId xmlns:p14="http://schemas.microsoft.com/office/powerpoint/2010/main" val="4235138274"/>
              </p:ext>
            </p:extLst>
          </p:nvPr>
        </p:nvGraphicFramePr>
        <p:xfrm>
          <a:off x="2407402" y="2628317"/>
          <a:ext cx="3556936" cy="178673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3" name="P_Chart"/>
          <p:cNvGraphicFramePr/>
          <p:nvPr>
            <p:extLst>
              <p:ext uri="{D42A27DB-BD31-4B8C-83A1-F6EECF244321}">
                <p14:modId xmlns:p14="http://schemas.microsoft.com/office/powerpoint/2010/main" val="1334754662"/>
              </p:ext>
            </p:extLst>
          </p:nvPr>
        </p:nvGraphicFramePr>
        <p:xfrm>
          <a:off x="2421482" y="5057239"/>
          <a:ext cx="3556936" cy="178693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64" name="FC_Chart"/>
          <p:cNvGraphicFramePr/>
          <p:nvPr>
            <p:extLst>
              <p:ext uri="{D42A27DB-BD31-4B8C-83A1-F6EECF244321}">
                <p14:modId xmlns:p14="http://schemas.microsoft.com/office/powerpoint/2010/main" val="3072863007"/>
              </p:ext>
            </p:extLst>
          </p:nvPr>
        </p:nvGraphicFramePr>
        <p:xfrm>
          <a:off x="6120443" y="5001832"/>
          <a:ext cx="4378063" cy="1786736"/>
        </p:xfrm>
        <a:graphic>
          <a:graphicData uri="http://schemas.openxmlformats.org/drawingml/2006/chart">
            <c:chart xmlns:c="http://schemas.openxmlformats.org/drawingml/2006/chart" xmlns:r="http://schemas.openxmlformats.org/officeDocument/2006/relationships" r:id="rId6"/>
          </a:graphicData>
        </a:graphic>
      </p:graphicFrame>
      <p:sp>
        <p:nvSpPr>
          <p:cNvPr id="33" name="EB_ChartHeader"/>
          <p:cNvSpPr/>
          <p:nvPr/>
        </p:nvSpPr>
        <p:spPr>
          <a:xfrm>
            <a:off x="3072423" y="2193285"/>
            <a:ext cx="2925155" cy="232347"/>
          </a:xfrm>
          <a:prstGeom prst="roundRect">
            <a:avLst>
              <a:gd name="adj" fmla="val 50000"/>
            </a:avLst>
          </a:prstGeom>
          <a:solidFill>
            <a:srgbClr val="C0000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39275" algn="ctr" defTabSz="1169887">
              <a:lnSpc>
                <a:spcPct val="90000"/>
              </a:lnSpc>
              <a:spcBef>
                <a:spcPts val="385"/>
              </a:spcBef>
            </a:pPr>
            <a:r>
              <a:rPr lang="en-US" sz="1232" b="1" dirty="0">
                <a:solidFill>
                  <a:srgbClr val="FFFFFF"/>
                </a:solidFill>
                <a:latin typeface="Segoe UI"/>
              </a:rPr>
              <a:t>Emotional Benefits</a:t>
            </a:r>
          </a:p>
        </p:txBody>
      </p:sp>
      <p:sp>
        <p:nvSpPr>
          <p:cNvPr id="34" name="P_ChartHeader"/>
          <p:cNvSpPr/>
          <p:nvPr/>
        </p:nvSpPr>
        <p:spPr>
          <a:xfrm>
            <a:off x="3072423" y="4614018"/>
            <a:ext cx="2925155" cy="232347"/>
          </a:xfrm>
          <a:prstGeom prst="roundRect">
            <a:avLst>
              <a:gd name="adj" fmla="val 50000"/>
            </a:avLst>
          </a:prstGeom>
          <a:solidFill>
            <a:srgbClr val="00B0F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39275" algn="ctr" defTabSz="1169887">
              <a:lnSpc>
                <a:spcPct val="90000"/>
              </a:lnSpc>
              <a:spcBef>
                <a:spcPts val="385"/>
              </a:spcBef>
            </a:pPr>
            <a:r>
              <a:rPr lang="en-US" sz="1232" b="1" dirty="0">
                <a:solidFill>
                  <a:srgbClr val="FFFFFF"/>
                </a:solidFill>
                <a:latin typeface="Segoe UI"/>
              </a:rPr>
              <a:t>Personality</a:t>
            </a:r>
          </a:p>
        </p:txBody>
      </p:sp>
      <p:sp>
        <p:nvSpPr>
          <p:cNvPr id="35" name="FC_ChartHeader"/>
          <p:cNvSpPr/>
          <p:nvPr/>
        </p:nvSpPr>
        <p:spPr>
          <a:xfrm>
            <a:off x="7257975" y="4626138"/>
            <a:ext cx="2925155" cy="232347"/>
          </a:xfrm>
          <a:prstGeom prst="roundRect">
            <a:avLst>
              <a:gd name="adj" fmla="val 50000"/>
            </a:avLst>
          </a:prstGeom>
          <a:solidFill>
            <a:srgbClr val="7030A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205247" algn="ctr" defTabSz="1169887">
              <a:lnSpc>
                <a:spcPct val="90000"/>
              </a:lnSpc>
              <a:spcBef>
                <a:spcPts val="385"/>
              </a:spcBef>
            </a:pPr>
            <a:r>
              <a:rPr lang="en-US" sz="1232" b="1" dirty="0">
                <a:solidFill>
                  <a:srgbClr val="FFFFFF"/>
                </a:solidFill>
                <a:latin typeface="Segoe UI"/>
              </a:rPr>
              <a:t>Destination features</a:t>
            </a:r>
          </a:p>
        </p:txBody>
      </p:sp>
      <p:sp>
        <p:nvSpPr>
          <p:cNvPr id="36" name="SI_ChartHeader"/>
          <p:cNvSpPr/>
          <p:nvPr/>
        </p:nvSpPr>
        <p:spPr>
          <a:xfrm>
            <a:off x="7168798" y="2203641"/>
            <a:ext cx="2925155" cy="232347"/>
          </a:xfrm>
          <a:prstGeom prst="roundRect">
            <a:avLst>
              <a:gd name="adj" fmla="val 50000"/>
            </a:avLst>
          </a:prstGeom>
          <a:solidFill>
            <a:srgbClr val="92D05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39275" algn="ctr" defTabSz="1169887">
              <a:lnSpc>
                <a:spcPct val="90000"/>
              </a:lnSpc>
              <a:spcBef>
                <a:spcPts val="385"/>
              </a:spcBef>
            </a:pPr>
            <a:r>
              <a:rPr lang="en-US" sz="1232" b="1" dirty="0">
                <a:solidFill>
                  <a:srgbClr val="FFFFFF"/>
                </a:solidFill>
                <a:latin typeface="Segoe UI"/>
              </a:rPr>
              <a:t>Social Identity</a:t>
            </a:r>
          </a:p>
        </p:txBody>
      </p:sp>
      <p:grpSp>
        <p:nvGrpSpPr>
          <p:cNvPr id="37" name="Gruppieren 3"/>
          <p:cNvGrpSpPr>
            <a:grpSpLocks noChangeAspect="1"/>
          </p:cNvGrpSpPr>
          <p:nvPr/>
        </p:nvGrpSpPr>
        <p:grpSpPr>
          <a:xfrm>
            <a:off x="7140299" y="2128962"/>
            <a:ext cx="360180" cy="360180"/>
            <a:chOff x="-1042867" y="3392141"/>
            <a:chExt cx="612000" cy="612000"/>
          </a:xfrm>
        </p:grpSpPr>
        <p:sp>
          <p:nvSpPr>
            <p:cNvPr id="38" name="Oval 210"/>
            <p:cNvSpPr>
              <a:spLocks noChangeAspect="1"/>
            </p:cNvSpPr>
            <p:nvPr/>
          </p:nvSpPr>
          <p:spPr>
            <a:xfrm>
              <a:off x="-1042867" y="3392141"/>
              <a:ext cx="612000" cy="612000"/>
            </a:xfrm>
            <a:prstGeom prst="ellipse">
              <a:avLst/>
            </a:prstGeom>
            <a:solidFill>
              <a:schemeClr val="bg1"/>
            </a:solidFill>
            <a:ln w="12700">
              <a:solidFill>
                <a:srgbClr val="50B4B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defTabSz="1169887"/>
              <a:endParaRPr lang="en-GB" sz="2309" b="1" dirty="0">
                <a:solidFill>
                  <a:prstClr val="white"/>
                </a:solidFill>
                <a:latin typeface="Segoe UI"/>
              </a:endParaRPr>
            </a:p>
          </p:txBody>
        </p:sp>
        <p:sp>
          <p:nvSpPr>
            <p:cNvPr id="39" name="Freeform 79"/>
            <p:cNvSpPr>
              <a:spLocks noEditPoints="1"/>
            </p:cNvSpPr>
            <p:nvPr/>
          </p:nvSpPr>
          <p:spPr bwMode="auto">
            <a:xfrm>
              <a:off x="-962984" y="3462925"/>
              <a:ext cx="483198" cy="410336"/>
            </a:xfrm>
            <a:custGeom>
              <a:avLst/>
              <a:gdLst/>
              <a:ahLst/>
              <a:cxnLst>
                <a:cxn ang="0">
                  <a:pos x="111" y="115"/>
                </a:cxn>
                <a:cxn ang="0">
                  <a:pos x="111" y="136"/>
                </a:cxn>
                <a:cxn ang="0">
                  <a:pos x="0" y="136"/>
                </a:cxn>
                <a:cxn ang="0">
                  <a:pos x="0" y="108"/>
                </a:cxn>
                <a:cxn ang="0">
                  <a:pos x="14" y="95"/>
                </a:cxn>
                <a:cxn ang="0">
                  <a:pos x="35" y="72"/>
                </a:cxn>
                <a:cxn ang="0">
                  <a:pos x="28" y="54"/>
                </a:cxn>
                <a:cxn ang="0">
                  <a:pos x="22" y="43"/>
                </a:cxn>
                <a:cxn ang="0">
                  <a:pos x="24" y="37"/>
                </a:cxn>
                <a:cxn ang="0">
                  <a:pos x="23" y="24"/>
                </a:cxn>
                <a:cxn ang="0">
                  <a:pos x="48" y="0"/>
                </a:cxn>
                <a:cxn ang="0">
                  <a:pos x="73" y="24"/>
                </a:cxn>
                <a:cxn ang="0">
                  <a:pos x="72" y="37"/>
                </a:cxn>
                <a:cxn ang="0">
                  <a:pos x="74" y="43"/>
                </a:cxn>
                <a:cxn ang="0">
                  <a:pos x="68" y="54"/>
                </a:cxn>
                <a:cxn ang="0">
                  <a:pos x="61" y="72"/>
                </a:cxn>
                <a:cxn ang="0">
                  <a:pos x="82" y="95"/>
                </a:cxn>
                <a:cxn ang="0">
                  <a:pos x="111" y="115"/>
                </a:cxn>
                <a:cxn ang="0">
                  <a:pos x="124" y="136"/>
                </a:cxn>
                <a:cxn ang="0">
                  <a:pos x="124" y="113"/>
                </a:cxn>
                <a:cxn ang="0">
                  <a:pos x="95" y="86"/>
                </a:cxn>
                <a:cxn ang="0">
                  <a:pos x="102" y="73"/>
                </a:cxn>
                <a:cxn ang="0">
                  <a:pos x="96" y="60"/>
                </a:cxn>
                <a:cxn ang="0">
                  <a:pos x="92" y="51"/>
                </a:cxn>
                <a:cxn ang="0">
                  <a:pos x="94" y="47"/>
                </a:cxn>
                <a:cxn ang="0">
                  <a:pos x="92" y="38"/>
                </a:cxn>
                <a:cxn ang="0">
                  <a:pos x="111" y="19"/>
                </a:cxn>
                <a:cxn ang="0">
                  <a:pos x="131" y="38"/>
                </a:cxn>
                <a:cxn ang="0">
                  <a:pos x="129" y="47"/>
                </a:cxn>
                <a:cxn ang="0">
                  <a:pos x="131" y="51"/>
                </a:cxn>
                <a:cxn ang="0">
                  <a:pos x="127" y="60"/>
                </a:cxn>
                <a:cxn ang="0">
                  <a:pos x="121" y="73"/>
                </a:cxn>
                <a:cxn ang="0">
                  <a:pos x="137" y="91"/>
                </a:cxn>
                <a:cxn ang="0">
                  <a:pos x="158" y="103"/>
                </a:cxn>
                <a:cxn ang="0">
                  <a:pos x="160" y="136"/>
                </a:cxn>
                <a:cxn ang="0">
                  <a:pos x="124" y="136"/>
                </a:cxn>
              </a:cxnLst>
              <a:rect l="0" t="0" r="r" b="b"/>
              <a:pathLst>
                <a:path w="160" h="136">
                  <a:moveTo>
                    <a:pt x="111" y="115"/>
                  </a:moveTo>
                  <a:cubicBezTo>
                    <a:pt x="111" y="119"/>
                    <a:pt x="111" y="136"/>
                    <a:pt x="111" y="136"/>
                  </a:cubicBezTo>
                  <a:cubicBezTo>
                    <a:pt x="0" y="136"/>
                    <a:pt x="0" y="136"/>
                    <a:pt x="0" y="136"/>
                  </a:cubicBezTo>
                  <a:cubicBezTo>
                    <a:pt x="0" y="108"/>
                    <a:pt x="0" y="108"/>
                    <a:pt x="0" y="108"/>
                  </a:cubicBezTo>
                  <a:cubicBezTo>
                    <a:pt x="0" y="100"/>
                    <a:pt x="9" y="97"/>
                    <a:pt x="14" y="95"/>
                  </a:cubicBezTo>
                  <a:cubicBezTo>
                    <a:pt x="30" y="89"/>
                    <a:pt x="35" y="84"/>
                    <a:pt x="35" y="72"/>
                  </a:cubicBezTo>
                  <a:cubicBezTo>
                    <a:pt x="35" y="65"/>
                    <a:pt x="30" y="67"/>
                    <a:pt x="28" y="54"/>
                  </a:cubicBezTo>
                  <a:cubicBezTo>
                    <a:pt x="27" y="49"/>
                    <a:pt x="23" y="54"/>
                    <a:pt x="22" y="43"/>
                  </a:cubicBezTo>
                  <a:cubicBezTo>
                    <a:pt x="22" y="38"/>
                    <a:pt x="24" y="37"/>
                    <a:pt x="24" y="37"/>
                  </a:cubicBezTo>
                  <a:cubicBezTo>
                    <a:pt x="24" y="37"/>
                    <a:pt x="23" y="30"/>
                    <a:pt x="23" y="24"/>
                  </a:cubicBezTo>
                  <a:cubicBezTo>
                    <a:pt x="22" y="17"/>
                    <a:pt x="26" y="0"/>
                    <a:pt x="48" y="0"/>
                  </a:cubicBezTo>
                  <a:cubicBezTo>
                    <a:pt x="70" y="0"/>
                    <a:pt x="74" y="17"/>
                    <a:pt x="73" y="24"/>
                  </a:cubicBezTo>
                  <a:cubicBezTo>
                    <a:pt x="73" y="30"/>
                    <a:pt x="72" y="37"/>
                    <a:pt x="72" y="37"/>
                  </a:cubicBezTo>
                  <a:cubicBezTo>
                    <a:pt x="72" y="37"/>
                    <a:pt x="74" y="38"/>
                    <a:pt x="74" y="43"/>
                  </a:cubicBezTo>
                  <a:cubicBezTo>
                    <a:pt x="73" y="54"/>
                    <a:pt x="69" y="49"/>
                    <a:pt x="68" y="54"/>
                  </a:cubicBezTo>
                  <a:cubicBezTo>
                    <a:pt x="66" y="67"/>
                    <a:pt x="61" y="65"/>
                    <a:pt x="61" y="72"/>
                  </a:cubicBezTo>
                  <a:cubicBezTo>
                    <a:pt x="61" y="84"/>
                    <a:pt x="66" y="89"/>
                    <a:pt x="82" y="95"/>
                  </a:cubicBezTo>
                  <a:cubicBezTo>
                    <a:pt x="98" y="102"/>
                    <a:pt x="111" y="108"/>
                    <a:pt x="111" y="115"/>
                  </a:cubicBezTo>
                  <a:close/>
                  <a:moveTo>
                    <a:pt x="124" y="136"/>
                  </a:moveTo>
                  <a:cubicBezTo>
                    <a:pt x="124" y="113"/>
                    <a:pt x="124" y="113"/>
                    <a:pt x="124" y="113"/>
                  </a:cubicBezTo>
                  <a:cubicBezTo>
                    <a:pt x="124" y="102"/>
                    <a:pt x="121" y="99"/>
                    <a:pt x="95" y="86"/>
                  </a:cubicBezTo>
                  <a:cubicBezTo>
                    <a:pt x="100" y="83"/>
                    <a:pt x="102" y="79"/>
                    <a:pt x="102" y="73"/>
                  </a:cubicBezTo>
                  <a:cubicBezTo>
                    <a:pt x="102" y="68"/>
                    <a:pt x="98" y="70"/>
                    <a:pt x="96" y="60"/>
                  </a:cubicBezTo>
                  <a:cubicBezTo>
                    <a:pt x="95" y="56"/>
                    <a:pt x="92" y="60"/>
                    <a:pt x="92" y="51"/>
                  </a:cubicBezTo>
                  <a:cubicBezTo>
                    <a:pt x="92" y="48"/>
                    <a:pt x="94" y="47"/>
                    <a:pt x="94" y="47"/>
                  </a:cubicBezTo>
                  <a:cubicBezTo>
                    <a:pt x="94" y="47"/>
                    <a:pt x="93" y="42"/>
                    <a:pt x="92" y="38"/>
                  </a:cubicBezTo>
                  <a:cubicBezTo>
                    <a:pt x="92" y="32"/>
                    <a:pt x="95" y="19"/>
                    <a:pt x="111" y="19"/>
                  </a:cubicBezTo>
                  <a:cubicBezTo>
                    <a:pt x="128" y="19"/>
                    <a:pt x="131" y="32"/>
                    <a:pt x="131" y="38"/>
                  </a:cubicBezTo>
                  <a:cubicBezTo>
                    <a:pt x="130" y="42"/>
                    <a:pt x="129" y="47"/>
                    <a:pt x="129" y="47"/>
                  </a:cubicBezTo>
                  <a:cubicBezTo>
                    <a:pt x="129" y="47"/>
                    <a:pt x="131" y="48"/>
                    <a:pt x="131" y="51"/>
                  </a:cubicBezTo>
                  <a:cubicBezTo>
                    <a:pt x="130" y="60"/>
                    <a:pt x="127" y="56"/>
                    <a:pt x="127" y="60"/>
                  </a:cubicBezTo>
                  <a:cubicBezTo>
                    <a:pt x="125" y="70"/>
                    <a:pt x="121" y="68"/>
                    <a:pt x="121" y="73"/>
                  </a:cubicBezTo>
                  <a:cubicBezTo>
                    <a:pt x="121" y="82"/>
                    <a:pt x="125" y="86"/>
                    <a:pt x="137" y="91"/>
                  </a:cubicBezTo>
                  <a:cubicBezTo>
                    <a:pt x="149" y="96"/>
                    <a:pt x="155" y="99"/>
                    <a:pt x="158" y="103"/>
                  </a:cubicBezTo>
                  <a:cubicBezTo>
                    <a:pt x="160" y="106"/>
                    <a:pt x="160" y="136"/>
                    <a:pt x="160" y="136"/>
                  </a:cubicBezTo>
                  <a:lnTo>
                    <a:pt x="124" y="136"/>
                  </a:lnTo>
                  <a:close/>
                </a:path>
              </a:pathLst>
            </a:custGeom>
            <a:solidFill>
              <a:srgbClr val="92D050"/>
            </a:solidFill>
            <a:ln w="9525">
              <a:solidFill>
                <a:srgbClr val="92D050"/>
              </a:solidFill>
              <a:round/>
              <a:headEnd/>
              <a:tailEnd/>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grpSp>
      <p:grpSp>
        <p:nvGrpSpPr>
          <p:cNvPr id="40" name="Gruppieren 2"/>
          <p:cNvGrpSpPr>
            <a:grpSpLocks noChangeAspect="1"/>
          </p:cNvGrpSpPr>
          <p:nvPr/>
        </p:nvGrpSpPr>
        <p:grpSpPr>
          <a:xfrm>
            <a:off x="7228813" y="4561086"/>
            <a:ext cx="360180" cy="360180"/>
            <a:chOff x="-1042867" y="2764795"/>
            <a:chExt cx="612000" cy="612000"/>
          </a:xfrm>
        </p:grpSpPr>
        <p:sp>
          <p:nvSpPr>
            <p:cNvPr id="41" name="Oval 210"/>
            <p:cNvSpPr>
              <a:spLocks noChangeAspect="1"/>
            </p:cNvSpPr>
            <p:nvPr/>
          </p:nvSpPr>
          <p:spPr>
            <a:xfrm>
              <a:off x="-1042867" y="2764795"/>
              <a:ext cx="612000" cy="612000"/>
            </a:xfrm>
            <a:prstGeom prst="ellipse">
              <a:avLst/>
            </a:prstGeom>
            <a:solidFill>
              <a:schemeClr val="bg1"/>
            </a:solidFill>
            <a:ln w="12700">
              <a:solidFill>
                <a:srgbClr val="8282A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defTabSz="1169887"/>
              <a:endParaRPr lang="en-GB" sz="2309" b="1" dirty="0">
                <a:solidFill>
                  <a:prstClr val="white"/>
                </a:solidFill>
                <a:latin typeface="Segoe UI"/>
              </a:endParaRPr>
            </a:p>
          </p:txBody>
        </p:sp>
        <p:sp>
          <p:nvSpPr>
            <p:cNvPr id="42" name="Freeform 62"/>
            <p:cNvSpPr>
              <a:spLocks noEditPoints="1"/>
            </p:cNvSpPr>
            <p:nvPr/>
          </p:nvSpPr>
          <p:spPr bwMode="auto">
            <a:xfrm>
              <a:off x="-951436" y="2835608"/>
              <a:ext cx="459684" cy="459684"/>
            </a:xfrm>
            <a:custGeom>
              <a:avLst/>
              <a:gdLst/>
              <a:ahLst/>
              <a:cxnLst>
                <a:cxn ang="0">
                  <a:pos x="0" y="91"/>
                </a:cxn>
                <a:cxn ang="0">
                  <a:pos x="16" y="106"/>
                </a:cxn>
                <a:cxn ang="0">
                  <a:pos x="27" y="102"/>
                </a:cxn>
                <a:cxn ang="0">
                  <a:pos x="55" y="73"/>
                </a:cxn>
                <a:cxn ang="0">
                  <a:pos x="63" y="81"/>
                </a:cxn>
                <a:cxn ang="0">
                  <a:pos x="66" y="92"/>
                </a:cxn>
                <a:cxn ang="0">
                  <a:pos x="77" y="103"/>
                </a:cxn>
                <a:cxn ang="0">
                  <a:pos x="93" y="103"/>
                </a:cxn>
                <a:cxn ang="0">
                  <a:pos x="92" y="87"/>
                </a:cxn>
                <a:cxn ang="0">
                  <a:pos x="81" y="76"/>
                </a:cxn>
                <a:cxn ang="0">
                  <a:pos x="71" y="73"/>
                </a:cxn>
                <a:cxn ang="0">
                  <a:pos x="63" y="66"/>
                </a:cxn>
                <a:cxn ang="0">
                  <a:pos x="68" y="61"/>
                </a:cxn>
                <a:cxn ang="0">
                  <a:pos x="98" y="53"/>
                </a:cxn>
                <a:cxn ang="0">
                  <a:pos x="107" y="33"/>
                </a:cxn>
                <a:cxn ang="0">
                  <a:pos x="107" y="33"/>
                </a:cxn>
                <a:cxn ang="0">
                  <a:pos x="102" y="29"/>
                </a:cxn>
                <a:cxn ang="0">
                  <a:pos x="99" y="30"/>
                </a:cxn>
                <a:cxn ang="0">
                  <a:pos x="98" y="31"/>
                </a:cxn>
                <a:cxn ang="0">
                  <a:pos x="93" y="36"/>
                </a:cxn>
                <a:cxn ang="0">
                  <a:pos x="82" y="40"/>
                </a:cxn>
                <a:cxn ang="0">
                  <a:pos x="71" y="35"/>
                </a:cxn>
                <a:cxn ang="0">
                  <a:pos x="67" y="24"/>
                </a:cxn>
                <a:cxn ang="0">
                  <a:pos x="71" y="13"/>
                </a:cxn>
                <a:cxn ang="0">
                  <a:pos x="76" y="9"/>
                </a:cxn>
                <a:cxn ang="0">
                  <a:pos x="77" y="7"/>
                </a:cxn>
                <a:cxn ang="0">
                  <a:pos x="78" y="4"/>
                </a:cxn>
                <a:cxn ang="0">
                  <a:pos x="74" y="0"/>
                </a:cxn>
                <a:cxn ang="0">
                  <a:pos x="73" y="0"/>
                </a:cxn>
                <a:cxn ang="0">
                  <a:pos x="54" y="9"/>
                </a:cxn>
                <a:cxn ang="0">
                  <a:pos x="46" y="39"/>
                </a:cxn>
                <a:cxn ang="0">
                  <a:pos x="41" y="44"/>
                </a:cxn>
                <a:cxn ang="0">
                  <a:pos x="20" y="23"/>
                </a:cxn>
                <a:cxn ang="0">
                  <a:pos x="20" y="17"/>
                </a:cxn>
                <a:cxn ang="0">
                  <a:pos x="7" y="11"/>
                </a:cxn>
                <a:cxn ang="0">
                  <a:pos x="0" y="17"/>
                </a:cxn>
                <a:cxn ang="0">
                  <a:pos x="7" y="31"/>
                </a:cxn>
                <a:cxn ang="0">
                  <a:pos x="13" y="31"/>
                </a:cxn>
                <a:cxn ang="0">
                  <a:pos x="33" y="51"/>
                </a:cxn>
                <a:cxn ang="0">
                  <a:pos x="5" y="80"/>
                </a:cxn>
                <a:cxn ang="0">
                  <a:pos x="0" y="91"/>
                </a:cxn>
                <a:cxn ang="0">
                  <a:pos x="12" y="90"/>
                </a:cxn>
                <a:cxn ang="0">
                  <a:pos x="17" y="84"/>
                </a:cxn>
                <a:cxn ang="0">
                  <a:pos x="23" y="90"/>
                </a:cxn>
                <a:cxn ang="0">
                  <a:pos x="17" y="95"/>
                </a:cxn>
                <a:cxn ang="0">
                  <a:pos x="12" y="90"/>
                </a:cxn>
              </a:cxnLst>
              <a:rect l="0" t="0" r="r" b="b"/>
              <a:pathLst>
                <a:path w="107" h="107">
                  <a:moveTo>
                    <a:pt x="0" y="91"/>
                  </a:moveTo>
                  <a:cubicBezTo>
                    <a:pt x="0" y="99"/>
                    <a:pt x="7" y="106"/>
                    <a:pt x="16" y="106"/>
                  </a:cubicBezTo>
                  <a:cubicBezTo>
                    <a:pt x="20" y="106"/>
                    <a:pt x="24" y="105"/>
                    <a:pt x="27" y="102"/>
                  </a:cubicBezTo>
                  <a:cubicBezTo>
                    <a:pt x="55" y="73"/>
                    <a:pt x="55" y="73"/>
                    <a:pt x="55" y="73"/>
                  </a:cubicBezTo>
                  <a:cubicBezTo>
                    <a:pt x="63" y="81"/>
                    <a:pt x="63" y="81"/>
                    <a:pt x="63" y="81"/>
                  </a:cubicBezTo>
                  <a:cubicBezTo>
                    <a:pt x="62" y="85"/>
                    <a:pt x="63" y="89"/>
                    <a:pt x="66" y="92"/>
                  </a:cubicBezTo>
                  <a:cubicBezTo>
                    <a:pt x="77" y="103"/>
                    <a:pt x="77" y="103"/>
                    <a:pt x="77" y="103"/>
                  </a:cubicBezTo>
                  <a:cubicBezTo>
                    <a:pt x="81" y="107"/>
                    <a:pt x="88" y="107"/>
                    <a:pt x="93" y="103"/>
                  </a:cubicBezTo>
                  <a:cubicBezTo>
                    <a:pt x="97" y="99"/>
                    <a:pt x="97" y="92"/>
                    <a:pt x="92" y="87"/>
                  </a:cubicBezTo>
                  <a:cubicBezTo>
                    <a:pt x="81" y="76"/>
                    <a:pt x="81" y="76"/>
                    <a:pt x="81" y="76"/>
                  </a:cubicBezTo>
                  <a:cubicBezTo>
                    <a:pt x="79" y="73"/>
                    <a:pt x="74" y="72"/>
                    <a:pt x="71" y="73"/>
                  </a:cubicBezTo>
                  <a:cubicBezTo>
                    <a:pt x="63" y="66"/>
                    <a:pt x="63" y="66"/>
                    <a:pt x="63" y="66"/>
                  </a:cubicBezTo>
                  <a:cubicBezTo>
                    <a:pt x="68" y="61"/>
                    <a:pt x="68" y="61"/>
                    <a:pt x="68" y="61"/>
                  </a:cubicBezTo>
                  <a:cubicBezTo>
                    <a:pt x="78" y="64"/>
                    <a:pt x="90" y="61"/>
                    <a:pt x="98" y="53"/>
                  </a:cubicBezTo>
                  <a:cubicBezTo>
                    <a:pt x="103" y="47"/>
                    <a:pt x="106" y="40"/>
                    <a:pt x="107" y="33"/>
                  </a:cubicBezTo>
                  <a:cubicBezTo>
                    <a:pt x="107" y="33"/>
                    <a:pt x="107" y="33"/>
                    <a:pt x="107" y="33"/>
                  </a:cubicBezTo>
                  <a:cubicBezTo>
                    <a:pt x="107" y="31"/>
                    <a:pt x="105" y="29"/>
                    <a:pt x="102" y="29"/>
                  </a:cubicBezTo>
                  <a:cubicBezTo>
                    <a:pt x="101" y="29"/>
                    <a:pt x="100" y="29"/>
                    <a:pt x="99" y="30"/>
                  </a:cubicBezTo>
                  <a:cubicBezTo>
                    <a:pt x="98" y="31"/>
                    <a:pt x="98" y="31"/>
                    <a:pt x="98" y="31"/>
                  </a:cubicBezTo>
                  <a:cubicBezTo>
                    <a:pt x="93" y="36"/>
                    <a:pt x="93" y="36"/>
                    <a:pt x="93" y="36"/>
                  </a:cubicBezTo>
                  <a:cubicBezTo>
                    <a:pt x="91" y="38"/>
                    <a:pt x="87" y="40"/>
                    <a:pt x="82" y="40"/>
                  </a:cubicBezTo>
                  <a:cubicBezTo>
                    <a:pt x="78" y="40"/>
                    <a:pt x="74" y="38"/>
                    <a:pt x="71" y="35"/>
                  </a:cubicBezTo>
                  <a:cubicBezTo>
                    <a:pt x="69" y="32"/>
                    <a:pt x="67" y="29"/>
                    <a:pt x="67" y="24"/>
                  </a:cubicBezTo>
                  <a:cubicBezTo>
                    <a:pt x="67" y="20"/>
                    <a:pt x="68" y="16"/>
                    <a:pt x="71" y="13"/>
                  </a:cubicBezTo>
                  <a:cubicBezTo>
                    <a:pt x="76" y="9"/>
                    <a:pt x="76" y="9"/>
                    <a:pt x="76" y="9"/>
                  </a:cubicBezTo>
                  <a:cubicBezTo>
                    <a:pt x="77" y="7"/>
                    <a:pt x="77" y="7"/>
                    <a:pt x="77" y="7"/>
                  </a:cubicBezTo>
                  <a:cubicBezTo>
                    <a:pt x="78" y="7"/>
                    <a:pt x="78" y="5"/>
                    <a:pt x="78" y="4"/>
                  </a:cubicBezTo>
                  <a:cubicBezTo>
                    <a:pt x="78" y="2"/>
                    <a:pt x="76" y="0"/>
                    <a:pt x="74" y="0"/>
                  </a:cubicBezTo>
                  <a:cubicBezTo>
                    <a:pt x="73" y="0"/>
                    <a:pt x="73" y="0"/>
                    <a:pt x="73" y="0"/>
                  </a:cubicBezTo>
                  <a:cubicBezTo>
                    <a:pt x="66" y="0"/>
                    <a:pt x="59" y="3"/>
                    <a:pt x="54" y="9"/>
                  </a:cubicBezTo>
                  <a:cubicBezTo>
                    <a:pt x="46" y="17"/>
                    <a:pt x="43" y="28"/>
                    <a:pt x="46" y="39"/>
                  </a:cubicBezTo>
                  <a:cubicBezTo>
                    <a:pt x="41" y="44"/>
                    <a:pt x="41" y="44"/>
                    <a:pt x="41" y="44"/>
                  </a:cubicBezTo>
                  <a:cubicBezTo>
                    <a:pt x="20" y="23"/>
                    <a:pt x="20" y="23"/>
                    <a:pt x="20" y="23"/>
                  </a:cubicBezTo>
                  <a:cubicBezTo>
                    <a:pt x="20" y="17"/>
                    <a:pt x="20" y="17"/>
                    <a:pt x="20" y="17"/>
                  </a:cubicBezTo>
                  <a:cubicBezTo>
                    <a:pt x="7" y="11"/>
                    <a:pt x="7" y="11"/>
                    <a:pt x="7" y="11"/>
                  </a:cubicBezTo>
                  <a:cubicBezTo>
                    <a:pt x="0" y="17"/>
                    <a:pt x="0" y="17"/>
                    <a:pt x="0" y="17"/>
                  </a:cubicBezTo>
                  <a:cubicBezTo>
                    <a:pt x="7" y="31"/>
                    <a:pt x="7" y="31"/>
                    <a:pt x="7" y="31"/>
                  </a:cubicBezTo>
                  <a:cubicBezTo>
                    <a:pt x="13" y="31"/>
                    <a:pt x="13" y="31"/>
                    <a:pt x="13" y="31"/>
                  </a:cubicBezTo>
                  <a:cubicBezTo>
                    <a:pt x="33" y="51"/>
                    <a:pt x="33" y="51"/>
                    <a:pt x="33" y="51"/>
                  </a:cubicBezTo>
                  <a:cubicBezTo>
                    <a:pt x="5" y="80"/>
                    <a:pt x="5" y="80"/>
                    <a:pt x="5" y="80"/>
                  </a:cubicBezTo>
                  <a:cubicBezTo>
                    <a:pt x="2" y="82"/>
                    <a:pt x="0" y="86"/>
                    <a:pt x="0" y="91"/>
                  </a:cubicBezTo>
                  <a:close/>
                  <a:moveTo>
                    <a:pt x="12" y="90"/>
                  </a:moveTo>
                  <a:cubicBezTo>
                    <a:pt x="12" y="87"/>
                    <a:pt x="14" y="84"/>
                    <a:pt x="17" y="84"/>
                  </a:cubicBezTo>
                  <a:cubicBezTo>
                    <a:pt x="20" y="84"/>
                    <a:pt x="23" y="87"/>
                    <a:pt x="23" y="90"/>
                  </a:cubicBezTo>
                  <a:cubicBezTo>
                    <a:pt x="23" y="93"/>
                    <a:pt x="20" y="95"/>
                    <a:pt x="17" y="95"/>
                  </a:cubicBezTo>
                  <a:cubicBezTo>
                    <a:pt x="14" y="95"/>
                    <a:pt x="12" y="93"/>
                    <a:pt x="12" y="90"/>
                  </a:cubicBezTo>
                  <a:close/>
                </a:path>
              </a:pathLst>
            </a:custGeom>
            <a:solidFill>
              <a:srgbClr val="7030A0"/>
            </a:solidFill>
            <a:ln w="9525">
              <a:solidFill>
                <a:srgbClr val="7030A0"/>
              </a:solidFill>
              <a:round/>
              <a:headEnd/>
              <a:tailEnd/>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grpSp>
      <p:grpSp>
        <p:nvGrpSpPr>
          <p:cNvPr id="43" name="Gruppieren 4"/>
          <p:cNvGrpSpPr>
            <a:grpSpLocks noChangeAspect="1"/>
          </p:cNvGrpSpPr>
          <p:nvPr/>
        </p:nvGrpSpPr>
        <p:grpSpPr>
          <a:xfrm>
            <a:off x="3008707" y="2120056"/>
            <a:ext cx="360180" cy="360180"/>
            <a:chOff x="-1042867" y="4019487"/>
            <a:chExt cx="612000" cy="612000"/>
          </a:xfrm>
        </p:grpSpPr>
        <p:sp>
          <p:nvSpPr>
            <p:cNvPr id="44" name="Oval 210"/>
            <p:cNvSpPr>
              <a:spLocks noChangeAspect="1"/>
            </p:cNvSpPr>
            <p:nvPr/>
          </p:nvSpPr>
          <p:spPr>
            <a:xfrm flipH="1">
              <a:off x="-1042867" y="4019487"/>
              <a:ext cx="612000" cy="612000"/>
            </a:xfrm>
            <a:prstGeom prst="ellipse">
              <a:avLst/>
            </a:prstGeom>
            <a:solidFill>
              <a:schemeClr val="bg1"/>
            </a:solidFill>
            <a:ln w="1270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defTabSz="1169887"/>
              <a:endParaRPr lang="en-GB" sz="2309" b="1" dirty="0">
                <a:solidFill>
                  <a:prstClr val="white"/>
                </a:solidFill>
                <a:latin typeface="Segoe UI"/>
              </a:endParaRPr>
            </a:p>
          </p:txBody>
        </p:sp>
        <p:sp>
          <p:nvSpPr>
            <p:cNvPr id="45" name="Freeform 41"/>
            <p:cNvSpPr>
              <a:spLocks noEditPoints="1"/>
            </p:cNvSpPr>
            <p:nvPr/>
          </p:nvSpPr>
          <p:spPr bwMode="auto">
            <a:xfrm>
              <a:off x="-977315" y="4143913"/>
              <a:ext cx="497527" cy="448169"/>
            </a:xfrm>
            <a:custGeom>
              <a:avLst/>
              <a:gdLst/>
              <a:ahLst/>
              <a:cxnLst>
                <a:cxn ang="0">
                  <a:pos x="54" y="14"/>
                </a:cxn>
                <a:cxn ang="0">
                  <a:pos x="31" y="0"/>
                </a:cxn>
                <a:cxn ang="0">
                  <a:pos x="0" y="31"/>
                </a:cxn>
                <a:cxn ang="0">
                  <a:pos x="49" y="93"/>
                </a:cxn>
                <a:cxn ang="0">
                  <a:pos x="50" y="94"/>
                </a:cxn>
                <a:cxn ang="0">
                  <a:pos x="58" y="94"/>
                </a:cxn>
                <a:cxn ang="0">
                  <a:pos x="58" y="93"/>
                </a:cxn>
                <a:cxn ang="0">
                  <a:pos x="107" y="31"/>
                </a:cxn>
                <a:cxn ang="0">
                  <a:pos x="76" y="0"/>
                </a:cxn>
                <a:cxn ang="0">
                  <a:pos x="54" y="14"/>
                </a:cxn>
                <a:cxn ang="0">
                  <a:pos x="77" y="20"/>
                </a:cxn>
                <a:cxn ang="0">
                  <a:pos x="74" y="16"/>
                </a:cxn>
                <a:cxn ang="0">
                  <a:pos x="78" y="11"/>
                </a:cxn>
                <a:cxn ang="0">
                  <a:pos x="89" y="17"/>
                </a:cxn>
                <a:cxn ang="0">
                  <a:pos x="96" y="29"/>
                </a:cxn>
                <a:cxn ang="0">
                  <a:pos x="91" y="33"/>
                </a:cxn>
                <a:cxn ang="0">
                  <a:pos x="87" y="30"/>
                </a:cxn>
                <a:cxn ang="0">
                  <a:pos x="77" y="20"/>
                </a:cxn>
              </a:cxnLst>
              <a:rect l="0" t="0" r="r" b="b"/>
              <a:pathLst>
                <a:path w="107" h="96">
                  <a:moveTo>
                    <a:pt x="54" y="14"/>
                  </a:moveTo>
                  <a:cubicBezTo>
                    <a:pt x="51" y="5"/>
                    <a:pt x="40" y="0"/>
                    <a:pt x="31" y="0"/>
                  </a:cubicBezTo>
                  <a:cubicBezTo>
                    <a:pt x="14" y="0"/>
                    <a:pt x="0" y="13"/>
                    <a:pt x="0" y="31"/>
                  </a:cubicBezTo>
                  <a:cubicBezTo>
                    <a:pt x="0" y="64"/>
                    <a:pt x="32" y="73"/>
                    <a:pt x="49" y="93"/>
                  </a:cubicBezTo>
                  <a:cubicBezTo>
                    <a:pt x="49" y="93"/>
                    <a:pt x="50" y="94"/>
                    <a:pt x="50" y="94"/>
                  </a:cubicBezTo>
                  <a:cubicBezTo>
                    <a:pt x="52" y="96"/>
                    <a:pt x="55" y="96"/>
                    <a:pt x="58" y="94"/>
                  </a:cubicBezTo>
                  <a:cubicBezTo>
                    <a:pt x="58" y="94"/>
                    <a:pt x="58" y="93"/>
                    <a:pt x="58" y="93"/>
                  </a:cubicBezTo>
                  <a:cubicBezTo>
                    <a:pt x="75" y="73"/>
                    <a:pt x="107" y="65"/>
                    <a:pt x="107" y="31"/>
                  </a:cubicBezTo>
                  <a:cubicBezTo>
                    <a:pt x="107" y="13"/>
                    <a:pt x="93" y="0"/>
                    <a:pt x="76" y="0"/>
                  </a:cubicBezTo>
                  <a:cubicBezTo>
                    <a:pt x="67" y="0"/>
                    <a:pt x="56" y="5"/>
                    <a:pt x="54" y="14"/>
                  </a:cubicBezTo>
                  <a:close/>
                  <a:moveTo>
                    <a:pt x="77" y="20"/>
                  </a:moveTo>
                  <a:cubicBezTo>
                    <a:pt x="75" y="20"/>
                    <a:pt x="74" y="18"/>
                    <a:pt x="74" y="16"/>
                  </a:cubicBezTo>
                  <a:cubicBezTo>
                    <a:pt x="74" y="13"/>
                    <a:pt x="76" y="11"/>
                    <a:pt x="78" y="11"/>
                  </a:cubicBezTo>
                  <a:cubicBezTo>
                    <a:pt x="82" y="11"/>
                    <a:pt x="86" y="14"/>
                    <a:pt x="89" y="17"/>
                  </a:cubicBezTo>
                  <a:cubicBezTo>
                    <a:pt x="93" y="21"/>
                    <a:pt x="96" y="26"/>
                    <a:pt x="96" y="29"/>
                  </a:cubicBezTo>
                  <a:cubicBezTo>
                    <a:pt x="96" y="31"/>
                    <a:pt x="94" y="33"/>
                    <a:pt x="91" y="33"/>
                  </a:cubicBezTo>
                  <a:cubicBezTo>
                    <a:pt x="89" y="33"/>
                    <a:pt x="87" y="32"/>
                    <a:pt x="87" y="30"/>
                  </a:cubicBezTo>
                  <a:cubicBezTo>
                    <a:pt x="86" y="25"/>
                    <a:pt x="82" y="21"/>
                    <a:pt x="77" y="20"/>
                  </a:cubicBezTo>
                  <a:close/>
                </a:path>
              </a:pathLst>
            </a:custGeom>
            <a:solidFill>
              <a:srgbClr val="C00000"/>
            </a:solidFill>
            <a:ln w="9525">
              <a:noFill/>
              <a:round/>
              <a:headEnd/>
              <a:tailEnd/>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grpSp>
      <p:grpSp>
        <p:nvGrpSpPr>
          <p:cNvPr id="46" name="Group 45"/>
          <p:cNvGrpSpPr/>
          <p:nvPr/>
        </p:nvGrpSpPr>
        <p:grpSpPr>
          <a:xfrm>
            <a:off x="3008707" y="4549828"/>
            <a:ext cx="360180" cy="360180"/>
            <a:chOff x="4453663" y="4849050"/>
            <a:chExt cx="468000" cy="468000"/>
          </a:xfrm>
        </p:grpSpPr>
        <p:sp>
          <p:nvSpPr>
            <p:cNvPr id="47" name="Oval 210"/>
            <p:cNvSpPr>
              <a:spLocks noChangeAspect="1"/>
            </p:cNvSpPr>
            <p:nvPr/>
          </p:nvSpPr>
          <p:spPr>
            <a:xfrm flipH="1">
              <a:off x="4453663" y="4849050"/>
              <a:ext cx="468000" cy="468000"/>
            </a:xfrm>
            <a:prstGeom prst="ellipse">
              <a:avLst/>
            </a:prstGeom>
            <a:solidFill>
              <a:schemeClr val="bg1"/>
            </a:solidFill>
            <a:ln w="12700">
              <a:solidFill>
                <a:srgbClr val="4A7EC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a:endParaRPr lang="en-GB" sz="1385" b="1" dirty="0">
                <a:solidFill>
                  <a:schemeClr val="bg1"/>
                </a:solidFill>
              </a:endParaRPr>
            </a:p>
          </p:txBody>
        </p:sp>
        <p:grpSp>
          <p:nvGrpSpPr>
            <p:cNvPr id="48" name="Gruppieren 59"/>
            <p:cNvGrpSpPr/>
            <p:nvPr/>
          </p:nvGrpSpPr>
          <p:grpSpPr>
            <a:xfrm>
              <a:off x="4466856" y="4958245"/>
              <a:ext cx="449467" cy="332344"/>
              <a:chOff x="1404938" y="1736726"/>
              <a:chExt cx="6000750" cy="4437062"/>
            </a:xfrm>
            <a:solidFill>
              <a:schemeClr val="accent4">
                <a:lumMod val="60000"/>
                <a:lumOff val="40000"/>
              </a:schemeClr>
            </a:solidFill>
          </p:grpSpPr>
          <p:sp>
            <p:nvSpPr>
              <p:cNvPr id="49" name="Freeform 7"/>
              <p:cNvSpPr>
                <a:spLocks/>
              </p:cNvSpPr>
              <p:nvPr/>
            </p:nvSpPr>
            <p:spPr bwMode="auto">
              <a:xfrm>
                <a:off x="140493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0" name="Freeform 8"/>
              <p:cNvSpPr>
                <a:spLocks/>
              </p:cNvSpPr>
              <p:nvPr/>
            </p:nvSpPr>
            <p:spPr bwMode="auto">
              <a:xfrm>
                <a:off x="3448050" y="1785938"/>
                <a:ext cx="1922463" cy="906463"/>
              </a:xfrm>
              <a:custGeom>
                <a:avLst/>
                <a:gdLst>
                  <a:gd name="T0" fmla="*/ 0 w 1211"/>
                  <a:gd name="T1" fmla="*/ 571 h 571"/>
                  <a:gd name="T2" fmla="*/ 605 w 1211"/>
                  <a:gd name="T3" fmla="*/ 0 h 571"/>
                  <a:gd name="T4" fmla="*/ 1211 w 1211"/>
                  <a:gd name="T5" fmla="*/ 571 h 571"/>
                  <a:gd name="T6" fmla="*/ 0 w 1211"/>
                  <a:gd name="T7" fmla="*/ 571 h 571"/>
                </a:gdLst>
                <a:ahLst/>
                <a:cxnLst>
                  <a:cxn ang="0">
                    <a:pos x="T0" y="T1"/>
                  </a:cxn>
                  <a:cxn ang="0">
                    <a:pos x="T2" y="T3"/>
                  </a:cxn>
                  <a:cxn ang="0">
                    <a:pos x="T4" y="T5"/>
                  </a:cxn>
                  <a:cxn ang="0">
                    <a:pos x="T6" y="T7"/>
                  </a:cxn>
                </a:cxnLst>
                <a:rect l="0" t="0" r="r" b="b"/>
                <a:pathLst>
                  <a:path w="1211" h="571">
                    <a:moveTo>
                      <a:pt x="0" y="571"/>
                    </a:moveTo>
                    <a:lnTo>
                      <a:pt x="605" y="0"/>
                    </a:lnTo>
                    <a:lnTo>
                      <a:pt x="1211" y="571"/>
                    </a:lnTo>
                    <a:lnTo>
                      <a:pt x="0" y="571"/>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1" name="Freeform 9"/>
              <p:cNvSpPr>
                <a:spLocks/>
              </p:cNvSpPr>
              <p:nvPr/>
            </p:nvSpPr>
            <p:spPr bwMode="auto">
              <a:xfrm>
                <a:off x="547528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2" name="Freeform 10"/>
              <p:cNvSpPr>
                <a:spLocks/>
              </p:cNvSpPr>
              <p:nvPr/>
            </p:nvSpPr>
            <p:spPr bwMode="auto">
              <a:xfrm>
                <a:off x="2424113" y="1736726"/>
                <a:ext cx="1922463" cy="909638"/>
              </a:xfrm>
              <a:custGeom>
                <a:avLst/>
                <a:gdLst>
                  <a:gd name="T0" fmla="*/ 0 w 1211"/>
                  <a:gd name="T1" fmla="*/ 0 h 573"/>
                  <a:gd name="T2" fmla="*/ 605 w 1211"/>
                  <a:gd name="T3" fmla="*/ 573 h 573"/>
                  <a:gd name="T4" fmla="*/ 1211 w 1211"/>
                  <a:gd name="T5" fmla="*/ 0 h 573"/>
                  <a:gd name="T6" fmla="*/ 0 w 1211"/>
                  <a:gd name="T7" fmla="*/ 0 h 573"/>
                </a:gdLst>
                <a:ahLst/>
                <a:cxnLst>
                  <a:cxn ang="0">
                    <a:pos x="T0" y="T1"/>
                  </a:cxn>
                  <a:cxn ang="0">
                    <a:pos x="T2" y="T3"/>
                  </a:cxn>
                  <a:cxn ang="0">
                    <a:pos x="T4" y="T5"/>
                  </a:cxn>
                  <a:cxn ang="0">
                    <a:pos x="T6" y="T7"/>
                  </a:cxn>
                </a:cxnLst>
                <a:rect l="0" t="0" r="r" b="b"/>
                <a:pathLst>
                  <a:path w="1211" h="573">
                    <a:moveTo>
                      <a:pt x="0" y="0"/>
                    </a:moveTo>
                    <a:lnTo>
                      <a:pt x="605" y="573"/>
                    </a:lnTo>
                    <a:lnTo>
                      <a:pt x="1211" y="0"/>
                    </a:lnTo>
                    <a:lnTo>
                      <a:pt x="0"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3" name="Freeform 11"/>
              <p:cNvSpPr>
                <a:spLocks/>
              </p:cNvSpPr>
              <p:nvPr/>
            </p:nvSpPr>
            <p:spPr bwMode="auto">
              <a:xfrm>
                <a:off x="4346583" y="1756034"/>
                <a:ext cx="2116761" cy="793105"/>
              </a:xfrm>
              <a:custGeom>
                <a:avLst/>
                <a:gdLst>
                  <a:gd name="T0" fmla="*/ 0 w 1213"/>
                  <a:gd name="T1" fmla="*/ 0 h 573"/>
                  <a:gd name="T2" fmla="*/ 606 w 1213"/>
                  <a:gd name="T3" fmla="*/ 573 h 573"/>
                  <a:gd name="T4" fmla="*/ 1213 w 1213"/>
                  <a:gd name="T5" fmla="*/ 0 h 573"/>
                  <a:gd name="T6" fmla="*/ 0 w 1213"/>
                  <a:gd name="T7" fmla="*/ 0 h 573"/>
                </a:gdLst>
                <a:ahLst/>
                <a:cxnLst>
                  <a:cxn ang="0">
                    <a:pos x="T0" y="T1"/>
                  </a:cxn>
                  <a:cxn ang="0">
                    <a:pos x="T2" y="T3"/>
                  </a:cxn>
                  <a:cxn ang="0">
                    <a:pos x="T4" y="T5"/>
                  </a:cxn>
                  <a:cxn ang="0">
                    <a:pos x="T6" y="T7"/>
                  </a:cxn>
                </a:cxnLst>
                <a:rect l="0" t="0" r="r" b="b"/>
                <a:pathLst>
                  <a:path w="1213" h="573">
                    <a:moveTo>
                      <a:pt x="0" y="0"/>
                    </a:moveTo>
                    <a:lnTo>
                      <a:pt x="606" y="573"/>
                    </a:lnTo>
                    <a:lnTo>
                      <a:pt x="1213" y="0"/>
                    </a:lnTo>
                    <a:lnTo>
                      <a:pt x="0"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4" name="Freeform 12"/>
              <p:cNvSpPr>
                <a:spLocks/>
              </p:cNvSpPr>
              <p:nvPr/>
            </p:nvSpPr>
            <p:spPr bwMode="auto">
              <a:xfrm>
                <a:off x="4410075" y="2763838"/>
                <a:ext cx="2995613" cy="3409950"/>
              </a:xfrm>
              <a:custGeom>
                <a:avLst/>
                <a:gdLst>
                  <a:gd name="T0" fmla="*/ 1887 w 1887"/>
                  <a:gd name="T1" fmla="*/ 0 h 2148"/>
                  <a:gd name="T2" fmla="*/ 642 w 1887"/>
                  <a:gd name="T3" fmla="*/ 0 h 2148"/>
                  <a:gd name="T4" fmla="*/ 0 w 1887"/>
                  <a:gd name="T5" fmla="*/ 2148 h 2148"/>
                  <a:gd name="T6" fmla="*/ 1887 w 1887"/>
                  <a:gd name="T7" fmla="*/ 0 h 2148"/>
                  <a:gd name="T8" fmla="*/ 1887 w 1887"/>
                  <a:gd name="T9" fmla="*/ 0 h 2148"/>
                </a:gdLst>
                <a:ahLst/>
                <a:cxnLst>
                  <a:cxn ang="0">
                    <a:pos x="T0" y="T1"/>
                  </a:cxn>
                  <a:cxn ang="0">
                    <a:pos x="T2" y="T3"/>
                  </a:cxn>
                  <a:cxn ang="0">
                    <a:pos x="T4" y="T5"/>
                  </a:cxn>
                  <a:cxn ang="0">
                    <a:pos x="T6" y="T7"/>
                  </a:cxn>
                  <a:cxn ang="0">
                    <a:pos x="T8" y="T9"/>
                  </a:cxn>
                </a:cxnLst>
                <a:rect l="0" t="0" r="r" b="b"/>
                <a:pathLst>
                  <a:path w="1887" h="2148">
                    <a:moveTo>
                      <a:pt x="1887" y="0"/>
                    </a:moveTo>
                    <a:lnTo>
                      <a:pt x="642" y="0"/>
                    </a:lnTo>
                    <a:lnTo>
                      <a:pt x="0" y="2148"/>
                    </a:lnTo>
                    <a:lnTo>
                      <a:pt x="1887" y="0"/>
                    </a:lnTo>
                    <a:lnTo>
                      <a:pt x="1887"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5" name="Freeform 13"/>
              <p:cNvSpPr>
                <a:spLocks/>
              </p:cNvSpPr>
              <p:nvPr/>
            </p:nvSpPr>
            <p:spPr bwMode="auto">
              <a:xfrm>
                <a:off x="3432175" y="2763838"/>
                <a:ext cx="1909763" cy="3284538"/>
              </a:xfrm>
              <a:custGeom>
                <a:avLst/>
                <a:gdLst>
                  <a:gd name="T0" fmla="*/ 0 w 1203"/>
                  <a:gd name="T1" fmla="*/ 0 h 2069"/>
                  <a:gd name="T2" fmla="*/ 601 w 1203"/>
                  <a:gd name="T3" fmla="*/ 2069 h 2069"/>
                  <a:gd name="T4" fmla="*/ 1203 w 1203"/>
                  <a:gd name="T5" fmla="*/ 0 h 2069"/>
                  <a:gd name="T6" fmla="*/ 0 w 1203"/>
                  <a:gd name="T7" fmla="*/ 0 h 2069"/>
                </a:gdLst>
                <a:ahLst/>
                <a:cxnLst>
                  <a:cxn ang="0">
                    <a:pos x="T0" y="T1"/>
                  </a:cxn>
                  <a:cxn ang="0">
                    <a:pos x="T2" y="T3"/>
                  </a:cxn>
                  <a:cxn ang="0">
                    <a:pos x="T4" y="T5"/>
                  </a:cxn>
                  <a:cxn ang="0">
                    <a:pos x="T6" y="T7"/>
                  </a:cxn>
                </a:cxnLst>
                <a:rect l="0" t="0" r="r" b="b"/>
                <a:pathLst>
                  <a:path w="1203" h="2069">
                    <a:moveTo>
                      <a:pt x="0" y="0"/>
                    </a:moveTo>
                    <a:lnTo>
                      <a:pt x="601" y="2069"/>
                    </a:lnTo>
                    <a:lnTo>
                      <a:pt x="1203" y="0"/>
                    </a:lnTo>
                    <a:lnTo>
                      <a:pt x="0"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6" name="Freeform 14"/>
              <p:cNvSpPr>
                <a:spLocks noEditPoints="1"/>
              </p:cNvSpPr>
              <p:nvPr/>
            </p:nvSpPr>
            <p:spPr bwMode="auto">
              <a:xfrm>
                <a:off x="1409012" y="2763838"/>
                <a:ext cx="2932113" cy="3409950"/>
              </a:xfrm>
              <a:custGeom>
                <a:avLst/>
                <a:gdLst>
                  <a:gd name="T0" fmla="*/ 1218 w 1847"/>
                  <a:gd name="T1" fmla="*/ 0 h 2148"/>
                  <a:gd name="T2" fmla="*/ 0 w 1847"/>
                  <a:gd name="T3" fmla="*/ 0 h 2148"/>
                  <a:gd name="T4" fmla="*/ 1847 w 1847"/>
                  <a:gd name="T5" fmla="*/ 2148 h 2148"/>
                  <a:gd name="T6" fmla="*/ 1218 w 1847"/>
                  <a:gd name="T7" fmla="*/ 0 h 2148"/>
                  <a:gd name="T8" fmla="*/ 854 w 1847"/>
                  <a:gd name="T9" fmla="*/ 858 h 2148"/>
                  <a:gd name="T10" fmla="*/ 775 w 1847"/>
                  <a:gd name="T11" fmla="*/ 519 h 2148"/>
                  <a:gd name="T12" fmla="*/ 437 w 1847"/>
                  <a:gd name="T13" fmla="*/ 440 h 2148"/>
                  <a:gd name="T14" fmla="*/ 775 w 1847"/>
                  <a:gd name="T15" fmla="*/ 361 h 2148"/>
                  <a:gd name="T16" fmla="*/ 854 w 1847"/>
                  <a:gd name="T17" fmla="*/ 22 h 2148"/>
                  <a:gd name="T18" fmla="*/ 934 w 1847"/>
                  <a:gd name="T19" fmla="*/ 361 h 2148"/>
                  <a:gd name="T20" fmla="*/ 1272 w 1847"/>
                  <a:gd name="T21" fmla="*/ 440 h 2148"/>
                  <a:gd name="T22" fmla="*/ 934 w 1847"/>
                  <a:gd name="T23" fmla="*/ 519 h 2148"/>
                  <a:gd name="T24" fmla="*/ 854 w 1847"/>
                  <a:gd name="T25" fmla="*/ 858 h 2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7" h="2148">
                    <a:moveTo>
                      <a:pt x="1218" y="0"/>
                    </a:moveTo>
                    <a:lnTo>
                      <a:pt x="0" y="0"/>
                    </a:lnTo>
                    <a:lnTo>
                      <a:pt x="1847" y="2148"/>
                    </a:lnTo>
                    <a:lnTo>
                      <a:pt x="1218" y="0"/>
                    </a:lnTo>
                    <a:close/>
                    <a:moveTo>
                      <a:pt x="854" y="858"/>
                    </a:moveTo>
                    <a:lnTo>
                      <a:pt x="775" y="519"/>
                    </a:lnTo>
                    <a:lnTo>
                      <a:pt x="437" y="440"/>
                    </a:lnTo>
                    <a:lnTo>
                      <a:pt x="775" y="361"/>
                    </a:lnTo>
                    <a:lnTo>
                      <a:pt x="854" y="22"/>
                    </a:lnTo>
                    <a:lnTo>
                      <a:pt x="934" y="361"/>
                    </a:lnTo>
                    <a:lnTo>
                      <a:pt x="1272" y="440"/>
                    </a:lnTo>
                    <a:lnTo>
                      <a:pt x="934" y="519"/>
                    </a:lnTo>
                    <a:lnTo>
                      <a:pt x="854" y="858"/>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grpSp>
      </p:grpSp>
      <p:sp>
        <p:nvSpPr>
          <p:cNvPr id="87" name="Text Box 5"/>
          <p:cNvSpPr txBox="1">
            <a:spLocks noChangeArrowheads="1"/>
          </p:cNvSpPr>
          <p:nvPr/>
        </p:nvSpPr>
        <p:spPr bwMode="auto">
          <a:xfrm>
            <a:off x="9024143" y="6891905"/>
            <a:ext cx="3429902" cy="443391"/>
          </a:xfrm>
          <a:prstGeom prst="rect">
            <a:avLst/>
          </a:prstGeom>
          <a:noFill/>
          <a:ln>
            <a:noFill/>
          </a:ln>
          <a:effectLst/>
          <a:extLst/>
        </p:spPr>
        <p:txBody>
          <a:bodyPr vert="horz" wrap="square" lIns="0" tIns="0" rIns="0" bIns="0" numCol="1" anchor="b" anchorCtr="0" compatLnSpc="1">
            <a:prstTxWarp prst="textNoShape">
              <a:avLst/>
            </a:prstTxWarp>
            <a:spAutoFit/>
          </a:bodyPr>
          <a:lstStyle/>
          <a:p>
            <a:pPr marL="474121" indent="-474121" defTabSz="1219170" fontAlgn="base">
              <a:lnSpc>
                <a:spcPct val="90000"/>
              </a:lnSpc>
              <a:spcBef>
                <a:spcPct val="0"/>
              </a:spcBef>
              <a:spcAft>
                <a:spcPct val="0"/>
              </a:spcAft>
            </a:pPr>
            <a:r>
              <a:rPr lang="en-ZA" sz="1067" b="1" dirty="0">
                <a:latin typeface="Calibri"/>
                <a:cs typeface="Arial" pitchFamily="34" charset="0"/>
              </a:rPr>
              <a:t>NOTE:	 Indexed vs. average of all items in facet</a:t>
            </a:r>
            <a:br>
              <a:rPr lang="en-ZA" sz="1067" b="1" dirty="0">
                <a:latin typeface="Calibri"/>
                <a:cs typeface="Arial" pitchFamily="34" charset="0"/>
              </a:rPr>
            </a:br>
            <a:r>
              <a:rPr lang="en-ZA" sz="1067" b="1" dirty="0">
                <a:latin typeface="Calibri"/>
                <a:cs typeface="Arial" pitchFamily="34" charset="0"/>
              </a:rPr>
              <a:t>We report all items with a score which is 1 standard deviation higher than the average</a:t>
            </a:r>
            <a:endParaRPr lang="en-US" sz="1067" dirty="0">
              <a:latin typeface="Calibri"/>
              <a:cs typeface="Arial" pitchFamily="34" charset="0"/>
            </a:endParaRPr>
          </a:p>
        </p:txBody>
      </p:sp>
      <p:sp>
        <p:nvSpPr>
          <p:cNvPr id="88" name="Freeform 54"/>
          <p:cNvSpPr>
            <a:spLocks noEditPoints="1"/>
          </p:cNvSpPr>
          <p:nvPr/>
        </p:nvSpPr>
        <p:spPr bwMode="auto">
          <a:xfrm>
            <a:off x="9100298" y="7055750"/>
            <a:ext cx="283884" cy="237981"/>
          </a:xfrm>
          <a:custGeom>
            <a:avLst/>
            <a:gdLst/>
            <a:ahLst/>
            <a:cxnLst>
              <a:cxn ang="0">
                <a:pos x="196" y="192"/>
              </a:cxn>
              <a:cxn ang="0">
                <a:pos x="18" y="192"/>
              </a:cxn>
              <a:cxn ang="0">
                <a:pos x="0" y="177"/>
              </a:cxn>
              <a:cxn ang="0">
                <a:pos x="4" y="165"/>
              </a:cxn>
              <a:cxn ang="0">
                <a:pos x="92" y="11"/>
              </a:cxn>
              <a:cxn ang="0">
                <a:pos x="107" y="0"/>
              </a:cxn>
              <a:cxn ang="0">
                <a:pos x="122" y="11"/>
              </a:cxn>
              <a:cxn ang="0">
                <a:pos x="210" y="165"/>
              </a:cxn>
              <a:cxn ang="0">
                <a:pos x="214" y="177"/>
              </a:cxn>
              <a:cxn ang="0">
                <a:pos x="196" y="192"/>
              </a:cxn>
              <a:cxn ang="0">
                <a:pos x="120" y="51"/>
              </a:cxn>
              <a:cxn ang="0">
                <a:pos x="94" y="51"/>
              </a:cxn>
              <a:cxn ang="0">
                <a:pos x="94" y="79"/>
              </a:cxn>
              <a:cxn ang="0">
                <a:pos x="96" y="94"/>
              </a:cxn>
              <a:cxn ang="0">
                <a:pos x="101" y="125"/>
              </a:cxn>
              <a:cxn ang="0">
                <a:pos x="112" y="125"/>
              </a:cxn>
              <a:cxn ang="0">
                <a:pos x="118" y="94"/>
              </a:cxn>
              <a:cxn ang="0">
                <a:pos x="120" y="79"/>
              </a:cxn>
              <a:cxn ang="0">
                <a:pos x="120" y="51"/>
              </a:cxn>
              <a:cxn ang="0">
                <a:pos x="107" y="140"/>
              </a:cxn>
              <a:cxn ang="0">
                <a:pos x="94" y="153"/>
              </a:cxn>
              <a:cxn ang="0">
                <a:pos x="107" y="167"/>
              </a:cxn>
              <a:cxn ang="0">
                <a:pos x="120" y="153"/>
              </a:cxn>
              <a:cxn ang="0">
                <a:pos x="107" y="140"/>
              </a:cxn>
            </a:cxnLst>
            <a:rect l="0" t="0" r="r" b="b"/>
            <a:pathLst>
              <a:path w="214" h="192">
                <a:moveTo>
                  <a:pt x="196" y="192"/>
                </a:moveTo>
                <a:cubicBezTo>
                  <a:pt x="18" y="192"/>
                  <a:pt x="18" y="192"/>
                  <a:pt x="18" y="192"/>
                </a:cubicBezTo>
                <a:cubicBezTo>
                  <a:pt x="9" y="192"/>
                  <a:pt x="0" y="187"/>
                  <a:pt x="0" y="177"/>
                </a:cubicBezTo>
                <a:cubicBezTo>
                  <a:pt x="0" y="173"/>
                  <a:pt x="1" y="169"/>
                  <a:pt x="4" y="165"/>
                </a:cubicBezTo>
                <a:cubicBezTo>
                  <a:pt x="92" y="11"/>
                  <a:pt x="92" y="11"/>
                  <a:pt x="92" y="11"/>
                </a:cubicBezTo>
                <a:cubicBezTo>
                  <a:pt x="95" y="5"/>
                  <a:pt x="100" y="0"/>
                  <a:pt x="107" y="0"/>
                </a:cubicBezTo>
                <a:cubicBezTo>
                  <a:pt x="114" y="0"/>
                  <a:pt x="119" y="5"/>
                  <a:pt x="122" y="11"/>
                </a:cubicBezTo>
                <a:cubicBezTo>
                  <a:pt x="210" y="165"/>
                  <a:pt x="210" y="165"/>
                  <a:pt x="210" y="165"/>
                </a:cubicBezTo>
                <a:cubicBezTo>
                  <a:pt x="212" y="169"/>
                  <a:pt x="214" y="173"/>
                  <a:pt x="214" y="177"/>
                </a:cubicBezTo>
                <a:cubicBezTo>
                  <a:pt x="214" y="187"/>
                  <a:pt x="205" y="192"/>
                  <a:pt x="196" y="192"/>
                </a:cubicBezTo>
                <a:close/>
                <a:moveTo>
                  <a:pt x="120" y="51"/>
                </a:moveTo>
                <a:cubicBezTo>
                  <a:pt x="94" y="51"/>
                  <a:pt x="94" y="51"/>
                  <a:pt x="94" y="51"/>
                </a:cubicBezTo>
                <a:cubicBezTo>
                  <a:pt x="94" y="79"/>
                  <a:pt x="94" y="79"/>
                  <a:pt x="94" y="79"/>
                </a:cubicBezTo>
                <a:cubicBezTo>
                  <a:pt x="94" y="85"/>
                  <a:pt x="95" y="88"/>
                  <a:pt x="96" y="94"/>
                </a:cubicBezTo>
                <a:cubicBezTo>
                  <a:pt x="101" y="125"/>
                  <a:pt x="101" y="125"/>
                  <a:pt x="101" y="125"/>
                </a:cubicBezTo>
                <a:cubicBezTo>
                  <a:pt x="112" y="125"/>
                  <a:pt x="112" y="125"/>
                  <a:pt x="112" y="125"/>
                </a:cubicBezTo>
                <a:cubicBezTo>
                  <a:pt x="118" y="94"/>
                  <a:pt x="118" y="94"/>
                  <a:pt x="118" y="94"/>
                </a:cubicBezTo>
                <a:cubicBezTo>
                  <a:pt x="119" y="88"/>
                  <a:pt x="120" y="85"/>
                  <a:pt x="120" y="79"/>
                </a:cubicBezTo>
                <a:lnTo>
                  <a:pt x="120" y="51"/>
                </a:lnTo>
                <a:close/>
                <a:moveTo>
                  <a:pt x="107" y="140"/>
                </a:moveTo>
                <a:cubicBezTo>
                  <a:pt x="100" y="140"/>
                  <a:pt x="94" y="146"/>
                  <a:pt x="94" y="153"/>
                </a:cubicBezTo>
                <a:cubicBezTo>
                  <a:pt x="94" y="160"/>
                  <a:pt x="100" y="167"/>
                  <a:pt x="107" y="167"/>
                </a:cubicBezTo>
                <a:cubicBezTo>
                  <a:pt x="114" y="167"/>
                  <a:pt x="120" y="160"/>
                  <a:pt x="120" y="153"/>
                </a:cubicBezTo>
                <a:cubicBezTo>
                  <a:pt x="120" y="146"/>
                  <a:pt x="114" y="140"/>
                  <a:pt x="107" y="140"/>
                </a:cubicBezTo>
                <a:close/>
              </a:path>
            </a:pathLst>
          </a:custGeom>
          <a:solidFill>
            <a:srgbClr val="FF0000"/>
          </a:solidFill>
          <a:ln w="9525">
            <a:noFill/>
            <a:round/>
            <a:headEnd/>
            <a:tailEnd/>
          </a:ln>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pic>
        <p:nvPicPr>
          <p:cNvPr id="61" name="Picture 2" descr="Bilderesultat for country falg button sweden"/>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2696551" y="6876975"/>
            <a:ext cx="513334" cy="481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8899844"/>
      </p:ext>
    </p:extLst>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46"/>
          <p:cNvSpPr txBox="1"/>
          <p:nvPr/>
        </p:nvSpPr>
        <p:spPr>
          <a:xfrm>
            <a:off x="578201" y="5676757"/>
            <a:ext cx="3161838" cy="336122"/>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TIME OF YEAR</a:t>
            </a:r>
          </a:p>
        </p:txBody>
      </p:sp>
      <p:sp>
        <p:nvSpPr>
          <p:cNvPr id="2" name="Title 1"/>
          <p:cNvSpPr>
            <a:spLocks noGrp="1"/>
          </p:cNvSpPr>
          <p:nvPr>
            <p:ph type="title"/>
          </p:nvPr>
        </p:nvSpPr>
        <p:spPr>
          <a:xfrm>
            <a:off x="540000" y="346312"/>
            <a:ext cx="5963863" cy="553999"/>
          </a:xfrm>
          <a:solidFill>
            <a:schemeClr val="tx1"/>
          </a:solidFill>
        </p:spPr>
        <p:txBody>
          <a:bodyPr>
            <a:normAutofit/>
          </a:bodyPr>
          <a:lstStyle/>
          <a:p>
            <a:r>
              <a:rPr lang="en-GB" sz="3200" dirty="0"/>
              <a:t>Segment profile </a:t>
            </a:r>
            <a:r>
              <a:rPr lang="en-GB" sz="3200" b="1" dirty="0"/>
              <a:t>– CONTROL</a:t>
            </a:r>
          </a:p>
        </p:txBody>
      </p:sp>
      <p:sp>
        <p:nvSpPr>
          <p:cNvPr id="5" name="Rectangle 4"/>
          <p:cNvSpPr/>
          <p:nvPr/>
        </p:nvSpPr>
        <p:spPr>
          <a:xfrm>
            <a:off x="519848" y="1220584"/>
            <a:ext cx="3426943"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TYPOLOGY</a:t>
            </a:r>
          </a:p>
        </p:txBody>
      </p:sp>
      <p:sp>
        <p:nvSpPr>
          <p:cNvPr id="6" name="Rectangle 5"/>
          <p:cNvSpPr/>
          <p:nvPr/>
        </p:nvSpPr>
        <p:spPr>
          <a:xfrm>
            <a:off x="4934440" y="1220584"/>
            <a:ext cx="3863935"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TRANSPORT AND ACOMMODATION</a:t>
            </a:r>
          </a:p>
        </p:txBody>
      </p:sp>
      <p:sp>
        <p:nvSpPr>
          <p:cNvPr id="7" name="Rectangle 6"/>
          <p:cNvSpPr/>
          <p:nvPr/>
        </p:nvSpPr>
        <p:spPr>
          <a:xfrm>
            <a:off x="9311701" y="1220584"/>
            <a:ext cx="2211963"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ACTIVITIES</a:t>
            </a:r>
          </a:p>
        </p:txBody>
      </p:sp>
      <p:grpSp>
        <p:nvGrpSpPr>
          <p:cNvPr id="8" name="Group 7"/>
          <p:cNvGrpSpPr/>
          <p:nvPr/>
        </p:nvGrpSpPr>
        <p:grpSpPr>
          <a:xfrm>
            <a:off x="4726867" y="1530057"/>
            <a:ext cx="4321317" cy="5426685"/>
            <a:chOff x="3047227" y="867188"/>
            <a:chExt cx="2940088" cy="3409123"/>
          </a:xfrm>
        </p:grpSpPr>
        <p:cxnSp>
          <p:nvCxnSpPr>
            <p:cNvPr id="9" name="Straight Connector 8"/>
            <p:cNvCxnSpPr/>
            <p:nvPr/>
          </p:nvCxnSpPr>
          <p:spPr>
            <a:xfrm>
              <a:off x="3047227" y="916826"/>
              <a:ext cx="0" cy="3309847"/>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987315" y="867188"/>
              <a:ext cx="0" cy="3409123"/>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a:off x="519854" y="1655793"/>
            <a:ext cx="3824493" cy="0"/>
          </a:xfrm>
          <a:prstGeom prst="line">
            <a:avLst/>
          </a:prstGeom>
          <a:noFill/>
          <a:ln w="12700">
            <a:solidFill>
              <a:schemeClr val="accent6"/>
            </a:solidFill>
            <a:round/>
            <a:headEnd/>
            <a:tailEnd/>
          </a:ln>
          <a:effectLst/>
          <a:extLst>
            <a:ext uri="{909E8E84-426E-40DD-AFC4-6F175D3DCCD1}">
              <a14:hiddenFill xmlns:a14="http://schemas.microsoft.com/office/drawing/2010/main">
                <a:noFill/>
              </a14:hiddenFill>
            </a:ext>
          </a:extLst>
        </p:spPr>
      </p:cxnSp>
      <p:cxnSp>
        <p:nvCxnSpPr>
          <p:cNvPr id="16" name="Straight Connector 15"/>
          <p:cNvCxnSpPr/>
          <p:nvPr/>
        </p:nvCxnSpPr>
        <p:spPr>
          <a:xfrm>
            <a:off x="4934446" y="1655793"/>
            <a:ext cx="3824493"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Lst>
        </p:spPr>
      </p:cxnSp>
      <p:cxnSp>
        <p:nvCxnSpPr>
          <p:cNvPr id="17" name="Straight Connector 16"/>
          <p:cNvCxnSpPr/>
          <p:nvPr/>
        </p:nvCxnSpPr>
        <p:spPr>
          <a:xfrm>
            <a:off x="9311707" y="1655793"/>
            <a:ext cx="3824493" cy="0"/>
          </a:xfrm>
          <a:prstGeom prst="line">
            <a:avLst/>
          </a:prstGeom>
          <a:noFill/>
          <a:ln w="12700">
            <a:solidFill>
              <a:schemeClr val="accent2"/>
            </a:solidFill>
            <a:round/>
            <a:headEnd/>
            <a:tailEnd/>
          </a:ln>
          <a:effectLst/>
          <a:extLst>
            <a:ext uri="{909E8E84-426E-40DD-AFC4-6F175D3DCCD1}">
              <a14:hiddenFill xmlns:a14="http://schemas.microsoft.com/office/drawing/2010/main">
                <a:noFill/>
              </a14:hiddenFill>
            </a:ext>
          </a:extLst>
        </p:spPr>
      </p:cxnSp>
      <p:grpSp>
        <p:nvGrpSpPr>
          <p:cNvPr id="18" name="Group 17"/>
          <p:cNvGrpSpPr/>
          <p:nvPr/>
        </p:nvGrpSpPr>
        <p:grpSpPr>
          <a:xfrm>
            <a:off x="12194805" y="922027"/>
            <a:ext cx="724113" cy="627421"/>
            <a:chOff x="1362075" y="4471988"/>
            <a:chExt cx="2351088" cy="2036762"/>
          </a:xfrm>
          <a:solidFill>
            <a:srgbClr val="FFC000"/>
          </a:solidFill>
        </p:grpSpPr>
        <p:sp>
          <p:nvSpPr>
            <p:cNvPr id="19" name="Freeform 3"/>
            <p:cNvSpPr>
              <a:spLocks noChangeArrowheads="1"/>
            </p:cNvSpPr>
            <p:nvPr/>
          </p:nvSpPr>
          <p:spPr bwMode="auto">
            <a:xfrm>
              <a:off x="2744788" y="5091113"/>
              <a:ext cx="338137" cy="495300"/>
            </a:xfrm>
            <a:custGeom>
              <a:avLst/>
              <a:gdLst>
                <a:gd name="T0" fmla="*/ 0 w 939"/>
                <a:gd name="T1" fmla="*/ 0 h 1376"/>
                <a:gd name="T2" fmla="*/ 0 w 939"/>
                <a:gd name="T3" fmla="*/ 0 h 1376"/>
                <a:gd name="T4" fmla="*/ 938 w 939"/>
                <a:gd name="T5" fmla="*/ 1375 h 1376"/>
                <a:gd name="T6" fmla="*/ 0 w 939"/>
                <a:gd name="T7" fmla="*/ 0 h 1376"/>
              </a:gdLst>
              <a:ahLst/>
              <a:cxnLst>
                <a:cxn ang="0">
                  <a:pos x="T0" y="T1"/>
                </a:cxn>
                <a:cxn ang="0">
                  <a:pos x="T2" y="T3"/>
                </a:cxn>
                <a:cxn ang="0">
                  <a:pos x="T4" y="T5"/>
                </a:cxn>
                <a:cxn ang="0">
                  <a:pos x="T6" y="T7"/>
                </a:cxn>
              </a:cxnLst>
              <a:rect l="0" t="0" r="r" b="b"/>
              <a:pathLst>
                <a:path w="939" h="1376">
                  <a:moveTo>
                    <a:pt x="0" y="0"/>
                  </a:moveTo>
                  <a:lnTo>
                    <a:pt x="0" y="0"/>
                  </a:lnTo>
                  <a:cubicBezTo>
                    <a:pt x="500" y="313"/>
                    <a:pt x="813" y="813"/>
                    <a:pt x="938" y="1375"/>
                  </a:cubicBezTo>
                  <a:cubicBezTo>
                    <a:pt x="688" y="875"/>
                    <a:pt x="375" y="40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0" name="Freeform 4"/>
            <p:cNvSpPr>
              <a:spLocks noChangeArrowheads="1"/>
            </p:cNvSpPr>
            <p:nvPr/>
          </p:nvSpPr>
          <p:spPr bwMode="auto">
            <a:xfrm>
              <a:off x="2779713" y="4956175"/>
              <a:ext cx="439737" cy="641350"/>
            </a:xfrm>
            <a:custGeom>
              <a:avLst/>
              <a:gdLst>
                <a:gd name="T0" fmla="*/ 0 w 1220"/>
                <a:gd name="T1" fmla="*/ 0 h 1782"/>
                <a:gd name="T2" fmla="*/ 0 w 1220"/>
                <a:gd name="T3" fmla="*/ 0 h 1782"/>
                <a:gd name="T4" fmla="*/ 1219 w 1220"/>
                <a:gd name="T5" fmla="*/ 1781 h 1782"/>
                <a:gd name="T6" fmla="*/ 0 w 1220"/>
                <a:gd name="T7" fmla="*/ 0 h 1782"/>
              </a:gdLst>
              <a:ahLst/>
              <a:cxnLst>
                <a:cxn ang="0">
                  <a:pos x="T0" y="T1"/>
                </a:cxn>
                <a:cxn ang="0">
                  <a:pos x="T2" y="T3"/>
                </a:cxn>
                <a:cxn ang="0">
                  <a:pos x="T4" y="T5"/>
                </a:cxn>
                <a:cxn ang="0">
                  <a:pos x="T6" y="T7"/>
                </a:cxn>
              </a:cxnLst>
              <a:rect l="0" t="0" r="r" b="b"/>
              <a:pathLst>
                <a:path w="1220" h="1782">
                  <a:moveTo>
                    <a:pt x="0" y="0"/>
                  </a:moveTo>
                  <a:lnTo>
                    <a:pt x="0" y="0"/>
                  </a:lnTo>
                  <a:cubicBezTo>
                    <a:pt x="625" y="407"/>
                    <a:pt x="1063" y="1063"/>
                    <a:pt x="1219" y="1781"/>
                  </a:cubicBezTo>
                  <a:cubicBezTo>
                    <a:pt x="906" y="1125"/>
                    <a:pt x="500" y="53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1" name="Freeform 5"/>
            <p:cNvSpPr>
              <a:spLocks noChangeArrowheads="1"/>
            </p:cNvSpPr>
            <p:nvPr/>
          </p:nvSpPr>
          <p:spPr bwMode="auto">
            <a:xfrm>
              <a:off x="2801938" y="4832350"/>
              <a:ext cx="550862" cy="787400"/>
            </a:xfrm>
            <a:custGeom>
              <a:avLst/>
              <a:gdLst>
                <a:gd name="T0" fmla="*/ 0 w 1532"/>
                <a:gd name="T1" fmla="*/ 0 h 2188"/>
                <a:gd name="T2" fmla="*/ 0 w 1532"/>
                <a:gd name="T3" fmla="*/ 0 h 2188"/>
                <a:gd name="T4" fmla="*/ 1531 w 1532"/>
                <a:gd name="T5" fmla="*/ 2187 h 2188"/>
                <a:gd name="T6" fmla="*/ 0 w 1532"/>
                <a:gd name="T7" fmla="*/ 0 h 2188"/>
              </a:gdLst>
              <a:ahLst/>
              <a:cxnLst>
                <a:cxn ang="0">
                  <a:pos x="T0" y="T1"/>
                </a:cxn>
                <a:cxn ang="0">
                  <a:pos x="T2" y="T3"/>
                </a:cxn>
                <a:cxn ang="0">
                  <a:pos x="T4" y="T5"/>
                </a:cxn>
                <a:cxn ang="0">
                  <a:pos x="T6" y="T7"/>
                </a:cxn>
              </a:cxnLst>
              <a:rect l="0" t="0" r="r" b="b"/>
              <a:pathLst>
                <a:path w="1532" h="2188">
                  <a:moveTo>
                    <a:pt x="0" y="0"/>
                  </a:moveTo>
                  <a:lnTo>
                    <a:pt x="0" y="0"/>
                  </a:lnTo>
                  <a:cubicBezTo>
                    <a:pt x="843" y="437"/>
                    <a:pt x="1406" y="1250"/>
                    <a:pt x="1531" y="2187"/>
                  </a:cubicBezTo>
                  <a:cubicBezTo>
                    <a:pt x="1187" y="1375"/>
                    <a:pt x="656" y="593"/>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2" name="Freeform 6"/>
            <p:cNvSpPr>
              <a:spLocks noChangeArrowheads="1"/>
            </p:cNvSpPr>
            <p:nvPr/>
          </p:nvSpPr>
          <p:spPr bwMode="auto">
            <a:xfrm>
              <a:off x="2835275" y="4708525"/>
              <a:ext cx="641350" cy="933450"/>
            </a:xfrm>
            <a:custGeom>
              <a:avLst/>
              <a:gdLst>
                <a:gd name="T0" fmla="*/ 0 w 1783"/>
                <a:gd name="T1" fmla="*/ 0 h 2594"/>
                <a:gd name="T2" fmla="*/ 0 w 1783"/>
                <a:gd name="T3" fmla="*/ 0 h 2594"/>
                <a:gd name="T4" fmla="*/ 1782 w 1783"/>
                <a:gd name="T5" fmla="*/ 2593 h 2594"/>
                <a:gd name="T6" fmla="*/ 0 w 1783"/>
                <a:gd name="T7" fmla="*/ 0 h 2594"/>
              </a:gdLst>
              <a:ahLst/>
              <a:cxnLst>
                <a:cxn ang="0">
                  <a:pos x="T0" y="T1"/>
                </a:cxn>
                <a:cxn ang="0">
                  <a:pos x="T2" y="T3"/>
                </a:cxn>
                <a:cxn ang="0">
                  <a:pos x="T4" y="T5"/>
                </a:cxn>
                <a:cxn ang="0">
                  <a:pos x="T6" y="T7"/>
                </a:cxn>
              </a:cxnLst>
              <a:rect l="0" t="0" r="r" b="b"/>
              <a:pathLst>
                <a:path w="1783" h="2594">
                  <a:moveTo>
                    <a:pt x="0" y="0"/>
                  </a:moveTo>
                  <a:lnTo>
                    <a:pt x="0" y="0"/>
                  </a:lnTo>
                  <a:cubicBezTo>
                    <a:pt x="969" y="531"/>
                    <a:pt x="1625" y="1500"/>
                    <a:pt x="1782" y="2593"/>
                  </a:cubicBezTo>
                  <a:cubicBezTo>
                    <a:pt x="1406" y="1594"/>
                    <a:pt x="813" y="68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3" name="Freeform 7"/>
            <p:cNvSpPr>
              <a:spLocks noChangeArrowheads="1"/>
            </p:cNvSpPr>
            <p:nvPr/>
          </p:nvSpPr>
          <p:spPr bwMode="auto">
            <a:xfrm>
              <a:off x="2857500" y="4584700"/>
              <a:ext cx="742950" cy="1069975"/>
            </a:xfrm>
            <a:custGeom>
              <a:avLst/>
              <a:gdLst>
                <a:gd name="T0" fmla="*/ 2062 w 2063"/>
                <a:gd name="T1" fmla="*/ 2969 h 2970"/>
                <a:gd name="T2" fmla="*/ 2062 w 2063"/>
                <a:gd name="T3" fmla="*/ 2969 h 2970"/>
                <a:gd name="T4" fmla="*/ 1250 w 2063"/>
                <a:gd name="T5" fmla="*/ 1344 h 2970"/>
                <a:gd name="T6" fmla="*/ 1250 w 2063"/>
                <a:gd name="T7" fmla="*/ 1313 h 2970"/>
                <a:gd name="T8" fmla="*/ 0 w 2063"/>
                <a:gd name="T9" fmla="*/ 0 h 2970"/>
                <a:gd name="T10" fmla="*/ 2062 w 2063"/>
                <a:gd name="T11" fmla="*/ 2969 h 2970"/>
              </a:gdLst>
              <a:ahLst/>
              <a:cxnLst>
                <a:cxn ang="0">
                  <a:pos x="T0" y="T1"/>
                </a:cxn>
                <a:cxn ang="0">
                  <a:pos x="T2" y="T3"/>
                </a:cxn>
                <a:cxn ang="0">
                  <a:pos x="T4" y="T5"/>
                </a:cxn>
                <a:cxn ang="0">
                  <a:pos x="T6" y="T7"/>
                </a:cxn>
                <a:cxn ang="0">
                  <a:pos x="T8" y="T9"/>
                </a:cxn>
                <a:cxn ang="0">
                  <a:pos x="T10" y="T11"/>
                </a:cxn>
              </a:cxnLst>
              <a:rect l="0" t="0" r="r" b="b"/>
              <a:pathLst>
                <a:path w="2063" h="2970">
                  <a:moveTo>
                    <a:pt x="2062" y="2969"/>
                  </a:moveTo>
                  <a:lnTo>
                    <a:pt x="2062" y="2969"/>
                  </a:lnTo>
                  <a:cubicBezTo>
                    <a:pt x="1875" y="2375"/>
                    <a:pt x="1593" y="1844"/>
                    <a:pt x="1250" y="1344"/>
                  </a:cubicBezTo>
                  <a:lnTo>
                    <a:pt x="1250" y="1313"/>
                  </a:lnTo>
                  <a:cubicBezTo>
                    <a:pt x="906" y="813"/>
                    <a:pt x="469" y="375"/>
                    <a:pt x="0" y="0"/>
                  </a:cubicBezTo>
                  <a:cubicBezTo>
                    <a:pt x="1125" y="625"/>
                    <a:pt x="1875" y="1719"/>
                    <a:pt x="2062" y="2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4" name="Freeform 8"/>
            <p:cNvSpPr>
              <a:spLocks noChangeArrowheads="1"/>
            </p:cNvSpPr>
            <p:nvPr/>
          </p:nvSpPr>
          <p:spPr bwMode="auto">
            <a:xfrm>
              <a:off x="2892425" y="4471988"/>
              <a:ext cx="820738" cy="1203325"/>
            </a:xfrm>
            <a:custGeom>
              <a:avLst/>
              <a:gdLst>
                <a:gd name="T0" fmla="*/ 0 w 2282"/>
                <a:gd name="T1" fmla="*/ 0 h 3344"/>
                <a:gd name="T2" fmla="*/ 0 w 2282"/>
                <a:gd name="T3" fmla="*/ 0 h 3344"/>
                <a:gd name="T4" fmla="*/ 2281 w 2282"/>
                <a:gd name="T5" fmla="*/ 3343 h 3344"/>
                <a:gd name="T6" fmla="*/ 0 w 2282"/>
                <a:gd name="T7" fmla="*/ 0 h 3344"/>
              </a:gdLst>
              <a:ahLst/>
              <a:cxnLst>
                <a:cxn ang="0">
                  <a:pos x="T0" y="T1"/>
                </a:cxn>
                <a:cxn ang="0">
                  <a:pos x="T2" y="T3"/>
                </a:cxn>
                <a:cxn ang="0">
                  <a:pos x="T4" y="T5"/>
                </a:cxn>
                <a:cxn ang="0">
                  <a:pos x="T6" y="T7"/>
                </a:cxn>
              </a:cxnLst>
              <a:rect l="0" t="0" r="r" b="b"/>
              <a:pathLst>
                <a:path w="2282" h="3344">
                  <a:moveTo>
                    <a:pt x="0" y="0"/>
                  </a:moveTo>
                  <a:lnTo>
                    <a:pt x="0" y="0"/>
                  </a:lnTo>
                  <a:cubicBezTo>
                    <a:pt x="1249" y="687"/>
                    <a:pt x="2125" y="1906"/>
                    <a:pt x="2281" y="3343"/>
                  </a:cubicBezTo>
                  <a:cubicBezTo>
                    <a:pt x="1937" y="2000"/>
                    <a:pt x="1125" y="81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5" name="Freeform 9"/>
            <p:cNvSpPr>
              <a:spLocks noChangeArrowheads="1"/>
            </p:cNvSpPr>
            <p:nvPr/>
          </p:nvSpPr>
          <p:spPr bwMode="auto">
            <a:xfrm>
              <a:off x="2251075" y="4887913"/>
              <a:ext cx="866775" cy="1227137"/>
            </a:xfrm>
            <a:custGeom>
              <a:avLst/>
              <a:gdLst>
                <a:gd name="T0" fmla="*/ 2407 w 2408"/>
                <a:gd name="T1" fmla="*/ 3312 h 3407"/>
                <a:gd name="T2" fmla="*/ 2407 w 2408"/>
                <a:gd name="T3" fmla="*/ 3312 h 3407"/>
                <a:gd name="T4" fmla="*/ 2344 w 2408"/>
                <a:gd name="T5" fmla="*/ 3406 h 3407"/>
                <a:gd name="T6" fmla="*/ 2282 w 2408"/>
                <a:gd name="T7" fmla="*/ 3406 h 3407"/>
                <a:gd name="T8" fmla="*/ 2250 w 2408"/>
                <a:gd name="T9" fmla="*/ 3344 h 3407"/>
                <a:gd name="T10" fmla="*/ 2250 w 2408"/>
                <a:gd name="T11" fmla="*/ 3344 h 3407"/>
                <a:gd name="T12" fmla="*/ 1438 w 2408"/>
                <a:gd name="T13" fmla="*/ 1562 h 3407"/>
                <a:gd name="T14" fmla="*/ 63 w 2408"/>
                <a:gd name="T15" fmla="*/ 156 h 3407"/>
                <a:gd name="T16" fmla="*/ 63 w 2408"/>
                <a:gd name="T17" fmla="*/ 156 h 3407"/>
                <a:gd name="T18" fmla="*/ 63 w 2408"/>
                <a:gd name="T19" fmla="*/ 125 h 3407"/>
                <a:gd name="T20" fmla="*/ 31 w 2408"/>
                <a:gd name="T21" fmla="*/ 31 h 3407"/>
                <a:gd name="T22" fmla="*/ 125 w 2408"/>
                <a:gd name="T23" fmla="*/ 31 h 3407"/>
                <a:gd name="T24" fmla="*/ 156 w 2408"/>
                <a:gd name="T25" fmla="*/ 31 h 3407"/>
                <a:gd name="T26" fmla="*/ 2407 w 2408"/>
                <a:gd name="T27" fmla="*/ 3312 h 3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08" h="3407">
                  <a:moveTo>
                    <a:pt x="2407" y="3312"/>
                  </a:moveTo>
                  <a:lnTo>
                    <a:pt x="2407" y="3312"/>
                  </a:lnTo>
                  <a:cubicBezTo>
                    <a:pt x="2407" y="3344"/>
                    <a:pt x="2375" y="3406"/>
                    <a:pt x="2344" y="3406"/>
                  </a:cubicBezTo>
                  <a:cubicBezTo>
                    <a:pt x="2313" y="3406"/>
                    <a:pt x="2313" y="3406"/>
                    <a:pt x="2282" y="3406"/>
                  </a:cubicBezTo>
                  <a:cubicBezTo>
                    <a:pt x="2282" y="3375"/>
                    <a:pt x="2250" y="3375"/>
                    <a:pt x="2250" y="3344"/>
                  </a:cubicBezTo>
                  <a:lnTo>
                    <a:pt x="2250" y="3344"/>
                  </a:lnTo>
                  <a:cubicBezTo>
                    <a:pt x="2094" y="2719"/>
                    <a:pt x="1813" y="2093"/>
                    <a:pt x="1438" y="1562"/>
                  </a:cubicBezTo>
                  <a:cubicBezTo>
                    <a:pt x="1063" y="1000"/>
                    <a:pt x="594" y="531"/>
                    <a:pt x="63" y="156"/>
                  </a:cubicBezTo>
                  <a:lnTo>
                    <a:pt x="63" y="156"/>
                  </a:lnTo>
                  <a:cubicBezTo>
                    <a:pt x="63" y="156"/>
                    <a:pt x="63" y="156"/>
                    <a:pt x="63" y="125"/>
                  </a:cubicBezTo>
                  <a:cubicBezTo>
                    <a:pt x="31" y="125"/>
                    <a:pt x="0" y="62"/>
                    <a:pt x="31" y="31"/>
                  </a:cubicBezTo>
                  <a:cubicBezTo>
                    <a:pt x="63" y="0"/>
                    <a:pt x="94" y="0"/>
                    <a:pt x="125" y="31"/>
                  </a:cubicBezTo>
                  <a:cubicBezTo>
                    <a:pt x="156" y="31"/>
                    <a:pt x="156" y="31"/>
                    <a:pt x="156" y="31"/>
                  </a:cubicBezTo>
                  <a:cubicBezTo>
                    <a:pt x="1250" y="844"/>
                    <a:pt x="2032" y="2000"/>
                    <a:pt x="2407" y="331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6" name="Freeform 10"/>
            <p:cNvSpPr>
              <a:spLocks noChangeArrowheads="1"/>
            </p:cNvSpPr>
            <p:nvPr/>
          </p:nvSpPr>
          <p:spPr bwMode="auto">
            <a:xfrm>
              <a:off x="1362075" y="6115050"/>
              <a:ext cx="293688" cy="393700"/>
            </a:xfrm>
            <a:custGeom>
              <a:avLst/>
              <a:gdLst>
                <a:gd name="T0" fmla="*/ 750 w 814"/>
                <a:gd name="T1" fmla="*/ 969 h 1095"/>
                <a:gd name="T2" fmla="*/ 750 w 814"/>
                <a:gd name="T3" fmla="*/ 969 h 1095"/>
                <a:gd name="T4" fmla="*/ 782 w 814"/>
                <a:gd name="T5" fmla="*/ 1063 h 1095"/>
                <a:gd name="T6" fmla="*/ 750 w 814"/>
                <a:gd name="T7" fmla="*/ 1094 h 1095"/>
                <a:gd name="T8" fmla="*/ 688 w 814"/>
                <a:gd name="T9" fmla="*/ 1094 h 1095"/>
                <a:gd name="T10" fmla="*/ 688 w 814"/>
                <a:gd name="T11" fmla="*/ 1094 h 1095"/>
                <a:gd name="T12" fmla="*/ 0 w 814"/>
                <a:gd name="T13" fmla="*/ 63 h 1095"/>
                <a:gd name="T14" fmla="*/ 0 w 814"/>
                <a:gd name="T15" fmla="*/ 63 h 1095"/>
                <a:gd name="T16" fmla="*/ 0 w 814"/>
                <a:gd name="T17" fmla="*/ 63 h 1095"/>
                <a:gd name="T18" fmla="*/ 32 w 814"/>
                <a:gd name="T19" fmla="*/ 31 h 1095"/>
                <a:gd name="T20" fmla="*/ 63 w 814"/>
                <a:gd name="T21" fmla="*/ 0 h 1095"/>
                <a:gd name="T22" fmla="*/ 126 w 814"/>
                <a:gd name="T23" fmla="*/ 63 h 1095"/>
                <a:gd name="T24" fmla="*/ 126 w 814"/>
                <a:gd name="T25" fmla="*/ 63 h 1095"/>
                <a:gd name="T26" fmla="*/ 126 w 814"/>
                <a:gd name="T27" fmla="*/ 63 h 1095"/>
                <a:gd name="T28" fmla="*/ 126 w 814"/>
                <a:gd name="T29" fmla="*/ 63 h 1095"/>
                <a:gd name="T30" fmla="*/ 126 w 814"/>
                <a:gd name="T31" fmla="*/ 63 h 1095"/>
                <a:gd name="T32" fmla="*/ 750 w 814"/>
                <a:gd name="T33" fmla="*/ 969 h 1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4" h="1095">
                  <a:moveTo>
                    <a:pt x="750" y="969"/>
                  </a:moveTo>
                  <a:lnTo>
                    <a:pt x="750" y="969"/>
                  </a:lnTo>
                  <a:cubicBezTo>
                    <a:pt x="782" y="969"/>
                    <a:pt x="813" y="1031"/>
                    <a:pt x="782" y="1063"/>
                  </a:cubicBezTo>
                  <a:cubicBezTo>
                    <a:pt x="782" y="1063"/>
                    <a:pt x="782" y="1094"/>
                    <a:pt x="750" y="1094"/>
                  </a:cubicBezTo>
                  <a:cubicBezTo>
                    <a:pt x="719" y="1094"/>
                    <a:pt x="719" y="1094"/>
                    <a:pt x="688" y="1094"/>
                  </a:cubicBezTo>
                  <a:lnTo>
                    <a:pt x="688" y="1094"/>
                  </a:lnTo>
                  <a:cubicBezTo>
                    <a:pt x="313" y="906"/>
                    <a:pt x="32" y="500"/>
                    <a:pt x="0" y="63"/>
                  </a:cubicBezTo>
                  <a:lnTo>
                    <a:pt x="0" y="63"/>
                  </a:lnTo>
                  <a:lnTo>
                    <a:pt x="0" y="63"/>
                  </a:lnTo>
                  <a:cubicBezTo>
                    <a:pt x="0" y="63"/>
                    <a:pt x="0" y="31"/>
                    <a:pt x="32" y="31"/>
                  </a:cubicBezTo>
                  <a:cubicBezTo>
                    <a:pt x="32" y="0"/>
                    <a:pt x="63" y="0"/>
                    <a:pt x="63" y="0"/>
                  </a:cubicBezTo>
                  <a:cubicBezTo>
                    <a:pt x="94" y="0"/>
                    <a:pt x="126" y="31"/>
                    <a:pt x="126" y="63"/>
                  </a:cubicBezTo>
                  <a:lnTo>
                    <a:pt x="126" y="63"/>
                  </a:lnTo>
                  <a:lnTo>
                    <a:pt x="126" y="63"/>
                  </a:lnTo>
                  <a:lnTo>
                    <a:pt x="126" y="63"/>
                  </a:lnTo>
                  <a:lnTo>
                    <a:pt x="126" y="63"/>
                  </a:lnTo>
                  <a:cubicBezTo>
                    <a:pt x="157" y="469"/>
                    <a:pt x="407" y="781"/>
                    <a:pt x="750" y="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7" name="Freeform 11"/>
            <p:cNvSpPr>
              <a:spLocks noChangeArrowheads="1"/>
            </p:cNvSpPr>
            <p:nvPr/>
          </p:nvSpPr>
          <p:spPr bwMode="auto">
            <a:xfrm>
              <a:off x="1417638" y="4989513"/>
              <a:ext cx="1609725" cy="1485900"/>
            </a:xfrm>
            <a:custGeom>
              <a:avLst/>
              <a:gdLst>
                <a:gd name="T0" fmla="*/ 3500 w 4470"/>
                <a:gd name="T1" fmla="*/ 1344 h 4126"/>
                <a:gd name="T2" fmla="*/ 3500 w 4470"/>
                <a:gd name="T3" fmla="*/ 1344 h 4126"/>
                <a:gd name="T4" fmla="*/ 3500 w 4470"/>
                <a:gd name="T5" fmla="*/ 1344 h 4126"/>
                <a:gd name="T6" fmla="*/ 3500 w 4470"/>
                <a:gd name="T7" fmla="*/ 1344 h 4126"/>
                <a:gd name="T8" fmla="*/ 3187 w 4470"/>
                <a:gd name="T9" fmla="*/ 906 h 4126"/>
                <a:gd name="T10" fmla="*/ 3187 w 4470"/>
                <a:gd name="T11" fmla="*/ 906 h 4126"/>
                <a:gd name="T12" fmla="*/ 3187 w 4470"/>
                <a:gd name="T13" fmla="*/ 906 h 4126"/>
                <a:gd name="T14" fmla="*/ 937 w 4470"/>
                <a:gd name="T15" fmla="*/ 2906 h 4126"/>
                <a:gd name="T16" fmla="*/ 844 w 4470"/>
                <a:gd name="T17" fmla="*/ 2750 h 4126"/>
                <a:gd name="T18" fmla="*/ 2625 w 4470"/>
                <a:gd name="T19" fmla="*/ 375 h 4126"/>
                <a:gd name="T20" fmla="*/ 2625 w 4470"/>
                <a:gd name="T21" fmla="*/ 375 h 4126"/>
                <a:gd name="T22" fmla="*/ 2625 w 4470"/>
                <a:gd name="T23" fmla="*/ 375 h 4126"/>
                <a:gd name="T24" fmla="*/ 2625 w 4470"/>
                <a:gd name="T25" fmla="*/ 375 h 4126"/>
                <a:gd name="T26" fmla="*/ 2625 w 4470"/>
                <a:gd name="T27" fmla="*/ 375 h 4126"/>
                <a:gd name="T28" fmla="*/ 2531 w 4470"/>
                <a:gd name="T29" fmla="*/ 250 h 4126"/>
                <a:gd name="T30" fmla="*/ 2531 w 4470"/>
                <a:gd name="T31" fmla="*/ 250 h 4126"/>
                <a:gd name="T32" fmla="*/ 2500 w 4470"/>
                <a:gd name="T33" fmla="*/ 250 h 4126"/>
                <a:gd name="T34" fmla="*/ 2500 w 4470"/>
                <a:gd name="T35" fmla="*/ 250 h 4126"/>
                <a:gd name="T36" fmla="*/ 2500 w 4470"/>
                <a:gd name="T37" fmla="*/ 281 h 4126"/>
                <a:gd name="T38" fmla="*/ 2500 w 4470"/>
                <a:gd name="T39" fmla="*/ 281 h 4126"/>
                <a:gd name="T40" fmla="*/ 812 w 4470"/>
                <a:gd name="T41" fmla="*/ 2750 h 4126"/>
                <a:gd name="T42" fmla="*/ 844 w 4470"/>
                <a:gd name="T43" fmla="*/ 2750 h 4126"/>
                <a:gd name="T44" fmla="*/ 3250 w 4470"/>
                <a:gd name="T45" fmla="*/ 3188 h 4126"/>
                <a:gd name="T46" fmla="*/ 1844 w 4470"/>
                <a:gd name="T47" fmla="*/ 3469 h 4126"/>
                <a:gd name="T48" fmla="*/ 1062 w 4470"/>
                <a:gd name="T49" fmla="*/ 3625 h 4126"/>
                <a:gd name="T50" fmla="*/ 1062 w 4470"/>
                <a:gd name="T51" fmla="*/ 3625 h 4126"/>
                <a:gd name="T52" fmla="*/ 625 w 4470"/>
                <a:gd name="T53" fmla="*/ 4063 h 4126"/>
                <a:gd name="T54" fmla="*/ 0 w 4470"/>
                <a:gd name="T55" fmla="*/ 3188 h 4126"/>
                <a:gd name="T56" fmla="*/ 562 w 4470"/>
                <a:gd name="T57" fmla="*/ 2906 h 4126"/>
                <a:gd name="T58" fmla="*/ 3687 w 4470"/>
                <a:gd name="T59" fmla="*/ 1313 h 4126"/>
                <a:gd name="T60" fmla="*/ 2656 w 4470"/>
                <a:gd name="T61" fmla="*/ 3875 h 4126"/>
                <a:gd name="T62" fmla="*/ 2031 w 4470"/>
                <a:gd name="T63" fmla="*/ 3438 h 4126"/>
                <a:gd name="T64" fmla="*/ 2656 w 4470"/>
                <a:gd name="T65" fmla="*/ 3875 h 4126"/>
                <a:gd name="T66" fmla="*/ 2969 w 4470"/>
                <a:gd name="T67" fmla="*/ 719 h 4126"/>
                <a:gd name="T68" fmla="*/ 2969 w 4470"/>
                <a:gd name="T69" fmla="*/ 688 h 4126"/>
                <a:gd name="T70" fmla="*/ 2750 w 4470"/>
                <a:gd name="T71" fmla="*/ 469 h 4126"/>
                <a:gd name="T72" fmla="*/ 2750 w 4470"/>
                <a:gd name="T73" fmla="*/ 469 h 4126"/>
                <a:gd name="T74" fmla="*/ 2750 w 4470"/>
                <a:gd name="T75" fmla="*/ 469 h 4126"/>
                <a:gd name="T76" fmla="*/ 2750 w 4470"/>
                <a:gd name="T77" fmla="*/ 469 h 4126"/>
                <a:gd name="T78" fmla="*/ 2750 w 4470"/>
                <a:gd name="T79" fmla="*/ 500 h 4126"/>
                <a:gd name="T80" fmla="*/ 875 w 4470"/>
                <a:gd name="T81" fmla="*/ 2812 h 4126"/>
                <a:gd name="T82" fmla="*/ 875 w 4470"/>
                <a:gd name="T83" fmla="*/ 2844 h 4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470" h="4126">
                  <a:moveTo>
                    <a:pt x="937" y="2906"/>
                  </a:moveTo>
                  <a:lnTo>
                    <a:pt x="937" y="2906"/>
                  </a:lnTo>
                  <a:cubicBezTo>
                    <a:pt x="3500" y="1344"/>
                    <a:pt x="3500" y="1344"/>
                    <a:pt x="3500" y="1344"/>
                  </a:cubicBez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cubicBezTo>
                    <a:pt x="3406" y="1188"/>
                    <a:pt x="3281" y="1063"/>
                    <a:pt x="3187" y="906"/>
                  </a:cubicBezTo>
                  <a:lnTo>
                    <a:pt x="3187" y="906"/>
                  </a:lnTo>
                  <a:lnTo>
                    <a:pt x="3187" y="906"/>
                  </a:lnTo>
                  <a:lnTo>
                    <a:pt x="3187" y="906"/>
                  </a:lnTo>
                  <a:lnTo>
                    <a:pt x="3187" y="906"/>
                  </a:lnTo>
                  <a:lnTo>
                    <a:pt x="3187" y="906"/>
                  </a:lnTo>
                  <a:lnTo>
                    <a:pt x="3187" y="906"/>
                  </a:lnTo>
                  <a:cubicBezTo>
                    <a:pt x="3187" y="906"/>
                    <a:pt x="3187" y="906"/>
                    <a:pt x="3156" y="906"/>
                  </a:cubicBezTo>
                  <a:lnTo>
                    <a:pt x="3156" y="906"/>
                  </a:lnTo>
                  <a:cubicBezTo>
                    <a:pt x="937" y="2906"/>
                    <a:pt x="937" y="2906"/>
                    <a:pt x="937" y="2906"/>
                  </a:cubicBezTo>
                  <a:close/>
                  <a:moveTo>
                    <a:pt x="844" y="2750"/>
                  </a:moveTo>
                  <a:lnTo>
                    <a:pt x="844" y="2750"/>
                  </a:lnTo>
                  <a:lnTo>
                    <a:pt x="844" y="2750"/>
                  </a:lnTo>
                  <a:lnTo>
                    <a:pt x="844" y="2750"/>
                  </a:lnTo>
                  <a:lnTo>
                    <a:pt x="844" y="2750"/>
                  </a:lnTo>
                  <a:cubicBezTo>
                    <a:pt x="2625" y="375"/>
                    <a:pt x="2625" y="375"/>
                    <a:pt x="2625" y="375"/>
                  </a:cubicBez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cubicBezTo>
                    <a:pt x="2594" y="344"/>
                    <a:pt x="2562" y="313"/>
                    <a:pt x="2531" y="281"/>
                  </a:cubicBezTo>
                  <a:lnTo>
                    <a:pt x="2531" y="281"/>
                  </a:lnTo>
                  <a:cubicBezTo>
                    <a:pt x="2531" y="250"/>
                    <a:pt x="2531" y="250"/>
                    <a:pt x="2531" y="250"/>
                  </a:cubicBezTo>
                  <a:lnTo>
                    <a:pt x="2531" y="250"/>
                  </a:lnTo>
                  <a:lnTo>
                    <a:pt x="2531" y="250"/>
                  </a:lnTo>
                  <a:lnTo>
                    <a:pt x="2531" y="250"/>
                  </a:lnTo>
                  <a:lnTo>
                    <a:pt x="2531" y="250"/>
                  </a:lnTo>
                  <a:lnTo>
                    <a:pt x="2531" y="250"/>
                  </a:lnTo>
                  <a:cubicBezTo>
                    <a:pt x="2500" y="250"/>
                    <a:pt x="2500" y="250"/>
                    <a:pt x="2500" y="250"/>
                  </a:cubicBezTo>
                  <a:lnTo>
                    <a:pt x="2500" y="250"/>
                  </a:lnTo>
                  <a:lnTo>
                    <a:pt x="2500" y="250"/>
                  </a:lnTo>
                  <a:lnTo>
                    <a:pt x="2500" y="250"/>
                  </a:lnTo>
                  <a:lnTo>
                    <a:pt x="2500" y="250"/>
                  </a:lnTo>
                  <a:lnTo>
                    <a:pt x="2500" y="250"/>
                  </a:lnTo>
                  <a:cubicBezTo>
                    <a:pt x="2500" y="250"/>
                    <a:pt x="2500" y="250"/>
                    <a:pt x="2500" y="281"/>
                  </a:cubicBezTo>
                  <a:lnTo>
                    <a:pt x="2500" y="281"/>
                  </a:lnTo>
                  <a:lnTo>
                    <a:pt x="2500" y="281"/>
                  </a:lnTo>
                  <a:lnTo>
                    <a:pt x="2500" y="281"/>
                  </a:lnTo>
                  <a:lnTo>
                    <a:pt x="2500" y="281"/>
                  </a:lnTo>
                  <a:lnTo>
                    <a:pt x="2500" y="281"/>
                  </a:lnTo>
                  <a:cubicBezTo>
                    <a:pt x="812" y="2750"/>
                    <a:pt x="812" y="2750"/>
                    <a:pt x="812" y="2750"/>
                  </a:cubicBezTo>
                  <a:lnTo>
                    <a:pt x="812" y="2750"/>
                  </a:lnTo>
                  <a:lnTo>
                    <a:pt x="812" y="2750"/>
                  </a:lnTo>
                  <a:cubicBezTo>
                    <a:pt x="812" y="2750"/>
                    <a:pt x="812" y="2750"/>
                    <a:pt x="844" y="2750"/>
                  </a:cubicBezTo>
                  <a:close/>
                  <a:moveTo>
                    <a:pt x="4469" y="2938"/>
                  </a:moveTo>
                  <a:lnTo>
                    <a:pt x="4469" y="2938"/>
                  </a:lnTo>
                  <a:cubicBezTo>
                    <a:pt x="3250" y="3188"/>
                    <a:pt x="3250" y="3188"/>
                    <a:pt x="3250" y="3188"/>
                  </a:cubicBezTo>
                  <a:lnTo>
                    <a:pt x="3250" y="3188"/>
                  </a:lnTo>
                  <a:cubicBezTo>
                    <a:pt x="3312" y="3594"/>
                    <a:pt x="3062" y="3969"/>
                    <a:pt x="2687" y="4031"/>
                  </a:cubicBezTo>
                  <a:cubicBezTo>
                    <a:pt x="2281" y="4125"/>
                    <a:pt x="1906" y="3875"/>
                    <a:pt x="1844" y="3469"/>
                  </a:cubicBezTo>
                  <a:lnTo>
                    <a:pt x="1844" y="3469"/>
                  </a:lnTo>
                  <a:cubicBezTo>
                    <a:pt x="1062" y="3625"/>
                    <a:pt x="1062" y="3625"/>
                    <a:pt x="1062" y="3625"/>
                  </a:cubicBezTo>
                  <a:lnTo>
                    <a:pt x="1062" y="3625"/>
                  </a:lnTo>
                  <a:lnTo>
                    <a:pt x="1062" y="3625"/>
                  </a:lnTo>
                  <a:lnTo>
                    <a:pt x="1062" y="3625"/>
                  </a:lnTo>
                  <a:lnTo>
                    <a:pt x="1062" y="3625"/>
                  </a:lnTo>
                  <a:cubicBezTo>
                    <a:pt x="625" y="4063"/>
                    <a:pt x="625" y="4063"/>
                    <a:pt x="625" y="4063"/>
                  </a:cubicBezTo>
                  <a:lnTo>
                    <a:pt x="625" y="4063"/>
                  </a:lnTo>
                  <a:lnTo>
                    <a:pt x="625" y="4063"/>
                  </a:lnTo>
                  <a:cubicBezTo>
                    <a:pt x="281" y="3906"/>
                    <a:pt x="31" y="3563"/>
                    <a:pt x="0" y="3188"/>
                  </a:cubicBezTo>
                  <a:lnTo>
                    <a:pt x="0" y="3188"/>
                  </a:lnTo>
                  <a:lnTo>
                    <a:pt x="0" y="3188"/>
                  </a:lnTo>
                  <a:cubicBezTo>
                    <a:pt x="562" y="2938"/>
                    <a:pt x="562" y="2938"/>
                    <a:pt x="562" y="2938"/>
                  </a:cubicBezTo>
                  <a:lnTo>
                    <a:pt x="562" y="2938"/>
                  </a:lnTo>
                  <a:cubicBezTo>
                    <a:pt x="562" y="2938"/>
                    <a:pt x="562" y="2938"/>
                    <a:pt x="562" y="2906"/>
                  </a:cubicBezTo>
                  <a:lnTo>
                    <a:pt x="562" y="2906"/>
                  </a:lnTo>
                  <a:cubicBezTo>
                    <a:pt x="2437" y="0"/>
                    <a:pt x="2437" y="0"/>
                    <a:pt x="2437" y="0"/>
                  </a:cubicBezTo>
                  <a:cubicBezTo>
                    <a:pt x="2937" y="375"/>
                    <a:pt x="3344" y="813"/>
                    <a:pt x="3687" y="1313"/>
                  </a:cubicBezTo>
                  <a:cubicBezTo>
                    <a:pt x="4031" y="1812"/>
                    <a:pt x="4281" y="2344"/>
                    <a:pt x="4469" y="2938"/>
                  </a:cubicBezTo>
                  <a:close/>
                  <a:moveTo>
                    <a:pt x="2656" y="3875"/>
                  </a:moveTo>
                  <a:lnTo>
                    <a:pt x="2656" y="3875"/>
                  </a:lnTo>
                  <a:cubicBezTo>
                    <a:pt x="2937" y="3813"/>
                    <a:pt x="3125" y="3531"/>
                    <a:pt x="3062" y="3219"/>
                  </a:cubicBezTo>
                  <a:lnTo>
                    <a:pt x="3062" y="3219"/>
                  </a:lnTo>
                  <a:cubicBezTo>
                    <a:pt x="2031" y="3438"/>
                    <a:pt x="2031" y="3438"/>
                    <a:pt x="2031" y="3438"/>
                  </a:cubicBezTo>
                  <a:lnTo>
                    <a:pt x="2000" y="3438"/>
                  </a:lnTo>
                  <a:cubicBezTo>
                    <a:pt x="2062" y="3688"/>
                    <a:pt x="2281" y="3875"/>
                    <a:pt x="2531" y="3875"/>
                  </a:cubicBezTo>
                  <a:cubicBezTo>
                    <a:pt x="2562" y="3875"/>
                    <a:pt x="2625" y="3875"/>
                    <a:pt x="2656" y="3875"/>
                  </a:cubicBezTo>
                  <a:close/>
                  <a:moveTo>
                    <a:pt x="2969" y="719"/>
                  </a:moveTo>
                  <a:lnTo>
                    <a:pt x="2969" y="719"/>
                  </a:lnTo>
                  <a:lnTo>
                    <a:pt x="2969" y="719"/>
                  </a:lnTo>
                  <a:cubicBezTo>
                    <a:pt x="2969" y="688"/>
                    <a:pt x="2969" y="688"/>
                    <a:pt x="2969" y="688"/>
                  </a:cubicBezTo>
                  <a:lnTo>
                    <a:pt x="2969" y="688"/>
                  </a:lnTo>
                  <a:lnTo>
                    <a:pt x="2969" y="688"/>
                  </a:lnTo>
                  <a:cubicBezTo>
                    <a:pt x="2906" y="625"/>
                    <a:pt x="2844" y="563"/>
                    <a:pt x="2750" y="469"/>
                  </a:cubicBez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cubicBezTo>
                    <a:pt x="2750" y="500"/>
                    <a:pt x="2750" y="500"/>
                    <a:pt x="2750" y="500"/>
                  </a:cubicBezTo>
                  <a:lnTo>
                    <a:pt x="2750" y="500"/>
                  </a:lnTo>
                  <a:lnTo>
                    <a:pt x="2750" y="500"/>
                  </a:lnTo>
                  <a:cubicBezTo>
                    <a:pt x="906" y="2781"/>
                    <a:pt x="906" y="2781"/>
                    <a:pt x="906" y="2781"/>
                  </a:cubicBezTo>
                  <a:cubicBezTo>
                    <a:pt x="875" y="2812"/>
                    <a:pt x="875" y="2812"/>
                    <a:pt x="875" y="2812"/>
                  </a:cubicBezTo>
                  <a:cubicBezTo>
                    <a:pt x="875" y="2844"/>
                    <a:pt x="875" y="2844"/>
                    <a:pt x="875" y="2844"/>
                  </a:cubicBezTo>
                  <a:lnTo>
                    <a:pt x="875" y="2844"/>
                  </a:lnTo>
                  <a:lnTo>
                    <a:pt x="875" y="2844"/>
                  </a:lnTo>
                  <a:cubicBezTo>
                    <a:pt x="937" y="2781"/>
                    <a:pt x="937" y="2781"/>
                    <a:pt x="937" y="2781"/>
                  </a:cubicBezTo>
                  <a:cubicBezTo>
                    <a:pt x="2969" y="719"/>
                    <a:pt x="2969" y="719"/>
                    <a:pt x="2969" y="71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grpSp>
      <p:sp>
        <p:nvSpPr>
          <p:cNvPr id="36" name="TextBox 35"/>
          <p:cNvSpPr txBox="1"/>
          <p:nvPr/>
        </p:nvSpPr>
        <p:spPr>
          <a:xfrm>
            <a:off x="578201" y="4191753"/>
            <a:ext cx="3161838" cy="164942"/>
          </a:xfrm>
          <a:prstGeom prst="rect">
            <a:avLst/>
          </a:prstGeom>
        </p:spPr>
        <p:txBody>
          <a:bodyPr vert="horz" wrap="square" lIns="0" tIns="0" rIns="0" bIns="0" rtlCol="0">
            <a:no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DURATION</a:t>
            </a:r>
          </a:p>
        </p:txBody>
      </p:sp>
      <p:sp>
        <p:nvSpPr>
          <p:cNvPr id="34" name="TextBox 33"/>
          <p:cNvSpPr txBox="1"/>
          <p:nvPr/>
        </p:nvSpPr>
        <p:spPr>
          <a:xfrm>
            <a:off x="578201" y="1764407"/>
            <a:ext cx="3161838" cy="209993"/>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TYPE OF HOLIDAY</a:t>
            </a:r>
          </a:p>
        </p:txBody>
      </p:sp>
      <p:sp>
        <p:nvSpPr>
          <p:cNvPr id="39" name="TextBox 38"/>
          <p:cNvSpPr txBox="1"/>
          <p:nvPr/>
        </p:nvSpPr>
        <p:spPr>
          <a:xfrm>
            <a:off x="4950947" y="1764407"/>
            <a:ext cx="3161838" cy="209993"/>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TRANSPORT TO DESTINATION</a:t>
            </a:r>
          </a:p>
        </p:txBody>
      </p:sp>
      <p:sp>
        <p:nvSpPr>
          <p:cNvPr id="41" name="TextBox 40"/>
          <p:cNvSpPr txBox="1"/>
          <p:nvPr/>
        </p:nvSpPr>
        <p:spPr>
          <a:xfrm>
            <a:off x="4950947" y="3348583"/>
            <a:ext cx="3161838" cy="228109"/>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TRANSPORT ON DESTINATION</a:t>
            </a:r>
          </a:p>
        </p:txBody>
      </p:sp>
      <p:sp>
        <p:nvSpPr>
          <p:cNvPr id="43" name="TextBox 42"/>
          <p:cNvSpPr txBox="1"/>
          <p:nvPr/>
        </p:nvSpPr>
        <p:spPr>
          <a:xfrm>
            <a:off x="4950947" y="5052605"/>
            <a:ext cx="3161838" cy="253424"/>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ACCOMMODATION</a:t>
            </a:r>
          </a:p>
        </p:txBody>
      </p:sp>
      <p:sp>
        <p:nvSpPr>
          <p:cNvPr id="45" name="TextBox 44"/>
          <p:cNvSpPr txBox="1"/>
          <p:nvPr/>
        </p:nvSpPr>
        <p:spPr>
          <a:xfrm>
            <a:off x="9354692" y="1764407"/>
            <a:ext cx="3161838" cy="336122"/>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ACTIVITIES </a:t>
            </a:r>
          </a:p>
        </p:txBody>
      </p:sp>
      <p:pic>
        <p:nvPicPr>
          <p:cNvPr id="3" name="Picture 2"/>
          <p:cNvPicPr>
            <a:picLocks noChangeAspect="1"/>
          </p:cNvPicPr>
          <p:nvPr/>
        </p:nvPicPr>
        <p:blipFill rotWithShape="1">
          <a:blip r:embed="rId2" cstate="email">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a:off x="8429431" y="943384"/>
            <a:ext cx="323850" cy="295275"/>
          </a:xfrm>
          <a:prstGeom prst="rect">
            <a:avLst/>
          </a:prstGeom>
        </p:spPr>
      </p:pic>
      <p:pic>
        <p:nvPicPr>
          <p:cNvPr id="51" name="Picture 50"/>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429431" y="1294746"/>
            <a:ext cx="314326" cy="314325"/>
          </a:xfrm>
          <a:prstGeom prst="rect">
            <a:avLst/>
          </a:prstGeom>
        </p:spPr>
      </p:pic>
      <p:pic>
        <p:nvPicPr>
          <p:cNvPr id="4" name="Picture 3"/>
          <p:cNvPicPr>
            <a:picLocks noChangeAspect="1"/>
          </p:cNvPicPr>
          <p:nvPr/>
        </p:nvPicPr>
        <p:blipFill rotWithShape="1">
          <a:blip r:embed="rId4"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3119487" y="1129980"/>
            <a:ext cx="576064" cy="444125"/>
          </a:xfrm>
          <a:prstGeom prst="rect">
            <a:avLst/>
          </a:prstGeom>
        </p:spPr>
      </p:pic>
      <p:pic>
        <p:nvPicPr>
          <p:cNvPr id="57" name="Picture 56"/>
          <p:cNvPicPr>
            <a:picLocks noChangeAspect="1"/>
          </p:cNvPicPr>
          <p:nvPr/>
        </p:nvPicPr>
        <p:blipFill rotWithShape="1">
          <a:blip r:embed="rId5" cstate="email">
            <a:duotone>
              <a:schemeClr val="accent6">
                <a:shade val="45000"/>
                <a:satMod val="135000"/>
              </a:schemeClr>
              <a:prstClr val="white"/>
            </a:duotone>
            <a:extLst>
              <a:ext uri="{28A0092B-C50C-407E-A947-70E740481C1C}">
                <a14:useLocalDpi xmlns:a14="http://schemas.microsoft.com/office/drawing/2010/main"/>
              </a:ext>
            </a:extLst>
          </a:blip>
          <a:srcRect/>
          <a:stretch/>
        </p:blipFill>
        <p:spPr>
          <a:xfrm>
            <a:off x="3771118" y="1142106"/>
            <a:ext cx="449795" cy="438949"/>
          </a:xfrm>
          <a:prstGeom prst="rect">
            <a:avLst/>
          </a:prstGeom>
        </p:spPr>
      </p:pic>
      <p:sp>
        <p:nvSpPr>
          <p:cNvPr id="49" name="TextBox 48"/>
          <p:cNvSpPr txBox="1"/>
          <p:nvPr/>
        </p:nvSpPr>
        <p:spPr>
          <a:xfrm>
            <a:off x="10814568" y="396255"/>
            <a:ext cx="2256562" cy="228708"/>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over indexed in segment</a:t>
            </a:r>
          </a:p>
        </p:txBody>
      </p:sp>
      <p:sp>
        <p:nvSpPr>
          <p:cNvPr id="53" name="TextBox 52"/>
          <p:cNvSpPr txBox="1"/>
          <p:nvPr/>
        </p:nvSpPr>
        <p:spPr>
          <a:xfrm>
            <a:off x="10814568" y="644296"/>
            <a:ext cx="2339918" cy="241980"/>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under indexed in segment</a:t>
            </a:r>
          </a:p>
        </p:txBody>
      </p:sp>
      <p:sp>
        <p:nvSpPr>
          <p:cNvPr id="54" name="Rectangle 53"/>
          <p:cNvSpPr/>
          <p:nvPr/>
        </p:nvSpPr>
        <p:spPr bwMode="gray">
          <a:xfrm>
            <a:off x="10536311" y="438601"/>
            <a:ext cx="321830" cy="14401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sp>
        <p:nvSpPr>
          <p:cNvPr id="59" name="Rectangle 58"/>
          <p:cNvSpPr/>
          <p:nvPr/>
        </p:nvSpPr>
        <p:spPr bwMode="gray">
          <a:xfrm>
            <a:off x="10536311" y="688962"/>
            <a:ext cx="321830" cy="1440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graphicFrame>
        <p:nvGraphicFramePr>
          <p:cNvPr id="48" name="Chart 47"/>
          <p:cNvGraphicFramePr/>
          <p:nvPr>
            <p:extLst>
              <p:ext uri="{D42A27DB-BD31-4B8C-83A1-F6EECF244321}">
                <p14:modId xmlns:p14="http://schemas.microsoft.com/office/powerpoint/2010/main" val="2598748721"/>
              </p:ext>
            </p:extLst>
          </p:nvPr>
        </p:nvGraphicFramePr>
        <p:xfrm>
          <a:off x="460641" y="5779446"/>
          <a:ext cx="3857054" cy="891105"/>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62" name="Chart 61"/>
          <p:cNvGraphicFramePr/>
          <p:nvPr>
            <p:extLst>
              <p:ext uri="{D42A27DB-BD31-4B8C-83A1-F6EECF244321}">
                <p14:modId xmlns:p14="http://schemas.microsoft.com/office/powerpoint/2010/main" val="3683826321"/>
              </p:ext>
            </p:extLst>
          </p:nvPr>
        </p:nvGraphicFramePr>
        <p:xfrm>
          <a:off x="460641" y="1994492"/>
          <a:ext cx="4490306" cy="2080837"/>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63" name="Chart 62"/>
          <p:cNvGraphicFramePr/>
          <p:nvPr>
            <p:extLst>
              <p:ext uri="{D42A27DB-BD31-4B8C-83A1-F6EECF244321}">
                <p14:modId xmlns:p14="http://schemas.microsoft.com/office/powerpoint/2010/main" val="3591644856"/>
              </p:ext>
            </p:extLst>
          </p:nvPr>
        </p:nvGraphicFramePr>
        <p:xfrm>
          <a:off x="541540" y="4318515"/>
          <a:ext cx="3878820" cy="137279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64" name="Chart 63"/>
          <p:cNvGraphicFramePr/>
          <p:nvPr>
            <p:extLst>
              <p:ext uri="{D42A27DB-BD31-4B8C-83A1-F6EECF244321}">
                <p14:modId xmlns:p14="http://schemas.microsoft.com/office/powerpoint/2010/main" val="672311833"/>
              </p:ext>
            </p:extLst>
          </p:nvPr>
        </p:nvGraphicFramePr>
        <p:xfrm>
          <a:off x="5289339" y="1981409"/>
          <a:ext cx="3878820" cy="1372790"/>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65" name="Chart 64"/>
          <p:cNvGraphicFramePr/>
          <p:nvPr>
            <p:extLst>
              <p:ext uri="{D42A27DB-BD31-4B8C-83A1-F6EECF244321}">
                <p14:modId xmlns:p14="http://schemas.microsoft.com/office/powerpoint/2010/main" val="171485233"/>
              </p:ext>
            </p:extLst>
          </p:nvPr>
        </p:nvGraphicFramePr>
        <p:xfrm>
          <a:off x="4685721" y="5326993"/>
          <a:ext cx="4668971" cy="1910022"/>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66" name="Chart 65"/>
          <p:cNvGraphicFramePr/>
          <p:nvPr>
            <p:extLst>
              <p:ext uri="{D42A27DB-BD31-4B8C-83A1-F6EECF244321}">
                <p14:modId xmlns:p14="http://schemas.microsoft.com/office/powerpoint/2010/main" val="3573795666"/>
              </p:ext>
            </p:extLst>
          </p:nvPr>
        </p:nvGraphicFramePr>
        <p:xfrm>
          <a:off x="5255219" y="3559839"/>
          <a:ext cx="3878820" cy="1549747"/>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67" name="Chart 66"/>
          <p:cNvGraphicFramePr/>
          <p:nvPr>
            <p:extLst>
              <p:ext uri="{D42A27DB-BD31-4B8C-83A1-F6EECF244321}">
                <p14:modId xmlns:p14="http://schemas.microsoft.com/office/powerpoint/2010/main" val="3215857135"/>
              </p:ext>
            </p:extLst>
          </p:nvPr>
        </p:nvGraphicFramePr>
        <p:xfrm>
          <a:off x="8948333" y="1912533"/>
          <a:ext cx="4972354" cy="5324482"/>
        </p:xfrm>
        <a:graphic>
          <a:graphicData uri="http://schemas.openxmlformats.org/drawingml/2006/chart">
            <c:chart xmlns:c="http://schemas.openxmlformats.org/drawingml/2006/chart" xmlns:r="http://schemas.openxmlformats.org/officeDocument/2006/relationships" r:id="rId12"/>
          </a:graphicData>
        </a:graphic>
      </p:graphicFrame>
      <p:pic>
        <p:nvPicPr>
          <p:cNvPr id="50" name="Picture 2" descr="Bilderesultat for country falg button sweden"/>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12696551" y="6876975"/>
            <a:ext cx="513334" cy="481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2623562"/>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p:cNvSpPr/>
          <p:nvPr/>
        </p:nvSpPr>
        <p:spPr>
          <a:xfrm>
            <a:off x="4664027" y="2577356"/>
            <a:ext cx="6428363" cy="2950611"/>
          </a:xfrm>
          <a:prstGeom prst="rect">
            <a:avLst/>
          </a:prstGeom>
          <a:solidFill>
            <a:srgbClr val="C8C9C7">
              <a:lumMod val="60000"/>
              <a:lumOff val="40000"/>
            </a:srgbClr>
          </a:solidFill>
          <a:ln w="25400" cap="flat" cmpd="sng" algn="ctr">
            <a:noFill/>
            <a:prstDash val="solid"/>
          </a:ln>
          <a:effectLst/>
        </p:spPr>
        <p:txBody>
          <a:bodyPr lIns="62191" tIns="31096" rIns="62191" bIns="31096" rtlCol="0" anchor="ctr"/>
          <a:lstStyle/>
          <a:p>
            <a:pPr marL="0" marR="0" lvl="0" indent="0" algn="ctr" defTabSz="923791"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39" name="TextBox 38"/>
          <p:cNvSpPr txBox="1"/>
          <p:nvPr/>
        </p:nvSpPr>
        <p:spPr>
          <a:xfrm>
            <a:off x="8169008" y="2738860"/>
            <a:ext cx="2923382" cy="2702017"/>
          </a:xfrm>
          <a:prstGeom prst="rect">
            <a:avLst/>
          </a:prstGeom>
        </p:spPr>
        <p:txBody>
          <a:bodyPr vert="horz" wrap="square" lIns="0" tIns="0" rIns="0" bIns="0" rtlCol="0">
            <a:noAutofit/>
          </a:bodyPr>
          <a:lstStyle/>
          <a:p>
            <a:pPr defTabSz="914400">
              <a:defRPr/>
            </a:pPr>
            <a:r>
              <a:rPr lang="en-GB" sz="1800" kern="0" dirty="0">
                <a:solidFill>
                  <a:srgbClr val="1C1C1C">
                    <a:lumMod val="75000"/>
                    <a:lumOff val="25000"/>
                  </a:srgbClr>
                </a:solidFill>
                <a:latin typeface="Calibri"/>
              </a:rPr>
              <a:t>At the Heart of Growing Brands is an understanding of how </a:t>
            </a:r>
            <a:r>
              <a:rPr lang="en-GB" sz="1800" b="1" kern="0" dirty="0">
                <a:solidFill>
                  <a:srgbClr val="1C1C1C">
                    <a:lumMod val="75000"/>
                    <a:lumOff val="25000"/>
                  </a:srgbClr>
                </a:solidFill>
                <a:latin typeface="Calibri"/>
              </a:rPr>
              <a:t>PEOPLE</a:t>
            </a:r>
            <a:r>
              <a:rPr lang="en-GB" sz="1800" kern="0" dirty="0">
                <a:solidFill>
                  <a:srgbClr val="1C1C1C">
                    <a:lumMod val="75000"/>
                    <a:lumOff val="25000"/>
                  </a:srgbClr>
                </a:solidFill>
                <a:latin typeface="Calibri"/>
              </a:rPr>
              <a:t> make </a:t>
            </a:r>
            <a:r>
              <a:rPr lang="en-GB" sz="1800" b="1" kern="0" dirty="0">
                <a:solidFill>
                  <a:srgbClr val="1C1C1C">
                    <a:lumMod val="75000"/>
                    <a:lumOff val="25000"/>
                  </a:srgbClr>
                </a:solidFill>
                <a:latin typeface="Calibri"/>
              </a:rPr>
              <a:t>CHOICES</a:t>
            </a:r>
          </a:p>
          <a:p>
            <a:pPr defTabSz="914400">
              <a:defRPr/>
            </a:pPr>
            <a:endParaRPr lang="en-GB" sz="1800" b="1" kern="0" dirty="0">
              <a:solidFill>
                <a:srgbClr val="1C1C1C">
                  <a:lumMod val="75000"/>
                  <a:lumOff val="25000"/>
                </a:srgbClr>
              </a:solidFill>
              <a:latin typeface="Calibri"/>
            </a:endParaRPr>
          </a:p>
          <a:p>
            <a:pPr defTabSz="914400">
              <a:defRPr/>
            </a:pPr>
            <a:r>
              <a:rPr lang="en-GB" sz="1800" kern="0" dirty="0">
                <a:solidFill>
                  <a:srgbClr val="222223">
                    <a:lumMod val="75000"/>
                    <a:lumOff val="25000"/>
                  </a:srgbClr>
                </a:solidFill>
                <a:latin typeface="Calibri"/>
              </a:rPr>
              <a:t>And with increasing Brand Choices, it is more important than ever before to understand how the decision process works in people’s minds</a:t>
            </a:r>
          </a:p>
        </p:txBody>
      </p:sp>
      <p:sp>
        <p:nvSpPr>
          <p:cNvPr id="2" name="Title 1"/>
          <p:cNvSpPr>
            <a:spLocks noGrp="1"/>
          </p:cNvSpPr>
          <p:nvPr>
            <p:ph type="title"/>
          </p:nvPr>
        </p:nvSpPr>
        <p:spPr>
          <a:xfrm>
            <a:off x="540001" y="540000"/>
            <a:ext cx="4703588" cy="553998"/>
          </a:xfrm>
        </p:spPr>
        <p:txBody>
          <a:bodyPr>
            <a:normAutofit/>
          </a:bodyPr>
          <a:lstStyle/>
          <a:p>
            <a:r>
              <a:rPr lang="en-GB" dirty="0"/>
              <a:t>THE starting point: </a:t>
            </a:r>
          </a:p>
        </p:txBody>
      </p:sp>
      <p:sp>
        <p:nvSpPr>
          <p:cNvPr id="7" name="Title 1"/>
          <p:cNvSpPr txBox="1">
            <a:spLocks/>
          </p:cNvSpPr>
          <p:nvPr/>
        </p:nvSpPr>
        <p:spPr bwMode="gray">
          <a:xfrm>
            <a:off x="554495" y="1165697"/>
            <a:ext cx="10989928" cy="553998"/>
          </a:xfrm>
          <a:prstGeom prst="rect">
            <a:avLst/>
          </a:prstGeom>
          <a:solidFill>
            <a:schemeClr val="accent3"/>
          </a:solidFill>
        </p:spPr>
        <p:txBody>
          <a:bodyPr wrap="none" lIns="82819" tIns="0" rIns="82819" bIns="0" rtlCol="0" anchor="ctr">
            <a:norm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r>
              <a:rPr lang="en-GB" dirty="0"/>
              <a:t>understanding </a:t>
            </a:r>
            <a:r>
              <a:rPr lang="en-GB" b="1" dirty="0"/>
              <a:t>how brand building works</a:t>
            </a:r>
          </a:p>
        </p:txBody>
      </p:sp>
      <p:sp>
        <p:nvSpPr>
          <p:cNvPr id="21" name="TextBox 20"/>
          <p:cNvSpPr txBox="1"/>
          <p:nvPr/>
        </p:nvSpPr>
        <p:spPr>
          <a:xfrm>
            <a:off x="542129" y="2107164"/>
            <a:ext cx="4701459" cy="2697218"/>
          </a:xfrm>
          <a:prstGeom prst="rect">
            <a:avLst/>
          </a:prstGeom>
        </p:spPr>
        <p:txBody>
          <a:bodyPr vert="horz" wrap="square" lIns="0" tIns="0" rIns="0" bIns="0" rtlCol="0">
            <a:normAutofit/>
          </a:bodyPr>
          <a:lstStyle/>
          <a:p>
            <a:pPr marL="4763">
              <a:spcBef>
                <a:spcPts val="1200"/>
              </a:spcBef>
            </a:pPr>
            <a:r>
              <a:rPr lang="en-US" sz="2800" dirty="0"/>
              <a:t>Brands that </a:t>
            </a:r>
            <a:br>
              <a:rPr lang="en-US" sz="2800" dirty="0"/>
            </a:br>
            <a:r>
              <a:rPr lang="en-US" sz="2800" dirty="0"/>
              <a:t>grow are brands </a:t>
            </a:r>
            <a:br>
              <a:rPr lang="en-US" sz="2800" dirty="0"/>
            </a:br>
            <a:r>
              <a:rPr lang="en-US" sz="2800" dirty="0"/>
              <a:t>that are chosen by…</a:t>
            </a:r>
          </a:p>
        </p:txBody>
      </p:sp>
      <p:sp>
        <p:nvSpPr>
          <p:cNvPr id="24" name="Oval 23"/>
          <p:cNvSpPr/>
          <p:nvPr/>
        </p:nvSpPr>
        <p:spPr>
          <a:xfrm>
            <a:off x="4043538" y="2014064"/>
            <a:ext cx="4036317" cy="4035205"/>
          </a:xfrm>
          <a:prstGeom prst="ellipse">
            <a:avLst/>
          </a:prstGeom>
          <a:solidFill>
            <a:srgbClr val="C8C9C7">
              <a:lumMod val="75000"/>
            </a:srgbClr>
          </a:solidFill>
          <a:ln w="25400" cap="flat" cmpd="sng" algn="ctr">
            <a:noFill/>
            <a:prstDash val="solid"/>
          </a:ln>
          <a:effectLst/>
        </p:spPr>
        <p:txBody>
          <a:bodyPr lIns="62191" tIns="31096" rIns="62191" bIns="31096" rtlCol="0" anchor="ctr"/>
          <a:lstStyle/>
          <a:p>
            <a:pPr marL="0" marR="0" lvl="0" indent="0" algn="ctr" defTabSz="923791"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nvGrpSpPr>
          <p:cNvPr id="25" name="Group 24"/>
          <p:cNvGrpSpPr/>
          <p:nvPr/>
        </p:nvGrpSpPr>
        <p:grpSpPr>
          <a:xfrm>
            <a:off x="4257064" y="2212612"/>
            <a:ext cx="3558098" cy="3362689"/>
            <a:chOff x="5549442" y="407032"/>
            <a:chExt cx="6639483" cy="6276577"/>
          </a:xfrm>
        </p:grpSpPr>
        <p:grpSp>
          <p:nvGrpSpPr>
            <p:cNvPr id="26" name="Group 25"/>
            <p:cNvGrpSpPr/>
            <p:nvPr/>
          </p:nvGrpSpPr>
          <p:grpSpPr>
            <a:xfrm>
              <a:off x="5549442" y="407032"/>
              <a:ext cx="6639483" cy="6276577"/>
              <a:chOff x="5549442" y="310264"/>
              <a:chExt cx="6639483" cy="6276577"/>
            </a:xfrm>
          </p:grpSpPr>
          <p:sp>
            <p:nvSpPr>
              <p:cNvPr id="34" name="Oval 33"/>
              <p:cNvSpPr/>
              <p:nvPr/>
            </p:nvSpPr>
            <p:spPr>
              <a:xfrm>
                <a:off x="6865900" y="310264"/>
                <a:ext cx="4006567" cy="4006567"/>
              </a:xfrm>
              <a:prstGeom prst="ellipse">
                <a:avLst/>
              </a:prstGeom>
              <a:solidFill>
                <a:sysClr val="window" lastClr="FFFFFF"/>
              </a:solidFill>
              <a:ln w="25400" cap="flat" cmpd="sng" algn="ctr">
                <a:noFill/>
                <a:prstDash val="solid"/>
              </a:ln>
              <a:effectLst/>
            </p:spPr>
            <p:txBody>
              <a:bodyPr rtlCol="0" anchor="ctr"/>
              <a:lstStyle/>
              <a:p>
                <a:pPr marL="0" marR="0" lvl="0" indent="0" algn="ctr" defTabSz="923791"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35" name="Oval 34"/>
              <p:cNvSpPr/>
              <p:nvPr/>
            </p:nvSpPr>
            <p:spPr>
              <a:xfrm>
                <a:off x="5549442" y="2580274"/>
                <a:ext cx="4006567" cy="4006567"/>
              </a:xfrm>
              <a:prstGeom prst="ellipse">
                <a:avLst/>
              </a:prstGeom>
              <a:solidFill>
                <a:sysClr val="window" lastClr="FFFFFF"/>
              </a:solidFill>
              <a:ln w="25400" cap="flat" cmpd="sng" algn="ctr">
                <a:noFill/>
                <a:prstDash val="solid"/>
              </a:ln>
              <a:effectLst/>
            </p:spPr>
            <p:txBody>
              <a:bodyPr rtlCol="0" anchor="ctr"/>
              <a:lstStyle/>
              <a:p>
                <a:pPr marL="0" marR="0" lvl="0" indent="0" algn="ctr" defTabSz="923791"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36" name="Oval 35"/>
              <p:cNvSpPr/>
              <p:nvPr/>
            </p:nvSpPr>
            <p:spPr>
              <a:xfrm>
                <a:off x="8182358" y="2580274"/>
                <a:ext cx="4006567" cy="4006567"/>
              </a:xfrm>
              <a:prstGeom prst="ellipse">
                <a:avLst/>
              </a:prstGeom>
              <a:solidFill>
                <a:sysClr val="window" lastClr="FFFFFF"/>
              </a:solidFill>
              <a:ln w="25400" cap="flat" cmpd="sng" algn="ctr">
                <a:noFill/>
                <a:prstDash val="solid"/>
              </a:ln>
              <a:effectLst/>
            </p:spPr>
            <p:txBody>
              <a:bodyPr rtlCol="0" anchor="ctr"/>
              <a:lstStyle/>
              <a:p>
                <a:pPr marL="0" marR="0" lvl="0" indent="0" algn="ctr" defTabSz="923791"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grpSp>
          <p:nvGrpSpPr>
            <p:cNvPr id="27" name="Group 26"/>
            <p:cNvGrpSpPr/>
            <p:nvPr/>
          </p:nvGrpSpPr>
          <p:grpSpPr>
            <a:xfrm>
              <a:off x="5897119" y="754709"/>
              <a:ext cx="5944129" cy="5581223"/>
              <a:chOff x="5897119" y="657941"/>
              <a:chExt cx="5944129" cy="5581223"/>
            </a:xfrm>
          </p:grpSpPr>
          <p:sp>
            <p:nvSpPr>
              <p:cNvPr id="31" name="Oval 30"/>
              <p:cNvSpPr/>
              <p:nvPr/>
            </p:nvSpPr>
            <p:spPr>
              <a:xfrm>
                <a:off x="7213577" y="657941"/>
                <a:ext cx="3311213" cy="3311213"/>
              </a:xfrm>
              <a:prstGeom prst="ellipse">
                <a:avLst/>
              </a:prstGeom>
              <a:solidFill>
                <a:srgbClr val="C8C9C7"/>
              </a:solidFill>
              <a:ln w="25400" cap="flat" cmpd="sng" algn="ctr">
                <a:noFill/>
                <a:prstDash val="solid"/>
              </a:ln>
              <a:effectLst/>
            </p:spPr>
            <p:txBody>
              <a:bodyPr rtlCol="0" anchor="ctr"/>
              <a:lstStyle/>
              <a:p>
                <a:pPr marL="0" marR="0" lvl="0" indent="0" algn="ctr" defTabSz="923791"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32" name="Oval 31"/>
              <p:cNvSpPr/>
              <p:nvPr/>
            </p:nvSpPr>
            <p:spPr>
              <a:xfrm>
                <a:off x="5897119" y="2927951"/>
                <a:ext cx="3311213" cy="3311213"/>
              </a:xfrm>
              <a:prstGeom prst="ellipse">
                <a:avLst/>
              </a:prstGeom>
              <a:solidFill>
                <a:srgbClr val="C8C9C7"/>
              </a:solidFill>
              <a:ln w="25400" cap="flat" cmpd="sng" algn="ctr">
                <a:noFill/>
                <a:prstDash val="solid"/>
              </a:ln>
              <a:effectLst/>
            </p:spPr>
            <p:txBody>
              <a:bodyPr rtlCol="0" anchor="ctr"/>
              <a:lstStyle/>
              <a:p>
                <a:pPr marL="0" marR="0" lvl="0" indent="0" algn="ctr" defTabSz="923791"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33" name="Oval 32"/>
              <p:cNvSpPr/>
              <p:nvPr/>
            </p:nvSpPr>
            <p:spPr>
              <a:xfrm>
                <a:off x="8530035" y="2927951"/>
                <a:ext cx="3311213" cy="3311213"/>
              </a:xfrm>
              <a:prstGeom prst="ellipse">
                <a:avLst/>
              </a:prstGeom>
              <a:solidFill>
                <a:srgbClr val="C8C9C7"/>
              </a:solidFill>
              <a:ln w="25400" cap="flat" cmpd="sng" algn="ctr">
                <a:noFill/>
                <a:prstDash val="solid"/>
              </a:ln>
              <a:effectLst/>
            </p:spPr>
            <p:txBody>
              <a:bodyPr rtlCol="0" anchor="ctr"/>
              <a:lstStyle/>
              <a:p>
                <a:pPr marL="0" marR="0" lvl="0" indent="0" algn="ctr" defTabSz="923791"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8" name="Oval 27"/>
            <p:cNvSpPr/>
            <p:nvPr/>
          </p:nvSpPr>
          <p:spPr>
            <a:xfrm>
              <a:off x="7625301" y="1166433"/>
              <a:ext cx="2487764" cy="2487764"/>
            </a:xfrm>
            <a:prstGeom prst="ellipse">
              <a:avLst/>
            </a:prstGeom>
            <a:solidFill>
              <a:srgbClr val="007681"/>
            </a:solidFill>
            <a:ln w="25400" cap="flat" cmpd="sng" algn="ctr">
              <a:noFill/>
              <a:prstDash val="solid"/>
            </a:ln>
            <a:effectLst/>
          </p:spPr>
          <p:txBody>
            <a:bodyPr rtlCol="0" anchor="ctr"/>
            <a:lstStyle/>
            <a:p>
              <a:pPr marL="0" marR="0" lvl="0" indent="0" algn="ctr" defTabSz="923791" eaLnBrk="1" fontAlgn="auto" latinLnBrk="0" hangingPunct="1">
                <a:lnSpc>
                  <a:spcPct val="9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a:ea typeface="+mn-ea"/>
                  <a:cs typeface="+mn-cs"/>
                </a:rPr>
                <a:t>MORE PEOPLE</a:t>
              </a:r>
            </a:p>
          </p:txBody>
        </p:sp>
        <p:sp>
          <p:nvSpPr>
            <p:cNvPr id="29" name="Oval 28"/>
            <p:cNvSpPr/>
            <p:nvPr/>
          </p:nvSpPr>
          <p:spPr>
            <a:xfrm>
              <a:off x="6308843" y="3436443"/>
              <a:ext cx="2487764" cy="2487764"/>
            </a:xfrm>
            <a:prstGeom prst="ellipse">
              <a:avLst/>
            </a:prstGeom>
            <a:solidFill>
              <a:srgbClr val="E87722"/>
            </a:solidFill>
            <a:ln w="25400" cap="flat" cmpd="sng" algn="ctr">
              <a:noFill/>
              <a:prstDash val="solid"/>
            </a:ln>
            <a:effectLst/>
          </p:spPr>
          <p:txBody>
            <a:bodyPr rtlCol="0" anchor="ctr"/>
            <a:lstStyle/>
            <a:p>
              <a:pPr marL="0" marR="0" lvl="0" indent="0" algn="ctr" defTabSz="923791" eaLnBrk="1" fontAlgn="auto" latinLnBrk="0" hangingPunct="1">
                <a:lnSpc>
                  <a:spcPct val="9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a:ea typeface="+mn-ea"/>
                  <a:cs typeface="+mn-cs"/>
                </a:rPr>
                <a:t>MORE EASILY</a:t>
              </a:r>
            </a:p>
          </p:txBody>
        </p:sp>
        <p:sp>
          <p:nvSpPr>
            <p:cNvPr id="30" name="Oval 29"/>
            <p:cNvSpPr/>
            <p:nvPr/>
          </p:nvSpPr>
          <p:spPr>
            <a:xfrm>
              <a:off x="8941759" y="3436443"/>
              <a:ext cx="2487764" cy="2487764"/>
            </a:xfrm>
            <a:prstGeom prst="ellipse">
              <a:avLst/>
            </a:prstGeom>
            <a:solidFill>
              <a:srgbClr val="418FAB"/>
            </a:solidFill>
            <a:ln w="25400" cap="flat" cmpd="sng" algn="ctr">
              <a:noFill/>
              <a:prstDash val="solid"/>
            </a:ln>
            <a:effectLst/>
          </p:spPr>
          <p:txBody>
            <a:bodyPr rtlCol="0" anchor="ctr"/>
            <a:lstStyle/>
            <a:p>
              <a:pPr marL="0" marR="0" lvl="0" indent="0" algn="ctr" defTabSz="923791" eaLnBrk="1" fontAlgn="auto" latinLnBrk="0" hangingPunct="1">
                <a:lnSpc>
                  <a:spcPct val="9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a:ea typeface="+mn-ea"/>
                  <a:cs typeface="+mn-cs"/>
                </a:rPr>
                <a:t>MORE OFTEN</a:t>
              </a:r>
            </a:p>
          </p:txBody>
        </p:sp>
      </p:grpSp>
      <p:sp>
        <p:nvSpPr>
          <p:cNvPr id="40" name="Title 1"/>
          <p:cNvSpPr txBox="1">
            <a:spLocks/>
          </p:cNvSpPr>
          <p:nvPr/>
        </p:nvSpPr>
        <p:spPr bwMode="gray">
          <a:xfrm>
            <a:off x="5731089" y="6444781"/>
            <a:ext cx="7470901" cy="903151"/>
          </a:xfrm>
          <a:prstGeom prst="rect">
            <a:avLst/>
          </a:prstGeom>
          <a:solidFill>
            <a:schemeClr val="accent3"/>
          </a:solidFill>
        </p:spPr>
        <p:txBody>
          <a:bodyPr wrap="square" lIns="82819" tIns="0" rIns="82819" bIns="0" rtlCol="0" anchor="ctr">
            <a:no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r>
              <a:rPr lang="en-GB" sz="2000" dirty="0"/>
              <a:t>So </a:t>
            </a:r>
            <a:r>
              <a:rPr lang="en-GB" sz="2000" b="1" dirty="0"/>
              <a:t>how</a:t>
            </a:r>
            <a:r>
              <a:rPr lang="en-GB" sz="2000" dirty="0"/>
              <a:t> </a:t>
            </a:r>
            <a:r>
              <a:rPr lang="en-US" sz="2000" dirty="0"/>
              <a:t>can Innovation Norway make it </a:t>
            </a:r>
            <a:r>
              <a:rPr lang="en-US" sz="2000" b="1" dirty="0"/>
              <a:t>easier</a:t>
            </a:r>
            <a:r>
              <a:rPr lang="en-US" sz="2000" dirty="0"/>
              <a:t> for </a:t>
            </a:r>
            <a:r>
              <a:rPr lang="en-US" sz="2000" b="1" dirty="0"/>
              <a:t>more people </a:t>
            </a:r>
            <a:r>
              <a:rPr lang="en-US" sz="2000" dirty="0"/>
              <a:t>to come to Norway </a:t>
            </a:r>
            <a:r>
              <a:rPr lang="en-US" sz="2000" b="1" dirty="0"/>
              <a:t>more often?</a:t>
            </a:r>
            <a:endParaRPr lang="en-GB" sz="2000" b="1" dirty="0"/>
          </a:p>
        </p:txBody>
      </p:sp>
    </p:spTree>
    <p:extLst>
      <p:ext uri="{BB962C8B-B14F-4D97-AF65-F5344CB8AC3E}">
        <p14:creationId xmlns:p14="http://schemas.microsoft.com/office/powerpoint/2010/main" val="2403116447"/>
      </p:ext>
    </p:extLst>
  </p:cSld>
  <p:clrMapOvr>
    <a:masterClrMapping/>
  </p:clrMapOvr>
  <p:transition>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0000" y="346312"/>
            <a:ext cx="5891855" cy="553999"/>
          </a:xfrm>
          <a:solidFill>
            <a:schemeClr val="tx1"/>
          </a:solidFill>
        </p:spPr>
        <p:txBody>
          <a:bodyPr>
            <a:normAutofit/>
          </a:bodyPr>
          <a:lstStyle/>
          <a:p>
            <a:r>
              <a:rPr lang="en-GB" sz="3200" dirty="0"/>
              <a:t>Segment profile </a:t>
            </a:r>
            <a:r>
              <a:rPr lang="en-GB" sz="3200" b="1" dirty="0"/>
              <a:t>- CONTROL</a:t>
            </a:r>
          </a:p>
        </p:txBody>
      </p:sp>
      <p:sp>
        <p:nvSpPr>
          <p:cNvPr id="5" name="Rectangle 4"/>
          <p:cNvSpPr/>
          <p:nvPr/>
        </p:nvSpPr>
        <p:spPr>
          <a:xfrm>
            <a:off x="519848" y="1220584"/>
            <a:ext cx="3426943"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PLANNING</a:t>
            </a:r>
          </a:p>
        </p:txBody>
      </p:sp>
      <p:sp>
        <p:nvSpPr>
          <p:cNvPr id="6" name="Rectangle 5"/>
          <p:cNvSpPr/>
          <p:nvPr/>
        </p:nvSpPr>
        <p:spPr>
          <a:xfrm>
            <a:off x="516957" y="3623217"/>
            <a:ext cx="3863935"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TRAVEL COMPANIONS</a:t>
            </a:r>
          </a:p>
        </p:txBody>
      </p:sp>
      <p:grpSp>
        <p:nvGrpSpPr>
          <p:cNvPr id="8" name="Group 7"/>
          <p:cNvGrpSpPr/>
          <p:nvPr/>
        </p:nvGrpSpPr>
        <p:grpSpPr>
          <a:xfrm>
            <a:off x="4525370" y="7870736"/>
            <a:ext cx="4321317" cy="5426685"/>
            <a:chOff x="3047227" y="867188"/>
            <a:chExt cx="2940088" cy="3409123"/>
          </a:xfrm>
        </p:grpSpPr>
        <p:cxnSp>
          <p:nvCxnSpPr>
            <p:cNvPr id="9" name="Straight Connector 8"/>
            <p:cNvCxnSpPr/>
            <p:nvPr/>
          </p:nvCxnSpPr>
          <p:spPr>
            <a:xfrm>
              <a:off x="3047227" y="916826"/>
              <a:ext cx="0" cy="3309847"/>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987315" y="867188"/>
              <a:ext cx="0" cy="3409123"/>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a:off x="519854" y="1655793"/>
            <a:ext cx="12399064" cy="0"/>
          </a:xfrm>
          <a:prstGeom prst="line">
            <a:avLst/>
          </a:prstGeom>
          <a:noFill/>
          <a:ln w="12700">
            <a:solidFill>
              <a:schemeClr val="accent6"/>
            </a:solidFill>
            <a:round/>
            <a:headEnd/>
            <a:tailEnd/>
          </a:ln>
          <a:effectLst/>
          <a:extLst>
            <a:ext uri="{909E8E84-426E-40DD-AFC4-6F175D3DCCD1}">
              <a14:hiddenFill xmlns:a14="http://schemas.microsoft.com/office/drawing/2010/main">
                <a:noFill/>
              </a14:hiddenFill>
            </a:ext>
          </a:extLst>
        </p:spPr>
      </p:cxnSp>
      <p:cxnSp>
        <p:nvCxnSpPr>
          <p:cNvPr id="16" name="Straight Connector 15"/>
          <p:cNvCxnSpPr/>
          <p:nvPr/>
        </p:nvCxnSpPr>
        <p:spPr>
          <a:xfrm>
            <a:off x="516963" y="4058426"/>
            <a:ext cx="7787100"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Lst>
        </p:spPr>
      </p:cxnSp>
      <p:grpSp>
        <p:nvGrpSpPr>
          <p:cNvPr id="18" name="Group 17"/>
          <p:cNvGrpSpPr/>
          <p:nvPr/>
        </p:nvGrpSpPr>
        <p:grpSpPr>
          <a:xfrm>
            <a:off x="2266727" y="990508"/>
            <a:ext cx="724113" cy="627421"/>
            <a:chOff x="1362075" y="4471988"/>
            <a:chExt cx="2351088" cy="2036762"/>
          </a:xfrm>
          <a:solidFill>
            <a:srgbClr val="FFC000"/>
          </a:solidFill>
        </p:grpSpPr>
        <p:sp>
          <p:nvSpPr>
            <p:cNvPr id="19" name="Freeform 3"/>
            <p:cNvSpPr>
              <a:spLocks noChangeArrowheads="1"/>
            </p:cNvSpPr>
            <p:nvPr/>
          </p:nvSpPr>
          <p:spPr bwMode="auto">
            <a:xfrm>
              <a:off x="2744788" y="5091113"/>
              <a:ext cx="338137" cy="495300"/>
            </a:xfrm>
            <a:custGeom>
              <a:avLst/>
              <a:gdLst>
                <a:gd name="T0" fmla="*/ 0 w 939"/>
                <a:gd name="T1" fmla="*/ 0 h 1376"/>
                <a:gd name="T2" fmla="*/ 0 w 939"/>
                <a:gd name="T3" fmla="*/ 0 h 1376"/>
                <a:gd name="T4" fmla="*/ 938 w 939"/>
                <a:gd name="T5" fmla="*/ 1375 h 1376"/>
                <a:gd name="T6" fmla="*/ 0 w 939"/>
                <a:gd name="T7" fmla="*/ 0 h 1376"/>
              </a:gdLst>
              <a:ahLst/>
              <a:cxnLst>
                <a:cxn ang="0">
                  <a:pos x="T0" y="T1"/>
                </a:cxn>
                <a:cxn ang="0">
                  <a:pos x="T2" y="T3"/>
                </a:cxn>
                <a:cxn ang="0">
                  <a:pos x="T4" y="T5"/>
                </a:cxn>
                <a:cxn ang="0">
                  <a:pos x="T6" y="T7"/>
                </a:cxn>
              </a:cxnLst>
              <a:rect l="0" t="0" r="r" b="b"/>
              <a:pathLst>
                <a:path w="939" h="1376">
                  <a:moveTo>
                    <a:pt x="0" y="0"/>
                  </a:moveTo>
                  <a:lnTo>
                    <a:pt x="0" y="0"/>
                  </a:lnTo>
                  <a:cubicBezTo>
                    <a:pt x="500" y="313"/>
                    <a:pt x="813" y="813"/>
                    <a:pt x="938" y="1375"/>
                  </a:cubicBezTo>
                  <a:cubicBezTo>
                    <a:pt x="688" y="875"/>
                    <a:pt x="375" y="40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0" name="Freeform 4"/>
            <p:cNvSpPr>
              <a:spLocks noChangeArrowheads="1"/>
            </p:cNvSpPr>
            <p:nvPr/>
          </p:nvSpPr>
          <p:spPr bwMode="auto">
            <a:xfrm>
              <a:off x="2779713" y="4956175"/>
              <a:ext cx="439737" cy="641350"/>
            </a:xfrm>
            <a:custGeom>
              <a:avLst/>
              <a:gdLst>
                <a:gd name="T0" fmla="*/ 0 w 1220"/>
                <a:gd name="T1" fmla="*/ 0 h 1782"/>
                <a:gd name="T2" fmla="*/ 0 w 1220"/>
                <a:gd name="T3" fmla="*/ 0 h 1782"/>
                <a:gd name="T4" fmla="*/ 1219 w 1220"/>
                <a:gd name="T5" fmla="*/ 1781 h 1782"/>
                <a:gd name="T6" fmla="*/ 0 w 1220"/>
                <a:gd name="T7" fmla="*/ 0 h 1782"/>
              </a:gdLst>
              <a:ahLst/>
              <a:cxnLst>
                <a:cxn ang="0">
                  <a:pos x="T0" y="T1"/>
                </a:cxn>
                <a:cxn ang="0">
                  <a:pos x="T2" y="T3"/>
                </a:cxn>
                <a:cxn ang="0">
                  <a:pos x="T4" y="T5"/>
                </a:cxn>
                <a:cxn ang="0">
                  <a:pos x="T6" y="T7"/>
                </a:cxn>
              </a:cxnLst>
              <a:rect l="0" t="0" r="r" b="b"/>
              <a:pathLst>
                <a:path w="1220" h="1782">
                  <a:moveTo>
                    <a:pt x="0" y="0"/>
                  </a:moveTo>
                  <a:lnTo>
                    <a:pt x="0" y="0"/>
                  </a:lnTo>
                  <a:cubicBezTo>
                    <a:pt x="625" y="407"/>
                    <a:pt x="1063" y="1063"/>
                    <a:pt x="1219" y="1781"/>
                  </a:cubicBezTo>
                  <a:cubicBezTo>
                    <a:pt x="906" y="1125"/>
                    <a:pt x="500" y="53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1" name="Freeform 5"/>
            <p:cNvSpPr>
              <a:spLocks noChangeArrowheads="1"/>
            </p:cNvSpPr>
            <p:nvPr/>
          </p:nvSpPr>
          <p:spPr bwMode="auto">
            <a:xfrm>
              <a:off x="2801938" y="4832350"/>
              <a:ext cx="550862" cy="787400"/>
            </a:xfrm>
            <a:custGeom>
              <a:avLst/>
              <a:gdLst>
                <a:gd name="T0" fmla="*/ 0 w 1532"/>
                <a:gd name="T1" fmla="*/ 0 h 2188"/>
                <a:gd name="T2" fmla="*/ 0 w 1532"/>
                <a:gd name="T3" fmla="*/ 0 h 2188"/>
                <a:gd name="T4" fmla="*/ 1531 w 1532"/>
                <a:gd name="T5" fmla="*/ 2187 h 2188"/>
                <a:gd name="T6" fmla="*/ 0 w 1532"/>
                <a:gd name="T7" fmla="*/ 0 h 2188"/>
              </a:gdLst>
              <a:ahLst/>
              <a:cxnLst>
                <a:cxn ang="0">
                  <a:pos x="T0" y="T1"/>
                </a:cxn>
                <a:cxn ang="0">
                  <a:pos x="T2" y="T3"/>
                </a:cxn>
                <a:cxn ang="0">
                  <a:pos x="T4" y="T5"/>
                </a:cxn>
                <a:cxn ang="0">
                  <a:pos x="T6" y="T7"/>
                </a:cxn>
              </a:cxnLst>
              <a:rect l="0" t="0" r="r" b="b"/>
              <a:pathLst>
                <a:path w="1532" h="2188">
                  <a:moveTo>
                    <a:pt x="0" y="0"/>
                  </a:moveTo>
                  <a:lnTo>
                    <a:pt x="0" y="0"/>
                  </a:lnTo>
                  <a:cubicBezTo>
                    <a:pt x="843" y="437"/>
                    <a:pt x="1406" y="1250"/>
                    <a:pt x="1531" y="2187"/>
                  </a:cubicBezTo>
                  <a:cubicBezTo>
                    <a:pt x="1187" y="1375"/>
                    <a:pt x="656" y="593"/>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2" name="Freeform 6"/>
            <p:cNvSpPr>
              <a:spLocks noChangeArrowheads="1"/>
            </p:cNvSpPr>
            <p:nvPr/>
          </p:nvSpPr>
          <p:spPr bwMode="auto">
            <a:xfrm>
              <a:off x="2835275" y="4708525"/>
              <a:ext cx="641350" cy="933450"/>
            </a:xfrm>
            <a:custGeom>
              <a:avLst/>
              <a:gdLst>
                <a:gd name="T0" fmla="*/ 0 w 1783"/>
                <a:gd name="T1" fmla="*/ 0 h 2594"/>
                <a:gd name="T2" fmla="*/ 0 w 1783"/>
                <a:gd name="T3" fmla="*/ 0 h 2594"/>
                <a:gd name="T4" fmla="*/ 1782 w 1783"/>
                <a:gd name="T5" fmla="*/ 2593 h 2594"/>
                <a:gd name="T6" fmla="*/ 0 w 1783"/>
                <a:gd name="T7" fmla="*/ 0 h 2594"/>
              </a:gdLst>
              <a:ahLst/>
              <a:cxnLst>
                <a:cxn ang="0">
                  <a:pos x="T0" y="T1"/>
                </a:cxn>
                <a:cxn ang="0">
                  <a:pos x="T2" y="T3"/>
                </a:cxn>
                <a:cxn ang="0">
                  <a:pos x="T4" y="T5"/>
                </a:cxn>
                <a:cxn ang="0">
                  <a:pos x="T6" y="T7"/>
                </a:cxn>
              </a:cxnLst>
              <a:rect l="0" t="0" r="r" b="b"/>
              <a:pathLst>
                <a:path w="1783" h="2594">
                  <a:moveTo>
                    <a:pt x="0" y="0"/>
                  </a:moveTo>
                  <a:lnTo>
                    <a:pt x="0" y="0"/>
                  </a:lnTo>
                  <a:cubicBezTo>
                    <a:pt x="969" y="531"/>
                    <a:pt x="1625" y="1500"/>
                    <a:pt x="1782" y="2593"/>
                  </a:cubicBezTo>
                  <a:cubicBezTo>
                    <a:pt x="1406" y="1594"/>
                    <a:pt x="813" y="68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3" name="Freeform 7"/>
            <p:cNvSpPr>
              <a:spLocks noChangeArrowheads="1"/>
            </p:cNvSpPr>
            <p:nvPr/>
          </p:nvSpPr>
          <p:spPr bwMode="auto">
            <a:xfrm>
              <a:off x="2857500" y="4584700"/>
              <a:ext cx="742950" cy="1069975"/>
            </a:xfrm>
            <a:custGeom>
              <a:avLst/>
              <a:gdLst>
                <a:gd name="T0" fmla="*/ 2062 w 2063"/>
                <a:gd name="T1" fmla="*/ 2969 h 2970"/>
                <a:gd name="T2" fmla="*/ 2062 w 2063"/>
                <a:gd name="T3" fmla="*/ 2969 h 2970"/>
                <a:gd name="T4" fmla="*/ 1250 w 2063"/>
                <a:gd name="T5" fmla="*/ 1344 h 2970"/>
                <a:gd name="T6" fmla="*/ 1250 w 2063"/>
                <a:gd name="T7" fmla="*/ 1313 h 2970"/>
                <a:gd name="T8" fmla="*/ 0 w 2063"/>
                <a:gd name="T9" fmla="*/ 0 h 2970"/>
                <a:gd name="T10" fmla="*/ 2062 w 2063"/>
                <a:gd name="T11" fmla="*/ 2969 h 2970"/>
              </a:gdLst>
              <a:ahLst/>
              <a:cxnLst>
                <a:cxn ang="0">
                  <a:pos x="T0" y="T1"/>
                </a:cxn>
                <a:cxn ang="0">
                  <a:pos x="T2" y="T3"/>
                </a:cxn>
                <a:cxn ang="0">
                  <a:pos x="T4" y="T5"/>
                </a:cxn>
                <a:cxn ang="0">
                  <a:pos x="T6" y="T7"/>
                </a:cxn>
                <a:cxn ang="0">
                  <a:pos x="T8" y="T9"/>
                </a:cxn>
                <a:cxn ang="0">
                  <a:pos x="T10" y="T11"/>
                </a:cxn>
              </a:cxnLst>
              <a:rect l="0" t="0" r="r" b="b"/>
              <a:pathLst>
                <a:path w="2063" h="2970">
                  <a:moveTo>
                    <a:pt x="2062" y="2969"/>
                  </a:moveTo>
                  <a:lnTo>
                    <a:pt x="2062" y="2969"/>
                  </a:lnTo>
                  <a:cubicBezTo>
                    <a:pt x="1875" y="2375"/>
                    <a:pt x="1593" y="1844"/>
                    <a:pt x="1250" y="1344"/>
                  </a:cubicBezTo>
                  <a:lnTo>
                    <a:pt x="1250" y="1313"/>
                  </a:lnTo>
                  <a:cubicBezTo>
                    <a:pt x="906" y="813"/>
                    <a:pt x="469" y="375"/>
                    <a:pt x="0" y="0"/>
                  </a:cubicBezTo>
                  <a:cubicBezTo>
                    <a:pt x="1125" y="625"/>
                    <a:pt x="1875" y="1719"/>
                    <a:pt x="2062" y="2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4" name="Freeform 8"/>
            <p:cNvSpPr>
              <a:spLocks noChangeArrowheads="1"/>
            </p:cNvSpPr>
            <p:nvPr/>
          </p:nvSpPr>
          <p:spPr bwMode="auto">
            <a:xfrm>
              <a:off x="2892425" y="4471988"/>
              <a:ext cx="820738" cy="1203325"/>
            </a:xfrm>
            <a:custGeom>
              <a:avLst/>
              <a:gdLst>
                <a:gd name="T0" fmla="*/ 0 w 2282"/>
                <a:gd name="T1" fmla="*/ 0 h 3344"/>
                <a:gd name="T2" fmla="*/ 0 w 2282"/>
                <a:gd name="T3" fmla="*/ 0 h 3344"/>
                <a:gd name="T4" fmla="*/ 2281 w 2282"/>
                <a:gd name="T5" fmla="*/ 3343 h 3344"/>
                <a:gd name="T6" fmla="*/ 0 w 2282"/>
                <a:gd name="T7" fmla="*/ 0 h 3344"/>
              </a:gdLst>
              <a:ahLst/>
              <a:cxnLst>
                <a:cxn ang="0">
                  <a:pos x="T0" y="T1"/>
                </a:cxn>
                <a:cxn ang="0">
                  <a:pos x="T2" y="T3"/>
                </a:cxn>
                <a:cxn ang="0">
                  <a:pos x="T4" y="T5"/>
                </a:cxn>
                <a:cxn ang="0">
                  <a:pos x="T6" y="T7"/>
                </a:cxn>
              </a:cxnLst>
              <a:rect l="0" t="0" r="r" b="b"/>
              <a:pathLst>
                <a:path w="2282" h="3344">
                  <a:moveTo>
                    <a:pt x="0" y="0"/>
                  </a:moveTo>
                  <a:lnTo>
                    <a:pt x="0" y="0"/>
                  </a:lnTo>
                  <a:cubicBezTo>
                    <a:pt x="1249" y="687"/>
                    <a:pt x="2125" y="1906"/>
                    <a:pt x="2281" y="3343"/>
                  </a:cubicBezTo>
                  <a:cubicBezTo>
                    <a:pt x="1937" y="2000"/>
                    <a:pt x="1125" y="81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5" name="Freeform 9"/>
            <p:cNvSpPr>
              <a:spLocks noChangeArrowheads="1"/>
            </p:cNvSpPr>
            <p:nvPr/>
          </p:nvSpPr>
          <p:spPr bwMode="auto">
            <a:xfrm>
              <a:off x="2251075" y="4887913"/>
              <a:ext cx="866775" cy="1227137"/>
            </a:xfrm>
            <a:custGeom>
              <a:avLst/>
              <a:gdLst>
                <a:gd name="T0" fmla="*/ 2407 w 2408"/>
                <a:gd name="T1" fmla="*/ 3312 h 3407"/>
                <a:gd name="T2" fmla="*/ 2407 w 2408"/>
                <a:gd name="T3" fmla="*/ 3312 h 3407"/>
                <a:gd name="T4" fmla="*/ 2344 w 2408"/>
                <a:gd name="T5" fmla="*/ 3406 h 3407"/>
                <a:gd name="T6" fmla="*/ 2282 w 2408"/>
                <a:gd name="T7" fmla="*/ 3406 h 3407"/>
                <a:gd name="T8" fmla="*/ 2250 w 2408"/>
                <a:gd name="T9" fmla="*/ 3344 h 3407"/>
                <a:gd name="T10" fmla="*/ 2250 w 2408"/>
                <a:gd name="T11" fmla="*/ 3344 h 3407"/>
                <a:gd name="T12" fmla="*/ 1438 w 2408"/>
                <a:gd name="T13" fmla="*/ 1562 h 3407"/>
                <a:gd name="T14" fmla="*/ 63 w 2408"/>
                <a:gd name="T15" fmla="*/ 156 h 3407"/>
                <a:gd name="T16" fmla="*/ 63 w 2408"/>
                <a:gd name="T17" fmla="*/ 156 h 3407"/>
                <a:gd name="T18" fmla="*/ 63 w 2408"/>
                <a:gd name="T19" fmla="*/ 125 h 3407"/>
                <a:gd name="T20" fmla="*/ 31 w 2408"/>
                <a:gd name="T21" fmla="*/ 31 h 3407"/>
                <a:gd name="T22" fmla="*/ 125 w 2408"/>
                <a:gd name="T23" fmla="*/ 31 h 3407"/>
                <a:gd name="T24" fmla="*/ 156 w 2408"/>
                <a:gd name="T25" fmla="*/ 31 h 3407"/>
                <a:gd name="T26" fmla="*/ 2407 w 2408"/>
                <a:gd name="T27" fmla="*/ 3312 h 3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08" h="3407">
                  <a:moveTo>
                    <a:pt x="2407" y="3312"/>
                  </a:moveTo>
                  <a:lnTo>
                    <a:pt x="2407" y="3312"/>
                  </a:lnTo>
                  <a:cubicBezTo>
                    <a:pt x="2407" y="3344"/>
                    <a:pt x="2375" y="3406"/>
                    <a:pt x="2344" y="3406"/>
                  </a:cubicBezTo>
                  <a:cubicBezTo>
                    <a:pt x="2313" y="3406"/>
                    <a:pt x="2313" y="3406"/>
                    <a:pt x="2282" y="3406"/>
                  </a:cubicBezTo>
                  <a:cubicBezTo>
                    <a:pt x="2282" y="3375"/>
                    <a:pt x="2250" y="3375"/>
                    <a:pt x="2250" y="3344"/>
                  </a:cubicBezTo>
                  <a:lnTo>
                    <a:pt x="2250" y="3344"/>
                  </a:lnTo>
                  <a:cubicBezTo>
                    <a:pt x="2094" y="2719"/>
                    <a:pt x="1813" y="2093"/>
                    <a:pt x="1438" y="1562"/>
                  </a:cubicBezTo>
                  <a:cubicBezTo>
                    <a:pt x="1063" y="1000"/>
                    <a:pt x="594" y="531"/>
                    <a:pt x="63" y="156"/>
                  </a:cubicBezTo>
                  <a:lnTo>
                    <a:pt x="63" y="156"/>
                  </a:lnTo>
                  <a:cubicBezTo>
                    <a:pt x="63" y="156"/>
                    <a:pt x="63" y="156"/>
                    <a:pt x="63" y="125"/>
                  </a:cubicBezTo>
                  <a:cubicBezTo>
                    <a:pt x="31" y="125"/>
                    <a:pt x="0" y="62"/>
                    <a:pt x="31" y="31"/>
                  </a:cubicBezTo>
                  <a:cubicBezTo>
                    <a:pt x="63" y="0"/>
                    <a:pt x="94" y="0"/>
                    <a:pt x="125" y="31"/>
                  </a:cubicBezTo>
                  <a:cubicBezTo>
                    <a:pt x="156" y="31"/>
                    <a:pt x="156" y="31"/>
                    <a:pt x="156" y="31"/>
                  </a:cubicBezTo>
                  <a:cubicBezTo>
                    <a:pt x="1250" y="844"/>
                    <a:pt x="2032" y="2000"/>
                    <a:pt x="2407" y="331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6" name="Freeform 10"/>
            <p:cNvSpPr>
              <a:spLocks noChangeArrowheads="1"/>
            </p:cNvSpPr>
            <p:nvPr/>
          </p:nvSpPr>
          <p:spPr bwMode="auto">
            <a:xfrm>
              <a:off x="1362075" y="6115050"/>
              <a:ext cx="293688" cy="393700"/>
            </a:xfrm>
            <a:custGeom>
              <a:avLst/>
              <a:gdLst>
                <a:gd name="T0" fmla="*/ 750 w 814"/>
                <a:gd name="T1" fmla="*/ 969 h 1095"/>
                <a:gd name="T2" fmla="*/ 750 w 814"/>
                <a:gd name="T3" fmla="*/ 969 h 1095"/>
                <a:gd name="T4" fmla="*/ 782 w 814"/>
                <a:gd name="T5" fmla="*/ 1063 h 1095"/>
                <a:gd name="T6" fmla="*/ 750 w 814"/>
                <a:gd name="T7" fmla="*/ 1094 h 1095"/>
                <a:gd name="T8" fmla="*/ 688 w 814"/>
                <a:gd name="T9" fmla="*/ 1094 h 1095"/>
                <a:gd name="T10" fmla="*/ 688 w 814"/>
                <a:gd name="T11" fmla="*/ 1094 h 1095"/>
                <a:gd name="T12" fmla="*/ 0 w 814"/>
                <a:gd name="T13" fmla="*/ 63 h 1095"/>
                <a:gd name="T14" fmla="*/ 0 w 814"/>
                <a:gd name="T15" fmla="*/ 63 h 1095"/>
                <a:gd name="T16" fmla="*/ 0 w 814"/>
                <a:gd name="T17" fmla="*/ 63 h 1095"/>
                <a:gd name="T18" fmla="*/ 32 w 814"/>
                <a:gd name="T19" fmla="*/ 31 h 1095"/>
                <a:gd name="T20" fmla="*/ 63 w 814"/>
                <a:gd name="T21" fmla="*/ 0 h 1095"/>
                <a:gd name="T22" fmla="*/ 126 w 814"/>
                <a:gd name="T23" fmla="*/ 63 h 1095"/>
                <a:gd name="T24" fmla="*/ 126 w 814"/>
                <a:gd name="T25" fmla="*/ 63 h 1095"/>
                <a:gd name="T26" fmla="*/ 126 w 814"/>
                <a:gd name="T27" fmla="*/ 63 h 1095"/>
                <a:gd name="T28" fmla="*/ 126 w 814"/>
                <a:gd name="T29" fmla="*/ 63 h 1095"/>
                <a:gd name="T30" fmla="*/ 126 w 814"/>
                <a:gd name="T31" fmla="*/ 63 h 1095"/>
                <a:gd name="T32" fmla="*/ 750 w 814"/>
                <a:gd name="T33" fmla="*/ 969 h 1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4" h="1095">
                  <a:moveTo>
                    <a:pt x="750" y="969"/>
                  </a:moveTo>
                  <a:lnTo>
                    <a:pt x="750" y="969"/>
                  </a:lnTo>
                  <a:cubicBezTo>
                    <a:pt x="782" y="969"/>
                    <a:pt x="813" y="1031"/>
                    <a:pt x="782" y="1063"/>
                  </a:cubicBezTo>
                  <a:cubicBezTo>
                    <a:pt x="782" y="1063"/>
                    <a:pt x="782" y="1094"/>
                    <a:pt x="750" y="1094"/>
                  </a:cubicBezTo>
                  <a:cubicBezTo>
                    <a:pt x="719" y="1094"/>
                    <a:pt x="719" y="1094"/>
                    <a:pt x="688" y="1094"/>
                  </a:cubicBezTo>
                  <a:lnTo>
                    <a:pt x="688" y="1094"/>
                  </a:lnTo>
                  <a:cubicBezTo>
                    <a:pt x="313" y="906"/>
                    <a:pt x="32" y="500"/>
                    <a:pt x="0" y="63"/>
                  </a:cubicBezTo>
                  <a:lnTo>
                    <a:pt x="0" y="63"/>
                  </a:lnTo>
                  <a:lnTo>
                    <a:pt x="0" y="63"/>
                  </a:lnTo>
                  <a:cubicBezTo>
                    <a:pt x="0" y="63"/>
                    <a:pt x="0" y="31"/>
                    <a:pt x="32" y="31"/>
                  </a:cubicBezTo>
                  <a:cubicBezTo>
                    <a:pt x="32" y="0"/>
                    <a:pt x="63" y="0"/>
                    <a:pt x="63" y="0"/>
                  </a:cubicBezTo>
                  <a:cubicBezTo>
                    <a:pt x="94" y="0"/>
                    <a:pt x="126" y="31"/>
                    <a:pt x="126" y="63"/>
                  </a:cubicBezTo>
                  <a:lnTo>
                    <a:pt x="126" y="63"/>
                  </a:lnTo>
                  <a:lnTo>
                    <a:pt x="126" y="63"/>
                  </a:lnTo>
                  <a:lnTo>
                    <a:pt x="126" y="63"/>
                  </a:lnTo>
                  <a:lnTo>
                    <a:pt x="126" y="63"/>
                  </a:lnTo>
                  <a:cubicBezTo>
                    <a:pt x="157" y="469"/>
                    <a:pt x="407" y="781"/>
                    <a:pt x="750" y="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7" name="Freeform 11"/>
            <p:cNvSpPr>
              <a:spLocks noChangeArrowheads="1"/>
            </p:cNvSpPr>
            <p:nvPr/>
          </p:nvSpPr>
          <p:spPr bwMode="auto">
            <a:xfrm>
              <a:off x="1417638" y="4989513"/>
              <a:ext cx="1609725" cy="1485900"/>
            </a:xfrm>
            <a:custGeom>
              <a:avLst/>
              <a:gdLst>
                <a:gd name="T0" fmla="*/ 3500 w 4470"/>
                <a:gd name="T1" fmla="*/ 1344 h 4126"/>
                <a:gd name="T2" fmla="*/ 3500 w 4470"/>
                <a:gd name="T3" fmla="*/ 1344 h 4126"/>
                <a:gd name="T4" fmla="*/ 3500 w 4470"/>
                <a:gd name="T5" fmla="*/ 1344 h 4126"/>
                <a:gd name="T6" fmla="*/ 3500 w 4470"/>
                <a:gd name="T7" fmla="*/ 1344 h 4126"/>
                <a:gd name="T8" fmla="*/ 3187 w 4470"/>
                <a:gd name="T9" fmla="*/ 906 h 4126"/>
                <a:gd name="T10" fmla="*/ 3187 w 4470"/>
                <a:gd name="T11" fmla="*/ 906 h 4126"/>
                <a:gd name="T12" fmla="*/ 3187 w 4470"/>
                <a:gd name="T13" fmla="*/ 906 h 4126"/>
                <a:gd name="T14" fmla="*/ 937 w 4470"/>
                <a:gd name="T15" fmla="*/ 2906 h 4126"/>
                <a:gd name="T16" fmla="*/ 844 w 4470"/>
                <a:gd name="T17" fmla="*/ 2750 h 4126"/>
                <a:gd name="T18" fmla="*/ 2625 w 4470"/>
                <a:gd name="T19" fmla="*/ 375 h 4126"/>
                <a:gd name="T20" fmla="*/ 2625 w 4470"/>
                <a:gd name="T21" fmla="*/ 375 h 4126"/>
                <a:gd name="T22" fmla="*/ 2625 w 4470"/>
                <a:gd name="T23" fmla="*/ 375 h 4126"/>
                <a:gd name="T24" fmla="*/ 2625 w 4470"/>
                <a:gd name="T25" fmla="*/ 375 h 4126"/>
                <a:gd name="T26" fmla="*/ 2625 w 4470"/>
                <a:gd name="T27" fmla="*/ 375 h 4126"/>
                <a:gd name="T28" fmla="*/ 2531 w 4470"/>
                <a:gd name="T29" fmla="*/ 250 h 4126"/>
                <a:gd name="T30" fmla="*/ 2531 w 4470"/>
                <a:gd name="T31" fmla="*/ 250 h 4126"/>
                <a:gd name="T32" fmla="*/ 2500 w 4470"/>
                <a:gd name="T33" fmla="*/ 250 h 4126"/>
                <a:gd name="T34" fmla="*/ 2500 w 4470"/>
                <a:gd name="T35" fmla="*/ 250 h 4126"/>
                <a:gd name="T36" fmla="*/ 2500 w 4470"/>
                <a:gd name="T37" fmla="*/ 281 h 4126"/>
                <a:gd name="T38" fmla="*/ 2500 w 4470"/>
                <a:gd name="T39" fmla="*/ 281 h 4126"/>
                <a:gd name="T40" fmla="*/ 812 w 4470"/>
                <a:gd name="T41" fmla="*/ 2750 h 4126"/>
                <a:gd name="T42" fmla="*/ 844 w 4470"/>
                <a:gd name="T43" fmla="*/ 2750 h 4126"/>
                <a:gd name="T44" fmla="*/ 3250 w 4470"/>
                <a:gd name="T45" fmla="*/ 3188 h 4126"/>
                <a:gd name="T46" fmla="*/ 1844 w 4470"/>
                <a:gd name="T47" fmla="*/ 3469 h 4126"/>
                <a:gd name="T48" fmla="*/ 1062 w 4470"/>
                <a:gd name="T49" fmla="*/ 3625 h 4126"/>
                <a:gd name="T50" fmla="*/ 1062 w 4470"/>
                <a:gd name="T51" fmla="*/ 3625 h 4126"/>
                <a:gd name="T52" fmla="*/ 625 w 4470"/>
                <a:gd name="T53" fmla="*/ 4063 h 4126"/>
                <a:gd name="T54" fmla="*/ 0 w 4470"/>
                <a:gd name="T55" fmla="*/ 3188 h 4126"/>
                <a:gd name="T56" fmla="*/ 562 w 4470"/>
                <a:gd name="T57" fmla="*/ 2906 h 4126"/>
                <a:gd name="T58" fmla="*/ 3687 w 4470"/>
                <a:gd name="T59" fmla="*/ 1313 h 4126"/>
                <a:gd name="T60" fmla="*/ 2656 w 4470"/>
                <a:gd name="T61" fmla="*/ 3875 h 4126"/>
                <a:gd name="T62" fmla="*/ 2031 w 4470"/>
                <a:gd name="T63" fmla="*/ 3438 h 4126"/>
                <a:gd name="T64" fmla="*/ 2656 w 4470"/>
                <a:gd name="T65" fmla="*/ 3875 h 4126"/>
                <a:gd name="T66" fmla="*/ 2969 w 4470"/>
                <a:gd name="T67" fmla="*/ 719 h 4126"/>
                <a:gd name="T68" fmla="*/ 2969 w 4470"/>
                <a:gd name="T69" fmla="*/ 688 h 4126"/>
                <a:gd name="T70" fmla="*/ 2750 w 4470"/>
                <a:gd name="T71" fmla="*/ 469 h 4126"/>
                <a:gd name="T72" fmla="*/ 2750 w 4470"/>
                <a:gd name="T73" fmla="*/ 469 h 4126"/>
                <a:gd name="T74" fmla="*/ 2750 w 4470"/>
                <a:gd name="T75" fmla="*/ 469 h 4126"/>
                <a:gd name="T76" fmla="*/ 2750 w 4470"/>
                <a:gd name="T77" fmla="*/ 469 h 4126"/>
                <a:gd name="T78" fmla="*/ 2750 w 4470"/>
                <a:gd name="T79" fmla="*/ 500 h 4126"/>
                <a:gd name="T80" fmla="*/ 875 w 4470"/>
                <a:gd name="T81" fmla="*/ 2812 h 4126"/>
                <a:gd name="T82" fmla="*/ 875 w 4470"/>
                <a:gd name="T83" fmla="*/ 2844 h 4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470" h="4126">
                  <a:moveTo>
                    <a:pt x="937" y="2906"/>
                  </a:moveTo>
                  <a:lnTo>
                    <a:pt x="937" y="2906"/>
                  </a:lnTo>
                  <a:cubicBezTo>
                    <a:pt x="3500" y="1344"/>
                    <a:pt x="3500" y="1344"/>
                    <a:pt x="3500" y="1344"/>
                  </a:cubicBez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cubicBezTo>
                    <a:pt x="3406" y="1188"/>
                    <a:pt x="3281" y="1063"/>
                    <a:pt x="3187" y="906"/>
                  </a:cubicBezTo>
                  <a:lnTo>
                    <a:pt x="3187" y="906"/>
                  </a:lnTo>
                  <a:lnTo>
                    <a:pt x="3187" y="906"/>
                  </a:lnTo>
                  <a:lnTo>
                    <a:pt x="3187" y="906"/>
                  </a:lnTo>
                  <a:lnTo>
                    <a:pt x="3187" y="906"/>
                  </a:lnTo>
                  <a:lnTo>
                    <a:pt x="3187" y="906"/>
                  </a:lnTo>
                  <a:lnTo>
                    <a:pt x="3187" y="906"/>
                  </a:lnTo>
                  <a:cubicBezTo>
                    <a:pt x="3187" y="906"/>
                    <a:pt x="3187" y="906"/>
                    <a:pt x="3156" y="906"/>
                  </a:cubicBezTo>
                  <a:lnTo>
                    <a:pt x="3156" y="906"/>
                  </a:lnTo>
                  <a:cubicBezTo>
                    <a:pt x="937" y="2906"/>
                    <a:pt x="937" y="2906"/>
                    <a:pt x="937" y="2906"/>
                  </a:cubicBezTo>
                  <a:close/>
                  <a:moveTo>
                    <a:pt x="844" y="2750"/>
                  </a:moveTo>
                  <a:lnTo>
                    <a:pt x="844" y="2750"/>
                  </a:lnTo>
                  <a:lnTo>
                    <a:pt x="844" y="2750"/>
                  </a:lnTo>
                  <a:lnTo>
                    <a:pt x="844" y="2750"/>
                  </a:lnTo>
                  <a:lnTo>
                    <a:pt x="844" y="2750"/>
                  </a:lnTo>
                  <a:cubicBezTo>
                    <a:pt x="2625" y="375"/>
                    <a:pt x="2625" y="375"/>
                    <a:pt x="2625" y="375"/>
                  </a:cubicBez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cubicBezTo>
                    <a:pt x="2594" y="344"/>
                    <a:pt x="2562" y="313"/>
                    <a:pt x="2531" y="281"/>
                  </a:cubicBezTo>
                  <a:lnTo>
                    <a:pt x="2531" y="281"/>
                  </a:lnTo>
                  <a:cubicBezTo>
                    <a:pt x="2531" y="250"/>
                    <a:pt x="2531" y="250"/>
                    <a:pt x="2531" y="250"/>
                  </a:cubicBezTo>
                  <a:lnTo>
                    <a:pt x="2531" y="250"/>
                  </a:lnTo>
                  <a:lnTo>
                    <a:pt x="2531" y="250"/>
                  </a:lnTo>
                  <a:lnTo>
                    <a:pt x="2531" y="250"/>
                  </a:lnTo>
                  <a:lnTo>
                    <a:pt x="2531" y="250"/>
                  </a:lnTo>
                  <a:lnTo>
                    <a:pt x="2531" y="250"/>
                  </a:lnTo>
                  <a:cubicBezTo>
                    <a:pt x="2500" y="250"/>
                    <a:pt x="2500" y="250"/>
                    <a:pt x="2500" y="250"/>
                  </a:cubicBezTo>
                  <a:lnTo>
                    <a:pt x="2500" y="250"/>
                  </a:lnTo>
                  <a:lnTo>
                    <a:pt x="2500" y="250"/>
                  </a:lnTo>
                  <a:lnTo>
                    <a:pt x="2500" y="250"/>
                  </a:lnTo>
                  <a:lnTo>
                    <a:pt x="2500" y="250"/>
                  </a:lnTo>
                  <a:lnTo>
                    <a:pt x="2500" y="250"/>
                  </a:lnTo>
                  <a:cubicBezTo>
                    <a:pt x="2500" y="250"/>
                    <a:pt x="2500" y="250"/>
                    <a:pt x="2500" y="281"/>
                  </a:cubicBezTo>
                  <a:lnTo>
                    <a:pt x="2500" y="281"/>
                  </a:lnTo>
                  <a:lnTo>
                    <a:pt x="2500" y="281"/>
                  </a:lnTo>
                  <a:lnTo>
                    <a:pt x="2500" y="281"/>
                  </a:lnTo>
                  <a:lnTo>
                    <a:pt x="2500" y="281"/>
                  </a:lnTo>
                  <a:lnTo>
                    <a:pt x="2500" y="281"/>
                  </a:lnTo>
                  <a:cubicBezTo>
                    <a:pt x="812" y="2750"/>
                    <a:pt x="812" y="2750"/>
                    <a:pt x="812" y="2750"/>
                  </a:cubicBezTo>
                  <a:lnTo>
                    <a:pt x="812" y="2750"/>
                  </a:lnTo>
                  <a:lnTo>
                    <a:pt x="812" y="2750"/>
                  </a:lnTo>
                  <a:cubicBezTo>
                    <a:pt x="812" y="2750"/>
                    <a:pt x="812" y="2750"/>
                    <a:pt x="844" y="2750"/>
                  </a:cubicBezTo>
                  <a:close/>
                  <a:moveTo>
                    <a:pt x="4469" y="2938"/>
                  </a:moveTo>
                  <a:lnTo>
                    <a:pt x="4469" y="2938"/>
                  </a:lnTo>
                  <a:cubicBezTo>
                    <a:pt x="3250" y="3188"/>
                    <a:pt x="3250" y="3188"/>
                    <a:pt x="3250" y="3188"/>
                  </a:cubicBezTo>
                  <a:lnTo>
                    <a:pt x="3250" y="3188"/>
                  </a:lnTo>
                  <a:cubicBezTo>
                    <a:pt x="3312" y="3594"/>
                    <a:pt x="3062" y="3969"/>
                    <a:pt x="2687" y="4031"/>
                  </a:cubicBezTo>
                  <a:cubicBezTo>
                    <a:pt x="2281" y="4125"/>
                    <a:pt x="1906" y="3875"/>
                    <a:pt x="1844" y="3469"/>
                  </a:cubicBezTo>
                  <a:lnTo>
                    <a:pt x="1844" y="3469"/>
                  </a:lnTo>
                  <a:cubicBezTo>
                    <a:pt x="1062" y="3625"/>
                    <a:pt x="1062" y="3625"/>
                    <a:pt x="1062" y="3625"/>
                  </a:cubicBezTo>
                  <a:lnTo>
                    <a:pt x="1062" y="3625"/>
                  </a:lnTo>
                  <a:lnTo>
                    <a:pt x="1062" y="3625"/>
                  </a:lnTo>
                  <a:lnTo>
                    <a:pt x="1062" y="3625"/>
                  </a:lnTo>
                  <a:lnTo>
                    <a:pt x="1062" y="3625"/>
                  </a:lnTo>
                  <a:cubicBezTo>
                    <a:pt x="625" y="4063"/>
                    <a:pt x="625" y="4063"/>
                    <a:pt x="625" y="4063"/>
                  </a:cubicBezTo>
                  <a:lnTo>
                    <a:pt x="625" y="4063"/>
                  </a:lnTo>
                  <a:lnTo>
                    <a:pt x="625" y="4063"/>
                  </a:lnTo>
                  <a:cubicBezTo>
                    <a:pt x="281" y="3906"/>
                    <a:pt x="31" y="3563"/>
                    <a:pt x="0" y="3188"/>
                  </a:cubicBezTo>
                  <a:lnTo>
                    <a:pt x="0" y="3188"/>
                  </a:lnTo>
                  <a:lnTo>
                    <a:pt x="0" y="3188"/>
                  </a:lnTo>
                  <a:cubicBezTo>
                    <a:pt x="562" y="2938"/>
                    <a:pt x="562" y="2938"/>
                    <a:pt x="562" y="2938"/>
                  </a:cubicBezTo>
                  <a:lnTo>
                    <a:pt x="562" y="2938"/>
                  </a:lnTo>
                  <a:cubicBezTo>
                    <a:pt x="562" y="2938"/>
                    <a:pt x="562" y="2938"/>
                    <a:pt x="562" y="2906"/>
                  </a:cubicBezTo>
                  <a:lnTo>
                    <a:pt x="562" y="2906"/>
                  </a:lnTo>
                  <a:cubicBezTo>
                    <a:pt x="2437" y="0"/>
                    <a:pt x="2437" y="0"/>
                    <a:pt x="2437" y="0"/>
                  </a:cubicBezTo>
                  <a:cubicBezTo>
                    <a:pt x="2937" y="375"/>
                    <a:pt x="3344" y="813"/>
                    <a:pt x="3687" y="1313"/>
                  </a:cubicBezTo>
                  <a:cubicBezTo>
                    <a:pt x="4031" y="1812"/>
                    <a:pt x="4281" y="2344"/>
                    <a:pt x="4469" y="2938"/>
                  </a:cubicBezTo>
                  <a:close/>
                  <a:moveTo>
                    <a:pt x="2656" y="3875"/>
                  </a:moveTo>
                  <a:lnTo>
                    <a:pt x="2656" y="3875"/>
                  </a:lnTo>
                  <a:cubicBezTo>
                    <a:pt x="2937" y="3813"/>
                    <a:pt x="3125" y="3531"/>
                    <a:pt x="3062" y="3219"/>
                  </a:cubicBezTo>
                  <a:lnTo>
                    <a:pt x="3062" y="3219"/>
                  </a:lnTo>
                  <a:cubicBezTo>
                    <a:pt x="2031" y="3438"/>
                    <a:pt x="2031" y="3438"/>
                    <a:pt x="2031" y="3438"/>
                  </a:cubicBezTo>
                  <a:lnTo>
                    <a:pt x="2000" y="3438"/>
                  </a:lnTo>
                  <a:cubicBezTo>
                    <a:pt x="2062" y="3688"/>
                    <a:pt x="2281" y="3875"/>
                    <a:pt x="2531" y="3875"/>
                  </a:cubicBezTo>
                  <a:cubicBezTo>
                    <a:pt x="2562" y="3875"/>
                    <a:pt x="2625" y="3875"/>
                    <a:pt x="2656" y="3875"/>
                  </a:cubicBezTo>
                  <a:close/>
                  <a:moveTo>
                    <a:pt x="2969" y="719"/>
                  </a:moveTo>
                  <a:lnTo>
                    <a:pt x="2969" y="719"/>
                  </a:lnTo>
                  <a:lnTo>
                    <a:pt x="2969" y="719"/>
                  </a:lnTo>
                  <a:cubicBezTo>
                    <a:pt x="2969" y="688"/>
                    <a:pt x="2969" y="688"/>
                    <a:pt x="2969" y="688"/>
                  </a:cubicBezTo>
                  <a:lnTo>
                    <a:pt x="2969" y="688"/>
                  </a:lnTo>
                  <a:lnTo>
                    <a:pt x="2969" y="688"/>
                  </a:lnTo>
                  <a:cubicBezTo>
                    <a:pt x="2906" y="625"/>
                    <a:pt x="2844" y="563"/>
                    <a:pt x="2750" y="469"/>
                  </a:cubicBez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cubicBezTo>
                    <a:pt x="2750" y="500"/>
                    <a:pt x="2750" y="500"/>
                    <a:pt x="2750" y="500"/>
                  </a:cubicBezTo>
                  <a:lnTo>
                    <a:pt x="2750" y="500"/>
                  </a:lnTo>
                  <a:lnTo>
                    <a:pt x="2750" y="500"/>
                  </a:lnTo>
                  <a:cubicBezTo>
                    <a:pt x="906" y="2781"/>
                    <a:pt x="906" y="2781"/>
                    <a:pt x="906" y="2781"/>
                  </a:cubicBezTo>
                  <a:cubicBezTo>
                    <a:pt x="875" y="2812"/>
                    <a:pt x="875" y="2812"/>
                    <a:pt x="875" y="2812"/>
                  </a:cubicBezTo>
                  <a:cubicBezTo>
                    <a:pt x="875" y="2844"/>
                    <a:pt x="875" y="2844"/>
                    <a:pt x="875" y="2844"/>
                  </a:cubicBezTo>
                  <a:lnTo>
                    <a:pt x="875" y="2844"/>
                  </a:lnTo>
                  <a:lnTo>
                    <a:pt x="875" y="2844"/>
                  </a:lnTo>
                  <a:cubicBezTo>
                    <a:pt x="937" y="2781"/>
                    <a:pt x="937" y="2781"/>
                    <a:pt x="937" y="2781"/>
                  </a:cubicBezTo>
                  <a:cubicBezTo>
                    <a:pt x="2969" y="719"/>
                    <a:pt x="2969" y="719"/>
                    <a:pt x="2969" y="71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grpSp>
      <p:sp>
        <p:nvSpPr>
          <p:cNvPr id="36" name="TextBox 35"/>
          <p:cNvSpPr txBox="1"/>
          <p:nvPr/>
        </p:nvSpPr>
        <p:spPr>
          <a:xfrm>
            <a:off x="4647326" y="1761842"/>
            <a:ext cx="3161838" cy="216024"/>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INFLUENCERS</a:t>
            </a:r>
          </a:p>
        </p:txBody>
      </p:sp>
      <p:sp>
        <p:nvSpPr>
          <p:cNvPr id="34" name="TextBox 33"/>
          <p:cNvSpPr txBox="1"/>
          <p:nvPr/>
        </p:nvSpPr>
        <p:spPr>
          <a:xfrm>
            <a:off x="578201" y="1764407"/>
            <a:ext cx="3161838" cy="183656"/>
          </a:xfrm>
          <a:prstGeom prst="rect">
            <a:avLst/>
          </a:prstGeom>
        </p:spPr>
        <p:txBody>
          <a:bodyPr vert="horz" wrap="square" lIns="0" tIns="0" rIns="0" bIns="0" rtlCol="0">
            <a:normAutofit lnSpcReduction="10000"/>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DECISION MADE</a:t>
            </a:r>
          </a:p>
        </p:txBody>
      </p:sp>
      <p:sp>
        <p:nvSpPr>
          <p:cNvPr id="47" name="TextBox 46"/>
          <p:cNvSpPr txBox="1"/>
          <p:nvPr/>
        </p:nvSpPr>
        <p:spPr>
          <a:xfrm>
            <a:off x="9325678" y="1768292"/>
            <a:ext cx="3161838" cy="171180"/>
          </a:xfrm>
          <a:prstGeom prst="rect">
            <a:avLst/>
          </a:prstGeom>
        </p:spPr>
        <p:txBody>
          <a:bodyPr vert="horz" wrap="square" lIns="0" tIns="0" rIns="0" bIns="0" rtlCol="0">
            <a:no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INFORMATION SOURCES</a:t>
            </a:r>
          </a:p>
        </p:txBody>
      </p:sp>
      <p:pic>
        <p:nvPicPr>
          <p:cNvPr id="12" name="Picture 11"/>
          <p:cNvPicPr>
            <a:picLocks noChangeAspect="1"/>
          </p:cNvPicPr>
          <p:nvPr/>
        </p:nvPicPr>
        <p:blipFill rotWithShape="1">
          <a:blip r:embed="rId2" cstate="email">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a:ext>
            </a:extLst>
          </a:blip>
          <a:srcRect/>
          <a:stretch/>
        </p:blipFill>
        <p:spPr>
          <a:xfrm>
            <a:off x="1751335" y="1149931"/>
            <a:ext cx="447675" cy="496978"/>
          </a:xfrm>
          <a:prstGeom prst="rect">
            <a:avLst/>
          </a:prstGeom>
        </p:spPr>
      </p:pic>
      <p:sp>
        <p:nvSpPr>
          <p:cNvPr id="62" name="TextBox 61"/>
          <p:cNvSpPr txBox="1"/>
          <p:nvPr/>
        </p:nvSpPr>
        <p:spPr>
          <a:xfrm>
            <a:off x="533464" y="4140671"/>
            <a:ext cx="3161838" cy="193118"/>
          </a:xfrm>
          <a:prstGeom prst="rect">
            <a:avLst/>
          </a:prstGeom>
        </p:spPr>
        <p:txBody>
          <a:bodyPr vert="horz" wrap="square" lIns="0" tIns="0" rIns="0" bIns="0" rtlCol="0">
            <a:normAutofit lnSpcReduction="10000"/>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WHO DID YOU TRAVEL WITH</a:t>
            </a:r>
          </a:p>
        </p:txBody>
      </p:sp>
      <p:pic>
        <p:nvPicPr>
          <p:cNvPr id="13" name="Picture 12"/>
          <p:cNvPicPr>
            <a:picLocks noChangeAspect="1"/>
          </p:cNvPicPr>
          <p:nvPr/>
        </p:nvPicPr>
        <p:blipFill rotWithShape="1">
          <a:blip r:embed="rId4" cstate="email">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a:ext>
            </a:extLst>
          </a:blip>
          <a:srcRect/>
          <a:stretch/>
        </p:blipFill>
        <p:spPr>
          <a:xfrm>
            <a:off x="2744661" y="3500428"/>
            <a:ext cx="473896" cy="506558"/>
          </a:xfrm>
          <a:prstGeom prst="rect">
            <a:avLst/>
          </a:prstGeom>
        </p:spPr>
      </p:pic>
      <p:sp>
        <p:nvSpPr>
          <p:cNvPr id="44" name="TextBox 43"/>
          <p:cNvSpPr txBox="1"/>
          <p:nvPr/>
        </p:nvSpPr>
        <p:spPr>
          <a:xfrm>
            <a:off x="4647326" y="4140671"/>
            <a:ext cx="3161838" cy="171811"/>
          </a:xfrm>
          <a:prstGeom prst="rect">
            <a:avLst/>
          </a:prstGeom>
        </p:spPr>
        <p:txBody>
          <a:bodyPr vert="horz" wrap="square" lIns="0" tIns="0" rIns="0" bIns="0" rtlCol="0">
            <a:no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NUMBER OF TRAVEL COMPANIONS</a:t>
            </a:r>
          </a:p>
        </p:txBody>
      </p:sp>
      <p:sp>
        <p:nvSpPr>
          <p:cNvPr id="46" name="TextBox 45"/>
          <p:cNvSpPr txBox="1"/>
          <p:nvPr/>
        </p:nvSpPr>
        <p:spPr>
          <a:xfrm>
            <a:off x="4645782" y="5789601"/>
            <a:ext cx="3161838" cy="171811"/>
          </a:xfrm>
          <a:prstGeom prst="rect">
            <a:avLst/>
          </a:prstGeom>
        </p:spPr>
        <p:txBody>
          <a:bodyPr vert="horz" wrap="square" lIns="0" tIns="0" rIns="0" bIns="0" rtlCol="0">
            <a:no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HOW DID YOU TRAVEL</a:t>
            </a:r>
          </a:p>
        </p:txBody>
      </p:sp>
      <p:sp>
        <p:nvSpPr>
          <p:cNvPr id="42" name="TextBox 41"/>
          <p:cNvSpPr txBox="1"/>
          <p:nvPr/>
        </p:nvSpPr>
        <p:spPr>
          <a:xfrm>
            <a:off x="10814568" y="396255"/>
            <a:ext cx="2256562" cy="228708"/>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over indexed in segment</a:t>
            </a:r>
          </a:p>
        </p:txBody>
      </p:sp>
      <p:sp>
        <p:nvSpPr>
          <p:cNvPr id="43" name="TextBox 42"/>
          <p:cNvSpPr txBox="1"/>
          <p:nvPr/>
        </p:nvSpPr>
        <p:spPr>
          <a:xfrm>
            <a:off x="10814568" y="644296"/>
            <a:ext cx="2339918" cy="241980"/>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under indexed in segment</a:t>
            </a:r>
          </a:p>
        </p:txBody>
      </p:sp>
      <p:sp>
        <p:nvSpPr>
          <p:cNvPr id="45" name="Rectangle 44"/>
          <p:cNvSpPr/>
          <p:nvPr/>
        </p:nvSpPr>
        <p:spPr bwMode="gray">
          <a:xfrm>
            <a:off x="10536311" y="438601"/>
            <a:ext cx="321830" cy="14401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sp>
        <p:nvSpPr>
          <p:cNvPr id="51" name="Rectangle 50"/>
          <p:cNvSpPr/>
          <p:nvPr/>
        </p:nvSpPr>
        <p:spPr bwMode="gray">
          <a:xfrm>
            <a:off x="10536311" y="688962"/>
            <a:ext cx="321830" cy="1440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graphicFrame>
        <p:nvGraphicFramePr>
          <p:cNvPr id="41" name="Chart 40"/>
          <p:cNvGraphicFramePr/>
          <p:nvPr>
            <p:extLst>
              <p:ext uri="{D42A27DB-BD31-4B8C-83A1-F6EECF244321}">
                <p14:modId xmlns:p14="http://schemas.microsoft.com/office/powerpoint/2010/main" val="3250463712"/>
              </p:ext>
            </p:extLst>
          </p:nvPr>
        </p:nvGraphicFramePr>
        <p:xfrm>
          <a:off x="516957" y="1994493"/>
          <a:ext cx="3878820" cy="137279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52" name="Chart 51"/>
          <p:cNvGraphicFramePr/>
          <p:nvPr>
            <p:extLst>
              <p:ext uri="{D42A27DB-BD31-4B8C-83A1-F6EECF244321}">
                <p14:modId xmlns:p14="http://schemas.microsoft.com/office/powerpoint/2010/main" val="980055262"/>
              </p:ext>
            </p:extLst>
          </p:nvPr>
        </p:nvGraphicFramePr>
        <p:xfrm>
          <a:off x="4857291" y="2045933"/>
          <a:ext cx="3878820" cy="137279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53" name="Chart 52"/>
          <p:cNvGraphicFramePr/>
          <p:nvPr>
            <p:extLst>
              <p:ext uri="{D42A27DB-BD31-4B8C-83A1-F6EECF244321}">
                <p14:modId xmlns:p14="http://schemas.microsoft.com/office/powerpoint/2010/main" val="1953463668"/>
              </p:ext>
            </p:extLst>
          </p:nvPr>
        </p:nvGraphicFramePr>
        <p:xfrm>
          <a:off x="501839" y="4414931"/>
          <a:ext cx="3878820" cy="137279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54" name="Chart 53"/>
          <p:cNvGraphicFramePr/>
          <p:nvPr>
            <p:extLst>
              <p:ext uri="{D42A27DB-BD31-4B8C-83A1-F6EECF244321}">
                <p14:modId xmlns:p14="http://schemas.microsoft.com/office/powerpoint/2010/main" val="601785709"/>
              </p:ext>
            </p:extLst>
          </p:nvPr>
        </p:nvGraphicFramePr>
        <p:xfrm>
          <a:off x="4663801" y="4376608"/>
          <a:ext cx="3878820" cy="1372790"/>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55" name="Chart 54"/>
          <p:cNvGraphicFramePr/>
          <p:nvPr>
            <p:extLst>
              <p:ext uri="{D42A27DB-BD31-4B8C-83A1-F6EECF244321}">
                <p14:modId xmlns:p14="http://schemas.microsoft.com/office/powerpoint/2010/main" val="163569047"/>
              </p:ext>
            </p:extLst>
          </p:nvPr>
        </p:nvGraphicFramePr>
        <p:xfrm>
          <a:off x="4662257" y="6025538"/>
          <a:ext cx="3878820" cy="1372790"/>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56" name="Chart 55"/>
          <p:cNvGraphicFramePr/>
          <p:nvPr>
            <p:extLst>
              <p:ext uri="{D42A27DB-BD31-4B8C-83A1-F6EECF244321}">
                <p14:modId xmlns:p14="http://schemas.microsoft.com/office/powerpoint/2010/main" val="1135201519"/>
              </p:ext>
            </p:extLst>
          </p:nvPr>
        </p:nvGraphicFramePr>
        <p:xfrm>
          <a:off x="9240167" y="2036227"/>
          <a:ext cx="3878820" cy="2608500"/>
        </p:xfrm>
        <a:graphic>
          <a:graphicData uri="http://schemas.openxmlformats.org/drawingml/2006/chart">
            <c:chart xmlns:c="http://schemas.openxmlformats.org/drawingml/2006/chart" xmlns:r="http://schemas.openxmlformats.org/officeDocument/2006/relationships" r:id="rId11"/>
          </a:graphicData>
        </a:graphic>
      </p:graphicFrame>
      <p:pic>
        <p:nvPicPr>
          <p:cNvPr id="49" name="Picture 2" descr="Bilderesultat for country falg button sweden"/>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12696551" y="6876975"/>
            <a:ext cx="513334" cy="481962"/>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3BC3E525-9745-4A76-B02B-86AB1A3EEEE4}"/>
              </a:ext>
            </a:extLst>
          </p:cNvPr>
          <p:cNvSpPr txBox="1"/>
          <p:nvPr/>
        </p:nvSpPr>
        <p:spPr>
          <a:xfrm>
            <a:off x="9325677" y="4848414"/>
            <a:ext cx="3514889" cy="171811"/>
          </a:xfrm>
          <a:prstGeom prst="rect">
            <a:avLst/>
          </a:prstGeom>
        </p:spPr>
        <p:txBody>
          <a:bodyPr vert="horz" wrap="square" lIns="0" tIns="0" rIns="0" bIns="0" rtlCol="0">
            <a:noAutofit/>
          </a:bodyPr>
          <a:lstStyle/>
          <a:p>
            <a:pPr marL="4762" defTabSz="1357992">
              <a:spcBef>
                <a:spcPts val="1199"/>
              </a:spcBef>
            </a:pPr>
            <a:r>
              <a:rPr lang="en-US" sz="1300" dirty="0">
                <a:solidFill>
                  <a:srgbClr val="007681"/>
                </a:solidFill>
                <a:latin typeface="Calibri"/>
                <a:cs typeface="Calibri"/>
              </a:rPr>
              <a:t>TRAVEL FREQUENCY (NUMBER OF TIMES ABROAD)</a:t>
            </a:r>
          </a:p>
        </p:txBody>
      </p:sp>
      <p:graphicFrame>
        <p:nvGraphicFramePr>
          <p:cNvPr id="40" name="Chart 39">
            <a:extLst>
              <a:ext uri="{FF2B5EF4-FFF2-40B4-BE49-F238E27FC236}">
                <a16:creationId xmlns:a16="http://schemas.microsoft.com/office/drawing/2014/main" id="{6C0249D2-67A8-4287-BA9C-C84AFD7DB498}"/>
              </a:ext>
            </a:extLst>
          </p:cNvPr>
          <p:cNvGraphicFramePr/>
          <p:nvPr>
            <p:extLst>
              <p:ext uri="{D42A27DB-BD31-4B8C-83A1-F6EECF244321}">
                <p14:modId xmlns:p14="http://schemas.microsoft.com/office/powerpoint/2010/main" val="521397189"/>
              </p:ext>
            </p:extLst>
          </p:nvPr>
        </p:nvGraphicFramePr>
        <p:xfrm>
          <a:off x="9384183" y="5223913"/>
          <a:ext cx="3878820" cy="1372790"/>
        </p:xfrm>
        <a:graphic>
          <a:graphicData uri="http://schemas.openxmlformats.org/drawingml/2006/chart">
            <c:chart xmlns:c="http://schemas.openxmlformats.org/drawingml/2006/chart" xmlns:r="http://schemas.openxmlformats.org/officeDocument/2006/relationships" r:id="rId13"/>
          </a:graphicData>
        </a:graphic>
      </p:graphicFrame>
    </p:spTree>
    <p:extLst>
      <p:ext uri="{BB962C8B-B14F-4D97-AF65-F5344CB8AC3E}">
        <p14:creationId xmlns:p14="http://schemas.microsoft.com/office/powerpoint/2010/main" val="2028891231"/>
      </p:ext>
    </p:extLst>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Placeholder 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7159" y="180231"/>
            <a:ext cx="13105456" cy="7200800"/>
          </a:xfrm>
          <a:prstGeom prst="rect">
            <a:avLst/>
          </a:prstGeom>
        </p:spPr>
      </p:pic>
      <p:sp>
        <p:nvSpPr>
          <p:cNvPr id="14" name="Oval 13"/>
          <p:cNvSpPr/>
          <p:nvPr/>
        </p:nvSpPr>
        <p:spPr bwMode="gray">
          <a:xfrm>
            <a:off x="3196109" y="2102300"/>
            <a:ext cx="3168352" cy="3168352"/>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2400"/>
              </a:spcBef>
              <a:spcAft>
                <a:spcPts val="0"/>
              </a:spcAft>
              <a:buClr>
                <a:schemeClr val="bg2"/>
              </a:buClr>
              <a:buSzTx/>
              <a:buFontTx/>
              <a:buNone/>
              <a:tabLst/>
              <a:defRPr/>
            </a:pPr>
            <a:endParaRPr kumimoji="0" lang="en-GB" sz="2000" b="0" i="0" u="none" strike="noStrike" kern="0" cap="none" spc="0" normalizeH="0" baseline="0" noProof="0" dirty="0">
              <a:ln>
                <a:noFill/>
              </a:ln>
              <a:solidFill>
                <a:schemeClr val="bg1"/>
              </a:solidFill>
              <a:effectLst/>
              <a:uLnTx/>
              <a:uFillTx/>
            </a:endParaRPr>
          </a:p>
        </p:txBody>
      </p:sp>
      <p:sp>
        <p:nvSpPr>
          <p:cNvPr id="15" name="Oval 14"/>
          <p:cNvSpPr/>
          <p:nvPr/>
        </p:nvSpPr>
        <p:spPr bwMode="gray">
          <a:xfrm>
            <a:off x="547513" y="2102300"/>
            <a:ext cx="3168352" cy="3168352"/>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2400"/>
              </a:spcBef>
              <a:spcAft>
                <a:spcPts val="0"/>
              </a:spcAft>
              <a:buClr>
                <a:schemeClr val="bg2"/>
              </a:buClr>
              <a:buSzTx/>
              <a:buFontTx/>
              <a:buNone/>
              <a:tabLst/>
              <a:defRPr/>
            </a:pPr>
            <a:endParaRPr kumimoji="0" lang="en-GB" sz="2000" b="0" i="0" u="none" strike="noStrike" kern="0" cap="none" spc="0" normalizeH="0" baseline="0" noProof="0" dirty="0">
              <a:ln>
                <a:noFill/>
              </a:ln>
              <a:solidFill>
                <a:schemeClr val="bg1"/>
              </a:solidFill>
              <a:effectLst/>
              <a:uLnTx/>
              <a:uFillTx/>
            </a:endParaRPr>
          </a:p>
        </p:txBody>
      </p:sp>
      <p:sp>
        <p:nvSpPr>
          <p:cNvPr id="6" name="Oval 5"/>
          <p:cNvSpPr/>
          <p:nvPr/>
        </p:nvSpPr>
        <p:spPr bwMode="gray">
          <a:xfrm>
            <a:off x="1871811" y="705872"/>
            <a:ext cx="3168352" cy="3168352"/>
          </a:xfrm>
          <a:prstGeom prst="ellipse">
            <a:avLst/>
          </a:prstGeom>
          <a:solidFill>
            <a:srgbClr val="92D05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2400"/>
              </a:spcBef>
              <a:spcAft>
                <a:spcPts val="0"/>
              </a:spcAft>
              <a:buClr>
                <a:schemeClr val="bg2"/>
              </a:buClr>
              <a:buSzTx/>
              <a:buFontTx/>
              <a:buNone/>
              <a:tabLst/>
              <a:defRPr/>
            </a:pPr>
            <a:r>
              <a:rPr kumimoji="0" lang="en-GB" sz="26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rPr>
              <a:t>BROADENING MY CULTURAL HORIZON</a:t>
            </a:r>
          </a:p>
        </p:txBody>
      </p:sp>
      <p:sp>
        <p:nvSpPr>
          <p:cNvPr id="10" name="TextBox 9"/>
          <p:cNvSpPr txBox="1"/>
          <p:nvPr/>
        </p:nvSpPr>
        <p:spPr>
          <a:xfrm>
            <a:off x="4032051" y="3889777"/>
            <a:ext cx="2136219" cy="682101"/>
          </a:xfrm>
          <a:prstGeom prst="rect">
            <a:avLst/>
          </a:prstGeom>
          <a:noFill/>
        </p:spPr>
        <p:txBody>
          <a:bodyPr wrap="square" lIns="72000" tIns="36000" rIns="72000" bIns="36000" rtlCol="0">
            <a:spAutoFit/>
          </a:bodyPr>
          <a:lstStyle/>
          <a:p>
            <a:pPr marL="0" marR="0" lvl="0" indent="0" defTabSz="914400" eaLnBrk="1" fontAlgn="auto" latinLnBrk="0" hangingPunct="1">
              <a:lnSpc>
                <a:spcPct val="110000"/>
              </a:lnSpc>
              <a:spcBef>
                <a:spcPts val="2400"/>
              </a:spcBef>
              <a:spcAft>
                <a:spcPts val="0"/>
              </a:spcAft>
              <a:buClr>
                <a:schemeClr val="bg2"/>
              </a:buClr>
              <a:buSzTx/>
              <a:buFontTx/>
              <a:buNone/>
              <a:tabLst/>
              <a:defRPr/>
            </a:pPr>
            <a:r>
              <a:rPr kumimoji="0" lang="en-GB" sz="1800" b="0" i="0" u="none" strike="noStrike" kern="0" cap="none" spc="0" normalizeH="0" baseline="0" noProof="0" dirty="0">
                <a:ln>
                  <a:noFill/>
                </a:ln>
                <a:effectLst/>
                <a:uLnTx/>
                <a:uFillTx/>
              </a:rPr>
              <a:t>BROADENING</a:t>
            </a:r>
            <a:r>
              <a:rPr kumimoji="0" lang="en-GB" sz="1800" b="0" i="0" u="none" strike="noStrike" kern="0" cap="none" spc="0" normalizeH="0" noProof="0" dirty="0">
                <a:ln>
                  <a:noFill/>
                </a:ln>
                <a:effectLst/>
                <a:uLnTx/>
                <a:uFillTx/>
              </a:rPr>
              <a:t> MY KNOWLEDGE</a:t>
            </a:r>
            <a:endParaRPr kumimoji="0" lang="en-GB" sz="1800" b="0" i="0" u="none" strike="noStrike" kern="0" cap="none" spc="0" normalizeH="0" baseline="0" noProof="0" dirty="0">
              <a:ln>
                <a:noFill/>
              </a:ln>
              <a:effectLst/>
              <a:uLnTx/>
              <a:uFillTx/>
            </a:endParaRPr>
          </a:p>
        </p:txBody>
      </p:sp>
      <p:sp>
        <p:nvSpPr>
          <p:cNvPr id="9" name="TextBox 8"/>
          <p:cNvSpPr txBox="1"/>
          <p:nvPr/>
        </p:nvSpPr>
        <p:spPr>
          <a:xfrm>
            <a:off x="987882" y="3889778"/>
            <a:ext cx="2160240" cy="986800"/>
          </a:xfrm>
          <a:prstGeom prst="rect">
            <a:avLst/>
          </a:prstGeom>
          <a:noFill/>
        </p:spPr>
        <p:txBody>
          <a:bodyPr wrap="square" lIns="72000" tIns="36000" rIns="72000" bIns="36000" rtlCol="0">
            <a:spAutoFit/>
          </a:bodyPr>
          <a:lstStyle/>
          <a:p>
            <a:pPr marL="0" marR="0" lvl="0" indent="0" defTabSz="914400" eaLnBrk="1" fontAlgn="auto" latinLnBrk="0" hangingPunct="1">
              <a:lnSpc>
                <a:spcPct val="110000"/>
              </a:lnSpc>
              <a:spcBef>
                <a:spcPts val="2400"/>
              </a:spcBef>
              <a:spcAft>
                <a:spcPts val="0"/>
              </a:spcAft>
              <a:buClr>
                <a:schemeClr val="bg2"/>
              </a:buClr>
              <a:buSzTx/>
              <a:buFontTx/>
              <a:buNone/>
              <a:tabLst/>
              <a:defRPr/>
            </a:pPr>
            <a:r>
              <a:rPr kumimoji="0" lang="en-GB" sz="1800" b="0" i="0" u="none" strike="noStrike" kern="0" cap="none" spc="0" normalizeH="0" baseline="0" noProof="0" dirty="0">
                <a:ln>
                  <a:noFill/>
                </a:ln>
                <a:effectLst/>
                <a:uLnTx/>
                <a:uFillTx/>
              </a:rPr>
              <a:t>CULTIVATED, EXPLORATIVE</a:t>
            </a:r>
            <a:r>
              <a:rPr kumimoji="0" lang="en-GB" sz="1800" b="0" i="0" u="none" strike="noStrike" kern="0" cap="none" spc="0" normalizeH="0" noProof="0" dirty="0">
                <a:ln>
                  <a:noFill/>
                </a:ln>
                <a:effectLst/>
                <a:uLnTx/>
                <a:uFillTx/>
              </a:rPr>
              <a:t> AND AUTHENTIC</a:t>
            </a:r>
            <a:endParaRPr kumimoji="0" lang="en-GB" sz="1800" b="0" i="0" u="none" strike="noStrike" kern="0" cap="none" spc="0" normalizeH="0" baseline="0" noProof="0" dirty="0">
              <a:ln>
                <a:noFill/>
              </a:ln>
              <a:effectLst/>
              <a:uLnTx/>
              <a:uFillTx/>
            </a:endParaRPr>
          </a:p>
        </p:txBody>
      </p:sp>
      <p:sp>
        <p:nvSpPr>
          <p:cNvPr id="8" name="TextBox 7"/>
          <p:cNvSpPr txBox="1"/>
          <p:nvPr/>
        </p:nvSpPr>
        <p:spPr>
          <a:xfrm>
            <a:off x="7103948" y="454745"/>
            <a:ext cx="5952643" cy="4103487"/>
          </a:xfrm>
          <a:prstGeom prst="rect">
            <a:avLst/>
          </a:prstGeom>
          <a:solidFill>
            <a:srgbClr val="FFFFFF">
              <a:alpha val="80000"/>
            </a:srgbClr>
          </a:solidFill>
        </p:spPr>
        <p:txBody>
          <a:bodyPr wrap="square" lIns="72000" tIns="36000" rIns="72000" bIns="36000" rtlCol="0">
            <a:spAutoFit/>
          </a:bodyPr>
          <a:lstStyle/>
          <a:p>
            <a:pPr>
              <a:lnSpc>
                <a:spcPct val="110000"/>
              </a:lnSpc>
              <a:spcBef>
                <a:spcPts val="2400"/>
              </a:spcBef>
              <a:buClr>
                <a:schemeClr val="bg2"/>
              </a:buClr>
              <a:tabLst>
                <a:tab pos="3411538" algn="l"/>
              </a:tabLst>
            </a:pPr>
            <a:r>
              <a:rPr lang="en-US" sz="2400" dirty="0">
                <a:cs typeface="Arial" pitchFamily="34" charset="0"/>
              </a:rPr>
              <a:t>Broadening my cultural horizon is about feeling </a:t>
            </a:r>
            <a:r>
              <a:rPr lang="en-US" sz="2400" b="1" dirty="0">
                <a:solidFill>
                  <a:srgbClr val="92D050"/>
                </a:solidFill>
                <a:cs typeface="Arial" pitchFamily="34" charset="0"/>
              </a:rPr>
              <a:t>cultivated</a:t>
            </a:r>
            <a:r>
              <a:rPr lang="en-US" sz="2400" dirty="0">
                <a:cs typeface="Arial" pitchFamily="34" charset="0"/>
              </a:rPr>
              <a:t>, special and ahead of the pack. The segment reflects the need to </a:t>
            </a:r>
            <a:r>
              <a:rPr lang="en-US" sz="2400" b="1" dirty="0">
                <a:solidFill>
                  <a:srgbClr val="92D050"/>
                </a:solidFill>
                <a:cs typeface="Arial" pitchFamily="34" charset="0"/>
              </a:rPr>
              <a:t>learn</a:t>
            </a:r>
            <a:r>
              <a:rPr lang="en-US" sz="2400" dirty="0">
                <a:cs typeface="Arial" pitchFamily="34" charset="0"/>
              </a:rPr>
              <a:t> about a foreign culture, stand out from the crowd and break from convention. The segment is all about being proud of one’s own special ability and competence, intellectually, culturally and materially. </a:t>
            </a:r>
            <a:r>
              <a:rPr lang="en-US" sz="2400" b="1" dirty="0">
                <a:solidFill>
                  <a:srgbClr val="92D050"/>
                </a:solidFill>
                <a:cs typeface="Arial" pitchFamily="34" charset="0"/>
              </a:rPr>
              <a:t>Something to talk about when coming home</a:t>
            </a:r>
            <a:r>
              <a:rPr lang="en-US" sz="2400" dirty="0">
                <a:cs typeface="Arial" pitchFamily="34" charset="0"/>
              </a:rPr>
              <a:t>.</a:t>
            </a:r>
          </a:p>
        </p:txBody>
      </p:sp>
      <p:cxnSp>
        <p:nvCxnSpPr>
          <p:cNvPr id="11" name="Straight Connector 10"/>
          <p:cNvCxnSpPr/>
          <p:nvPr/>
        </p:nvCxnSpPr>
        <p:spPr>
          <a:xfrm>
            <a:off x="7007919" y="454745"/>
            <a:ext cx="0" cy="4103487"/>
          </a:xfrm>
          <a:prstGeom prst="line">
            <a:avLst/>
          </a:prstGeom>
          <a:ln w="571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8185851"/>
      </p:ext>
    </p:extLst>
  </p:cSld>
  <p:clrMapOvr>
    <a:masterClrMapping/>
  </p:clrMapOvr>
  <p:transition>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5113413" y="5592035"/>
            <a:ext cx="8147864" cy="183589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3087" dirty="0"/>
          </a:p>
        </p:txBody>
      </p:sp>
      <p:pic>
        <p:nvPicPr>
          <p:cNvPr id="2" name="Picture Placeholder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78497" y="1044327"/>
            <a:ext cx="5667324" cy="6383600"/>
          </a:xfrm>
          <a:custGeom>
            <a:avLst/>
            <a:gdLst>
              <a:gd name="connsiteX0" fmla="*/ 0 w 4392706"/>
              <a:gd name="connsiteY0" fmla="*/ 0 h 5143500"/>
              <a:gd name="connsiteX1" fmla="*/ 4392706 w 4392706"/>
              <a:gd name="connsiteY1" fmla="*/ 0 h 5143500"/>
              <a:gd name="connsiteX2" fmla="*/ 4392706 w 4392706"/>
              <a:gd name="connsiteY2" fmla="*/ 5143500 h 5143500"/>
              <a:gd name="connsiteX3" fmla="*/ 0 w 4392706"/>
              <a:gd name="connsiteY3" fmla="*/ 5143500 h 5143500"/>
              <a:gd name="connsiteX4" fmla="*/ 0 w 4392706"/>
              <a:gd name="connsiteY4" fmla="*/ 0 h 5143500"/>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16306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2706" h="5152465">
                <a:moveTo>
                  <a:pt x="0" y="8965"/>
                </a:moveTo>
                <a:lnTo>
                  <a:pt x="2716306" y="0"/>
                </a:lnTo>
                <a:lnTo>
                  <a:pt x="4392706" y="5152465"/>
                </a:lnTo>
                <a:lnTo>
                  <a:pt x="0" y="5152465"/>
                </a:lnTo>
                <a:lnTo>
                  <a:pt x="0" y="8965"/>
                </a:lnTo>
                <a:close/>
              </a:path>
            </a:pathLst>
          </a:custGeom>
        </p:spPr>
      </p:pic>
      <p:sp>
        <p:nvSpPr>
          <p:cNvPr id="3" name="Rectangle 2"/>
          <p:cNvSpPr/>
          <p:nvPr/>
        </p:nvSpPr>
        <p:spPr>
          <a:xfrm>
            <a:off x="178497" y="179192"/>
            <a:ext cx="13082780" cy="956527"/>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4703" b="1" dirty="0">
                <a:solidFill>
                  <a:schemeClr val="bg1"/>
                </a:solidFill>
              </a:rPr>
              <a:t>BROADENING MY CULTURAL HORIZON</a:t>
            </a:r>
          </a:p>
        </p:txBody>
      </p:sp>
      <p:sp>
        <p:nvSpPr>
          <p:cNvPr id="8" name="TextBox 7"/>
          <p:cNvSpPr txBox="1"/>
          <p:nvPr/>
        </p:nvSpPr>
        <p:spPr>
          <a:xfrm>
            <a:off x="5569753" y="1322571"/>
            <a:ext cx="3240000" cy="3440044"/>
          </a:xfrm>
          <a:prstGeom prst="rect">
            <a:avLst/>
          </a:prstGeom>
        </p:spPr>
        <p:txBody>
          <a:bodyPr vert="horz" wrap="square" lIns="0" tIns="0" rIns="0" bIns="0" rtlCol="0">
            <a:spAutoFit/>
          </a:bodyPr>
          <a:lstStyle/>
          <a:p>
            <a:pPr marL="7001" algn="just" defTabSz="1343985">
              <a:defRPr/>
            </a:pPr>
            <a:r>
              <a:rPr lang="en-US" sz="1396" b="1" kern="0" cap="all" dirty="0">
                <a:solidFill>
                  <a:sysClr val="windowText" lastClr="000000"/>
                </a:solidFill>
              </a:rPr>
              <a:t>Emotional benefits; What SHOULD THE HOLIDAY  give me ?</a:t>
            </a:r>
          </a:p>
          <a:p>
            <a:pPr marL="7001" algn="just" defTabSz="1343985">
              <a:defRPr/>
            </a:pPr>
            <a:r>
              <a:rPr lang="en-US" sz="1396" kern="0" dirty="0">
                <a:solidFill>
                  <a:sysClr val="windowText" lastClr="000000"/>
                </a:solidFill>
              </a:rPr>
              <a:t>The core meaning of going on holiday is to </a:t>
            </a:r>
            <a:r>
              <a:rPr lang="en-US" sz="1396" b="1" kern="0" dirty="0">
                <a:solidFill>
                  <a:srgbClr val="92D050"/>
                </a:solidFill>
              </a:rPr>
              <a:t>broaden my knowledge </a:t>
            </a:r>
            <a:r>
              <a:rPr lang="en-US" sz="1396" kern="0" dirty="0">
                <a:solidFill>
                  <a:sysClr val="windowText" lastClr="000000"/>
                </a:solidFill>
              </a:rPr>
              <a:t>and my </a:t>
            </a:r>
            <a:r>
              <a:rPr lang="en-US" sz="1396" b="1" kern="0" dirty="0">
                <a:solidFill>
                  <a:srgbClr val="92D050"/>
                </a:solidFill>
              </a:rPr>
              <a:t>horizon</a:t>
            </a:r>
            <a:r>
              <a:rPr lang="en-US" sz="1396" kern="0" dirty="0">
                <a:solidFill>
                  <a:sysClr val="windowText" lastClr="000000"/>
                </a:solidFill>
              </a:rPr>
              <a:t>. I want to enrich my view on the world, discover </a:t>
            </a:r>
            <a:r>
              <a:rPr lang="en-US" sz="1396" b="1" kern="0" dirty="0">
                <a:solidFill>
                  <a:srgbClr val="92D050"/>
                </a:solidFill>
              </a:rPr>
              <a:t>new and interesting places</a:t>
            </a:r>
            <a:r>
              <a:rPr lang="en-US" sz="1396" b="1" kern="0" dirty="0">
                <a:solidFill>
                  <a:sysClr val="windowText" lastClr="000000"/>
                </a:solidFill>
              </a:rPr>
              <a:t> </a:t>
            </a:r>
            <a:r>
              <a:rPr lang="en-US" sz="1396" kern="0" dirty="0">
                <a:solidFill>
                  <a:sysClr val="windowText" lastClr="000000"/>
                </a:solidFill>
              </a:rPr>
              <a:t>and get </a:t>
            </a:r>
            <a:r>
              <a:rPr lang="en-US" sz="1396" b="1" kern="0" dirty="0">
                <a:solidFill>
                  <a:srgbClr val="92D050"/>
                </a:solidFill>
              </a:rPr>
              <a:t>rich experiences</a:t>
            </a:r>
            <a:r>
              <a:rPr lang="en-US" sz="1396" kern="0" dirty="0">
                <a:solidFill>
                  <a:sysClr val="windowText" lastClr="000000"/>
                </a:solidFill>
              </a:rPr>
              <a:t>. </a:t>
            </a:r>
          </a:p>
          <a:p>
            <a:pPr marL="7001" algn="just" defTabSz="1343985">
              <a:defRPr/>
            </a:pPr>
            <a:endParaRPr lang="en-US" altLang="ja-JP" sz="1396" b="1" cap="all" dirty="0">
              <a:solidFill>
                <a:srgbClr val="000000"/>
              </a:solidFill>
              <a:ea typeface="ＭＳ Ｐゴシック" pitchFamily="34" charset="-128"/>
            </a:endParaRPr>
          </a:p>
          <a:p>
            <a:pPr marL="7001" algn="just" defTabSz="1343985">
              <a:defRPr/>
            </a:pPr>
            <a:r>
              <a:rPr lang="en-US" altLang="ja-JP" sz="1396" b="1" cap="all" dirty="0">
                <a:solidFill>
                  <a:srgbClr val="000000"/>
                </a:solidFill>
                <a:ea typeface="ＭＳ Ｐゴシック" pitchFamily="34" charset="-128"/>
              </a:rPr>
              <a:t>Destination features and activities; What AM I looking for? </a:t>
            </a:r>
          </a:p>
          <a:p>
            <a:pPr marL="7001" algn="just" defTabSz="1343985">
              <a:defRPr/>
            </a:pPr>
            <a:r>
              <a:rPr lang="en-US" sz="1396" kern="0" dirty="0">
                <a:solidFill>
                  <a:sysClr val="windowText" lastClr="000000"/>
                </a:solidFill>
              </a:rPr>
              <a:t>I </a:t>
            </a:r>
            <a:r>
              <a:rPr lang="en-US" sz="1400" kern="0" dirty="0">
                <a:solidFill>
                  <a:sysClr val="windowText" lastClr="000000"/>
                </a:solidFill>
              </a:rPr>
              <a:t>want to go to a place with interesting </a:t>
            </a:r>
            <a:r>
              <a:rPr lang="en-US" sz="1396" b="1" kern="0" dirty="0">
                <a:solidFill>
                  <a:srgbClr val="92D050"/>
                </a:solidFill>
              </a:rPr>
              <a:t>culture &amp; art </a:t>
            </a:r>
            <a:r>
              <a:rPr lang="en-US" sz="1400" kern="0" dirty="0">
                <a:solidFill>
                  <a:sysClr val="windowText" lastClr="000000"/>
                </a:solidFill>
              </a:rPr>
              <a:t>and a rich </a:t>
            </a:r>
            <a:r>
              <a:rPr lang="en-US" sz="1396" b="1" kern="0" dirty="0">
                <a:solidFill>
                  <a:srgbClr val="92D050"/>
                </a:solidFill>
              </a:rPr>
              <a:t>cultural heritage</a:t>
            </a:r>
            <a:r>
              <a:rPr lang="en-US" sz="1400" kern="0" dirty="0">
                <a:solidFill>
                  <a:sysClr val="windowText" lastClr="000000"/>
                </a:solidFill>
              </a:rPr>
              <a:t>. There must be </a:t>
            </a:r>
            <a:r>
              <a:rPr lang="en-US" sz="1396" b="1" kern="0" dirty="0">
                <a:solidFill>
                  <a:srgbClr val="92D050"/>
                </a:solidFill>
              </a:rPr>
              <a:t>interesting sights</a:t>
            </a:r>
            <a:r>
              <a:rPr lang="en-US" sz="1400" kern="0" dirty="0">
                <a:solidFill>
                  <a:sysClr val="windowText" lastClr="000000"/>
                </a:solidFill>
              </a:rPr>
              <a:t>. The destination needs to be easy to travel to.</a:t>
            </a:r>
          </a:p>
        </p:txBody>
      </p:sp>
      <p:sp>
        <p:nvSpPr>
          <p:cNvPr id="9" name="TextBox 8"/>
          <p:cNvSpPr txBox="1"/>
          <p:nvPr/>
        </p:nvSpPr>
        <p:spPr>
          <a:xfrm>
            <a:off x="9350835" y="1322570"/>
            <a:ext cx="3240000" cy="3222036"/>
          </a:xfrm>
          <a:prstGeom prst="rect">
            <a:avLst/>
          </a:prstGeom>
        </p:spPr>
        <p:txBody>
          <a:bodyPr vert="horz" wrap="square" lIns="0" tIns="0" rIns="0" bIns="0" rtlCol="0">
            <a:spAutoFit/>
          </a:bodyPr>
          <a:lstStyle/>
          <a:p>
            <a:pPr marL="7001" algn="just" defTabSz="1343985">
              <a:defRPr/>
            </a:pPr>
            <a:r>
              <a:rPr lang="en-US" sz="1396" b="1" kern="0" dirty="0">
                <a:solidFill>
                  <a:sysClr val="windowText" lastClr="000000"/>
                </a:solidFill>
              </a:rPr>
              <a:t>PERSONALITY; WHAT SHOULD IT STAND FOR?</a:t>
            </a:r>
          </a:p>
          <a:p>
            <a:pPr marL="7001" algn="just" defTabSz="1343985">
              <a:defRPr/>
            </a:pPr>
            <a:r>
              <a:rPr lang="en-US" sz="1396" kern="0" dirty="0">
                <a:solidFill>
                  <a:sysClr val="windowText" lastClr="000000"/>
                </a:solidFill>
              </a:rPr>
              <a:t>The destination needs to be </a:t>
            </a:r>
            <a:r>
              <a:rPr lang="en-US" sz="1396" b="1" kern="0" dirty="0">
                <a:solidFill>
                  <a:srgbClr val="92D050"/>
                </a:solidFill>
              </a:rPr>
              <a:t>cultivated </a:t>
            </a:r>
            <a:r>
              <a:rPr lang="en-US" sz="1396" kern="0" dirty="0"/>
              <a:t>and</a:t>
            </a:r>
            <a:r>
              <a:rPr lang="en-US" sz="1396" b="1" kern="0" dirty="0">
                <a:solidFill>
                  <a:srgbClr val="92D050"/>
                </a:solidFill>
              </a:rPr>
              <a:t> explorative.</a:t>
            </a:r>
            <a:endParaRPr lang="en-US" sz="1396" kern="0" dirty="0">
              <a:solidFill>
                <a:sysClr val="windowText" lastClr="000000"/>
              </a:solidFill>
            </a:endParaRPr>
          </a:p>
          <a:p>
            <a:pPr marL="7001" algn="just" defTabSz="1343985">
              <a:defRPr/>
            </a:pPr>
            <a:endParaRPr lang="en-US" sz="1396" kern="0" dirty="0">
              <a:solidFill>
                <a:sysClr val="windowText" lastClr="000000"/>
              </a:solidFill>
            </a:endParaRPr>
          </a:p>
          <a:p>
            <a:pPr marL="7001" algn="just" defTabSz="1343985">
              <a:defRPr/>
            </a:pPr>
            <a:endParaRPr lang="en-US" sz="1396" kern="0" dirty="0">
              <a:solidFill>
                <a:sysClr val="windowText" lastClr="000000"/>
              </a:solidFill>
            </a:endParaRPr>
          </a:p>
          <a:p>
            <a:pPr marL="7001" algn="just" defTabSz="1343985">
              <a:defRPr/>
            </a:pPr>
            <a:r>
              <a:rPr lang="en-US" sz="1396" b="1" kern="0" cap="all" dirty="0">
                <a:solidFill>
                  <a:sysClr val="windowText" lastClr="000000"/>
                </a:solidFill>
              </a:rPr>
              <a:t>Social identity; how should it reflect upon me?</a:t>
            </a:r>
          </a:p>
          <a:p>
            <a:pPr marL="7001" algn="just" defTabSz="1343985">
              <a:defRPr/>
            </a:pPr>
            <a:r>
              <a:rPr lang="en-US" sz="1396" kern="0" dirty="0">
                <a:solidFill>
                  <a:sysClr val="windowText" lastClr="000000"/>
                </a:solidFill>
              </a:rPr>
              <a:t>The destination should be for people who like to </a:t>
            </a:r>
            <a:r>
              <a:rPr lang="en-US" sz="1396" b="1" kern="0" dirty="0">
                <a:solidFill>
                  <a:srgbClr val="92D050"/>
                </a:solidFill>
              </a:rPr>
              <a:t>explore</a:t>
            </a:r>
            <a:r>
              <a:rPr lang="en-US" sz="1396" kern="0" dirty="0">
                <a:solidFill>
                  <a:sysClr val="windowText" lastClr="000000"/>
                </a:solidFill>
              </a:rPr>
              <a:t> and have </a:t>
            </a:r>
            <a:r>
              <a:rPr lang="en-US" sz="1396" b="1" kern="0" dirty="0">
                <a:solidFill>
                  <a:srgbClr val="92D050"/>
                </a:solidFill>
              </a:rPr>
              <a:t>new experiences</a:t>
            </a:r>
            <a:r>
              <a:rPr lang="en-US" sz="1396" kern="0" dirty="0">
                <a:solidFill>
                  <a:sysClr val="windowText" lastClr="000000"/>
                </a:solidFill>
              </a:rPr>
              <a:t>. These are people who want to </a:t>
            </a:r>
            <a:r>
              <a:rPr lang="en-US" sz="1396" b="1" kern="0" dirty="0">
                <a:solidFill>
                  <a:srgbClr val="92D050"/>
                </a:solidFill>
              </a:rPr>
              <a:t>revitalize themselves</a:t>
            </a:r>
            <a:r>
              <a:rPr lang="en-US" sz="1396" kern="0" dirty="0">
                <a:solidFill>
                  <a:sysClr val="windowText" lastClr="000000"/>
                </a:solidFill>
              </a:rPr>
              <a:t> and they are interested to </a:t>
            </a:r>
            <a:r>
              <a:rPr lang="en-US" sz="1396" b="1" kern="0" dirty="0">
                <a:solidFill>
                  <a:srgbClr val="92D050"/>
                </a:solidFill>
              </a:rPr>
              <a:t>learn more</a:t>
            </a:r>
            <a:r>
              <a:rPr lang="en-US" sz="1396" kern="0" dirty="0">
                <a:solidFill>
                  <a:sysClr val="windowText" lastClr="000000"/>
                </a:solidFill>
              </a:rPr>
              <a:t>. People who like to do things the </a:t>
            </a:r>
            <a:r>
              <a:rPr lang="en-US" sz="1396" b="1" kern="0" dirty="0">
                <a:solidFill>
                  <a:srgbClr val="92D050"/>
                </a:solidFill>
              </a:rPr>
              <a:t>unconventional  way.</a:t>
            </a:r>
          </a:p>
        </p:txBody>
      </p:sp>
      <p:grpSp>
        <p:nvGrpSpPr>
          <p:cNvPr id="35" name="Group 34"/>
          <p:cNvGrpSpPr/>
          <p:nvPr/>
        </p:nvGrpSpPr>
        <p:grpSpPr>
          <a:xfrm>
            <a:off x="8358403" y="5754827"/>
            <a:ext cx="575510" cy="1619123"/>
            <a:chOff x="4991401" y="4028582"/>
            <a:chExt cx="391559" cy="1101600"/>
          </a:xfrm>
        </p:grpSpPr>
        <p:grpSp>
          <p:nvGrpSpPr>
            <p:cNvPr id="36" name="Group 35"/>
            <p:cNvGrpSpPr>
              <a:grpSpLocks noChangeAspect="1"/>
            </p:cNvGrpSpPr>
            <p:nvPr/>
          </p:nvGrpSpPr>
          <p:grpSpPr>
            <a:xfrm>
              <a:off x="4991401" y="4028582"/>
              <a:ext cx="391559" cy="1101600"/>
              <a:chOff x="3175" y="2628901"/>
              <a:chExt cx="1020763" cy="2871787"/>
            </a:xfrm>
            <a:solidFill>
              <a:sysClr val="window" lastClr="FFFFFF"/>
            </a:solidFill>
          </p:grpSpPr>
          <p:sp>
            <p:nvSpPr>
              <p:cNvPr id="38" name="Freeform 16"/>
              <p:cNvSpPr>
                <a:spLocks/>
              </p:cNvSpPr>
              <p:nvPr/>
            </p:nvSpPr>
            <p:spPr bwMode="auto">
              <a:xfrm>
                <a:off x="236538" y="2628901"/>
                <a:ext cx="577850" cy="576263"/>
              </a:xfrm>
              <a:custGeom>
                <a:avLst/>
                <a:gdLst/>
                <a:ahLst/>
                <a:cxnLst>
                  <a:cxn ang="0">
                    <a:pos x="132" y="131"/>
                  </a:cxn>
                  <a:cxn ang="0">
                    <a:pos x="154" y="77"/>
                  </a:cxn>
                  <a:cxn ang="0">
                    <a:pos x="132" y="22"/>
                  </a:cxn>
                  <a:cxn ang="0">
                    <a:pos x="77" y="0"/>
                  </a:cxn>
                  <a:cxn ang="0">
                    <a:pos x="23" y="22"/>
                  </a:cxn>
                  <a:cxn ang="0">
                    <a:pos x="0" y="77"/>
                  </a:cxn>
                  <a:cxn ang="0">
                    <a:pos x="23" y="131"/>
                  </a:cxn>
                  <a:cxn ang="0">
                    <a:pos x="77" y="154"/>
                  </a:cxn>
                  <a:cxn ang="0">
                    <a:pos x="132" y="131"/>
                  </a:cxn>
                </a:cxnLst>
                <a:rect l="0" t="0" r="r" b="b"/>
                <a:pathLst>
                  <a:path w="154" h="154">
                    <a:moveTo>
                      <a:pt x="132" y="131"/>
                    </a:moveTo>
                    <a:cubicBezTo>
                      <a:pt x="147" y="116"/>
                      <a:pt x="154" y="98"/>
                      <a:pt x="154" y="77"/>
                    </a:cubicBezTo>
                    <a:cubicBezTo>
                      <a:pt x="154" y="55"/>
                      <a:pt x="147" y="37"/>
                      <a:pt x="132" y="22"/>
                    </a:cubicBezTo>
                    <a:cubicBezTo>
                      <a:pt x="117" y="7"/>
                      <a:pt x="98" y="0"/>
                      <a:pt x="77" y="0"/>
                    </a:cubicBezTo>
                    <a:cubicBezTo>
                      <a:pt x="56" y="0"/>
                      <a:pt x="38" y="7"/>
                      <a:pt x="23" y="22"/>
                    </a:cubicBezTo>
                    <a:cubicBezTo>
                      <a:pt x="8" y="37"/>
                      <a:pt x="0" y="55"/>
                      <a:pt x="0" y="77"/>
                    </a:cubicBezTo>
                    <a:cubicBezTo>
                      <a:pt x="0" y="98"/>
                      <a:pt x="8" y="116"/>
                      <a:pt x="23" y="131"/>
                    </a:cubicBezTo>
                    <a:cubicBezTo>
                      <a:pt x="38" y="146"/>
                      <a:pt x="56" y="154"/>
                      <a:pt x="77" y="154"/>
                    </a:cubicBezTo>
                    <a:cubicBezTo>
                      <a:pt x="98" y="154"/>
                      <a:pt x="117" y="146"/>
                      <a:pt x="132" y="131"/>
                    </a:cubicBez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sp>
            <p:nvSpPr>
              <p:cNvPr id="39" name="Freeform 17"/>
              <p:cNvSpPr>
                <a:spLocks/>
              </p:cNvSpPr>
              <p:nvPr/>
            </p:nvSpPr>
            <p:spPr bwMode="auto">
              <a:xfrm>
                <a:off x="3175" y="3281363"/>
                <a:ext cx="1020763" cy="2219325"/>
              </a:xfrm>
              <a:custGeom>
                <a:avLst/>
                <a:gdLst/>
                <a:ahLst/>
                <a:cxnLst>
                  <a:cxn ang="0">
                    <a:pos x="271" y="68"/>
                  </a:cxn>
                  <a:cxn ang="0">
                    <a:pos x="260" y="36"/>
                  </a:cxn>
                  <a:cxn ang="0">
                    <a:pos x="207" y="1"/>
                  </a:cxn>
                  <a:cxn ang="0">
                    <a:pos x="201" y="1"/>
                  </a:cxn>
                  <a:cxn ang="0">
                    <a:pos x="73" y="1"/>
                  </a:cxn>
                  <a:cxn ang="0">
                    <a:pos x="65" y="1"/>
                  </a:cxn>
                  <a:cxn ang="0">
                    <a:pos x="12" y="36"/>
                  </a:cxn>
                  <a:cxn ang="0">
                    <a:pos x="1" y="68"/>
                  </a:cxn>
                  <a:cxn ang="0">
                    <a:pos x="1" y="68"/>
                  </a:cxn>
                  <a:cxn ang="0">
                    <a:pos x="0" y="263"/>
                  </a:cxn>
                  <a:cxn ang="0">
                    <a:pos x="6" y="276"/>
                  </a:cxn>
                  <a:cxn ang="0">
                    <a:pos x="23" y="285"/>
                  </a:cxn>
                  <a:cxn ang="0">
                    <a:pos x="41" y="279"/>
                  </a:cxn>
                  <a:cxn ang="0">
                    <a:pos x="49" y="266"/>
                  </a:cxn>
                  <a:cxn ang="0">
                    <a:pos x="50" y="90"/>
                  </a:cxn>
                  <a:cxn ang="0">
                    <a:pos x="62" y="90"/>
                  </a:cxn>
                  <a:cxn ang="0">
                    <a:pos x="62" y="117"/>
                  </a:cxn>
                  <a:cxn ang="0">
                    <a:pos x="63" y="559"/>
                  </a:cxn>
                  <a:cxn ang="0">
                    <a:pos x="75" y="583"/>
                  </a:cxn>
                  <a:cxn ang="0">
                    <a:pos x="95" y="591"/>
                  </a:cxn>
                  <a:cxn ang="0">
                    <a:pos x="111" y="589"/>
                  </a:cxn>
                  <a:cxn ang="0">
                    <a:pos x="128" y="555"/>
                  </a:cxn>
                  <a:cxn ang="0">
                    <a:pos x="129" y="404"/>
                  </a:cxn>
                  <a:cxn ang="0">
                    <a:pos x="130" y="283"/>
                  </a:cxn>
                  <a:cxn ang="0">
                    <a:pos x="145" y="283"/>
                  </a:cxn>
                  <a:cxn ang="0">
                    <a:pos x="145" y="557"/>
                  </a:cxn>
                  <a:cxn ang="0">
                    <a:pos x="157" y="584"/>
                  </a:cxn>
                  <a:cxn ang="0">
                    <a:pos x="179" y="592"/>
                  </a:cxn>
                  <a:cxn ang="0">
                    <a:pos x="198" y="586"/>
                  </a:cxn>
                  <a:cxn ang="0">
                    <a:pos x="210" y="560"/>
                  </a:cxn>
                  <a:cxn ang="0">
                    <a:pos x="210" y="90"/>
                  </a:cxn>
                  <a:cxn ang="0">
                    <a:pos x="221" y="91"/>
                  </a:cxn>
                  <a:cxn ang="0">
                    <a:pos x="223" y="266"/>
                  </a:cxn>
                  <a:cxn ang="0">
                    <a:pos x="231" y="279"/>
                  </a:cxn>
                  <a:cxn ang="0">
                    <a:pos x="249" y="285"/>
                  </a:cxn>
                  <a:cxn ang="0">
                    <a:pos x="266" y="276"/>
                  </a:cxn>
                  <a:cxn ang="0">
                    <a:pos x="272" y="263"/>
                  </a:cxn>
                  <a:cxn ang="0">
                    <a:pos x="271" y="68"/>
                  </a:cxn>
                </a:cxnLst>
                <a:rect l="0" t="0" r="r" b="b"/>
                <a:pathLst>
                  <a:path w="272" h="592">
                    <a:moveTo>
                      <a:pt x="271" y="68"/>
                    </a:moveTo>
                    <a:cubicBezTo>
                      <a:pt x="270" y="58"/>
                      <a:pt x="266" y="47"/>
                      <a:pt x="260" y="36"/>
                    </a:cubicBezTo>
                    <a:cubicBezTo>
                      <a:pt x="248" y="14"/>
                      <a:pt x="231" y="2"/>
                      <a:pt x="207" y="1"/>
                    </a:cubicBezTo>
                    <a:cubicBezTo>
                      <a:pt x="205" y="0"/>
                      <a:pt x="203" y="1"/>
                      <a:pt x="201" y="1"/>
                    </a:cubicBezTo>
                    <a:cubicBezTo>
                      <a:pt x="73" y="1"/>
                      <a:pt x="73" y="1"/>
                      <a:pt x="73" y="1"/>
                    </a:cubicBezTo>
                    <a:cubicBezTo>
                      <a:pt x="71" y="1"/>
                      <a:pt x="68" y="0"/>
                      <a:pt x="65" y="1"/>
                    </a:cubicBezTo>
                    <a:cubicBezTo>
                      <a:pt x="41" y="2"/>
                      <a:pt x="23" y="14"/>
                      <a:pt x="12" y="36"/>
                    </a:cubicBezTo>
                    <a:cubicBezTo>
                      <a:pt x="6" y="47"/>
                      <a:pt x="2" y="58"/>
                      <a:pt x="1" y="68"/>
                    </a:cubicBezTo>
                    <a:cubicBezTo>
                      <a:pt x="1" y="68"/>
                      <a:pt x="1" y="68"/>
                      <a:pt x="1" y="68"/>
                    </a:cubicBezTo>
                    <a:cubicBezTo>
                      <a:pt x="0" y="263"/>
                      <a:pt x="0" y="263"/>
                      <a:pt x="0" y="263"/>
                    </a:cubicBezTo>
                    <a:cubicBezTo>
                      <a:pt x="0" y="267"/>
                      <a:pt x="2" y="272"/>
                      <a:pt x="6" y="276"/>
                    </a:cubicBezTo>
                    <a:cubicBezTo>
                      <a:pt x="10" y="281"/>
                      <a:pt x="16" y="284"/>
                      <a:pt x="23" y="285"/>
                    </a:cubicBezTo>
                    <a:cubicBezTo>
                      <a:pt x="29" y="285"/>
                      <a:pt x="36" y="283"/>
                      <a:pt x="41" y="279"/>
                    </a:cubicBezTo>
                    <a:cubicBezTo>
                      <a:pt x="47" y="275"/>
                      <a:pt x="49" y="271"/>
                      <a:pt x="49" y="266"/>
                    </a:cubicBezTo>
                    <a:cubicBezTo>
                      <a:pt x="50" y="90"/>
                      <a:pt x="50" y="90"/>
                      <a:pt x="50" y="90"/>
                    </a:cubicBezTo>
                    <a:cubicBezTo>
                      <a:pt x="62" y="90"/>
                      <a:pt x="62" y="90"/>
                      <a:pt x="62" y="90"/>
                    </a:cubicBezTo>
                    <a:cubicBezTo>
                      <a:pt x="62" y="117"/>
                      <a:pt x="62" y="117"/>
                      <a:pt x="62" y="117"/>
                    </a:cubicBezTo>
                    <a:cubicBezTo>
                      <a:pt x="63" y="559"/>
                      <a:pt x="63" y="559"/>
                      <a:pt x="63" y="559"/>
                    </a:cubicBezTo>
                    <a:cubicBezTo>
                      <a:pt x="65" y="570"/>
                      <a:pt x="69" y="578"/>
                      <a:pt x="75" y="583"/>
                    </a:cubicBezTo>
                    <a:cubicBezTo>
                      <a:pt x="80" y="589"/>
                      <a:pt x="87" y="591"/>
                      <a:pt x="95" y="591"/>
                    </a:cubicBezTo>
                    <a:cubicBezTo>
                      <a:pt x="100" y="592"/>
                      <a:pt x="106" y="591"/>
                      <a:pt x="111" y="589"/>
                    </a:cubicBezTo>
                    <a:cubicBezTo>
                      <a:pt x="122" y="583"/>
                      <a:pt x="128" y="572"/>
                      <a:pt x="128" y="555"/>
                    </a:cubicBezTo>
                    <a:cubicBezTo>
                      <a:pt x="129" y="538"/>
                      <a:pt x="129" y="488"/>
                      <a:pt x="129" y="404"/>
                    </a:cubicBezTo>
                    <a:cubicBezTo>
                      <a:pt x="130" y="283"/>
                      <a:pt x="130" y="283"/>
                      <a:pt x="130" y="283"/>
                    </a:cubicBezTo>
                    <a:cubicBezTo>
                      <a:pt x="145" y="283"/>
                      <a:pt x="145" y="283"/>
                      <a:pt x="145" y="283"/>
                    </a:cubicBezTo>
                    <a:cubicBezTo>
                      <a:pt x="145" y="557"/>
                      <a:pt x="145" y="557"/>
                      <a:pt x="145" y="557"/>
                    </a:cubicBezTo>
                    <a:cubicBezTo>
                      <a:pt x="145" y="568"/>
                      <a:pt x="149" y="577"/>
                      <a:pt x="157" y="584"/>
                    </a:cubicBezTo>
                    <a:cubicBezTo>
                      <a:pt x="163" y="590"/>
                      <a:pt x="170" y="592"/>
                      <a:pt x="179" y="592"/>
                    </a:cubicBezTo>
                    <a:cubicBezTo>
                      <a:pt x="187" y="592"/>
                      <a:pt x="193" y="590"/>
                      <a:pt x="198" y="586"/>
                    </a:cubicBezTo>
                    <a:cubicBezTo>
                      <a:pt x="204" y="581"/>
                      <a:pt x="208" y="573"/>
                      <a:pt x="210" y="560"/>
                    </a:cubicBezTo>
                    <a:cubicBezTo>
                      <a:pt x="211" y="550"/>
                      <a:pt x="211" y="393"/>
                      <a:pt x="210" y="90"/>
                    </a:cubicBezTo>
                    <a:cubicBezTo>
                      <a:pt x="221" y="91"/>
                      <a:pt x="221" y="91"/>
                      <a:pt x="221" y="91"/>
                    </a:cubicBezTo>
                    <a:cubicBezTo>
                      <a:pt x="223" y="266"/>
                      <a:pt x="223" y="266"/>
                      <a:pt x="223" y="266"/>
                    </a:cubicBezTo>
                    <a:cubicBezTo>
                      <a:pt x="223" y="271"/>
                      <a:pt x="225" y="275"/>
                      <a:pt x="231" y="279"/>
                    </a:cubicBezTo>
                    <a:cubicBezTo>
                      <a:pt x="236" y="283"/>
                      <a:pt x="242" y="285"/>
                      <a:pt x="249" y="285"/>
                    </a:cubicBezTo>
                    <a:cubicBezTo>
                      <a:pt x="256" y="284"/>
                      <a:pt x="262" y="281"/>
                      <a:pt x="266" y="276"/>
                    </a:cubicBezTo>
                    <a:cubicBezTo>
                      <a:pt x="270" y="272"/>
                      <a:pt x="272" y="267"/>
                      <a:pt x="272" y="263"/>
                    </a:cubicBezTo>
                    <a:lnTo>
                      <a:pt x="271" y="68"/>
                    </a:ln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grpSp>
        <p:sp>
          <p:nvSpPr>
            <p:cNvPr id="37" name="TextBox 36"/>
            <p:cNvSpPr txBox="1"/>
            <p:nvPr/>
          </p:nvSpPr>
          <p:spPr>
            <a:xfrm rot="16200000">
              <a:off x="4984580" y="4366275"/>
              <a:ext cx="390293" cy="215466"/>
            </a:xfrm>
            <a:prstGeom prst="rect">
              <a:avLst/>
            </a:prstGeom>
          </p:spPr>
          <p:txBody>
            <a:bodyPr vert="horz" wrap="square" lIns="0" tIns="0" rIns="0" bIns="0" rtlCol="0">
              <a:spAutoFit/>
            </a:bodyPr>
            <a:lstStyle/>
            <a:p>
              <a:pPr marL="7001" algn="ctr" defTabSz="1343985">
                <a:defRPr/>
              </a:pPr>
              <a:r>
                <a:rPr lang="da-DK" sz="2058" kern="0" dirty="0">
                  <a:solidFill>
                    <a:srgbClr val="92D050"/>
                  </a:solidFill>
                  <a:latin typeface="Arial Rounded MT Bold"/>
                </a:rPr>
                <a:t>54</a:t>
              </a:r>
              <a:r>
                <a:rPr lang="da-DK" sz="1470" b="1" kern="0" dirty="0">
                  <a:solidFill>
                    <a:srgbClr val="92D050"/>
                  </a:solidFill>
                  <a:latin typeface="Arial Rounded MT Bold"/>
                </a:rPr>
                <a:t>%</a:t>
              </a:r>
              <a:endParaRPr lang="da-DK" sz="1764" b="1" kern="0" dirty="0">
                <a:solidFill>
                  <a:srgbClr val="92D050"/>
                </a:solidFill>
                <a:latin typeface="Arial Rounded MT Bold"/>
              </a:endParaRPr>
            </a:p>
          </p:txBody>
        </p:sp>
      </p:grpSp>
      <p:grpSp>
        <p:nvGrpSpPr>
          <p:cNvPr id="40" name="Group 39"/>
          <p:cNvGrpSpPr/>
          <p:nvPr/>
        </p:nvGrpSpPr>
        <p:grpSpPr>
          <a:xfrm>
            <a:off x="7519869" y="5751273"/>
            <a:ext cx="685411" cy="1621261"/>
            <a:chOff x="4492810" y="4027127"/>
            <a:chExt cx="466332" cy="1103055"/>
          </a:xfrm>
        </p:grpSpPr>
        <p:grpSp>
          <p:nvGrpSpPr>
            <p:cNvPr id="41" name="Group 40"/>
            <p:cNvGrpSpPr>
              <a:grpSpLocks noChangeAspect="1"/>
            </p:cNvGrpSpPr>
            <p:nvPr/>
          </p:nvGrpSpPr>
          <p:grpSpPr>
            <a:xfrm>
              <a:off x="4492810" y="4027127"/>
              <a:ext cx="466332" cy="1103055"/>
              <a:chOff x="5246688" y="2962276"/>
              <a:chExt cx="1073150" cy="2538412"/>
            </a:xfrm>
            <a:solidFill>
              <a:sysClr val="window" lastClr="FFFFFF"/>
            </a:solidFill>
          </p:grpSpPr>
          <p:sp>
            <p:nvSpPr>
              <p:cNvPr id="43" name="Freeform 11"/>
              <p:cNvSpPr>
                <a:spLocks/>
              </p:cNvSpPr>
              <p:nvPr/>
            </p:nvSpPr>
            <p:spPr bwMode="auto">
              <a:xfrm>
                <a:off x="5527675" y="2962276"/>
                <a:ext cx="528638" cy="531813"/>
              </a:xfrm>
              <a:custGeom>
                <a:avLst/>
                <a:gdLst/>
                <a:ahLst/>
                <a:cxnLst>
                  <a:cxn ang="0">
                    <a:pos x="21" y="21"/>
                  </a:cxn>
                  <a:cxn ang="0">
                    <a:pos x="0" y="71"/>
                  </a:cxn>
                  <a:cxn ang="0">
                    <a:pos x="21" y="121"/>
                  </a:cxn>
                  <a:cxn ang="0">
                    <a:pos x="71" y="142"/>
                  </a:cxn>
                  <a:cxn ang="0">
                    <a:pos x="121" y="121"/>
                  </a:cxn>
                  <a:cxn ang="0">
                    <a:pos x="141" y="71"/>
                  </a:cxn>
                  <a:cxn ang="0">
                    <a:pos x="121" y="21"/>
                  </a:cxn>
                  <a:cxn ang="0">
                    <a:pos x="71" y="0"/>
                  </a:cxn>
                  <a:cxn ang="0">
                    <a:pos x="21" y="21"/>
                  </a:cxn>
                </a:cxnLst>
                <a:rect l="0" t="0" r="r" b="b"/>
                <a:pathLst>
                  <a:path w="141" h="142">
                    <a:moveTo>
                      <a:pt x="21" y="21"/>
                    </a:moveTo>
                    <a:cubicBezTo>
                      <a:pt x="7" y="35"/>
                      <a:pt x="0" y="51"/>
                      <a:pt x="0" y="71"/>
                    </a:cubicBezTo>
                    <a:cubicBezTo>
                      <a:pt x="0" y="91"/>
                      <a:pt x="7" y="107"/>
                      <a:pt x="21" y="121"/>
                    </a:cubicBezTo>
                    <a:cubicBezTo>
                      <a:pt x="34" y="135"/>
                      <a:pt x="51" y="142"/>
                      <a:pt x="71" y="142"/>
                    </a:cubicBezTo>
                    <a:cubicBezTo>
                      <a:pt x="90" y="142"/>
                      <a:pt x="107" y="135"/>
                      <a:pt x="121" y="121"/>
                    </a:cubicBezTo>
                    <a:cubicBezTo>
                      <a:pt x="135" y="107"/>
                      <a:pt x="141" y="91"/>
                      <a:pt x="141" y="71"/>
                    </a:cubicBezTo>
                    <a:cubicBezTo>
                      <a:pt x="141" y="51"/>
                      <a:pt x="135" y="35"/>
                      <a:pt x="121" y="21"/>
                    </a:cubicBezTo>
                    <a:cubicBezTo>
                      <a:pt x="107" y="7"/>
                      <a:pt x="90" y="0"/>
                      <a:pt x="71" y="0"/>
                    </a:cubicBezTo>
                    <a:cubicBezTo>
                      <a:pt x="51" y="0"/>
                      <a:pt x="34" y="7"/>
                      <a:pt x="21" y="21"/>
                    </a:cubicBez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sp>
            <p:nvSpPr>
              <p:cNvPr id="44" name="Freeform 13"/>
              <p:cNvSpPr>
                <a:spLocks/>
              </p:cNvSpPr>
              <p:nvPr/>
            </p:nvSpPr>
            <p:spPr bwMode="auto">
              <a:xfrm>
                <a:off x="5246688" y="3554413"/>
                <a:ext cx="1073150" cy="1946275"/>
              </a:xfrm>
              <a:custGeom>
                <a:avLst/>
                <a:gdLst/>
                <a:ahLst/>
                <a:cxnLst>
                  <a:cxn ang="0">
                    <a:pos x="284" y="194"/>
                  </a:cxn>
                  <a:cxn ang="0">
                    <a:pos x="244" y="53"/>
                  </a:cxn>
                  <a:cxn ang="0">
                    <a:pos x="207" y="7"/>
                  </a:cxn>
                  <a:cxn ang="0">
                    <a:pos x="190" y="1"/>
                  </a:cxn>
                  <a:cxn ang="0">
                    <a:pos x="183" y="0"/>
                  </a:cxn>
                  <a:cxn ang="0">
                    <a:pos x="144" y="1"/>
                  </a:cxn>
                  <a:cxn ang="0">
                    <a:pos x="143" y="1"/>
                  </a:cxn>
                  <a:cxn ang="0">
                    <a:pos x="142" y="1"/>
                  </a:cxn>
                  <a:cxn ang="0">
                    <a:pos x="103" y="0"/>
                  </a:cxn>
                  <a:cxn ang="0">
                    <a:pos x="96" y="1"/>
                  </a:cxn>
                  <a:cxn ang="0">
                    <a:pos x="79" y="7"/>
                  </a:cxn>
                  <a:cxn ang="0">
                    <a:pos x="42" y="53"/>
                  </a:cxn>
                  <a:cxn ang="0">
                    <a:pos x="2" y="194"/>
                  </a:cxn>
                  <a:cxn ang="0">
                    <a:pos x="0" y="208"/>
                  </a:cxn>
                  <a:cxn ang="0">
                    <a:pos x="3" y="218"/>
                  </a:cxn>
                  <a:cxn ang="0">
                    <a:pos x="11" y="224"/>
                  </a:cxn>
                  <a:cxn ang="0">
                    <a:pos x="27" y="224"/>
                  </a:cxn>
                  <a:cxn ang="0">
                    <a:pos x="42" y="203"/>
                  </a:cxn>
                  <a:cxn ang="0">
                    <a:pos x="65" y="129"/>
                  </a:cxn>
                  <a:cxn ang="0">
                    <a:pos x="81" y="73"/>
                  </a:cxn>
                  <a:cxn ang="0">
                    <a:pos x="93" y="72"/>
                  </a:cxn>
                  <a:cxn ang="0">
                    <a:pos x="37" y="265"/>
                  </a:cxn>
                  <a:cxn ang="0">
                    <a:pos x="87" y="265"/>
                  </a:cxn>
                  <a:cxn ang="0">
                    <a:pos x="87" y="500"/>
                  </a:cxn>
                  <a:cxn ang="0">
                    <a:pos x="97" y="517"/>
                  </a:cxn>
                  <a:cxn ang="0">
                    <a:pos x="110" y="519"/>
                  </a:cxn>
                  <a:cxn ang="0">
                    <a:pos x="135" y="500"/>
                  </a:cxn>
                  <a:cxn ang="0">
                    <a:pos x="136" y="264"/>
                  </a:cxn>
                  <a:cxn ang="0">
                    <a:pos x="149" y="264"/>
                  </a:cxn>
                  <a:cxn ang="0">
                    <a:pos x="149" y="264"/>
                  </a:cxn>
                  <a:cxn ang="0">
                    <a:pos x="151" y="500"/>
                  </a:cxn>
                  <a:cxn ang="0">
                    <a:pos x="176" y="519"/>
                  </a:cxn>
                  <a:cxn ang="0">
                    <a:pos x="189" y="517"/>
                  </a:cxn>
                  <a:cxn ang="0">
                    <a:pos x="199" y="500"/>
                  </a:cxn>
                  <a:cxn ang="0">
                    <a:pos x="202" y="265"/>
                  </a:cxn>
                  <a:cxn ang="0">
                    <a:pos x="250" y="265"/>
                  </a:cxn>
                  <a:cxn ang="0">
                    <a:pos x="193" y="72"/>
                  </a:cxn>
                  <a:cxn ang="0">
                    <a:pos x="205" y="73"/>
                  </a:cxn>
                  <a:cxn ang="0">
                    <a:pos x="221" y="129"/>
                  </a:cxn>
                  <a:cxn ang="0">
                    <a:pos x="244" y="203"/>
                  </a:cxn>
                  <a:cxn ang="0">
                    <a:pos x="259" y="224"/>
                  </a:cxn>
                  <a:cxn ang="0">
                    <a:pos x="275" y="224"/>
                  </a:cxn>
                  <a:cxn ang="0">
                    <a:pos x="283" y="218"/>
                  </a:cxn>
                  <a:cxn ang="0">
                    <a:pos x="286" y="208"/>
                  </a:cxn>
                  <a:cxn ang="0">
                    <a:pos x="284" y="194"/>
                  </a:cxn>
                </a:cxnLst>
                <a:rect l="0" t="0" r="r" b="b"/>
                <a:pathLst>
                  <a:path w="286" h="519">
                    <a:moveTo>
                      <a:pt x="284" y="194"/>
                    </a:moveTo>
                    <a:cubicBezTo>
                      <a:pt x="268" y="135"/>
                      <a:pt x="254" y="88"/>
                      <a:pt x="244" y="53"/>
                    </a:cubicBezTo>
                    <a:cubicBezTo>
                      <a:pt x="237" y="32"/>
                      <a:pt x="225" y="16"/>
                      <a:pt x="207" y="7"/>
                    </a:cubicBezTo>
                    <a:cubicBezTo>
                      <a:pt x="202" y="4"/>
                      <a:pt x="196" y="2"/>
                      <a:pt x="190" y="1"/>
                    </a:cubicBezTo>
                    <a:cubicBezTo>
                      <a:pt x="183" y="0"/>
                      <a:pt x="183" y="0"/>
                      <a:pt x="183" y="0"/>
                    </a:cubicBezTo>
                    <a:cubicBezTo>
                      <a:pt x="144" y="1"/>
                      <a:pt x="144" y="1"/>
                      <a:pt x="144" y="1"/>
                    </a:cubicBezTo>
                    <a:cubicBezTo>
                      <a:pt x="143" y="1"/>
                      <a:pt x="143" y="1"/>
                      <a:pt x="143" y="1"/>
                    </a:cubicBezTo>
                    <a:cubicBezTo>
                      <a:pt x="142" y="1"/>
                      <a:pt x="142" y="1"/>
                      <a:pt x="142" y="1"/>
                    </a:cubicBezTo>
                    <a:cubicBezTo>
                      <a:pt x="103" y="0"/>
                      <a:pt x="103" y="0"/>
                      <a:pt x="103" y="0"/>
                    </a:cubicBezTo>
                    <a:cubicBezTo>
                      <a:pt x="96" y="1"/>
                      <a:pt x="96" y="1"/>
                      <a:pt x="96" y="1"/>
                    </a:cubicBezTo>
                    <a:cubicBezTo>
                      <a:pt x="90" y="2"/>
                      <a:pt x="84" y="4"/>
                      <a:pt x="79" y="7"/>
                    </a:cubicBezTo>
                    <a:cubicBezTo>
                      <a:pt x="61" y="16"/>
                      <a:pt x="49" y="32"/>
                      <a:pt x="42" y="53"/>
                    </a:cubicBezTo>
                    <a:cubicBezTo>
                      <a:pt x="32" y="88"/>
                      <a:pt x="18" y="135"/>
                      <a:pt x="2" y="194"/>
                    </a:cubicBezTo>
                    <a:cubicBezTo>
                      <a:pt x="1" y="200"/>
                      <a:pt x="0" y="204"/>
                      <a:pt x="0" y="208"/>
                    </a:cubicBezTo>
                    <a:cubicBezTo>
                      <a:pt x="0" y="212"/>
                      <a:pt x="1" y="216"/>
                      <a:pt x="3" y="218"/>
                    </a:cubicBezTo>
                    <a:cubicBezTo>
                      <a:pt x="5" y="221"/>
                      <a:pt x="8" y="223"/>
                      <a:pt x="11" y="224"/>
                    </a:cubicBezTo>
                    <a:cubicBezTo>
                      <a:pt x="18" y="226"/>
                      <a:pt x="23" y="227"/>
                      <a:pt x="27" y="224"/>
                    </a:cubicBezTo>
                    <a:cubicBezTo>
                      <a:pt x="33" y="221"/>
                      <a:pt x="38" y="214"/>
                      <a:pt x="42" y="203"/>
                    </a:cubicBezTo>
                    <a:cubicBezTo>
                      <a:pt x="46" y="192"/>
                      <a:pt x="53" y="168"/>
                      <a:pt x="65" y="129"/>
                    </a:cubicBezTo>
                    <a:cubicBezTo>
                      <a:pt x="81" y="73"/>
                      <a:pt x="81" y="73"/>
                      <a:pt x="81" y="73"/>
                    </a:cubicBezTo>
                    <a:cubicBezTo>
                      <a:pt x="93" y="72"/>
                      <a:pt x="93" y="72"/>
                      <a:pt x="93" y="72"/>
                    </a:cubicBezTo>
                    <a:cubicBezTo>
                      <a:pt x="37" y="265"/>
                      <a:pt x="37" y="265"/>
                      <a:pt x="37" y="265"/>
                    </a:cubicBezTo>
                    <a:cubicBezTo>
                      <a:pt x="87" y="265"/>
                      <a:pt x="87" y="265"/>
                      <a:pt x="87" y="265"/>
                    </a:cubicBezTo>
                    <a:cubicBezTo>
                      <a:pt x="87" y="500"/>
                      <a:pt x="87" y="500"/>
                      <a:pt x="87" y="500"/>
                    </a:cubicBezTo>
                    <a:cubicBezTo>
                      <a:pt x="88" y="508"/>
                      <a:pt x="91" y="514"/>
                      <a:pt x="97" y="517"/>
                    </a:cubicBezTo>
                    <a:cubicBezTo>
                      <a:pt x="100" y="518"/>
                      <a:pt x="104" y="519"/>
                      <a:pt x="110" y="519"/>
                    </a:cubicBezTo>
                    <a:cubicBezTo>
                      <a:pt x="126" y="519"/>
                      <a:pt x="134" y="513"/>
                      <a:pt x="135" y="500"/>
                    </a:cubicBezTo>
                    <a:cubicBezTo>
                      <a:pt x="135" y="491"/>
                      <a:pt x="136" y="412"/>
                      <a:pt x="136" y="264"/>
                    </a:cubicBezTo>
                    <a:cubicBezTo>
                      <a:pt x="149" y="264"/>
                      <a:pt x="149" y="264"/>
                      <a:pt x="149" y="264"/>
                    </a:cubicBezTo>
                    <a:cubicBezTo>
                      <a:pt x="149" y="264"/>
                      <a:pt x="149" y="264"/>
                      <a:pt x="149" y="264"/>
                    </a:cubicBezTo>
                    <a:cubicBezTo>
                      <a:pt x="150" y="413"/>
                      <a:pt x="151" y="491"/>
                      <a:pt x="151" y="500"/>
                    </a:cubicBezTo>
                    <a:cubicBezTo>
                      <a:pt x="152" y="513"/>
                      <a:pt x="160" y="519"/>
                      <a:pt x="176" y="519"/>
                    </a:cubicBezTo>
                    <a:cubicBezTo>
                      <a:pt x="182" y="519"/>
                      <a:pt x="186" y="518"/>
                      <a:pt x="189" y="517"/>
                    </a:cubicBezTo>
                    <a:cubicBezTo>
                      <a:pt x="195" y="514"/>
                      <a:pt x="198" y="508"/>
                      <a:pt x="199" y="500"/>
                    </a:cubicBezTo>
                    <a:cubicBezTo>
                      <a:pt x="202" y="265"/>
                      <a:pt x="202" y="265"/>
                      <a:pt x="202" y="265"/>
                    </a:cubicBezTo>
                    <a:cubicBezTo>
                      <a:pt x="250" y="265"/>
                      <a:pt x="250" y="265"/>
                      <a:pt x="250" y="265"/>
                    </a:cubicBezTo>
                    <a:cubicBezTo>
                      <a:pt x="193" y="72"/>
                      <a:pt x="193" y="72"/>
                      <a:pt x="193" y="72"/>
                    </a:cubicBezTo>
                    <a:cubicBezTo>
                      <a:pt x="205" y="73"/>
                      <a:pt x="205" y="73"/>
                      <a:pt x="205" y="73"/>
                    </a:cubicBezTo>
                    <a:cubicBezTo>
                      <a:pt x="221" y="129"/>
                      <a:pt x="221" y="129"/>
                      <a:pt x="221" y="129"/>
                    </a:cubicBezTo>
                    <a:cubicBezTo>
                      <a:pt x="233" y="168"/>
                      <a:pt x="240" y="192"/>
                      <a:pt x="244" y="203"/>
                    </a:cubicBezTo>
                    <a:cubicBezTo>
                      <a:pt x="248" y="214"/>
                      <a:pt x="253" y="221"/>
                      <a:pt x="259" y="224"/>
                    </a:cubicBezTo>
                    <a:cubicBezTo>
                      <a:pt x="263" y="227"/>
                      <a:pt x="268" y="226"/>
                      <a:pt x="275" y="224"/>
                    </a:cubicBezTo>
                    <a:cubicBezTo>
                      <a:pt x="278" y="223"/>
                      <a:pt x="281" y="221"/>
                      <a:pt x="283" y="218"/>
                    </a:cubicBezTo>
                    <a:cubicBezTo>
                      <a:pt x="285" y="216"/>
                      <a:pt x="286" y="212"/>
                      <a:pt x="286" y="208"/>
                    </a:cubicBezTo>
                    <a:cubicBezTo>
                      <a:pt x="286" y="204"/>
                      <a:pt x="285" y="200"/>
                      <a:pt x="284" y="194"/>
                    </a:cubicBez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grpSp>
        <p:sp>
          <p:nvSpPr>
            <p:cNvPr id="42" name="TextBox 41"/>
            <p:cNvSpPr txBox="1"/>
            <p:nvPr/>
          </p:nvSpPr>
          <p:spPr>
            <a:xfrm rot="16200000">
              <a:off x="4517888" y="4381444"/>
              <a:ext cx="398019" cy="215466"/>
            </a:xfrm>
            <a:prstGeom prst="rect">
              <a:avLst/>
            </a:prstGeom>
          </p:spPr>
          <p:txBody>
            <a:bodyPr vert="horz" wrap="square" lIns="0" tIns="0" rIns="0" bIns="0" rtlCol="0">
              <a:spAutoFit/>
            </a:bodyPr>
            <a:lstStyle/>
            <a:p>
              <a:pPr marL="7001" algn="ctr" defTabSz="1343985">
                <a:defRPr/>
              </a:pPr>
              <a:r>
                <a:rPr lang="da-DK" sz="2058" kern="0" dirty="0">
                  <a:solidFill>
                    <a:srgbClr val="92D050"/>
                  </a:solidFill>
                  <a:latin typeface="Arial Rounded MT Bold"/>
                </a:rPr>
                <a:t>46</a:t>
              </a:r>
              <a:r>
                <a:rPr lang="da-DK" sz="1470" b="1" kern="0" dirty="0">
                  <a:solidFill>
                    <a:srgbClr val="92D050"/>
                  </a:solidFill>
                  <a:latin typeface="Arial Rounded MT Bold"/>
                </a:rPr>
                <a:t>%</a:t>
              </a:r>
              <a:endParaRPr lang="da-DK" sz="1764" b="1" kern="0" dirty="0">
                <a:solidFill>
                  <a:srgbClr val="92D050"/>
                </a:solidFill>
                <a:latin typeface="Arial Rounded MT Bold"/>
              </a:endParaRPr>
            </a:p>
          </p:txBody>
        </p:sp>
      </p:grpSp>
      <p:grpSp>
        <p:nvGrpSpPr>
          <p:cNvPr id="45" name="Group 44"/>
          <p:cNvGrpSpPr/>
          <p:nvPr/>
        </p:nvGrpSpPr>
        <p:grpSpPr>
          <a:xfrm>
            <a:off x="5850796" y="6059334"/>
            <a:ext cx="1450367" cy="1211087"/>
            <a:chOff x="4260972" y="4249633"/>
            <a:chExt cx="986784" cy="823986"/>
          </a:xfrm>
        </p:grpSpPr>
        <p:grpSp>
          <p:nvGrpSpPr>
            <p:cNvPr id="46" name="Group 45"/>
            <p:cNvGrpSpPr/>
            <p:nvPr/>
          </p:nvGrpSpPr>
          <p:grpSpPr>
            <a:xfrm>
              <a:off x="4260972" y="4249633"/>
              <a:ext cx="986784" cy="823986"/>
              <a:chOff x="4260972" y="4249633"/>
              <a:chExt cx="986784" cy="823986"/>
            </a:xfrm>
          </p:grpSpPr>
          <p:sp>
            <p:nvSpPr>
              <p:cNvPr id="48" name="Rounded Rectangle 29"/>
              <p:cNvSpPr/>
              <p:nvPr/>
            </p:nvSpPr>
            <p:spPr>
              <a:xfrm>
                <a:off x="4260972" y="4249633"/>
                <a:ext cx="776057" cy="823986"/>
              </a:xfrm>
              <a:prstGeom prst="roundRect">
                <a:avLst/>
              </a:prstGeom>
              <a:solidFill>
                <a:sysClr val="window" lastClr="FFFFFF"/>
              </a:solidFill>
              <a:ln w="25400" cap="flat" cmpd="sng" algn="ctr">
                <a:noFill/>
                <a:prstDash val="solid"/>
              </a:ln>
              <a:effectLst/>
            </p:spPr>
            <p:txBody>
              <a:bodyPr rtlCol="0" anchor="ctr"/>
              <a:lstStyle/>
              <a:p>
                <a:pPr algn="ctr" defTabSz="1343985">
                  <a:defRPr/>
                </a:pPr>
                <a:endParaRPr lang="da-DK" sz="2646" kern="0">
                  <a:solidFill>
                    <a:srgbClr val="92D050"/>
                  </a:solidFill>
                  <a:latin typeface="Calibri Light"/>
                </a:endParaRPr>
              </a:p>
            </p:txBody>
          </p:sp>
          <p:sp>
            <p:nvSpPr>
              <p:cNvPr id="49" name="Isosceles Triangle 48"/>
              <p:cNvSpPr/>
              <p:nvPr/>
            </p:nvSpPr>
            <p:spPr>
              <a:xfrm rot="6670216">
                <a:off x="4993066" y="4787203"/>
                <a:ext cx="220771" cy="288608"/>
              </a:xfrm>
              <a:prstGeom prst="triangle">
                <a:avLst/>
              </a:prstGeom>
              <a:solidFill>
                <a:sysClr val="window" lastClr="FFFFFF"/>
              </a:solidFill>
              <a:ln w="25400" cap="flat" cmpd="sng" algn="ctr">
                <a:noFill/>
                <a:prstDash val="solid"/>
              </a:ln>
              <a:effectLst/>
            </p:spPr>
            <p:txBody>
              <a:bodyPr rtlCol="0" anchor="ctr"/>
              <a:lstStyle/>
              <a:p>
                <a:pPr algn="ctr" defTabSz="1343985">
                  <a:defRPr/>
                </a:pPr>
                <a:endParaRPr lang="da-DK" sz="2646" kern="0">
                  <a:solidFill>
                    <a:srgbClr val="92D050"/>
                  </a:solidFill>
                  <a:latin typeface="Calibri Light"/>
                </a:endParaRPr>
              </a:p>
            </p:txBody>
          </p:sp>
        </p:grpSp>
        <p:sp>
          <p:nvSpPr>
            <p:cNvPr id="47" name="TextBox 46"/>
            <p:cNvSpPr txBox="1"/>
            <p:nvPr/>
          </p:nvSpPr>
          <p:spPr>
            <a:xfrm>
              <a:off x="4260972" y="4389058"/>
              <a:ext cx="767120" cy="523286"/>
            </a:xfrm>
            <a:prstGeom prst="rect">
              <a:avLst/>
            </a:prstGeom>
          </p:spPr>
          <p:txBody>
            <a:bodyPr vert="horz" wrap="square" lIns="0" tIns="0" rIns="0" bIns="0" rtlCol="0">
              <a:spAutoFit/>
            </a:bodyPr>
            <a:lstStyle/>
            <a:p>
              <a:pPr marL="7001" algn="ctr" defTabSz="1343985">
                <a:defRPr/>
              </a:pPr>
              <a:r>
                <a:rPr lang="da-DK" sz="2646" b="1" kern="0" dirty="0">
                  <a:solidFill>
                    <a:srgbClr val="92D050"/>
                  </a:solidFill>
                  <a:latin typeface="Arial Rounded MT Bold"/>
                </a:rPr>
                <a:t>66</a:t>
              </a:r>
              <a:r>
                <a:rPr lang="da-DK" sz="1617" b="1" kern="0" dirty="0">
                  <a:solidFill>
                    <a:srgbClr val="92D050"/>
                  </a:solidFill>
                  <a:latin typeface="Arial Rounded MT Bold"/>
                </a:rPr>
                <a:t>%</a:t>
              </a:r>
              <a:r>
                <a:rPr lang="da-DK" sz="2646" b="1" kern="0" dirty="0">
                  <a:solidFill>
                    <a:srgbClr val="92D050"/>
                  </a:solidFill>
                  <a:latin typeface="Arial Rounded MT Bold"/>
                </a:rPr>
                <a:t> </a:t>
              </a:r>
            </a:p>
            <a:p>
              <a:pPr marL="7001" algn="ctr" defTabSz="1343985">
                <a:defRPr/>
              </a:pPr>
              <a:r>
                <a:rPr lang="da-DK" sz="1029" kern="0" dirty="0">
                  <a:solidFill>
                    <a:srgbClr val="92D050"/>
                  </a:solidFill>
                  <a:latin typeface="Arial Rounded MT Bold"/>
                </a:rPr>
                <a:t>ARE ABOVE</a:t>
              </a:r>
            </a:p>
            <a:p>
              <a:pPr marL="7001" algn="ctr" defTabSz="1343985">
                <a:defRPr/>
              </a:pPr>
              <a:r>
                <a:rPr lang="da-DK" sz="1323" b="1" kern="0" dirty="0">
                  <a:solidFill>
                    <a:srgbClr val="92D050"/>
                  </a:solidFill>
                  <a:latin typeface="Arial Rounded MT Bold"/>
                </a:rPr>
                <a:t>60 </a:t>
              </a:r>
              <a:r>
                <a:rPr lang="da-DK" sz="1029" kern="0" dirty="0">
                  <a:solidFill>
                    <a:srgbClr val="92D050"/>
                  </a:solidFill>
                  <a:latin typeface="Arial Rounded MT Bold"/>
                </a:rPr>
                <a:t>YEARS</a:t>
              </a:r>
              <a:endParaRPr lang="da-DK" sz="1176" kern="0" dirty="0">
                <a:solidFill>
                  <a:srgbClr val="92D050"/>
                </a:solidFill>
                <a:latin typeface="Arial Rounded MT Bold"/>
              </a:endParaRPr>
            </a:p>
          </p:txBody>
        </p:sp>
      </p:grpSp>
      <p:grpSp>
        <p:nvGrpSpPr>
          <p:cNvPr id="55" name="Group 54"/>
          <p:cNvGrpSpPr/>
          <p:nvPr/>
        </p:nvGrpSpPr>
        <p:grpSpPr>
          <a:xfrm>
            <a:off x="9205514" y="6067396"/>
            <a:ext cx="1457488" cy="1211088"/>
            <a:chOff x="4045400" y="4249633"/>
            <a:chExt cx="991629" cy="823986"/>
          </a:xfrm>
        </p:grpSpPr>
        <p:grpSp>
          <p:nvGrpSpPr>
            <p:cNvPr id="56" name="Group 55"/>
            <p:cNvGrpSpPr/>
            <p:nvPr/>
          </p:nvGrpSpPr>
          <p:grpSpPr>
            <a:xfrm>
              <a:off x="4045400" y="4249633"/>
              <a:ext cx="991629" cy="823986"/>
              <a:chOff x="4045400" y="4249633"/>
              <a:chExt cx="991629" cy="823986"/>
            </a:xfrm>
          </p:grpSpPr>
          <p:sp>
            <p:nvSpPr>
              <p:cNvPr id="58" name="Rounded Rectangle 39"/>
              <p:cNvSpPr/>
              <p:nvPr/>
            </p:nvSpPr>
            <p:spPr>
              <a:xfrm>
                <a:off x="4260972" y="4249633"/>
                <a:ext cx="776057" cy="823986"/>
              </a:xfrm>
              <a:prstGeom prst="roundRect">
                <a:avLst/>
              </a:prstGeom>
              <a:solidFill>
                <a:sysClr val="window" lastClr="FFFFFF"/>
              </a:solidFill>
              <a:ln w="25400" cap="flat" cmpd="sng" algn="ctr">
                <a:noFill/>
                <a:prstDash val="solid"/>
              </a:ln>
              <a:effectLst/>
            </p:spPr>
            <p:txBody>
              <a:bodyPr rtlCol="0" anchor="ctr"/>
              <a:lstStyle/>
              <a:p>
                <a:pPr algn="ctr" defTabSz="1343985">
                  <a:defRPr/>
                </a:pPr>
                <a:endParaRPr lang="da-DK" sz="2646" kern="0">
                  <a:solidFill>
                    <a:srgbClr val="92D050"/>
                  </a:solidFill>
                  <a:latin typeface="Calibri Light"/>
                </a:endParaRPr>
              </a:p>
            </p:txBody>
          </p:sp>
          <p:sp>
            <p:nvSpPr>
              <p:cNvPr id="59" name="Isosceles Triangle 58"/>
              <p:cNvSpPr/>
              <p:nvPr/>
            </p:nvSpPr>
            <p:spPr>
              <a:xfrm rot="14918648">
                <a:off x="4079318" y="4791244"/>
                <a:ext cx="220771" cy="288608"/>
              </a:xfrm>
              <a:prstGeom prst="triangle">
                <a:avLst/>
              </a:prstGeom>
              <a:solidFill>
                <a:sysClr val="window" lastClr="FFFFFF"/>
              </a:solidFill>
              <a:ln w="25400" cap="flat" cmpd="sng" algn="ctr">
                <a:noFill/>
                <a:prstDash val="solid"/>
              </a:ln>
              <a:effectLst/>
            </p:spPr>
            <p:txBody>
              <a:bodyPr rtlCol="0" anchor="ctr"/>
              <a:lstStyle/>
              <a:p>
                <a:pPr algn="ctr" defTabSz="1343985">
                  <a:defRPr/>
                </a:pPr>
                <a:endParaRPr lang="da-DK" sz="2646" kern="0">
                  <a:solidFill>
                    <a:srgbClr val="92D050"/>
                  </a:solidFill>
                  <a:latin typeface="Calibri Light"/>
                </a:endParaRPr>
              </a:p>
            </p:txBody>
          </p:sp>
        </p:grpSp>
        <p:sp>
          <p:nvSpPr>
            <p:cNvPr id="57" name="TextBox 56"/>
            <p:cNvSpPr txBox="1"/>
            <p:nvPr/>
          </p:nvSpPr>
          <p:spPr>
            <a:xfrm>
              <a:off x="4260971" y="4346194"/>
              <a:ext cx="776057" cy="538729"/>
            </a:xfrm>
            <a:prstGeom prst="rect">
              <a:avLst/>
            </a:prstGeom>
          </p:spPr>
          <p:txBody>
            <a:bodyPr vert="horz" wrap="square" lIns="0" tIns="0" rIns="0" bIns="0" rtlCol="0">
              <a:spAutoFit/>
            </a:bodyPr>
            <a:lstStyle/>
            <a:p>
              <a:pPr marL="7001" algn="ctr" defTabSz="1343985">
                <a:defRPr/>
              </a:pPr>
              <a:r>
                <a:rPr lang="da-DK" sz="1029" kern="0" dirty="0">
                  <a:solidFill>
                    <a:srgbClr val="92D050"/>
                  </a:solidFill>
                  <a:latin typeface="Arial Rounded MT Bold"/>
                </a:rPr>
                <a:t>SHARE OF OVERNIGHT STAYS</a:t>
              </a:r>
            </a:p>
            <a:p>
              <a:pPr marL="7001" algn="ctr" defTabSz="1343985">
                <a:defRPr/>
              </a:pPr>
              <a:r>
                <a:rPr lang="da-DK" sz="2058" kern="0" dirty="0">
                  <a:solidFill>
                    <a:srgbClr val="92D050"/>
                  </a:solidFill>
                  <a:latin typeface="Arial Rounded MT Bold"/>
                </a:rPr>
                <a:t>14</a:t>
              </a:r>
              <a:r>
                <a:rPr lang="da-DK" sz="1470" b="1" kern="0" dirty="0">
                  <a:solidFill>
                    <a:srgbClr val="92D050"/>
                  </a:solidFill>
                  <a:latin typeface="Arial Rounded MT Bold"/>
                </a:rPr>
                <a:t>%</a:t>
              </a:r>
              <a:endParaRPr lang="da-DK" sz="1176" kern="0" dirty="0">
                <a:solidFill>
                  <a:srgbClr val="92D050"/>
                </a:solidFill>
                <a:latin typeface="Arial Rounded MT Bold"/>
              </a:endParaRPr>
            </a:p>
          </p:txBody>
        </p:sp>
      </p:grpSp>
      <p:sp>
        <p:nvSpPr>
          <p:cNvPr id="61" name="Oval 60"/>
          <p:cNvSpPr/>
          <p:nvPr/>
        </p:nvSpPr>
        <p:spPr>
          <a:xfrm>
            <a:off x="-409658" y="1691683"/>
            <a:ext cx="3673161" cy="3444494"/>
          </a:xfrm>
          <a:prstGeom prst="ellipse">
            <a:avLst/>
          </a:prstGeom>
          <a:solidFill>
            <a:srgbClr val="92D050">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1343985">
              <a:defRPr/>
            </a:pPr>
            <a:r>
              <a:rPr lang="en-US" sz="1543" b="1" i="1" kern="0" cap="all" dirty="0">
                <a:solidFill>
                  <a:schemeClr val="bg1"/>
                </a:solidFill>
                <a:latin typeface="Segoe UI Light" panose="020B0502040204020203" pitchFamily="34" charset="0"/>
              </a:rPr>
              <a:t>Sometimes I need to broaden my horizon and discover new and interesting places. I want to experience culture and art at a destination with a rich cultural heritage. </a:t>
            </a:r>
          </a:p>
        </p:txBody>
      </p:sp>
      <p:sp>
        <p:nvSpPr>
          <p:cNvPr id="4" name="Rectangle 3"/>
          <p:cNvSpPr/>
          <p:nvPr/>
        </p:nvSpPr>
        <p:spPr bwMode="gray">
          <a:xfrm>
            <a:off x="-414635" y="1836415"/>
            <a:ext cx="593131" cy="3096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nb-NO" sz="2000" dirty="0">
              <a:solidFill>
                <a:schemeClr val="bg1"/>
              </a:solidFill>
            </a:endParaRPr>
          </a:p>
        </p:txBody>
      </p:sp>
      <p:graphicFrame>
        <p:nvGraphicFramePr>
          <p:cNvPr id="34" name="Chart 33"/>
          <p:cNvGraphicFramePr/>
          <p:nvPr>
            <p:extLst>
              <p:ext uri="{D42A27DB-BD31-4B8C-83A1-F6EECF244321}">
                <p14:modId xmlns:p14="http://schemas.microsoft.com/office/powerpoint/2010/main" val="1861106810"/>
              </p:ext>
            </p:extLst>
          </p:nvPr>
        </p:nvGraphicFramePr>
        <p:xfrm>
          <a:off x="10608483" y="5754827"/>
          <a:ext cx="2659361" cy="1604508"/>
        </p:xfrm>
        <a:graphic>
          <a:graphicData uri="http://schemas.openxmlformats.org/drawingml/2006/chart">
            <c:chart xmlns:c="http://schemas.openxmlformats.org/drawingml/2006/chart" xmlns:r="http://schemas.openxmlformats.org/officeDocument/2006/relationships" r:id="rId3"/>
          </a:graphicData>
        </a:graphic>
      </p:graphicFrame>
      <p:pic>
        <p:nvPicPr>
          <p:cNvPr id="33" name="Picture 2" descr="Bilderesultat for country falg button sweden"/>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696551" y="6876975"/>
            <a:ext cx="513334" cy="481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3515843"/>
      </p:ext>
    </p:extLst>
  </p:cSld>
  <p:clrMapOvr>
    <a:masterClrMapping/>
  </p:clrMapOvr>
  <p:transition>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H="1">
            <a:off x="4519922" y="1652925"/>
            <a:ext cx="19872" cy="5337935"/>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cxnSp>
        <p:nvCxnSpPr>
          <p:cNvPr id="3" name="Straight Connector 2"/>
          <p:cNvCxnSpPr/>
          <p:nvPr/>
        </p:nvCxnSpPr>
        <p:spPr>
          <a:xfrm flipH="1">
            <a:off x="8917225" y="1652923"/>
            <a:ext cx="19872" cy="5337935"/>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cxnSp>
        <p:nvCxnSpPr>
          <p:cNvPr id="4" name="Straight Connector 3"/>
          <p:cNvCxnSpPr/>
          <p:nvPr/>
        </p:nvCxnSpPr>
        <p:spPr>
          <a:xfrm>
            <a:off x="604173" y="4265818"/>
            <a:ext cx="12221615" cy="0"/>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sp>
        <p:nvSpPr>
          <p:cNvPr id="5" name="Rectangle 4"/>
          <p:cNvSpPr/>
          <p:nvPr/>
        </p:nvSpPr>
        <p:spPr>
          <a:xfrm>
            <a:off x="188999" y="189693"/>
            <a:ext cx="13072280" cy="946027"/>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4703" b="1" dirty="0">
                <a:solidFill>
                  <a:schemeClr val="bg1"/>
                </a:solidFill>
              </a:rPr>
              <a:t>BROADENING MY CULTURAL HORIZON</a:t>
            </a:r>
          </a:p>
        </p:txBody>
      </p:sp>
      <p:sp>
        <p:nvSpPr>
          <p:cNvPr id="12" name="TextBox 11"/>
          <p:cNvSpPr txBox="1"/>
          <p:nvPr/>
        </p:nvSpPr>
        <p:spPr>
          <a:xfrm>
            <a:off x="670095" y="1703969"/>
            <a:ext cx="3439313" cy="1503617"/>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TYPICAL HOLIDAY OCCASIONS</a:t>
            </a:r>
            <a:endParaRPr lang="en-GB" sz="1396" kern="0" dirty="0">
              <a:solidFill>
                <a:sysClr val="windowText" lastClr="000000"/>
              </a:solidFill>
            </a:endParaRPr>
          </a:p>
          <a:p>
            <a:pPr marL="7001" algn="just" defTabSz="1343985">
              <a:defRPr/>
            </a:pPr>
            <a:r>
              <a:rPr lang="en-US" sz="1396" kern="0" dirty="0">
                <a:solidFill>
                  <a:sysClr val="windowText" lastClr="000000"/>
                </a:solidFill>
              </a:rPr>
              <a:t>The dominant types of holiday is </a:t>
            </a:r>
            <a:r>
              <a:rPr lang="en-US" sz="1396" b="1" kern="0" dirty="0">
                <a:solidFill>
                  <a:srgbClr val="92D050"/>
                </a:solidFill>
              </a:rPr>
              <a:t>Sightseeing/round trip, </a:t>
            </a:r>
            <a:r>
              <a:rPr lang="en-US" sz="1396" kern="0" dirty="0"/>
              <a:t>visits to </a:t>
            </a:r>
            <a:r>
              <a:rPr lang="en-US" sz="1396" b="1" kern="0" dirty="0">
                <a:solidFill>
                  <a:srgbClr val="92D050"/>
                </a:solidFill>
              </a:rPr>
              <a:t>historic sites</a:t>
            </a:r>
            <a:r>
              <a:rPr lang="en-US" sz="1396" kern="0" dirty="0">
                <a:solidFill>
                  <a:sysClr val="windowText" lastClr="000000"/>
                </a:solidFill>
              </a:rPr>
              <a:t>, </a:t>
            </a:r>
            <a:r>
              <a:rPr lang="en-US" sz="1396" b="1" kern="0" dirty="0">
                <a:solidFill>
                  <a:srgbClr val="92D050"/>
                </a:solidFill>
              </a:rPr>
              <a:t>city break </a:t>
            </a:r>
            <a:r>
              <a:rPr lang="en-US" sz="1396" kern="0" dirty="0">
                <a:solidFill>
                  <a:sysClr val="windowText" lastClr="000000"/>
                </a:solidFill>
              </a:rPr>
              <a:t>(cultural, shopping, Club, restaurant visits etc.), and </a:t>
            </a:r>
            <a:r>
              <a:rPr lang="en-US" sz="1396" b="1" kern="0" dirty="0">
                <a:solidFill>
                  <a:srgbClr val="92D050"/>
                </a:solidFill>
              </a:rPr>
              <a:t>cultural experience</a:t>
            </a:r>
            <a:r>
              <a:rPr lang="en-US" sz="1396" kern="0" dirty="0">
                <a:solidFill>
                  <a:sysClr val="windowText" lastClr="000000"/>
                </a:solidFill>
              </a:rPr>
              <a:t> (focus on art, theatre etc.).</a:t>
            </a:r>
          </a:p>
          <a:p>
            <a:pPr marL="7001" algn="just" defTabSz="1343985">
              <a:defRPr/>
            </a:pPr>
            <a:r>
              <a:rPr lang="en-GB" sz="1396" kern="0" dirty="0">
                <a:solidFill>
                  <a:sysClr val="windowText" lastClr="000000"/>
                </a:solidFill>
              </a:rPr>
              <a:t>It’s all about </a:t>
            </a:r>
            <a:r>
              <a:rPr lang="en-GB" sz="1396" b="1" kern="0" dirty="0">
                <a:solidFill>
                  <a:srgbClr val="92D050"/>
                </a:solidFill>
              </a:rPr>
              <a:t>broadening</a:t>
            </a:r>
            <a:r>
              <a:rPr lang="en-GB" sz="1396" b="1" kern="0" dirty="0">
                <a:solidFill>
                  <a:srgbClr val="FF6600"/>
                </a:solidFill>
              </a:rPr>
              <a:t> </a:t>
            </a:r>
            <a:r>
              <a:rPr lang="en-GB" sz="1396" b="1" kern="0" dirty="0">
                <a:solidFill>
                  <a:srgbClr val="92D050"/>
                </a:solidFill>
              </a:rPr>
              <a:t>my</a:t>
            </a:r>
            <a:r>
              <a:rPr lang="en-GB" sz="1396" b="1" kern="0" dirty="0">
                <a:solidFill>
                  <a:srgbClr val="FF6600"/>
                </a:solidFill>
              </a:rPr>
              <a:t> </a:t>
            </a:r>
            <a:r>
              <a:rPr lang="en-GB" sz="1396" b="1" kern="0" dirty="0">
                <a:solidFill>
                  <a:srgbClr val="92D050"/>
                </a:solidFill>
              </a:rPr>
              <a:t>horizon</a:t>
            </a:r>
            <a:r>
              <a:rPr lang="en-GB" sz="1396" kern="0" dirty="0">
                <a:solidFill>
                  <a:sysClr val="windowText" lastClr="000000"/>
                </a:solidFill>
              </a:rPr>
              <a:t>!</a:t>
            </a:r>
          </a:p>
        </p:txBody>
      </p:sp>
      <p:sp>
        <p:nvSpPr>
          <p:cNvPr id="16" name="TextBox 15"/>
          <p:cNvSpPr txBox="1"/>
          <p:nvPr/>
        </p:nvSpPr>
        <p:spPr>
          <a:xfrm>
            <a:off x="4989172" y="4491716"/>
            <a:ext cx="3439313" cy="1507464"/>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SOURCES OF INSPIRATIONS</a:t>
            </a:r>
          </a:p>
          <a:p>
            <a:pPr marL="4763" lvl="0" algn="just" defTabSz="914400">
              <a:defRPr/>
            </a:pPr>
            <a:r>
              <a:rPr lang="en-GB" sz="1400" kern="0" dirty="0">
                <a:solidFill>
                  <a:sysClr val="windowText" lastClr="000000"/>
                </a:solidFill>
              </a:rPr>
              <a:t>These consumers are, more than others inspired by </a:t>
            </a:r>
            <a:r>
              <a:rPr lang="en-GB" sz="1396" b="1" kern="0" dirty="0">
                <a:solidFill>
                  <a:srgbClr val="92D050"/>
                </a:solidFill>
              </a:rPr>
              <a:t>homepages for the destination</a:t>
            </a:r>
            <a:r>
              <a:rPr lang="en-GB" sz="1400" kern="0" dirty="0">
                <a:solidFill>
                  <a:sysClr val="windowText" lastClr="000000"/>
                </a:solidFill>
              </a:rPr>
              <a:t>, </a:t>
            </a:r>
            <a:r>
              <a:rPr lang="en-GB" sz="1396" b="1" kern="0" dirty="0">
                <a:solidFill>
                  <a:srgbClr val="92D050"/>
                </a:solidFill>
              </a:rPr>
              <a:t>homepages for hotels, attractions and sites</a:t>
            </a:r>
            <a:r>
              <a:rPr lang="en-GB" sz="1400" kern="0" dirty="0">
                <a:solidFill>
                  <a:sysClr val="windowText" lastClr="000000"/>
                </a:solidFill>
              </a:rPr>
              <a:t>, </a:t>
            </a:r>
            <a:r>
              <a:rPr lang="en-GB" sz="1396" b="1" kern="0" dirty="0">
                <a:solidFill>
                  <a:srgbClr val="92D050"/>
                </a:solidFill>
              </a:rPr>
              <a:t>guidebooks</a:t>
            </a:r>
            <a:r>
              <a:rPr lang="en-GB" sz="1400" kern="0" dirty="0">
                <a:solidFill>
                  <a:sysClr val="windowText" lastClr="000000"/>
                </a:solidFill>
              </a:rPr>
              <a:t> and </a:t>
            </a:r>
            <a:r>
              <a:rPr lang="en-GB" sz="1396" b="1" kern="0" dirty="0">
                <a:solidFill>
                  <a:srgbClr val="92D050"/>
                </a:solidFill>
              </a:rPr>
              <a:t>catalogues</a:t>
            </a:r>
            <a:r>
              <a:rPr lang="en-GB" sz="1400" kern="0" dirty="0">
                <a:solidFill>
                  <a:sysClr val="windowText" lastClr="000000"/>
                </a:solidFill>
              </a:rPr>
              <a:t> or brochures. They also look for inspiration in newspapers and magazines.</a:t>
            </a:r>
          </a:p>
        </p:txBody>
      </p:sp>
      <p:sp>
        <p:nvSpPr>
          <p:cNvPr id="17" name="TextBox 16"/>
          <p:cNvSpPr txBox="1"/>
          <p:nvPr/>
        </p:nvSpPr>
        <p:spPr>
          <a:xfrm>
            <a:off x="5015679" y="1703969"/>
            <a:ext cx="3439313" cy="1076577"/>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I TRAVEL TO EXPAND MY HORIZON</a:t>
            </a:r>
            <a:endParaRPr lang="en-GB" sz="1396" kern="0" dirty="0">
              <a:solidFill>
                <a:sysClr val="windowText" lastClr="000000"/>
              </a:solidFill>
            </a:endParaRPr>
          </a:p>
          <a:p>
            <a:pPr marL="4763" lvl="0" algn="just" defTabSz="914400">
              <a:defRPr/>
            </a:pPr>
            <a:r>
              <a:rPr lang="en-GB" sz="1400" kern="0" dirty="0">
                <a:solidFill>
                  <a:sysClr val="windowText" lastClr="000000"/>
                </a:solidFill>
              </a:rPr>
              <a:t>These consumers </a:t>
            </a:r>
            <a:r>
              <a:rPr lang="en-US" sz="1400" kern="0" dirty="0">
                <a:solidFill>
                  <a:sysClr val="windowText" lastClr="000000"/>
                </a:solidFill>
              </a:rPr>
              <a:t>want to see and learn more than other travelers. They seek destinations with a rich </a:t>
            </a:r>
            <a:r>
              <a:rPr lang="en-US" sz="1400" b="1" kern="0" dirty="0">
                <a:solidFill>
                  <a:srgbClr val="92D050"/>
                </a:solidFill>
              </a:rPr>
              <a:t>cultural heritage</a:t>
            </a:r>
            <a:r>
              <a:rPr lang="en-US" sz="1400" kern="0" dirty="0">
                <a:solidFill>
                  <a:sysClr val="windowText" lastClr="000000"/>
                </a:solidFill>
              </a:rPr>
              <a:t>. There must be </a:t>
            </a:r>
            <a:r>
              <a:rPr lang="en-US" sz="1400" b="1" kern="0" dirty="0">
                <a:solidFill>
                  <a:srgbClr val="92D050"/>
                </a:solidFill>
              </a:rPr>
              <a:t>interesting sights</a:t>
            </a:r>
            <a:r>
              <a:rPr lang="en-US" sz="1400" kern="0" dirty="0">
                <a:solidFill>
                  <a:sysClr val="windowText" lastClr="000000"/>
                </a:solidFill>
              </a:rPr>
              <a:t>. </a:t>
            </a:r>
            <a:endParaRPr lang="en-GB" sz="1400" kern="0" dirty="0">
              <a:solidFill>
                <a:sysClr val="windowText" lastClr="000000"/>
              </a:solidFill>
            </a:endParaRPr>
          </a:p>
        </p:txBody>
      </p:sp>
      <p:sp>
        <p:nvSpPr>
          <p:cNvPr id="23" name="TextBox 22"/>
          <p:cNvSpPr txBox="1"/>
          <p:nvPr/>
        </p:nvSpPr>
        <p:spPr>
          <a:xfrm>
            <a:off x="670095" y="4511727"/>
            <a:ext cx="3439313" cy="1938351"/>
          </a:xfrm>
          <a:prstGeom prst="rect">
            <a:avLst/>
          </a:prstGeom>
        </p:spPr>
        <p:txBody>
          <a:bodyPr vert="horz" wrap="square" lIns="0" tIns="0" rIns="0" bIns="0" rtlCol="0">
            <a:spAutoFit/>
          </a:bodyPr>
          <a:lstStyle/>
          <a:p>
            <a:pPr marL="7001" defTabSz="1343985">
              <a:defRPr/>
            </a:pPr>
            <a:r>
              <a:rPr lang="nb-NO" sz="1396" b="1" kern="0" dirty="0">
                <a:solidFill>
                  <a:sysClr val="windowText" lastClr="000000"/>
                </a:solidFill>
              </a:rPr>
              <a:t>HOLIDAY EXPERIENCE</a:t>
            </a:r>
          </a:p>
          <a:p>
            <a:pPr marL="4763" algn="just" defTabSz="914400">
              <a:defRPr/>
            </a:pPr>
            <a:r>
              <a:rPr lang="en-GB" sz="1400" kern="0" dirty="0">
                <a:solidFill>
                  <a:sysClr val="windowText" lastClr="000000"/>
                </a:solidFill>
              </a:rPr>
              <a:t>These consumers you will find at </a:t>
            </a:r>
            <a:r>
              <a:rPr lang="en-GB" sz="1396" b="1" kern="0" dirty="0">
                <a:solidFill>
                  <a:srgbClr val="92D050"/>
                </a:solidFill>
              </a:rPr>
              <a:t>historical buildings/sites</a:t>
            </a:r>
            <a:r>
              <a:rPr lang="en-GB" sz="1400" kern="0" dirty="0">
                <a:solidFill>
                  <a:sysClr val="windowText" lastClr="000000"/>
                </a:solidFill>
              </a:rPr>
              <a:t>, they visit </a:t>
            </a:r>
            <a:r>
              <a:rPr lang="en-GB" sz="1396" b="1" kern="0" dirty="0">
                <a:solidFill>
                  <a:srgbClr val="92D050"/>
                </a:solidFill>
              </a:rPr>
              <a:t>cities</a:t>
            </a:r>
            <a:r>
              <a:rPr lang="en-GB" sz="1400" kern="0" dirty="0">
                <a:solidFill>
                  <a:sysClr val="windowText" lastClr="000000"/>
                </a:solidFill>
              </a:rPr>
              <a:t>, attend </a:t>
            </a:r>
            <a:r>
              <a:rPr lang="en-GB" sz="1396" b="1" kern="0" dirty="0">
                <a:solidFill>
                  <a:srgbClr val="92D050"/>
                </a:solidFill>
              </a:rPr>
              <a:t>sightseeing tours </a:t>
            </a:r>
            <a:r>
              <a:rPr lang="en-GB" sz="1400" kern="0" dirty="0">
                <a:solidFill>
                  <a:sysClr val="windowText" lastClr="000000"/>
                </a:solidFill>
              </a:rPr>
              <a:t>and discover  </a:t>
            </a:r>
            <a:r>
              <a:rPr lang="en-GB" sz="1396" b="1" kern="0" dirty="0">
                <a:solidFill>
                  <a:srgbClr val="92D050"/>
                </a:solidFill>
              </a:rPr>
              <a:t>local</a:t>
            </a:r>
            <a:r>
              <a:rPr lang="en-GB" sz="1400" kern="0" dirty="0">
                <a:solidFill>
                  <a:sysClr val="windowText" lastClr="000000"/>
                </a:solidFill>
              </a:rPr>
              <a:t> </a:t>
            </a:r>
            <a:r>
              <a:rPr lang="en-GB" sz="1396" b="1" kern="0" dirty="0">
                <a:solidFill>
                  <a:srgbClr val="92D050"/>
                </a:solidFill>
              </a:rPr>
              <a:t>culture</a:t>
            </a:r>
            <a:r>
              <a:rPr lang="en-GB" sz="1400" kern="0" dirty="0">
                <a:solidFill>
                  <a:sysClr val="windowText" lastClr="000000"/>
                </a:solidFill>
              </a:rPr>
              <a:t> and </a:t>
            </a:r>
            <a:r>
              <a:rPr lang="en-GB" sz="1396" b="1" kern="0" dirty="0">
                <a:solidFill>
                  <a:srgbClr val="92D050"/>
                </a:solidFill>
              </a:rPr>
              <a:t>lifestyle</a:t>
            </a:r>
            <a:r>
              <a:rPr lang="en-GB" sz="1400" kern="0" dirty="0">
                <a:solidFill>
                  <a:sysClr val="windowText" lastClr="000000"/>
                </a:solidFill>
              </a:rPr>
              <a:t>. They want to visit </a:t>
            </a:r>
            <a:r>
              <a:rPr lang="en-GB" sz="1396" b="1" kern="0" dirty="0">
                <a:solidFill>
                  <a:srgbClr val="92D050"/>
                </a:solidFill>
              </a:rPr>
              <a:t>museums</a:t>
            </a:r>
            <a:r>
              <a:rPr lang="en-GB" sz="1400" kern="0" dirty="0">
                <a:solidFill>
                  <a:sysClr val="windowText" lastClr="000000"/>
                </a:solidFill>
              </a:rPr>
              <a:t> and experience local </a:t>
            </a:r>
            <a:r>
              <a:rPr lang="en-GB" sz="1396" b="1" kern="0" dirty="0">
                <a:solidFill>
                  <a:srgbClr val="92D050"/>
                </a:solidFill>
              </a:rPr>
              <a:t>architecture</a:t>
            </a:r>
            <a:r>
              <a:rPr lang="en-GB" sz="1400" kern="0" dirty="0">
                <a:solidFill>
                  <a:sysClr val="windowText" lastClr="000000"/>
                </a:solidFill>
              </a:rPr>
              <a:t>. Local </a:t>
            </a:r>
            <a:r>
              <a:rPr lang="en-GB" sz="1396" b="1" kern="0" dirty="0">
                <a:solidFill>
                  <a:srgbClr val="92D050"/>
                </a:solidFill>
              </a:rPr>
              <a:t>history</a:t>
            </a:r>
            <a:r>
              <a:rPr lang="en-GB" sz="1400" kern="0" dirty="0">
                <a:solidFill>
                  <a:sysClr val="windowText" lastClr="000000"/>
                </a:solidFill>
              </a:rPr>
              <a:t> and </a:t>
            </a:r>
            <a:r>
              <a:rPr lang="en-GB" sz="1396" b="1" kern="0" dirty="0">
                <a:solidFill>
                  <a:srgbClr val="92D050"/>
                </a:solidFill>
              </a:rPr>
              <a:t>legends</a:t>
            </a:r>
            <a:r>
              <a:rPr lang="en-GB" sz="1400" kern="0" dirty="0">
                <a:solidFill>
                  <a:sysClr val="windowText" lastClr="000000"/>
                </a:solidFill>
              </a:rPr>
              <a:t> are of high interest. You will also find them </a:t>
            </a:r>
            <a:r>
              <a:rPr lang="en-GB" sz="1400" kern="0" dirty="0" err="1">
                <a:solidFill>
                  <a:sysClr val="windowText" lastClr="000000"/>
                </a:solidFill>
              </a:rPr>
              <a:t>in</a:t>
            </a:r>
            <a:r>
              <a:rPr lang="en-GB" sz="1396" b="1" kern="0" dirty="0" err="1">
                <a:solidFill>
                  <a:srgbClr val="92D050"/>
                </a:solidFill>
              </a:rPr>
              <a:t>gardens</a:t>
            </a:r>
            <a:r>
              <a:rPr lang="en-GB" sz="1396" b="1" kern="0" dirty="0">
                <a:solidFill>
                  <a:srgbClr val="92D050"/>
                </a:solidFill>
              </a:rPr>
              <a:t>/parks</a:t>
            </a:r>
            <a:r>
              <a:rPr lang="en-GB" sz="1400" b="1" kern="0" dirty="0">
                <a:solidFill>
                  <a:sysClr val="windowText" lastClr="000000"/>
                </a:solidFill>
              </a:rPr>
              <a:t> </a:t>
            </a:r>
            <a:r>
              <a:rPr lang="en-GB" sz="1400" kern="0" dirty="0">
                <a:solidFill>
                  <a:sysClr val="windowText" lastClr="000000"/>
                </a:solidFill>
              </a:rPr>
              <a:t>and at </a:t>
            </a:r>
            <a:r>
              <a:rPr lang="en-GB" sz="1396" b="1" kern="0" dirty="0">
                <a:solidFill>
                  <a:srgbClr val="92D050"/>
                </a:solidFill>
              </a:rPr>
              <a:t>concerts/festivals</a:t>
            </a:r>
            <a:r>
              <a:rPr lang="en-GB" sz="1400" kern="0" dirty="0">
                <a:solidFill>
                  <a:sysClr val="windowText" lastClr="000000"/>
                </a:solidFill>
              </a:rPr>
              <a:t>. </a:t>
            </a:r>
            <a:endParaRPr lang="en-GB" sz="1396" kern="0" dirty="0">
              <a:solidFill>
                <a:sysClr val="windowText" lastClr="000000"/>
              </a:solidFill>
            </a:endParaRPr>
          </a:p>
        </p:txBody>
      </p:sp>
      <p:sp>
        <p:nvSpPr>
          <p:cNvPr id="26" name="TextBox 25"/>
          <p:cNvSpPr txBox="1"/>
          <p:nvPr/>
        </p:nvSpPr>
        <p:spPr>
          <a:xfrm>
            <a:off x="9380478" y="1703969"/>
            <a:ext cx="3439313" cy="1722908"/>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THE ROLE OF BRANDS</a:t>
            </a:r>
            <a:endParaRPr lang="en-GB" sz="1396" kern="0" dirty="0">
              <a:solidFill>
                <a:sysClr val="windowText" lastClr="000000"/>
              </a:solidFill>
            </a:endParaRPr>
          </a:p>
          <a:p>
            <a:pPr marL="4763" lvl="0" algn="just" defTabSz="914400">
              <a:defRPr/>
            </a:pPr>
            <a:r>
              <a:rPr lang="en-US" sz="1400" kern="0" dirty="0">
                <a:solidFill>
                  <a:sysClr val="windowText" lastClr="000000"/>
                </a:solidFill>
              </a:rPr>
              <a:t>The segment is important for brands which try to position themselves as creatively </a:t>
            </a:r>
            <a:r>
              <a:rPr lang="en-US" sz="1396" b="1" kern="0" dirty="0">
                <a:solidFill>
                  <a:srgbClr val="92D050"/>
                </a:solidFill>
              </a:rPr>
              <a:t>individualistic</a:t>
            </a:r>
            <a:r>
              <a:rPr lang="en-US" sz="1400" kern="0" dirty="0">
                <a:solidFill>
                  <a:sysClr val="windowText" lastClr="000000"/>
                </a:solidFill>
              </a:rPr>
              <a:t>, </a:t>
            </a:r>
            <a:r>
              <a:rPr lang="en-US" sz="1396" b="1" kern="0" dirty="0">
                <a:solidFill>
                  <a:srgbClr val="92D050"/>
                </a:solidFill>
              </a:rPr>
              <a:t>unconventional</a:t>
            </a:r>
            <a:r>
              <a:rPr lang="en-US" sz="1400" kern="0" dirty="0">
                <a:solidFill>
                  <a:sysClr val="windowText" lastClr="000000"/>
                </a:solidFill>
              </a:rPr>
              <a:t>, trendy and ahead of the rest, or as a tool for consumers to express their intelligence and </a:t>
            </a:r>
            <a:r>
              <a:rPr lang="en-US" sz="1396" b="1" kern="0" dirty="0">
                <a:solidFill>
                  <a:srgbClr val="92D050"/>
                </a:solidFill>
              </a:rPr>
              <a:t>cultural awareness</a:t>
            </a:r>
            <a:r>
              <a:rPr lang="en-US" sz="1400" kern="0" dirty="0">
                <a:solidFill>
                  <a:sysClr val="windowText" lastClr="000000"/>
                </a:solidFill>
              </a:rPr>
              <a:t>. </a:t>
            </a:r>
          </a:p>
          <a:p>
            <a:pPr marL="4763" lvl="0" algn="just" defTabSz="914400">
              <a:defRPr/>
            </a:pPr>
            <a:r>
              <a:rPr lang="en-US" sz="1400" kern="0" dirty="0">
                <a:solidFill>
                  <a:sysClr val="windowText" lastClr="000000"/>
                </a:solidFill>
              </a:rPr>
              <a:t> </a:t>
            </a:r>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425837" y="4511727"/>
            <a:ext cx="3048000" cy="2286000"/>
          </a:xfrm>
          <a:prstGeom prst="rect">
            <a:avLst/>
          </a:prstGeom>
        </p:spPr>
      </p:pic>
      <p:pic>
        <p:nvPicPr>
          <p:cNvPr id="18" name="Picture 2" descr="Bilderesultat for country falg button sweden"/>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696551" y="6876975"/>
            <a:ext cx="513334" cy="481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7407176"/>
      </p:ext>
    </p:extLst>
  </p:cSld>
  <p:clrMapOvr>
    <a:masterClrMapping/>
  </p:clrMapOvr>
  <p:transition>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sz="quarter" idx="14"/>
          </p:nvPr>
        </p:nvSpPr>
        <p:spPr>
          <a:xfrm>
            <a:off x="540000" y="1203933"/>
            <a:ext cx="2619353" cy="374398"/>
          </a:xfrm>
          <a:solidFill>
            <a:schemeClr val="tx1"/>
          </a:solidFill>
        </p:spPr>
        <p:txBody>
          <a:bodyPr/>
          <a:lstStyle/>
          <a:p>
            <a:r>
              <a:rPr lang="nb-NO" dirty="0"/>
              <a:t>Core motivations</a:t>
            </a:r>
          </a:p>
        </p:txBody>
      </p:sp>
      <p:sp>
        <p:nvSpPr>
          <p:cNvPr id="2" name="Title 1"/>
          <p:cNvSpPr>
            <a:spLocks noGrp="1"/>
          </p:cNvSpPr>
          <p:nvPr>
            <p:ph type="title"/>
          </p:nvPr>
        </p:nvSpPr>
        <p:spPr>
          <a:xfrm>
            <a:off x="539999" y="540000"/>
            <a:ext cx="8762301" cy="553998"/>
          </a:xfrm>
          <a:solidFill>
            <a:srgbClr val="92D050"/>
          </a:solidFill>
        </p:spPr>
        <p:txBody>
          <a:bodyPr/>
          <a:lstStyle/>
          <a:p>
            <a:r>
              <a:rPr lang="en-US" b="1" dirty="0"/>
              <a:t>BROADENING MY CULTURAL HORIZON</a:t>
            </a:r>
          </a:p>
        </p:txBody>
      </p:sp>
      <p:graphicFrame>
        <p:nvGraphicFramePr>
          <p:cNvPr id="57" name="SI_Chart"/>
          <p:cNvGraphicFramePr/>
          <p:nvPr>
            <p:extLst>
              <p:ext uri="{D42A27DB-BD31-4B8C-83A1-F6EECF244321}">
                <p14:modId xmlns:p14="http://schemas.microsoft.com/office/powerpoint/2010/main" val="1535473665"/>
              </p:ext>
            </p:extLst>
          </p:nvPr>
        </p:nvGraphicFramePr>
        <p:xfrm>
          <a:off x="6563791" y="2594242"/>
          <a:ext cx="3556936" cy="178673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8" name="EB_Chart"/>
          <p:cNvGraphicFramePr/>
          <p:nvPr>
            <p:extLst>
              <p:ext uri="{D42A27DB-BD31-4B8C-83A1-F6EECF244321}">
                <p14:modId xmlns:p14="http://schemas.microsoft.com/office/powerpoint/2010/main" val="3689421503"/>
              </p:ext>
            </p:extLst>
          </p:nvPr>
        </p:nvGraphicFramePr>
        <p:xfrm>
          <a:off x="1391295" y="2628317"/>
          <a:ext cx="5472608" cy="178673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3" name="P_Chart"/>
          <p:cNvGraphicFramePr/>
          <p:nvPr>
            <p:extLst>
              <p:ext uri="{D42A27DB-BD31-4B8C-83A1-F6EECF244321}">
                <p14:modId xmlns:p14="http://schemas.microsoft.com/office/powerpoint/2010/main" val="1375865900"/>
              </p:ext>
            </p:extLst>
          </p:nvPr>
        </p:nvGraphicFramePr>
        <p:xfrm>
          <a:off x="2421482" y="5057239"/>
          <a:ext cx="3556936" cy="178693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64" name="FC_Chart"/>
          <p:cNvGraphicFramePr/>
          <p:nvPr>
            <p:extLst>
              <p:ext uri="{D42A27DB-BD31-4B8C-83A1-F6EECF244321}">
                <p14:modId xmlns:p14="http://schemas.microsoft.com/office/powerpoint/2010/main" val="3617890064"/>
              </p:ext>
            </p:extLst>
          </p:nvPr>
        </p:nvGraphicFramePr>
        <p:xfrm>
          <a:off x="6120443" y="5001832"/>
          <a:ext cx="4378063" cy="1786736"/>
        </p:xfrm>
        <a:graphic>
          <a:graphicData uri="http://schemas.openxmlformats.org/drawingml/2006/chart">
            <c:chart xmlns:c="http://schemas.openxmlformats.org/drawingml/2006/chart" xmlns:r="http://schemas.openxmlformats.org/officeDocument/2006/relationships" r:id="rId6"/>
          </a:graphicData>
        </a:graphic>
      </p:graphicFrame>
      <p:sp>
        <p:nvSpPr>
          <p:cNvPr id="33" name="EB_ChartHeader"/>
          <p:cNvSpPr/>
          <p:nvPr/>
        </p:nvSpPr>
        <p:spPr>
          <a:xfrm>
            <a:off x="3072423" y="2193285"/>
            <a:ext cx="2925155" cy="232347"/>
          </a:xfrm>
          <a:prstGeom prst="roundRect">
            <a:avLst>
              <a:gd name="adj" fmla="val 50000"/>
            </a:avLst>
          </a:prstGeom>
          <a:solidFill>
            <a:srgbClr val="C0000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39275" algn="ctr" defTabSz="1169887">
              <a:lnSpc>
                <a:spcPct val="90000"/>
              </a:lnSpc>
              <a:spcBef>
                <a:spcPts val="385"/>
              </a:spcBef>
            </a:pPr>
            <a:r>
              <a:rPr lang="en-US" sz="1232" b="1" dirty="0">
                <a:solidFill>
                  <a:srgbClr val="FFFFFF"/>
                </a:solidFill>
                <a:latin typeface="Segoe UI"/>
              </a:rPr>
              <a:t>Emotional Benefits</a:t>
            </a:r>
          </a:p>
        </p:txBody>
      </p:sp>
      <p:sp>
        <p:nvSpPr>
          <p:cNvPr id="34" name="P_ChartHeader"/>
          <p:cNvSpPr/>
          <p:nvPr/>
        </p:nvSpPr>
        <p:spPr>
          <a:xfrm>
            <a:off x="3072423" y="4614018"/>
            <a:ext cx="2925155" cy="232347"/>
          </a:xfrm>
          <a:prstGeom prst="roundRect">
            <a:avLst>
              <a:gd name="adj" fmla="val 50000"/>
            </a:avLst>
          </a:prstGeom>
          <a:solidFill>
            <a:srgbClr val="00B0F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39275" algn="ctr" defTabSz="1169887">
              <a:lnSpc>
                <a:spcPct val="90000"/>
              </a:lnSpc>
              <a:spcBef>
                <a:spcPts val="385"/>
              </a:spcBef>
            </a:pPr>
            <a:r>
              <a:rPr lang="en-US" sz="1232" b="1" dirty="0">
                <a:solidFill>
                  <a:srgbClr val="FFFFFF"/>
                </a:solidFill>
                <a:latin typeface="Segoe UI"/>
              </a:rPr>
              <a:t>Personality</a:t>
            </a:r>
          </a:p>
        </p:txBody>
      </p:sp>
      <p:sp>
        <p:nvSpPr>
          <p:cNvPr id="35" name="FC_ChartHeader"/>
          <p:cNvSpPr/>
          <p:nvPr/>
        </p:nvSpPr>
        <p:spPr>
          <a:xfrm>
            <a:off x="7257975" y="4626138"/>
            <a:ext cx="2925155" cy="232347"/>
          </a:xfrm>
          <a:prstGeom prst="roundRect">
            <a:avLst>
              <a:gd name="adj" fmla="val 50000"/>
            </a:avLst>
          </a:prstGeom>
          <a:solidFill>
            <a:srgbClr val="7030A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205247" algn="ctr" defTabSz="1169887">
              <a:lnSpc>
                <a:spcPct val="90000"/>
              </a:lnSpc>
              <a:spcBef>
                <a:spcPts val="385"/>
              </a:spcBef>
            </a:pPr>
            <a:r>
              <a:rPr lang="en-US" sz="1232" b="1" dirty="0">
                <a:solidFill>
                  <a:srgbClr val="FFFFFF"/>
                </a:solidFill>
                <a:latin typeface="Segoe UI"/>
              </a:rPr>
              <a:t>Destination features</a:t>
            </a:r>
          </a:p>
        </p:txBody>
      </p:sp>
      <p:sp>
        <p:nvSpPr>
          <p:cNvPr id="36" name="SI_ChartHeader"/>
          <p:cNvSpPr/>
          <p:nvPr/>
        </p:nvSpPr>
        <p:spPr>
          <a:xfrm>
            <a:off x="7168798" y="2203641"/>
            <a:ext cx="2925155" cy="232347"/>
          </a:xfrm>
          <a:prstGeom prst="roundRect">
            <a:avLst>
              <a:gd name="adj" fmla="val 50000"/>
            </a:avLst>
          </a:prstGeom>
          <a:solidFill>
            <a:srgbClr val="92D05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39275" algn="ctr" defTabSz="1169887">
              <a:lnSpc>
                <a:spcPct val="90000"/>
              </a:lnSpc>
              <a:spcBef>
                <a:spcPts val="385"/>
              </a:spcBef>
            </a:pPr>
            <a:r>
              <a:rPr lang="en-US" sz="1232" b="1" dirty="0">
                <a:solidFill>
                  <a:srgbClr val="FFFFFF"/>
                </a:solidFill>
                <a:latin typeface="Segoe UI"/>
              </a:rPr>
              <a:t>Social Identity</a:t>
            </a:r>
          </a:p>
        </p:txBody>
      </p:sp>
      <p:grpSp>
        <p:nvGrpSpPr>
          <p:cNvPr id="37" name="Gruppieren 3"/>
          <p:cNvGrpSpPr>
            <a:grpSpLocks noChangeAspect="1"/>
          </p:cNvGrpSpPr>
          <p:nvPr/>
        </p:nvGrpSpPr>
        <p:grpSpPr>
          <a:xfrm>
            <a:off x="7140299" y="2128962"/>
            <a:ext cx="360180" cy="360180"/>
            <a:chOff x="-1042867" y="3392141"/>
            <a:chExt cx="612000" cy="612000"/>
          </a:xfrm>
        </p:grpSpPr>
        <p:sp>
          <p:nvSpPr>
            <p:cNvPr id="38" name="Oval 210"/>
            <p:cNvSpPr>
              <a:spLocks noChangeAspect="1"/>
            </p:cNvSpPr>
            <p:nvPr/>
          </p:nvSpPr>
          <p:spPr>
            <a:xfrm>
              <a:off x="-1042867" y="3392141"/>
              <a:ext cx="612000" cy="612000"/>
            </a:xfrm>
            <a:prstGeom prst="ellipse">
              <a:avLst/>
            </a:prstGeom>
            <a:solidFill>
              <a:schemeClr val="bg1"/>
            </a:solidFill>
            <a:ln w="12700">
              <a:solidFill>
                <a:srgbClr val="50B4B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defTabSz="1169887"/>
              <a:endParaRPr lang="en-GB" sz="2309" b="1" dirty="0">
                <a:solidFill>
                  <a:prstClr val="white"/>
                </a:solidFill>
                <a:latin typeface="Segoe UI"/>
              </a:endParaRPr>
            </a:p>
          </p:txBody>
        </p:sp>
        <p:sp>
          <p:nvSpPr>
            <p:cNvPr id="39" name="Freeform 79"/>
            <p:cNvSpPr>
              <a:spLocks noEditPoints="1"/>
            </p:cNvSpPr>
            <p:nvPr/>
          </p:nvSpPr>
          <p:spPr bwMode="auto">
            <a:xfrm>
              <a:off x="-962984" y="3462925"/>
              <a:ext cx="483198" cy="410336"/>
            </a:xfrm>
            <a:custGeom>
              <a:avLst/>
              <a:gdLst/>
              <a:ahLst/>
              <a:cxnLst>
                <a:cxn ang="0">
                  <a:pos x="111" y="115"/>
                </a:cxn>
                <a:cxn ang="0">
                  <a:pos x="111" y="136"/>
                </a:cxn>
                <a:cxn ang="0">
                  <a:pos x="0" y="136"/>
                </a:cxn>
                <a:cxn ang="0">
                  <a:pos x="0" y="108"/>
                </a:cxn>
                <a:cxn ang="0">
                  <a:pos x="14" y="95"/>
                </a:cxn>
                <a:cxn ang="0">
                  <a:pos x="35" y="72"/>
                </a:cxn>
                <a:cxn ang="0">
                  <a:pos x="28" y="54"/>
                </a:cxn>
                <a:cxn ang="0">
                  <a:pos x="22" y="43"/>
                </a:cxn>
                <a:cxn ang="0">
                  <a:pos x="24" y="37"/>
                </a:cxn>
                <a:cxn ang="0">
                  <a:pos x="23" y="24"/>
                </a:cxn>
                <a:cxn ang="0">
                  <a:pos x="48" y="0"/>
                </a:cxn>
                <a:cxn ang="0">
                  <a:pos x="73" y="24"/>
                </a:cxn>
                <a:cxn ang="0">
                  <a:pos x="72" y="37"/>
                </a:cxn>
                <a:cxn ang="0">
                  <a:pos x="74" y="43"/>
                </a:cxn>
                <a:cxn ang="0">
                  <a:pos x="68" y="54"/>
                </a:cxn>
                <a:cxn ang="0">
                  <a:pos x="61" y="72"/>
                </a:cxn>
                <a:cxn ang="0">
                  <a:pos x="82" y="95"/>
                </a:cxn>
                <a:cxn ang="0">
                  <a:pos x="111" y="115"/>
                </a:cxn>
                <a:cxn ang="0">
                  <a:pos x="124" y="136"/>
                </a:cxn>
                <a:cxn ang="0">
                  <a:pos x="124" y="113"/>
                </a:cxn>
                <a:cxn ang="0">
                  <a:pos x="95" y="86"/>
                </a:cxn>
                <a:cxn ang="0">
                  <a:pos x="102" y="73"/>
                </a:cxn>
                <a:cxn ang="0">
                  <a:pos x="96" y="60"/>
                </a:cxn>
                <a:cxn ang="0">
                  <a:pos x="92" y="51"/>
                </a:cxn>
                <a:cxn ang="0">
                  <a:pos x="94" y="47"/>
                </a:cxn>
                <a:cxn ang="0">
                  <a:pos x="92" y="38"/>
                </a:cxn>
                <a:cxn ang="0">
                  <a:pos x="111" y="19"/>
                </a:cxn>
                <a:cxn ang="0">
                  <a:pos x="131" y="38"/>
                </a:cxn>
                <a:cxn ang="0">
                  <a:pos x="129" y="47"/>
                </a:cxn>
                <a:cxn ang="0">
                  <a:pos x="131" y="51"/>
                </a:cxn>
                <a:cxn ang="0">
                  <a:pos x="127" y="60"/>
                </a:cxn>
                <a:cxn ang="0">
                  <a:pos x="121" y="73"/>
                </a:cxn>
                <a:cxn ang="0">
                  <a:pos x="137" y="91"/>
                </a:cxn>
                <a:cxn ang="0">
                  <a:pos x="158" y="103"/>
                </a:cxn>
                <a:cxn ang="0">
                  <a:pos x="160" y="136"/>
                </a:cxn>
                <a:cxn ang="0">
                  <a:pos x="124" y="136"/>
                </a:cxn>
              </a:cxnLst>
              <a:rect l="0" t="0" r="r" b="b"/>
              <a:pathLst>
                <a:path w="160" h="136">
                  <a:moveTo>
                    <a:pt x="111" y="115"/>
                  </a:moveTo>
                  <a:cubicBezTo>
                    <a:pt x="111" y="119"/>
                    <a:pt x="111" y="136"/>
                    <a:pt x="111" y="136"/>
                  </a:cubicBezTo>
                  <a:cubicBezTo>
                    <a:pt x="0" y="136"/>
                    <a:pt x="0" y="136"/>
                    <a:pt x="0" y="136"/>
                  </a:cubicBezTo>
                  <a:cubicBezTo>
                    <a:pt x="0" y="108"/>
                    <a:pt x="0" y="108"/>
                    <a:pt x="0" y="108"/>
                  </a:cubicBezTo>
                  <a:cubicBezTo>
                    <a:pt x="0" y="100"/>
                    <a:pt x="9" y="97"/>
                    <a:pt x="14" y="95"/>
                  </a:cubicBezTo>
                  <a:cubicBezTo>
                    <a:pt x="30" y="89"/>
                    <a:pt x="35" y="84"/>
                    <a:pt x="35" y="72"/>
                  </a:cubicBezTo>
                  <a:cubicBezTo>
                    <a:pt x="35" y="65"/>
                    <a:pt x="30" y="67"/>
                    <a:pt x="28" y="54"/>
                  </a:cubicBezTo>
                  <a:cubicBezTo>
                    <a:pt x="27" y="49"/>
                    <a:pt x="23" y="54"/>
                    <a:pt x="22" y="43"/>
                  </a:cubicBezTo>
                  <a:cubicBezTo>
                    <a:pt x="22" y="38"/>
                    <a:pt x="24" y="37"/>
                    <a:pt x="24" y="37"/>
                  </a:cubicBezTo>
                  <a:cubicBezTo>
                    <a:pt x="24" y="37"/>
                    <a:pt x="23" y="30"/>
                    <a:pt x="23" y="24"/>
                  </a:cubicBezTo>
                  <a:cubicBezTo>
                    <a:pt x="22" y="17"/>
                    <a:pt x="26" y="0"/>
                    <a:pt x="48" y="0"/>
                  </a:cubicBezTo>
                  <a:cubicBezTo>
                    <a:pt x="70" y="0"/>
                    <a:pt x="74" y="17"/>
                    <a:pt x="73" y="24"/>
                  </a:cubicBezTo>
                  <a:cubicBezTo>
                    <a:pt x="73" y="30"/>
                    <a:pt x="72" y="37"/>
                    <a:pt x="72" y="37"/>
                  </a:cubicBezTo>
                  <a:cubicBezTo>
                    <a:pt x="72" y="37"/>
                    <a:pt x="74" y="38"/>
                    <a:pt x="74" y="43"/>
                  </a:cubicBezTo>
                  <a:cubicBezTo>
                    <a:pt x="73" y="54"/>
                    <a:pt x="69" y="49"/>
                    <a:pt x="68" y="54"/>
                  </a:cubicBezTo>
                  <a:cubicBezTo>
                    <a:pt x="66" y="67"/>
                    <a:pt x="61" y="65"/>
                    <a:pt x="61" y="72"/>
                  </a:cubicBezTo>
                  <a:cubicBezTo>
                    <a:pt x="61" y="84"/>
                    <a:pt x="66" y="89"/>
                    <a:pt x="82" y="95"/>
                  </a:cubicBezTo>
                  <a:cubicBezTo>
                    <a:pt x="98" y="102"/>
                    <a:pt x="111" y="108"/>
                    <a:pt x="111" y="115"/>
                  </a:cubicBezTo>
                  <a:close/>
                  <a:moveTo>
                    <a:pt x="124" y="136"/>
                  </a:moveTo>
                  <a:cubicBezTo>
                    <a:pt x="124" y="113"/>
                    <a:pt x="124" y="113"/>
                    <a:pt x="124" y="113"/>
                  </a:cubicBezTo>
                  <a:cubicBezTo>
                    <a:pt x="124" y="102"/>
                    <a:pt x="121" y="99"/>
                    <a:pt x="95" y="86"/>
                  </a:cubicBezTo>
                  <a:cubicBezTo>
                    <a:pt x="100" y="83"/>
                    <a:pt x="102" y="79"/>
                    <a:pt x="102" y="73"/>
                  </a:cubicBezTo>
                  <a:cubicBezTo>
                    <a:pt x="102" y="68"/>
                    <a:pt x="98" y="70"/>
                    <a:pt x="96" y="60"/>
                  </a:cubicBezTo>
                  <a:cubicBezTo>
                    <a:pt x="95" y="56"/>
                    <a:pt x="92" y="60"/>
                    <a:pt x="92" y="51"/>
                  </a:cubicBezTo>
                  <a:cubicBezTo>
                    <a:pt x="92" y="48"/>
                    <a:pt x="94" y="47"/>
                    <a:pt x="94" y="47"/>
                  </a:cubicBezTo>
                  <a:cubicBezTo>
                    <a:pt x="94" y="47"/>
                    <a:pt x="93" y="42"/>
                    <a:pt x="92" y="38"/>
                  </a:cubicBezTo>
                  <a:cubicBezTo>
                    <a:pt x="92" y="32"/>
                    <a:pt x="95" y="19"/>
                    <a:pt x="111" y="19"/>
                  </a:cubicBezTo>
                  <a:cubicBezTo>
                    <a:pt x="128" y="19"/>
                    <a:pt x="131" y="32"/>
                    <a:pt x="131" y="38"/>
                  </a:cubicBezTo>
                  <a:cubicBezTo>
                    <a:pt x="130" y="42"/>
                    <a:pt x="129" y="47"/>
                    <a:pt x="129" y="47"/>
                  </a:cubicBezTo>
                  <a:cubicBezTo>
                    <a:pt x="129" y="47"/>
                    <a:pt x="131" y="48"/>
                    <a:pt x="131" y="51"/>
                  </a:cubicBezTo>
                  <a:cubicBezTo>
                    <a:pt x="130" y="60"/>
                    <a:pt x="127" y="56"/>
                    <a:pt x="127" y="60"/>
                  </a:cubicBezTo>
                  <a:cubicBezTo>
                    <a:pt x="125" y="70"/>
                    <a:pt x="121" y="68"/>
                    <a:pt x="121" y="73"/>
                  </a:cubicBezTo>
                  <a:cubicBezTo>
                    <a:pt x="121" y="82"/>
                    <a:pt x="125" y="86"/>
                    <a:pt x="137" y="91"/>
                  </a:cubicBezTo>
                  <a:cubicBezTo>
                    <a:pt x="149" y="96"/>
                    <a:pt x="155" y="99"/>
                    <a:pt x="158" y="103"/>
                  </a:cubicBezTo>
                  <a:cubicBezTo>
                    <a:pt x="160" y="106"/>
                    <a:pt x="160" y="136"/>
                    <a:pt x="160" y="136"/>
                  </a:cubicBezTo>
                  <a:lnTo>
                    <a:pt x="124" y="136"/>
                  </a:lnTo>
                  <a:close/>
                </a:path>
              </a:pathLst>
            </a:custGeom>
            <a:solidFill>
              <a:srgbClr val="92D050"/>
            </a:solidFill>
            <a:ln w="9525">
              <a:solidFill>
                <a:srgbClr val="92D050"/>
              </a:solidFill>
              <a:round/>
              <a:headEnd/>
              <a:tailEnd/>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grpSp>
      <p:grpSp>
        <p:nvGrpSpPr>
          <p:cNvPr id="40" name="Gruppieren 2"/>
          <p:cNvGrpSpPr>
            <a:grpSpLocks noChangeAspect="1"/>
          </p:cNvGrpSpPr>
          <p:nvPr/>
        </p:nvGrpSpPr>
        <p:grpSpPr>
          <a:xfrm>
            <a:off x="7228813" y="4561086"/>
            <a:ext cx="360180" cy="360180"/>
            <a:chOff x="-1042867" y="2764795"/>
            <a:chExt cx="612000" cy="612000"/>
          </a:xfrm>
        </p:grpSpPr>
        <p:sp>
          <p:nvSpPr>
            <p:cNvPr id="41" name="Oval 210"/>
            <p:cNvSpPr>
              <a:spLocks noChangeAspect="1"/>
            </p:cNvSpPr>
            <p:nvPr/>
          </p:nvSpPr>
          <p:spPr>
            <a:xfrm>
              <a:off x="-1042867" y="2764795"/>
              <a:ext cx="612000" cy="612000"/>
            </a:xfrm>
            <a:prstGeom prst="ellipse">
              <a:avLst/>
            </a:prstGeom>
            <a:solidFill>
              <a:schemeClr val="bg1"/>
            </a:solidFill>
            <a:ln w="12700">
              <a:solidFill>
                <a:srgbClr val="8282A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defTabSz="1169887"/>
              <a:endParaRPr lang="en-GB" sz="2309" b="1" dirty="0">
                <a:solidFill>
                  <a:prstClr val="white"/>
                </a:solidFill>
                <a:latin typeface="Segoe UI"/>
              </a:endParaRPr>
            </a:p>
          </p:txBody>
        </p:sp>
        <p:sp>
          <p:nvSpPr>
            <p:cNvPr id="42" name="Freeform 62"/>
            <p:cNvSpPr>
              <a:spLocks noEditPoints="1"/>
            </p:cNvSpPr>
            <p:nvPr/>
          </p:nvSpPr>
          <p:spPr bwMode="auto">
            <a:xfrm>
              <a:off x="-951436" y="2835608"/>
              <a:ext cx="459684" cy="459684"/>
            </a:xfrm>
            <a:custGeom>
              <a:avLst/>
              <a:gdLst/>
              <a:ahLst/>
              <a:cxnLst>
                <a:cxn ang="0">
                  <a:pos x="0" y="91"/>
                </a:cxn>
                <a:cxn ang="0">
                  <a:pos x="16" y="106"/>
                </a:cxn>
                <a:cxn ang="0">
                  <a:pos x="27" y="102"/>
                </a:cxn>
                <a:cxn ang="0">
                  <a:pos x="55" y="73"/>
                </a:cxn>
                <a:cxn ang="0">
                  <a:pos x="63" y="81"/>
                </a:cxn>
                <a:cxn ang="0">
                  <a:pos x="66" y="92"/>
                </a:cxn>
                <a:cxn ang="0">
                  <a:pos x="77" y="103"/>
                </a:cxn>
                <a:cxn ang="0">
                  <a:pos x="93" y="103"/>
                </a:cxn>
                <a:cxn ang="0">
                  <a:pos x="92" y="87"/>
                </a:cxn>
                <a:cxn ang="0">
                  <a:pos x="81" y="76"/>
                </a:cxn>
                <a:cxn ang="0">
                  <a:pos x="71" y="73"/>
                </a:cxn>
                <a:cxn ang="0">
                  <a:pos x="63" y="66"/>
                </a:cxn>
                <a:cxn ang="0">
                  <a:pos x="68" y="61"/>
                </a:cxn>
                <a:cxn ang="0">
                  <a:pos x="98" y="53"/>
                </a:cxn>
                <a:cxn ang="0">
                  <a:pos x="107" y="33"/>
                </a:cxn>
                <a:cxn ang="0">
                  <a:pos x="107" y="33"/>
                </a:cxn>
                <a:cxn ang="0">
                  <a:pos x="102" y="29"/>
                </a:cxn>
                <a:cxn ang="0">
                  <a:pos x="99" y="30"/>
                </a:cxn>
                <a:cxn ang="0">
                  <a:pos x="98" y="31"/>
                </a:cxn>
                <a:cxn ang="0">
                  <a:pos x="93" y="36"/>
                </a:cxn>
                <a:cxn ang="0">
                  <a:pos x="82" y="40"/>
                </a:cxn>
                <a:cxn ang="0">
                  <a:pos x="71" y="35"/>
                </a:cxn>
                <a:cxn ang="0">
                  <a:pos x="67" y="24"/>
                </a:cxn>
                <a:cxn ang="0">
                  <a:pos x="71" y="13"/>
                </a:cxn>
                <a:cxn ang="0">
                  <a:pos x="76" y="9"/>
                </a:cxn>
                <a:cxn ang="0">
                  <a:pos x="77" y="7"/>
                </a:cxn>
                <a:cxn ang="0">
                  <a:pos x="78" y="4"/>
                </a:cxn>
                <a:cxn ang="0">
                  <a:pos x="74" y="0"/>
                </a:cxn>
                <a:cxn ang="0">
                  <a:pos x="73" y="0"/>
                </a:cxn>
                <a:cxn ang="0">
                  <a:pos x="54" y="9"/>
                </a:cxn>
                <a:cxn ang="0">
                  <a:pos x="46" y="39"/>
                </a:cxn>
                <a:cxn ang="0">
                  <a:pos x="41" y="44"/>
                </a:cxn>
                <a:cxn ang="0">
                  <a:pos x="20" y="23"/>
                </a:cxn>
                <a:cxn ang="0">
                  <a:pos x="20" y="17"/>
                </a:cxn>
                <a:cxn ang="0">
                  <a:pos x="7" y="11"/>
                </a:cxn>
                <a:cxn ang="0">
                  <a:pos x="0" y="17"/>
                </a:cxn>
                <a:cxn ang="0">
                  <a:pos x="7" y="31"/>
                </a:cxn>
                <a:cxn ang="0">
                  <a:pos x="13" y="31"/>
                </a:cxn>
                <a:cxn ang="0">
                  <a:pos x="33" y="51"/>
                </a:cxn>
                <a:cxn ang="0">
                  <a:pos x="5" y="80"/>
                </a:cxn>
                <a:cxn ang="0">
                  <a:pos x="0" y="91"/>
                </a:cxn>
                <a:cxn ang="0">
                  <a:pos x="12" y="90"/>
                </a:cxn>
                <a:cxn ang="0">
                  <a:pos x="17" y="84"/>
                </a:cxn>
                <a:cxn ang="0">
                  <a:pos x="23" y="90"/>
                </a:cxn>
                <a:cxn ang="0">
                  <a:pos x="17" y="95"/>
                </a:cxn>
                <a:cxn ang="0">
                  <a:pos x="12" y="90"/>
                </a:cxn>
              </a:cxnLst>
              <a:rect l="0" t="0" r="r" b="b"/>
              <a:pathLst>
                <a:path w="107" h="107">
                  <a:moveTo>
                    <a:pt x="0" y="91"/>
                  </a:moveTo>
                  <a:cubicBezTo>
                    <a:pt x="0" y="99"/>
                    <a:pt x="7" y="106"/>
                    <a:pt x="16" y="106"/>
                  </a:cubicBezTo>
                  <a:cubicBezTo>
                    <a:pt x="20" y="106"/>
                    <a:pt x="24" y="105"/>
                    <a:pt x="27" y="102"/>
                  </a:cubicBezTo>
                  <a:cubicBezTo>
                    <a:pt x="55" y="73"/>
                    <a:pt x="55" y="73"/>
                    <a:pt x="55" y="73"/>
                  </a:cubicBezTo>
                  <a:cubicBezTo>
                    <a:pt x="63" y="81"/>
                    <a:pt x="63" y="81"/>
                    <a:pt x="63" y="81"/>
                  </a:cubicBezTo>
                  <a:cubicBezTo>
                    <a:pt x="62" y="85"/>
                    <a:pt x="63" y="89"/>
                    <a:pt x="66" y="92"/>
                  </a:cubicBezTo>
                  <a:cubicBezTo>
                    <a:pt x="77" y="103"/>
                    <a:pt x="77" y="103"/>
                    <a:pt x="77" y="103"/>
                  </a:cubicBezTo>
                  <a:cubicBezTo>
                    <a:pt x="81" y="107"/>
                    <a:pt x="88" y="107"/>
                    <a:pt x="93" y="103"/>
                  </a:cubicBezTo>
                  <a:cubicBezTo>
                    <a:pt x="97" y="99"/>
                    <a:pt x="97" y="92"/>
                    <a:pt x="92" y="87"/>
                  </a:cubicBezTo>
                  <a:cubicBezTo>
                    <a:pt x="81" y="76"/>
                    <a:pt x="81" y="76"/>
                    <a:pt x="81" y="76"/>
                  </a:cubicBezTo>
                  <a:cubicBezTo>
                    <a:pt x="79" y="73"/>
                    <a:pt x="74" y="72"/>
                    <a:pt x="71" y="73"/>
                  </a:cubicBezTo>
                  <a:cubicBezTo>
                    <a:pt x="63" y="66"/>
                    <a:pt x="63" y="66"/>
                    <a:pt x="63" y="66"/>
                  </a:cubicBezTo>
                  <a:cubicBezTo>
                    <a:pt x="68" y="61"/>
                    <a:pt x="68" y="61"/>
                    <a:pt x="68" y="61"/>
                  </a:cubicBezTo>
                  <a:cubicBezTo>
                    <a:pt x="78" y="64"/>
                    <a:pt x="90" y="61"/>
                    <a:pt x="98" y="53"/>
                  </a:cubicBezTo>
                  <a:cubicBezTo>
                    <a:pt x="103" y="47"/>
                    <a:pt x="106" y="40"/>
                    <a:pt x="107" y="33"/>
                  </a:cubicBezTo>
                  <a:cubicBezTo>
                    <a:pt x="107" y="33"/>
                    <a:pt x="107" y="33"/>
                    <a:pt x="107" y="33"/>
                  </a:cubicBezTo>
                  <a:cubicBezTo>
                    <a:pt x="107" y="31"/>
                    <a:pt x="105" y="29"/>
                    <a:pt x="102" y="29"/>
                  </a:cubicBezTo>
                  <a:cubicBezTo>
                    <a:pt x="101" y="29"/>
                    <a:pt x="100" y="29"/>
                    <a:pt x="99" y="30"/>
                  </a:cubicBezTo>
                  <a:cubicBezTo>
                    <a:pt x="98" y="31"/>
                    <a:pt x="98" y="31"/>
                    <a:pt x="98" y="31"/>
                  </a:cubicBezTo>
                  <a:cubicBezTo>
                    <a:pt x="93" y="36"/>
                    <a:pt x="93" y="36"/>
                    <a:pt x="93" y="36"/>
                  </a:cubicBezTo>
                  <a:cubicBezTo>
                    <a:pt x="91" y="38"/>
                    <a:pt x="87" y="40"/>
                    <a:pt x="82" y="40"/>
                  </a:cubicBezTo>
                  <a:cubicBezTo>
                    <a:pt x="78" y="40"/>
                    <a:pt x="74" y="38"/>
                    <a:pt x="71" y="35"/>
                  </a:cubicBezTo>
                  <a:cubicBezTo>
                    <a:pt x="69" y="32"/>
                    <a:pt x="67" y="29"/>
                    <a:pt x="67" y="24"/>
                  </a:cubicBezTo>
                  <a:cubicBezTo>
                    <a:pt x="67" y="20"/>
                    <a:pt x="68" y="16"/>
                    <a:pt x="71" y="13"/>
                  </a:cubicBezTo>
                  <a:cubicBezTo>
                    <a:pt x="76" y="9"/>
                    <a:pt x="76" y="9"/>
                    <a:pt x="76" y="9"/>
                  </a:cubicBezTo>
                  <a:cubicBezTo>
                    <a:pt x="77" y="7"/>
                    <a:pt x="77" y="7"/>
                    <a:pt x="77" y="7"/>
                  </a:cubicBezTo>
                  <a:cubicBezTo>
                    <a:pt x="78" y="7"/>
                    <a:pt x="78" y="5"/>
                    <a:pt x="78" y="4"/>
                  </a:cubicBezTo>
                  <a:cubicBezTo>
                    <a:pt x="78" y="2"/>
                    <a:pt x="76" y="0"/>
                    <a:pt x="74" y="0"/>
                  </a:cubicBezTo>
                  <a:cubicBezTo>
                    <a:pt x="73" y="0"/>
                    <a:pt x="73" y="0"/>
                    <a:pt x="73" y="0"/>
                  </a:cubicBezTo>
                  <a:cubicBezTo>
                    <a:pt x="66" y="0"/>
                    <a:pt x="59" y="3"/>
                    <a:pt x="54" y="9"/>
                  </a:cubicBezTo>
                  <a:cubicBezTo>
                    <a:pt x="46" y="17"/>
                    <a:pt x="43" y="28"/>
                    <a:pt x="46" y="39"/>
                  </a:cubicBezTo>
                  <a:cubicBezTo>
                    <a:pt x="41" y="44"/>
                    <a:pt x="41" y="44"/>
                    <a:pt x="41" y="44"/>
                  </a:cubicBezTo>
                  <a:cubicBezTo>
                    <a:pt x="20" y="23"/>
                    <a:pt x="20" y="23"/>
                    <a:pt x="20" y="23"/>
                  </a:cubicBezTo>
                  <a:cubicBezTo>
                    <a:pt x="20" y="17"/>
                    <a:pt x="20" y="17"/>
                    <a:pt x="20" y="17"/>
                  </a:cubicBezTo>
                  <a:cubicBezTo>
                    <a:pt x="7" y="11"/>
                    <a:pt x="7" y="11"/>
                    <a:pt x="7" y="11"/>
                  </a:cubicBezTo>
                  <a:cubicBezTo>
                    <a:pt x="0" y="17"/>
                    <a:pt x="0" y="17"/>
                    <a:pt x="0" y="17"/>
                  </a:cubicBezTo>
                  <a:cubicBezTo>
                    <a:pt x="7" y="31"/>
                    <a:pt x="7" y="31"/>
                    <a:pt x="7" y="31"/>
                  </a:cubicBezTo>
                  <a:cubicBezTo>
                    <a:pt x="13" y="31"/>
                    <a:pt x="13" y="31"/>
                    <a:pt x="13" y="31"/>
                  </a:cubicBezTo>
                  <a:cubicBezTo>
                    <a:pt x="33" y="51"/>
                    <a:pt x="33" y="51"/>
                    <a:pt x="33" y="51"/>
                  </a:cubicBezTo>
                  <a:cubicBezTo>
                    <a:pt x="5" y="80"/>
                    <a:pt x="5" y="80"/>
                    <a:pt x="5" y="80"/>
                  </a:cubicBezTo>
                  <a:cubicBezTo>
                    <a:pt x="2" y="82"/>
                    <a:pt x="0" y="86"/>
                    <a:pt x="0" y="91"/>
                  </a:cubicBezTo>
                  <a:close/>
                  <a:moveTo>
                    <a:pt x="12" y="90"/>
                  </a:moveTo>
                  <a:cubicBezTo>
                    <a:pt x="12" y="87"/>
                    <a:pt x="14" y="84"/>
                    <a:pt x="17" y="84"/>
                  </a:cubicBezTo>
                  <a:cubicBezTo>
                    <a:pt x="20" y="84"/>
                    <a:pt x="23" y="87"/>
                    <a:pt x="23" y="90"/>
                  </a:cubicBezTo>
                  <a:cubicBezTo>
                    <a:pt x="23" y="93"/>
                    <a:pt x="20" y="95"/>
                    <a:pt x="17" y="95"/>
                  </a:cubicBezTo>
                  <a:cubicBezTo>
                    <a:pt x="14" y="95"/>
                    <a:pt x="12" y="93"/>
                    <a:pt x="12" y="90"/>
                  </a:cubicBezTo>
                  <a:close/>
                </a:path>
              </a:pathLst>
            </a:custGeom>
            <a:solidFill>
              <a:srgbClr val="7030A0"/>
            </a:solidFill>
            <a:ln w="9525">
              <a:solidFill>
                <a:srgbClr val="7030A0"/>
              </a:solidFill>
              <a:round/>
              <a:headEnd/>
              <a:tailEnd/>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grpSp>
      <p:grpSp>
        <p:nvGrpSpPr>
          <p:cNvPr id="43" name="Gruppieren 4"/>
          <p:cNvGrpSpPr>
            <a:grpSpLocks noChangeAspect="1"/>
          </p:cNvGrpSpPr>
          <p:nvPr/>
        </p:nvGrpSpPr>
        <p:grpSpPr>
          <a:xfrm>
            <a:off x="3008707" y="2120056"/>
            <a:ext cx="360180" cy="360180"/>
            <a:chOff x="-1042867" y="4019487"/>
            <a:chExt cx="612000" cy="612000"/>
          </a:xfrm>
        </p:grpSpPr>
        <p:sp>
          <p:nvSpPr>
            <p:cNvPr id="44" name="Oval 210"/>
            <p:cNvSpPr>
              <a:spLocks noChangeAspect="1"/>
            </p:cNvSpPr>
            <p:nvPr/>
          </p:nvSpPr>
          <p:spPr>
            <a:xfrm flipH="1">
              <a:off x="-1042867" y="4019487"/>
              <a:ext cx="612000" cy="612000"/>
            </a:xfrm>
            <a:prstGeom prst="ellipse">
              <a:avLst/>
            </a:prstGeom>
            <a:solidFill>
              <a:schemeClr val="bg1"/>
            </a:solidFill>
            <a:ln w="1270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defTabSz="1169887"/>
              <a:endParaRPr lang="en-GB" sz="2309" b="1" dirty="0">
                <a:solidFill>
                  <a:prstClr val="white"/>
                </a:solidFill>
                <a:latin typeface="Segoe UI"/>
              </a:endParaRPr>
            </a:p>
          </p:txBody>
        </p:sp>
        <p:sp>
          <p:nvSpPr>
            <p:cNvPr id="45" name="Freeform 41"/>
            <p:cNvSpPr>
              <a:spLocks noEditPoints="1"/>
            </p:cNvSpPr>
            <p:nvPr/>
          </p:nvSpPr>
          <p:spPr bwMode="auto">
            <a:xfrm>
              <a:off x="-977315" y="4143913"/>
              <a:ext cx="497527" cy="448169"/>
            </a:xfrm>
            <a:custGeom>
              <a:avLst/>
              <a:gdLst/>
              <a:ahLst/>
              <a:cxnLst>
                <a:cxn ang="0">
                  <a:pos x="54" y="14"/>
                </a:cxn>
                <a:cxn ang="0">
                  <a:pos x="31" y="0"/>
                </a:cxn>
                <a:cxn ang="0">
                  <a:pos x="0" y="31"/>
                </a:cxn>
                <a:cxn ang="0">
                  <a:pos x="49" y="93"/>
                </a:cxn>
                <a:cxn ang="0">
                  <a:pos x="50" y="94"/>
                </a:cxn>
                <a:cxn ang="0">
                  <a:pos x="58" y="94"/>
                </a:cxn>
                <a:cxn ang="0">
                  <a:pos x="58" y="93"/>
                </a:cxn>
                <a:cxn ang="0">
                  <a:pos x="107" y="31"/>
                </a:cxn>
                <a:cxn ang="0">
                  <a:pos x="76" y="0"/>
                </a:cxn>
                <a:cxn ang="0">
                  <a:pos x="54" y="14"/>
                </a:cxn>
                <a:cxn ang="0">
                  <a:pos x="77" y="20"/>
                </a:cxn>
                <a:cxn ang="0">
                  <a:pos x="74" y="16"/>
                </a:cxn>
                <a:cxn ang="0">
                  <a:pos x="78" y="11"/>
                </a:cxn>
                <a:cxn ang="0">
                  <a:pos x="89" y="17"/>
                </a:cxn>
                <a:cxn ang="0">
                  <a:pos x="96" y="29"/>
                </a:cxn>
                <a:cxn ang="0">
                  <a:pos x="91" y="33"/>
                </a:cxn>
                <a:cxn ang="0">
                  <a:pos x="87" y="30"/>
                </a:cxn>
                <a:cxn ang="0">
                  <a:pos x="77" y="20"/>
                </a:cxn>
              </a:cxnLst>
              <a:rect l="0" t="0" r="r" b="b"/>
              <a:pathLst>
                <a:path w="107" h="96">
                  <a:moveTo>
                    <a:pt x="54" y="14"/>
                  </a:moveTo>
                  <a:cubicBezTo>
                    <a:pt x="51" y="5"/>
                    <a:pt x="40" y="0"/>
                    <a:pt x="31" y="0"/>
                  </a:cubicBezTo>
                  <a:cubicBezTo>
                    <a:pt x="14" y="0"/>
                    <a:pt x="0" y="13"/>
                    <a:pt x="0" y="31"/>
                  </a:cubicBezTo>
                  <a:cubicBezTo>
                    <a:pt x="0" y="64"/>
                    <a:pt x="32" y="73"/>
                    <a:pt x="49" y="93"/>
                  </a:cubicBezTo>
                  <a:cubicBezTo>
                    <a:pt x="49" y="93"/>
                    <a:pt x="50" y="94"/>
                    <a:pt x="50" y="94"/>
                  </a:cubicBezTo>
                  <a:cubicBezTo>
                    <a:pt x="52" y="96"/>
                    <a:pt x="55" y="96"/>
                    <a:pt x="58" y="94"/>
                  </a:cubicBezTo>
                  <a:cubicBezTo>
                    <a:pt x="58" y="94"/>
                    <a:pt x="58" y="93"/>
                    <a:pt x="58" y="93"/>
                  </a:cubicBezTo>
                  <a:cubicBezTo>
                    <a:pt x="75" y="73"/>
                    <a:pt x="107" y="65"/>
                    <a:pt x="107" y="31"/>
                  </a:cubicBezTo>
                  <a:cubicBezTo>
                    <a:pt x="107" y="13"/>
                    <a:pt x="93" y="0"/>
                    <a:pt x="76" y="0"/>
                  </a:cubicBezTo>
                  <a:cubicBezTo>
                    <a:pt x="67" y="0"/>
                    <a:pt x="56" y="5"/>
                    <a:pt x="54" y="14"/>
                  </a:cubicBezTo>
                  <a:close/>
                  <a:moveTo>
                    <a:pt x="77" y="20"/>
                  </a:moveTo>
                  <a:cubicBezTo>
                    <a:pt x="75" y="20"/>
                    <a:pt x="74" y="18"/>
                    <a:pt x="74" y="16"/>
                  </a:cubicBezTo>
                  <a:cubicBezTo>
                    <a:pt x="74" y="13"/>
                    <a:pt x="76" y="11"/>
                    <a:pt x="78" y="11"/>
                  </a:cubicBezTo>
                  <a:cubicBezTo>
                    <a:pt x="82" y="11"/>
                    <a:pt x="86" y="14"/>
                    <a:pt x="89" y="17"/>
                  </a:cubicBezTo>
                  <a:cubicBezTo>
                    <a:pt x="93" y="21"/>
                    <a:pt x="96" y="26"/>
                    <a:pt x="96" y="29"/>
                  </a:cubicBezTo>
                  <a:cubicBezTo>
                    <a:pt x="96" y="31"/>
                    <a:pt x="94" y="33"/>
                    <a:pt x="91" y="33"/>
                  </a:cubicBezTo>
                  <a:cubicBezTo>
                    <a:pt x="89" y="33"/>
                    <a:pt x="87" y="32"/>
                    <a:pt x="87" y="30"/>
                  </a:cubicBezTo>
                  <a:cubicBezTo>
                    <a:pt x="86" y="25"/>
                    <a:pt x="82" y="21"/>
                    <a:pt x="77" y="20"/>
                  </a:cubicBezTo>
                  <a:close/>
                </a:path>
              </a:pathLst>
            </a:custGeom>
            <a:solidFill>
              <a:srgbClr val="C00000"/>
            </a:solidFill>
            <a:ln w="9525">
              <a:noFill/>
              <a:round/>
              <a:headEnd/>
              <a:tailEnd/>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grpSp>
      <p:grpSp>
        <p:nvGrpSpPr>
          <p:cNvPr id="46" name="Group 45"/>
          <p:cNvGrpSpPr/>
          <p:nvPr/>
        </p:nvGrpSpPr>
        <p:grpSpPr>
          <a:xfrm>
            <a:off x="3008707" y="4549828"/>
            <a:ext cx="360180" cy="360180"/>
            <a:chOff x="4453663" y="4849050"/>
            <a:chExt cx="468000" cy="468000"/>
          </a:xfrm>
        </p:grpSpPr>
        <p:sp>
          <p:nvSpPr>
            <p:cNvPr id="47" name="Oval 210"/>
            <p:cNvSpPr>
              <a:spLocks noChangeAspect="1"/>
            </p:cNvSpPr>
            <p:nvPr/>
          </p:nvSpPr>
          <p:spPr>
            <a:xfrm flipH="1">
              <a:off x="4453663" y="4849050"/>
              <a:ext cx="468000" cy="468000"/>
            </a:xfrm>
            <a:prstGeom prst="ellipse">
              <a:avLst/>
            </a:prstGeom>
            <a:solidFill>
              <a:schemeClr val="bg1"/>
            </a:solidFill>
            <a:ln w="12700">
              <a:solidFill>
                <a:srgbClr val="4A7EC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a:endParaRPr lang="en-GB" sz="1385" b="1" dirty="0">
                <a:solidFill>
                  <a:schemeClr val="bg1"/>
                </a:solidFill>
              </a:endParaRPr>
            </a:p>
          </p:txBody>
        </p:sp>
        <p:grpSp>
          <p:nvGrpSpPr>
            <p:cNvPr id="48" name="Gruppieren 59"/>
            <p:cNvGrpSpPr/>
            <p:nvPr/>
          </p:nvGrpSpPr>
          <p:grpSpPr>
            <a:xfrm>
              <a:off x="4466856" y="4958245"/>
              <a:ext cx="449467" cy="332344"/>
              <a:chOff x="1404938" y="1736726"/>
              <a:chExt cx="6000750" cy="4437062"/>
            </a:xfrm>
            <a:solidFill>
              <a:schemeClr val="accent4">
                <a:lumMod val="60000"/>
                <a:lumOff val="40000"/>
              </a:schemeClr>
            </a:solidFill>
          </p:grpSpPr>
          <p:sp>
            <p:nvSpPr>
              <p:cNvPr id="49" name="Freeform 7"/>
              <p:cNvSpPr>
                <a:spLocks/>
              </p:cNvSpPr>
              <p:nvPr/>
            </p:nvSpPr>
            <p:spPr bwMode="auto">
              <a:xfrm>
                <a:off x="140493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0" name="Freeform 8"/>
              <p:cNvSpPr>
                <a:spLocks/>
              </p:cNvSpPr>
              <p:nvPr/>
            </p:nvSpPr>
            <p:spPr bwMode="auto">
              <a:xfrm>
                <a:off x="3448050" y="1785938"/>
                <a:ext cx="1922463" cy="906463"/>
              </a:xfrm>
              <a:custGeom>
                <a:avLst/>
                <a:gdLst>
                  <a:gd name="T0" fmla="*/ 0 w 1211"/>
                  <a:gd name="T1" fmla="*/ 571 h 571"/>
                  <a:gd name="T2" fmla="*/ 605 w 1211"/>
                  <a:gd name="T3" fmla="*/ 0 h 571"/>
                  <a:gd name="T4" fmla="*/ 1211 w 1211"/>
                  <a:gd name="T5" fmla="*/ 571 h 571"/>
                  <a:gd name="T6" fmla="*/ 0 w 1211"/>
                  <a:gd name="T7" fmla="*/ 571 h 571"/>
                </a:gdLst>
                <a:ahLst/>
                <a:cxnLst>
                  <a:cxn ang="0">
                    <a:pos x="T0" y="T1"/>
                  </a:cxn>
                  <a:cxn ang="0">
                    <a:pos x="T2" y="T3"/>
                  </a:cxn>
                  <a:cxn ang="0">
                    <a:pos x="T4" y="T5"/>
                  </a:cxn>
                  <a:cxn ang="0">
                    <a:pos x="T6" y="T7"/>
                  </a:cxn>
                </a:cxnLst>
                <a:rect l="0" t="0" r="r" b="b"/>
                <a:pathLst>
                  <a:path w="1211" h="571">
                    <a:moveTo>
                      <a:pt x="0" y="571"/>
                    </a:moveTo>
                    <a:lnTo>
                      <a:pt x="605" y="0"/>
                    </a:lnTo>
                    <a:lnTo>
                      <a:pt x="1211" y="571"/>
                    </a:lnTo>
                    <a:lnTo>
                      <a:pt x="0" y="571"/>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1" name="Freeform 9"/>
              <p:cNvSpPr>
                <a:spLocks/>
              </p:cNvSpPr>
              <p:nvPr/>
            </p:nvSpPr>
            <p:spPr bwMode="auto">
              <a:xfrm>
                <a:off x="547528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2" name="Freeform 10"/>
              <p:cNvSpPr>
                <a:spLocks/>
              </p:cNvSpPr>
              <p:nvPr/>
            </p:nvSpPr>
            <p:spPr bwMode="auto">
              <a:xfrm>
                <a:off x="2424113" y="1736726"/>
                <a:ext cx="1922463" cy="909638"/>
              </a:xfrm>
              <a:custGeom>
                <a:avLst/>
                <a:gdLst>
                  <a:gd name="T0" fmla="*/ 0 w 1211"/>
                  <a:gd name="T1" fmla="*/ 0 h 573"/>
                  <a:gd name="T2" fmla="*/ 605 w 1211"/>
                  <a:gd name="T3" fmla="*/ 573 h 573"/>
                  <a:gd name="T4" fmla="*/ 1211 w 1211"/>
                  <a:gd name="T5" fmla="*/ 0 h 573"/>
                  <a:gd name="T6" fmla="*/ 0 w 1211"/>
                  <a:gd name="T7" fmla="*/ 0 h 573"/>
                </a:gdLst>
                <a:ahLst/>
                <a:cxnLst>
                  <a:cxn ang="0">
                    <a:pos x="T0" y="T1"/>
                  </a:cxn>
                  <a:cxn ang="0">
                    <a:pos x="T2" y="T3"/>
                  </a:cxn>
                  <a:cxn ang="0">
                    <a:pos x="T4" y="T5"/>
                  </a:cxn>
                  <a:cxn ang="0">
                    <a:pos x="T6" y="T7"/>
                  </a:cxn>
                </a:cxnLst>
                <a:rect l="0" t="0" r="r" b="b"/>
                <a:pathLst>
                  <a:path w="1211" h="573">
                    <a:moveTo>
                      <a:pt x="0" y="0"/>
                    </a:moveTo>
                    <a:lnTo>
                      <a:pt x="605" y="573"/>
                    </a:lnTo>
                    <a:lnTo>
                      <a:pt x="1211" y="0"/>
                    </a:lnTo>
                    <a:lnTo>
                      <a:pt x="0"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3" name="Freeform 11"/>
              <p:cNvSpPr>
                <a:spLocks/>
              </p:cNvSpPr>
              <p:nvPr/>
            </p:nvSpPr>
            <p:spPr bwMode="auto">
              <a:xfrm>
                <a:off x="4346583" y="1756034"/>
                <a:ext cx="2116761" cy="793105"/>
              </a:xfrm>
              <a:custGeom>
                <a:avLst/>
                <a:gdLst>
                  <a:gd name="T0" fmla="*/ 0 w 1213"/>
                  <a:gd name="T1" fmla="*/ 0 h 573"/>
                  <a:gd name="T2" fmla="*/ 606 w 1213"/>
                  <a:gd name="T3" fmla="*/ 573 h 573"/>
                  <a:gd name="T4" fmla="*/ 1213 w 1213"/>
                  <a:gd name="T5" fmla="*/ 0 h 573"/>
                  <a:gd name="T6" fmla="*/ 0 w 1213"/>
                  <a:gd name="T7" fmla="*/ 0 h 573"/>
                </a:gdLst>
                <a:ahLst/>
                <a:cxnLst>
                  <a:cxn ang="0">
                    <a:pos x="T0" y="T1"/>
                  </a:cxn>
                  <a:cxn ang="0">
                    <a:pos x="T2" y="T3"/>
                  </a:cxn>
                  <a:cxn ang="0">
                    <a:pos x="T4" y="T5"/>
                  </a:cxn>
                  <a:cxn ang="0">
                    <a:pos x="T6" y="T7"/>
                  </a:cxn>
                </a:cxnLst>
                <a:rect l="0" t="0" r="r" b="b"/>
                <a:pathLst>
                  <a:path w="1213" h="573">
                    <a:moveTo>
                      <a:pt x="0" y="0"/>
                    </a:moveTo>
                    <a:lnTo>
                      <a:pt x="606" y="573"/>
                    </a:lnTo>
                    <a:lnTo>
                      <a:pt x="1213" y="0"/>
                    </a:lnTo>
                    <a:lnTo>
                      <a:pt x="0"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4" name="Freeform 12"/>
              <p:cNvSpPr>
                <a:spLocks/>
              </p:cNvSpPr>
              <p:nvPr/>
            </p:nvSpPr>
            <p:spPr bwMode="auto">
              <a:xfrm>
                <a:off x="4410075" y="2763838"/>
                <a:ext cx="2995613" cy="3409950"/>
              </a:xfrm>
              <a:custGeom>
                <a:avLst/>
                <a:gdLst>
                  <a:gd name="T0" fmla="*/ 1887 w 1887"/>
                  <a:gd name="T1" fmla="*/ 0 h 2148"/>
                  <a:gd name="T2" fmla="*/ 642 w 1887"/>
                  <a:gd name="T3" fmla="*/ 0 h 2148"/>
                  <a:gd name="T4" fmla="*/ 0 w 1887"/>
                  <a:gd name="T5" fmla="*/ 2148 h 2148"/>
                  <a:gd name="T6" fmla="*/ 1887 w 1887"/>
                  <a:gd name="T7" fmla="*/ 0 h 2148"/>
                  <a:gd name="T8" fmla="*/ 1887 w 1887"/>
                  <a:gd name="T9" fmla="*/ 0 h 2148"/>
                </a:gdLst>
                <a:ahLst/>
                <a:cxnLst>
                  <a:cxn ang="0">
                    <a:pos x="T0" y="T1"/>
                  </a:cxn>
                  <a:cxn ang="0">
                    <a:pos x="T2" y="T3"/>
                  </a:cxn>
                  <a:cxn ang="0">
                    <a:pos x="T4" y="T5"/>
                  </a:cxn>
                  <a:cxn ang="0">
                    <a:pos x="T6" y="T7"/>
                  </a:cxn>
                  <a:cxn ang="0">
                    <a:pos x="T8" y="T9"/>
                  </a:cxn>
                </a:cxnLst>
                <a:rect l="0" t="0" r="r" b="b"/>
                <a:pathLst>
                  <a:path w="1887" h="2148">
                    <a:moveTo>
                      <a:pt x="1887" y="0"/>
                    </a:moveTo>
                    <a:lnTo>
                      <a:pt x="642" y="0"/>
                    </a:lnTo>
                    <a:lnTo>
                      <a:pt x="0" y="2148"/>
                    </a:lnTo>
                    <a:lnTo>
                      <a:pt x="1887" y="0"/>
                    </a:lnTo>
                    <a:lnTo>
                      <a:pt x="1887"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5" name="Freeform 13"/>
              <p:cNvSpPr>
                <a:spLocks/>
              </p:cNvSpPr>
              <p:nvPr/>
            </p:nvSpPr>
            <p:spPr bwMode="auto">
              <a:xfrm>
                <a:off x="3432175" y="2763838"/>
                <a:ext cx="1909763" cy="3284538"/>
              </a:xfrm>
              <a:custGeom>
                <a:avLst/>
                <a:gdLst>
                  <a:gd name="T0" fmla="*/ 0 w 1203"/>
                  <a:gd name="T1" fmla="*/ 0 h 2069"/>
                  <a:gd name="T2" fmla="*/ 601 w 1203"/>
                  <a:gd name="T3" fmla="*/ 2069 h 2069"/>
                  <a:gd name="T4" fmla="*/ 1203 w 1203"/>
                  <a:gd name="T5" fmla="*/ 0 h 2069"/>
                  <a:gd name="T6" fmla="*/ 0 w 1203"/>
                  <a:gd name="T7" fmla="*/ 0 h 2069"/>
                </a:gdLst>
                <a:ahLst/>
                <a:cxnLst>
                  <a:cxn ang="0">
                    <a:pos x="T0" y="T1"/>
                  </a:cxn>
                  <a:cxn ang="0">
                    <a:pos x="T2" y="T3"/>
                  </a:cxn>
                  <a:cxn ang="0">
                    <a:pos x="T4" y="T5"/>
                  </a:cxn>
                  <a:cxn ang="0">
                    <a:pos x="T6" y="T7"/>
                  </a:cxn>
                </a:cxnLst>
                <a:rect l="0" t="0" r="r" b="b"/>
                <a:pathLst>
                  <a:path w="1203" h="2069">
                    <a:moveTo>
                      <a:pt x="0" y="0"/>
                    </a:moveTo>
                    <a:lnTo>
                      <a:pt x="601" y="2069"/>
                    </a:lnTo>
                    <a:lnTo>
                      <a:pt x="1203" y="0"/>
                    </a:lnTo>
                    <a:lnTo>
                      <a:pt x="0"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6" name="Freeform 14"/>
              <p:cNvSpPr>
                <a:spLocks noEditPoints="1"/>
              </p:cNvSpPr>
              <p:nvPr/>
            </p:nvSpPr>
            <p:spPr bwMode="auto">
              <a:xfrm>
                <a:off x="1409012" y="2763838"/>
                <a:ext cx="2932113" cy="3409950"/>
              </a:xfrm>
              <a:custGeom>
                <a:avLst/>
                <a:gdLst>
                  <a:gd name="T0" fmla="*/ 1218 w 1847"/>
                  <a:gd name="T1" fmla="*/ 0 h 2148"/>
                  <a:gd name="T2" fmla="*/ 0 w 1847"/>
                  <a:gd name="T3" fmla="*/ 0 h 2148"/>
                  <a:gd name="T4" fmla="*/ 1847 w 1847"/>
                  <a:gd name="T5" fmla="*/ 2148 h 2148"/>
                  <a:gd name="T6" fmla="*/ 1218 w 1847"/>
                  <a:gd name="T7" fmla="*/ 0 h 2148"/>
                  <a:gd name="T8" fmla="*/ 854 w 1847"/>
                  <a:gd name="T9" fmla="*/ 858 h 2148"/>
                  <a:gd name="T10" fmla="*/ 775 w 1847"/>
                  <a:gd name="T11" fmla="*/ 519 h 2148"/>
                  <a:gd name="T12" fmla="*/ 437 w 1847"/>
                  <a:gd name="T13" fmla="*/ 440 h 2148"/>
                  <a:gd name="T14" fmla="*/ 775 w 1847"/>
                  <a:gd name="T15" fmla="*/ 361 h 2148"/>
                  <a:gd name="T16" fmla="*/ 854 w 1847"/>
                  <a:gd name="T17" fmla="*/ 22 h 2148"/>
                  <a:gd name="T18" fmla="*/ 934 w 1847"/>
                  <a:gd name="T19" fmla="*/ 361 h 2148"/>
                  <a:gd name="T20" fmla="*/ 1272 w 1847"/>
                  <a:gd name="T21" fmla="*/ 440 h 2148"/>
                  <a:gd name="T22" fmla="*/ 934 w 1847"/>
                  <a:gd name="T23" fmla="*/ 519 h 2148"/>
                  <a:gd name="T24" fmla="*/ 854 w 1847"/>
                  <a:gd name="T25" fmla="*/ 858 h 2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7" h="2148">
                    <a:moveTo>
                      <a:pt x="1218" y="0"/>
                    </a:moveTo>
                    <a:lnTo>
                      <a:pt x="0" y="0"/>
                    </a:lnTo>
                    <a:lnTo>
                      <a:pt x="1847" y="2148"/>
                    </a:lnTo>
                    <a:lnTo>
                      <a:pt x="1218" y="0"/>
                    </a:lnTo>
                    <a:close/>
                    <a:moveTo>
                      <a:pt x="854" y="858"/>
                    </a:moveTo>
                    <a:lnTo>
                      <a:pt x="775" y="519"/>
                    </a:lnTo>
                    <a:lnTo>
                      <a:pt x="437" y="440"/>
                    </a:lnTo>
                    <a:lnTo>
                      <a:pt x="775" y="361"/>
                    </a:lnTo>
                    <a:lnTo>
                      <a:pt x="854" y="22"/>
                    </a:lnTo>
                    <a:lnTo>
                      <a:pt x="934" y="361"/>
                    </a:lnTo>
                    <a:lnTo>
                      <a:pt x="1272" y="440"/>
                    </a:lnTo>
                    <a:lnTo>
                      <a:pt x="934" y="519"/>
                    </a:lnTo>
                    <a:lnTo>
                      <a:pt x="854" y="858"/>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grpSp>
      </p:grpSp>
      <p:sp>
        <p:nvSpPr>
          <p:cNvPr id="87" name="Text Box 5"/>
          <p:cNvSpPr txBox="1">
            <a:spLocks noChangeArrowheads="1"/>
          </p:cNvSpPr>
          <p:nvPr/>
        </p:nvSpPr>
        <p:spPr bwMode="auto">
          <a:xfrm>
            <a:off x="9024143" y="6891905"/>
            <a:ext cx="3429902" cy="443391"/>
          </a:xfrm>
          <a:prstGeom prst="rect">
            <a:avLst/>
          </a:prstGeom>
          <a:noFill/>
          <a:ln>
            <a:noFill/>
          </a:ln>
          <a:effectLst/>
          <a:extLst/>
        </p:spPr>
        <p:txBody>
          <a:bodyPr vert="horz" wrap="square" lIns="0" tIns="0" rIns="0" bIns="0" numCol="1" anchor="b" anchorCtr="0" compatLnSpc="1">
            <a:prstTxWarp prst="textNoShape">
              <a:avLst/>
            </a:prstTxWarp>
            <a:spAutoFit/>
          </a:bodyPr>
          <a:lstStyle/>
          <a:p>
            <a:pPr marL="474121" indent="-474121" defTabSz="1219170" fontAlgn="base">
              <a:lnSpc>
                <a:spcPct val="90000"/>
              </a:lnSpc>
              <a:spcBef>
                <a:spcPct val="0"/>
              </a:spcBef>
              <a:spcAft>
                <a:spcPct val="0"/>
              </a:spcAft>
            </a:pPr>
            <a:r>
              <a:rPr lang="en-ZA" sz="1067" b="1" dirty="0">
                <a:latin typeface="Calibri"/>
                <a:cs typeface="Arial" pitchFamily="34" charset="0"/>
              </a:rPr>
              <a:t>NOTE:	 Indexed vs. average of all items in facet</a:t>
            </a:r>
            <a:br>
              <a:rPr lang="en-ZA" sz="1067" b="1" dirty="0">
                <a:latin typeface="Calibri"/>
                <a:cs typeface="Arial" pitchFamily="34" charset="0"/>
              </a:rPr>
            </a:br>
            <a:r>
              <a:rPr lang="en-ZA" sz="1067" b="1" dirty="0">
                <a:latin typeface="Calibri"/>
                <a:cs typeface="Arial" pitchFamily="34" charset="0"/>
              </a:rPr>
              <a:t>We report all items with a score which is 1 standard deviation higher than the average</a:t>
            </a:r>
            <a:endParaRPr lang="en-US" sz="1067" dirty="0">
              <a:latin typeface="Calibri"/>
              <a:cs typeface="Arial" pitchFamily="34" charset="0"/>
            </a:endParaRPr>
          </a:p>
        </p:txBody>
      </p:sp>
      <p:sp>
        <p:nvSpPr>
          <p:cNvPr id="88" name="Freeform 54"/>
          <p:cNvSpPr>
            <a:spLocks noEditPoints="1"/>
          </p:cNvSpPr>
          <p:nvPr/>
        </p:nvSpPr>
        <p:spPr bwMode="auto">
          <a:xfrm>
            <a:off x="9100298" y="7055750"/>
            <a:ext cx="283884" cy="237981"/>
          </a:xfrm>
          <a:custGeom>
            <a:avLst/>
            <a:gdLst/>
            <a:ahLst/>
            <a:cxnLst>
              <a:cxn ang="0">
                <a:pos x="196" y="192"/>
              </a:cxn>
              <a:cxn ang="0">
                <a:pos x="18" y="192"/>
              </a:cxn>
              <a:cxn ang="0">
                <a:pos x="0" y="177"/>
              </a:cxn>
              <a:cxn ang="0">
                <a:pos x="4" y="165"/>
              </a:cxn>
              <a:cxn ang="0">
                <a:pos x="92" y="11"/>
              </a:cxn>
              <a:cxn ang="0">
                <a:pos x="107" y="0"/>
              </a:cxn>
              <a:cxn ang="0">
                <a:pos x="122" y="11"/>
              </a:cxn>
              <a:cxn ang="0">
                <a:pos x="210" y="165"/>
              </a:cxn>
              <a:cxn ang="0">
                <a:pos x="214" y="177"/>
              </a:cxn>
              <a:cxn ang="0">
                <a:pos x="196" y="192"/>
              </a:cxn>
              <a:cxn ang="0">
                <a:pos x="120" y="51"/>
              </a:cxn>
              <a:cxn ang="0">
                <a:pos x="94" y="51"/>
              </a:cxn>
              <a:cxn ang="0">
                <a:pos x="94" y="79"/>
              </a:cxn>
              <a:cxn ang="0">
                <a:pos x="96" y="94"/>
              </a:cxn>
              <a:cxn ang="0">
                <a:pos x="101" y="125"/>
              </a:cxn>
              <a:cxn ang="0">
                <a:pos x="112" y="125"/>
              </a:cxn>
              <a:cxn ang="0">
                <a:pos x="118" y="94"/>
              </a:cxn>
              <a:cxn ang="0">
                <a:pos x="120" y="79"/>
              </a:cxn>
              <a:cxn ang="0">
                <a:pos x="120" y="51"/>
              </a:cxn>
              <a:cxn ang="0">
                <a:pos x="107" y="140"/>
              </a:cxn>
              <a:cxn ang="0">
                <a:pos x="94" y="153"/>
              </a:cxn>
              <a:cxn ang="0">
                <a:pos x="107" y="167"/>
              </a:cxn>
              <a:cxn ang="0">
                <a:pos x="120" y="153"/>
              </a:cxn>
              <a:cxn ang="0">
                <a:pos x="107" y="140"/>
              </a:cxn>
            </a:cxnLst>
            <a:rect l="0" t="0" r="r" b="b"/>
            <a:pathLst>
              <a:path w="214" h="192">
                <a:moveTo>
                  <a:pt x="196" y="192"/>
                </a:moveTo>
                <a:cubicBezTo>
                  <a:pt x="18" y="192"/>
                  <a:pt x="18" y="192"/>
                  <a:pt x="18" y="192"/>
                </a:cubicBezTo>
                <a:cubicBezTo>
                  <a:pt x="9" y="192"/>
                  <a:pt x="0" y="187"/>
                  <a:pt x="0" y="177"/>
                </a:cubicBezTo>
                <a:cubicBezTo>
                  <a:pt x="0" y="173"/>
                  <a:pt x="1" y="169"/>
                  <a:pt x="4" y="165"/>
                </a:cubicBezTo>
                <a:cubicBezTo>
                  <a:pt x="92" y="11"/>
                  <a:pt x="92" y="11"/>
                  <a:pt x="92" y="11"/>
                </a:cubicBezTo>
                <a:cubicBezTo>
                  <a:pt x="95" y="5"/>
                  <a:pt x="100" y="0"/>
                  <a:pt x="107" y="0"/>
                </a:cubicBezTo>
                <a:cubicBezTo>
                  <a:pt x="114" y="0"/>
                  <a:pt x="119" y="5"/>
                  <a:pt x="122" y="11"/>
                </a:cubicBezTo>
                <a:cubicBezTo>
                  <a:pt x="210" y="165"/>
                  <a:pt x="210" y="165"/>
                  <a:pt x="210" y="165"/>
                </a:cubicBezTo>
                <a:cubicBezTo>
                  <a:pt x="212" y="169"/>
                  <a:pt x="214" y="173"/>
                  <a:pt x="214" y="177"/>
                </a:cubicBezTo>
                <a:cubicBezTo>
                  <a:pt x="214" y="187"/>
                  <a:pt x="205" y="192"/>
                  <a:pt x="196" y="192"/>
                </a:cubicBezTo>
                <a:close/>
                <a:moveTo>
                  <a:pt x="120" y="51"/>
                </a:moveTo>
                <a:cubicBezTo>
                  <a:pt x="94" y="51"/>
                  <a:pt x="94" y="51"/>
                  <a:pt x="94" y="51"/>
                </a:cubicBezTo>
                <a:cubicBezTo>
                  <a:pt x="94" y="79"/>
                  <a:pt x="94" y="79"/>
                  <a:pt x="94" y="79"/>
                </a:cubicBezTo>
                <a:cubicBezTo>
                  <a:pt x="94" y="85"/>
                  <a:pt x="95" y="88"/>
                  <a:pt x="96" y="94"/>
                </a:cubicBezTo>
                <a:cubicBezTo>
                  <a:pt x="101" y="125"/>
                  <a:pt x="101" y="125"/>
                  <a:pt x="101" y="125"/>
                </a:cubicBezTo>
                <a:cubicBezTo>
                  <a:pt x="112" y="125"/>
                  <a:pt x="112" y="125"/>
                  <a:pt x="112" y="125"/>
                </a:cubicBezTo>
                <a:cubicBezTo>
                  <a:pt x="118" y="94"/>
                  <a:pt x="118" y="94"/>
                  <a:pt x="118" y="94"/>
                </a:cubicBezTo>
                <a:cubicBezTo>
                  <a:pt x="119" y="88"/>
                  <a:pt x="120" y="85"/>
                  <a:pt x="120" y="79"/>
                </a:cubicBezTo>
                <a:lnTo>
                  <a:pt x="120" y="51"/>
                </a:lnTo>
                <a:close/>
                <a:moveTo>
                  <a:pt x="107" y="140"/>
                </a:moveTo>
                <a:cubicBezTo>
                  <a:pt x="100" y="140"/>
                  <a:pt x="94" y="146"/>
                  <a:pt x="94" y="153"/>
                </a:cubicBezTo>
                <a:cubicBezTo>
                  <a:pt x="94" y="160"/>
                  <a:pt x="100" y="167"/>
                  <a:pt x="107" y="167"/>
                </a:cubicBezTo>
                <a:cubicBezTo>
                  <a:pt x="114" y="167"/>
                  <a:pt x="120" y="160"/>
                  <a:pt x="120" y="153"/>
                </a:cubicBezTo>
                <a:cubicBezTo>
                  <a:pt x="120" y="146"/>
                  <a:pt x="114" y="140"/>
                  <a:pt x="107" y="140"/>
                </a:cubicBezTo>
                <a:close/>
              </a:path>
            </a:pathLst>
          </a:custGeom>
          <a:solidFill>
            <a:srgbClr val="FF0000"/>
          </a:solidFill>
          <a:ln w="9525">
            <a:noFill/>
            <a:round/>
            <a:headEnd/>
            <a:tailEnd/>
          </a:ln>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pic>
        <p:nvPicPr>
          <p:cNvPr id="61" name="Picture 2" descr="Bilderesultat for country falg button sweden"/>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2696551" y="6876975"/>
            <a:ext cx="513334" cy="481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4240308"/>
      </p:ext>
    </p:extLst>
  </p:cSld>
  <p:clrMapOvr>
    <a:masterClrMapping/>
  </p:clrMapOvr>
  <p:transition>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46"/>
          <p:cNvSpPr txBox="1"/>
          <p:nvPr/>
        </p:nvSpPr>
        <p:spPr>
          <a:xfrm>
            <a:off x="578201" y="5676757"/>
            <a:ext cx="3161838" cy="336122"/>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TIME OF YEAR</a:t>
            </a:r>
          </a:p>
        </p:txBody>
      </p:sp>
      <p:sp>
        <p:nvSpPr>
          <p:cNvPr id="2" name="Title 1"/>
          <p:cNvSpPr>
            <a:spLocks noGrp="1"/>
          </p:cNvSpPr>
          <p:nvPr>
            <p:ph type="title"/>
          </p:nvPr>
        </p:nvSpPr>
        <p:spPr>
          <a:xfrm>
            <a:off x="540001" y="346312"/>
            <a:ext cx="9802626" cy="553999"/>
          </a:xfrm>
          <a:solidFill>
            <a:srgbClr val="92D050"/>
          </a:solidFill>
        </p:spPr>
        <p:txBody>
          <a:bodyPr>
            <a:normAutofit/>
          </a:bodyPr>
          <a:lstStyle/>
          <a:p>
            <a:r>
              <a:rPr lang="en-GB" sz="2700" dirty="0"/>
              <a:t>Segment profile </a:t>
            </a:r>
            <a:r>
              <a:rPr lang="en-GB" sz="2700" b="1" dirty="0"/>
              <a:t>– BROADENING MY CULTURAL HORIZON</a:t>
            </a:r>
          </a:p>
        </p:txBody>
      </p:sp>
      <p:sp>
        <p:nvSpPr>
          <p:cNvPr id="5" name="Rectangle 4"/>
          <p:cNvSpPr/>
          <p:nvPr/>
        </p:nvSpPr>
        <p:spPr>
          <a:xfrm>
            <a:off x="519848" y="1220584"/>
            <a:ext cx="3426943"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TYPOLOGY</a:t>
            </a:r>
          </a:p>
        </p:txBody>
      </p:sp>
      <p:sp>
        <p:nvSpPr>
          <p:cNvPr id="6" name="Rectangle 5"/>
          <p:cNvSpPr/>
          <p:nvPr/>
        </p:nvSpPr>
        <p:spPr>
          <a:xfrm>
            <a:off x="4934440" y="1220584"/>
            <a:ext cx="3863935"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TRANSPORT AND ACOMMODATION</a:t>
            </a:r>
          </a:p>
        </p:txBody>
      </p:sp>
      <p:sp>
        <p:nvSpPr>
          <p:cNvPr id="7" name="Rectangle 6"/>
          <p:cNvSpPr/>
          <p:nvPr/>
        </p:nvSpPr>
        <p:spPr>
          <a:xfrm>
            <a:off x="9311701" y="1220584"/>
            <a:ext cx="2211963"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ACTIVITIES</a:t>
            </a:r>
          </a:p>
        </p:txBody>
      </p:sp>
      <p:grpSp>
        <p:nvGrpSpPr>
          <p:cNvPr id="8" name="Group 7"/>
          <p:cNvGrpSpPr/>
          <p:nvPr/>
        </p:nvGrpSpPr>
        <p:grpSpPr>
          <a:xfrm>
            <a:off x="4726867" y="1530057"/>
            <a:ext cx="4321317" cy="5426685"/>
            <a:chOff x="3047227" y="867188"/>
            <a:chExt cx="2940088" cy="3409123"/>
          </a:xfrm>
        </p:grpSpPr>
        <p:cxnSp>
          <p:nvCxnSpPr>
            <p:cNvPr id="9" name="Straight Connector 8"/>
            <p:cNvCxnSpPr/>
            <p:nvPr/>
          </p:nvCxnSpPr>
          <p:spPr>
            <a:xfrm>
              <a:off x="3047227" y="916826"/>
              <a:ext cx="0" cy="3309847"/>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987315" y="867188"/>
              <a:ext cx="0" cy="3409123"/>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a:off x="519854" y="1655793"/>
            <a:ext cx="3824493" cy="0"/>
          </a:xfrm>
          <a:prstGeom prst="line">
            <a:avLst/>
          </a:prstGeom>
          <a:noFill/>
          <a:ln w="12700">
            <a:solidFill>
              <a:schemeClr val="accent6"/>
            </a:solidFill>
            <a:round/>
            <a:headEnd/>
            <a:tailEnd/>
          </a:ln>
          <a:effectLst/>
          <a:extLst>
            <a:ext uri="{909E8E84-426E-40DD-AFC4-6F175D3DCCD1}">
              <a14:hiddenFill xmlns:a14="http://schemas.microsoft.com/office/drawing/2010/main">
                <a:noFill/>
              </a14:hiddenFill>
            </a:ext>
          </a:extLst>
        </p:spPr>
      </p:cxnSp>
      <p:cxnSp>
        <p:nvCxnSpPr>
          <p:cNvPr id="16" name="Straight Connector 15"/>
          <p:cNvCxnSpPr/>
          <p:nvPr/>
        </p:nvCxnSpPr>
        <p:spPr>
          <a:xfrm>
            <a:off x="4934446" y="1655793"/>
            <a:ext cx="3824493"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Lst>
        </p:spPr>
      </p:cxnSp>
      <p:cxnSp>
        <p:nvCxnSpPr>
          <p:cNvPr id="17" name="Straight Connector 16"/>
          <p:cNvCxnSpPr/>
          <p:nvPr/>
        </p:nvCxnSpPr>
        <p:spPr>
          <a:xfrm>
            <a:off x="9311707" y="1655793"/>
            <a:ext cx="3824493" cy="0"/>
          </a:xfrm>
          <a:prstGeom prst="line">
            <a:avLst/>
          </a:prstGeom>
          <a:noFill/>
          <a:ln w="12700">
            <a:solidFill>
              <a:schemeClr val="accent2"/>
            </a:solidFill>
            <a:round/>
            <a:headEnd/>
            <a:tailEnd/>
          </a:ln>
          <a:effectLst/>
          <a:extLst>
            <a:ext uri="{909E8E84-426E-40DD-AFC4-6F175D3DCCD1}">
              <a14:hiddenFill xmlns:a14="http://schemas.microsoft.com/office/drawing/2010/main">
                <a:noFill/>
              </a14:hiddenFill>
            </a:ext>
          </a:extLst>
        </p:spPr>
      </p:cxnSp>
      <p:grpSp>
        <p:nvGrpSpPr>
          <p:cNvPr id="18" name="Group 17"/>
          <p:cNvGrpSpPr/>
          <p:nvPr/>
        </p:nvGrpSpPr>
        <p:grpSpPr>
          <a:xfrm>
            <a:off x="12194805" y="922027"/>
            <a:ext cx="724113" cy="627421"/>
            <a:chOff x="1362075" y="4471988"/>
            <a:chExt cx="2351088" cy="2036762"/>
          </a:xfrm>
          <a:solidFill>
            <a:srgbClr val="FFC000"/>
          </a:solidFill>
        </p:grpSpPr>
        <p:sp>
          <p:nvSpPr>
            <p:cNvPr id="19" name="Freeform 3"/>
            <p:cNvSpPr>
              <a:spLocks noChangeArrowheads="1"/>
            </p:cNvSpPr>
            <p:nvPr/>
          </p:nvSpPr>
          <p:spPr bwMode="auto">
            <a:xfrm>
              <a:off x="2744788" y="5091113"/>
              <a:ext cx="338137" cy="495300"/>
            </a:xfrm>
            <a:custGeom>
              <a:avLst/>
              <a:gdLst>
                <a:gd name="T0" fmla="*/ 0 w 939"/>
                <a:gd name="T1" fmla="*/ 0 h 1376"/>
                <a:gd name="T2" fmla="*/ 0 w 939"/>
                <a:gd name="T3" fmla="*/ 0 h 1376"/>
                <a:gd name="T4" fmla="*/ 938 w 939"/>
                <a:gd name="T5" fmla="*/ 1375 h 1376"/>
                <a:gd name="T6" fmla="*/ 0 w 939"/>
                <a:gd name="T7" fmla="*/ 0 h 1376"/>
              </a:gdLst>
              <a:ahLst/>
              <a:cxnLst>
                <a:cxn ang="0">
                  <a:pos x="T0" y="T1"/>
                </a:cxn>
                <a:cxn ang="0">
                  <a:pos x="T2" y="T3"/>
                </a:cxn>
                <a:cxn ang="0">
                  <a:pos x="T4" y="T5"/>
                </a:cxn>
                <a:cxn ang="0">
                  <a:pos x="T6" y="T7"/>
                </a:cxn>
              </a:cxnLst>
              <a:rect l="0" t="0" r="r" b="b"/>
              <a:pathLst>
                <a:path w="939" h="1376">
                  <a:moveTo>
                    <a:pt x="0" y="0"/>
                  </a:moveTo>
                  <a:lnTo>
                    <a:pt x="0" y="0"/>
                  </a:lnTo>
                  <a:cubicBezTo>
                    <a:pt x="500" y="313"/>
                    <a:pt x="813" y="813"/>
                    <a:pt x="938" y="1375"/>
                  </a:cubicBezTo>
                  <a:cubicBezTo>
                    <a:pt x="688" y="875"/>
                    <a:pt x="375" y="40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0" name="Freeform 4"/>
            <p:cNvSpPr>
              <a:spLocks noChangeArrowheads="1"/>
            </p:cNvSpPr>
            <p:nvPr/>
          </p:nvSpPr>
          <p:spPr bwMode="auto">
            <a:xfrm>
              <a:off x="2779713" y="4956175"/>
              <a:ext cx="439737" cy="641350"/>
            </a:xfrm>
            <a:custGeom>
              <a:avLst/>
              <a:gdLst>
                <a:gd name="T0" fmla="*/ 0 w 1220"/>
                <a:gd name="T1" fmla="*/ 0 h 1782"/>
                <a:gd name="T2" fmla="*/ 0 w 1220"/>
                <a:gd name="T3" fmla="*/ 0 h 1782"/>
                <a:gd name="T4" fmla="*/ 1219 w 1220"/>
                <a:gd name="T5" fmla="*/ 1781 h 1782"/>
                <a:gd name="T6" fmla="*/ 0 w 1220"/>
                <a:gd name="T7" fmla="*/ 0 h 1782"/>
              </a:gdLst>
              <a:ahLst/>
              <a:cxnLst>
                <a:cxn ang="0">
                  <a:pos x="T0" y="T1"/>
                </a:cxn>
                <a:cxn ang="0">
                  <a:pos x="T2" y="T3"/>
                </a:cxn>
                <a:cxn ang="0">
                  <a:pos x="T4" y="T5"/>
                </a:cxn>
                <a:cxn ang="0">
                  <a:pos x="T6" y="T7"/>
                </a:cxn>
              </a:cxnLst>
              <a:rect l="0" t="0" r="r" b="b"/>
              <a:pathLst>
                <a:path w="1220" h="1782">
                  <a:moveTo>
                    <a:pt x="0" y="0"/>
                  </a:moveTo>
                  <a:lnTo>
                    <a:pt x="0" y="0"/>
                  </a:lnTo>
                  <a:cubicBezTo>
                    <a:pt x="625" y="407"/>
                    <a:pt x="1063" y="1063"/>
                    <a:pt x="1219" y="1781"/>
                  </a:cubicBezTo>
                  <a:cubicBezTo>
                    <a:pt x="906" y="1125"/>
                    <a:pt x="500" y="53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1" name="Freeform 5"/>
            <p:cNvSpPr>
              <a:spLocks noChangeArrowheads="1"/>
            </p:cNvSpPr>
            <p:nvPr/>
          </p:nvSpPr>
          <p:spPr bwMode="auto">
            <a:xfrm>
              <a:off x="2801938" y="4832350"/>
              <a:ext cx="550862" cy="787400"/>
            </a:xfrm>
            <a:custGeom>
              <a:avLst/>
              <a:gdLst>
                <a:gd name="T0" fmla="*/ 0 w 1532"/>
                <a:gd name="T1" fmla="*/ 0 h 2188"/>
                <a:gd name="T2" fmla="*/ 0 w 1532"/>
                <a:gd name="T3" fmla="*/ 0 h 2188"/>
                <a:gd name="T4" fmla="*/ 1531 w 1532"/>
                <a:gd name="T5" fmla="*/ 2187 h 2188"/>
                <a:gd name="T6" fmla="*/ 0 w 1532"/>
                <a:gd name="T7" fmla="*/ 0 h 2188"/>
              </a:gdLst>
              <a:ahLst/>
              <a:cxnLst>
                <a:cxn ang="0">
                  <a:pos x="T0" y="T1"/>
                </a:cxn>
                <a:cxn ang="0">
                  <a:pos x="T2" y="T3"/>
                </a:cxn>
                <a:cxn ang="0">
                  <a:pos x="T4" y="T5"/>
                </a:cxn>
                <a:cxn ang="0">
                  <a:pos x="T6" y="T7"/>
                </a:cxn>
              </a:cxnLst>
              <a:rect l="0" t="0" r="r" b="b"/>
              <a:pathLst>
                <a:path w="1532" h="2188">
                  <a:moveTo>
                    <a:pt x="0" y="0"/>
                  </a:moveTo>
                  <a:lnTo>
                    <a:pt x="0" y="0"/>
                  </a:lnTo>
                  <a:cubicBezTo>
                    <a:pt x="843" y="437"/>
                    <a:pt x="1406" y="1250"/>
                    <a:pt x="1531" y="2187"/>
                  </a:cubicBezTo>
                  <a:cubicBezTo>
                    <a:pt x="1187" y="1375"/>
                    <a:pt x="656" y="593"/>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2" name="Freeform 6"/>
            <p:cNvSpPr>
              <a:spLocks noChangeArrowheads="1"/>
            </p:cNvSpPr>
            <p:nvPr/>
          </p:nvSpPr>
          <p:spPr bwMode="auto">
            <a:xfrm>
              <a:off x="2835275" y="4708525"/>
              <a:ext cx="641350" cy="933450"/>
            </a:xfrm>
            <a:custGeom>
              <a:avLst/>
              <a:gdLst>
                <a:gd name="T0" fmla="*/ 0 w 1783"/>
                <a:gd name="T1" fmla="*/ 0 h 2594"/>
                <a:gd name="T2" fmla="*/ 0 w 1783"/>
                <a:gd name="T3" fmla="*/ 0 h 2594"/>
                <a:gd name="T4" fmla="*/ 1782 w 1783"/>
                <a:gd name="T5" fmla="*/ 2593 h 2594"/>
                <a:gd name="T6" fmla="*/ 0 w 1783"/>
                <a:gd name="T7" fmla="*/ 0 h 2594"/>
              </a:gdLst>
              <a:ahLst/>
              <a:cxnLst>
                <a:cxn ang="0">
                  <a:pos x="T0" y="T1"/>
                </a:cxn>
                <a:cxn ang="0">
                  <a:pos x="T2" y="T3"/>
                </a:cxn>
                <a:cxn ang="0">
                  <a:pos x="T4" y="T5"/>
                </a:cxn>
                <a:cxn ang="0">
                  <a:pos x="T6" y="T7"/>
                </a:cxn>
              </a:cxnLst>
              <a:rect l="0" t="0" r="r" b="b"/>
              <a:pathLst>
                <a:path w="1783" h="2594">
                  <a:moveTo>
                    <a:pt x="0" y="0"/>
                  </a:moveTo>
                  <a:lnTo>
                    <a:pt x="0" y="0"/>
                  </a:lnTo>
                  <a:cubicBezTo>
                    <a:pt x="969" y="531"/>
                    <a:pt x="1625" y="1500"/>
                    <a:pt x="1782" y="2593"/>
                  </a:cubicBezTo>
                  <a:cubicBezTo>
                    <a:pt x="1406" y="1594"/>
                    <a:pt x="813" y="68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3" name="Freeform 7"/>
            <p:cNvSpPr>
              <a:spLocks noChangeArrowheads="1"/>
            </p:cNvSpPr>
            <p:nvPr/>
          </p:nvSpPr>
          <p:spPr bwMode="auto">
            <a:xfrm>
              <a:off x="2857500" y="4584700"/>
              <a:ext cx="742950" cy="1069975"/>
            </a:xfrm>
            <a:custGeom>
              <a:avLst/>
              <a:gdLst>
                <a:gd name="T0" fmla="*/ 2062 w 2063"/>
                <a:gd name="T1" fmla="*/ 2969 h 2970"/>
                <a:gd name="T2" fmla="*/ 2062 w 2063"/>
                <a:gd name="T3" fmla="*/ 2969 h 2970"/>
                <a:gd name="T4" fmla="*/ 1250 w 2063"/>
                <a:gd name="T5" fmla="*/ 1344 h 2970"/>
                <a:gd name="T6" fmla="*/ 1250 w 2063"/>
                <a:gd name="T7" fmla="*/ 1313 h 2970"/>
                <a:gd name="T8" fmla="*/ 0 w 2063"/>
                <a:gd name="T9" fmla="*/ 0 h 2970"/>
                <a:gd name="T10" fmla="*/ 2062 w 2063"/>
                <a:gd name="T11" fmla="*/ 2969 h 2970"/>
              </a:gdLst>
              <a:ahLst/>
              <a:cxnLst>
                <a:cxn ang="0">
                  <a:pos x="T0" y="T1"/>
                </a:cxn>
                <a:cxn ang="0">
                  <a:pos x="T2" y="T3"/>
                </a:cxn>
                <a:cxn ang="0">
                  <a:pos x="T4" y="T5"/>
                </a:cxn>
                <a:cxn ang="0">
                  <a:pos x="T6" y="T7"/>
                </a:cxn>
                <a:cxn ang="0">
                  <a:pos x="T8" y="T9"/>
                </a:cxn>
                <a:cxn ang="0">
                  <a:pos x="T10" y="T11"/>
                </a:cxn>
              </a:cxnLst>
              <a:rect l="0" t="0" r="r" b="b"/>
              <a:pathLst>
                <a:path w="2063" h="2970">
                  <a:moveTo>
                    <a:pt x="2062" y="2969"/>
                  </a:moveTo>
                  <a:lnTo>
                    <a:pt x="2062" y="2969"/>
                  </a:lnTo>
                  <a:cubicBezTo>
                    <a:pt x="1875" y="2375"/>
                    <a:pt x="1593" y="1844"/>
                    <a:pt x="1250" y="1344"/>
                  </a:cubicBezTo>
                  <a:lnTo>
                    <a:pt x="1250" y="1313"/>
                  </a:lnTo>
                  <a:cubicBezTo>
                    <a:pt x="906" y="813"/>
                    <a:pt x="469" y="375"/>
                    <a:pt x="0" y="0"/>
                  </a:cubicBezTo>
                  <a:cubicBezTo>
                    <a:pt x="1125" y="625"/>
                    <a:pt x="1875" y="1719"/>
                    <a:pt x="2062" y="2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4" name="Freeform 8"/>
            <p:cNvSpPr>
              <a:spLocks noChangeArrowheads="1"/>
            </p:cNvSpPr>
            <p:nvPr/>
          </p:nvSpPr>
          <p:spPr bwMode="auto">
            <a:xfrm>
              <a:off x="2892425" y="4471988"/>
              <a:ext cx="820738" cy="1203325"/>
            </a:xfrm>
            <a:custGeom>
              <a:avLst/>
              <a:gdLst>
                <a:gd name="T0" fmla="*/ 0 w 2282"/>
                <a:gd name="T1" fmla="*/ 0 h 3344"/>
                <a:gd name="T2" fmla="*/ 0 w 2282"/>
                <a:gd name="T3" fmla="*/ 0 h 3344"/>
                <a:gd name="T4" fmla="*/ 2281 w 2282"/>
                <a:gd name="T5" fmla="*/ 3343 h 3344"/>
                <a:gd name="T6" fmla="*/ 0 w 2282"/>
                <a:gd name="T7" fmla="*/ 0 h 3344"/>
              </a:gdLst>
              <a:ahLst/>
              <a:cxnLst>
                <a:cxn ang="0">
                  <a:pos x="T0" y="T1"/>
                </a:cxn>
                <a:cxn ang="0">
                  <a:pos x="T2" y="T3"/>
                </a:cxn>
                <a:cxn ang="0">
                  <a:pos x="T4" y="T5"/>
                </a:cxn>
                <a:cxn ang="0">
                  <a:pos x="T6" y="T7"/>
                </a:cxn>
              </a:cxnLst>
              <a:rect l="0" t="0" r="r" b="b"/>
              <a:pathLst>
                <a:path w="2282" h="3344">
                  <a:moveTo>
                    <a:pt x="0" y="0"/>
                  </a:moveTo>
                  <a:lnTo>
                    <a:pt x="0" y="0"/>
                  </a:lnTo>
                  <a:cubicBezTo>
                    <a:pt x="1249" y="687"/>
                    <a:pt x="2125" y="1906"/>
                    <a:pt x="2281" y="3343"/>
                  </a:cubicBezTo>
                  <a:cubicBezTo>
                    <a:pt x="1937" y="2000"/>
                    <a:pt x="1125" y="81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5" name="Freeform 9"/>
            <p:cNvSpPr>
              <a:spLocks noChangeArrowheads="1"/>
            </p:cNvSpPr>
            <p:nvPr/>
          </p:nvSpPr>
          <p:spPr bwMode="auto">
            <a:xfrm>
              <a:off x="2251075" y="4887913"/>
              <a:ext cx="866775" cy="1227137"/>
            </a:xfrm>
            <a:custGeom>
              <a:avLst/>
              <a:gdLst>
                <a:gd name="T0" fmla="*/ 2407 w 2408"/>
                <a:gd name="T1" fmla="*/ 3312 h 3407"/>
                <a:gd name="T2" fmla="*/ 2407 w 2408"/>
                <a:gd name="T3" fmla="*/ 3312 h 3407"/>
                <a:gd name="T4" fmla="*/ 2344 w 2408"/>
                <a:gd name="T5" fmla="*/ 3406 h 3407"/>
                <a:gd name="T6" fmla="*/ 2282 w 2408"/>
                <a:gd name="T7" fmla="*/ 3406 h 3407"/>
                <a:gd name="T8" fmla="*/ 2250 w 2408"/>
                <a:gd name="T9" fmla="*/ 3344 h 3407"/>
                <a:gd name="T10" fmla="*/ 2250 w 2408"/>
                <a:gd name="T11" fmla="*/ 3344 h 3407"/>
                <a:gd name="T12" fmla="*/ 1438 w 2408"/>
                <a:gd name="T13" fmla="*/ 1562 h 3407"/>
                <a:gd name="T14" fmla="*/ 63 w 2408"/>
                <a:gd name="T15" fmla="*/ 156 h 3407"/>
                <a:gd name="T16" fmla="*/ 63 w 2408"/>
                <a:gd name="T17" fmla="*/ 156 h 3407"/>
                <a:gd name="T18" fmla="*/ 63 w 2408"/>
                <a:gd name="T19" fmla="*/ 125 h 3407"/>
                <a:gd name="T20" fmla="*/ 31 w 2408"/>
                <a:gd name="T21" fmla="*/ 31 h 3407"/>
                <a:gd name="T22" fmla="*/ 125 w 2408"/>
                <a:gd name="T23" fmla="*/ 31 h 3407"/>
                <a:gd name="T24" fmla="*/ 156 w 2408"/>
                <a:gd name="T25" fmla="*/ 31 h 3407"/>
                <a:gd name="T26" fmla="*/ 2407 w 2408"/>
                <a:gd name="T27" fmla="*/ 3312 h 3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08" h="3407">
                  <a:moveTo>
                    <a:pt x="2407" y="3312"/>
                  </a:moveTo>
                  <a:lnTo>
                    <a:pt x="2407" y="3312"/>
                  </a:lnTo>
                  <a:cubicBezTo>
                    <a:pt x="2407" y="3344"/>
                    <a:pt x="2375" y="3406"/>
                    <a:pt x="2344" y="3406"/>
                  </a:cubicBezTo>
                  <a:cubicBezTo>
                    <a:pt x="2313" y="3406"/>
                    <a:pt x="2313" y="3406"/>
                    <a:pt x="2282" y="3406"/>
                  </a:cubicBezTo>
                  <a:cubicBezTo>
                    <a:pt x="2282" y="3375"/>
                    <a:pt x="2250" y="3375"/>
                    <a:pt x="2250" y="3344"/>
                  </a:cubicBezTo>
                  <a:lnTo>
                    <a:pt x="2250" y="3344"/>
                  </a:lnTo>
                  <a:cubicBezTo>
                    <a:pt x="2094" y="2719"/>
                    <a:pt x="1813" y="2093"/>
                    <a:pt x="1438" y="1562"/>
                  </a:cubicBezTo>
                  <a:cubicBezTo>
                    <a:pt x="1063" y="1000"/>
                    <a:pt x="594" y="531"/>
                    <a:pt x="63" y="156"/>
                  </a:cubicBezTo>
                  <a:lnTo>
                    <a:pt x="63" y="156"/>
                  </a:lnTo>
                  <a:cubicBezTo>
                    <a:pt x="63" y="156"/>
                    <a:pt x="63" y="156"/>
                    <a:pt x="63" y="125"/>
                  </a:cubicBezTo>
                  <a:cubicBezTo>
                    <a:pt x="31" y="125"/>
                    <a:pt x="0" y="62"/>
                    <a:pt x="31" y="31"/>
                  </a:cubicBezTo>
                  <a:cubicBezTo>
                    <a:pt x="63" y="0"/>
                    <a:pt x="94" y="0"/>
                    <a:pt x="125" y="31"/>
                  </a:cubicBezTo>
                  <a:cubicBezTo>
                    <a:pt x="156" y="31"/>
                    <a:pt x="156" y="31"/>
                    <a:pt x="156" y="31"/>
                  </a:cubicBezTo>
                  <a:cubicBezTo>
                    <a:pt x="1250" y="844"/>
                    <a:pt x="2032" y="2000"/>
                    <a:pt x="2407" y="331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6" name="Freeform 10"/>
            <p:cNvSpPr>
              <a:spLocks noChangeArrowheads="1"/>
            </p:cNvSpPr>
            <p:nvPr/>
          </p:nvSpPr>
          <p:spPr bwMode="auto">
            <a:xfrm>
              <a:off x="1362075" y="6115050"/>
              <a:ext cx="293688" cy="393700"/>
            </a:xfrm>
            <a:custGeom>
              <a:avLst/>
              <a:gdLst>
                <a:gd name="T0" fmla="*/ 750 w 814"/>
                <a:gd name="T1" fmla="*/ 969 h 1095"/>
                <a:gd name="T2" fmla="*/ 750 w 814"/>
                <a:gd name="T3" fmla="*/ 969 h 1095"/>
                <a:gd name="T4" fmla="*/ 782 w 814"/>
                <a:gd name="T5" fmla="*/ 1063 h 1095"/>
                <a:gd name="T6" fmla="*/ 750 w 814"/>
                <a:gd name="T7" fmla="*/ 1094 h 1095"/>
                <a:gd name="T8" fmla="*/ 688 w 814"/>
                <a:gd name="T9" fmla="*/ 1094 h 1095"/>
                <a:gd name="T10" fmla="*/ 688 w 814"/>
                <a:gd name="T11" fmla="*/ 1094 h 1095"/>
                <a:gd name="T12" fmla="*/ 0 w 814"/>
                <a:gd name="T13" fmla="*/ 63 h 1095"/>
                <a:gd name="T14" fmla="*/ 0 w 814"/>
                <a:gd name="T15" fmla="*/ 63 h 1095"/>
                <a:gd name="T16" fmla="*/ 0 w 814"/>
                <a:gd name="T17" fmla="*/ 63 h 1095"/>
                <a:gd name="T18" fmla="*/ 32 w 814"/>
                <a:gd name="T19" fmla="*/ 31 h 1095"/>
                <a:gd name="T20" fmla="*/ 63 w 814"/>
                <a:gd name="T21" fmla="*/ 0 h 1095"/>
                <a:gd name="T22" fmla="*/ 126 w 814"/>
                <a:gd name="T23" fmla="*/ 63 h 1095"/>
                <a:gd name="T24" fmla="*/ 126 w 814"/>
                <a:gd name="T25" fmla="*/ 63 h 1095"/>
                <a:gd name="T26" fmla="*/ 126 w 814"/>
                <a:gd name="T27" fmla="*/ 63 h 1095"/>
                <a:gd name="T28" fmla="*/ 126 w 814"/>
                <a:gd name="T29" fmla="*/ 63 h 1095"/>
                <a:gd name="T30" fmla="*/ 126 w 814"/>
                <a:gd name="T31" fmla="*/ 63 h 1095"/>
                <a:gd name="T32" fmla="*/ 750 w 814"/>
                <a:gd name="T33" fmla="*/ 969 h 1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4" h="1095">
                  <a:moveTo>
                    <a:pt x="750" y="969"/>
                  </a:moveTo>
                  <a:lnTo>
                    <a:pt x="750" y="969"/>
                  </a:lnTo>
                  <a:cubicBezTo>
                    <a:pt x="782" y="969"/>
                    <a:pt x="813" y="1031"/>
                    <a:pt x="782" y="1063"/>
                  </a:cubicBezTo>
                  <a:cubicBezTo>
                    <a:pt x="782" y="1063"/>
                    <a:pt x="782" y="1094"/>
                    <a:pt x="750" y="1094"/>
                  </a:cubicBezTo>
                  <a:cubicBezTo>
                    <a:pt x="719" y="1094"/>
                    <a:pt x="719" y="1094"/>
                    <a:pt x="688" y="1094"/>
                  </a:cubicBezTo>
                  <a:lnTo>
                    <a:pt x="688" y="1094"/>
                  </a:lnTo>
                  <a:cubicBezTo>
                    <a:pt x="313" y="906"/>
                    <a:pt x="32" y="500"/>
                    <a:pt x="0" y="63"/>
                  </a:cubicBezTo>
                  <a:lnTo>
                    <a:pt x="0" y="63"/>
                  </a:lnTo>
                  <a:lnTo>
                    <a:pt x="0" y="63"/>
                  </a:lnTo>
                  <a:cubicBezTo>
                    <a:pt x="0" y="63"/>
                    <a:pt x="0" y="31"/>
                    <a:pt x="32" y="31"/>
                  </a:cubicBezTo>
                  <a:cubicBezTo>
                    <a:pt x="32" y="0"/>
                    <a:pt x="63" y="0"/>
                    <a:pt x="63" y="0"/>
                  </a:cubicBezTo>
                  <a:cubicBezTo>
                    <a:pt x="94" y="0"/>
                    <a:pt x="126" y="31"/>
                    <a:pt x="126" y="63"/>
                  </a:cubicBezTo>
                  <a:lnTo>
                    <a:pt x="126" y="63"/>
                  </a:lnTo>
                  <a:lnTo>
                    <a:pt x="126" y="63"/>
                  </a:lnTo>
                  <a:lnTo>
                    <a:pt x="126" y="63"/>
                  </a:lnTo>
                  <a:lnTo>
                    <a:pt x="126" y="63"/>
                  </a:lnTo>
                  <a:cubicBezTo>
                    <a:pt x="157" y="469"/>
                    <a:pt x="407" y="781"/>
                    <a:pt x="750" y="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7" name="Freeform 11"/>
            <p:cNvSpPr>
              <a:spLocks noChangeArrowheads="1"/>
            </p:cNvSpPr>
            <p:nvPr/>
          </p:nvSpPr>
          <p:spPr bwMode="auto">
            <a:xfrm>
              <a:off x="1417638" y="4989513"/>
              <a:ext cx="1609725" cy="1485900"/>
            </a:xfrm>
            <a:custGeom>
              <a:avLst/>
              <a:gdLst>
                <a:gd name="T0" fmla="*/ 3500 w 4470"/>
                <a:gd name="T1" fmla="*/ 1344 h 4126"/>
                <a:gd name="T2" fmla="*/ 3500 w 4470"/>
                <a:gd name="T3" fmla="*/ 1344 h 4126"/>
                <a:gd name="T4" fmla="*/ 3500 w 4470"/>
                <a:gd name="T5" fmla="*/ 1344 h 4126"/>
                <a:gd name="T6" fmla="*/ 3500 w 4470"/>
                <a:gd name="T7" fmla="*/ 1344 h 4126"/>
                <a:gd name="T8" fmla="*/ 3187 w 4470"/>
                <a:gd name="T9" fmla="*/ 906 h 4126"/>
                <a:gd name="T10" fmla="*/ 3187 w 4470"/>
                <a:gd name="T11" fmla="*/ 906 h 4126"/>
                <a:gd name="T12" fmla="*/ 3187 w 4470"/>
                <a:gd name="T13" fmla="*/ 906 h 4126"/>
                <a:gd name="T14" fmla="*/ 937 w 4470"/>
                <a:gd name="T15" fmla="*/ 2906 h 4126"/>
                <a:gd name="T16" fmla="*/ 844 w 4470"/>
                <a:gd name="T17" fmla="*/ 2750 h 4126"/>
                <a:gd name="T18" fmla="*/ 2625 w 4470"/>
                <a:gd name="T19" fmla="*/ 375 h 4126"/>
                <a:gd name="T20" fmla="*/ 2625 w 4470"/>
                <a:gd name="T21" fmla="*/ 375 h 4126"/>
                <a:gd name="T22" fmla="*/ 2625 w 4470"/>
                <a:gd name="T23" fmla="*/ 375 h 4126"/>
                <a:gd name="T24" fmla="*/ 2625 w 4470"/>
                <a:gd name="T25" fmla="*/ 375 h 4126"/>
                <a:gd name="T26" fmla="*/ 2625 w 4470"/>
                <a:gd name="T27" fmla="*/ 375 h 4126"/>
                <a:gd name="T28" fmla="*/ 2531 w 4470"/>
                <a:gd name="T29" fmla="*/ 250 h 4126"/>
                <a:gd name="T30" fmla="*/ 2531 w 4470"/>
                <a:gd name="T31" fmla="*/ 250 h 4126"/>
                <a:gd name="T32" fmla="*/ 2500 w 4470"/>
                <a:gd name="T33" fmla="*/ 250 h 4126"/>
                <a:gd name="T34" fmla="*/ 2500 w 4470"/>
                <a:gd name="T35" fmla="*/ 250 h 4126"/>
                <a:gd name="T36" fmla="*/ 2500 w 4470"/>
                <a:gd name="T37" fmla="*/ 281 h 4126"/>
                <a:gd name="T38" fmla="*/ 2500 w 4470"/>
                <a:gd name="T39" fmla="*/ 281 h 4126"/>
                <a:gd name="T40" fmla="*/ 812 w 4470"/>
                <a:gd name="T41" fmla="*/ 2750 h 4126"/>
                <a:gd name="T42" fmla="*/ 844 w 4470"/>
                <a:gd name="T43" fmla="*/ 2750 h 4126"/>
                <a:gd name="T44" fmla="*/ 3250 w 4470"/>
                <a:gd name="T45" fmla="*/ 3188 h 4126"/>
                <a:gd name="T46" fmla="*/ 1844 w 4470"/>
                <a:gd name="T47" fmla="*/ 3469 h 4126"/>
                <a:gd name="T48" fmla="*/ 1062 w 4470"/>
                <a:gd name="T49" fmla="*/ 3625 h 4126"/>
                <a:gd name="T50" fmla="*/ 1062 w 4470"/>
                <a:gd name="T51" fmla="*/ 3625 h 4126"/>
                <a:gd name="T52" fmla="*/ 625 w 4470"/>
                <a:gd name="T53" fmla="*/ 4063 h 4126"/>
                <a:gd name="T54" fmla="*/ 0 w 4470"/>
                <a:gd name="T55" fmla="*/ 3188 h 4126"/>
                <a:gd name="T56" fmla="*/ 562 w 4470"/>
                <a:gd name="T57" fmla="*/ 2906 h 4126"/>
                <a:gd name="T58" fmla="*/ 3687 w 4470"/>
                <a:gd name="T59" fmla="*/ 1313 h 4126"/>
                <a:gd name="T60" fmla="*/ 2656 w 4470"/>
                <a:gd name="T61" fmla="*/ 3875 h 4126"/>
                <a:gd name="T62" fmla="*/ 2031 w 4470"/>
                <a:gd name="T63" fmla="*/ 3438 h 4126"/>
                <a:gd name="T64" fmla="*/ 2656 w 4470"/>
                <a:gd name="T65" fmla="*/ 3875 h 4126"/>
                <a:gd name="T66" fmla="*/ 2969 w 4470"/>
                <a:gd name="T67" fmla="*/ 719 h 4126"/>
                <a:gd name="T68" fmla="*/ 2969 w 4470"/>
                <a:gd name="T69" fmla="*/ 688 h 4126"/>
                <a:gd name="T70" fmla="*/ 2750 w 4470"/>
                <a:gd name="T71" fmla="*/ 469 h 4126"/>
                <a:gd name="T72" fmla="*/ 2750 w 4470"/>
                <a:gd name="T73" fmla="*/ 469 h 4126"/>
                <a:gd name="T74" fmla="*/ 2750 w 4470"/>
                <a:gd name="T75" fmla="*/ 469 h 4126"/>
                <a:gd name="T76" fmla="*/ 2750 w 4470"/>
                <a:gd name="T77" fmla="*/ 469 h 4126"/>
                <a:gd name="T78" fmla="*/ 2750 w 4470"/>
                <a:gd name="T79" fmla="*/ 500 h 4126"/>
                <a:gd name="T80" fmla="*/ 875 w 4470"/>
                <a:gd name="T81" fmla="*/ 2812 h 4126"/>
                <a:gd name="T82" fmla="*/ 875 w 4470"/>
                <a:gd name="T83" fmla="*/ 2844 h 4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470" h="4126">
                  <a:moveTo>
                    <a:pt x="937" y="2906"/>
                  </a:moveTo>
                  <a:lnTo>
                    <a:pt x="937" y="2906"/>
                  </a:lnTo>
                  <a:cubicBezTo>
                    <a:pt x="3500" y="1344"/>
                    <a:pt x="3500" y="1344"/>
                    <a:pt x="3500" y="1344"/>
                  </a:cubicBez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cubicBezTo>
                    <a:pt x="3406" y="1188"/>
                    <a:pt x="3281" y="1063"/>
                    <a:pt x="3187" y="906"/>
                  </a:cubicBezTo>
                  <a:lnTo>
                    <a:pt x="3187" y="906"/>
                  </a:lnTo>
                  <a:lnTo>
                    <a:pt x="3187" y="906"/>
                  </a:lnTo>
                  <a:lnTo>
                    <a:pt x="3187" y="906"/>
                  </a:lnTo>
                  <a:lnTo>
                    <a:pt x="3187" y="906"/>
                  </a:lnTo>
                  <a:lnTo>
                    <a:pt x="3187" y="906"/>
                  </a:lnTo>
                  <a:lnTo>
                    <a:pt x="3187" y="906"/>
                  </a:lnTo>
                  <a:cubicBezTo>
                    <a:pt x="3187" y="906"/>
                    <a:pt x="3187" y="906"/>
                    <a:pt x="3156" y="906"/>
                  </a:cubicBezTo>
                  <a:lnTo>
                    <a:pt x="3156" y="906"/>
                  </a:lnTo>
                  <a:cubicBezTo>
                    <a:pt x="937" y="2906"/>
                    <a:pt x="937" y="2906"/>
                    <a:pt x="937" y="2906"/>
                  </a:cubicBezTo>
                  <a:close/>
                  <a:moveTo>
                    <a:pt x="844" y="2750"/>
                  </a:moveTo>
                  <a:lnTo>
                    <a:pt x="844" y="2750"/>
                  </a:lnTo>
                  <a:lnTo>
                    <a:pt x="844" y="2750"/>
                  </a:lnTo>
                  <a:lnTo>
                    <a:pt x="844" y="2750"/>
                  </a:lnTo>
                  <a:lnTo>
                    <a:pt x="844" y="2750"/>
                  </a:lnTo>
                  <a:cubicBezTo>
                    <a:pt x="2625" y="375"/>
                    <a:pt x="2625" y="375"/>
                    <a:pt x="2625" y="375"/>
                  </a:cubicBez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cubicBezTo>
                    <a:pt x="2594" y="344"/>
                    <a:pt x="2562" y="313"/>
                    <a:pt x="2531" y="281"/>
                  </a:cubicBezTo>
                  <a:lnTo>
                    <a:pt x="2531" y="281"/>
                  </a:lnTo>
                  <a:cubicBezTo>
                    <a:pt x="2531" y="250"/>
                    <a:pt x="2531" y="250"/>
                    <a:pt x="2531" y="250"/>
                  </a:cubicBezTo>
                  <a:lnTo>
                    <a:pt x="2531" y="250"/>
                  </a:lnTo>
                  <a:lnTo>
                    <a:pt x="2531" y="250"/>
                  </a:lnTo>
                  <a:lnTo>
                    <a:pt x="2531" y="250"/>
                  </a:lnTo>
                  <a:lnTo>
                    <a:pt x="2531" y="250"/>
                  </a:lnTo>
                  <a:lnTo>
                    <a:pt x="2531" y="250"/>
                  </a:lnTo>
                  <a:cubicBezTo>
                    <a:pt x="2500" y="250"/>
                    <a:pt x="2500" y="250"/>
                    <a:pt x="2500" y="250"/>
                  </a:cubicBezTo>
                  <a:lnTo>
                    <a:pt x="2500" y="250"/>
                  </a:lnTo>
                  <a:lnTo>
                    <a:pt x="2500" y="250"/>
                  </a:lnTo>
                  <a:lnTo>
                    <a:pt x="2500" y="250"/>
                  </a:lnTo>
                  <a:lnTo>
                    <a:pt x="2500" y="250"/>
                  </a:lnTo>
                  <a:lnTo>
                    <a:pt x="2500" y="250"/>
                  </a:lnTo>
                  <a:cubicBezTo>
                    <a:pt x="2500" y="250"/>
                    <a:pt x="2500" y="250"/>
                    <a:pt x="2500" y="281"/>
                  </a:cubicBezTo>
                  <a:lnTo>
                    <a:pt x="2500" y="281"/>
                  </a:lnTo>
                  <a:lnTo>
                    <a:pt x="2500" y="281"/>
                  </a:lnTo>
                  <a:lnTo>
                    <a:pt x="2500" y="281"/>
                  </a:lnTo>
                  <a:lnTo>
                    <a:pt x="2500" y="281"/>
                  </a:lnTo>
                  <a:lnTo>
                    <a:pt x="2500" y="281"/>
                  </a:lnTo>
                  <a:cubicBezTo>
                    <a:pt x="812" y="2750"/>
                    <a:pt x="812" y="2750"/>
                    <a:pt x="812" y="2750"/>
                  </a:cubicBezTo>
                  <a:lnTo>
                    <a:pt x="812" y="2750"/>
                  </a:lnTo>
                  <a:lnTo>
                    <a:pt x="812" y="2750"/>
                  </a:lnTo>
                  <a:cubicBezTo>
                    <a:pt x="812" y="2750"/>
                    <a:pt x="812" y="2750"/>
                    <a:pt x="844" y="2750"/>
                  </a:cubicBezTo>
                  <a:close/>
                  <a:moveTo>
                    <a:pt x="4469" y="2938"/>
                  </a:moveTo>
                  <a:lnTo>
                    <a:pt x="4469" y="2938"/>
                  </a:lnTo>
                  <a:cubicBezTo>
                    <a:pt x="3250" y="3188"/>
                    <a:pt x="3250" y="3188"/>
                    <a:pt x="3250" y="3188"/>
                  </a:cubicBezTo>
                  <a:lnTo>
                    <a:pt x="3250" y="3188"/>
                  </a:lnTo>
                  <a:cubicBezTo>
                    <a:pt x="3312" y="3594"/>
                    <a:pt x="3062" y="3969"/>
                    <a:pt x="2687" y="4031"/>
                  </a:cubicBezTo>
                  <a:cubicBezTo>
                    <a:pt x="2281" y="4125"/>
                    <a:pt x="1906" y="3875"/>
                    <a:pt x="1844" y="3469"/>
                  </a:cubicBezTo>
                  <a:lnTo>
                    <a:pt x="1844" y="3469"/>
                  </a:lnTo>
                  <a:cubicBezTo>
                    <a:pt x="1062" y="3625"/>
                    <a:pt x="1062" y="3625"/>
                    <a:pt x="1062" y="3625"/>
                  </a:cubicBezTo>
                  <a:lnTo>
                    <a:pt x="1062" y="3625"/>
                  </a:lnTo>
                  <a:lnTo>
                    <a:pt x="1062" y="3625"/>
                  </a:lnTo>
                  <a:lnTo>
                    <a:pt x="1062" y="3625"/>
                  </a:lnTo>
                  <a:lnTo>
                    <a:pt x="1062" y="3625"/>
                  </a:lnTo>
                  <a:cubicBezTo>
                    <a:pt x="625" y="4063"/>
                    <a:pt x="625" y="4063"/>
                    <a:pt x="625" y="4063"/>
                  </a:cubicBezTo>
                  <a:lnTo>
                    <a:pt x="625" y="4063"/>
                  </a:lnTo>
                  <a:lnTo>
                    <a:pt x="625" y="4063"/>
                  </a:lnTo>
                  <a:cubicBezTo>
                    <a:pt x="281" y="3906"/>
                    <a:pt x="31" y="3563"/>
                    <a:pt x="0" y="3188"/>
                  </a:cubicBezTo>
                  <a:lnTo>
                    <a:pt x="0" y="3188"/>
                  </a:lnTo>
                  <a:lnTo>
                    <a:pt x="0" y="3188"/>
                  </a:lnTo>
                  <a:cubicBezTo>
                    <a:pt x="562" y="2938"/>
                    <a:pt x="562" y="2938"/>
                    <a:pt x="562" y="2938"/>
                  </a:cubicBezTo>
                  <a:lnTo>
                    <a:pt x="562" y="2938"/>
                  </a:lnTo>
                  <a:cubicBezTo>
                    <a:pt x="562" y="2938"/>
                    <a:pt x="562" y="2938"/>
                    <a:pt x="562" y="2906"/>
                  </a:cubicBezTo>
                  <a:lnTo>
                    <a:pt x="562" y="2906"/>
                  </a:lnTo>
                  <a:cubicBezTo>
                    <a:pt x="2437" y="0"/>
                    <a:pt x="2437" y="0"/>
                    <a:pt x="2437" y="0"/>
                  </a:cubicBezTo>
                  <a:cubicBezTo>
                    <a:pt x="2937" y="375"/>
                    <a:pt x="3344" y="813"/>
                    <a:pt x="3687" y="1313"/>
                  </a:cubicBezTo>
                  <a:cubicBezTo>
                    <a:pt x="4031" y="1812"/>
                    <a:pt x="4281" y="2344"/>
                    <a:pt x="4469" y="2938"/>
                  </a:cubicBezTo>
                  <a:close/>
                  <a:moveTo>
                    <a:pt x="2656" y="3875"/>
                  </a:moveTo>
                  <a:lnTo>
                    <a:pt x="2656" y="3875"/>
                  </a:lnTo>
                  <a:cubicBezTo>
                    <a:pt x="2937" y="3813"/>
                    <a:pt x="3125" y="3531"/>
                    <a:pt x="3062" y="3219"/>
                  </a:cubicBezTo>
                  <a:lnTo>
                    <a:pt x="3062" y="3219"/>
                  </a:lnTo>
                  <a:cubicBezTo>
                    <a:pt x="2031" y="3438"/>
                    <a:pt x="2031" y="3438"/>
                    <a:pt x="2031" y="3438"/>
                  </a:cubicBezTo>
                  <a:lnTo>
                    <a:pt x="2000" y="3438"/>
                  </a:lnTo>
                  <a:cubicBezTo>
                    <a:pt x="2062" y="3688"/>
                    <a:pt x="2281" y="3875"/>
                    <a:pt x="2531" y="3875"/>
                  </a:cubicBezTo>
                  <a:cubicBezTo>
                    <a:pt x="2562" y="3875"/>
                    <a:pt x="2625" y="3875"/>
                    <a:pt x="2656" y="3875"/>
                  </a:cubicBezTo>
                  <a:close/>
                  <a:moveTo>
                    <a:pt x="2969" y="719"/>
                  </a:moveTo>
                  <a:lnTo>
                    <a:pt x="2969" y="719"/>
                  </a:lnTo>
                  <a:lnTo>
                    <a:pt x="2969" y="719"/>
                  </a:lnTo>
                  <a:cubicBezTo>
                    <a:pt x="2969" y="688"/>
                    <a:pt x="2969" y="688"/>
                    <a:pt x="2969" y="688"/>
                  </a:cubicBezTo>
                  <a:lnTo>
                    <a:pt x="2969" y="688"/>
                  </a:lnTo>
                  <a:lnTo>
                    <a:pt x="2969" y="688"/>
                  </a:lnTo>
                  <a:cubicBezTo>
                    <a:pt x="2906" y="625"/>
                    <a:pt x="2844" y="563"/>
                    <a:pt x="2750" y="469"/>
                  </a:cubicBez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cubicBezTo>
                    <a:pt x="2750" y="500"/>
                    <a:pt x="2750" y="500"/>
                    <a:pt x="2750" y="500"/>
                  </a:cubicBezTo>
                  <a:lnTo>
                    <a:pt x="2750" y="500"/>
                  </a:lnTo>
                  <a:lnTo>
                    <a:pt x="2750" y="500"/>
                  </a:lnTo>
                  <a:cubicBezTo>
                    <a:pt x="906" y="2781"/>
                    <a:pt x="906" y="2781"/>
                    <a:pt x="906" y="2781"/>
                  </a:cubicBezTo>
                  <a:cubicBezTo>
                    <a:pt x="875" y="2812"/>
                    <a:pt x="875" y="2812"/>
                    <a:pt x="875" y="2812"/>
                  </a:cubicBezTo>
                  <a:cubicBezTo>
                    <a:pt x="875" y="2844"/>
                    <a:pt x="875" y="2844"/>
                    <a:pt x="875" y="2844"/>
                  </a:cubicBezTo>
                  <a:lnTo>
                    <a:pt x="875" y="2844"/>
                  </a:lnTo>
                  <a:lnTo>
                    <a:pt x="875" y="2844"/>
                  </a:lnTo>
                  <a:cubicBezTo>
                    <a:pt x="937" y="2781"/>
                    <a:pt x="937" y="2781"/>
                    <a:pt x="937" y="2781"/>
                  </a:cubicBezTo>
                  <a:cubicBezTo>
                    <a:pt x="2969" y="719"/>
                    <a:pt x="2969" y="719"/>
                    <a:pt x="2969" y="71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grpSp>
      <p:sp>
        <p:nvSpPr>
          <p:cNvPr id="36" name="TextBox 35"/>
          <p:cNvSpPr txBox="1"/>
          <p:nvPr/>
        </p:nvSpPr>
        <p:spPr>
          <a:xfrm>
            <a:off x="578201" y="4191753"/>
            <a:ext cx="3161838" cy="164942"/>
          </a:xfrm>
          <a:prstGeom prst="rect">
            <a:avLst/>
          </a:prstGeom>
        </p:spPr>
        <p:txBody>
          <a:bodyPr vert="horz" wrap="square" lIns="0" tIns="0" rIns="0" bIns="0" rtlCol="0">
            <a:no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DURATION</a:t>
            </a:r>
          </a:p>
        </p:txBody>
      </p:sp>
      <p:sp>
        <p:nvSpPr>
          <p:cNvPr id="34" name="TextBox 33"/>
          <p:cNvSpPr txBox="1"/>
          <p:nvPr/>
        </p:nvSpPr>
        <p:spPr>
          <a:xfrm>
            <a:off x="578201" y="1764407"/>
            <a:ext cx="3161838" cy="209993"/>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TYPE OF HOLIDAY</a:t>
            </a:r>
          </a:p>
        </p:txBody>
      </p:sp>
      <p:sp>
        <p:nvSpPr>
          <p:cNvPr id="39" name="TextBox 38"/>
          <p:cNvSpPr txBox="1"/>
          <p:nvPr/>
        </p:nvSpPr>
        <p:spPr>
          <a:xfrm>
            <a:off x="4950947" y="1764407"/>
            <a:ext cx="3161838" cy="209993"/>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TRANSPORT TO DESTINATION</a:t>
            </a:r>
          </a:p>
        </p:txBody>
      </p:sp>
      <p:sp>
        <p:nvSpPr>
          <p:cNvPr id="41" name="TextBox 40"/>
          <p:cNvSpPr txBox="1"/>
          <p:nvPr/>
        </p:nvSpPr>
        <p:spPr>
          <a:xfrm>
            <a:off x="4950947" y="3348583"/>
            <a:ext cx="3161838" cy="228109"/>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TRANSPORT ON DESTINATION</a:t>
            </a:r>
          </a:p>
        </p:txBody>
      </p:sp>
      <p:sp>
        <p:nvSpPr>
          <p:cNvPr id="43" name="TextBox 42"/>
          <p:cNvSpPr txBox="1"/>
          <p:nvPr/>
        </p:nvSpPr>
        <p:spPr>
          <a:xfrm>
            <a:off x="4950947" y="5052605"/>
            <a:ext cx="3161838" cy="253424"/>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ACCOMMODATION</a:t>
            </a:r>
          </a:p>
        </p:txBody>
      </p:sp>
      <p:sp>
        <p:nvSpPr>
          <p:cNvPr id="45" name="TextBox 44"/>
          <p:cNvSpPr txBox="1"/>
          <p:nvPr/>
        </p:nvSpPr>
        <p:spPr>
          <a:xfrm>
            <a:off x="9354692" y="1764407"/>
            <a:ext cx="3161838" cy="336122"/>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ACTIVITIES </a:t>
            </a:r>
          </a:p>
        </p:txBody>
      </p:sp>
      <p:pic>
        <p:nvPicPr>
          <p:cNvPr id="3" name="Picture 2"/>
          <p:cNvPicPr>
            <a:picLocks noChangeAspect="1"/>
          </p:cNvPicPr>
          <p:nvPr/>
        </p:nvPicPr>
        <p:blipFill rotWithShape="1">
          <a:blip r:embed="rId2" cstate="email">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a:off x="8429431" y="943384"/>
            <a:ext cx="323850" cy="295275"/>
          </a:xfrm>
          <a:prstGeom prst="rect">
            <a:avLst/>
          </a:prstGeom>
        </p:spPr>
      </p:pic>
      <p:pic>
        <p:nvPicPr>
          <p:cNvPr id="51" name="Picture 50"/>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429431" y="1294746"/>
            <a:ext cx="314326" cy="314325"/>
          </a:xfrm>
          <a:prstGeom prst="rect">
            <a:avLst/>
          </a:prstGeom>
        </p:spPr>
      </p:pic>
      <p:pic>
        <p:nvPicPr>
          <p:cNvPr id="4" name="Picture 3"/>
          <p:cNvPicPr>
            <a:picLocks noChangeAspect="1"/>
          </p:cNvPicPr>
          <p:nvPr/>
        </p:nvPicPr>
        <p:blipFill rotWithShape="1">
          <a:blip r:embed="rId4"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3119487" y="1129980"/>
            <a:ext cx="576064" cy="444125"/>
          </a:xfrm>
          <a:prstGeom prst="rect">
            <a:avLst/>
          </a:prstGeom>
        </p:spPr>
      </p:pic>
      <p:pic>
        <p:nvPicPr>
          <p:cNvPr id="57" name="Picture 56"/>
          <p:cNvPicPr>
            <a:picLocks noChangeAspect="1"/>
          </p:cNvPicPr>
          <p:nvPr/>
        </p:nvPicPr>
        <p:blipFill rotWithShape="1">
          <a:blip r:embed="rId5" cstate="email">
            <a:duotone>
              <a:schemeClr val="accent6">
                <a:shade val="45000"/>
                <a:satMod val="135000"/>
              </a:schemeClr>
              <a:prstClr val="white"/>
            </a:duotone>
            <a:extLst>
              <a:ext uri="{28A0092B-C50C-407E-A947-70E740481C1C}">
                <a14:useLocalDpi xmlns:a14="http://schemas.microsoft.com/office/drawing/2010/main"/>
              </a:ext>
            </a:extLst>
          </a:blip>
          <a:srcRect/>
          <a:stretch/>
        </p:blipFill>
        <p:spPr>
          <a:xfrm>
            <a:off x="3771118" y="1142106"/>
            <a:ext cx="449795" cy="438949"/>
          </a:xfrm>
          <a:prstGeom prst="rect">
            <a:avLst/>
          </a:prstGeom>
        </p:spPr>
      </p:pic>
      <p:sp>
        <p:nvSpPr>
          <p:cNvPr id="49" name="TextBox 48"/>
          <p:cNvSpPr txBox="1"/>
          <p:nvPr/>
        </p:nvSpPr>
        <p:spPr>
          <a:xfrm>
            <a:off x="10814568" y="396255"/>
            <a:ext cx="2256562" cy="228708"/>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over indexed in segment</a:t>
            </a:r>
          </a:p>
        </p:txBody>
      </p:sp>
      <p:sp>
        <p:nvSpPr>
          <p:cNvPr id="53" name="TextBox 52"/>
          <p:cNvSpPr txBox="1"/>
          <p:nvPr/>
        </p:nvSpPr>
        <p:spPr>
          <a:xfrm>
            <a:off x="10814568" y="644296"/>
            <a:ext cx="2339918" cy="241980"/>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under indexed in segment</a:t>
            </a:r>
          </a:p>
        </p:txBody>
      </p:sp>
      <p:sp>
        <p:nvSpPr>
          <p:cNvPr id="54" name="Rectangle 53"/>
          <p:cNvSpPr/>
          <p:nvPr/>
        </p:nvSpPr>
        <p:spPr bwMode="gray">
          <a:xfrm>
            <a:off x="10536311" y="438601"/>
            <a:ext cx="321830" cy="14401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sp>
        <p:nvSpPr>
          <p:cNvPr id="59" name="Rectangle 58"/>
          <p:cNvSpPr/>
          <p:nvPr/>
        </p:nvSpPr>
        <p:spPr bwMode="gray">
          <a:xfrm>
            <a:off x="10536311" y="688962"/>
            <a:ext cx="321830" cy="1440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graphicFrame>
        <p:nvGraphicFramePr>
          <p:cNvPr id="48" name="Chart 47"/>
          <p:cNvGraphicFramePr/>
          <p:nvPr>
            <p:extLst>
              <p:ext uri="{D42A27DB-BD31-4B8C-83A1-F6EECF244321}">
                <p14:modId xmlns:p14="http://schemas.microsoft.com/office/powerpoint/2010/main" val="1741194378"/>
              </p:ext>
            </p:extLst>
          </p:nvPr>
        </p:nvGraphicFramePr>
        <p:xfrm>
          <a:off x="460641" y="5779446"/>
          <a:ext cx="3857054" cy="891105"/>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62" name="Chart 61"/>
          <p:cNvGraphicFramePr/>
          <p:nvPr>
            <p:extLst>
              <p:ext uri="{D42A27DB-BD31-4B8C-83A1-F6EECF244321}">
                <p14:modId xmlns:p14="http://schemas.microsoft.com/office/powerpoint/2010/main" val="1797020010"/>
              </p:ext>
            </p:extLst>
          </p:nvPr>
        </p:nvGraphicFramePr>
        <p:xfrm>
          <a:off x="460641" y="1994492"/>
          <a:ext cx="4490306" cy="2080837"/>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63" name="Chart 62"/>
          <p:cNvGraphicFramePr/>
          <p:nvPr>
            <p:extLst>
              <p:ext uri="{D42A27DB-BD31-4B8C-83A1-F6EECF244321}">
                <p14:modId xmlns:p14="http://schemas.microsoft.com/office/powerpoint/2010/main" val="919396854"/>
              </p:ext>
            </p:extLst>
          </p:nvPr>
        </p:nvGraphicFramePr>
        <p:xfrm>
          <a:off x="541540" y="4318515"/>
          <a:ext cx="3878820" cy="137279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64" name="Chart 63"/>
          <p:cNvGraphicFramePr/>
          <p:nvPr>
            <p:extLst>
              <p:ext uri="{D42A27DB-BD31-4B8C-83A1-F6EECF244321}">
                <p14:modId xmlns:p14="http://schemas.microsoft.com/office/powerpoint/2010/main" val="1487622661"/>
              </p:ext>
            </p:extLst>
          </p:nvPr>
        </p:nvGraphicFramePr>
        <p:xfrm>
          <a:off x="5289339" y="1981409"/>
          <a:ext cx="3878820" cy="1372790"/>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65" name="Chart 64"/>
          <p:cNvGraphicFramePr/>
          <p:nvPr>
            <p:extLst>
              <p:ext uri="{D42A27DB-BD31-4B8C-83A1-F6EECF244321}">
                <p14:modId xmlns:p14="http://schemas.microsoft.com/office/powerpoint/2010/main" val="2043189383"/>
              </p:ext>
            </p:extLst>
          </p:nvPr>
        </p:nvGraphicFramePr>
        <p:xfrm>
          <a:off x="4685721" y="5326993"/>
          <a:ext cx="4668971" cy="1910022"/>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66" name="Chart 65"/>
          <p:cNvGraphicFramePr/>
          <p:nvPr>
            <p:extLst>
              <p:ext uri="{D42A27DB-BD31-4B8C-83A1-F6EECF244321}">
                <p14:modId xmlns:p14="http://schemas.microsoft.com/office/powerpoint/2010/main" val="3681212878"/>
              </p:ext>
            </p:extLst>
          </p:nvPr>
        </p:nvGraphicFramePr>
        <p:xfrm>
          <a:off x="5255219" y="3559839"/>
          <a:ext cx="3878820" cy="1549747"/>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67" name="Chart 66"/>
          <p:cNvGraphicFramePr/>
          <p:nvPr>
            <p:extLst>
              <p:ext uri="{D42A27DB-BD31-4B8C-83A1-F6EECF244321}">
                <p14:modId xmlns:p14="http://schemas.microsoft.com/office/powerpoint/2010/main" val="1169328768"/>
              </p:ext>
            </p:extLst>
          </p:nvPr>
        </p:nvGraphicFramePr>
        <p:xfrm>
          <a:off x="8948333" y="1912533"/>
          <a:ext cx="4491442" cy="5324482"/>
        </p:xfrm>
        <a:graphic>
          <a:graphicData uri="http://schemas.openxmlformats.org/drawingml/2006/chart">
            <c:chart xmlns:c="http://schemas.openxmlformats.org/drawingml/2006/chart" xmlns:r="http://schemas.openxmlformats.org/officeDocument/2006/relationships" r:id="rId12"/>
          </a:graphicData>
        </a:graphic>
      </p:graphicFrame>
      <p:pic>
        <p:nvPicPr>
          <p:cNvPr id="50" name="Picture 2" descr="Bilderesultat for country falg button sweden"/>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12696551" y="6876975"/>
            <a:ext cx="513334" cy="481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3025021"/>
      </p:ext>
    </p:extLst>
  </p:cSld>
  <p:clrMapOvr>
    <a:masterClrMapping/>
  </p:clrMapOvr>
  <p:transition>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19848" y="1220584"/>
            <a:ext cx="3426943"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PLANNING</a:t>
            </a:r>
          </a:p>
        </p:txBody>
      </p:sp>
      <p:sp>
        <p:nvSpPr>
          <p:cNvPr id="6" name="Rectangle 5"/>
          <p:cNvSpPr/>
          <p:nvPr/>
        </p:nvSpPr>
        <p:spPr>
          <a:xfrm>
            <a:off x="516957" y="3623217"/>
            <a:ext cx="3863935"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TRAVEL COMPANIONS</a:t>
            </a:r>
          </a:p>
        </p:txBody>
      </p:sp>
      <p:grpSp>
        <p:nvGrpSpPr>
          <p:cNvPr id="8" name="Group 7"/>
          <p:cNvGrpSpPr/>
          <p:nvPr/>
        </p:nvGrpSpPr>
        <p:grpSpPr>
          <a:xfrm>
            <a:off x="4525370" y="7870736"/>
            <a:ext cx="4321317" cy="5426685"/>
            <a:chOff x="3047227" y="867188"/>
            <a:chExt cx="2940088" cy="3409123"/>
          </a:xfrm>
        </p:grpSpPr>
        <p:cxnSp>
          <p:nvCxnSpPr>
            <p:cNvPr id="9" name="Straight Connector 8"/>
            <p:cNvCxnSpPr/>
            <p:nvPr/>
          </p:nvCxnSpPr>
          <p:spPr>
            <a:xfrm>
              <a:off x="3047227" y="916826"/>
              <a:ext cx="0" cy="3309847"/>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987315" y="867188"/>
              <a:ext cx="0" cy="3409123"/>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a:off x="519854" y="1655793"/>
            <a:ext cx="12399064" cy="0"/>
          </a:xfrm>
          <a:prstGeom prst="line">
            <a:avLst/>
          </a:prstGeom>
          <a:noFill/>
          <a:ln w="12700">
            <a:solidFill>
              <a:schemeClr val="accent6"/>
            </a:solidFill>
            <a:round/>
            <a:headEnd/>
            <a:tailEnd/>
          </a:ln>
          <a:effectLst/>
          <a:extLst>
            <a:ext uri="{909E8E84-426E-40DD-AFC4-6F175D3DCCD1}">
              <a14:hiddenFill xmlns:a14="http://schemas.microsoft.com/office/drawing/2010/main">
                <a:noFill/>
              </a14:hiddenFill>
            </a:ext>
          </a:extLst>
        </p:spPr>
      </p:cxnSp>
      <p:cxnSp>
        <p:nvCxnSpPr>
          <p:cNvPr id="16" name="Straight Connector 15"/>
          <p:cNvCxnSpPr/>
          <p:nvPr/>
        </p:nvCxnSpPr>
        <p:spPr>
          <a:xfrm>
            <a:off x="516963" y="4058426"/>
            <a:ext cx="7787100"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Lst>
        </p:spPr>
      </p:cxnSp>
      <p:grpSp>
        <p:nvGrpSpPr>
          <p:cNvPr id="18" name="Group 17"/>
          <p:cNvGrpSpPr/>
          <p:nvPr/>
        </p:nvGrpSpPr>
        <p:grpSpPr>
          <a:xfrm>
            <a:off x="2266727" y="990508"/>
            <a:ext cx="724113" cy="627421"/>
            <a:chOff x="1362075" y="4471988"/>
            <a:chExt cx="2351088" cy="2036762"/>
          </a:xfrm>
          <a:solidFill>
            <a:srgbClr val="FFC000"/>
          </a:solidFill>
        </p:grpSpPr>
        <p:sp>
          <p:nvSpPr>
            <p:cNvPr id="19" name="Freeform 3"/>
            <p:cNvSpPr>
              <a:spLocks noChangeArrowheads="1"/>
            </p:cNvSpPr>
            <p:nvPr/>
          </p:nvSpPr>
          <p:spPr bwMode="auto">
            <a:xfrm>
              <a:off x="2744788" y="5091113"/>
              <a:ext cx="338137" cy="495300"/>
            </a:xfrm>
            <a:custGeom>
              <a:avLst/>
              <a:gdLst>
                <a:gd name="T0" fmla="*/ 0 w 939"/>
                <a:gd name="T1" fmla="*/ 0 h 1376"/>
                <a:gd name="T2" fmla="*/ 0 w 939"/>
                <a:gd name="T3" fmla="*/ 0 h 1376"/>
                <a:gd name="T4" fmla="*/ 938 w 939"/>
                <a:gd name="T5" fmla="*/ 1375 h 1376"/>
                <a:gd name="T6" fmla="*/ 0 w 939"/>
                <a:gd name="T7" fmla="*/ 0 h 1376"/>
              </a:gdLst>
              <a:ahLst/>
              <a:cxnLst>
                <a:cxn ang="0">
                  <a:pos x="T0" y="T1"/>
                </a:cxn>
                <a:cxn ang="0">
                  <a:pos x="T2" y="T3"/>
                </a:cxn>
                <a:cxn ang="0">
                  <a:pos x="T4" y="T5"/>
                </a:cxn>
                <a:cxn ang="0">
                  <a:pos x="T6" y="T7"/>
                </a:cxn>
              </a:cxnLst>
              <a:rect l="0" t="0" r="r" b="b"/>
              <a:pathLst>
                <a:path w="939" h="1376">
                  <a:moveTo>
                    <a:pt x="0" y="0"/>
                  </a:moveTo>
                  <a:lnTo>
                    <a:pt x="0" y="0"/>
                  </a:lnTo>
                  <a:cubicBezTo>
                    <a:pt x="500" y="313"/>
                    <a:pt x="813" y="813"/>
                    <a:pt x="938" y="1375"/>
                  </a:cubicBezTo>
                  <a:cubicBezTo>
                    <a:pt x="688" y="875"/>
                    <a:pt x="375" y="40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0" name="Freeform 4"/>
            <p:cNvSpPr>
              <a:spLocks noChangeArrowheads="1"/>
            </p:cNvSpPr>
            <p:nvPr/>
          </p:nvSpPr>
          <p:spPr bwMode="auto">
            <a:xfrm>
              <a:off x="2779713" y="4956175"/>
              <a:ext cx="439737" cy="641350"/>
            </a:xfrm>
            <a:custGeom>
              <a:avLst/>
              <a:gdLst>
                <a:gd name="T0" fmla="*/ 0 w 1220"/>
                <a:gd name="T1" fmla="*/ 0 h 1782"/>
                <a:gd name="T2" fmla="*/ 0 w 1220"/>
                <a:gd name="T3" fmla="*/ 0 h 1782"/>
                <a:gd name="T4" fmla="*/ 1219 w 1220"/>
                <a:gd name="T5" fmla="*/ 1781 h 1782"/>
                <a:gd name="T6" fmla="*/ 0 w 1220"/>
                <a:gd name="T7" fmla="*/ 0 h 1782"/>
              </a:gdLst>
              <a:ahLst/>
              <a:cxnLst>
                <a:cxn ang="0">
                  <a:pos x="T0" y="T1"/>
                </a:cxn>
                <a:cxn ang="0">
                  <a:pos x="T2" y="T3"/>
                </a:cxn>
                <a:cxn ang="0">
                  <a:pos x="T4" y="T5"/>
                </a:cxn>
                <a:cxn ang="0">
                  <a:pos x="T6" y="T7"/>
                </a:cxn>
              </a:cxnLst>
              <a:rect l="0" t="0" r="r" b="b"/>
              <a:pathLst>
                <a:path w="1220" h="1782">
                  <a:moveTo>
                    <a:pt x="0" y="0"/>
                  </a:moveTo>
                  <a:lnTo>
                    <a:pt x="0" y="0"/>
                  </a:lnTo>
                  <a:cubicBezTo>
                    <a:pt x="625" y="407"/>
                    <a:pt x="1063" y="1063"/>
                    <a:pt x="1219" y="1781"/>
                  </a:cubicBezTo>
                  <a:cubicBezTo>
                    <a:pt x="906" y="1125"/>
                    <a:pt x="500" y="53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1" name="Freeform 5"/>
            <p:cNvSpPr>
              <a:spLocks noChangeArrowheads="1"/>
            </p:cNvSpPr>
            <p:nvPr/>
          </p:nvSpPr>
          <p:spPr bwMode="auto">
            <a:xfrm>
              <a:off x="2801938" y="4832350"/>
              <a:ext cx="550862" cy="787400"/>
            </a:xfrm>
            <a:custGeom>
              <a:avLst/>
              <a:gdLst>
                <a:gd name="T0" fmla="*/ 0 w 1532"/>
                <a:gd name="T1" fmla="*/ 0 h 2188"/>
                <a:gd name="T2" fmla="*/ 0 w 1532"/>
                <a:gd name="T3" fmla="*/ 0 h 2188"/>
                <a:gd name="T4" fmla="*/ 1531 w 1532"/>
                <a:gd name="T5" fmla="*/ 2187 h 2188"/>
                <a:gd name="T6" fmla="*/ 0 w 1532"/>
                <a:gd name="T7" fmla="*/ 0 h 2188"/>
              </a:gdLst>
              <a:ahLst/>
              <a:cxnLst>
                <a:cxn ang="0">
                  <a:pos x="T0" y="T1"/>
                </a:cxn>
                <a:cxn ang="0">
                  <a:pos x="T2" y="T3"/>
                </a:cxn>
                <a:cxn ang="0">
                  <a:pos x="T4" y="T5"/>
                </a:cxn>
                <a:cxn ang="0">
                  <a:pos x="T6" y="T7"/>
                </a:cxn>
              </a:cxnLst>
              <a:rect l="0" t="0" r="r" b="b"/>
              <a:pathLst>
                <a:path w="1532" h="2188">
                  <a:moveTo>
                    <a:pt x="0" y="0"/>
                  </a:moveTo>
                  <a:lnTo>
                    <a:pt x="0" y="0"/>
                  </a:lnTo>
                  <a:cubicBezTo>
                    <a:pt x="843" y="437"/>
                    <a:pt x="1406" y="1250"/>
                    <a:pt x="1531" y="2187"/>
                  </a:cubicBezTo>
                  <a:cubicBezTo>
                    <a:pt x="1187" y="1375"/>
                    <a:pt x="656" y="593"/>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2" name="Freeform 6"/>
            <p:cNvSpPr>
              <a:spLocks noChangeArrowheads="1"/>
            </p:cNvSpPr>
            <p:nvPr/>
          </p:nvSpPr>
          <p:spPr bwMode="auto">
            <a:xfrm>
              <a:off x="2835275" y="4708525"/>
              <a:ext cx="641350" cy="933450"/>
            </a:xfrm>
            <a:custGeom>
              <a:avLst/>
              <a:gdLst>
                <a:gd name="T0" fmla="*/ 0 w 1783"/>
                <a:gd name="T1" fmla="*/ 0 h 2594"/>
                <a:gd name="T2" fmla="*/ 0 w 1783"/>
                <a:gd name="T3" fmla="*/ 0 h 2594"/>
                <a:gd name="T4" fmla="*/ 1782 w 1783"/>
                <a:gd name="T5" fmla="*/ 2593 h 2594"/>
                <a:gd name="T6" fmla="*/ 0 w 1783"/>
                <a:gd name="T7" fmla="*/ 0 h 2594"/>
              </a:gdLst>
              <a:ahLst/>
              <a:cxnLst>
                <a:cxn ang="0">
                  <a:pos x="T0" y="T1"/>
                </a:cxn>
                <a:cxn ang="0">
                  <a:pos x="T2" y="T3"/>
                </a:cxn>
                <a:cxn ang="0">
                  <a:pos x="T4" y="T5"/>
                </a:cxn>
                <a:cxn ang="0">
                  <a:pos x="T6" y="T7"/>
                </a:cxn>
              </a:cxnLst>
              <a:rect l="0" t="0" r="r" b="b"/>
              <a:pathLst>
                <a:path w="1783" h="2594">
                  <a:moveTo>
                    <a:pt x="0" y="0"/>
                  </a:moveTo>
                  <a:lnTo>
                    <a:pt x="0" y="0"/>
                  </a:lnTo>
                  <a:cubicBezTo>
                    <a:pt x="969" y="531"/>
                    <a:pt x="1625" y="1500"/>
                    <a:pt x="1782" y="2593"/>
                  </a:cubicBezTo>
                  <a:cubicBezTo>
                    <a:pt x="1406" y="1594"/>
                    <a:pt x="813" y="68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3" name="Freeform 7"/>
            <p:cNvSpPr>
              <a:spLocks noChangeArrowheads="1"/>
            </p:cNvSpPr>
            <p:nvPr/>
          </p:nvSpPr>
          <p:spPr bwMode="auto">
            <a:xfrm>
              <a:off x="2857500" y="4584700"/>
              <a:ext cx="742950" cy="1069975"/>
            </a:xfrm>
            <a:custGeom>
              <a:avLst/>
              <a:gdLst>
                <a:gd name="T0" fmla="*/ 2062 w 2063"/>
                <a:gd name="T1" fmla="*/ 2969 h 2970"/>
                <a:gd name="T2" fmla="*/ 2062 w 2063"/>
                <a:gd name="T3" fmla="*/ 2969 h 2970"/>
                <a:gd name="T4" fmla="*/ 1250 w 2063"/>
                <a:gd name="T5" fmla="*/ 1344 h 2970"/>
                <a:gd name="T6" fmla="*/ 1250 w 2063"/>
                <a:gd name="T7" fmla="*/ 1313 h 2970"/>
                <a:gd name="T8" fmla="*/ 0 w 2063"/>
                <a:gd name="T9" fmla="*/ 0 h 2970"/>
                <a:gd name="T10" fmla="*/ 2062 w 2063"/>
                <a:gd name="T11" fmla="*/ 2969 h 2970"/>
              </a:gdLst>
              <a:ahLst/>
              <a:cxnLst>
                <a:cxn ang="0">
                  <a:pos x="T0" y="T1"/>
                </a:cxn>
                <a:cxn ang="0">
                  <a:pos x="T2" y="T3"/>
                </a:cxn>
                <a:cxn ang="0">
                  <a:pos x="T4" y="T5"/>
                </a:cxn>
                <a:cxn ang="0">
                  <a:pos x="T6" y="T7"/>
                </a:cxn>
                <a:cxn ang="0">
                  <a:pos x="T8" y="T9"/>
                </a:cxn>
                <a:cxn ang="0">
                  <a:pos x="T10" y="T11"/>
                </a:cxn>
              </a:cxnLst>
              <a:rect l="0" t="0" r="r" b="b"/>
              <a:pathLst>
                <a:path w="2063" h="2970">
                  <a:moveTo>
                    <a:pt x="2062" y="2969"/>
                  </a:moveTo>
                  <a:lnTo>
                    <a:pt x="2062" y="2969"/>
                  </a:lnTo>
                  <a:cubicBezTo>
                    <a:pt x="1875" y="2375"/>
                    <a:pt x="1593" y="1844"/>
                    <a:pt x="1250" y="1344"/>
                  </a:cubicBezTo>
                  <a:lnTo>
                    <a:pt x="1250" y="1313"/>
                  </a:lnTo>
                  <a:cubicBezTo>
                    <a:pt x="906" y="813"/>
                    <a:pt x="469" y="375"/>
                    <a:pt x="0" y="0"/>
                  </a:cubicBezTo>
                  <a:cubicBezTo>
                    <a:pt x="1125" y="625"/>
                    <a:pt x="1875" y="1719"/>
                    <a:pt x="2062" y="2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4" name="Freeform 8"/>
            <p:cNvSpPr>
              <a:spLocks noChangeArrowheads="1"/>
            </p:cNvSpPr>
            <p:nvPr/>
          </p:nvSpPr>
          <p:spPr bwMode="auto">
            <a:xfrm>
              <a:off x="2892425" y="4471988"/>
              <a:ext cx="820738" cy="1203325"/>
            </a:xfrm>
            <a:custGeom>
              <a:avLst/>
              <a:gdLst>
                <a:gd name="T0" fmla="*/ 0 w 2282"/>
                <a:gd name="T1" fmla="*/ 0 h 3344"/>
                <a:gd name="T2" fmla="*/ 0 w 2282"/>
                <a:gd name="T3" fmla="*/ 0 h 3344"/>
                <a:gd name="T4" fmla="*/ 2281 w 2282"/>
                <a:gd name="T5" fmla="*/ 3343 h 3344"/>
                <a:gd name="T6" fmla="*/ 0 w 2282"/>
                <a:gd name="T7" fmla="*/ 0 h 3344"/>
              </a:gdLst>
              <a:ahLst/>
              <a:cxnLst>
                <a:cxn ang="0">
                  <a:pos x="T0" y="T1"/>
                </a:cxn>
                <a:cxn ang="0">
                  <a:pos x="T2" y="T3"/>
                </a:cxn>
                <a:cxn ang="0">
                  <a:pos x="T4" y="T5"/>
                </a:cxn>
                <a:cxn ang="0">
                  <a:pos x="T6" y="T7"/>
                </a:cxn>
              </a:cxnLst>
              <a:rect l="0" t="0" r="r" b="b"/>
              <a:pathLst>
                <a:path w="2282" h="3344">
                  <a:moveTo>
                    <a:pt x="0" y="0"/>
                  </a:moveTo>
                  <a:lnTo>
                    <a:pt x="0" y="0"/>
                  </a:lnTo>
                  <a:cubicBezTo>
                    <a:pt x="1249" y="687"/>
                    <a:pt x="2125" y="1906"/>
                    <a:pt x="2281" y="3343"/>
                  </a:cubicBezTo>
                  <a:cubicBezTo>
                    <a:pt x="1937" y="2000"/>
                    <a:pt x="1125" y="81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5" name="Freeform 9"/>
            <p:cNvSpPr>
              <a:spLocks noChangeArrowheads="1"/>
            </p:cNvSpPr>
            <p:nvPr/>
          </p:nvSpPr>
          <p:spPr bwMode="auto">
            <a:xfrm>
              <a:off x="2251075" y="4887913"/>
              <a:ext cx="866775" cy="1227137"/>
            </a:xfrm>
            <a:custGeom>
              <a:avLst/>
              <a:gdLst>
                <a:gd name="T0" fmla="*/ 2407 w 2408"/>
                <a:gd name="T1" fmla="*/ 3312 h 3407"/>
                <a:gd name="T2" fmla="*/ 2407 w 2408"/>
                <a:gd name="T3" fmla="*/ 3312 h 3407"/>
                <a:gd name="T4" fmla="*/ 2344 w 2408"/>
                <a:gd name="T5" fmla="*/ 3406 h 3407"/>
                <a:gd name="T6" fmla="*/ 2282 w 2408"/>
                <a:gd name="T7" fmla="*/ 3406 h 3407"/>
                <a:gd name="T8" fmla="*/ 2250 w 2408"/>
                <a:gd name="T9" fmla="*/ 3344 h 3407"/>
                <a:gd name="T10" fmla="*/ 2250 w 2408"/>
                <a:gd name="T11" fmla="*/ 3344 h 3407"/>
                <a:gd name="T12" fmla="*/ 1438 w 2408"/>
                <a:gd name="T13" fmla="*/ 1562 h 3407"/>
                <a:gd name="T14" fmla="*/ 63 w 2408"/>
                <a:gd name="T15" fmla="*/ 156 h 3407"/>
                <a:gd name="T16" fmla="*/ 63 w 2408"/>
                <a:gd name="T17" fmla="*/ 156 h 3407"/>
                <a:gd name="T18" fmla="*/ 63 w 2408"/>
                <a:gd name="T19" fmla="*/ 125 h 3407"/>
                <a:gd name="T20" fmla="*/ 31 w 2408"/>
                <a:gd name="T21" fmla="*/ 31 h 3407"/>
                <a:gd name="T22" fmla="*/ 125 w 2408"/>
                <a:gd name="T23" fmla="*/ 31 h 3407"/>
                <a:gd name="T24" fmla="*/ 156 w 2408"/>
                <a:gd name="T25" fmla="*/ 31 h 3407"/>
                <a:gd name="T26" fmla="*/ 2407 w 2408"/>
                <a:gd name="T27" fmla="*/ 3312 h 3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08" h="3407">
                  <a:moveTo>
                    <a:pt x="2407" y="3312"/>
                  </a:moveTo>
                  <a:lnTo>
                    <a:pt x="2407" y="3312"/>
                  </a:lnTo>
                  <a:cubicBezTo>
                    <a:pt x="2407" y="3344"/>
                    <a:pt x="2375" y="3406"/>
                    <a:pt x="2344" y="3406"/>
                  </a:cubicBezTo>
                  <a:cubicBezTo>
                    <a:pt x="2313" y="3406"/>
                    <a:pt x="2313" y="3406"/>
                    <a:pt x="2282" y="3406"/>
                  </a:cubicBezTo>
                  <a:cubicBezTo>
                    <a:pt x="2282" y="3375"/>
                    <a:pt x="2250" y="3375"/>
                    <a:pt x="2250" y="3344"/>
                  </a:cubicBezTo>
                  <a:lnTo>
                    <a:pt x="2250" y="3344"/>
                  </a:lnTo>
                  <a:cubicBezTo>
                    <a:pt x="2094" y="2719"/>
                    <a:pt x="1813" y="2093"/>
                    <a:pt x="1438" y="1562"/>
                  </a:cubicBezTo>
                  <a:cubicBezTo>
                    <a:pt x="1063" y="1000"/>
                    <a:pt x="594" y="531"/>
                    <a:pt x="63" y="156"/>
                  </a:cubicBezTo>
                  <a:lnTo>
                    <a:pt x="63" y="156"/>
                  </a:lnTo>
                  <a:cubicBezTo>
                    <a:pt x="63" y="156"/>
                    <a:pt x="63" y="156"/>
                    <a:pt x="63" y="125"/>
                  </a:cubicBezTo>
                  <a:cubicBezTo>
                    <a:pt x="31" y="125"/>
                    <a:pt x="0" y="62"/>
                    <a:pt x="31" y="31"/>
                  </a:cubicBezTo>
                  <a:cubicBezTo>
                    <a:pt x="63" y="0"/>
                    <a:pt x="94" y="0"/>
                    <a:pt x="125" y="31"/>
                  </a:cubicBezTo>
                  <a:cubicBezTo>
                    <a:pt x="156" y="31"/>
                    <a:pt x="156" y="31"/>
                    <a:pt x="156" y="31"/>
                  </a:cubicBezTo>
                  <a:cubicBezTo>
                    <a:pt x="1250" y="844"/>
                    <a:pt x="2032" y="2000"/>
                    <a:pt x="2407" y="331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6" name="Freeform 10"/>
            <p:cNvSpPr>
              <a:spLocks noChangeArrowheads="1"/>
            </p:cNvSpPr>
            <p:nvPr/>
          </p:nvSpPr>
          <p:spPr bwMode="auto">
            <a:xfrm>
              <a:off x="1362075" y="6115050"/>
              <a:ext cx="293688" cy="393700"/>
            </a:xfrm>
            <a:custGeom>
              <a:avLst/>
              <a:gdLst>
                <a:gd name="T0" fmla="*/ 750 w 814"/>
                <a:gd name="T1" fmla="*/ 969 h 1095"/>
                <a:gd name="T2" fmla="*/ 750 w 814"/>
                <a:gd name="T3" fmla="*/ 969 h 1095"/>
                <a:gd name="T4" fmla="*/ 782 w 814"/>
                <a:gd name="T5" fmla="*/ 1063 h 1095"/>
                <a:gd name="T6" fmla="*/ 750 w 814"/>
                <a:gd name="T7" fmla="*/ 1094 h 1095"/>
                <a:gd name="T8" fmla="*/ 688 w 814"/>
                <a:gd name="T9" fmla="*/ 1094 h 1095"/>
                <a:gd name="T10" fmla="*/ 688 w 814"/>
                <a:gd name="T11" fmla="*/ 1094 h 1095"/>
                <a:gd name="T12" fmla="*/ 0 w 814"/>
                <a:gd name="T13" fmla="*/ 63 h 1095"/>
                <a:gd name="T14" fmla="*/ 0 w 814"/>
                <a:gd name="T15" fmla="*/ 63 h 1095"/>
                <a:gd name="T16" fmla="*/ 0 w 814"/>
                <a:gd name="T17" fmla="*/ 63 h 1095"/>
                <a:gd name="T18" fmla="*/ 32 w 814"/>
                <a:gd name="T19" fmla="*/ 31 h 1095"/>
                <a:gd name="T20" fmla="*/ 63 w 814"/>
                <a:gd name="T21" fmla="*/ 0 h 1095"/>
                <a:gd name="T22" fmla="*/ 126 w 814"/>
                <a:gd name="T23" fmla="*/ 63 h 1095"/>
                <a:gd name="T24" fmla="*/ 126 w 814"/>
                <a:gd name="T25" fmla="*/ 63 h 1095"/>
                <a:gd name="T26" fmla="*/ 126 w 814"/>
                <a:gd name="T27" fmla="*/ 63 h 1095"/>
                <a:gd name="T28" fmla="*/ 126 w 814"/>
                <a:gd name="T29" fmla="*/ 63 h 1095"/>
                <a:gd name="T30" fmla="*/ 126 w 814"/>
                <a:gd name="T31" fmla="*/ 63 h 1095"/>
                <a:gd name="T32" fmla="*/ 750 w 814"/>
                <a:gd name="T33" fmla="*/ 969 h 1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4" h="1095">
                  <a:moveTo>
                    <a:pt x="750" y="969"/>
                  </a:moveTo>
                  <a:lnTo>
                    <a:pt x="750" y="969"/>
                  </a:lnTo>
                  <a:cubicBezTo>
                    <a:pt x="782" y="969"/>
                    <a:pt x="813" y="1031"/>
                    <a:pt x="782" y="1063"/>
                  </a:cubicBezTo>
                  <a:cubicBezTo>
                    <a:pt x="782" y="1063"/>
                    <a:pt x="782" y="1094"/>
                    <a:pt x="750" y="1094"/>
                  </a:cubicBezTo>
                  <a:cubicBezTo>
                    <a:pt x="719" y="1094"/>
                    <a:pt x="719" y="1094"/>
                    <a:pt x="688" y="1094"/>
                  </a:cubicBezTo>
                  <a:lnTo>
                    <a:pt x="688" y="1094"/>
                  </a:lnTo>
                  <a:cubicBezTo>
                    <a:pt x="313" y="906"/>
                    <a:pt x="32" y="500"/>
                    <a:pt x="0" y="63"/>
                  </a:cubicBezTo>
                  <a:lnTo>
                    <a:pt x="0" y="63"/>
                  </a:lnTo>
                  <a:lnTo>
                    <a:pt x="0" y="63"/>
                  </a:lnTo>
                  <a:cubicBezTo>
                    <a:pt x="0" y="63"/>
                    <a:pt x="0" y="31"/>
                    <a:pt x="32" y="31"/>
                  </a:cubicBezTo>
                  <a:cubicBezTo>
                    <a:pt x="32" y="0"/>
                    <a:pt x="63" y="0"/>
                    <a:pt x="63" y="0"/>
                  </a:cubicBezTo>
                  <a:cubicBezTo>
                    <a:pt x="94" y="0"/>
                    <a:pt x="126" y="31"/>
                    <a:pt x="126" y="63"/>
                  </a:cubicBezTo>
                  <a:lnTo>
                    <a:pt x="126" y="63"/>
                  </a:lnTo>
                  <a:lnTo>
                    <a:pt x="126" y="63"/>
                  </a:lnTo>
                  <a:lnTo>
                    <a:pt x="126" y="63"/>
                  </a:lnTo>
                  <a:lnTo>
                    <a:pt x="126" y="63"/>
                  </a:lnTo>
                  <a:cubicBezTo>
                    <a:pt x="157" y="469"/>
                    <a:pt x="407" y="781"/>
                    <a:pt x="750" y="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7" name="Freeform 11"/>
            <p:cNvSpPr>
              <a:spLocks noChangeArrowheads="1"/>
            </p:cNvSpPr>
            <p:nvPr/>
          </p:nvSpPr>
          <p:spPr bwMode="auto">
            <a:xfrm>
              <a:off x="1417638" y="4989513"/>
              <a:ext cx="1609725" cy="1485900"/>
            </a:xfrm>
            <a:custGeom>
              <a:avLst/>
              <a:gdLst>
                <a:gd name="T0" fmla="*/ 3500 w 4470"/>
                <a:gd name="T1" fmla="*/ 1344 h 4126"/>
                <a:gd name="T2" fmla="*/ 3500 w 4470"/>
                <a:gd name="T3" fmla="*/ 1344 h 4126"/>
                <a:gd name="T4" fmla="*/ 3500 w 4470"/>
                <a:gd name="T5" fmla="*/ 1344 h 4126"/>
                <a:gd name="T6" fmla="*/ 3500 w 4470"/>
                <a:gd name="T7" fmla="*/ 1344 h 4126"/>
                <a:gd name="T8" fmla="*/ 3187 w 4470"/>
                <a:gd name="T9" fmla="*/ 906 h 4126"/>
                <a:gd name="T10" fmla="*/ 3187 w 4470"/>
                <a:gd name="T11" fmla="*/ 906 h 4126"/>
                <a:gd name="T12" fmla="*/ 3187 w 4470"/>
                <a:gd name="T13" fmla="*/ 906 h 4126"/>
                <a:gd name="T14" fmla="*/ 937 w 4470"/>
                <a:gd name="T15" fmla="*/ 2906 h 4126"/>
                <a:gd name="T16" fmla="*/ 844 w 4470"/>
                <a:gd name="T17" fmla="*/ 2750 h 4126"/>
                <a:gd name="T18" fmla="*/ 2625 w 4470"/>
                <a:gd name="T19" fmla="*/ 375 h 4126"/>
                <a:gd name="T20" fmla="*/ 2625 w 4470"/>
                <a:gd name="T21" fmla="*/ 375 h 4126"/>
                <a:gd name="T22" fmla="*/ 2625 w 4470"/>
                <a:gd name="T23" fmla="*/ 375 h 4126"/>
                <a:gd name="T24" fmla="*/ 2625 w 4470"/>
                <a:gd name="T25" fmla="*/ 375 h 4126"/>
                <a:gd name="T26" fmla="*/ 2625 w 4470"/>
                <a:gd name="T27" fmla="*/ 375 h 4126"/>
                <a:gd name="T28" fmla="*/ 2531 w 4470"/>
                <a:gd name="T29" fmla="*/ 250 h 4126"/>
                <a:gd name="T30" fmla="*/ 2531 w 4470"/>
                <a:gd name="T31" fmla="*/ 250 h 4126"/>
                <a:gd name="T32" fmla="*/ 2500 w 4470"/>
                <a:gd name="T33" fmla="*/ 250 h 4126"/>
                <a:gd name="T34" fmla="*/ 2500 w 4470"/>
                <a:gd name="T35" fmla="*/ 250 h 4126"/>
                <a:gd name="T36" fmla="*/ 2500 w 4470"/>
                <a:gd name="T37" fmla="*/ 281 h 4126"/>
                <a:gd name="T38" fmla="*/ 2500 w 4470"/>
                <a:gd name="T39" fmla="*/ 281 h 4126"/>
                <a:gd name="T40" fmla="*/ 812 w 4470"/>
                <a:gd name="T41" fmla="*/ 2750 h 4126"/>
                <a:gd name="T42" fmla="*/ 844 w 4470"/>
                <a:gd name="T43" fmla="*/ 2750 h 4126"/>
                <a:gd name="T44" fmla="*/ 3250 w 4470"/>
                <a:gd name="T45" fmla="*/ 3188 h 4126"/>
                <a:gd name="T46" fmla="*/ 1844 w 4470"/>
                <a:gd name="T47" fmla="*/ 3469 h 4126"/>
                <a:gd name="T48" fmla="*/ 1062 w 4470"/>
                <a:gd name="T49" fmla="*/ 3625 h 4126"/>
                <a:gd name="T50" fmla="*/ 1062 w 4470"/>
                <a:gd name="T51" fmla="*/ 3625 h 4126"/>
                <a:gd name="T52" fmla="*/ 625 w 4470"/>
                <a:gd name="T53" fmla="*/ 4063 h 4126"/>
                <a:gd name="T54" fmla="*/ 0 w 4470"/>
                <a:gd name="T55" fmla="*/ 3188 h 4126"/>
                <a:gd name="T56" fmla="*/ 562 w 4470"/>
                <a:gd name="T57" fmla="*/ 2906 h 4126"/>
                <a:gd name="T58" fmla="*/ 3687 w 4470"/>
                <a:gd name="T59" fmla="*/ 1313 h 4126"/>
                <a:gd name="T60" fmla="*/ 2656 w 4470"/>
                <a:gd name="T61" fmla="*/ 3875 h 4126"/>
                <a:gd name="T62" fmla="*/ 2031 w 4470"/>
                <a:gd name="T63" fmla="*/ 3438 h 4126"/>
                <a:gd name="T64" fmla="*/ 2656 w 4470"/>
                <a:gd name="T65" fmla="*/ 3875 h 4126"/>
                <a:gd name="T66" fmla="*/ 2969 w 4470"/>
                <a:gd name="T67" fmla="*/ 719 h 4126"/>
                <a:gd name="T68" fmla="*/ 2969 w 4470"/>
                <a:gd name="T69" fmla="*/ 688 h 4126"/>
                <a:gd name="T70" fmla="*/ 2750 w 4470"/>
                <a:gd name="T71" fmla="*/ 469 h 4126"/>
                <a:gd name="T72" fmla="*/ 2750 w 4470"/>
                <a:gd name="T73" fmla="*/ 469 h 4126"/>
                <a:gd name="T74" fmla="*/ 2750 w 4470"/>
                <a:gd name="T75" fmla="*/ 469 h 4126"/>
                <a:gd name="T76" fmla="*/ 2750 w 4470"/>
                <a:gd name="T77" fmla="*/ 469 h 4126"/>
                <a:gd name="T78" fmla="*/ 2750 w 4470"/>
                <a:gd name="T79" fmla="*/ 500 h 4126"/>
                <a:gd name="T80" fmla="*/ 875 w 4470"/>
                <a:gd name="T81" fmla="*/ 2812 h 4126"/>
                <a:gd name="T82" fmla="*/ 875 w 4470"/>
                <a:gd name="T83" fmla="*/ 2844 h 4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470" h="4126">
                  <a:moveTo>
                    <a:pt x="937" y="2906"/>
                  </a:moveTo>
                  <a:lnTo>
                    <a:pt x="937" y="2906"/>
                  </a:lnTo>
                  <a:cubicBezTo>
                    <a:pt x="3500" y="1344"/>
                    <a:pt x="3500" y="1344"/>
                    <a:pt x="3500" y="1344"/>
                  </a:cubicBez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cubicBezTo>
                    <a:pt x="3406" y="1188"/>
                    <a:pt x="3281" y="1063"/>
                    <a:pt x="3187" y="906"/>
                  </a:cubicBezTo>
                  <a:lnTo>
                    <a:pt x="3187" y="906"/>
                  </a:lnTo>
                  <a:lnTo>
                    <a:pt x="3187" y="906"/>
                  </a:lnTo>
                  <a:lnTo>
                    <a:pt x="3187" y="906"/>
                  </a:lnTo>
                  <a:lnTo>
                    <a:pt x="3187" y="906"/>
                  </a:lnTo>
                  <a:lnTo>
                    <a:pt x="3187" y="906"/>
                  </a:lnTo>
                  <a:lnTo>
                    <a:pt x="3187" y="906"/>
                  </a:lnTo>
                  <a:cubicBezTo>
                    <a:pt x="3187" y="906"/>
                    <a:pt x="3187" y="906"/>
                    <a:pt x="3156" y="906"/>
                  </a:cubicBezTo>
                  <a:lnTo>
                    <a:pt x="3156" y="906"/>
                  </a:lnTo>
                  <a:cubicBezTo>
                    <a:pt x="937" y="2906"/>
                    <a:pt x="937" y="2906"/>
                    <a:pt x="937" y="2906"/>
                  </a:cubicBezTo>
                  <a:close/>
                  <a:moveTo>
                    <a:pt x="844" y="2750"/>
                  </a:moveTo>
                  <a:lnTo>
                    <a:pt x="844" y="2750"/>
                  </a:lnTo>
                  <a:lnTo>
                    <a:pt x="844" y="2750"/>
                  </a:lnTo>
                  <a:lnTo>
                    <a:pt x="844" y="2750"/>
                  </a:lnTo>
                  <a:lnTo>
                    <a:pt x="844" y="2750"/>
                  </a:lnTo>
                  <a:cubicBezTo>
                    <a:pt x="2625" y="375"/>
                    <a:pt x="2625" y="375"/>
                    <a:pt x="2625" y="375"/>
                  </a:cubicBez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cubicBezTo>
                    <a:pt x="2594" y="344"/>
                    <a:pt x="2562" y="313"/>
                    <a:pt x="2531" y="281"/>
                  </a:cubicBezTo>
                  <a:lnTo>
                    <a:pt x="2531" y="281"/>
                  </a:lnTo>
                  <a:cubicBezTo>
                    <a:pt x="2531" y="250"/>
                    <a:pt x="2531" y="250"/>
                    <a:pt x="2531" y="250"/>
                  </a:cubicBezTo>
                  <a:lnTo>
                    <a:pt x="2531" y="250"/>
                  </a:lnTo>
                  <a:lnTo>
                    <a:pt x="2531" y="250"/>
                  </a:lnTo>
                  <a:lnTo>
                    <a:pt x="2531" y="250"/>
                  </a:lnTo>
                  <a:lnTo>
                    <a:pt x="2531" y="250"/>
                  </a:lnTo>
                  <a:lnTo>
                    <a:pt x="2531" y="250"/>
                  </a:lnTo>
                  <a:cubicBezTo>
                    <a:pt x="2500" y="250"/>
                    <a:pt x="2500" y="250"/>
                    <a:pt x="2500" y="250"/>
                  </a:cubicBezTo>
                  <a:lnTo>
                    <a:pt x="2500" y="250"/>
                  </a:lnTo>
                  <a:lnTo>
                    <a:pt x="2500" y="250"/>
                  </a:lnTo>
                  <a:lnTo>
                    <a:pt x="2500" y="250"/>
                  </a:lnTo>
                  <a:lnTo>
                    <a:pt x="2500" y="250"/>
                  </a:lnTo>
                  <a:lnTo>
                    <a:pt x="2500" y="250"/>
                  </a:lnTo>
                  <a:cubicBezTo>
                    <a:pt x="2500" y="250"/>
                    <a:pt x="2500" y="250"/>
                    <a:pt x="2500" y="281"/>
                  </a:cubicBezTo>
                  <a:lnTo>
                    <a:pt x="2500" y="281"/>
                  </a:lnTo>
                  <a:lnTo>
                    <a:pt x="2500" y="281"/>
                  </a:lnTo>
                  <a:lnTo>
                    <a:pt x="2500" y="281"/>
                  </a:lnTo>
                  <a:lnTo>
                    <a:pt x="2500" y="281"/>
                  </a:lnTo>
                  <a:lnTo>
                    <a:pt x="2500" y="281"/>
                  </a:lnTo>
                  <a:cubicBezTo>
                    <a:pt x="812" y="2750"/>
                    <a:pt x="812" y="2750"/>
                    <a:pt x="812" y="2750"/>
                  </a:cubicBezTo>
                  <a:lnTo>
                    <a:pt x="812" y="2750"/>
                  </a:lnTo>
                  <a:lnTo>
                    <a:pt x="812" y="2750"/>
                  </a:lnTo>
                  <a:cubicBezTo>
                    <a:pt x="812" y="2750"/>
                    <a:pt x="812" y="2750"/>
                    <a:pt x="844" y="2750"/>
                  </a:cubicBezTo>
                  <a:close/>
                  <a:moveTo>
                    <a:pt x="4469" y="2938"/>
                  </a:moveTo>
                  <a:lnTo>
                    <a:pt x="4469" y="2938"/>
                  </a:lnTo>
                  <a:cubicBezTo>
                    <a:pt x="3250" y="3188"/>
                    <a:pt x="3250" y="3188"/>
                    <a:pt x="3250" y="3188"/>
                  </a:cubicBezTo>
                  <a:lnTo>
                    <a:pt x="3250" y="3188"/>
                  </a:lnTo>
                  <a:cubicBezTo>
                    <a:pt x="3312" y="3594"/>
                    <a:pt x="3062" y="3969"/>
                    <a:pt x="2687" y="4031"/>
                  </a:cubicBezTo>
                  <a:cubicBezTo>
                    <a:pt x="2281" y="4125"/>
                    <a:pt x="1906" y="3875"/>
                    <a:pt x="1844" y="3469"/>
                  </a:cubicBezTo>
                  <a:lnTo>
                    <a:pt x="1844" y="3469"/>
                  </a:lnTo>
                  <a:cubicBezTo>
                    <a:pt x="1062" y="3625"/>
                    <a:pt x="1062" y="3625"/>
                    <a:pt x="1062" y="3625"/>
                  </a:cubicBezTo>
                  <a:lnTo>
                    <a:pt x="1062" y="3625"/>
                  </a:lnTo>
                  <a:lnTo>
                    <a:pt x="1062" y="3625"/>
                  </a:lnTo>
                  <a:lnTo>
                    <a:pt x="1062" y="3625"/>
                  </a:lnTo>
                  <a:lnTo>
                    <a:pt x="1062" y="3625"/>
                  </a:lnTo>
                  <a:cubicBezTo>
                    <a:pt x="625" y="4063"/>
                    <a:pt x="625" y="4063"/>
                    <a:pt x="625" y="4063"/>
                  </a:cubicBezTo>
                  <a:lnTo>
                    <a:pt x="625" y="4063"/>
                  </a:lnTo>
                  <a:lnTo>
                    <a:pt x="625" y="4063"/>
                  </a:lnTo>
                  <a:cubicBezTo>
                    <a:pt x="281" y="3906"/>
                    <a:pt x="31" y="3563"/>
                    <a:pt x="0" y="3188"/>
                  </a:cubicBezTo>
                  <a:lnTo>
                    <a:pt x="0" y="3188"/>
                  </a:lnTo>
                  <a:lnTo>
                    <a:pt x="0" y="3188"/>
                  </a:lnTo>
                  <a:cubicBezTo>
                    <a:pt x="562" y="2938"/>
                    <a:pt x="562" y="2938"/>
                    <a:pt x="562" y="2938"/>
                  </a:cubicBezTo>
                  <a:lnTo>
                    <a:pt x="562" y="2938"/>
                  </a:lnTo>
                  <a:cubicBezTo>
                    <a:pt x="562" y="2938"/>
                    <a:pt x="562" y="2938"/>
                    <a:pt x="562" y="2906"/>
                  </a:cubicBezTo>
                  <a:lnTo>
                    <a:pt x="562" y="2906"/>
                  </a:lnTo>
                  <a:cubicBezTo>
                    <a:pt x="2437" y="0"/>
                    <a:pt x="2437" y="0"/>
                    <a:pt x="2437" y="0"/>
                  </a:cubicBezTo>
                  <a:cubicBezTo>
                    <a:pt x="2937" y="375"/>
                    <a:pt x="3344" y="813"/>
                    <a:pt x="3687" y="1313"/>
                  </a:cubicBezTo>
                  <a:cubicBezTo>
                    <a:pt x="4031" y="1812"/>
                    <a:pt x="4281" y="2344"/>
                    <a:pt x="4469" y="2938"/>
                  </a:cubicBezTo>
                  <a:close/>
                  <a:moveTo>
                    <a:pt x="2656" y="3875"/>
                  </a:moveTo>
                  <a:lnTo>
                    <a:pt x="2656" y="3875"/>
                  </a:lnTo>
                  <a:cubicBezTo>
                    <a:pt x="2937" y="3813"/>
                    <a:pt x="3125" y="3531"/>
                    <a:pt x="3062" y="3219"/>
                  </a:cubicBezTo>
                  <a:lnTo>
                    <a:pt x="3062" y="3219"/>
                  </a:lnTo>
                  <a:cubicBezTo>
                    <a:pt x="2031" y="3438"/>
                    <a:pt x="2031" y="3438"/>
                    <a:pt x="2031" y="3438"/>
                  </a:cubicBezTo>
                  <a:lnTo>
                    <a:pt x="2000" y="3438"/>
                  </a:lnTo>
                  <a:cubicBezTo>
                    <a:pt x="2062" y="3688"/>
                    <a:pt x="2281" y="3875"/>
                    <a:pt x="2531" y="3875"/>
                  </a:cubicBezTo>
                  <a:cubicBezTo>
                    <a:pt x="2562" y="3875"/>
                    <a:pt x="2625" y="3875"/>
                    <a:pt x="2656" y="3875"/>
                  </a:cubicBezTo>
                  <a:close/>
                  <a:moveTo>
                    <a:pt x="2969" y="719"/>
                  </a:moveTo>
                  <a:lnTo>
                    <a:pt x="2969" y="719"/>
                  </a:lnTo>
                  <a:lnTo>
                    <a:pt x="2969" y="719"/>
                  </a:lnTo>
                  <a:cubicBezTo>
                    <a:pt x="2969" y="688"/>
                    <a:pt x="2969" y="688"/>
                    <a:pt x="2969" y="688"/>
                  </a:cubicBezTo>
                  <a:lnTo>
                    <a:pt x="2969" y="688"/>
                  </a:lnTo>
                  <a:lnTo>
                    <a:pt x="2969" y="688"/>
                  </a:lnTo>
                  <a:cubicBezTo>
                    <a:pt x="2906" y="625"/>
                    <a:pt x="2844" y="563"/>
                    <a:pt x="2750" y="469"/>
                  </a:cubicBez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cubicBezTo>
                    <a:pt x="2750" y="500"/>
                    <a:pt x="2750" y="500"/>
                    <a:pt x="2750" y="500"/>
                  </a:cubicBezTo>
                  <a:lnTo>
                    <a:pt x="2750" y="500"/>
                  </a:lnTo>
                  <a:lnTo>
                    <a:pt x="2750" y="500"/>
                  </a:lnTo>
                  <a:cubicBezTo>
                    <a:pt x="906" y="2781"/>
                    <a:pt x="906" y="2781"/>
                    <a:pt x="906" y="2781"/>
                  </a:cubicBezTo>
                  <a:cubicBezTo>
                    <a:pt x="875" y="2812"/>
                    <a:pt x="875" y="2812"/>
                    <a:pt x="875" y="2812"/>
                  </a:cubicBezTo>
                  <a:cubicBezTo>
                    <a:pt x="875" y="2844"/>
                    <a:pt x="875" y="2844"/>
                    <a:pt x="875" y="2844"/>
                  </a:cubicBezTo>
                  <a:lnTo>
                    <a:pt x="875" y="2844"/>
                  </a:lnTo>
                  <a:lnTo>
                    <a:pt x="875" y="2844"/>
                  </a:lnTo>
                  <a:cubicBezTo>
                    <a:pt x="937" y="2781"/>
                    <a:pt x="937" y="2781"/>
                    <a:pt x="937" y="2781"/>
                  </a:cubicBezTo>
                  <a:cubicBezTo>
                    <a:pt x="2969" y="719"/>
                    <a:pt x="2969" y="719"/>
                    <a:pt x="2969" y="71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grpSp>
      <p:sp>
        <p:nvSpPr>
          <p:cNvPr id="36" name="TextBox 35"/>
          <p:cNvSpPr txBox="1"/>
          <p:nvPr/>
        </p:nvSpPr>
        <p:spPr>
          <a:xfrm>
            <a:off x="4647326" y="1761842"/>
            <a:ext cx="3161838" cy="216024"/>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INFLUENCERS</a:t>
            </a:r>
          </a:p>
        </p:txBody>
      </p:sp>
      <p:sp>
        <p:nvSpPr>
          <p:cNvPr id="34" name="TextBox 33"/>
          <p:cNvSpPr txBox="1"/>
          <p:nvPr/>
        </p:nvSpPr>
        <p:spPr>
          <a:xfrm>
            <a:off x="578201" y="1764407"/>
            <a:ext cx="3161838" cy="183656"/>
          </a:xfrm>
          <a:prstGeom prst="rect">
            <a:avLst/>
          </a:prstGeom>
        </p:spPr>
        <p:txBody>
          <a:bodyPr vert="horz" wrap="square" lIns="0" tIns="0" rIns="0" bIns="0" rtlCol="0">
            <a:normAutofit lnSpcReduction="10000"/>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DECISION MADE</a:t>
            </a:r>
          </a:p>
        </p:txBody>
      </p:sp>
      <p:sp>
        <p:nvSpPr>
          <p:cNvPr id="47" name="TextBox 46"/>
          <p:cNvSpPr txBox="1"/>
          <p:nvPr/>
        </p:nvSpPr>
        <p:spPr>
          <a:xfrm>
            <a:off x="9325678" y="1768292"/>
            <a:ext cx="3161838" cy="171180"/>
          </a:xfrm>
          <a:prstGeom prst="rect">
            <a:avLst/>
          </a:prstGeom>
        </p:spPr>
        <p:txBody>
          <a:bodyPr vert="horz" wrap="square" lIns="0" tIns="0" rIns="0" bIns="0" rtlCol="0">
            <a:no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INFORMATION SOURCES</a:t>
            </a:r>
          </a:p>
        </p:txBody>
      </p:sp>
      <p:pic>
        <p:nvPicPr>
          <p:cNvPr id="12" name="Picture 11"/>
          <p:cNvPicPr>
            <a:picLocks noChangeAspect="1"/>
          </p:cNvPicPr>
          <p:nvPr/>
        </p:nvPicPr>
        <p:blipFill rotWithShape="1">
          <a:blip r:embed="rId2" cstate="email">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a:ext>
            </a:extLst>
          </a:blip>
          <a:srcRect/>
          <a:stretch/>
        </p:blipFill>
        <p:spPr>
          <a:xfrm>
            <a:off x="1751335" y="1149931"/>
            <a:ext cx="447675" cy="496978"/>
          </a:xfrm>
          <a:prstGeom prst="rect">
            <a:avLst/>
          </a:prstGeom>
        </p:spPr>
      </p:pic>
      <p:sp>
        <p:nvSpPr>
          <p:cNvPr id="62" name="TextBox 61"/>
          <p:cNvSpPr txBox="1"/>
          <p:nvPr/>
        </p:nvSpPr>
        <p:spPr>
          <a:xfrm>
            <a:off x="533464" y="4140671"/>
            <a:ext cx="3161838" cy="193118"/>
          </a:xfrm>
          <a:prstGeom prst="rect">
            <a:avLst/>
          </a:prstGeom>
        </p:spPr>
        <p:txBody>
          <a:bodyPr vert="horz" wrap="square" lIns="0" tIns="0" rIns="0" bIns="0" rtlCol="0">
            <a:normAutofit lnSpcReduction="10000"/>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WHO DID YOU TRAVEL WITH</a:t>
            </a:r>
          </a:p>
        </p:txBody>
      </p:sp>
      <p:pic>
        <p:nvPicPr>
          <p:cNvPr id="13" name="Picture 12"/>
          <p:cNvPicPr>
            <a:picLocks noChangeAspect="1"/>
          </p:cNvPicPr>
          <p:nvPr/>
        </p:nvPicPr>
        <p:blipFill rotWithShape="1">
          <a:blip r:embed="rId4" cstate="email">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a:ext>
            </a:extLst>
          </a:blip>
          <a:srcRect/>
          <a:stretch/>
        </p:blipFill>
        <p:spPr>
          <a:xfrm>
            <a:off x="2744661" y="3500428"/>
            <a:ext cx="473896" cy="506558"/>
          </a:xfrm>
          <a:prstGeom prst="rect">
            <a:avLst/>
          </a:prstGeom>
        </p:spPr>
      </p:pic>
      <p:sp>
        <p:nvSpPr>
          <p:cNvPr id="37" name="TextBox 36"/>
          <p:cNvSpPr txBox="1"/>
          <p:nvPr/>
        </p:nvSpPr>
        <p:spPr>
          <a:xfrm>
            <a:off x="10814568" y="396255"/>
            <a:ext cx="2256562" cy="228708"/>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over indexed in segment</a:t>
            </a:r>
          </a:p>
        </p:txBody>
      </p:sp>
      <p:sp>
        <p:nvSpPr>
          <p:cNvPr id="38" name="TextBox 37"/>
          <p:cNvSpPr txBox="1"/>
          <p:nvPr/>
        </p:nvSpPr>
        <p:spPr>
          <a:xfrm>
            <a:off x="10814568" y="644296"/>
            <a:ext cx="2339918" cy="241980"/>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under indexed in segment</a:t>
            </a:r>
          </a:p>
        </p:txBody>
      </p:sp>
      <p:sp>
        <p:nvSpPr>
          <p:cNvPr id="39" name="Rectangle 38"/>
          <p:cNvSpPr/>
          <p:nvPr/>
        </p:nvSpPr>
        <p:spPr bwMode="gray">
          <a:xfrm>
            <a:off x="10536311" y="438601"/>
            <a:ext cx="321830" cy="14401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sp>
        <p:nvSpPr>
          <p:cNvPr id="40" name="Rectangle 39"/>
          <p:cNvSpPr/>
          <p:nvPr/>
        </p:nvSpPr>
        <p:spPr bwMode="gray">
          <a:xfrm>
            <a:off x="10536311" y="688962"/>
            <a:ext cx="321830" cy="1440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sp>
        <p:nvSpPr>
          <p:cNvPr id="44" name="TextBox 43"/>
          <p:cNvSpPr txBox="1"/>
          <p:nvPr/>
        </p:nvSpPr>
        <p:spPr>
          <a:xfrm>
            <a:off x="4647326" y="4140671"/>
            <a:ext cx="3161838" cy="171811"/>
          </a:xfrm>
          <a:prstGeom prst="rect">
            <a:avLst/>
          </a:prstGeom>
        </p:spPr>
        <p:txBody>
          <a:bodyPr vert="horz" wrap="square" lIns="0" tIns="0" rIns="0" bIns="0" rtlCol="0">
            <a:no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NUMBER OF TRAVEL COMPANIONS</a:t>
            </a:r>
          </a:p>
        </p:txBody>
      </p:sp>
      <p:sp>
        <p:nvSpPr>
          <p:cNvPr id="46" name="TextBox 45"/>
          <p:cNvSpPr txBox="1"/>
          <p:nvPr/>
        </p:nvSpPr>
        <p:spPr>
          <a:xfrm>
            <a:off x="4645782" y="5789601"/>
            <a:ext cx="3161838" cy="171811"/>
          </a:xfrm>
          <a:prstGeom prst="rect">
            <a:avLst/>
          </a:prstGeom>
        </p:spPr>
        <p:txBody>
          <a:bodyPr vert="horz" wrap="square" lIns="0" tIns="0" rIns="0" bIns="0" rtlCol="0">
            <a:no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HOW DID YOU TRAVEL</a:t>
            </a:r>
          </a:p>
        </p:txBody>
      </p:sp>
      <p:sp>
        <p:nvSpPr>
          <p:cNvPr id="42" name="Title 1"/>
          <p:cNvSpPr txBox="1">
            <a:spLocks/>
          </p:cNvSpPr>
          <p:nvPr/>
        </p:nvSpPr>
        <p:spPr bwMode="gray">
          <a:xfrm>
            <a:off x="540001" y="346312"/>
            <a:ext cx="9802626" cy="553999"/>
          </a:xfrm>
          <a:prstGeom prst="rect">
            <a:avLst/>
          </a:prstGeom>
          <a:solidFill>
            <a:srgbClr val="92D050"/>
          </a:solidFill>
        </p:spPr>
        <p:txBody>
          <a:bodyPr wrap="none" lIns="82819" tIns="0" rIns="82819" bIns="0" rtlCol="0" anchor="ctr">
            <a:norm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r>
              <a:rPr lang="en-US" sz="2700" dirty="0"/>
              <a:t>Segment profile </a:t>
            </a:r>
            <a:r>
              <a:rPr lang="en-US" sz="2700" b="1" dirty="0"/>
              <a:t>– BROADENING MY CULTURAL HORIZON</a:t>
            </a:r>
          </a:p>
        </p:txBody>
      </p:sp>
      <p:graphicFrame>
        <p:nvGraphicFramePr>
          <p:cNvPr id="43" name="Chart 42"/>
          <p:cNvGraphicFramePr/>
          <p:nvPr>
            <p:extLst>
              <p:ext uri="{D42A27DB-BD31-4B8C-83A1-F6EECF244321}">
                <p14:modId xmlns:p14="http://schemas.microsoft.com/office/powerpoint/2010/main" val="1487141287"/>
              </p:ext>
            </p:extLst>
          </p:nvPr>
        </p:nvGraphicFramePr>
        <p:xfrm>
          <a:off x="516957" y="1994493"/>
          <a:ext cx="3878820" cy="137279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51" name="Chart 50"/>
          <p:cNvGraphicFramePr/>
          <p:nvPr>
            <p:extLst>
              <p:ext uri="{D42A27DB-BD31-4B8C-83A1-F6EECF244321}">
                <p14:modId xmlns:p14="http://schemas.microsoft.com/office/powerpoint/2010/main" val="678016663"/>
              </p:ext>
            </p:extLst>
          </p:nvPr>
        </p:nvGraphicFramePr>
        <p:xfrm>
          <a:off x="4857291" y="2045933"/>
          <a:ext cx="3878820" cy="137279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52" name="Chart 51"/>
          <p:cNvGraphicFramePr/>
          <p:nvPr>
            <p:extLst>
              <p:ext uri="{D42A27DB-BD31-4B8C-83A1-F6EECF244321}">
                <p14:modId xmlns:p14="http://schemas.microsoft.com/office/powerpoint/2010/main" val="3060757418"/>
              </p:ext>
            </p:extLst>
          </p:nvPr>
        </p:nvGraphicFramePr>
        <p:xfrm>
          <a:off x="501839" y="4414931"/>
          <a:ext cx="3878820" cy="137279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53" name="Chart 52"/>
          <p:cNvGraphicFramePr/>
          <p:nvPr>
            <p:extLst>
              <p:ext uri="{D42A27DB-BD31-4B8C-83A1-F6EECF244321}">
                <p14:modId xmlns:p14="http://schemas.microsoft.com/office/powerpoint/2010/main" val="1602055150"/>
              </p:ext>
            </p:extLst>
          </p:nvPr>
        </p:nvGraphicFramePr>
        <p:xfrm>
          <a:off x="4663801" y="4376608"/>
          <a:ext cx="3878820" cy="1372790"/>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54" name="Chart 53"/>
          <p:cNvGraphicFramePr/>
          <p:nvPr>
            <p:extLst>
              <p:ext uri="{D42A27DB-BD31-4B8C-83A1-F6EECF244321}">
                <p14:modId xmlns:p14="http://schemas.microsoft.com/office/powerpoint/2010/main" val="3311507145"/>
              </p:ext>
            </p:extLst>
          </p:nvPr>
        </p:nvGraphicFramePr>
        <p:xfrm>
          <a:off x="4662257" y="6025538"/>
          <a:ext cx="3878820" cy="1372790"/>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55" name="Chart 54"/>
          <p:cNvGraphicFramePr/>
          <p:nvPr>
            <p:extLst>
              <p:ext uri="{D42A27DB-BD31-4B8C-83A1-F6EECF244321}">
                <p14:modId xmlns:p14="http://schemas.microsoft.com/office/powerpoint/2010/main" val="2318800179"/>
              </p:ext>
            </p:extLst>
          </p:nvPr>
        </p:nvGraphicFramePr>
        <p:xfrm>
          <a:off x="9240167" y="2036227"/>
          <a:ext cx="3878820" cy="2608500"/>
        </p:xfrm>
        <a:graphic>
          <a:graphicData uri="http://schemas.openxmlformats.org/drawingml/2006/chart">
            <c:chart xmlns:c="http://schemas.openxmlformats.org/drawingml/2006/chart" xmlns:r="http://schemas.openxmlformats.org/officeDocument/2006/relationships" r:id="rId11"/>
          </a:graphicData>
        </a:graphic>
      </p:graphicFrame>
      <p:pic>
        <p:nvPicPr>
          <p:cNvPr id="41" name="Picture 2" descr="Bilderesultat for country falg button sweden"/>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12696551" y="6876975"/>
            <a:ext cx="513334" cy="481962"/>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a:extLst>
              <a:ext uri="{FF2B5EF4-FFF2-40B4-BE49-F238E27FC236}">
                <a16:creationId xmlns:a16="http://schemas.microsoft.com/office/drawing/2014/main" id="{0369E8EF-0D0A-43D9-B039-A3C182BF516C}"/>
              </a:ext>
            </a:extLst>
          </p:cNvPr>
          <p:cNvSpPr txBox="1"/>
          <p:nvPr/>
        </p:nvSpPr>
        <p:spPr>
          <a:xfrm>
            <a:off x="9325677" y="4848414"/>
            <a:ext cx="3514889" cy="171811"/>
          </a:xfrm>
          <a:prstGeom prst="rect">
            <a:avLst/>
          </a:prstGeom>
        </p:spPr>
        <p:txBody>
          <a:bodyPr vert="horz" wrap="square" lIns="0" tIns="0" rIns="0" bIns="0" rtlCol="0">
            <a:noAutofit/>
          </a:bodyPr>
          <a:lstStyle/>
          <a:p>
            <a:pPr marL="4762" defTabSz="1357992">
              <a:spcBef>
                <a:spcPts val="1199"/>
              </a:spcBef>
            </a:pPr>
            <a:r>
              <a:rPr lang="en-US" sz="1300" dirty="0">
                <a:solidFill>
                  <a:srgbClr val="007681"/>
                </a:solidFill>
                <a:latin typeface="Calibri"/>
                <a:cs typeface="Calibri"/>
              </a:rPr>
              <a:t>TRAVEL FREQUENCY (NUMBER OF TIMES ABROAD)</a:t>
            </a:r>
          </a:p>
        </p:txBody>
      </p:sp>
      <p:graphicFrame>
        <p:nvGraphicFramePr>
          <p:cNvPr id="48" name="Chart 47">
            <a:extLst>
              <a:ext uri="{FF2B5EF4-FFF2-40B4-BE49-F238E27FC236}">
                <a16:creationId xmlns:a16="http://schemas.microsoft.com/office/drawing/2014/main" id="{733D9850-CDD0-4C4F-AB9C-BE55563D6BC2}"/>
              </a:ext>
            </a:extLst>
          </p:cNvPr>
          <p:cNvGraphicFramePr/>
          <p:nvPr>
            <p:extLst>
              <p:ext uri="{D42A27DB-BD31-4B8C-83A1-F6EECF244321}">
                <p14:modId xmlns:p14="http://schemas.microsoft.com/office/powerpoint/2010/main" val="3107366820"/>
              </p:ext>
            </p:extLst>
          </p:nvPr>
        </p:nvGraphicFramePr>
        <p:xfrm>
          <a:off x="9384183" y="5223913"/>
          <a:ext cx="3878820" cy="1372790"/>
        </p:xfrm>
        <a:graphic>
          <a:graphicData uri="http://schemas.openxmlformats.org/drawingml/2006/chart">
            <c:chart xmlns:c="http://schemas.openxmlformats.org/drawingml/2006/chart" xmlns:r="http://schemas.openxmlformats.org/officeDocument/2006/relationships" r:id="rId13"/>
          </a:graphicData>
        </a:graphic>
      </p:graphicFrame>
    </p:spTree>
    <p:extLst>
      <p:ext uri="{BB962C8B-B14F-4D97-AF65-F5344CB8AC3E}">
        <p14:creationId xmlns:p14="http://schemas.microsoft.com/office/powerpoint/2010/main" val="1547107850"/>
      </p:ext>
    </p:extLst>
  </p:cSld>
  <p:clrMapOvr>
    <a:masterClrMapping/>
  </p:clrMapOvr>
  <p:transition>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Placeholder 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7159" y="180231"/>
            <a:ext cx="13105455" cy="7200800"/>
          </a:xfrm>
          <a:prstGeom prst="rect">
            <a:avLst/>
          </a:prstGeom>
        </p:spPr>
      </p:pic>
      <p:sp>
        <p:nvSpPr>
          <p:cNvPr id="14" name="Oval 13"/>
          <p:cNvSpPr/>
          <p:nvPr/>
        </p:nvSpPr>
        <p:spPr bwMode="gray">
          <a:xfrm>
            <a:off x="3196109" y="2102300"/>
            <a:ext cx="3168352" cy="3168352"/>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2400"/>
              </a:spcBef>
              <a:spcAft>
                <a:spcPts val="0"/>
              </a:spcAft>
              <a:buClr>
                <a:schemeClr val="bg2"/>
              </a:buClr>
              <a:buSzTx/>
              <a:buFontTx/>
              <a:buNone/>
              <a:tabLst/>
              <a:defRPr/>
            </a:pPr>
            <a:endParaRPr kumimoji="0" lang="en-GB" sz="2000" b="0" i="0" u="none" strike="noStrike" kern="0" cap="none" spc="0" normalizeH="0" baseline="0" noProof="0" dirty="0">
              <a:ln>
                <a:noFill/>
              </a:ln>
              <a:solidFill>
                <a:schemeClr val="bg1"/>
              </a:solidFill>
              <a:effectLst/>
              <a:uLnTx/>
              <a:uFillTx/>
            </a:endParaRPr>
          </a:p>
        </p:txBody>
      </p:sp>
      <p:sp>
        <p:nvSpPr>
          <p:cNvPr id="15" name="Oval 14"/>
          <p:cNvSpPr/>
          <p:nvPr/>
        </p:nvSpPr>
        <p:spPr bwMode="gray">
          <a:xfrm>
            <a:off x="547513" y="2102300"/>
            <a:ext cx="3168352" cy="3168352"/>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2400"/>
              </a:spcBef>
              <a:spcAft>
                <a:spcPts val="0"/>
              </a:spcAft>
              <a:buClr>
                <a:schemeClr val="bg2"/>
              </a:buClr>
              <a:buSzTx/>
              <a:buFontTx/>
              <a:buNone/>
              <a:tabLst/>
              <a:defRPr/>
            </a:pPr>
            <a:endParaRPr kumimoji="0" lang="en-GB" sz="2000" b="0" i="0" u="none" strike="noStrike" kern="0" cap="none" spc="0" normalizeH="0" baseline="0" noProof="0" dirty="0">
              <a:ln>
                <a:noFill/>
              </a:ln>
              <a:solidFill>
                <a:schemeClr val="bg1"/>
              </a:solidFill>
              <a:effectLst/>
              <a:uLnTx/>
              <a:uFillTx/>
            </a:endParaRPr>
          </a:p>
        </p:txBody>
      </p:sp>
      <p:sp>
        <p:nvSpPr>
          <p:cNvPr id="6" name="Oval 5"/>
          <p:cNvSpPr/>
          <p:nvPr/>
        </p:nvSpPr>
        <p:spPr bwMode="gray">
          <a:xfrm>
            <a:off x="1871811" y="705872"/>
            <a:ext cx="3168352" cy="3168352"/>
          </a:xfrm>
          <a:prstGeom prst="ellipse">
            <a:avLst/>
          </a:prstGeom>
          <a:solidFill>
            <a:srgbClr val="00B05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lgn="ctr" defTabSz="914400">
              <a:lnSpc>
                <a:spcPct val="110000"/>
              </a:lnSpc>
              <a:spcBef>
                <a:spcPts val="2400"/>
              </a:spcBef>
              <a:buClr>
                <a:schemeClr val="bg2"/>
              </a:buClr>
              <a:defRPr/>
            </a:pPr>
            <a:r>
              <a:rPr lang="en-US" sz="2600" b="1" kern="0" cap="all" dirty="0">
                <a:solidFill>
                  <a:schemeClr val="bg1"/>
                </a:solidFill>
                <a:effectLst>
                  <a:outerShdw blurRad="38100" dist="38100" dir="2700000" algn="tl">
                    <a:srgbClr val="000000">
                      <a:alpha val="43137"/>
                    </a:srgbClr>
                  </a:outerShdw>
                </a:effectLst>
              </a:rPr>
              <a:t>ADVENTURES IN the world of natural beauty</a:t>
            </a:r>
          </a:p>
        </p:txBody>
      </p:sp>
      <p:sp>
        <p:nvSpPr>
          <p:cNvPr id="10" name="TextBox 9"/>
          <p:cNvSpPr txBox="1"/>
          <p:nvPr/>
        </p:nvSpPr>
        <p:spPr>
          <a:xfrm>
            <a:off x="3708060" y="3889777"/>
            <a:ext cx="2579779" cy="962883"/>
          </a:xfrm>
          <a:prstGeom prst="rect">
            <a:avLst/>
          </a:prstGeom>
          <a:noFill/>
        </p:spPr>
        <p:txBody>
          <a:bodyPr wrap="square" lIns="72000" tIns="36000" rIns="72000" bIns="36000" rtlCol="0">
            <a:spAutoFit/>
          </a:bodyPr>
          <a:lstStyle/>
          <a:p>
            <a:pPr defTabSz="914400">
              <a:lnSpc>
                <a:spcPct val="110000"/>
              </a:lnSpc>
              <a:spcBef>
                <a:spcPts val="2400"/>
              </a:spcBef>
              <a:buClr>
                <a:schemeClr val="bg2"/>
              </a:buClr>
              <a:defRPr/>
            </a:pPr>
            <a:r>
              <a:rPr lang="en-US" sz="1800" kern="0" cap="all" dirty="0"/>
              <a:t>immerse myself in the local life.</a:t>
            </a:r>
            <a:br>
              <a:rPr lang="en-US" sz="1800" kern="0" cap="all" dirty="0"/>
            </a:br>
            <a:r>
              <a:rPr lang="en-US" sz="1800" kern="0" cap="all" dirty="0"/>
              <a:t>Unspoiled nature.</a:t>
            </a:r>
            <a:endParaRPr kumimoji="0" lang="en-GB" sz="1800" b="0" i="0" u="none" strike="noStrike" kern="0" cap="all" spc="0" normalizeH="0" noProof="0" dirty="0">
              <a:ln>
                <a:noFill/>
              </a:ln>
              <a:effectLst/>
              <a:uLnTx/>
              <a:uFillTx/>
            </a:endParaRPr>
          </a:p>
        </p:txBody>
      </p:sp>
      <p:sp>
        <p:nvSpPr>
          <p:cNvPr id="9" name="TextBox 8"/>
          <p:cNvSpPr txBox="1"/>
          <p:nvPr/>
        </p:nvSpPr>
        <p:spPr>
          <a:xfrm>
            <a:off x="987882" y="3889778"/>
            <a:ext cx="2160240" cy="986800"/>
          </a:xfrm>
          <a:prstGeom prst="rect">
            <a:avLst/>
          </a:prstGeom>
          <a:noFill/>
        </p:spPr>
        <p:txBody>
          <a:bodyPr wrap="square" lIns="72000" tIns="36000" rIns="72000" bIns="36000" rtlCol="0">
            <a:spAutoFit/>
          </a:bodyPr>
          <a:lstStyle/>
          <a:p>
            <a:pPr lvl="0" defTabSz="914400">
              <a:lnSpc>
                <a:spcPct val="110000"/>
              </a:lnSpc>
              <a:spcBef>
                <a:spcPts val="2400"/>
              </a:spcBef>
              <a:buClr>
                <a:schemeClr val="bg2"/>
              </a:buClr>
              <a:defRPr/>
            </a:pPr>
            <a:r>
              <a:rPr lang="en-GB" sz="1800" kern="0" cap="all" dirty="0"/>
              <a:t>adventurous, daring AND unique.</a:t>
            </a:r>
            <a:endParaRPr kumimoji="0" lang="en-GB" sz="1800" b="0" i="0" u="none" strike="noStrike" kern="0" cap="all" spc="0" normalizeH="0" noProof="0" dirty="0">
              <a:ln>
                <a:noFill/>
              </a:ln>
              <a:effectLst/>
              <a:uLnTx/>
              <a:uFillTx/>
            </a:endParaRPr>
          </a:p>
        </p:txBody>
      </p:sp>
      <p:sp>
        <p:nvSpPr>
          <p:cNvPr id="8" name="TextBox 7"/>
          <p:cNvSpPr txBox="1"/>
          <p:nvPr/>
        </p:nvSpPr>
        <p:spPr>
          <a:xfrm>
            <a:off x="7103948" y="454745"/>
            <a:ext cx="5952643" cy="4947884"/>
          </a:xfrm>
          <a:prstGeom prst="rect">
            <a:avLst/>
          </a:prstGeom>
          <a:solidFill>
            <a:srgbClr val="FFFFFF">
              <a:alpha val="80000"/>
            </a:srgbClr>
          </a:solidFill>
        </p:spPr>
        <p:txBody>
          <a:bodyPr wrap="square" lIns="72000" tIns="36000" rIns="72000" bIns="36000" rtlCol="0">
            <a:spAutoFit/>
          </a:bodyPr>
          <a:lstStyle/>
          <a:p>
            <a:pPr>
              <a:lnSpc>
                <a:spcPct val="110000"/>
              </a:lnSpc>
              <a:spcBef>
                <a:spcPts val="2400"/>
              </a:spcBef>
              <a:buClr>
                <a:schemeClr val="bg2"/>
              </a:buClr>
              <a:tabLst>
                <a:tab pos="3411538" algn="l"/>
              </a:tabLst>
            </a:pPr>
            <a:r>
              <a:rPr lang="en-US" sz="2400" dirty="0">
                <a:cs typeface="Arial" pitchFamily="34" charset="0"/>
              </a:rPr>
              <a:t>Exploring the world of natural beauty is about feeling </a:t>
            </a:r>
            <a:r>
              <a:rPr lang="en-US" sz="2400" b="1" dirty="0">
                <a:solidFill>
                  <a:srgbClr val="00B050"/>
                </a:solidFill>
                <a:cs typeface="Arial" pitchFamily="34" charset="0"/>
              </a:rPr>
              <a:t>unique</a:t>
            </a:r>
            <a:r>
              <a:rPr lang="en-US" sz="2400" dirty="0">
                <a:cs typeface="Arial" pitchFamily="34" charset="0"/>
              </a:rPr>
              <a:t>, </a:t>
            </a:r>
            <a:r>
              <a:rPr lang="en-US" sz="2400" b="1" dirty="0">
                <a:solidFill>
                  <a:srgbClr val="00B050"/>
                </a:solidFill>
                <a:cs typeface="Arial" pitchFamily="34" charset="0"/>
              </a:rPr>
              <a:t>daring</a:t>
            </a:r>
            <a:r>
              <a:rPr lang="en-US" sz="2400" dirty="0">
                <a:cs typeface="Arial" pitchFamily="34" charset="0"/>
              </a:rPr>
              <a:t> and </a:t>
            </a:r>
            <a:r>
              <a:rPr lang="en-US" sz="2400" b="1" dirty="0">
                <a:solidFill>
                  <a:srgbClr val="00B050"/>
                </a:solidFill>
                <a:cs typeface="Arial" pitchFamily="34" charset="0"/>
              </a:rPr>
              <a:t>adventurous</a:t>
            </a:r>
            <a:r>
              <a:rPr lang="en-US" sz="2400" dirty="0">
                <a:cs typeface="Arial" pitchFamily="34" charset="0"/>
              </a:rPr>
              <a:t>. The segment reflects the need to see something new, </a:t>
            </a:r>
            <a:r>
              <a:rPr lang="en-US" sz="2400" b="1" dirty="0">
                <a:solidFill>
                  <a:srgbClr val="00B050"/>
                </a:solidFill>
                <a:cs typeface="Arial" pitchFamily="34" charset="0"/>
              </a:rPr>
              <a:t>something spectacular</a:t>
            </a:r>
            <a:r>
              <a:rPr lang="en-US" sz="2400" dirty="0">
                <a:cs typeface="Arial" pitchFamily="34" charset="0"/>
              </a:rPr>
              <a:t> like a natural phenomenon. It also connects with the need to immerse in </a:t>
            </a:r>
            <a:r>
              <a:rPr lang="en-US" sz="2400" b="1" dirty="0">
                <a:solidFill>
                  <a:srgbClr val="00B050"/>
                </a:solidFill>
                <a:cs typeface="Arial" pitchFamily="34" charset="0"/>
              </a:rPr>
              <a:t>unspoiled nature </a:t>
            </a:r>
            <a:r>
              <a:rPr lang="en-US" sz="2400" dirty="0">
                <a:cs typeface="Arial" pitchFamily="34" charset="0"/>
              </a:rPr>
              <a:t>and travel to a destination </a:t>
            </a:r>
            <a:r>
              <a:rPr lang="en-US" sz="2400" b="1" dirty="0">
                <a:solidFill>
                  <a:srgbClr val="00B050"/>
                </a:solidFill>
                <a:cs typeface="Arial" pitchFamily="34" charset="0"/>
              </a:rPr>
              <a:t>not ruined by tourism</a:t>
            </a:r>
            <a:r>
              <a:rPr lang="en-US" sz="2400" dirty="0">
                <a:cs typeface="Arial" pitchFamily="34" charset="0"/>
              </a:rPr>
              <a:t>. Staying ahead of the “charter pack”. The segment is all about being proud of one’s ability to </a:t>
            </a:r>
            <a:r>
              <a:rPr lang="en-US" sz="2400" b="1" dirty="0">
                <a:solidFill>
                  <a:srgbClr val="00B050"/>
                </a:solidFill>
                <a:cs typeface="Arial" pitchFamily="34" charset="0"/>
              </a:rPr>
              <a:t>“go where no one has gone before”. </a:t>
            </a:r>
          </a:p>
        </p:txBody>
      </p:sp>
      <p:cxnSp>
        <p:nvCxnSpPr>
          <p:cNvPr id="11" name="Straight Connector 10"/>
          <p:cNvCxnSpPr/>
          <p:nvPr/>
        </p:nvCxnSpPr>
        <p:spPr>
          <a:xfrm>
            <a:off x="7007919" y="454745"/>
            <a:ext cx="0" cy="4947884"/>
          </a:xfrm>
          <a:prstGeom prst="line">
            <a:avLst/>
          </a:prstGeom>
          <a:ln w="571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682401"/>
      </p:ext>
    </p:extLst>
  </p:cSld>
  <p:clrMapOvr>
    <a:masterClrMapping/>
  </p:clrMapOvr>
  <p:transition>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5113413" y="5592035"/>
            <a:ext cx="8147864" cy="183589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3087" dirty="0"/>
          </a:p>
        </p:txBody>
      </p:sp>
      <p:pic>
        <p:nvPicPr>
          <p:cNvPr id="2" name="Picture Placeholder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78497" y="1044327"/>
            <a:ext cx="5667324" cy="6383599"/>
          </a:xfrm>
          <a:custGeom>
            <a:avLst/>
            <a:gdLst>
              <a:gd name="connsiteX0" fmla="*/ 0 w 4392706"/>
              <a:gd name="connsiteY0" fmla="*/ 0 h 5143500"/>
              <a:gd name="connsiteX1" fmla="*/ 4392706 w 4392706"/>
              <a:gd name="connsiteY1" fmla="*/ 0 h 5143500"/>
              <a:gd name="connsiteX2" fmla="*/ 4392706 w 4392706"/>
              <a:gd name="connsiteY2" fmla="*/ 5143500 h 5143500"/>
              <a:gd name="connsiteX3" fmla="*/ 0 w 4392706"/>
              <a:gd name="connsiteY3" fmla="*/ 5143500 h 5143500"/>
              <a:gd name="connsiteX4" fmla="*/ 0 w 4392706"/>
              <a:gd name="connsiteY4" fmla="*/ 0 h 5143500"/>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16306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2706" h="5152465">
                <a:moveTo>
                  <a:pt x="0" y="8965"/>
                </a:moveTo>
                <a:lnTo>
                  <a:pt x="2716306" y="0"/>
                </a:lnTo>
                <a:lnTo>
                  <a:pt x="4392706" y="5152465"/>
                </a:lnTo>
                <a:lnTo>
                  <a:pt x="0" y="5152465"/>
                </a:lnTo>
                <a:lnTo>
                  <a:pt x="0" y="8965"/>
                </a:lnTo>
                <a:close/>
              </a:path>
            </a:pathLst>
          </a:custGeom>
        </p:spPr>
      </p:pic>
      <p:sp>
        <p:nvSpPr>
          <p:cNvPr id="3" name="Rectangle 2"/>
          <p:cNvSpPr/>
          <p:nvPr/>
        </p:nvSpPr>
        <p:spPr>
          <a:xfrm>
            <a:off x="178497" y="179192"/>
            <a:ext cx="13082780" cy="95652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cap="all" dirty="0">
                <a:solidFill>
                  <a:schemeClr val="bg1"/>
                </a:solidFill>
              </a:rPr>
              <a:t>ADVENTURES IN the world of natural beauty</a:t>
            </a:r>
          </a:p>
        </p:txBody>
      </p:sp>
      <p:sp>
        <p:nvSpPr>
          <p:cNvPr id="8" name="TextBox 7"/>
          <p:cNvSpPr txBox="1"/>
          <p:nvPr/>
        </p:nvSpPr>
        <p:spPr>
          <a:xfrm>
            <a:off x="5113413" y="1278432"/>
            <a:ext cx="3982738" cy="4086375"/>
          </a:xfrm>
          <a:prstGeom prst="rect">
            <a:avLst/>
          </a:prstGeom>
        </p:spPr>
        <p:txBody>
          <a:bodyPr vert="horz" wrap="square" lIns="0" tIns="0" rIns="0" bIns="0" rtlCol="0">
            <a:spAutoFit/>
          </a:bodyPr>
          <a:lstStyle/>
          <a:p>
            <a:pPr marL="7001" algn="just" defTabSz="1343985">
              <a:defRPr/>
            </a:pPr>
            <a:r>
              <a:rPr lang="en-US" sz="1396" b="1" kern="0" cap="all" dirty="0">
                <a:solidFill>
                  <a:sysClr val="windowText" lastClr="000000"/>
                </a:solidFill>
              </a:rPr>
              <a:t>Emotional benefits; What SHOULD THE HOLIDAY  give me ?</a:t>
            </a:r>
          </a:p>
          <a:p>
            <a:pPr marL="7001" algn="just" defTabSz="1343985">
              <a:defRPr/>
            </a:pPr>
            <a:r>
              <a:rPr lang="en-US" sz="1396" kern="0" dirty="0">
                <a:solidFill>
                  <a:sysClr val="windowText" lastClr="000000"/>
                </a:solidFill>
              </a:rPr>
              <a:t>The core meaning of going on holiday is to </a:t>
            </a:r>
            <a:r>
              <a:rPr lang="en-US" sz="1396" b="1" kern="0" dirty="0">
                <a:solidFill>
                  <a:srgbClr val="00B050"/>
                </a:solidFill>
              </a:rPr>
              <a:t>broaden my horizon </a:t>
            </a:r>
            <a:r>
              <a:rPr lang="en-US" sz="1396" kern="0" dirty="0">
                <a:solidFill>
                  <a:sysClr val="windowText" lastClr="000000"/>
                </a:solidFill>
              </a:rPr>
              <a:t>and my </a:t>
            </a:r>
            <a:r>
              <a:rPr lang="en-US" sz="1396" b="1" kern="0" dirty="0">
                <a:solidFill>
                  <a:srgbClr val="00B050"/>
                </a:solidFill>
              </a:rPr>
              <a:t>knowledge</a:t>
            </a:r>
            <a:r>
              <a:rPr lang="en-US" sz="1396" kern="0" dirty="0">
                <a:solidFill>
                  <a:sysClr val="windowText" lastClr="000000"/>
                </a:solidFill>
              </a:rPr>
              <a:t>. I want to enrich my view on the world and discover </a:t>
            </a:r>
            <a:r>
              <a:rPr lang="en-US" sz="1396" b="1" kern="0" dirty="0">
                <a:solidFill>
                  <a:srgbClr val="00B050"/>
                </a:solidFill>
              </a:rPr>
              <a:t>new and interesting places</a:t>
            </a:r>
            <a:r>
              <a:rPr lang="en-US" sz="1396" kern="0" dirty="0">
                <a:solidFill>
                  <a:sysClr val="windowText" lastClr="000000"/>
                </a:solidFill>
              </a:rPr>
              <a:t>. A place that allows me to </a:t>
            </a:r>
            <a:r>
              <a:rPr lang="en-US" sz="1396" b="1" kern="0" dirty="0">
                <a:solidFill>
                  <a:srgbClr val="00B050"/>
                </a:solidFill>
              </a:rPr>
              <a:t>immerse myself in the local life</a:t>
            </a:r>
            <a:r>
              <a:rPr lang="en-US" sz="1396" kern="0" dirty="0">
                <a:solidFill>
                  <a:sysClr val="windowText" lastClr="000000"/>
                </a:solidFill>
              </a:rPr>
              <a:t>. All in all I want </a:t>
            </a:r>
            <a:r>
              <a:rPr lang="en-US" sz="1396" b="1" kern="0" dirty="0">
                <a:solidFill>
                  <a:srgbClr val="00B050"/>
                </a:solidFill>
              </a:rPr>
              <a:t>rich experiences</a:t>
            </a:r>
            <a:r>
              <a:rPr lang="en-US" sz="1396" kern="0" dirty="0">
                <a:solidFill>
                  <a:sysClr val="windowText" lastClr="000000"/>
                </a:solidFill>
              </a:rPr>
              <a:t> and new </a:t>
            </a:r>
            <a:r>
              <a:rPr lang="en-US" sz="1396" b="1" kern="0" dirty="0">
                <a:solidFill>
                  <a:srgbClr val="00B050"/>
                </a:solidFill>
              </a:rPr>
              <a:t>inspiration</a:t>
            </a:r>
            <a:r>
              <a:rPr lang="en-US" sz="1396" kern="0" dirty="0">
                <a:solidFill>
                  <a:sysClr val="windowText" lastClr="000000"/>
                </a:solidFill>
              </a:rPr>
              <a:t>.</a:t>
            </a:r>
          </a:p>
          <a:p>
            <a:pPr marL="7001" algn="just" defTabSz="1343985">
              <a:defRPr/>
            </a:pPr>
            <a:endParaRPr lang="en-US" altLang="ja-JP" sz="1396" b="1" cap="all" dirty="0">
              <a:solidFill>
                <a:srgbClr val="000000"/>
              </a:solidFill>
              <a:ea typeface="ＭＳ Ｐゴシック" pitchFamily="34" charset="-128"/>
            </a:endParaRPr>
          </a:p>
          <a:p>
            <a:pPr marL="7001" algn="just" defTabSz="1343985">
              <a:defRPr/>
            </a:pPr>
            <a:r>
              <a:rPr lang="en-US" altLang="ja-JP" sz="1396" b="1" cap="all" dirty="0">
                <a:solidFill>
                  <a:srgbClr val="000000"/>
                </a:solidFill>
                <a:ea typeface="ＭＳ Ｐゴシック" pitchFamily="34" charset="-128"/>
              </a:rPr>
              <a:t>Destination features and activities; What AM I looking for? </a:t>
            </a:r>
          </a:p>
          <a:p>
            <a:pPr marL="7001" algn="just" defTabSz="1343985">
              <a:defRPr/>
            </a:pPr>
            <a:r>
              <a:rPr lang="en-US" sz="1396" kern="0" dirty="0">
                <a:solidFill>
                  <a:sysClr val="windowText" lastClr="000000"/>
                </a:solidFill>
              </a:rPr>
              <a:t>I </a:t>
            </a:r>
            <a:r>
              <a:rPr lang="en-US" sz="1400" kern="0" dirty="0">
                <a:solidFill>
                  <a:sysClr val="windowText" lastClr="000000"/>
                </a:solidFill>
              </a:rPr>
              <a:t>want to go to a place that allows me to live close to nature. The destination should have </a:t>
            </a:r>
            <a:r>
              <a:rPr lang="en-US" sz="1400" b="1" kern="0" dirty="0">
                <a:solidFill>
                  <a:srgbClr val="00B050"/>
                </a:solidFill>
              </a:rPr>
              <a:t>unspoiled nature </a:t>
            </a:r>
            <a:r>
              <a:rPr lang="en-US" sz="1400" kern="0" dirty="0"/>
              <a:t>and</a:t>
            </a:r>
            <a:r>
              <a:rPr lang="en-US" sz="1400" kern="0" dirty="0">
                <a:solidFill>
                  <a:sysClr val="windowText" lastClr="000000"/>
                </a:solidFill>
              </a:rPr>
              <a:t> </a:t>
            </a:r>
            <a:r>
              <a:rPr lang="en-US" sz="1400" b="1" kern="0" dirty="0">
                <a:solidFill>
                  <a:srgbClr val="00B050"/>
                </a:solidFill>
              </a:rPr>
              <a:t>not ruined by tourism</a:t>
            </a:r>
            <a:r>
              <a:rPr lang="en-US" sz="1400" kern="0" dirty="0">
                <a:solidFill>
                  <a:sysClr val="windowText" lastClr="000000"/>
                </a:solidFill>
              </a:rPr>
              <a:t>. It has and allow me to </a:t>
            </a:r>
            <a:r>
              <a:rPr lang="en-US" sz="1400" b="1" kern="0" dirty="0">
                <a:solidFill>
                  <a:srgbClr val="00B050"/>
                </a:solidFill>
              </a:rPr>
              <a:t>live close to nature</a:t>
            </a:r>
            <a:r>
              <a:rPr lang="en-US" sz="1400" kern="0" dirty="0">
                <a:solidFill>
                  <a:sysClr val="windowText" lastClr="000000"/>
                </a:solidFill>
              </a:rPr>
              <a:t>. I want </a:t>
            </a:r>
            <a:r>
              <a:rPr lang="en-US" sz="1400" b="1" kern="0" dirty="0">
                <a:solidFill>
                  <a:srgbClr val="00B050"/>
                </a:solidFill>
              </a:rPr>
              <a:t>quiet environments</a:t>
            </a:r>
            <a:r>
              <a:rPr lang="en-US" sz="1400" kern="0" dirty="0">
                <a:solidFill>
                  <a:sysClr val="windowText" lastClr="000000"/>
                </a:solidFill>
              </a:rPr>
              <a:t> and beautiful nature. A destination that has good opportunities to </a:t>
            </a:r>
            <a:r>
              <a:rPr lang="en-US" sz="1400" b="1" kern="0" dirty="0">
                <a:solidFill>
                  <a:srgbClr val="00B050"/>
                </a:solidFill>
              </a:rPr>
              <a:t>meet local people </a:t>
            </a:r>
            <a:r>
              <a:rPr lang="en-US" sz="1400" kern="0" dirty="0">
                <a:solidFill>
                  <a:sysClr val="windowText" lastClr="000000"/>
                </a:solidFill>
              </a:rPr>
              <a:t>and also </a:t>
            </a:r>
            <a:r>
              <a:rPr lang="en-US" sz="1400" b="1" kern="0" dirty="0">
                <a:solidFill>
                  <a:srgbClr val="00B050"/>
                </a:solidFill>
              </a:rPr>
              <a:t>interesting sights</a:t>
            </a:r>
            <a:r>
              <a:rPr lang="en-US" sz="1400" kern="0" dirty="0">
                <a:solidFill>
                  <a:sysClr val="windowText" lastClr="000000"/>
                </a:solidFill>
              </a:rPr>
              <a:t>. A rich </a:t>
            </a:r>
            <a:r>
              <a:rPr lang="en-US" sz="1400" b="1" kern="0" dirty="0">
                <a:solidFill>
                  <a:srgbClr val="00B050"/>
                </a:solidFill>
              </a:rPr>
              <a:t>cultural heritage </a:t>
            </a:r>
            <a:r>
              <a:rPr lang="en-US" sz="1400" kern="0" dirty="0">
                <a:solidFill>
                  <a:sysClr val="windowText" lastClr="000000"/>
                </a:solidFill>
              </a:rPr>
              <a:t>would also be good. </a:t>
            </a:r>
          </a:p>
        </p:txBody>
      </p:sp>
      <p:sp>
        <p:nvSpPr>
          <p:cNvPr id="9" name="TextBox 8"/>
          <p:cNvSpPr txBox="1"/>
          <p:nvPr/>
        </p:nvSpPr>
        <p:spPr>
          <a:xfrm>
            <a:off x="9350835" y="1283562"/>
            <a:ext cx="3240000" cy="4081245"/>
          </a:xfrm>
          <a:prstGeom prst="rect">
            <a:avLst/>
          </a:prstGeom>
        </p:spPr>
        <p:txBody>
          <a:bodyPr vert="horz" wrap="square" lIns="0" tIns="0" rIns="0" bIns="0" rtlCol="0">
            <a:spAutoFit/>
          </a:bodyPr>
          <a:lstStyle/>
          <a:p>
            <a:pPr marL="7001" algn="just" defTabSz="1343985">
              <a:defRPr/>
            </a:pPr>
            <a:r>
              <a:rPr lang="en-US" sz="1396" b="1" kern="0" dirty="0">
                <a:solidFill>
                  <a:sysClr val="windowText" lastClr="000000"/>
                </a:solidFill>
              </a:rPr>
              <a:t>PERSONALITY; WHAT SHOULD IT STAND FOR?</a:t>
            </a:r>
          </a:p>
          <a:p>
            <a:pPr marL="7001" algn="just" defTabSz="1343985">
              <a:defRPr/>
            </a:pPr>
            <a:r>
              <a:rPr lang="en-US" sz="1396" kern="0" dirty="0">
                <a:solidFill>
                  <a:sysClr val="windowText" lastClr="000000"/>
                </a:solidFill>
              </a:rPr>
              <a:t>The destination needs to be </a:t>
            </a:r>
            <a:r>
              <a:rPr lang="en-US" sz="1396" b="1" kern="0" dirty="0">
                <a:solidFill>
                  <a:srgbClr val="00B050"/>
                </a:solidFill>
              </a:rPr>
              <a:t>adventurous</a:t>
            </a:r>
            <a:r>
              <a:rPr lang="en-US" sz="1396" kern="0" dirty="0">
                <a:solidFill>
                  <a:sysClr val="windowText" lastClr="000000"/>
                </a:solidFill>
              </a:rPr>
              <a:t>, </a:t>
            </a:r>
            <a:r>
              <a:rPr lang="en-US" sz="1396" b="1" kern="0" dirty="0">
                <a:solidFill>
                  <a:srgbClr val="00B050"/>
                </a:solidFill>
              </a:rPr>
              <a:t>unique</a:t>
            </a:r>
            <a:r>
              <a:rPr lang="en-US" sz="1396" kern="0" dirty="0">
                <a:solidFill>
                  <a:sysClr val="windowText" lastClr="000000"/>
                </a:solidFill>
              </a:rPr>
              <a:t>, explorative, authentic and active.</a:t>
            </a:r>
          </a:p>
          <a:p>
            <a:pPr marL="7001" algn="just" defTabSz="1343985">
              <a:defRPr/>
            </a:pPr>
            <a:endParaRPr lang="en-US" sz="1396" kern="0" dirty="0">
              <a:solidFill>
                <a:sysClr val="windowText" lastClr="000000"/>
              </a:solidFill>
            </a:endParaRPr>
          </a:p>
          <a:p>
            <a:pPr marL="7001" algn="just" defTabSz="1343985">
              <a:defRPr/>
            </a:pPr>
            <a:endParaRPr lang="en-US" sz="1396" kern="0" dirty="0">
              <a:solidFill>
                <a:sysClr val="windowText" lastClr="000000"/>
              </a:solidFill>
            </a:endParaRPr>
          </a:p>
          <a:p>
            <a:pPr marL="7001" algn="just" defTabSz="1343985">
              <a:defRPr/>
            </a:pPr>
            <a:endParaRPr lang="en-US" sz="1396" kern="0" dirty="0">
              <a:solidFill>
                <a:sysClr val="windowText" lastClr="000000"/>
              </a:solidFill>
            </a:endParaRPr>
          </a:p>
          <a:p>
            <a:pPr marL="7001" algn="just" defTabSz="1343985">
              <a:defRPr/>
            </a:pPr>
            <a:endParaRPr lang="en-US" sz="1396" kern="0" dirty="0">
              <a:solidFill>
                <a:sysClr val="windowText" lastClr="000000"/>
              </a:solidFill>
            </a:endParaRPr>
          </a:p>
          <a:p>
            <a:pPr marL="7001" algn="just" defTabSz="1343985">
              <a:defRPr/>
            </a:pPr>
            <a:endParaRPr lang="en-US" sz="1396" kern="0" dirty="0">
              <a:solidFill>
                <a:sysClr val="windowText" lastClr="000000"/>
              </a:solidFill>
            </a:endParaRPr>
          </a:p>
          <a:p>
            <a:pPr marL="7001" algn="just" defTabSz="1343985">
              <a:defRPr/>
            </a:pPr>
            <a:r>
              <a:rPr lang="en-US" sz="1396" b="1" kern="0" cap="all" dirty="0">
                <a:solidFill>
                  <a:sysClr val="windowText" lastClr="000000"/>
                </a:solidFill>
              </a:rPr>
              <a:t>Social identity; how should it reflect upon me?</a:t>
            </a:r>
          </a:p>
          <a:p>
            <a:pPr marL="7001" algn="just" defTabSz="1343985">
              <a:defRPr/>
            </a:pPr>
            <a:r>
              <a:rPr lang="en-US" sz="1396" kern="0" dirty="0">
                <a:solidFill>
                  <a:sysClr val="windowText" lastClr="000000"/>
                </a:solidFill>
              </a:rPr>
              <a:t>The destination should be for people who like </a:t>
            </a:r>
            <a:r>
              <a:rPr lang="en-US" sz="1396" b="1" kern="0" dirty="0">
                <a:solidFill>
                  <a:srgbClr val="00B050"/>
                </a:solidFill>
              </a:rPr>
              <a:t>adventure</a:t>
            </a:r>
            <a:r>
              <a:rPr lang="en-US" sz="1396" kern="0" dirty="0">
                <a:solidFill>
                  <a:sysClr val="windowText" lastClr="000000"/>
                </a:solidFill>
              </a:rPr>
              <a:t> and wants a </a:t>
            </a:r>
            <a:r>
              <a:rPr lang="en-US" sz="1396" b="1" kern="0" dirty="0">
                <a:solidFill>
                  <a:srgbClr val="00B050"/>
                </a:solidFill>
              </a:rPr>
              <a:t>life changing experience</a:t>
            </a:r>
            <a:r>
              <a:rPr lang="en-US" sz="1396" kern="0" dirty="0">
                <a:solidFill>
                  <a:sysClr val="windowText" lastClr="000000"/>
                </a:solidFill>
              </a:rPr>
              <a:t>. People who want to make a </a:t>
            </a:r>
            <a:r>
              <a:rPr lang="en-US" sz="1396" b="1" kern="0" dirty="0">
                <a:solidFill>
                  <a:srgbClr val="00B050"/>
                </a:solidFill>
              </a:rPr>
              <a:t>different choice </a:t>
            </a:r>
            <a:r>
              <a:rPr lang="en-US" sz="1396" kern="0" dirty="0">
                <a:solidFill>
                  <a:sysClr val="windowText" lastClr="000000"/>
                </a:solidFill>
              </a:rPr>
              <a:t>and do things the </a:t>
            </a:r>
            <a:r>
              <a:rPr lang="en-US" sz="1396" b="1" kern="0" dirty="0">
                <a:solidFill>
                  <a:srgbClr val="00B050"/>
                </a:solidFill>
              </a:rPr>
              <a:t>unconventional</a:t>
            </a:r>
            <a:r>
              <a:rPr lang="en-US" sz="1396" kern="0" dirty="0">
                <a:solidFill>
                  <a:sysClr val="windowText" lastClr="000000"/>
                </a:solidFill>
              </a:rPr>
              <a:t> way. People who like to </a:t>
            </a:r>
            <a:r>
              <a:rPr lang="en-US" sz="1396" b="1" kern="0" dirty="0">
                <a:solidFill>
                  <a:srgbClr val="00B050"/>
                </a:solidFill>
              </a:rPr>
              <a:t>revitalize themselves, learn more</a:t>
            </a:r>
            <a:r>
              <a:rPr lang="en-US" sz="1396" kern="0" dirty="0">
                <a:solidFill>
                  <a:sysClr val="windowText" lastClr="000000"/>
                </a:solidFill>
              </a:rPr>
              <a:t> and have </a:t>
            </a:r>
            <a:r>
              <a:rPr lang="en-US" sz="1396" b="1" kern="0" dirty="0">
                <a:solidFill>
                  <a:srgbClr val="00B050"/>
                </a:solidFill>
              </a:rPr>
              <a:t>new experiences.</a:t>
            </a:r>
            <a:r>
              <a:rPr lang="en-US" sz="1396" kern="0" dirty="0">
                <a:solidFill>
                  <a:sysClr val="windowText" lastClr="000000"/>
                </a:solidFill>
              </a:rPr>
              <a:t> </a:t>
            </a:r>
          </a:p>
        </p:txBody>
      </p:sp>
      <p:grpSp>
        <p:nvGrpSpPr>
          <p:cNvPr id="35" name="Group 34"/>
          <p:cNvGrpSpPr/>
          <p:nvPr/>
        </p:nvGrpSpPr>
        <p:grpSpPr>
          <a:xfrm>
            <a:off x="8358403" y="5754827"/>
            <a:ext cx="575510" cy="1619123"/>
            <a:chOff x="4991401" y="4028582"/>
            <a:chExt cx="391559" cy="1101600"/>
          </a:xfrm>
        </p:grpSpPr>
        <p:grpSp>
          <p:nvGrpSpPr>
            <p:cNvPr id="36" name="Group 35"/>
            <p:cNvGrpSpPr>
              <a:grpSpLocks noChangeAspect="1"/>
            </p:cNvGrpSpPr>
            <p:nvPr/>
          </p:nvGrpSpPr>
          <p:grpSpPr>
            <a:xfrm>
              <a:off x="4991401" y="4028582"/>
              <a:ext cx="391559" cy="1101600"/>
              <a:chOff x="3175" y="2628901"/>
              <a:chExt cx="1020763" cy="2871787"/>
            </a:xfrm>
            <a:solidFill>
              <a:sysClr val="window" lastClr="FFFFFF"/>
            </a:solidFill>
          </p:grpSpPr>
          <p:sp>
            <p:nvSpPr>
              <p:cNvPr id="38" name="Freeform 16"/>
              <p:cNvSpPr>
                <a:spLocks/>
              </p:cNvSpPr>
              <p:nvPr/>
            </p:nvSpPr>
            <p:spPr bwMode="auto">
              <a:xfrm>
                <a:off x="236538" y="2628901"/>
                <a:ext cx="577850" cy="576263"/>
              </a:xfrm>
              <a:custGeom>
                <a:avLst/>
                <a:gdLst/>
                <a:ahLst/>
                <a:cxnLst>
                  <a:cxn ang="0">
                    <a:pos x="132" y="131"/>
                  </a:cxn>
                  <a:cxn ang="0">
                    <a:pos x="154" y="77"/>
                  </a:cxn>
                  <a:cxn ang="0">
                    <a:pos x="132" y="22"/>
                  </a:cxn>
                  <a:cxn ang="0">
                    <a:pos x="77" y="0"/>
                  </a:cxn>
                  <a:cxn ang="0">
                    <a:pos x="23" y="22"/>
                  </a:cxn>
                  <a:cxn ang="0">
                    <a:pos x="0" y="77"/>
                  </a:cxn>
                  <a:cxn ang="0">
                    <a:pos x="23" y="131"/>
                  </a:cxn>
                  <a:cxn ang="0">
                    <a:pos x="77" y="154"/>
                  </a:cxn>
                  <a:cxn ang="0">
                    <a:pos x="132" y="131"/>
                  </a:cxn>
                </a:cxnLst>
                <a:rect l="0" t="0" r="r" b="b"/>
                <a:pathLst>
                  <a:path w="154" h="154">
                    <a:moveTo>
                      <a:pt x="132" y="131"/>
                    </a:moveTo>
                    <a:cubicBezTo>
                      <a:pt x="147" y="116"/>
                      <a:pt x="154" y="98"/>
                      <a:pt x="154" y="77"/>
                    </a:cubicBezTo>
                    <a:cubicBezTo>
                      <a:pt x="154" y="55"/>
                      <a:pt x="147" y="37"/>
                      <a:pt x="132" y="22"/>
                    </a:cubicBezTo>
                    <a:cubicBezTo>
                      <a:pt x="117" y="7"/>
                      <a:pt x="98" y="0"/>
                      <a:pt x="77" y="0"/>
                    </a:cubicBezTo>
                    <a:cubicBezTo>
                      <a:pt x="56" y="0"/>
                      <a:pt x="38" y="7"/>
                      <a:pt x="23" y="22"/>
                    </a:cubicBezTo>
                    <a:cubicBezTo>
                      <a:pt x="8" y="37"/>
                      <a:pt x="0" y="55"/>
                      <a:pt x="0" y="77"/>
                    </a:cubicBezTo>
                    <a:cubicBezTo>
                      <a:pt x="0" y="98"/>
                      <a:pt x="8" y="116"/>
                      <a:pt x="23" y="131"/>
                    </a:cubicBezTo>
                    <a:cubicBezTo>
                      <a:pt x="38" y="146"/>
                      <a:pt x="56" y="154"/>
                      <a:pt x="77" y="154"/>
                    </a:cubicBezTo>
                    <a:cubicBezTo>
                      <a:pt x="98" y="154"/>
                      <a:pt x="117" y="146"/>
                      <a:pt x="132" y="131"/>
                    </a:cubicBez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sp>
            <p:nvSpPr>
              <p:cNvPr id="39" name="Freeform 17"/>
              <p:cNvSpPr>
                <a:spLocks/>
              </p:cNvSpPr>
              <p:nvPr/>
            </p:nvSpPr>
            <p:spPr bwMode="auto">
              <a:xfrm>
                <a:off x="3175" y="3281363"/>
                <a:ext cx="1020763" cy="2219325"/>
              </a:xfrm>
              <a:custGeom>
                <a:avLst/>
                <a:gdLst/>
                <a:ahLst/>
                <a:cxnLst>
                  <a:cxn ang="0">
                    <a:pos x="271" y="68"/>
                  </a:cxn>
                  <a:cxn ang="0">
                    <a:pos x="260" y="36"/>
                  </a:cxn>
                  <a:cxn ang="0">
                    <a:pos x="207" y="1"/>
                  </a:cxn>
                  <a:cxn ang="0">
                    <a:pos x="201" y="1"/>
                  </a:cxn>
                  <a:cxn ang="0">
                    <a:pos x="73" y="1"/>
                  </a:cxn>
                  <a:cxn ang="0">
                    <a:pos x="65" y="1"/>
                  </a:cxn>
                  <a:cxn ang="0">
                    <a:pos x="12" y="36"/>
                  </a:cxn>
                  <a:cxn ang="0">
                    <a:pos x="1" y="68"/>
                  </a:cxn>
                  <a:cxn ang="0">
                    <a:pos x="1" y="68"/>
                  </a:cxn>
                  <a:cxn ang="0">
                    <a:pos x="0" y="263"/>
                  </a:cxn>
                  <a:cxn ang="0">
                    <a:pos x="6" y="276"/>
                  </a:cxn>
                  <a:cxn ang="0">
                    <a:pos x="23" y="285"/>
                  </a:cxn>
                  <a:cxn ang="0">
                    <a:pos x="41" y="279"/>
                  </a:cxn>
                  <a:cxn ang="0">
                    <a:pos x="49" y="266"/>
                  </a:cxn>
                  <a:cxn ang="0">
                    <a:pos x="50" y="90"/>
                  </a:cxn>
                  <a:cxn ang="0">
                    <a:pos x="62" y="90"/>
                  </a:cxn>
                  <a:cxn ang="0">
                    <a:pos x="62" y="117"/>
                  </a:cxn>
                  <a:cxn ang="0">
                    <a:pos x="63" y="559"/>
                  </a:cxn>
                  <a:cxn ang="0">
                    <a:pos x="75" y="583"/>
                  </a:cxn>
                  <a:cxn ang="0">
                    <a:pos x="95" y="591"/>
                  </a:cxn>
                  <a:cxn ang="0">
                    <a:pos x="111" y="589"/>
                  </a:cxn>
                  <a:cxn ang="0">
                    <a:pos x="128" y="555"/>
                  </a:cxn>
                  <a:cxn ang="0">
                    <a:pos x="129" y="404"/>
                  </a:cxn>
                  <a:cxn ang="0">
                    <a:pos x="130" y="283"/>
                  </a:cxn>
                  <a:cxn ang="0">
                    <a:pos x="145" y="283"/>
                  </a:cxn>
                  <a:cxn ang="0">
                    <a:pos x="145" y="557"/>
                  </a:cxn>
                  <a:cxn ang="0">
                    <a:pos x="157" y="584"/>
                  </a:cxn>
                  <a:cxn ang="0">
                    <a:pos x="179" y="592"/>
                  </a:cxn>
                  <a:cxn ang="0">
                    <a:pos x="198" y="586"/>
                  </a:cxn>
                  <a:cxn ang="0">
                    <a:pos x="210" y="560"/>
                  </a:cxn>
                  <a:cxn ang="0">
                    <a:pos x="210" y="90"/>
                  </a:cxn>
                  <a:cxn ang="0">
                    <a:pos x="221" y="91"/>
                  </a:cxn>
                  <a:cxn ang="0">
                    <a:pos x="223" y="266"/>
                  </a:cxn>
                  <a:cxn ang="0">
                    <a:pos x="231" y="279"/>
                  </a:cxn>
                  <a:cxn ang="0">
                    <a:pos x="249" y="285"/>
                  </a:cxn>
                  <a:cxn ang="0">
                    <a:pos x="266" y="276"/>
                  </a:cxn>
                  <a:cxn ang="0">
                    <a:pos x="272" y="263"/>
                  </a:cxn>
                  <a:cxn ang="0">
                    <a:pos x="271" y="68"/>
                  </a:cxn>
                </a:cxnLst>
                <a:rect l="0" t="0" r="r" b="b"/>
                <a:pathLst>
                  <a:path w="272" h="592">
                    <a:moveTo>
                      <a:pt x="271" y="68"/>
                    </a:moveTo>
                    <a:cubicBezTo>
                      <a:pt x="270" y="58"/>
                      <a:pt x="266" y="47"/>
                      <a:pt x="260" y="36"/>
                    </a:cubicBezTo>
                    <a:cubicBezTo>
                      <a:pt x="248" y="14"/>
                      <a:pt x="231" y="2"/>
                      <a:pt x="207" y="1"/>
                    </a:cubicBezTo>
                    <a:cubicBezTo>
                      <a:pt x="205" y="0"/>
                      <a:pt x="203" y="1"/>
                      <a:pt x="201" y="1"/>
                    </a:cubicBezTo>
                    <a:cubicBezTo>
                      <a:pt x="73" y="1"/>
                      <a:pt x="73" y="1"/>
                      <a:pt x="73" y="1"/>
                    </a:cubicBezTo>
                    <a:cubicBezTo>
                      <a:pt x="71" y="1"/>
                      <a:pt x="68" y="0"/>
                      <a:pt x="65" y="1"/>
                    </a:cubicBezTo>
                    <a:cubicBezTo>
                      <a:pt x="41" y="2"/>
                      <a:pt x="23" y="14"/>
                      <a:pt x="12" y="36"/>
                    </a:cubicBezTo>
                    <a:cubicBezTo>
                      <a:pt x="6" y="47"/>
                      <a:pt x="2" y="58"/>
                      <a:pt x="1" y="68"/>
                    </a:cubicBezTo>
                    <a:cubicBezTo>
                      <a:pt x="1" y="68"/>
                      <a:pt x="1" y="68"/>
                      <a:pt x="1" y="68"/>
                    </a:cubicBezTo>
                    <a:cubicBezTo>
                      <a:pt x="0" y="263"/>
                      <a:pt x="0" y="263"/>
                      <a:pt x="0" y="263"/>
                    </a:cubicBezTo>
                    <a:cubicBezTo>
                      <a:pt x="0" y="267"/>
                      <a:pt x="2" y="272"/>
                      <a:pt x="6" y="276"/>
                    </a:cubicBezTo>
                    <a:cubicBezTo>
                      <a:pt x="10" y="281"/>
                      <a:pt x="16" y="284"/>
                      <a:pt x="23" y="285"/>
                    </a:cubicBezTo>
                    <a:cubicBezTo>
                      <a:pt x="29" y="285"/>
                      <a:pt x="36" y="283"/>
                      <a:pt x="41" y="279"/>
                    </a:cubicBezTo>
                    <a:cubicBezTo>
                      <a:pt x="47" y="275"/>
                      <a:pt x="49" y="271"/>
                      <a:pt x="49" y="266"/>
                    </a:cubicBezTo>
                    <a:cubicBezTo>
                      <a:pt x="50" y="90"/>
                      <a:pt x="50" y="90"/>
                      <a:pt x="50" y="90"/>
                    </a:cubicBezTo>
                    <a:cubicBezTo>
                      <a:pt x="62" y="90"/>
                      <a:pt x="62" y="90"/>
                      <a:pt x="62" y="90"/>
                    </a:cubicBezTo>
                    <a:cubicBezTo>
                      <a:pt x="62" y="117"/>
                      <a:pt x="62" y="117"/>
                      <a:pt x="62" y="117"/>
                    </a:cubicBezTo>
                    <a:cubicBezTo>
                      <a:pt x="63" y="559"/>
                      <a:pt x="63" y="559"/>
                      <a:pt x="63" y="559"/>
                    </a:cubicBezTo>
                    <a:cubicBezTo>
                      <a:pt x="65" y="570"/>
                      <a:pt x="69" y="578"/>
                      <a:pt x="75" y="583"/>
                    </a:cubicBezTo>
                    <a:cubicBezTo>
                      <a:pt x="80" y="589"/>
                      <a:pt x="87" y="591"/>
                      <a:pt x="95" y="591"/>
                    </a:cubicBezTo>
                    <a:cubicBezTo>
                      <a:pt x="100" y="592"/>
                      <a:pt x="106" y="591"/>
                      <a:pt x="111" y="589"/>
                    </a:cubicBezTo>
                    <a:cubicBezTo>
                      <a:pt x="122" y="583"/>
                      <a:pt x="128" y="572"/>
                      <a:pt x="128" y="555"/>
                    </a:cubicBezTo>
                    <a:cubicBezTo>
                      <a:pt x="129" y="538"/>
                      <a:pt x="129" y="488"/>
                      <a:pt x="129" y="404"/>
                    </a:cubicBezTo>
                    <a:cubicBezTo>
                      <a:pt x="130" y="283"/>
                      <a:pt x="130" y="283"/>
                      <a:pt x="130" y="283"/>
                    </a:cubicBezTo>
                    <a:cubicBezTo>
                      <a:pt x="145" y="283"/>
                      <a:pt x="145" y="283"/>
                      <a:pt x="145" y="283"/>
                    </a:cubicBezTo>
                    <a:cubicBezTo>
                      <a:pt x="145" y="557"/>
                      <a:pt x="145" y="557"/>
                      <a:pt x="145" y="557"/>
                    </a:cubicBezTo>
                    <a:cubicBezTo>
                      <a:pt x="145" y="568"/>
                      <a:pt x="149" y="577"/>
                      <a:pt x="157" y="584"/>
                    </a:cubicBezTo>
                    <a:cubicBezTo>
                      <a:pt x="163" y="590"/>
                      <a:pt x="170" y="592"/>
                      <a:pt x="179" y="592"/>
                    </a:cubicBezTo>
                    <a:cubicBezTo>
                      <a:pt x="187" y="592"/>
                      <a:pt x="193" y="590"/>
                      <a:pt x="198" y="586"/>
                    </a:cubicBezTo>
                    <a:cubicBezTo>
                      <a:pt x="204" y="581"/>
                      <a:pt x="208" y="573"/>
                      <a:pt x="210" y="560"/>
                    </a:cubicBezTo>
                    <a:cubicBezTo>
                      <a:pt x="211" y="550"/>
                      <a:pt x="211" y="393"/>
                      <a:pt x="210" y="90"/>
                    </a:cubicBezTo>
                    <a:cubicBezTo>
                      <a:pt x="221" y="91"/>
                      <a:pt x="221" y="91"/>
                      <a:pt x="221" y="91"/>
                    </a:cubicBezTo>
                    <a:cubicBezTo>
                      <a:pt x="223" y="266"/>
                      <a:pt x="223" y="266"/>
                      <a:pt x="223" y="266"/>
                    </a:cubicBezTo>
                    <a:cubicBezTo>
                      <a:pt x="223" y="271"/>
                      <a:pt x="225" y="275"/>
                      <a:pt x="231" y="279"/>
                    </a:cubicBezTo>
                    <a:cubicBezTo>
                      <a:pt x="236" y="283"/>
                      <a:pt x="242" y="285"/>
                      <a:pt x="249" y="285"/>
                    </a:cubicBezTo>
                    <a:cubicBezTo>
                      <a:pt x="256" y="284"/>
                      <a:pt x="262" y="281"/>
                      <a:pt x="266" y="276"/>
                    </a:cubicBezTo>
                    <a:cubicBezTo>
                      <a:pt x="270" y="272"/>
                      <a:pt x="272" y="267"/>
                      <a:pt x="272" y="263"/>
                    </a:cubicBezTo>
                    <a:lnTo>
                      <a:pt x="271" y="68"/>
                    </a:ln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grpSp>
        <p:sp>
          <p:nvSpPr>
            <p:cNvPr id="37" name="TextBox 36"/>
            <p:cNvSpPr txBox="1"/>
            <p:nvPr/>
          </p:nvSpPr>
          <p:spPr>
            <a:xfrm rot="16200000">
              <a:off x="4984580" y="4366275"/>
              <a:ext cx="390293" cy="215466"/>
            </a:xfrm>
            <a:prstGeom prst="rect">
              <a:avLst/>
            </a:prstGeom>
          </p:spPr>
          <p:txBody>
            <a:bodyPr vert="horz" wrap="square" lIns="0" tIns="0" rIns="0" bIns="0" rtlCol="0">
              <a:spAutoFit/>
            </a:bodyPr>
            <a:lstStyle/>
            <a:p>
              <a:pPr marL="7001" algn="ctr" defTabSz="1343985">
                <a:defRPr/>
              </a:pPr>
              <a:r>
                <a:rPr lang="da-DK" sz="2058" kern="0" dirty="0">
                  <a:solidFill>
                    <a:srgbClr val="00B050"/>
                  </a:solidFill>
                  <a:latin typeface="Arial Rounded MT Bold"/>
                </a:rPr>
                <a:t>49</a:t>
              </a:r>
              <a:r>
                <a:rPr lang="da-DK" sz="1470" b="1" kern="0" dirty="0">
                  <a:solidFill>
                    <a:srgbClr val="00B050"/>
                  </a:solidFill>
                  <a:latin typeface="Arial Rounded MT Bold"/>
                </a:rPr>
                <a:t>%</a:t>
              </a:r>
              <a:endParaRPr lang="da-DK" sz="1764" b="1" kern="0" dirty="0">
                <a:solidFill>
                  <a:srgbClr val="00B050"/>
                </a:solidFill>
                <a:latin typeface="Arial Rounded MT Bold"/>
              </a:endParaRPr>
            </a:p>
          </p:txBody>
        </p:sp>
      </p:grpSp>
      <p:grpSp>
        <p:nvGrpSpPr>
          <p:cNvPr id="40" name="Group 39"/>
          <p:cNvGrpSpPr/>
          <p:nvPr/>
        </p:nvGrpSpPr>
        <p:grpSpPr>
          <a:xfrm>
            <a:off x="7519869" y="5751273"/>
            <a:ext cx="685411" cy="1621261"/>
            <a:chOff x="4492810" y="4027127"/>
            <a:chExt cx="466332" cy="1103055"/>
          </a:xfrm>
        </p:grpSpPr>
        <p:grpSp>
          <p:nvGrpSpPr>
            <p:cNvPr id="41" name="Group 40"/>
            <p:cNvGrpSpPr>
              <a:grpSpLocks noChangeAspect="1"/>
            </p:cNvGrpSpPr>
            <p:nvPr/>
          </p:nvGrpSpPr>
          <p:grpSpPr>
            <a:xfrm>
              <a:off x="4492810" y="4027127"/>
              <a:ext cx="466332" cy="1103055"/>
              <a:chOff x="5246688" y="2962276"/>
              <a:chExt cx="1073150" cy="2538412"/>
            </a:xfrm>
            <a:solidFill>
              <a:sysClr val="window" lastClr="FFFFFF"/>
            </a:solidFill>
          </p:grpSpPr>
          <p:sp>
            <p:nvSpPr>
              <p:cNvPr id="43" name="Freeform 11"/>
              <p:cNvSpPr>
                <a:spLocks/>
              </p:cNvSpPr>
              <p:nvPr/>
            </p:nvSpPr>
            <p:spPr bwMode="auto">
              <a:xfrm>
                <a:off x="5527675" y="2962276"/>
                <a:ext cx="528638" cy="531813"/>
              </a:xfrm>
              <a:custGeom>
                <a:avLst/>
                <a:gdLst/>
                <a:ahLst/>
                <a:cxnLst>
                  <a:cxn ang="0">
                    <a:pos x="21" y="21"/>
                  </a:cxn>
                  <a:cxn ang="0">
                    <a:pos x="0" y="71"/>
                  </a:cxn>
                  <a:cxn ang="0">
                    <a:pos x="21" y="121"/>
                  </a:cxn>
                  <a:cxn ang="0">
                    <a:pos x="71" y="142"/>
                  </a:cxn>
                  <a:cxn ang="0">
                    <a:pos x="121" y="121"/>
                  </a:cxn>
                  <a:cxn ang="0">
                    <a:pos x="141" y="71"/>
                  </a:cxn>
                  <a:cxn ang="0">
                    <a:pos x="121" y="21"/>
                  </a:cxn>
                  <a:cxn ang="0">
                    <a:pos x="71" y="0"/>
                  </a:cxn>
                  <a:cxn ang="0">
                    <a:pos x="21" y="21"/>
                  </a:cxn>
                </a:cxnLst>
                <a:rect l="0" t="0" r="r" b="b"/>
                <a:pathLst>
                  <a:path w="141" h="142">
                    <a:moveTo>
                      <a:pt x="21" y="21"/>
                    </a:moveTo>
                    <a:cubicBezTo>
                      <a:pt x="7" y="35"/>
                      <a:pt x="0" y="51"/>
                      <a:pt x="0" y="71"/>
                    </a:cubicBezTo>
                    <a:cubicBezTo>
                      <a:pt x="0" y="91"/>
                      <a:pt x="7" y="107"/>
                      <a:pt x="21" y="121"/>
                    </a:cubicBezTo>
                    <a:cubicBezTo>
                      <a:pt x="34" y="135"/>
                      <a:pt x="51" y="142"/>
                      <a:pt x="71" y="142"/>
                    </a:cubicBezTo>
                    <a:cubicBezTo>
                      <a:pt x="90" y="142"/>
                      <a:pt x="107" y="135"/>
                      <a:pt x="121" y="121"/>
                    </a:cubicBezTo>
                    <a:cubicBezTo>
                      <a:pt x="135" y="107"/>
                      <a:pt x="141" y="91"/>
                      <a:pt x="141" y="71"/>
                    </a:cubicBezTo>
                    <a:cubicBezTo>
                      <a:pt x="141" y="51"/>
                      <a:pt x="135" y="35"/>
                      <a:pt x="121" y="21"/>
                    </a:cubicBezTo>
                    <a:cubicBezTo>
                      <a:pt x="107" y="7"/>
                      <a:pt x="90" y="0"/>
                      <a:pt x="71" y="0"/>
                    </a:cubicBezTo>
                    <a:cubicBezTo>
                      <a:pt x="51" y="0"/>
                      <a:pt x="34" y="7"/>
                      <a:pt x="21" y="21"/>
                    </a:cubicBez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sp>
            <p:nvSpPr>
              <p:cNvPr id="44" name="Freeform 13"/>
              <p:cNvSpPr>
                <a:spLocks/>
              </p:cNvSpPr>
              <p:nvPr/>
            </p:nvSpPr>
            <p:spPr bwMode="auto">
              <a:xfrm>
                <a:off x="5246688" y="3554413"/>
                <a:ext cx="1073150" cy="1946275"/>
              </a:xfrm>
              <a:custGeom>
                <a:avLst/>
                <a:gdLst/>
                <a:ahLst/>
                <a:cxnLst>
                  <a:cxn ang="0">
                    <a:pos x="284" y="194"/>
                  </a:cxn>
                  <a:cxn ang="0">
                    <a:pos x="244" y="53"/>
                  </a:cxn>
                  <a:cxn ang="0">
                    <a:pos x="207" y="7"/>
                  </a:cxn>
                  <a:cxn ang="0">
                    <a:pos x="190" y="1"/>
                  </a:cxn>
                  <a:cxn ang="0">
                    <a:pos x="183" y="0"/>
                  </a:cxn>
                  <a:cxn ang="0">
                    <a:pos x="144" y="1"/>
                  </a:cxn>
                  <a:cxn ang="0">
                    <a:pos x="143" y="1"/>
                  </a:cxn>
                  <a:cxn ang="0">
                    <a:pos x="142" y="1"/>
                  </a:cxn>
                  <a:cxn ang="0">
                    <a:pos x="103" y="0"/>
                  </a:cxn>
                  <a:cxn ang="0">
                    <a:pos x="96" y="1"/>
                  </a:cxn>
                  <a:cxn ang="0">
                    <a:pos x="79" y="7"/>
                  </a:cxn>
                  <a:cxn ang="0">
                    <a:pos x="42" y="53"/>
                  </a:cxn>
                  <a:cxn ang="0">
                    <a:pos x="2" y="194"/>
                  </a:cxn>
                  <a:cxn ang="0">
                    <a:pos x="0" y="208"/>
                  </a:cxn>
                  <a:cxn ang="0">
                    <a:pos x="3" y="218"/>
                  </a:cxn>
                  <a:cxn ang="0">
                    <a:pos x="11" y="224"/>
                  </a:cxn>
                  <a:cxn ang="0">
                    <a:pos x="27" y="224"/>
                  </a:cxn>
                  <a:cxn ang="0">
                    <a:pos x="42" y="203"/>
                  </a:cxn>
                  <a:cxn ang="0">
                    <a:pos x="65" y="129"/>
                  </a:cxn>
                  <a:cxn ang="0">
                    <a:pos x="81" y="73"/>
                  </a:cxn>
                  <a:cxn ang="0">
                    <a:pos x="93" y="72"/>
                  </a:cxn>
                  <a:cxn ang="0">
                    <a:pos x="37" y="265"/>
                  </a:cxn>
                  <a:cxn ang="0">
                    <a:pos x="87" y="265"/>
                  </a:cxn>
                  <a:cxn ang="0">
                    <a:pos x="87" y="500"/>
                  </a:cxn>
                  <a:cxn ang="0">
                    <a:pos x="97" y="517"/>
                  </a:cxn>
                  <a:cxn ang="0">
                    <a:pos x="110" y="519"/>
                  </a:cxn>
                  <a:cxn ang="0">
                    <a:pos x="135" y="500"/>
                  </a:cxn>
                  <a:cxn ang="0">
                    <a:pos x="136" y="264"/>
                  </a:cxn>
                  <a:cxn ang="0">
                    <a:pos x="149" y="264"/>
                  </a:cxn>
                  <a:cxn ang="0">
                    <a:pos x="149" y="264"/>
                  </a:cxn>
                  <a:cxn ang="0">
                    <a:pos x="151" y="500"/>
                  </a:cxn>
                  <a:cxn ang="0">
                    <a:pos x="176" y="519"/>
                  </a:cxn>
                  <a:cxn ang="0">
                    <a:pos x="189" y="517"/>
                  </a:cxn>
                  <a:cxn ang="0">
                    <a:pos x="199" y="500"/>
                  </a:cxn>
                  <a:cxn ang="0">
                    <a:pos x="202" y="265"/>
                  </a:cxn>
                  <a:cxn ang="0">
                    <a:pos x="250" y="265"/>
                  </a:cxn>
                  <a:cxn ang="0">
                    <a:pos x="193" y="72"/>
                  </a:cxn>
                  <a:cxn ang="0">
                    <a:pos x="205" y="73"/>
                  </a:cxn>
                  <a:cxn ang="0">
                    <a:pos x="221" y="129"/>
                  </a:cxn>
                  <a:cxn ang="0">
                    <a:pos x="244" y="203"/>
                  </a:cxn>
                  <a:cxn ang="0">
                    <a:pos x="259" y="224"/>
                  </a:cxn>
                  <a:cxn ang="0">
                    <a:pos x="275" y="224"/>
                  </a:cxn>
                  <a:cxn ang="0">
                    <a:pos x="283" y="218"/>
                  </a:cxn>
                  <a:cxn ang="0">
                    <a:pos x="286" y="208"/>
                  </a:cxn>
                  <a:cxn ang="0">
                    <a:pos x="284" y="194"/>
                  </a:cxn>
                </a:cxnLst>
                <a:rect l="0" t="0" r="r" b="b"/>
                <a:pathLst>
                  <a:path w="286" h="519">
                    <a:moveTo>
                      <a:pt x="284" y="194"/>
                    </a:moveTo>
                    <a:cubicBezTo>
                      <a:pt x="268" y="135"/>
                      <a:pt x="254" y="88"/>
                      <a:pt x="244" y="53"/>
                    </a:cubicBezTo>
                    <a:cubicBezTo>
                      <a:pt x="237" y="32"/>
                      <a:pt x="225" y="16"/>
                      <a:pt x="207" y="7"/>
                    </a:cubicBezTo>
                    <a:cubicBezTo>
                      <a:pt x="202" y="4"/>
                      <a:pt x="196" y="2"/>
                      <a:pt x="190" y="1"/>
                    </a:cubicBezTo>
                    <a:cubicBezTo>
                      <a:pt x="183" y="0"/>
                      <a:pt x="183" y="0"/>
                      <a:pt x="183" y="0"/>
                    </a:cubicBezTo>
                    <a:cubicBezTo>
                      <a:pt x="144" y="1"/>
                      <a:pt x="144" y="1"/>
                      <a:pt x="144" y="1"/>
                    </a:cubicBezTo>
                    <a:cubicBezTo>
                      <a:pt x="143" y="1"/>
                      <a:pt x="143" y="1"/>
                      <a:pt x="143" y="1"/>
                    </a:cubicBezTo>
                    <a:cubicBezTo>
                      <a:pt x="142" y="1"/>
                      <a:pt x="142" y="1"/>
                      <a:pt x="142" y="1"/>
                    </a:cubicBezTo>
                    <a:cubicBezTo>
                      <a:pt x="103" y="0"/>
                      <a:pt x="103" y="0"/>
                      <a:pt x="103" y="0"/>
                    </a:cubicBezTo>
                    <a:cubicBezTo>
                      <a:pt x="96" y="1"/>
                      <a:pt x="96" y="1"/>
                      <a:pt x="96" y="1"/>
                    </a:cubicBezTo>
                    <a:cubicBezTo>
                      <a:pt x="90" y="2"/>
                      <a:pt x="84" y="4"/>
                      <a:pt x="79" y="7"/>
                    </a:cubicBezTo>
                    <a:cubicBezTo>
                      <a:pt x="61" y="16"/>
                      <a:pt x="49" y="32"/>
                      <a:pt x="42" y="53"/>
                    </a:cubicBezTo>
                    <a:cubicBezTo>
                      <a:pt x="32" y="88"/>
                      <a:pt x="18" y="135"/>
                      <a:pt x="2" y="194"/>
                    </a:cubicBezTo>
                    <a:cubicBezTo>
                      <a:pt x="1" y="200"/>
                      <a:pt x="0" y="204"/>
                      <a:pt x="0" y="208"/>
                    </a:cubicBezTo>
                    <a:cubicBezTo>
                      <a:pt x="0" y="212"/>
                      <a:pt x="1" y="216"/>
                      <a:pt x="3" y="218"/>
                    </a:cubicBezTo>
                    <a:cubicBezTo>
                      <a:pt x="5" y="221"/>
                      <a:pt x="8" y="223"/>
                      <a:pt x="11" y="224"/>
                    </a:cubicBezTo>
                    <a:cubicBezTo>
                      <a:pt x="18" y="226"/>
                      <a:pt x="23" y="227"/>
                      <a:pt x="27" y="224"/>
                    </a:cubicBezTo>
                    <a:cubicBezTo>
                      <a:pt x="33" y="221"/>
                      <a:pt x="38" y="214"/>
                      <a:pt x="42" y="203"/>
                    </a:cubicBezTo>
                    <a:cubicBezTo>
                      <a:pt x="46" y="192"/>
                      <a:pt x="53" y="168"/>
                      <a:pt x="65" y="129"/>
                    </a:cubicBezTo>
                    <a:cubicBezTo>
                      <a:pt x="81" y="73"/>
                      <a:pt x="81" y="73"/>
                      <a:pt x="81" y="73"/>
                    </a:cubicBezTo>
                    <a:cubicBezTo>
                      <a:pt x="93" y="72"/>
                      <a:pt x="93" y="72"/>
                      <a:pt x="93" y="72"/>
                    </a:cubicBezTo>
                    <a:cubicBezTo>
                      <a:pt x="37" y="265"/>
                      <a:pt x="37" y="265"/>
                      <a:pt x="37" y="265"/>
                    </a:cubicBezTo>
                    <a:cubicBezTo>
                      <a:pt x="87" y="265"/>
                      <a:pt x="87" y="265"/>
                      <a:pt x="87" y="265"/>
                    </a:cubicBezTo>
                    <a:cubicBezTo>
                      <a:pt x="87" y="500"/>
                      <a:pt x="87" y="500"/>
                      <a:pt x="87" y="500"/>
                    </a:cubicBezTo>
                    <a:cubicBezTo>
                      <a:pt x="88" y="508"/>
                      <a:pt x="91" y="514"/>
                      <a:pt x="97" y="517"/>
                    </a:cubicBezTo>
                    <a:cubicBezTo>
                      <a:pt x="100" y="518"/>
                      <a:pt x="104" y="519"/>
                      <a:pt x="110" y="519"/>
                    </a:cubicBezTo>
                    <a:cubicBezTo>
                      <a:pt x="126" y="519"/>
                      <a:pt x="134" y="513"/>
                      <a:pt x="135" y="500"/>
                    </a:cubicBezTo>
                    <a:cubicBezTo>
                      <a:pt x="135" y="491"/>
                      <a:pt x="136" y="412"/>
                      <a:pt x="136" y="264"/>
                    </a:cubicBezTo>
                    <a:cubicBezTo>
                      <a:pt x="149" y="264"/>
                      <a:pt x="149" y="264"/>
                      <a:pt x="149" y="264"/>
                    </a:cubicBezTo>
                    <a:cubicBezTo>
                      <a:pt x="149" y="264"/>
                      <a:pt x="149" y="264"/>
                      <a:pt x="149" y="264"/>
                    </a:cubicBezTo>
                    <a:cubicBezTo>
                      <a:pt x="150" y="413"/>
                      <a:pt x="151" y="491"/>
                      <a:pt x="151" y="500"/>
                    </a:cubicBezTo>
                    <a:cubicBezTo>
                      <a:pt x="152" y="513"/>
                      <a:pt x="160" y="519"/>
                      <a:pt x="176" y="519"/>
                    </a:cubicBezTo>
                    <a:cubicBezTo>
                      <a:pt x="182" y="519"/>
                      <a:pt x="186" y="518"/>
                      <a:pt x="189" y="517"/>
                    </a:cubicBezTo>
                    <a:cubicBezTo>
                      <a:pt x="195" y="514"/>
                      <a:pt x="198" y="508"/>
                      <a:pt x="199" y="500"/>
                    </a:cubicBezTo>
                    <a:cubicBezTo>
                      <a:pt x="202" y="265"/>
                      <a:pt x="202" y="265"/>
                      <a:pt x="202" y="265"/>
                    </a:cubicBezTo>
                    <a:cubicBezTo>
                      <a:pt x="250" y="265"/>
                      <a:pt x="250" y="265"/>
                      <a:pt x="250" y="265"/>
                    </a:cubicBezTo>
                    <a:cubicBezTo>
                      <a:pt x="193" y="72"/>
                      <a:pt x="193" y="72"/>
                      <a:pt x="193" y="72"/>
                    </a:cubicBezTo>
                    <a:cubicBezTo>
                      <a:pt x="205" y="73"/>
                      <a:pt x="205" y="73"/>
                      <a:pt x="205" y="73"/>
                    </a:cubicBezTo>
                    <a:cubicBezTo>
                      <a:pt x="221" y="129"/>
                      <a:pt x="221" y="129"/>
                      <a:pt x="221" y="129"/>
                    </a:cubicBezTo>
                    <a:cubicBezTo>
                      <a:pt x="233" y="168"/>
                      <a:pt x="240" y="192"/>
                      <a:pt x="244" y="203"/>
                    </a:cubicBezTo>
                    <a:cubicBezTo>
                      <a:pt x="248" y="214"/>
                      <a:pt x="253" y="221"/>
                      <a:pt x="259" y="224"/>
                    </a:cubicBezTo>
                    <a:cubicBezTo>
                      <a:pt x="263" y="227"/>
                      <a:pt x="268" y="226"/>
                      <a:pt x="275" y="224"/>
                    </a:cubicBezTo>
                    <a:cubicBezTo>
                      <a:pt x="278" y="223"/>
                      <a:pt x="281" y="221"/>
                      <a:pt x="283" y="218"/>
                    </a:cubicBezTo>
                    <a:cubicBezTo>
                      <a:pt x="285" y="216"/>
                      <a:pt x="286" y="212"/>
                      <a:pt x="286" y="208"/>
                    </a:cubicBezTo>
                    <a:cubicBezTo>
                      <a:pt x="286" y="204"/>
                      <a:pt x="285" y="200"/>
                      <a:pt x="284" y="194"/>
                    </a:cubicBez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grpSp>
        <p:sp>
          <p:nvSpPr>
            <p:cNvPr id="42" name="TextBox 41"/>
            <p:cNvSpPr txBox="1"/>
            <p:nvPr/>
          </p:nvSpPr>
          <p:spPr>
            <a:xfrm rot="16200000">
              <a:off x="4517888" y="4381444"/>
              <a:ext cx="398019" cy="215466"/>
            </a:xfrm>
            <a:prstGeom prst="rect">
              <a:avLst/>
            </a:prstGeom>
          </p:spPr>
          <p:txBody>
            <a:bodyPr vert="horz" wrap="square" lIns="0" tIns="0" rIns="0" bIns="0" rtlCol="0">
              <a:spAutoFit/>
            </a:bodyPr>
            <a:lstStyle/>
            <a:p>
              <a:pPr marL="7001" algn="ctr" defTabSz="1343985">
                <a:defRPr/>
              </a:pPr>
              <a:r>
                <a:rPr lang="da-DK" sz="2058" kern="0" dirty="0">
                  <a:solidFill>
                    <a:srgbClr val="00B050"/>
                  </a:solidFill>
                  <a:latin typeface="Arial Rounded MT Bold"/>
                </a:rPr>
                <a:t>51</a:t>
              </a:r>
              <a:r>
                <a:rPr lang="da-DK" sz="1470" b="1" kern="0" dirty="0">
                  <a:solidFill>
                    <a:srgbClr val="00B050"/>
                  </a:solidFill>
                  <a:latin typeface="Arial Rounded MT Bold"/>
                </a:rPr>
                <a:t>%</a:t>
              </a:r>
              <a:endParaRPr lang="da-DK" sz="1764" b="1" kern="0" dirty="0">
                <a:solidFill>
                  <a:srgbClr val="00B050"/>
                </a:solidFill>
                <a:latin typeface="Arial Rounded MT Bold"/>
              </a:endParaRPr>
            </a:p>
          </p:txBody>
        </p:sp>
      </p:grpSp>
      <p:grpSp>
        <p:nvGrpSpPr>
          <p:cNvPr id="45" name="Group 44"/>
          <p:cNvGrpSpPr/>
          <p:nvPr/>
        </p:nvGrpSpPr>
        <p:grpSpPr>
          <a:xfrm>
            <a:off x="5850796" y="6059334"/>
            <a:ext cx="1450367" cy="1211087"/>
            <a:chOff x="4260972" y="4249633"/>
            <a:chExt cx="986784" cy="823986"/>
          </a:xfrm>
        </p:grpSpPr>
        <p:grpSp>
          <p:nvGrpSpPr>
            <p:cNvPr id="46" name="Group 45"/>
            <p:cNvGrpSpPr/>
            <p:nvPr/>
          </p:nvGrpSpPr>
          <p:grpSpPr>
            <a:xfrm>
              <a:off x="4260972" y="4249633"/>
              <a:ext cx="986784" cy="823986"/>
              <a:chOff x="4260972" y="4249633"/>
              <a:chExt cx="986784" cy="823986"/>
            </a:xfrm>
          </p:grpSpPr>
          <p:sp>
            <p:nvSpPr>
              <p:cNvPr id="48" name="Rounded Rectangle 29"/>
              <p:cNvSpPr/>
              <p:nvPr/>
            </p:nvSpPr>
            <p:spPr>
              <a:xfrm>
                <a:off x="4260972" y="4249633"/>
                <a:ext cx="776057" cy="823986"/>
              </a:xfrm>
              <a:prstGeom prst="roundRect">
                <a:avLst/>
              </a:prstGeom>
              <a:solidFill>
                <a:sysClr val="window" lastClr="FFFFFF"/>
              </a:solidFill>
              <a:ln w="25400" cap="flat" cmpd="sng" algn="ctr">
                <a:noFill/>
                <a:prstDash val="solid"/>
              </a:ln>
              <a:effectLst/>
            </p:spPr>
            <p:txBody>
              <a:bodyPr rtlCol="0" anchor="ctr"/>
              <a:lstStyle/>
              <a:p>
                <a:pPr algn="ctr" defTabSz="1343985">
                  <a:defRPr/>
                </a:pPr>
                <a:endParaRPr lang="da-DK" sz="2646" kern="0">
                  <a:solidFill>
                    <a:srgbClr val="00B050"/>
                  </a:solidFill>
                  <a:latin typeface="Calibri Light"/>
                </a:endParaRPr>
              </a:p>
            </p:txBody>
          </p:sp>
          <p:sp>
            <p:nvSpPr>
              <p:cNvPr id="49" name="Isosceles Triangle 48"/>
              <p:cNvSpPr/>
              <p:nvPr/>
            </p:nvSpPr>
            <p:spPr>
              <a:xfrm rot="6670216">
                <a:off x="4993066" y="4787203"/>
                <a:ext cx="220771" cy="288608"/>
              </a:xfrm>
              <a:prstGeom prst="triangle">
                <a:avLst/>
              </a:prstGeom>
              <a:solidFill>
                <a:sysClr val="window" lastClr="FFFFFF"/>
              </a:solidFill>
              <a:ln w="25400" cap="flat" cmpd="sng" algn="ctr">
                <a:noFill/>
                <a:prstDash val="solid"/>
              </a:ln>
              <a:effectLst/>
            </p:spPr>
            <p:txBody>
              <a:bodyPr rtlCol="0" anchor="ctr"/>
              <a:lstStyle/>
              <a:p>
                <a:pPr algn="ctr" defTabSz="1343985">
                  <a:defRPr/>
                </a:pPr>
                <a:endParaRPr lang="da-DK" sz="2646" kern="0">
                  <a:solidFill>
                    <a:srgbClr val="00B050"/>
                  </a:solidFill>
                  <a:latin typeface="Calibri Light"/>
                </a:endParaRPr>
              </a:p>
            </p:txBody>
          </p:sp>
        </p:grpSp>
        <p:sp>
          <p:nvSpPr>
            <p:cNvPr id="47" name="TextBox 46"/>
            <p:cNvSpPr txBox="1"/>
            <p:nvPr/>
          </p:nvSpPr>
          <p:spPr>
            <a:xfrm>
              <a:off x="4260972" y="4389058"/>
              <a:ext cx="767120" cy="523286"/>
            </a:xfrm>
            <a:prstGeom prst="rect">
              <a:avLst/>
            </a:prstGeom>
          </p:spPr>
          <p:txBody>
            <a:bodyPr vert="horz" wrap="square" lIns="0" tIns="0" rIns="0" bIns="0" rtlCol="0">
              <a:spAutoFit/>
            </a:bodyPr>
            <a:lstStyle/>
            <a:p>
              <a:pPr marL="7001" algn="ctr" defTabSz="1343985">
                <a:defRPr/>
              </a:pPr>
              <a:r>
                <a:rPr lang="da-DK" sz="2646" b="1" kern="0" dirty="0">
                  <a:solidFill>
                    <a:srgbClr val="00B050"/>
                  </a:solidFill>
                  <a:latin typeface="Arial Rounded MT Bold"/>
                </a:rPr>
                <a:t>48</a:t>
              </a:r>
              <a:r>
                <a:rPr lang="da-DK" sz="1617" b="1" kern="0" dirty="0">
                  <a:solidFill>
                    <a:srgbClr val="00B050"/>
                  </a:solidFill>
                  <a:latin typeface="Arial Rounded MT Bold"/>
                </a:rPr>
                <a:t>%</a:t>
              </a:r>
              <a:r>
                <a:rPr lang="da-DK" sz="2646" b="1" kern="0" dirty="0">
                  <a:solidFill>
                    <a:srgbClr val="00B050"/>
                  </a:solidFill>
                  <a:latin typeface="Arial Rounded MT Bold"/>
                </a:rPr>
                <a:t> </a:t>
              </a:r>
            </a:p>
            <a:p>
              <a:pPr marL="7001" algn="ctr" defTabSz="1343985">
                <a:defRPr/>
              </a:pPr>
              <a:r>
                <a:rPr lang="da-DK" sz="1029" kern="0" dirty="0">
                  <a:solidFill>
                    <a:srgbClr val="00B050"/>
                  </a:solidFill>
                  <a:latin typeface="Arial Rounded MT Bold"/>
                </a:rPr>
                <a:t>ARE OVER</a:t>
              </a:r>
            </a:p>
            <a:p>
              <a:pPr marL="7001" algn="ctr" defTabSz="1343985">
                <a:defRPr/>
              </a:pPr>
              <a:r>
                <a:rPr lang="da-DK" sz="1323" b="1" kern="0" dirty="0">
                  <a:solidFill>
                    <a:srgbClr val="00B050"/>
                  </a:solidFill>
                  <a:latin typeface="Arial Rounded MT Bold"/>
                </a:rPr>
                <a:t>60 </a:t>
              </a:r>
              <a:r>
                <a:rPr lang="da-DK" sz="1029" kern="0" dirty="0">
                  <a:solidFill>
                    <a:srgbClr val="00B050"/>
                  </a:solidFill>
                  <a:latin typeface="Arial Rounded MT Bold"/>
                </a:rPr>
                <a:t>YEARS</a:t>
              </a:r>
              <a:endParaRPr lang="da-DK" sz="1176" kern="0" dirty="0">
                <a:solidFill>
                  <a:srgbClr val="00B050"/>
                </a:solidFill>
                <a:latin typeface="Arial Rounded MT Bold"/>
              </a:endParaRPr>
            </a:p>
          </p:txBody>
        </p:sp>
      </p:grpSp>
      <p:grpSp>
        <p:nvGrpSpPr>
          <p:cNvPr id="55" name="Group 54"/>
          <p:cNvGrpSpPr/>
          <p:nvPr/>
        </p:nvGrpSpPr>
        <p:grpSpPr>
          <a:xfrm>
            <a:off x="9205514" y="6067396"/>
            <a:ext cx="1457488" cy="1211088"/>
            <a:chOff x="4045400" y="4249633"/>
            <a:chExt cx="991629" cy="823986"/>
          </a:xfrm>
        </p:grpSpPr>
        <p:grpSp>
          <p:nvGrpSpPr>
            <p:cNvPr id="56" name="Group 55"/>
            <p:cNvGrpSpPr/>
            <p:nvPr/>
          </p:nvGrpSpPr>
          <p:grpSpPr>
            <a:xfrm>
              <a:off x="4045400" y="4249633"/>
              <a:ext cx="991629" cy="823986"/>
              <a:chOff x="4045400" y="4249633"/>
              <a:chExt cx="991629" cy="823986"/>
            </a:xfrm>
          </p:grpSpPr>
          <p:sp>
            <p:nvSpPr>
              <p:cNvPr id="58" name="Rounded Rectangle 39"/>
              <p:cNvSpPr/>
              <p:nvPr/>
            </p:nvSpPr>
            <p:spPr>
              <a:xfrm>
                <a:off x="4260972" y="4249633"/>
                <a:ext cx="776057" cy="823986"/>
              </a:xfrm>
              <a:prstGeom prst="roundRect">
                <a:avLst/>
              </a:prstGeom>
              <a:solidFill>
                <a:sysClr val="window" lastClr="FFFFFF"/>
              </a:solidFill>
              <a:ln w="25400" cap="flat" cmpd="sng" algn="ctr">
                <a:noFill/>
                <a:prstDash val="solid"/>
              </a:ln>
              <a:effectLst/>
            </p:spPr>
            <p:txBody>
              <a:bodyPr rtlCol="0" anchor="ctr"/>
              <a:lstStyle/>
              <a:p>
                <a:pPr algn="ctr" defTabSz="1343985">
                  <a:defRPr/>
                </a:pPr>
                <a:endParaRPr lang="da-DK" sz="2646" kern="0">
                  <a:solidFill>
                    <a:srgbClr val="00B050"/>
                  </a:solidFill>
                  <a:latin typeface="Calibri Light"/>
                </a:endParaRPr>
              </a:p>
            </p:txBody>
          </p:sp>
          <p:sp>
            <p:nvSpPr>
              <p:cNvPr id="59" name="Isosceles Triangle 58"/>
              <p:cNvSpPr/>
              <p:nvPr/>
            </p:nvSpPr>
            <p:spPr>
              <a:xfrm rot="14918648">
                <a:off x="4079318" y="4791244"/>
                <a:ext cx="220771" cy="288608"/>
              </a:xfrm>
              <a:prstGeom prst="triangle">
                <a:avLst/>
              </a:prstGeom>
              <a:solidFill>
                <a:sysClr val="window" lastClr="FFFFFF"/>
              </a:solidFill>
              <a:ln w="25400" cap="flat" cmpd="sng" algn="ctr">
                <a:noFill/>
                <a:prstDash val="solid"/>
              </a:ln>
              <a:effectLst/>
            </p:spPr>
            <p:txBody>
              <a:bodyPr rtlCol="0" anchor="ctr"/>
              <a:lstStyle/>
              <a:p>
                <a:pPr algn="ctr" defTabSz="1343985">
                  <a:defRPr/>
                </a:pPr>
                <a:endParaRPr lang="da-DK" sz="2646" kern="0">
                  <a:solidFill>
                    <a:srgbClr val="00B050"/>
                  </a:solidFill>
                  <a:latin typeface="Calibri Light"/>
                </a:endParaRPr>
              </a:p>
            </p:txBody>
          </p:sp>
        </p:grpSp>
        <p:sp>
          <p:nvSpPr>
            <p:cNvPr id="57" name="TextBox 56"/>
            <p:cNvSpPr txBox="1"/>
            <p:nvPr/>
          </p:nvSpPr>
          <p:spPr>
            <a:xfrm>
              <a:off x="4260971" y="4346194"/>
              <a:ext cx="776057" cy="538729"/>
            </a:xfrm>
            <a:prstGeom prst="rect">
              <a:avLst/>
            </a:prstGeom>
          </p:spPr>
          <p:txBody>
            <a:bodyPr vert="horz" wrap="square" lIns="0" tIns="0" rIns="0" bIns="0" rtlCol="0">
              <a:spAutoFit/>
            </a:bodyPr>
            <a:lstStyle/>
            <a:p>
              <a:pPr marL="7001" algn="ctr" defTabSz="1343985">
                <a:defRPr/>
              </a:pPr>
              <a:r>
                <a:rPr lang="da-DK" sz="1029" kern="0" dirty="0">
                  <a:solidFill>
                    <a:srgbClr val="00B050"/>
                  </a:solidFill>
                  <a:latin typeface="Arial Rounded MT Bold"/>
                </a:rPr>
                <a:t>SHARE OF OVERNIGHT STAYS</a:t>
              </a:r>
            </a:p>
            <a:p>
              <a:pPr marL="7001" algn="ctr" defTabSz="1343985">
                <a:defRPr/>
              </a:pPr>
              <a:r>
                <a:rPr lang="da-DK" sz="2058" kern="0" dirty="0">
                  <a:solidFill>
                    <a:srgbClr val="00B050"/>
                  </a:solidFill>
                  <a:latin typeface="Arial Rounded MT Bold"/>
                </a:rPr>
                <a:t>18</a:t>
              </a:r>
              <a:r>
                <a:rPr lang="da-DK" sz="1470" b="1" kern="0" dirty="0">
                  <a:solidFill>
                    <a:srgbClr val="00B050"/>
                  </a:solidFill>
                  <a:latin typeface="Arial Rounded MT Bold"/>
                </a:rPr>
                <a:t>%</a:t>
              </a:r>
              <a:endParaRPr lang="da-DK" sz="1176" kern="0" dirty="0">
                <a:solidFill>
                  <a:srgbClr val="00B050"/>
                </a:solidFill>
                <a:latin typeface="Arial Rounded MT Bold"/>
              </a:endParaRPr>
            </a:p>
          </p:txBody>
        </p:sp>
      </p:grpSp>
      <p:sp>
        <p:nvSpPr>
          <p:cNvPr id="61" name="Oval 60"/>
          <p:cNvSpPr/>
          <p:nvPr/>
        </p:nvSpPr>
        <p:spPr>
          <a:xfrm>
            <a:off x="-409658" y="1691683"/>
            <a:ext cx="3673161" cy="3444494"/>
          </a:xfrm>
          <a:prstGeom prst="ellipse">
            <a:avLst/>
          </a:prstGeom>
          <a:solidFill>
            <a:srgbClr val="00B050">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1343985">
              <a:defRPr/>
            </a:pPr>
            <a:r>
              <a:rPr lang="en-US" sz="1543" b="1" i="1" kern="0" cap="all" dirty="0">
                <a:solidFill>
                  <a:schemeClr val="bg1"/>
                </a:solidFill>
                <a:latin typeface="Segoe UI Light" panose="020B0502040204020203" pitchFamily="34" charset="0"/>
              </a:rPr>
              <a:t>Sometimes I need to discover new and interesting places at a destination that has unspoiled nature and that s not ruined by tourism. </a:t>
            </a:r>
          </a:p>
        </p:txBody>
      </p:sp>
      <p:sp>
        <p:nvSpPr>
          <p:cNvPr id="4" name="Rectangle 3"/>
          <p:cNvSpPr/>
          <p:nvPr/>
        </p:nvSpPr>
        <p:spPr bwMode="gray">
          <a:xfrm>
            <a:off x="-414635" y="1836415"/>
            <a:ext cx="593131" cy="3096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nb-NO" sz="2000" dirty="0">
              <a:solidFill>
                <a:schemeClr val="bg1"/>
              </a:solidFill>
            </a:endParaRPr>
          </a:p>
        </p:txBody>
      </p:sp>
      <p:graphicFrame>
        <p:nvGraphicFramePr>
          <p:cNvPr id="34" name="Chart 33"/>
          <p:cNvGraphicFramePr/>
          <p:nvPr>
            <p:extLst>
              <p:ext uri="{D42A27DB-BD31-4B8C-83A1-F6EECF244321}">
                <p14:modId xmlns:p14="http://schemas.microsoft.com/office/powerpoint/2010/main" val="1333794986"/>
              </p:ext>
            </p:extLst>
          </p:nvPr>
        </p:nvGraphicFramePr>
        <p:xfrm>
          <a:off x="10601916" y="5707727"/>
          <a:ext cx="2659361" cy="1604508"/>
        </p:xfrm>
        <a:graphic>
          <a:graphicData uri="http://schemas.openxmlformats.org/drawingml/2006/chart">
            <c:chart xmlns:c="http://schemas.openxmlformats.org/drawingml/2006/chart" xmlns:r="http://schemas.openxmlformats.org/officeDocument/2006/relationships" r:id="rId3"/>
          </a:graphicData>
        </a:graphic>
      </p:graphicFrame>
      <p:pic>
        <p:nvPicPr>
          <p:cNvPr id="33" name="Picture 2" descr="Bilderesultat for country falg button sweden"/>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696551" y="6876975"/>
            <a:ext cx="513334" cy="481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0499127"/>
      </p:ext>
    </p:extLst>
  </p:cSld>
  <p:clrMapOvr>
    <a:masterClrMapping/>
  </p:clrMapOvr>
  <p:transition>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H="1">
            <a:off x="4519922" y="1652925"/>
            <a:ext cx="19872" cy="5337935"/>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cxnSp>
        <p:nvCxnSpPr>
          <p:cNvPr id="3" name="Straight Connector 2"/>
          <p:cNvCxnSpPr/>
          <p:nvPr/>
        </p:nvCxnSpPr>
        <p:spPr>
          <a:xfrm flipH="1">
            <a:off x="8917225" y="1652923"/>
            <a:ext cx="19872" cy="5337935"/>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cxnSp>
        <p:nvCxnSpPr>
          <p:cNvPr id="4" name="Straight Connector 3"/>
          <p:cNvCxnSpPr/>
          <p:nvPr/>
        </p:nvCxnSpPr>
        <p:spPr>
          <a:xfrm>
            <a:off x="604173" y="4265818"/>
            <a:ext cx="12221615" cy="0"/>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sp>
        <p:nvSpPr>
          <p:cNvPr id="5" name="Rectangle 4"/>
          <p:cNvSpPr/>
          <p:nvPr/>
        </p:nvSpPr>
        <p:spPr>
          <a:xfrm>
            <a:off x="188999" y="189693"/>
            <a:ext cx="13072280" cy="94602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4000" b="1" cap="all" dirty="0">
                <a:solidFill>
                  <a:prstClr val="white"/>
                </a:solidFill>
              </a:rPr>
              <a:t>ADVENTURES IN the world of natural beauty</a:t>
            </a:r>
          </a:p>
        </p:txBody>
      </p:sp>
      <p:sp>
        <p:nvSpPr>
          <p:cNvPr id="12" name="TextBox 11"/>
          <p:cNvSpPr txBox="1"/>
          <p:nvPr/>
        </p:nvSpPr>
        <p:spPr>
          <a:xfrm>
            <a:off x="670095" y="1703969"/>
            <a:ext cx="3439313" cy="1503617"/>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TYPICAL HOLIDAY OCCASIONS</a:t>
            </a:r>
            <a:endParaRPr lang="en-GB" sz="1396" kern="0" dirty="0">
              <a:solidFill>
                <a:sysClr val="windowText" lastClr="000000"/>
              </a:solidFill>
            </a:endParaRPr>
          </a:p>
          <a:p>
            <a:pPr marL="7001" algn="just" defTabSz="1343985">
              <a:defRPr/>
            </a:pPr>
            <a:r>
              <a:rPr lang="en-GB" sz="1396" kern="0" dirty="0">
                <a:solidFill>
                  <a:sysClr val="windowText" lastClr="000000"/>
                </a:solidFill>
              </a:rPr>
              <a:t>The most common holiday type is a holiday to </a:t>
            </a:r>
            <a:r>
              <a:rPr lang="en-GB" sz="1396" b="1" kern="0" dirty="0">
                <a:solidFill>
                  <a:srgbClr val="00B050"/>
                </a:solidFill>
              </a:rPr>
              <a:t>experience nature, scenery and wildlife</a:t>
            </a:r>
            <a:r>
              <a:rPr lang="en-GB" sz="1396" kern="0" dirty="0">
                <a:solidFill>
                  <a:sysClr val="windowText" lastClr="000000"/>
                </a:solidFill>
              </a:rPr>
              <a:t>. They are also over indexing on sightseeing/round trips, visits to historical sites and </a:t>
            </a:r>
            <a:r>
              <a:rPr lang="en-GB" sz="1396" b="1" kern="0" dirty="0">
                <a:solidFill>
                  <a:srgbClr val="00B050"/>
                </a:solidFill>
              </a:rPr>
              <a:t>sport/active holiday</a:t>
            </a:r>
            <a:r>
              <a:rPr lang="en-GB" sz="1396" kern="0" dirty="0">
                <a:solidFill>
                  <a:sysClr val="windowText" lastClr="000000"/>
                </a:solidFill>
              </a:rPr>
              <a:t>. </a:t>
            </a:r>
          </a:p>
          <a:p>
            <a:pPr marL="7001" algn="just" defTabSz="1343985">
              <a:defRPr/>
            </a:pPr>
            <a:endParaRPr lang="en-GB" sz="1396" kern="0" dirty="0">
              <a:solidFill>
                <a:sysClr val="windowText" lastClr="000000"/>
              </a:solidFill>
            </a:endParaRPr>
          </a:p>
        </p:txBody>
      </p:sp>
      <p:sp>
        <p:nvSpPr>
          <p:cNvPr id="13" name="TextBox 12"/>
          <p:cNvSpPr txBox="1"/>
          <p:nvPr/>
        </p:nvSpPr>
        <p:spPr>
          <a:xfrm>
            <a:off x="670095" y="4511727"/>
            <a:ext cx="3439313" cy="2584682"/>
          </a:xfrm>
          <a:prstGeom prst="rect">
            <a:avLst/>
          </a:prstGeom>
        </p:spPr>
        <p:txBody>
          <a:bodyPr vert="horz" wrap="square" lIns="0" tIns="0" rIns="0" bIns="0" rtlCol="0">
            <a:spAutoFit/>
          </a:bodyPr>
          <a:lstStyle/>
          <a:p>
            <a:pPr marL="7001" defTabSz="1343985">
              <a:defRPr/>
            </a:pPr>
            <a:r>
              <a:rPr lang="nb-NO" sz="1396" b="1" kern="0" dirty="0">
                <a:solidFill>
                  <a:sysClr val="windowText" lastClr="000000"/>
                </a:solidFill>
              </a:rPr>
              <a:t>HOLIDAY EXPERIENCE</a:t>
            </a:r>
          </a:p>
          <a:p>
            <a:pPr marL="4763" lvl="0" algn="just" defTabSz="914400">
              <a:defRPr/>
            </a:pPr>
            <a:r>
              <a:rPr lang="en-US" sz="1400" kern="0" dirty="0">
                <a:solidFill>
                  <a:sysClr val="windowText" lastClr="000000"/>
                </a:solidFill>
              </a:rPr>
              <a:t>This is a very active segment. They want to observe </a:t>
            </a:r>
            <a:r>
              <a:rPr lang="en-US" sz="1400" b="1" kern="0" dirty="0">
                <a:solidFill>
                  <a:srgbClr val="00B050"/>
                </a:solidFill>
              </a:rPr>
              <a:t>beauty of nature </a:t>
            </a:r>
            <a:r>
              <a:rPr lang="en-US" sz="1400" kern="0" dirty="0">
                <a:solidFill>
                  <a:sysClr val="windowText" lastClr="000000"/>
                </a:solidFill>
              </a:rPr>
              <a:t>and discover </a:t>
            </a:r>
            <a:r>
              <a:rPr lang="en-US" sz="1400" b="1" kern="0" dirty="0">
                <a:solidFill>
                  <a:srgbClr val="00B050"/>
                </a:solidFill>
              </a:rPr>
              <a:t>local culture </a:t>
            </a:r>
            <a:r>
              <a:rPr lang="en-US" sz="1400" kern="0" dirty="0">
                <a:solidFill>
                  <a:sysClr val="windowText" lastClr="000000"/>
                </a:solidFill>
              </a:rPr>
              <a:t>and lifestyle. They also want to experience </a:t>
            </a:r>
            <a:r>
              <a:rPr lang="en-US" sz="1400" b="1" kern="0" dirty="0">
                <a:solidFill>
                  <a:srgbClr val="00B050"/>
                </a:solidFill>
              </a:rPr>
              <a:t>mountains</a:t>
            </a:r>
            <a:r>
              <a:rPr lang="en-US" sz="1400" kern="0" dirty="0">
                <a:solidFill>
                  <a:sysClr val="windowText" lastClr="000000"/>
                </a:solidFill>
              </a:rPr>
              <a:t>, the </a:t>
            </a:r>
            <a:r>
              <a:rPr lang="en-US" sz="1400" b="1" kern="0" dirty="0">
                <a:solidFill>
                  <a:srgbClr val="00B050"/>
                </a:solidFill>
              </a:rPr>
              <a:t>wilderness</a:t>
            </a:r>
            <a:r>
              <a:rPr lang="en-US" sz="1400" kern="0" dirty="0">
                <a:solidFill>
                  <a:sysClr val="windowText" lastClr="000000"/>
                </a:solidFill>
              </a:rPr>
              <a:t> or the </a:t>
            </a:r>
            <a:r>
              <a:rPr lang="en-US" sz="1400" b="1" kern="0" dirty="0">
                <a:solidFill>
                  <a:srgbClr val="00B050"/>
                </a:solidFill>
              </a:rPr>
              <a:t>wildlife</a:t>
            </a:r>
            <a:r>
              <a:rPr lang="en-US" sz="1400" kern="0" dirty="0">
                <a:solidFill>
                  <a:sysClr val="windowText" lastClr="000000"/>
                </a:solidFill>
              </a:rPr>
              <a:t>, visit the </a:t>
            </a:r>
            <a:r>
              <a:rPr lang="en-US" sz="1400" b="1" kern="0" dirty="0">
                <a:solidFill>
                  <a:srgbClr val="00B050"/>
                </a:solidFill>
              </a:rPr>
              <a:t>countryside</a:t>
            </a:r>
            <a:r>
              <a:rPr lang="en-US" sz="1400" kern="0" dirty="0">
                <a:solidFill>
                  <a:sysClr val="windowText" lastClr="000000"/>
                </a:solidFill>
              </a:rPr>
              <a:t>, and observe </a:t>
            </a:r>
            <a:r>
              <a:rPr lang="en-US" sz="1400" b="1" kern="0" dirty="0">
                <a:solidFill>
                  <a:srgbClr val="00B050"/>
                </a:solidFill>
              </a:rPr>
              <a:t>natural phenomenon’s, </a:t>
            </a:r>
            <a:r>
              <a:rPr lang="en-US" sz="1400" kern="0" dirty="0">
                <a:solidFill>
                  <a:sysClr val="windowText" lastClr="000000"/>
                </a:solidFill>
              </a:rPr>
              <a:t>and like to go hiking. Local history and legends, sightseeing tours and  experience </a:t>
            </a:r>
            <a:r>
              <a:rPr lang="en-US" sz="1400" b="1" kern="0" dirty="0">
                <a:solidFill>
                  <a:srgbClr val="00B050"/>
                </a:solidFill>
              </a:rPr>
              <a:t>national festivals </a:t>
            </a:r>
            <a:r>
              <a:rPr lang="en-US" sz="1400" kern="0" dirty="0">
                <a:solidFill>
                  <a:sysClr val="windowText" lastClr="000000"/>
                </a:solidFill>
              </a:rPr>
              <a:t>and traditional celebrations is also of high interest.</a:t>
            </a:r>
          </a:p>
          <a:p>
            <a:pPr marL="4763" lvl="0" algn="just" defTabSz="914400">
              <a:defRPr/>
            </a:pPr>
            <a:endParaRPr lang="en-US" sz="1400" kern="0" dirty="0">
              <a:solidFill>
                <a:sysClr val="windowText" lastClr="000000"/>
              </a:solidFill>
            </a:endParaRPr>
          </a:p>
        </p:txBody>
      </p:sp>
      <p:sp>
        <p:nvSpPr>
          <p:cNvPr id="16" name="TextBox 15"/>
          <p:cNvSpPr txBox="1"/>
          <p:nvPr/>
        </p:nvSpPr>
        <p:spPr>
          <a:xfrm>
            <a:off x="4989172" y="4491716"/>
            <a:ext cx="3439313" cy="1507464"/>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SOURCES OF INSPIRATIONS</a:t>
            </a:r>
          </a:p>
          <a:p>
            <a:pPr marL="4763" lvl="0" algn="just" defTabSz="914400">
              <a:defRPr/>
            </a:pPr>
            <a:r>
              <a:rPr lang="en-GB" sz="1400" kern="0" dirty="0">
                <a:solidFill>
                  <a:sysClr val="windowText" lastClr="000000"/>
                </a:solidFill>
              </a:rPr>
              <a:t>This segment seek their information for </a:t>
            </a:r>
            <a:r>
              <a:rPr lang="en-GB" sz="1396" b="1" kern="0" dirty="0">
                <a:solidFill>
                  <a:srgbClr val="00B050"/>
                </a:solidFill>
              </a:rPr>
              <a:t>homepages</a:t>
            </a:r>
            <a:r>
              <a:rPr lang="en-GB" sz="1400" kern="0" dirty="0">
                <a:solidFill>
                  <a:sysClr val="windowText" lastClr="000000"/>
                </a:solidFill>
              </a:rPr>
              <a:t> for the destination</a:t>
            </a:r>
            <a:r>
              <a:rPr lang="en-US" sz="1400" kern="0" dirty="0">
                <a:solidFill>
                  <a:sysClr val="windowText" lastClr="000000"/>
                </a:solidFill>
              </a:rPr>
              <a:t> and attractions and sights. They also use </a:t>
            </a:r>
            <a:r>
              <a:rPr lang="en-US" sz="1396" b="1" kern="0" dirty="0">
                <a:solidFill>
                  <a:srgbClr val="00B050"/>
                </a:solidFill>
              </a:rPr>
              <a:t>guidebooks</a:t>
            </a:r>
            <a:r>
              <a:rPr lang="en-US" sz="1400" b="1" kern="0" dirty="0">
                <a:solidFill>
                  <a:sysClr val="windowText" lastClr="000000"/>
                </a:solidFill>
              </a:rPr>
              <a:t>. </a:t>
            </a:r>
            <a:r>
              <a:rPr lang="en-GB" sz="1396" b="1" kern="0" dirty="0">
                <a:solidFill>
                  <a:srgbClr val="00B050"/>
                </a:solidFill>
              </a:rPr>
              <a:t>Catalogues</a:t>
            </a:r>
            <a:r>
              <a:rPr lang="en-GB" sz="1400" kern="0" dirty="0">
                <a:solidFill>
                  <a:sysClr val="windowText" lastClr="000000"/>
                </a:solidFill>
              </a:rPr>
              <a:t> or </a:t>
            </a:r>
            <a:r>
              <a:rPr lang="en-GB" sz="1396" b="1" kern="0" dirty="0">
                <a:solidFill>
                  <a:srgbClr val="00B050"/>
                </a:solidFill>
              </a:rPr>
              <a:t>brochures</a:t>
            </a:r>
            <a:r>
              <a:rPr lang="en-GB" sz="1400" kern="0" dirty="0">
                <a:solidFill>
                  <a:sysClr val="windowText" lastClr="000000"/>
                </a:solidFill>
              </a:rPr>
              <a:t> are also popular.</a:t>
            </a:r>
          </a:p>
          <a:p>
            <a:pPr marL="4763" lvl="0" algn="just" defTabSz="914400">
              <a:defRPr/>
            </a:pPr>
            <a:endParaRPr lang="en-GB" sz="1400" kern="0" dirty="0">
              <a:solidFill>
                <a:sysClr val="windowText" lastClr="000000"/>
              </a:solidFill>
            </a:endParaRPr>
          </a:p>
        </p:txBody>
      </p:sp>
      <p:sp>
        <p:nvSpPr>
          <p:cNvPr id="17" name="TextBox 16"/>
          <p:cNvSpPr txBox="1"/>
          <p:nvPr/>
        </p:nvSpPr>
        <p:spPr>
          <a:xfrm>
            <a:off x="5015679" y="1703969"/>
            <a:ext cx="3439313" cy="1292020"/>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I TRAVEL TO SOMETHING UNIQUE</a:t>
            </a:r>
            <a:endParaRPr lang="en-GB" sz="1396" kern="0" dirty="0">
              <a:solidFill>
                <a:sysClr val="windowText" lastClr="000000"/>
              </a:solidFill>
            </a:endParaRPr>
          </a:p>
          <a:p>
            <a:pPr marL="4763" lvl="0" algn="just" defTabSz="914400">
              <a:defRPr/>
            </a:pPr>
            <a:r>
              <a:rPr lang="en-GB" sz="1400" kern="0" dirty="0">
                <a:solidFill>
                  <a:sysClr val="windowText" lastClr="000000"/>
                </a:solidFill>
              </a:rPr>
              <a:t>These consumers choose destinations that makes them </a:t>
            </a:r>
            <a:r>
              <a:rPr lang="en-GB" sz="1396" b="1" kern="0" dirty="0">
                <a:solidFill>
                  <a:srgbClr val="00B050"/>
                </a:solidFill>
              </a:rPr>
              <a:t>feel adventurous</a:t>
            </a:r>
            <a:r>
              <a:rPr lang="en-GB" sz="1400" kern="0" dirty="0">
                <a:solidFill>
                  <a:sysClr val="windowText" lastClr="000000"/>
                </a:solidFill>
              </a:rPr>
              <a:t>. They want to experience something  </a:t>
            </a:r>
            <a:r>
              <a:rPr lang="en-GB" sz="1396" b="1" kern="0" dirty="0">
                <a:solidFill>
                  <a:srgbClr val="00B050"/>
                </a:solidFill>
              </a:rPr>
              <a:t>unique</a:t>
            </a:r>
            <a:r>
              <a:rPr lang="en-GB" sz="1400" kern="0" dirty="0">
                <a:solidFill>
                  <a:sysClr val="windowText" lastClr="000000"/>
                </a:solidFill>
              </a:rPr>
              <a:t>. They want to travel to places that are fuelling their </a:t>
            </a:r>
            <a:r>
              <a:rPr lang="en-GB" sz="1396" b="1" kern="0" dirty="0">
                <a:solidFill>
                  <a:srgbClr val="00B050"/>
                </a:solidFill>
              </a:rPr>
              <a:t>explorative </a:t>
            </a:r>
            <a:r>
              <a:rPr lang="en-GB" sz="1400" kern="0" dirty="0">
                <a:solidFill>
                  <a:sysClr val="windowText" lastClr="000000"/>
                </a:solidFill>
              </a:rPr>
              <a:t>side.</a:t>
            </a:r>
          </a:p>
        </p:txBody>
      </p:sp>
      <p:sp>
        <p:nvSpPr>
          <p:cNvPr id="24" name="TextBox 23"/>
          <p:cNvSpPr txBox="1"/>
          <p:nvPr/>
        </p:nvSpPr>
        <p:spPr>
          <a:xfrm>
            <a:off x="9380478" y="1703969"/>
            <a:ext cx="3439313" cy="2153795"/>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THE ROLE OF BRANDS</a:t>
            </a:r>
            <a:endParaRPr lang="en-GB" sz="1396" kern="0" dirty="0">
              <a:solidFill>
                <a:sysClr val="windowText" lastClr="000000"/>
              </a:solidFill>
            </a:endParaRPr>
          </a:p>
          <a:p>
            <a:pPr marL="4763" lvl="0" algn="just" defTabSz="914400">
              <a:defRPr/>
            </a:pPr>
            <a:r>
              <a:rPr lang="en-US" sz="1400" kern="0" dirty="0">
                <a:solidFill>
                  <a:sysClr val="windowText" lastClr="000000"/>
                </a:solidFill>
              </a:rPr>
              <a:t>The segment is important for brands which try to position themselves as creatively </a:t>
            </a:r>
            <a:r>
              <a:rPr lang="en-US" sz="1396" b="1" kern="0" dirty="0">
                <a:solidFill>
                  <a:srgbClr val="00B050"/>
                </a:solidFill>
              </a:rPr>
              <a:t>individualistic</a:t>
            </a:r>
            <a:r>
              <a:rPr lang="en-US" sz="1400" kern="0" dirty="0">
                <a:solidFill>
                  <a:sysClr val="windowText" lastClr="000000"/>
                </a:solidFill>
              </a:rPr>
              <a:t>, </a:t>
            </a:r>
            <a:r>
              <a:rPr lang="en-US" sz="1396" b="1" kern="0" dirty="0">
                <a:solidFill>
                  <a:srgbClr val="00B050"/>
                </a:solidFill>
              </a:rPr>
              <a:t>unconventional</a:t>
            </a:r>
            <a:r>
              <a:rPr lang="en-US" sz="1400" kern="0" dirty="0">
                <a:solidFill>
                  <a:sysClr val="windowText" lastClr="000000"/>
                </a:solidFill>
              </a:rPr>
              <a:t>, trendy and ahead of the rest, or as a tool for consumers to express their uniqueness, seeing something others has not seen. Also act as a tool for consumers to express their </a:t>
            </a:r>
            <a:r>
              <a:rPr lang="en-US" sz="1400" b="1" kern="0" dirty="0">
                <a:solidFill>
                  <a:srgbClr val="00B050"/>
                </a:solidFill>
              </a:rPr>
              <a:t>environmental awareness</a:t>
            </a:r>
            <a:r>
              <a:rPr lang="en-US" sz="1400" kern="0" dirty="0"/>
              <a:t>. A sustainable destination, not ruined by tourism.</a:t>
            </a:r>
            <a:endParaRPr lang="en-US" sz="1400" kern="0" dirty="0">
              <a:solidFill>
                <a:sysClr val="windowText" lastClr="000000"/>
              </a:solidFill>
            </a:endParaRPr>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448508" y="4486862"/>
            <a:ext cx="3048000" cy="2282952"/>
          </a:xfrm>
          <a:prstGeom prst="rect">
            <a:avLst/>
          </a:prstGeom>
        </p:spPr>
      </p:pic>
      <p:pic>
        <p:nvPicPr>
          <p:cNvPr id="14" name="Picture 2" descr="Bilderesultat for country falg button sweden"/>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696551" y="6876975"/>
            <a:ext cx="513334" cy="481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5494125"/>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999" y="467992"/>
            <a:ext cx="6323904" cy="553998"/>
          </a:xfrm>
        </p:spPr>
        <p:txBody>
          <a:bodyPr>
            <a:noAutofit/>
          </a:bodyPr>
          <a:lstStyle/>
          <a:p>
            <a:r>
              <a:rPr lang="en-GB" dirty="0"/>
              <a:t>The key to brand building</a:t>
            </a:r>
            <a:endParaRPr lang="en-GB" b="1" dirty="0"/>
          </a:p>
        </p:txBody>
      </p:sp>
      <p:sp>
        <p:nvSpPr>
          <p:cNvPr id="14" name="TextBox 13"/>
          <p:cNvSpPr txBox="1"/>
          <p:nvPr/>
        </p:nvSpPr>
        <p:spPr>
          <a:xfrm>
            <a:off x="599207" y="2628503"/>
            <a:ext cx="12234992" cy="648072"/>
          </a:xfrm>
          <a:prstGeom prst="rect">
            <a:avLst/>
          </a:prstGeom>
        </p:spPr>
        <p:txBody>
          <a:bodyPr vert="horz" wrap="square" lIns="0" tIns="0" rIns="0" bIns="0" rtlCol="0">
            <a:normAutofit/>
          </a:bodyPr>
          <a:lstStyle/>
          <a:p>
            <a:pPr algn="ctr"/>
            <a:endParaRPr lang="en-GB" sz="3200" dirty="0"/>
          </a:p>
        </p:txBody>
      </p:sp>
      <p:sp>
        <p:nvSpPr>
          <p:cNvPr id="22" name="Title 1"/>
          <p:cNvSpPr txBox="1">
            <a:spLocks/>
          </p:cNvSpPr>
          <p:nvPr/>
        </p:nvSpPr>
        <p:spPr bwMode="gray">
          <a:xfrm>
            <a:off x="5207719" y="6793934"/>
            <a:ext cx="7994272" cy="553998"/>
          </a:xfrm>
          <a:prstGeom prst="rect">
            <a:avLst/>
          </a:prstGeom>
          <a:solidFill>
            <a:schemeClr val="accent3"/>
          </a:solidFill>
        </p:spPr>
        <p:txBody>
          <a:bodyPr wrap="none" lIns="82819" tIns="0" rIns="82819" bIns="0" rtlCol="0" anchor="ctr">
            <a:no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r>
              <a:rPr lang="en-GB" dirty="0"/>
              <a:t>So </a:t>
            </a:r>
            <a:r>
              <a:rPr lang="en-GB" b="1" dirty="0"/>
              <a:t>how</a:t>
            </a:r>
            <a:r>
              <a:rPr lang="en-GB" dirty="0"/>
              <a:t> do people make choices?</a:t>
            </a:r>
          </a:p>
        </p:txBody>
      </p:sp>
      <p:sp>
        <p:nvSpPr>
          <p:cNvPr id="25" name="Title 1"/>
          <p:cNvSpPr txBox="1">
            <a:spLocks/>
          </p:cNvSpPr>
          <p:nvPr/>
        </p:nvSpPr>
        <p:spPr bwMode="gray">
          <a:xfrm>
            <a:off x="527200" y="1066393"/>
            <a:ext cx="5940660" cy="553998"/>
          </a:xfrm>
          <a:prstGeom prst="rect">
            <a:avLst/>
          </a:prstGeom>
          <a:solidFill>
            <a:schemeClr val="accent3"/>
          </a:solidFill>
        </p:spPr>
        <p:txBody>
          <a:bodyPr wrap="none" lIns="82819" tIns="0" rIns="82819" bIns="0" rtlCol="0" anchor="ctr">
            <a:no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r>
              <a:rPr lang="en-GB" dirty="0"/>
              <a:t>is to think </a:t>
            </a:r>
            <a:r>
              <a:rPr lang="en-GB" b="1" dirty="0"/>
              <a:t>people first</a:t>
            </a:r>
            <a:endParaRPr lang="en-GB" dirty="0"/>
          </a:p>
        </p:txBody>
      </p:sp>
      <p:grpSp>
        <p:nvGrpSpPr>
          <p:cNvPr id="3" name="Group 2"/>
          <p:cNvGrpSpPr/>
          <p:nvPr/>
        </p:nvGrpSpPr>
        <p:grpSpPr>
          <a:xfrm>
            <a:off x="1235923" y="1972603"/>
            <a:ext cx="3163414" cy="4482904"/>
            <a:chOff x="1235923" y="1972603"/>
            <a:chExt cx="3163414" cy="4482904"/>
          </a:xfrm>
        </p:grpSpPr>
        <p:sp>
          <p:nvSpPr>
            <p:cNvPr id="15" name="Rectangle 14"/>
            <p:cNvSpPr/>
            <p:nvPr/>
          </p:nvSpPr>
          <p:spPr bwMode="gray">
            <a:xfrm>
              <a:off x="1247280" y="1972603"/>
              <a:ext cx="3152057" cy="576064"/>
            </a:xfrm>
            <a:prstGeom prst="rect">
              <a:avLst/>
            </a:prstGeom>
            <a:solidFill>
              <a:srgbClr val="007681"/>
            </a:solidFill>
          </p:spPr>
          <p:txBody>
            <a:bodyPr vert="horz" lIns="73456" tIns="0" rIns="24485" bIns="0" rtlCol="0" anchor="ctr">
              <a:noAutofit/>
            </a:bodyPr>
            <a:lstStyle/>
            <a:p>
              <a:pPr algn="ctr" defTabSz="1357788">
                <a:lnSpc>
                  <a:spcPct val="80000"/>
                </a:lnSpc>
                <a:spcBef>
                  <a:spcPts val="1199"/>
                </a:spcBef>
                <a:spcAft>
                  <a:spcPts val="441"/>
                </a:spcAft>
                <a:buFont typeface="Arial" panose="020B0604020202020204" pitchFamily="34" charset="0"/>
                <a:buNone/>
              </a:pPr>
              <a:r>
                <a:rPr lang="en-GB" sz="2000" b="1" cap="all" dirty="0">
                  <a:solidFill>
                    <a:schemeClr val="bg1"/>
                  </a:solidFill>
                </a:rPr>
                <a:t>How people make decisions</a:t>
              </a: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35923" y="2738655"/>
              <a:ext cx="3163414" cy="2423583"/>
            </a:xfrm>
            <a:prstGeom prst="rect">
              <a:avLst/>
            </a:prstGeom>
          </p:spPr>
        </p:pic>
        <p:sp>
          <p:nvSpPr>
            <p:cNvPr id="27" name="Text Placeholder 3"/>
            <p:cNvSpPr txBox="1">
              <a:spLocks/>
            </p:cNvSpPr>
            <p:nvPr/>
          </p:nvSpPr>
          <p:spPr>
            <a:xfrm>
              <a:off x="1247279" y="5358393"/>
              <a:ext cx="3152058" cy="1097114"/>
            </a:xfrm>
            <a:prstGeom prst="rect">
              <a:avLst/>
            </a:prstGeom>
          </p:spPr>
          <p:txBody>
            <a:bodyPr vert="horz" lIns="0" tIns="0" rIns="0" bIns="0" rtlCol="0">
              <a:noAutofit/>
            </a:bodyPr>
            <a:lstStyle>
              <a:lvl1pPr marL="0" indent="0" algn="l" defTabSz="1357788" rtl="0" eaLnBrk="1" latinLnBrk="0" hangingPunct="1">
                <a:lnSpc>
                  <a:spcPct val="100000"/>
                </a:lnSpc>
                <a:spcBef>
                  <a:spcPts val="441"/>
                </a:spcBef>
                <a:spcAft>
                  <a:spcPts val="441"/>
                </a:spcAft>
                <a:buFont typeface="Arial" panose="020B0604020202020204" pitchFamily="34" charset="0"/>
                <a:buNone/>
                <a:defRPr lang="en-US" sz="1764" kern="1200" cap="none" baseline="0" dirty="0" smtClean="0">
                  <a:solidFill>
                    <a:schemeClr val="tx1">
                      <a:lumMod val="75000"/>
                      <a:lumOff val="25000"/>
                    </a:schemeClr>
                  </a:solidFill>
                  <a:latin typeface="+mn-lt"/>
                  <a:ea typeface="+mn-ea"/>
                  <a:cs typeface="+mn-cs"/>
                </a:defRPr>
              </a:lvl1pPr>
              <a:lvl2pPr marL="290419" indent="-201549" algn="l" defTabSz="1357788" rtl="0" eaLnBrk="1" latinLnBrk="0" hangingPunct="1">
                <a:lnSpc>
                  <a:spcPct val="100000"/>
                </a:lnSpc>
                <a:spcBef>
                  <a:spcPts val="441"/>
                </a:spcBef>
                <a:spcAft>
                  <a:spcPts val="441"/>
                </a:spcAft>
                <a:buFont typeface="Arial" panose="020B0604020202020204" pitchFamily="34" charset="0"/>
                <a:buChar char="•"/>
                <a:defRPr sz="1764" kern="1200">
                  <a:solidFill>
                    <a:schemeClr val="tx1"/>
                  </a:solidFill>
                  <a:latin typeface="+mn-lt"/>
                  <a:ea typeface="+mn-ea"/>
                  <a:cs typeface="+mn-cs"/>
                </a:defRPr>
              </a:lvl2pPr>
              <a:lvl3pPr marL="274418" indent="-274418" algn="l" defTabSz="1357788" rtl="0" eaLnBrk="1" latinLnBrk="0" hangingPunct="1">
                <a:lnSpc>
                  <a:spcPct val="100000"/>
                </a:lnSpc>
                <a:spcBef>
                  <a:spcPts val="441"/>
                </a:spcBef>
                <a:spcAft>
                  <a:spcPts val="441"/>
                </a:spcAft>
                <a:buFont typeface="Arial" panose="020B0604020202020204" pitchFamily="34" charset="0"/>
                <a:buChar char="•"/>
                <a:defRPr sz="1764" kern="1200">
                  <a:solidFill>
                    <a:schemeClr val="tx1"/>
                  </a:solidFill>
                  <a:latin typeface="+mn-lt"/>
                  <a:ea typeface="+mn-ea"/>
                  <a:cs typeface="+mn-cs"/>
                </a:defRPr>
              </a:lvl3pPr>
              <a:lvl4pPr marL="634486" indent="-280761" algn="l" defTabSz="1357788" rtl="0" eaLnBrk="1" latinLnBrk="0" hangingPunct="1">
                <a:lnSpc>
                  <a:spcPct val="100000"/>
                </a:lnSpc>
                <a:spcBef>
                  <a:spcPts val="441"/>
                </a:spcBef>
                <a:spcAft>
                  <a:spcPts val="441"/>
                </a:spcAft>
                <a:buFont typeface="Arial" panose="020B0604020202020204" pitchFamily="34" charset="0"/>
                <a:buChar char="–"/>
                <a:defRPr sz="1764" kern="1200">
                  <a:solidFill>
                    <a:schemeClr val="tx1"/>
                  </a:solidFill>
                  <a:latin typeface="+mn-lt"/>
                  <a:ea typeface="+mn-ea"/>
                  <a:cs typeface="+mn-cs"/>
                </a:defRPr>
              </a:lvl4pPr>
              <a:lvl5pPr marL="891453" indent="-258554" algn="l" defTabSz="1357788" rtl="0" eaLnBrk="1" latinLnBrk="0" hangingPunct="1">
                <a:lnSpc>
                  <a:spcPct val="100000"/>
                </a:lnSpc>
                <a:spcBef>
                  <a:spcPts val="441"/>
                </a:spcBef>
                <a:spcAft>
                  <a:spcPts val="441"/>
                </a:spcAft>
                <a:buSzPct val="85000"/>
                <a:buFont typeface="Arial" panose="020B0604020202020204" pitchFamily="34" charset="0"/>
                <a:buChar char="•"/>
                <a:defRPr sz="1764" kern="1200">
                  <a:solidFill>
                    <a:schemeClr val="tx1"/>
                  </a:solidFill>
                  <a:latin typeface="+mn-lt"/>
                  <a:ea typeface="+mn-ea"/>
                  <a:cs typeface="+mn-cs"/>
                </a:defRPr>
              </a:lvl5pPr>
              <a:lvl6pPr marL="3733920" indent="-339446" algn="l" defTabSz="1357788" rtl="0" eaLnBrk="1" latinLnBrk="0" hangingPunct="1">
                <a:spcBef>
                  <a:spcPct val="20000"/>
                </a:spcBef>
                <a:buFont typeface="Arial" panose="020B0604020202020204" pitchFamily="34" charset="0"/>
                <a:buChar char="•"/>
                <a:defRPr sz="2940" kern="1200">
                  <a:solidFill>
                    <a:schemeClr val="tx1"/>
                  </a:solidFill>
                  <a:latin typeface="+mn-lt"/>
                  <a:ea typeface="+mn-ea"/>
                  <a:cs typeface="+mn-cs"/>
                </a:defRPr>
              </a:lvl6pPr>
              <a:lvl7pPr marL="4412816" indent="-339446" algn="l" defTabSz="1357788" rtl="0" eaLnBrk="1" latinLnBrk="0" hangingPunct="1">
                <a:spcBef>
                  <a:spcPct val="20000"/>
                </a:spcBef>
                <a:buFont typeface="Arial" panose="020B0604020202020204" pitchFamily="34" charset="0"/>
                <a:buChar char="•"/>
                <a:defRPr sz="2940" kern="1200">
                  <a:solidFill>
                    <a:schemeClr val="tx1"/>
                  </a:solidFill>
                  <a:latin typeface="+mn-lt"/>
                  <a:ea typeface="+mn-ea"/>
                  <a:cs typeface="+mn-cs"/>
                </a:defRPr>
              </a:lvl7pPr>
              <a:lvl8pPr marL="5091703" indent="-339446" algn="l" defTabSz="1357788" rtl="0" eaLnBrk="1" latinLnBrk="0" hangingPunct="1">
                <a:spcBef>
                  <a:spcPct val="20000"/>
                </a:spcBef>
                <a:buFont typeface="Arial" panose="020B0604020202020204" pitchFamily="34" charset="0"/>
                <a:buChar char="•"/>
                <a:defRPr sz="2940" kern="1200">
                  <a:solidFill>
                    <a:schemeClr val="tx1"/>
                  </a:solidFill>
                  <a:latin typeface="+mn-lt"/>
                  <a:ea typeface="+mn-ea"/>
                  <a:cs typeface="+mn-cs"/>
                </a:defRPr>
              </a:lvl8pPr>
              <a:lvl9pPr marL="5770604" indent="-339446" algn="l" defTabSz="1357788" rtl="0" eaLnBrk="1" latinLnBrk="0" hangingPunct="1">
                <a:spcBef>
                  <a:spcPct val="20000"/>
                </a:spcBef>
                <a:buFont typeface="Arial" panose="020B0604020202020204" pitchFamily="34" charset="0"/>
                <a:buChar char="•"/>
                <a:defRPr sz="2940" kern="1200">
                  <a:solidFill>
                    <a:schemeClr val="tx1"/>
                  </a:solidFill>
                  <a:latin typeface="+mn-lt"/>
                  <a:ea typeface="+mn-ea"/>
                  <a:cs typeface="+mn-cs"/>
                </a:defRPr>
              </a:lvl9pPr>
            </a:lstStyle>
            <a:p>
              <a:pPr marL="0" marR="0" lvl="0" indent="0" algn="l" defTabSz="1357788" rtl="0" eaLnBrk="1" fontAlgn="auto" latinLnBrk="0" hangingPunct="1">
                <a:lnSpc>
                  <a:spcPct val="100000"/>
                </a:lnSpc>
                <a:spcBef>
                  <a:spcPts val="441"/>
                </a:spcBef>
                <a:spcAft>
                  <a:spcPts val="441"/>
                </a:spcAft>
                <a:buClrTx/>
                <a:buSzTx/>
                <a:buFont typeface="Arial" panose="020B0604020202020204" pitchFamily="34" charset="0"/>
                <a:buNone/>
                <a:tabLst/>
                <a:defRPr/>
              </a:pPr>
              <a:r>
                <a:rPr kumimoji="0" lang="en-GB" sz="1600" b="1" i="0" u="none" strike="noStrike" kern="1200" cap="none" spc="0" normalizeH="0" baseline="0" noProof="0" dirty="0">
                  <a:ln>
                    <a:noFill/>
                  </a:ln>
                  <a:solidFill>
                    <a:srgbClr val="007681"/>
                  </a:solidFill>
                  <a:effectLst/>
                  <a:uLnTx/>
                  <a:uFillTx/>
                  <a:latin typeface="Calibri"/>
                  <a:ea typeface="+mn-ea"/>
                  <a:cs typeface="+mn-cs"/>
                </a:rPr>
                <a:t>Decision-making is often more unconscious </a:t>
              </a:r>
              <a:r>
                <a:rPr kumimoji="0" lang="en-GB" sz="1600" b="0" i="0" u="none" strike="noStrike" kern="1200" cap="none" spc="0" normalizeH="0" baseline="0" noProof="0" dirty="0">
                  <a:ln>
                    <a:noFill/>
                  </a:ln>
                  <a:solidFill>
                    <a:srgbClr val="C8C9C7">
                      <a:lumMod val="50000"/>
                    </a:srgbClr>
                  </a:solidFill>
                  <a:effectLst/>
                  <a:uLnTx/>
                  <a:uFillTx/>
                  <a:latin typeface="Calibri"/>
                  <a:ea typeface="+mn-ea"/>
                  <a:cs typeface="+mn-cs"/>
                </a:rPr>
                <a:t>than conscious, using mental shortcuts to reduce effort.</a:t>
              </a:r>
            </a:p>
          </p:txBody>
        </p:sp>
      </p:grpSp>
      <p:grpSp>
        <p:nvGrpSpPr>
          <p:cNvPr id="5" name="Group 4"/>
          <p:cNvGrpSpPr/>
          <p:nvPr/>
        </p:nvGrpSpPr>
        <p:grpSpPr>
          <a:xfrm>
            <a:off x="4654794" y="1972603"/>
            <a:ext cx="4019970" cy="4482904"/>
            <a:chOff x="4654794" y="1972603"/>
            <a:chExt cx="4019970" cy="4482904"/>
          </a:xfrm>
        </p:grpSpPr>
        <p:pic>
          <p:nvPicPr>
            <p:cNvPr id="8" name="Picture Placeholder 19"/>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4983019" y="2876661"/>
              <a:ext cx="2914020" cy="2234735"/>
            </a:xfrm>
            <a:prstGeom prst="rect">
              <a:avLst/>
            </a:prstGeom>
          </p:spPr>
        </p:pic>
        <p:sp>
          <p:nvSpPr>
            <p:cNvPr id="18" name="Rectangle 17"/>
            <p:cNvSpPr/>
            <p:nvPr/>
          </p:nvSpPr>
          <p:spPr bwMode="gray">
            <a:xfrm>
              <a:off x="4654794" y="1972603"/>
              <a:ext cx="4019969" cy="576064"/>
            </a:xfrm>
            <a:prstGeom prst="rect">
              <a:avLst/>
            </a:prstGeom>
            <a:solidFill>
              <a:srgbClr val="418FAB"/>
            </a:solidFill>
          </p:spPr>
          <p:txBody>
            <a:bodyPr vert="horz" lIns="73456" tIns="0" rIns="24485" bIns="0" rtlCol="0" anchor="ctr">
              <a:noAutofit/>
            </a:bodyPr>
            <a:lstStyle/>
            <a:p>
              <a:pPr algn="ctr" defTabSz="1357788">
                <a:lnSpc>
                  <a:spcPct val="80000"/>
                </a:lnSpc>
                <a:spcBef>
                  <a:spcPts val="1199"/>
                </a:spcBef>
                <a:spcAft>
                  <a:spcPts val="441"/>
                </a:spcAft>
                <a:buFont typeface="Arial" panose="020B0604020202020204" pitchFamily="34" charset="0"/>
                <a:buNone/>
              </a:pPr>
              <a:r>
                <a:rPr lang="en-GB" sz="2000" b="1" cap="all" dirty="0">
                  <a:solidFill>
                    <a:schemeClr val="bg1"/>
                  </a:solidFill>
                </a:rPr>
                <a:t>How people think about brands</a:t>
              </a:r>
            </a:p>
          </p:txBody>
        </p:sp>
        <p:sp>
          <p:nvSpPr>
            <p:cNvPr id="28" name="Text Placeholder 4"/>
            <p:cNvSpPr txBox="1">
              <a:spLocks/>
            </p:cNvSpPr>
            <p:nvPr/>
          </p:nvSpPr>
          <p:spPr>
            <a:xfrm>
              <a:off x="4654794" y="5358393"/>
              <a:ext cx="4019970" cy="1097114"/>
            </a:xfrm>
            <a:prstGeom prst="rect">
              <a:avLst/>
            </a:prstGeom>
          </p:spPr>
          <p:txBody>
            <a:bodyPr vert="horz" lIns="0" tIns="0" rIns="0" bIns="0" rtlCol="0">
              <a:noAutofit/>
            </a:bodyPr>
            <a:lstStyle>
              <a:lvl1pPr marL="0" indent="0" algn="l" defTabSz="1357788" rtl="0" eaLnBrk="1" latinLnBrk="0" hangingPunct="1">
                <a:lnSpc>
                  <a:spcPct val="100000"/>
                </a:lnSpc>
                <a:spcBef>
                  <a:spcPts val="441"/>
                </a:spcBef>
                <a:spcAft>
                  <a:spcPts val="441"/>
                </a:spcAft>
                <a:buFont typeface="Arial" panose="020B0604020202020204" pitchFamily="34" charset="0"/>
                <a:buNone/>
                <a:defRPr lang="en-US" sz="1764" kern="1200" cap="none" baseline="0" dirty="0" smtClean="0">
                  <a:solidFill>
                    <a:schemeClr val="tx1">
                      <a:lumMod val="75000"/>
                      <a:lumOff val="25000"/>
                    </a:schemeClr>
                  </a:solidFill>
                  <a:latin typeface="+mn-lt"/>
                  <a:ea typeface="+mn-ea"/>
                  <a:cs typeface="+mn-cs"/>
                </a:defRPr>
              </a:lvl1pPr>
              <a:lvl2pPr marL="290419" indent="-201549" algn="l" defTabSz="1357788" rtl="0" eaLnBrk="1" latinLnBrk="0" hangingPunct="1">
                <a:lnSpc>
                  <a:spcPct val="100000"/>
                </a:lnSpc>
                <a:spcBef>
                  <a:spcPts val="441"/>
                </a:spcBef>
                <a:spcAft>
                  <a:spcPts val="441"/>
                </a:spcAft>
                <a:buFont typeface="Arial" panose="020B0604020202020204" pitchFamily="34" charset="0"/>
                <a:buChar char="•"/>
                <a:defRPr sz="1764" kern="1200">
                  <a:solidFill>
                    <a:schemeClr val="tx1"/>
                  </a:solidFill>
                  <a:latin typeface="+mn-lt"/>
                  <a:ea typeface="+mn-ea"/>
                  <a:cs typeface="+mn-cs"/>
                </a:defRPr>
              </a:lvl2pPr>
              <a:lvl3pPr marL="274418" indent="-274418" algn="l" defTabSz="1357788" rtl="0" eaLnBrk="1" latinLnBrk="0" hangingPunct="1">
                <a:lnSpc>
                  <a:spcPct val="100000"/>
                </a:lnSpc>
                <a:spcBef>
                  <a:spcPts val="441"/>
                </a:spcBef>
                <a:spcAft>
                  <a:spcPts val="441"/>
                </a:spcAft>
                <a:buFont typeface="Arial" panose="020B0604020202020204" pitchFamily="34" charset="0"/>
                <a:buChar char="•"/>
                <a:defRPr sz="1764" kern="1200">
                  <a:solidFill>
                    <a:schemeClr val="tx1"/>
                  </a:solidFill>
                  <a:latin typeface="+mn-lt"/>
                  <a:ea typeface="+mn-ea"/>
                  <a:cs typeface="+mn-cs"/>
                </a:defRPr>
              </a:lvl3pPr>
              <a:lvl4pPr marL="634486" indent="-280761" algn="l" defTabSz="1357788" rtl="0" eaLnBrk="1" latinLnBrk="0" hangingPunct="1">
                <a:lnSpc>
                  <a:spcPct val="100000"/>
                </a:lnSpc>
                <a:spcBef>
                  <a:spcPts val="441"/>
                </a:spcBef>
                <a:spcAft>
                  <a:spcPts val="441"/>
                </a:spcAft>
                <a:buFont typeface="Arial" panose="020B0604020202020204" pitchFamily="34" charset="0"/>
                <a:buChar char="–"/>
                <a:defRPr sz="1764" kern="1200">
                  <a:solidFill>
                    <a:schemeClr val="tx1"/>
                  </a:solidFill>
                  <a:latin typeface="+mn-lt"/>
                  <a:ea typeface="+mn-ea"/>
                  <a:cs typeface="+mn-cs"/>
                </a:defRPr>
              </a:lvl4pPr>
              <a:lvl5pPr marL="891453" indent="-258554" algn="l" defTabSz="1357788" rtl="0" eaLnBrk="1" latinLnBrk="0" hangingPunct="1">
                <a:lnSpc>
                  <a:spcPct val="100000"/>
                </a:lnSpc>
                <a:spcBef>
                  <a:spcPts val="441"/>
                </a:spcBef>
                <a:spcAft>
                  <a:spcPts val="441"/>
                </a:spcAft>
                <a:buSzPct val="85000"/>
                <a:buFont typeface="Arial" panose="020B0604020202020204" pitchFamily="34" charset="0"/>
                <a:buChar char="•"/>
                <a:defRPr sz="1764" kern="1200">
                  <a:solidFill>
                    <a:schemeClr val="tx1"/>
                  </a:solidFill>
                  <a:latin typeface="+mn-lt"/>
                  <a:ea typeface="+mn-ea"/>
                  <a:cs typeface="+mn-cs"/>
                </a:defRPr>
              </a:lvl5pPr>
              <a:lvl6pPr marL="3733920" indent="-339446" algn="l" defTabSz="1357788" rtl="0" eaLnBrk="1" latinLnBrk="0" hangingPunct="1">
                <a:spcBef>
                  <a:spcPct val="20000"/>
                </a:spcBef>
                <a:buFont typeface="Arial" panose="020B0604020202020204" pitchFamily="34" charset="0"/>
                <a:buChar char="•"/>
                <a:defRPr sz="2940" kern="1200">
                  <a:solidFill>
                    <a:schemeClr val="tx1"/>
                  </a:solidFill>
                  <a:latin typeface="+mn-lt"/>
                  <a:ea typeface="+mn-ea"/>
                  <a:cs typeface="+mn-cs"/>
                </a:defRPr>
              </a:lvl6pPr>
              <a:lvl7pPr marL="4412816" indent="-339446" algn="l" defTabSz="1357788" rtl="0" eaLnBrk="1" latinLnBrk="0" hangingPunct="1">
                <a:spcBef>
                  <a:spcPct val="20000"/>
                </a:spcBef>
                <a:buFont typeface="Arial" panose="020B0604020202020204" pitchFamily="34" charset="0"/>
                <a:buChar char="•"/>
                <a:defRPr sz="2940" kern="1200">
                  <a:solidFill>
                    <a:schemeClr val="tx1"/>
                  </a:solidFill>
                  <a:latin typeface="+mn-lt"/>
                  <a:ea typeface="+mn-ea"/>
                  <a:cs typeface="+mn-cs"/>
                </a:defRPr>
              </a:lvl7pPr>
              <a:lvl8pPr marL="5091703" indent="-339446" algn="l" defTabSz="1357788" rtl="0" eaLnBrk="1" latinLnBrk="0" hangingPunct="1">
                <a:spcBef>
                  <a:spcPct val="20000"/>
                </a:spcBef>
                <a:buFont typeface="Arial" panose="020B0604020202020204" pitchFamily="34" charset="0"/>
                <a:buChar char="•"/>
                <a:defRPr sz="2940" kern="1200">
                  <a:solidFill>
                    <a:schemeClr val="tx1"/>
                  </a:solidFill>
                  <a:latin typeface="+mn-lt"/>
                  <a:ea typeface="+mn-ea"/>
                  <a:cs typeface="+mn-cs"/>
                </a:defRPr>
              </a:lvl8pPr>
              <a:lvl9pPr marL="5770604" indent="-339446" algn="l" defTabSz="1357788" rtl="0" eaLnBrk="1" latinLnBrk="0" hangingPunct="1">
                <a:spcBef>
                  <a:spcPct val="20000"/>
                </a:spcBef>
                <a:buFont typeface="Arial" panose="020B0604020202020204" pitchFamily="34" charset="0"/>
                <a:buChar char="•"/>
                <a:defRPr sz="2940" kern="1200">
                  <a:solidFill>
                    <a:schemeClr val="tx1"/>
                  </a:solidFill>
                  <a:latin typeface="+mn-lt"/>
                  <a:ea typeface="+mn-ea"/>
                  <a:cs typeface="+mn-cs"/>
                </a:defRPr>
              </a:lvl9pPr>
            </a:lstStyle>
            <a:p>
              <a:pPr marL="0" marR="0" lvl="0" indent="0" algn="l" defTabSz="1357788" rtl="0" eaLnBrk="1" fontAlgn="auto" latinLnBrk="0" hangingPunct="1">
                <a:lnSpc>
                  <a:spcPct val="100000"/>
                </a:lnSpc>
                <a:spcBef>
                  <a:spcPts val="441"/>
                </a:spcBef>
                <a:spcAft>
                  <a:spcPts val="441"/>
                </a:spcAft>
                <a:buClrTx/>
                <a:buSzTx/>
                <a:buFont typeface="Arial" panose="020B0604020202020204" pitchFamily="34" charset="0"/>
                <a:buNone/>
                <a:tabLst/>
                <a:defRPr/>
              </a:pPr>
              <a:r>
                <a:rPr kumimoji="0" lang="en-GB" sz="1600" b="1" i="0" u="none" strike="noStrike" kern="1200" cap="none" spc="0" normalizeH="0" baseline="0" noProof="0" dirty="0">
                  <a:ln>
                    <a:noFill/>
                  </a:ln>
                  <a:solidFill>
                    <a:srgbClr val="418FAB"/>
                  </a:solidFill>
                  <a:effectLst/>
                  <a:uLnTx/>
                  <a:uFillTx/>
                  <a:latin typeface="Calibri"/>
                  <a:ea typeface="+mn-ea"/>
                  <a:cs typeface="+mn-cs"/>
                </a:rPr>
                <a:t>Brands exist in peoples’ minds as a network</a:t>
              </a:r>
              <a:r>
                <a:rPr kumimoji="0" lang="en-GB" sz="1600" b="0" i="0" u="none" strike="noStrike" kern="1200" cap="none" spc="0" normalizeH="0" baseline="0" noProof="0" dirty="0">
                  <a:ln>
                    <a:noFill/>
                  </a:ln>
                  <a:solidFill>
                    <a:srgbClr val="636363"/>
                  </a:solidFill>
                  <a:effectLst/>
                  <a:uLnTx/>
                  <a:uFillTx/>
                  <a:latin typeface="Calibri"/>
                  <a:ea typeface="+mn-ea"/>
                  <a:cs typeface="+mn-cs"/>
                </a:rPr>
                <a:t>: a unique memory structure of thoughts, feelings, experiences, images, stories, associations, colours, sounds, symbols and memories.</a:t>
              </a:r>
            </a:p>
            <a:p>
              <a:pPr marL="0" marR="0" lvl="0" indent="0" algn="l" defTabSz="1357788" rtl="0" eaLnBrk="1" fontAlgn="auto" latinLnBrk="0" hangingPunct="1">
                <a:lnSpc>
                  <a:spcPct val="100000"/>
                </a:lnSpc>
                <a:spcBef>
                  <a:spcPts val="441"/>
                </a:spcBef>
                <a:spcAft>
                  <a:spcPts val="441"/>
                </a:spcAft>
                <a:buClrTx/>
                <a:buSzTx/>
                <a:buFont typeface="Arial" panose="020B0604020202020204" pitchFamily="34" charset="0"/>
                <a:buNone/>
                <a:tabLst/>
                <a:defRPr/>
              </a:pPr>
              <a:endParaRPr kumimoji="0" lang="en-GB" sz="1600" b="0" i="0" u="none" strike="noStrike" kern="1200" cap="none" spc="0" normalizeH="0" baseline="0" noProof="0" dirty="0">
                <a:ln>
                  <a:noFill/>
                </a:ln>
                <a:solidFill>
                  <a:srgbClr val="222223">
                    <a:lumMod val="75000"/>
                    <a:lumOff val="25000"/>
                  </a:srgbClr>
                </a:solidFill>
                <a:effectLst/>
                <a:uLnTx/>
                <a:uFillTx/>
                <a:latin typeface="Calibri"/>
                <a:ea typeface="+mn-ea"/>
                <a:cs typeface="+mn-cs"/>
              </a:endParaRPr>
            </a:p>
          </p:txBody>
        </p:sp>
      </p:grpSp>
      <p:grpSp>
        <p:nvGrpSpPr>
          <p:cNvPr id="6" name="Group 5"/>
          <p:cNvGrpSpPr/>
          <p:nvPr/>
        </p:nvGrpSpPr>
        <p:grpSpPr>
          <a:xfrm>
            <a:off x="8930221" y="1972603"/>
            <a:ext cx="4131774" cy="4832364"/>
            <a:chOff x="8930221" y="1972603"/>
            <a:chExt cx="4131774" cy="4832364"/>
          </a:xfrm>
        </p:grpSpPr>
        <p:sp>
          <p:nvSpPr>
            <p:cNvPr id="19" name="Rectangle 18"/>
            <p:cNvSpPr/>
            <p:nvPr/>
          </p:nvSpPr>
          <p:spPr bwMode="gray">
            <a:xfrm>
              <a:off x="8930221" y="1972603"/>
              <a:ext cx="4131774" cy="576064"/>
            </a:xfrm>
            <a:prstGeom prst="rect">
              <a:avLst/>
            </a:prstGeom>
            <a:solidFill>
              <a:srgbClr val="E87722"/>
            </a:solidFill>
          </p:spPr>
          <p:txBody>
            <a:bodyPr vert="horz" lIns="73456" tIns="0" rIns="24485" bIns="0" rtlCol="0" anchor="ctr">
              <a:noAutofit/>
            </a:bodyPr>
            <a:lstStyle/>
            <a:p>
              <a:pPr algn="ctr" defTabSz="1357788">
                <a:lnSpc>
                  <a:spcPct val="80000"/>
                </a:lnSpc>
                <a:spcBef>
                  <a:spcPts val="1199"/>
                </a:spcBef>
                <a:spcAft>
                  <a:spcPts val="441"/>
                </a:spcAft>
                <a:buFont typeface="Arial" panose="020B0604020202020204" pitchFamily="34" charset="0"/>
                <a:buNone/>
              </a:pPr>
              <a:r>
                <a:rPr lang="en-GB" sz="2000" b="1" cap="all" dirty="0">
                  <a:solidFill>
                    <a:schemeClr val="bg1"/>
                  </a:solidFill>
                </a:rPr>
                <a:t>How people are influenced</a:t>
              </a:r>
            </a:p>
          </p:txBody>
        </p:sp>
        <p:sp>
          <p:nvSpPr>
            <p:cNvPr id="29" name="Text Placeholder 9"/>
            <p:cNvSpPr txBox="1">
              <a:spLocks/>
            </p:cNvSpPr>
            <p:nvPr/>
          </p:nvSpPr>
          <p:spPr>
            <a:xfrm>
              <a:off x="8930221" y="5358395"/>
              <a:ext cx="4131774" cy="1446572"/>
            </a:xfrm>
            <a:prstGeom prst="rect">
              <a:avLst/>
            </a:prstGeom>
          </p:spPr>
          <p:txBody>
            <a:bodyPr vert="horz" lIns="0" tIns="0" rIns="0" bIns="0" rtlCol="0">
              <a:noAutofit/>
            </a:bodyPr>
            <a:lstStyle>
              <a:lvl1pPr marL="0" indent="0" algn="l" defTabSz="1357788" rtl="0" eaLnBrk="1" latinLnBrk="0" hangingPunct="1">
                <a:lnSpc>
                  <a:spcPct val="100000"/>
                </a:lnSpc>
                <a:spcBef>
                  <a:spcPts val="441"/>
                </a:spcBef>
                <a:spcAft>
                  <a:spcPts val="441"/>
                </a:spcAft>
                <a:buFont typeface="Arial" panose="020B0604020202020204" pitchFamily="34" charset="0"/>
                <a:buNone/>
                <a:defRPr lang="en-US" sz="1764" kern="1200" cap="none" baseline="0" dirty="0" smtClean="0">
                  <a:solidFill>
                    <a:schemeClr val="tx1">
                      <a:lumMod val="75000"/>
                      <a:lumOff val="25000"/>
                    </a:schemeClr>
                  </a:solidFill>
                  <a:latin typeface="+mn-lt"/>
                  <a:ea typeface="+mn-ea"/>
                  <a:cs typeface="+mn-cs"/>
                </a:defRPr>
              </a:lvl1pPr>
              <a:lvl2pPr marL="290419" indent="-201549" algn="l" defTabSz="1357788" rtl="0" eaLnBrk="1" latinLnBrk="0" hangingPunct="1">
                <a:lnSpc>
                  <a:spcPct val="100000"/>
                </a:lnSpc>
                <a:spcBef>
                  <a:spcPts val="441"/>
                </a:spcBef>
                <a:spcAft>
                  <a:spcPts val="441"/>
                </a:spcAft>
                <a:buFont typeface="Arial" panose="020B0604020202020204" pitchFamily="34" charset="0"/>
                <a:buChar char="•"/>
                <a:defRPr sz="1764" kern="1200">
                  <a:solidFill>
                    <a:schemeClr val="tx1"/>
                  </a:solidFill>
                  <a:latin typeface="+mn-lt"/>
                  <a:ea typeface="+mn-ea"/>
                  <a:cs typeface="+mn-cs"/>
                </a:defRPr>
              </a:lvl2pPr>
              <a:lvl3pPr marL="274418" indent="-274418" algn="l" defTabSz="1357788" rtl="0" eaLnBrk="1" latinLnBrk="0" hangingPunct="1">
                <a:lnSpc>
                  <a:spcPct val="100000"/>
                </a:lnSpc>
                <a:spcBef>
                  <a:spcPts val="441"/>
                </a:spcBef>
                <a:spcAft>
                  <a:spcPts val="441"/>
                </a:spcAft>
                <a:buFont typeface="Arial" panose="020B0604020202020204" pitchFamily="34" charset="0"/>
                <a:buChar char="•"/>
                <a:defRPr sz="1764" kern="1200">
                  <a:solidFill>
                    <a:schemeClr val="tx1"/>
                  </a:solidFill>
                  <a:latin typeface="+mn-lt"/>
                  <a:ea typeface="+mn-ea"/>
                  <a:cs typeface="+mn-cs"/>
                </a:defRPr>
              </a:lvl3pPr>
              <a:lvl4pPr marL="634486" indent="-280761" algn="l" defTabSz="1357788" rtl="0" eaLnBrk="1" latinLnBrk="0" hangingPunct="1">
                <a:lnSpc>
                  <a:spcPct val="100000"/>
                </a:lnSpc>
                <a:spcBef>
                  <a:spcPts val="441"/>
                </a:spcBef>
                <a:spcAft>
                  <a:spcPts val="441"/>
                </a:spcAft>
                <a:buFont typeface="Arial" panose="020B0604020202020204" pitchFamily="34" charset="0"/>
                <a:buChar char="–"/>
                <a:defRPr sz="1764" kern="1200">
                  <a:solidFill>
                    <a:schemeClr val="tx1"/>
                  </a:solidFill>
                  <a:latin typeface="+mn-lt"/>
                  <a:ea typeface="+mn-ea"/>
                  <a:cs typeface="+mn-cs"/>
                </a:defRPr>
              </a:lvl4pPr>
              <a:lvl5pPr marL="891453" indent="-258554" algn="l" defTabSz="1357788" rtl="0" eaLnBrk="1" latinLnBrk="0" hangingPunct="1">
                <a:lnSpc>
                  <a:spcPct val="100000"/>
                </a:lnSpc>
                <a:spcBef>
                  <a:spcPts val="441"/>
                </a:spcBef>
                <a:spcAft>
                  <a:spcPts val="441"/>
                </a:spcAft>
                <a:buSzPct val="85000"/>
                <a:buFont typeface="Arial" panose="020B0604020202020204" pitchFamily="34" charset="0"/>
                <a:buChar char="•"/>
                <a:defRPr sz="1764" kern="1200">
                  <a:solidFill>
                    <a:schemeClr val="tx1"/>
                  </a:solidFill>
                  <a:latin typeface="+mn-lt"/>
                  <a:ea typeface="+mn-ea"/>
                  <a:cs typeface="+mn-cs"/>
                </a:defRPr>
              </a:lvl5pPr>
              <a:lvl6pPr marL="3733920" indent="-339446" algn="l" defTabSz="1357788" rtl="0" eaLnBrk="1" latinLnBrk="0" hangingPunct="1">
                <a:spcBef>
                  <a:spcPct val="20000"/>
                </a:spcBef>
                <a:buFont typeface="Arial" panose="020B0604020202020204" pitchFamily="34" charset="0"/>
                <a:buChar char="•"/>
                <a:defRPr sz="2940" kern="1200">
                  <a:solidFill>
                    <a:schemeClr val="tx1"/>
                  </a:solidFill>
                  <a:latin typeface="+mn-lt"/>
                  <a:ea typeface="+mn-ea"/>
                  <a:cs typeface="+mn-cs"/>
                </a:defRPr>
              </a:lvl6pPr>
              <a:lvl7pPr marL="4412816" indent="-339446" algn="l" defTabSz="1357788" rtl="0" eaLnBrk="1" latinLnBrk="0" hangingPunct="1">
                <a:spcBef>
                  <a:spcPct val="20000"/>
                </a:spcBef>
                <a:buFont typeface="Arial" panose="020B0604020202020204" pitchFamily="34" charset="0"/>
                <a:buChar char="•"/>
                <a:defRPr sz="2940" kern="1200">
                  <a:solidFill>
                    <a:schemeClr val="tx1"/>
                  </a:solidFill>
                  <a:latin typeface="+mn-lt"/>
                  <a:ea typeface="+mn-ea"/>
                  <a:cs typeface="+mn-cs"/>
                </a:defRPr>
              </a:lvl7pPr>
              <a:lvl8pPr marL="5091703" indent="-339446" algn="l" defTabSz="1357788" rtl="0" eaLnBrk="1" latinLnBrk="0" hangingPunct="1">
                <a:spcBef>
                  <a:spcPct val="20000"/>
                </a:spcBef>
                <a:buFont typeface="Arial" panose="020B0604020202020204" pitchFamily="34" charset="0"/>
                <a:buChar char="•"/>
                <a:defRPr sz="2940" kern="1200">
                  <a:solidFill>
                    <a:schemeClr val="tx1"/>
                  </a:solidFill>
                  <a:latin typeface="+mn-lt"/>
                  <a:ea typeface="+mn-ea"/>
                  <a:cs typeface="+mn-cs"/>
                </a:defRPr>
              </a:lvl8pPr>
              <a:lvl9pPr marL="5770604" indent="-339446" algn="l" defTabSz="1357788" rtl="0" eaLnBrk="1" latinLnBrk="0" hangingPunct="1">
                <a:spcBef>
                  <a:spcPct val="20000"/>
                </a:spcBef>
                <a:buFont typeface="Arial" panose="020B0604020202020204" pitchFamily="34" charset="0"/>
                <a:buChar char="•"/>
                <a:defRPr sz="2940" kern="1200">
                  <a:solidFill>
                    <a:schemeClr val="tx1"/>
                  </a:solidFill>
                  <a:latin typeface="+mn-lt"/>
                  <a:ea typeface="+mn-ea"/>
                  <a:cs typeface="+mn-cs"/>
                </a:defRPr>
              </a:lvl9pPr>
            </a:lstStyle>
            <a:p>
              <a:pPr marL="0" marR="0" lvl="0" indent="0" algn="l" defTabSz="1357788" rtl="0" eaLnBrk="1" fontAlgn="auto" latinLnBrk="0" hangingPunct="1">
                <a:lnSpc>
                  <a:spcPct val="100000"/>
                </a:lnSpc>
                <a:spcBef>
                  <a:spcPts val="441"/>
                </a:spcBef>
                <a:spcAft>
                  <a:spcPts val="441"/>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E87722"/>
                  </a:solidFill>
                  <a:effectLst/>
                  <a:uLnTx/>
                  <a:uFillTx/>
                  <a:latin typeface="Calibri"/>
                  <a:ea typeface="+mn-ea"/>
                  <a:cs typeface="+mn-cs"/>
                </a:rPr>
                <a:t>Memory salience </a:t>
              </a:r>
              <a:r>
                <a:rPr kumimoji="0" lang="en-US" sz="1600" b="0" i="0" u="none" strike="noStrike" kern="1200" cap="none" spc="0" normalizeH="0" baseline="0" noProof="0" dirty="0">
                  <a:ln>
                    <a:noFill/>
                  </a:ln>
                  <a:solidFill>
                    <a:srgbClr val="636363"/>
                  </a:solidFill>
                  <a:effectLst/>
                  <a:uLnTx/>
                  <a:uFillTx/>
                  <a:latin typeface="Calibri"/>
                  <a:ea typeface="+mn-ea"/>
                  <a:cs typeface="+mn-cs"/>
                </a:rPr>
                <a:t>refers to all the existing aspects of the brand’s mental network.  </a:t>
              </a:r>
              <a:r>
                <a:rPr kumimoji="0" lang="en-US" sz="1600" b="1" i="0" u="none" strike="noStrike" kern="1200" cap="none" spc="0" normalizeH="0" baseline="0" noProof="0" dirty="0">
                  <a:ln>
                    <a:noFill/>
                  </a:ln>
                  <a:solidFill>
                    <a:srgbClr val="E87722"/>
                  </a:solidFill>
                  <a:effectLst/>
                  <a:uLnTx/>
                  <a:uFillTx/>
                  <a:latin typeface="Calibri"/>
                  <a:ea typeface="+mn-ea"/>
                  <a:cs typeface="+mn-cs"/>
                </a:rPr>
                <a:t>Attention salience </a:t>
              </a:r>
              <a:r>
                <a:rPr kumimoji="0" lang="en-US" sz="1600" b="0" i="0" u="none" strike="noStrike" kern="1200" cap="none" spc="0" normalizeH="0" baseline="0" noProof="0" dirty="0">
                  <a:ln>
                    <a:noFill/>
                  </a:ln>
                  <a:solidFill>
                    <a:srgbClr val="636363"/>
                  </a:solidFill>
                  <a:effectLst/>
                  <a:uLnTx/>
                  <a:uFillTx/>
                  <a:latin typeface="Calibri"/>
                  <a:ea typeface="+mn-ea"/>
                  <a:cs typeface="+mn-cs"/>
                </a:rPr>
                <a:t>is about the cues and stimuli that capture our attention at any touchpoint.</a:t>
              </a:r>
            </a:p>
          </p:txBody>
        </p:sp>
        <p:pic>
          <p:nvPicPr>
            <p:cNvPr id="30" name="Picture Placeholder 20"/>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9096151" y="2740663"/>
              <a:ext cx="3269948" cy="2506730"/>
            </a:xfrm>
            <a:prstGeom prst="rect">
              <a:avLst/>
            </a:prstGeom>
          </p:spPr>
        </p:pic>
      </p:grpSp>
    </p:spTree>
    <p:extLst>
      <p:ext uri="{BB962C8B-B14F-4D97-AF65-F5344CB8AC3E}">
        <p14:creationId xmlns:p14="http://schemas.microsoft.com/office/powerpoint/2010/main" val="28748341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sz="quarter" idx="14"/>
          </p:nvPr>
        </p:nvSpPr>
        <p:spPr>
          <a:xfrm>
            <a:off x="540000" y="1203933"/>
            <a:ext cx="2619353" cy="374398"/>
          </a:xfrm>
          <a:solidFill>
            <a:schemeClr val="tx1"/>
          </a:solidFill>
        </p:spPr>
        <p:txBody>
          <a:bodyPr/>
          <a:lstStyle/>
          <a:p>
            <a:r>
              <a:rPr lang="nb-NO" dirty="0"/>
              <a:t>Core motivations</a:t>
            </a:r>
          </a:p>
        </p:txBody>
      </p:sp>
      <p:sp>
        <p:nvSpPr>
          <p:cNvPr id="2" name="Title 1"/>
          <p:cNvSpPr>
            <a:spLocks noGrp="1"/>
          </p:cNvSpPr>
          <p:nvPr>
            <p:ph type="title"/>
          </p:nvPr>
        </p:nvSpPr>
        <p:spPr>
          <a:xfrm>
            <a:off x="539999" y="539999"/>
            <a:ext cx="11466503" cy="553998"/>
          </a:xfrm>
          <a:solidFill>
            <a:srgbClr val="00B050"/>
          </a:solidFill>
        </p:spPr>
        <p:txBody>
          <a:bodyPr/>
          <a:lstStyle/>
          <a:p>
            <a:pPr lvl="0"/>
            <a:r>
              <a:rPr lang="en-US" b="1" dirty="0">
                <a:solidFill>
                  <a:prstClr val="white"/>
                </a:solidFill>
              </a:rPr>
              <a:t>ADVENTURES IN the world of natural beauty</a:t>
            </a:r>
          </a:p>
        </p:txBody>
      </p:sp>
      <p:graphicFrame>
        <p:nvGraphicFramePr>
          <p:cNvPr id="57" name="SI_Chart"/>
          <p:cNvGraphicFramePr/>
          <p:nvPr>
            <p:extLst>
              <p:ext uri="{D42A27DB-BD31-4B8C-83A1-F6EECF244321}">
                <p14:modId xmlns:p14="http://schemas.microsoft.com/office/powerpoint/2010/main" val="3870443816"/>
              </p:ext>
            </p:extLst>
          </p:nvPr>
        </p:nvGraphicFramePr>
        <p:xfrm>
          <a:off x="6359847" y="2594242"/>
          <a:ext cx="6768752" cy="178673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8" name="EB_Chart"/>
          <p:cNvGraphicFramePr/>
          <p:nvPr>
            <p:extLst>
              <p:ext uri="{D42A27DB-BD31-4B8C-83A1-F6EECF244321}">
                <p14:modId xmlns:p14="http://schemas.microsoft.com/office/powerpoint/2010/main" val="2711323513"/>
              </p:ext>
            </p:extLst>
          </p:nvPr>
        </p:nvGraphicFramePr>
        <p:xfrm>
          <a:off x="959246" y="2628317"/>
          <a:ext cx="6228065" cy="178673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3" name="P_Chart"/>
          <p:cNvGraphicFramePr/>
          <p:nvPr>
            <p:extLst>
              <p:ext uri="{D42A27DB-BD31-4B8C-83A1-F6EECF244321}">
                <p14:modId xmlns:p14="http://schemas.microsoft.com/office/powerpoint/2010/main" val="2220688943"/>
              </p:ext>
            </p:extLst>
          </p:nvPr>
        </p:nvGraphicFramePr>
        <p:xfrm>
          <a:off x="2421482" y="5057239"/>
          <a:ext cx="3556936" cy="178693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64" name="FC_Chart"/>
          <p:cNvGraphicFramePr/>
          <p:nvPr>
            <p:extLst>
              <p:ext uri="{D42A27DB-BD31-4B8C-83A1-F6EECF244321}">
                <p14:modId xmlns:p14="http://schemas.microsoft.com/office/powerpoint/2010/main" val="4041451177"/>
              </p:ext>
            </p:extLst>
          </p:nvPr>
        </p:nvGraphicFramePr>
        <p:xfrm>
          <a:off x="6535070" y="5001832"/>
          <a:ext cx="6521521" cy="1786736"/>
        </p:xfrm>
        <a:graphic>
          <a:graphicData uri="http://schemas.openxmlformats.org/drawingml/2006/chart">
            <c:chart xmlns:c="http://schemas.openxmlformats.org/drawingml/2006/chart" xmlns:r="http://schemas.openxmlformats.org/officeDocument/2006/relationships" r:id="rId6"/>
          </a:graphicData>
        </a:graphic>
      </p:graphicFrame>
      <p:sp>
        <p:nvSpPr>
          <p:cNvPr id="33" name="EB_ChartHeader"/>
          <p:cNvSpPr/>
          <p:nvPr/>
        </p:nvSpPr>
        <p:spPr>
          <a:xfrm>
            <a:off x="3072423" y="2193285"/>
            <a:ext cx="2925155" cy="232347"/>
          </a:xfrm>
          <a:prstGeom prst="roundRect">
            <a:avLst>
              <a:gd name="adj" fmla="val 50000"/>
            </a:avLst>
          </a:prstGeom>
          <a:solidFill>
            <a:srgbClr val="C0000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39275" algn="ctr" defTabSz="1169887">
              <a:lnSpc>
                <a:spcPct val="90000"/>
              </a:lnSpc>
              <a:spcBef>
                <a:spcPts val="385"/>
              </a:spcBef>
            </a:pPr>
            <a:r>
              <a:rPr lang="en-US" sz="1232" b="1" dirty="0">
                <a:solidFill>
                  <a:srgbClr val="FFFFFF"/>
                </a:solidFill>
                <a:latin typeface="Segoe UI"/>
              </a:rPr>
              <a:t>Emotional Benefits</a:t>
            </a:r>
          </a:p>
        </p:txBody>
      </p:sp>
      <p:sp>
        <p:nvSpPr>
          <p:cNvPr id="34" name="P_ChartHeader"/>
          <p:cNvSpPr/>
          <p:nvPr/>
        </p:nvSpPr>
        <p:spPr>
          <a:xfrm>
            <a:off x="3072423" y="4614018"/>
            <a:ext cx="2925155" cy="232347"/>
          </a:xfrm>
          <a:prstGeom prst="roundRect">
            <a:avLst>
              <a:gd name="adj" fmla="val 50000"/>
            </a:avLst>
          </a:prstGeom>
          <a:solidFill>
            <a:srgbClr val="00B0F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39275" algn="ctr" defTabSz="1169887">
              <a:lnSpc>
                <a:spcPct val="90000"/>
              </a:lnSpc>
              <a:spcBef>
                <a:spcPts val="385"/>
              </a:spcBef>
            </a:pPr>
            <a:r>
              <a:rPr lang="en-US" sz="1232" b="1" dirty="0">
                <a:solidFill>
                  <a:srgbClr val="FFFFFF"/>
                </a:solidFill>
                <a:latin typeface="Segoe UI"/>
              </a:rPr>
              <a:t>Personality</a:t>
            </a:r>
          </a:p>
        </p:txBody>
      </p:sp>
      <p:sp>
        <p:nvSpPr>
          <p:cNvPr id="35" name="FC_ChartHeader"/>
          <p:cNvSpPr/>
          <p:nvPr/>
        </p:nvSpPr>
        <p:spPr>
          <a:xfrm>
            <a:off x="8547260" y="4626138"/>
            <a:ext cx="2925155" cy="232347"/>
          </a:xfrm>
          <a:prstGeom prst="roundRect">
            <a:avLst>
              <a:gd name="adj" fmla="val 50000"/>
            </a:avLst>
          </a:prstGeom>
          <a:solidFill>
            <a:srgbClr val="7030A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205247" algn="ctr" defTabSz="1169887">
              <a:lnSpc>
                <a:spcPct val="90000"/>
              </a:lnSpc>
              <a:spcBef>
                <a:spcPts val="385"/>
              </a:spcBef>
            </a:pPr>
            <a:r>
              <a:rPr lang="en-US" sz="1232" b="1" dirty="0">
                <a:solidFill>
                  <a:srgbClr val="FFFFFF"/>
                </a:solidFill>
                <a:latin typeface="Segoe UI"/>
              </a:rPr>
              <a:t>Destination features</a:t>
            </a:r>
          </a:p>
        </p:txBody>
      </p:sp>
      <p:sp>
        <p:nvSpPr>
          <p:cNvPr id="36" name="SI_ChartHeader"/>
          <p:cNvSpPr/>
          <p:nvPr/>
        </p:nvSpPr>
        <p:spPr>
          <a:xfrm>
            <a:off x="8458083" y="2203641"/>
            <a:ext cx="2925155" cy="232347"/>
          </a:xfrm>
          <a:prstGeom prst="roundRect">
            <a:avLst>
              <a:gd name="adj" fmla="val 50000"/>
            </a:avLst>
          </a:prstGeom>
          <a:solidFill>
            <a:srgbClr val="92D05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39275" algn="ctr" defTabSz="1169887">
              <a:lnSpc>
                <a:spcPct val="90000"/>
              </a:lnSpc>
              <a:spcBef>
                <a:spcPts val="385"/>
              </a:spcBef>
            </a:pPr>
            <a:r>
              <a:rPr lang="en-US" sz="1232" b="1" dirty="0">
                <a:solidFill>
                  <a:srgbClr val="FFFFFF"/>
                </a:solidFill>
                <a:latin typeface="Segoe UI"/>
              </a:rPr>
              <a:t>Social Identity</a:t>
            </a:r>
          </a:p>
        </p:txBody>
      </p:sp>
      <p:grpSp>
        <p:nvGrpSpPr>
          <p:cNvPr id="37" name="Gruppieren 3"/>
          <p:cNvGrpSpPr>
            <a:grpSpLocks noChangeAspect="1"/>
          </p:cNvGrpSpPr>
          <p:nvPr/>
        </p:nvGrpSpPr>
        <p:grpSpPr>
          <a:xfrm>
            <a:off x="8429584" y="2128962"/>
            <a:ext cx="360180" cy="360180"/>
            <a:chOff x="-1042867" y="3392141"/>
            <a:chExt cx="612000" cy="612000"/>
          </a:xfrm>
        </p:grpSpPr>
        <p:sp>
          <p:nvSpPr>
            <p:cNvPr id="38" name="Oval 210"/>
            <p:cNvSpPr>
              <a:spLocks noChangeAspect="1"/>
            </p:cNvSpPr>
            <p:nvPr/>
          </p:nvSpPr>
          <p:spPr>
            <a:xfrm>
              <a:off x="-1042867" y="3392141"/>
              <a:ext cx="612000" cy="612000"/>
            </a:xfrm>
            <a:prstGeom prst="ellipse">
              <a:avLst/>
            </a:prstGeom>
            <a:solidFill>
              <a:schemeClr val="bg1"/>
            </a:solidFill>
            <a:ln w="12700">
              <a:solidFill>
                <a:srgbClr val="50B4B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defTabSz="1169887"/>
              <a:endParaRPr lang="en-GB" sz="2309" b="1" dirty="0">
                <a:solidFill>
                  <a:prstClr val="white"/>
                </a:solidFill>
                <a:latin typeface="Segoe UI"/>
              </a:endParaRPr>
            </a:p>
          </p:txBody>
        </p:sp>
        <p:sp>
          <p:nvSpPr>
            <p:cNvPr id="39" name="Freeform 79"/>
            <p:cNvSpPr>
              <a:spLocks noEditPoints="1"/>
            </p:cNvSpPr>
            <p:nvPr/>
          </p:nvSpPr>
          <p:spPr bwMode="auto">
            <a:xfrm>
              <a:off x="-962984" y="3462925"/>
              <a:ext cx="483198" cy="410336"/>
            </a:xfrm>
            <a:custGeom>
              <a:avLst/>
              <a:gdLst/>
              <a:ahLst/>
              <a:cxnLst>
                <a:cxn ang="0">
                  <a:pos x="111" y="115"/>
                </a:cxn>
                <a:cxn ang="0">
                  <a:pos x="111" y="136"/>
                </a:cxn>
                <a:cxn ang="0">
                  <a:pos x="0" y="136"/>
                </a:cxn>
                <a:cxn ang="0">
                  <a:pos x="0" y="108"/>
                </a:cxn>
                <a:cxn ang="0">
                  <a:pos x="14" y="95"/>
                </a:cxn>
                <a:cxn ang="0">
                  <a:pos x="35" y="72"/>
                </a:cxn>
                <a:cxn ang="0">
                  <a:pos x="28" y="54"/>
                </a:cxn>
                <a:cxn ang="0">
                  <a:pos x="22" y="43"/>
                </a:cxn>
                <a:cxn ang="0">
                  <a:pos x="24" y="37"/>
                </a:cxn>
                <a:cxn ang="0">
                  <a:pos x="23" y="24"/>
                </a:cxn>
                <a:cxn ang="0">
                  <a:pos x="48" y="0"/>
                </a:cxn>
                <a:cxn ang="0">
                  <a:pos x="73" y="24"/>
                </a:cxn>
                <a:cxn ang="0">
                  <a:pos x="72" y="37"/>
                </a:cxn>
                <a:cxn ang="0">
                  <a:pos x="74" y="43"/>
                </a:cxn>
                <a:cxn ang="0">
                  <a:pos x="68" y="54"/>
                </a:cxn>
                <a:cxn ang="0">
                  <a:pos x="61" y="72"/>
                </a:cxn>
                <a:cxn ang="0">
                  <a:pos x="82" y="95"/>
                </a:cxn>
                <a:cxn ang="0">
                  <a:pos x="111" y="115"/>
                </a:cxn>
                <a:cxn ang="0">
                  <a:pos x="124" y="136"/>
                </a:cxn>
                <a:cxn ang="0">
                  <a:pos x="124" y="113"/>
                </a:cxn>
                <a:cxn ang="0">
                  <a:pos x="95" y="86"/>
                </a:cxn>
                <a:cxn ang="0">
                  <a:pos x="102" y="73"/>
                </a:cxn>
                <a:cxn ang="0">
                  <a:pos x="96" y="60"/>
                </a:cxn>
                <a:cxn ang="0">
                  <a:pos x="92" y="51"/>
                </a:cxn>
                <a:cxn ang="0">
                  <a:pos x="94" y="47"/>
                </a:cxn>
                <a:cxn ang="0">
                  <a:pos x="92" y="38"/>
                </a:cxn>
                <a:cxn ang="0">
                  <a:pos x="111" y="19"/>
                </a:cxn>
                <a:cxn ang="0">
                  <a:pos x="131" y="38"/>
                </a:cxn>
                <a:cxn ang="0">
                  <a:pos x="129" y="47"/>
                </a:cxn>
                <a:cxn ang="0">
                  <a:pos x="131" y="51"/>
                </a:cxn>
                <a:cxn ang="0">
                  <a:pos x="127" y="60"/>
                </a:cxn>
                <a:cxn ang="0">
                  <a:pos x="121" y="73"/>
                </a:cxn>
                <a:cxn ang="0">
                  <a:pos x="137" y="91"/>
                </a:cxn>
                <a:cxn ang="0">
                  <a:pos x="158" y="103"/>
                </a:cxn>
                <a:cxn ang="0">
                  <a:pos x="160" y="136"/>
                </a:cxn>
                <a:cxn ang="0">
                  <a:pos x="124" y="136"/>
                </a:cxn>
              </a:cxnLst>
              <a:rect l="0" t="0" r="r" b="b"/>
              <a:pathLst>
                <a:path w="160" h="136">
                  <a:moveTo>
                    <a:pt x="111" y="115"/>
                  </a:moveTo>
                  <a:cubicBezTo>
                    <a:pt x="111" y="119"/>
                    <a:pt x="111" y="136"/>
                    <a:pt x="111" y="136"/>
                  </a:cubicBezTo>
                  <a:cubicBezTo>
                    <a:pt x="0" y="136"/>
                    <a:pt x="0" y="136"/>
                    <a:pt x="0" y="136"/>
                  </a:cubicBezTo>
                  <a:cubicBezTo>
                    <a:pt x="0" y="108"/>
                    <a:pt x="0" y="108"/>
                    <a:pt x="0" y="108"/>
                  </a:cubicBezTo>
                  <a:cubicBezTo>
                    <a:pt x="0" y="100"/>
                    <a:pt x="9" y="97"/>
                    <a:pt x="14" y="95"/>
                  </a:cubicBezTo>
                  <a:cubicBezTo>
                    <a:pt x="30" y="89"/>
                    <a:pt x="35" y="84"/>
                    <a:pt x="35" y="72"/>
                  </a:cubicBezTo>
                  <a:cubicBezTo>
                    <a:pt x="35" y="65"/>
                    <a:pt x="30" y="67"/>
                    <a:pt x="28" y="54"/>
                  </a:cubicBezTo>
                  <a:cubicBezTo>
                    <a:pt x="27" y="49"/>
                    <a:pt x="23" y="54"/>
                    <a:pt x="22" y="43"/>
                  </a:cubicBezTo>
                  <a:cubicBezTo>
                    <a:pt x="22" y="38"/>
                    <a:pt x="24" y="37"/>
                    <a:pt x="24" y="37"/>
                  </a:cubicBezTo>
                  <a:cubicBezTo>
                    <a:pt x="24" y="37"/>
                    <a:pt x="23" y="30"/>
                    <a:pt x="23" y="24"/>
                  </a:cubicBezTo>
                  <a:cubicBezTo>
                    <a:pt x="22" y="17"/>
                    <a:pt x="26" y="0"/>
                    <a:pt x="48" y="0"/>
                  </a:cubicBezTo>
                  <a:cubicBezTo>
                    <a:pt x="70" y="0"/>
                    <a:pt x="74" y="17"/>
                    <a:pt x="73" y="24"/>
                  </a:cubicBezTo>
                  <a:cubicBezTo>
                    <a:pt x="73" y="30"/>
                    <a:pt x="72" y="37"/>
                    <a:pt x="72" y="37"/>
                  </a:cubicBezTo>
                  <a:cubicBezTo>
                    <a:pt x="72" y="37"/>
                    <a:pt x="74" y="38"/>
                    <a:pt x="74" y="43"/>
                  </a:cubicBezTo>
                  <a:cubicBezTo>
                    <a:pt x="73" y="54"/>
                    <a:pt x="69" y="49"/>
                    <a:pt x="68" y="54"/>
                  </a:cubicBezTo>
                  <a:cubicBezTo>
                    <a:pt x="66" y="67"/>
                    <a:pt x="61" y="65"/>
                    <a:pt x="61" y="72"/>
                  </a:cubicBezTo>
                  <a:cubicBezTo>
                    <a:pt x="61" y="84"/>
                    <a:pt x="66" y="89"/>
                    <a:pt x="82" y="95"/>
                  </a:cubicBezTo>
                  <a:cubicBezTo>
                    <a:pt x="98" y="102"/>
                    <a:pt x="111" y="108"/>
                    <a:pt x="111" y="115"/>
                  </a:cubicBezTo>
                  <a:close/>
                  <a:moveTo>
                    <a:pt x="124" y="136"/>
                  </a:moveTo>
                  <a:cubicBezTo>
                    <a:pt x="124" y="113"/>
                    <a:pt x="124" y="113"/>
                    <a:pt x="124" y="113"/>
                  </a:cubicBezTo>
                  <a:cubicBezTo>
                    <a:pt x="124" y="102"/>
                    <a:pt x="121" y="99"/>
                    <a:pt x="95" y="86"/>
                  </a:cubicBezTo>
                  <a:cubicBezTo>
                    <a:pt x="100" y="83"/>
                    <a:pt x="102" y="79"/>
                    <a:pt x="102" y="73"/>
                  </a:cubicBezTo>
                  <a:cubicBezTo>
                    <a:pt x="102" y="68"/>
                    <a:pt x="98" y="70"/>
                    <a:pt x="96" y="60"/>
                  </a:cubicBezTo>
                  <a:cubicBezTo>
                    <a:pt x="95" y="56"/>
                    <a:pt x="92" y="60"/>
                    <a:pt x="92" y="51"/>
                  </a:cubicBezTo>
                  <a:cubicBezTo>
                    <a:pt x="92" y="48"/>
                    <a:pt x="94" y="47"/>
                    <a:pt x="94" y="47"/>
                  </a:cubicBezTo>
                  <a:cubicBezTo>
                    <a:pt x="94" y="47"/>
                    <a:pt x="93" y="42"/>
                    <a:pt x="92" y="38"/>
                  </a:cubicBezTo>
                  <a:cubicBezTo>
                    <a:pt x="92" y="32"/>
                    <a:pt x="95" y="19"/>
                    <a:pt x="111" y="19"/>
                  </a:cubicBezTo>
                  <a:cubicBezTo>
                    <a:pt x="128" y="19"/>
                    <a:pt x="131" y="32"/>
                    <a:pt x="131" y="38"/>
                  </a:cubicBezTo>
                  <a:cubicBezTo>
                    <a:pt x="130" y="42"/>
                    <a:pt x="129" y="47"/>
                    <a:pt x="129" y="47"/>
                  </a:cubicBezTo>
                  <a:cubicBezTo>
                    <a:pt x="129" y="47"/>
                    <a:pt x="131" y="48"/>
                    <a:pt x="131" y="51"/>
                  </a:cubicBezTo>
                  <a:cubicBezTo>
                    <a:pt x="130" y="60"/>
                    <a:pt x="127" y="56"/>
                    <a:pt x="127" y="60"/>
                  </a:cubicBezTo>
                  <a:cubicBezTo>
                    <a:pt x="125" y="70"/>
                    <a:pt x="121" y="68"/>
                    <a:pt x="121" y="73"/>
                  </a:cubicBezTo>
                  <a:cubicBezTo>
                    <a:pt x="121" y="82"/>
                    <a:pt x="125" y="86"/>
                    <a:pt x="137" y="91"/>
                  </a:cubicBezTo>
                  <a:cubicBezTo>
                    <a:pt x="149" y="96"/>
                    <a:pt x="155" y="99"/>
                    <a:pt x="158" y="103"/>
                  </a:cubicBezTo>
                  <a:cubicBezTo>
                    <a:pt x="160" y="106"/>
                    <a:pt x="160" y="136"/>
                    <a:pt x="160" y="136"/>
                  </a:cubicBezTo>
                  <a:lnTo>
                    <a:pt x="124" y="136"/>
                  </a:lnTo>
                  <a:close/>
                </a:path>
              </a:pathLst>
            </a:custGeom>
            <a:solidFill>
              <a:srgbClr val="92D050"/>
            </a:solidFill>
            <a:ln w="9525">
              <a:solidFill>
                <a:srgbClr val="92D050"/>
              </a:solidFill>
              <a:round/>
              <a:headEnd/>
              <a:tailEnd/>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grpSp>
      <p:grpSp>
        <p:nvGrpSpPr>
          <p:cNvPr id="40" name="Gruppieren 2"/>
          <p:cNvGrpSpPr>
            <a:grpSpLocks noChangeAspect="1"/>
          </p:cNvGrpSpPr>
          <p:nvPr/>
        </p:nvGrpSpPr>
        <p:grpSpPr>
          <a:xfrm>
            <a:off x="8518098" y="4561086"/>
            <a:ext cx="360180" cy="360180"/>
            <a:chOff x="-1042867" y="2764795"/>
            <a:chExt cx="612000" cy="612000"/>
          </a:xfrm>
        </p:grpSpPr>
        <p:sp>
          <p:nvSpPr>
            <p:cNvPr id="41" name="Oval 210"/>
            <p:cNvSpPr>
              <a:spLocks noChangeAspect="1"/>
            </p:cNvSpPr>
            <p:nvPr/>
          </p:nvSpPr>
          <p:spPr>
            <a:xfrm>
              <a:off x="-1042867" y="2764795"/>
              <a:ext cx="612000" cy="612000"/>
            </a:xfrm>
            <a:prstGeom prst="ellipse">
              <a:avLst/>
            </a:prstGeom>
            <a:solidFill>
              <a:schemeClr val="bg1"/>
            </a:solidFill>
            <a:ln w="12700">
              <a:solidFill>
                <a:srgbClr val="8282A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defTabSz="1169887"/>
              <a:endParaRPr lang="en-GB" sz="2309" b="1" dirty="0">
                <a:solidFill>
                  <a:prstClr val="white"/>
                </a:solidFill>
                <a:latin typeface="Segoe UI"/>
              </a:endParaRPr>
            </a:p>
          </p:txBody>
        </p:sp>
        <p:sp>
          <p:nvSpPr>
            <p:cNvPr id="42" name="Freeform 62"/>
            <p:cNvSpPr>
              <a:spLocks noEditPoints="1"/>
            </p:cNvSpPr>
            <p:nvPr/>
          </p:nvSpPr>
          <p:spPr bwMode="auto">
            <a:xfrm>
              <a:off x="-951436" y="2835608"/>
              <a:ext cx="459684" cy="459684"/>
            </a:xfrm>
            <a:custGeom>
              <a:avLst/>
              <a:gdLst/>
              <a:ahLst/>
              <a:cxnLst>
                <a:cxn ang="0">
                  <a:pos x="0" y="91"/>
                </a:cxn>
                <a:cxn ang="0">
                  <a:pos x="16" y="106"/>
                </a:cxn>
                <a:cxn ang="0">
                  <a:pos x="27" y="102"/>
                </a:cxn>
                <a:cxn ang="0">
                  <a:pos x="55" y="73"/>
                </a:cxn>
                <a:cxn ang="0">
                  <a:pos x="63" y="81"/>
                </a:cxn>
                <a:cxn ang="0">
                  <a:pos x="66" y="92"/>
                </a:cxn>
                <a:cxn ang="0">
                  <a:pos x="77" y="103"/>
                </a:cxn>
                <a:cxn ang="0">
                  <a:pos x="93" y="103"/>
                </a:cxn>
                <a:cxn ang="0">
                  <a:pos x="92" y="87"/>
                </a:cxn>
                <a:cxn ang="0">
                  <a:pos x="81" y="76"/>
                </a:cxn>
                <a:cxn ang="0">
                  <a:pos x="71" y="73"/>
                </a:cxn>
                <a:cxn ang="0">
                  <a:pos x="63" y="66"/>
                </a:cxn>
                <a:cxn ang="0">
                  <a:pos x="68" y="61"/>
                </a:cxn>
                <a:cxn ang="0">
                  <a:pos x="98" y="53"/>
                </a:cxn>
                <a:cxn ang="0">
                  <a:pos x="107" y="33"/>
                </a:cxn>
                <a:cxn ang="0">
                  <a:pos x="107" y="33"/>
                </a:cxn>
                <a:cxn ang="0">
                  <a:pos x="102" y="29"/>
                </a:cxn>
                <a:cxn ang="0">
                  <a:pos x="99" y="30"/>
                </a:cxn>
                <a:cxn ang="0">
                  <a:pos x="98" y="31"/>
                </a:cxn>
                <a:cxn ang="0">
                  <a:pos x="93" y="36"/>
                </a:cxn>
                <a:cxn ang="0">
                  <a:pos x="82" y="40"/>
                </a:cxn>
                <a:cxn ang="0">
                  <a:pos x="71" y="35"/>
                </a:cxn>
                <a:cxn ang="0">
                  <a:pos x="67" y="24"/>
                </a:cxn>
                <a:cxn ang="0">
                  <a:pos x="71" y="13"/>
                </a:cxn>
                <a:cxn ang="0">
                  <a:pos x="76" y="9"/>
                </a:cxn>
                <a:cxn ang="0">
                  <a:pos x="77" y="7"/>
                </a:cxn>
                <a:cxn ang="0">
                  <a:pos x="78" y="4"/>
                </a:cxn>
                <a:cxn ang="0">
                  <a:pos x="74" y="0"/>
                </a:cxn>
                <a:cxn ang="0">
                  <a:pos x="73" y="0"/>
                </a:cxn>
                <a:cxn ang="0">
                  <a:pos x="54" y="9"/>
                </a:cxn>
                <a:cxn ang="0">
                  <a:pos x="46" y="39"/>
                </a:cxn>
                <a:cxn ang="0">
                  <a:pos x="41" y="44"/>
                </a:cxn>
                <a:cxn ang="0">
                  <a:pos x="20" y="23"/>
                </a:cxn>
                <a:cxn ang="0">
                  <a:pos x="20" y="17"/>
                </a:cxn>
                <a:cxn ang="0">
                  <a:pos x="7" y="11"/>
                </a:cxn>
                <a:cxn ang="0">
                  <a:pos x="0" y="17"/>
                </a:cxn>
                <a:cxn ang="0">
                  <a:pos x="7" y="31"/>
                </a:cxn>
                <a:cxn ang="0">
                  <a:pos x="13" y="31"/>
                </a:cxn>
                <a:cxn ang="0">
                  <a:pos x="33" y="51"/>
                </a:cxn>
                <a:cxn ang="0">
                  <a:pos x="5" y="80"/>
                </a:cxn>
                <a:cxn ang="0">
                  <a:pos x="0" y="91"/>
                </a:cxn>
                <a:cxn ang="0">
                  <a:pos x="12" y="90"/>
                </a:cxn>
                <a:cxn ang="0">
                  <a:pos x="17" y="84"/>
                </a:cxn>
                <a:cxn ang="0">
                  <a:pos x="23" y="90"/>
                </a:cxn>
                <a:cxn ang="0">
                  <a:pos x="17" y="95"/>
                </a:cxn>
                <a:cxn ang="0">
                  <a:pos x="12" y="90"/>
                </a:cxn>
              </a:cxnLst>
              <a:rect l="0" t="0" r="r" b="b"/>
              <a:pathLst>
                <a:path w="107" h="107">
                  <a:moveTo>
                    <a:pt x="0" y="91"/>
                  </a:moveTo>
                  <a:cubicBezTo>
                    <a:pt x="0" y="99"/>
                    <a:pt x="7" y="106"/>
                    <a:pt x="16" y="106"/>
                  </a:cubicBezTo>
                  <a:cubicBezTo>
                    <a:pt x="20" y="106"/>
                    <a:pt x="24" y="105"/>
                    <a:pt x="27" y="102"/>
                  </a:cubicBezTo>
                  <a:cubicBezTo>
                    <a:pt x="55" y="73"/>
                    <a:pt x="55" y="73"/>
                    <a:pt x="55" y="73"/>
                  </a:cubicBezTo>
                  <a:cubicBezTo>
                    <a:pt x="63" y="81"/>
                    <a:pt x="63" y="81"/>
                    <a:pt x="63" y="81"/>
                  </a:cubicBezTo>
                  <a:cubicBezTo>
                    <a:pt x="62" y="85"/>
                    <a:pt x="63" y="89"/>
                    <a:pt x="66" y="92"/>
                  </a:cubicBezTo>
                  <a:cubicBezTo>
                    <a:pt x="77" y="103"/>
                    <a:pt x="77" y="103"/>
                    <a:pt x="77" y="103"/>
                  </a:cubicBezTo>
                  <a:cubicBezTo>
                    <a:pt x="81" y="107"/>
                    <a:pt x="88" y="107"/>
                    <a:pt x="93" y="103"/>
                  </a:cubicBezTo>
                  <a:cubicBezTo>
                    <a:pt x="97" y="99"/>
                    <a:pt x="97" y="92"/>
                    <a:pt x="92" y="87"/>
                  </a:cubicBezTo>
                  <a:cubicBezTo>
                    <a:pt x="81" y="76"/>
                    <a:pt x="81" y="76"/>
                    <a:pt x="81" y="76"/>
                  </a:cubicBezTo>
                  <a:cubicBezTo>
                    <a:pt x="79" y="73"/>
                    <a:pt x="74" y="72"/>
                    <a:pt x="71" y="73"/>
                  </a:cubicBezTo>
                  <a:cubicBezTo>
                    <a:pt x="63" y="66"/>
                    <a:pt x="63" y="66"/>
                    <a:pt x="63" y="66"/>
                  </a:cubicBezTo>
                  <a:cubicBezTo>
                    <a:pt x="68" y="61"/>
                    <a:pt x="68" y="61"/>
                    <a:pt x="68" y="61"/>
                  </a:cubicBezTo>
                  <a:cubicBezTo>
                    <a:pt x="78" y="64"/>
                    <a:pt x="90" y="61"/>
                    <a:pt x="98" y="53"/>
                  </a:cubicBezTo>
                  <a:cubicBezTo>
                    <a:pt x="103" y="47"/>
                    <a:pt x="106" y="40"/>
                    <a:pt x="107" y="33"/>
                  </a:cubicBezTo>
                  <a:cubicBezTo>
                    <a:pt x="107" y="33"/>
                    <a:pt x="107" y="33"/>
                    <a:pt x="107" y="33"/>
                  </a:cubicBezTo>
                  <a:cubicBezTo>
                    <a:pt x="107" y="31"/>
                    <a:pt x="105" y="29"/>
                    <a:pt x="102" y="29"/>
                  </a:cubicBezTo>
                  <a:cubicBezTo>
                    <a:pt x="101" y="29"/>
                    <a:pt x="100" y="29"/>
                    <a:pt x="99" y="30"/>
                  </a:cubicBezTo>
                  <a:cubicBezTo>
                    <a:pt x="98" y="31"/>
                    <a:pt x="98" y="31"/>
                    <a:pt x="98" y="31"/>
                  </a:cubicBezTo>
                  <a:cubicBezTo>
                    <a:pt x="93" y="36"/>
                    <a:pt x="93" y="36"/>
                    <a:pt x="93" y="36"/>
                  </a:cubicBezTo>
                  <a:cubicBezTo>
                    <a:pt x="91" y="38"/>
                    <a:pt x="87" y="40"/>
                    <a:pt x="82" y="40"/>
                  </a:cubicBezTo>
                  <a:cubicBezTo>
                    <a:pt x="78" y="40"/>
                    <a:pt x="74" y="38"/>
                    <a:pt x="71" y="35"/>
                  </a:cubicBezTo>
                  <a:cubicBezTo>
                    <a:pt x="69" y="32"/>
                    <a:pt x="67" y="29"/>
                    <a:pt x="67" y="24"/>
                  </a:cubicBezTo>
                  <a:cubicBezTo>
                    <a:pt x="67" y="20"/>
                    <a:pt x="68" y="16"/>
                    <a:pt x="71" y="13"/>
                  </a:cubicBezTo>
                  <a:cubicBezTo>
                    <a:pt x="76" y="9"/>
                    <a:pt x="76" y="9"/>
                    <a:pt x="76" y="9"/>
                  </a:cubicBezTo>
                  <a:cubicBezTo>
                    <a:pt x="77" y="7"/>
                    <a:pt x="77" y="7"/>
                    <a:pt x="77" y="7"/>
                  </a:cubicBezTo>
                  <a:cubicBezTo>
                    <a:pt x="78" y="7"/>
                    <a:pt x="78" y="5"/>
                    <a:pt x="78" y="4"/>
                  </a:cubicBezTo>
                  <a:cubicBezTo>
                    <a:pt x="78" y="2"/>
                    <a:pt x="76" y="0"/>
                    <a:pt x="74" y="0"/>
                  </a:cubicBezTo>
                  <a:cubicBezTo>
                    <a:pt x="73" y="0"/>
                    <a:pt x="73" y="0"/>
                    <a:pt x="73" y="0"/>
                  </a:cubicBezTo>
                  <a:cubicBezTo>
                    <a:pt x="66" y="0"/>
                    <a:pt x="59" y="3"/>
                    <a:pt x="54" y="9"/>
                  </a:cubicBezTo>
                  <a:cubicBezTo>
                    <a:pt x="46" y="17"/>
                    <a:pt x="43" y="28"/>
                    <a:pt x="46" y="39"/>
                  </a:cubicBezTo>
                  <a:cubicBezTo>
                    <a:pt x="41" y="44"/>
                    <a:pt x="41" y="44"/>
                    <a:pt x="41" y="44"/>
                  </a:cubicBezTo>
                  <a:cubicBezTo>
                    <a:pt x="20" y="23"/>
                    <a:pt x="20" y="23"/>
                    <a:pt x="20" y="23"/>
                  </a:cubicBezTo>
                  <a:cubicBezTo>
                    <a:pt x="20" y="17"/>
                    <a:pt x="20" y="17"/>
                    <a:pt x="20" y="17"/>
                  </a:cubicBezTo>
                  <a:cubicBezTo>
                    <a:pt x="7" y="11"/>
                    <a:pt x="7" y="11"/>
                    <a:pt x="7" y="11"/>
                  </a:cubicBezTo>
                  <a:cubicBezTo>
                    <a:pt x="0" y="17"/>
                    <a:pt x="0" y="17"/>
                    <a:pt x="0" y="17"/>
                  </a:cubicBezTo>
                  <a:cubicBezTo>
                    <a:pt x="7" y="31"/>
                    <a:pt x="7" y="31"/>
                    <a:pt x="7" y="31"/>
                  </a:cubicBezTo>
                  <a:cubicBezTo>
                    <a:pt x="13" y="31"/>
                    <a:pt x="13" y="31"/>
                    <a:pt x="13" y="31"/>
                  </a:cubicBezTo>
                  <a:cubicBezTo>
                    <a:pt x="33" y="51"/>
                    <a:pt x="33" y="51"/>
                    <a:pt x="33" y="51"/>
                  </a:cubicBezTo>
                  <a:cubicBezTo>
                    <a:pt x="5" y="80"/>
                    <a:pt x="5" y="80"/>
                    <a:pt x="5" y="80"/>
                  </a:cubicBezTo>
                  <a:cubicBezTo>
                    <a:pt x="2" y="82"/>
                    <a:pt x="0" y="86"/>
                    <a:pt x="0" y="91"/>
                  </a:cubicBezTo>
                  <a:close/>
                  <a:moveTo>
                    <a:pt x="12" y="90"/>
                  </a:moveTo>
                  <a:cubicBezTo>
                    <a:pt x="12" y="87"/>
                    <a:pt x="14" y="84"/>
                    <a:pt x="17" y="84"/>
                  </a:cubicBezTo>
                  <a:cubicBezTo>
                    <a:pt x="20" y="84"/>
                    <a:pt x="23" y="87"/>
                    <a:pt x="23" y="90"/>
                  </a:cubicBezTo>
                  <a:cubicBezTo>
                    <a:pt x="23" y="93"/>
                    <a:pt x="20" y="95"/>
                    <a:pt x="17" y="95"/>
                  </a:cubicBezTo>
                  <a:cubicBezTo>
                    <a:pt x="14" y="95"/>
                    <a:pt x="12" y="93"/>
                    <a:pt x="12" y="90"/>
                  </a:cubicBezTo>
                  <a:close/>
                </a:path>
              </a:pathLst>
            </a:custGeom>
            <a:solidFill>
              <a:srgbClr val="7030A0"/>
            </a:solidFill>
            <a:ln w="9525">
              <a:solidFill>
                <a:srgbClr val="7030A0"/>
              </a:solidFill>
              <a:round/>
              <a:headEnd/>
              <a:tailEnd/>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grpSp>
      <p:grpSp>
        <p:nvGrpSpPr>
          <p:cNvPr id="43" name="Gruppieren 4"/>
          <p:cNvGrpSpPr>
            <a:grpSpLocks noChangeAspect="1"/>
          </p:cNvGrpSpPr>
          <p:nvPr/>
        </p:nvGrpSpPr>
        <p:grpSpPr>
          <a:xfrm>
            <a:off x="3008707" y="2120056"/>
            <a:ext cx="360180" cy="360180"/>
            <a:chOff x="-1042867" y="4019487"/>
            <a:chExt cx="612000" cy="612000"/>
          </a:xfrm>
        </p:grpSpPr>
        <p:sp>
          <p:nvSpPr>
            <p:cNvPr id="44" name="Oval 210"/>
            <p:cNvSpPr>
              <a:spLocks noChangeAspect="1"/>
            </p:cNvSpPr>
            <p:nvPr/>
          </p:nvSpPr>
          <p:spPr>
            <a:xfrm flipH="1">
              <a:off x="-1042867" y="4019487"/>
              <a:ext cx="612000" cy="612000"/>
            </a:xfrm>
            <a:prstGeom prst="ellipse">
              <a:avLst/>
            </a:prstGeom>
            <a:solidFill>
              <a:schemeClr val="bg1"/>
            </a:solidFill>
            <a:ln w="1270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defTabSz="1169887"/>
              <a:endParaRPr lang="en-GB" sz="2309" b="1" dirty="0">
                <a:solidFill>
                  <a:prstClr val="white"/>
                </a:solidFill>
                <a:latin typeface="Segoe UI"/>
              </a:endParaRPr>
            </a:p>
          </p:txBody>
        </p:sp>
        <p:sp>
          <p:nvSpPr>
            <p:cNvPr id="45" name="Freeform 41"/>
            <p:cNvSpPr>
              <a:spLocks noEditPoints="1"/>
            </p:cNvSpPr>
            <p:nvPr/>
          </p:nvSpPr>
          <p:spPr bwMode="auto">
            <a:xfrm>
              <a:off x="-977315" y="4143913"/>
              <a:ext cx="497527" cy="448169"/>
            </a:xfrm>
            <a:custGeom>
              <a:avLst/>
              <a:gdLst/>
              <a:ahLst/>
              <a:cxnLst>
                <a:cxn ang="0">
                  <a:pos x="54" y="14"/>
                </a:cxn>
                <a:cxn ang="0">
                  <a:pos x="31" y="0"/>
                </a:cxn>
                <a:cxn ang="0">
                  <a:pos x="0" y="31"/>
                </a:cxn>
                <a:cxn ang="0">
                  <a:pos x="49" y="93"/>
                </a:cxn>
                <a:cxn ang="0">
                  <a:pos x="50" y="94"/>
                </a:cxn>
                <a:cxn ang="0">
                  <a:pos x="58" y="94"/>
                </a:cxn>
                <a:cxn ang="0">
                  <a:pos x="58" y="93"/>
                </a:cxn>
                <a:cxn ang="0">
                  <a:pos x="107" y="31"/>
                </a:cxn>
                <a:cxn ang="0">
                  <a:pos x="76" y="0"/>
                </a:cxn>
                <a:cxn ang="0">
                  <a:pos x="54" y="14"/>
                </a:cxn>
                <a:cxn ang="0">
                  <a:pos x="77" y="20"/>
                </a:cxn>
                <a:cxn ang="0">
                  <a:pos x="74" y="16"/>
                </a:cxn>
                <a:cxn ang="0">
                  <a:pos x="78" y="11"/>
                </a:cxn>
                <a:cxn ang="0">
                  <a:pos x="89" y="17"/>
                </a:cxn>
                <a:cxn ang="0">
                  <a:pos x="96" y="29"/>
                </a:cxn>
                <a:cxn ang="0">
                  <a:pos x="91" y="33"/>
                </a:cxn>
                <a:cxn ang="0">
                  <a:pos x="87" y="30"/>
                </a:cxn>
                <a:cxn ang="0">
                  <a:pos x="77" y="20"/>
                </a:cxn>
              </a:cxnLst>
              <a:rect l="0" t="0" r="r" b="b"/>
              <a:pathLst>
                <a:path w="107" h="96">
                  <a:moveTo>
                    <a:pt x="54" y="14"/>
                  </a:moveTo>
                  <a:cubicBezTo>
                    <a:pt x="51" y="5"/>
                    <a:pt x="40" y="0"/>
                    <a:pt x="31" y="0"/>
                  </a:cubicBezTo>
                  <a:cubicBezTo>
                    <a:pt x="14" y="0"/>
                    <a:pt x="0" y="13"/>
                    <a:pt x="0" y="31"/>
                  </a:cubicBezTo>
                  <a:cubicBezTo>
                    <a:pt x="0" y="64"/>
                    <a:pt x="32" y="73"/>
                    <a:pt x="49" y="93"/>
                  </a:cubicBezTo>
                  <a:cubicBezTo>
                    <a:pt x="49" y="93"/>
                    <a:pt x="50" y="94"/>
                    <a:pt x="50" y="94"/>
                  </a:cubicBezTo>
                  <a:cubicBezTo>
                    <a:pt x="52" y="96"/>
                    <a:pt x="55" y="96"/>
                    <a:pt x="58" y="94"/>
                  </a:cubicBezTo>
                  <a:cubicBezTo>
                    <a:pt x="58" y="94"/>
                    <a:pt x="58" y="93"/>
                    <a:pt x="58" y="93"/>
                  </a:cubicBezTo>
                  <a:cubicBezTo>
                    <a:pt x="75" y="73"/>
                    <a:pt x="107" y="65"/>
                    <a:pt x="107" y="31"/>
                  </a:cubicBezTo>
                  <a:cubicBezTo>
                    <a:pt x="107" y="13"/>
                    <a:pt x="93" y="0"/>
                    <a:pt x="76" y="0"/>
                  </a:cubicBezTo>
                  <a:cubicBezTo>
                    <a:pt x="67" y="0"/>
                    <a:pt x="56" y="5"/>
                    <a:pt x="54" y="14"/>
                  </a:cubicBezTo>
                  <a:close/>
                  <a:moveTo>
                    <a:pt x="77" y="20"/>
                  </a:moveTo>
                  <a:cubicBezTo>
                    <a:pt x="75" y="20"/>
                    <a:pt x="74" y="18"/>
                    <a:pt x="74" y="16"/>
                  </a:cubicBezTo>
                  <a:cubicBezTo>
                    <a:pt x="74" y="13"/>
                    <a:pt x="76" y="11"/>
                    <a:pt x="78" y="11"/>
                  </a:cubicBezTo>
                  <a:cubicBezTo>
                    <a:pt x="82" y="11"/>
                    <a:pt x="86" y="14"/>
                    <a:pt x="89" y="17"/>
                  </a:cubicBezTo>
                  <a:cubicBezTo>
                    <a:pt x="93" y="21"/>
                    <a:pt x="96" y="26"/>
                    <a:pt x="96" y="29"/>
                  </a:cubicBezTo>
                  <a:cubicBezTo>
                    <a:pt x="96" y="31"/>
                    <a:pt x="94" y="33"/>
                    <a:pt x="91" y="33"/>
                  </a:cubicBezTo>
                  <a:cubicBezTo>
                    <a:pt x="89" y="33"/>
                    <a:pt x="87" y="32"/>
                    <a:pt x="87" y="30"/>
                  </a:cubicBezTo>
                  <a:cubicBezTo>
                    <a:pt x="86" y="25"/>
                    <a:pt x="82" y="21"/>
                    <a:pt x="77" y="20"/>
                  </a:cubicBezTo>
                  <a:close/>
                </a:path>
              </a:pathLst>
            </a:custGeom>
            <a:solidFill>
              <a:srgbClr val="C00000"/>
            </a:solidFill>
            <a:ln w="9525">
              <a:noFill/>
              <a:round/>
              <a:headEnd/>
              <a:tailEnd/>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grpSp>
      <p:grpSp>
        <p:nvGrpSpPr>
          <p:cNvPr id="46" name="Group 45"/>
          <p:cNvGrpSpPr/>
          <p:nvPr/>
        </p:nvGrpSpPr>
        <p:grpSpPr>
          <a:xfrm>
            <a:off x="3008707" y="4549828"/>
            <a:ext cx="360180" cy="360180"/>
            <a:chOff x="4453663" y="4849050"/>
            <a:chExt cx="468000" cy="468000"/>
          </a:xfrm>
        </p:grpSpPr>
        <p:sp>
          <p:nvSpPr>
            <p:cNvPr id="47" name="Oval 210"/>
            <p:cNvSpPr>
              <a:spLocks noChangeAspect="1"/>
            </p:cNvSpPr>
            <p:nvPr/>
          </p:nvSpPr>
          <p:spPr>
            <a:xfrm flipH="1">
              <a:off x="4453663" y="4849050"/>
              <a:ext cx="468000" cy="468000"/>
            </a:xfrm>
            <a:prstGeom prst="ellipse">
              <a:avLst/>
            </a:prstGeom>
            <a:solidFill>
              <a:schemeClr val="bg1"/>
            </a:solidFill>
            <a:ln w="12700">
              <a:solidFill>
                <a:srgbClr val="4A7EC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a:endParaRPr lang="en-GB" sz="1385" b="1" dirty="0">
                <a:solidFill>
                  <a:schemeClr val="bg1"/>
                </a:solidFill>
              </a:endParaRPr>
            </a:p>
          </p:txBody>
        </p:sp>
        <p:grpSp>
          <p:nvGrpSpPr>
            <p:cNvPr id="48" name="Gruppieren 59"/>
            <p:cNvGrpSpPr/>
            <p:nvPr/>
          </p:nvGrpSpPr>
          <p:grpSpPr>
            <a:xfrm>
              <a:off x="4466856" y="4958245"/>
              <a:ext cx="449467" cy="332344"/>
              <a:chOff x="1404938" y="1736726"/>
              <a:chExt cx="6000750" cy="4437062"/>
            </a:xfrm>
            <a:solidFill>
              <a:schemeClr val="accent4">
                <a:lumMod val="60000"/>
                <a:lumOff val="40000"/>
              </a:schemeClr>
            </a:solidFill>
          </p:grpSpPr>
          <p:sp>
            <p:nvSpPr>
              <p:cNvPr id="49" name="Freeform 7"/>
              <p:cNvSpPr>
                <a:spLocks/>
              </p:cNvSpPr>
              <p:nvPr/>
            </p:nvSpPr>
            <p:spPr bwMode="auto">
              <a:xfrm>
                <a:off x="140493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0" name="Freeform 8"/>
              <p:cNvSpPr>
                <a:spLocks/>
              </p:cNvSpPr>
              <p:nvPr/>
            </p:nvSpPr>
            <p:spPr bwMode="auto">
              <a:xfrm>
                <a:off x="3448050" y="1785938"/>
                <a:ext cx="1922463" cy="906463"/>
              </a:xfrm>
              <a:custGeom>
                <a:avLst/>
                <a:gdLst>
                  <a:gd name="T0" fmla="*/ 0 w 1211"/>
                  <a:gd name="T1" fmla="*/ 571 h 571"/>
                  <a:gd name="T2" fmla="*/ 605 w 1211"/>
                  <a:gd name="T3" fmla="*/ 0 h 571"/>
                  <a:gd name="T4" fmla="*/ 1211 w 1211"/>
                  <a:gd name="T5" fmla="*/ 571 h 571"/>
                  <a:gd name="T6" fmla="*/ 0 w 1211"/>
                  <a:gd name="T7" fmla="*/ 571 h 571"/>
                </a:gdLst>
                <a:ahLst/>
                <a:cxnLst>
                  <a:cxn ang="0">
                    <a:pos x="T0" y="T1"/>
                  </a:cxn>
                  <a:cxn ang="0">
                    <a:pos x="T2" y="T3"/>
                  </a:cxn>
                  <a:cxn ang="0">
                    <a:pos x="T4" y="T5"/>
                  </a:cxn>
                  <a:cxn ang="0">
                    <a:pos x="T6" y="T7"/>
                  </a:cxn>
                </a:cxnLst>
                <a:rect l="0" t="0" r="r" b="b"/>
                <a:pathLst>
                  <a:path w="1211" h="571">
                    <a:moveTo>
                      <a:pt x="0" y="571"/>
                    </a:moveTo>
                    <a:lnTo>
                      <a:pt x="605" y="0"/>
                    </a:lnTo>
                    <a:lnTo>
                      <a:pt x="1211" y="571"/>
                    </a:lnTo>
                    <a:lnTo>
                      <a:pt x="0" y="571"/>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1" name="Freeform 9"/>
              <p:cNvSpPr>
                <a:spLocks/>
              </p:cNvSpPr>
              <p:nvPr/>
            </p:nvSpPr>
            <p:spPr bwMode="auto">
              <a:xfrm>
                <a:off x="547528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2" name="Freeform 10"/>
              <p:cNvSpPr>
                <a:spLocks/>
              </p:cNvSpPr>
              <p:nvPr/>
            </p:nvSpPr>
            <p:spPr bwMode="auto">
              <a:xfrm>
                <a:off x="2424113" y="1736726"/>
                <a:ext cx="1922463" cy="909638"/>
              </a:xfrm>
              <a:custGeom>
                <a:avLst/>
                <a:gdLst>
                  <a:gd name="T0" fmla="*/ 0 w 1211"/>
                  <a:gd name="T1" fmla="*/ 0 h 573"/>
                  <a:gd name="T2" fmla="*/ 605 w 1211"/>
                  <a:gd name="T3" fmla="*/ 573 h 573"/>
                  <a:gd name="T4" fmla="*/ 1211 w 1211"/>
                  <a:gd name="T5" fmla="*/ 0 h 573"/>
                  <a:gd name="T6" fmla="*/ 0 w 1211"/>
                  <a:gd name="T7" fmla="*/ 0 h 573"/>
                </a:gdLst>
                <a:ahLst/>
                <a:cxnLst>
                  <a:cxn ang="0">
                    <a:pos x="T0" y="T1"/>
                  </a:cxn>
                  <a:cxn ang="0">
                    <a:pos x="T2" y="T3"/>
                  </a:cxn>
                  <a:cxn ang="0">
                    <a:pos x="T4" y="T5"/>
                  </a:cxn>
                  <a:cxn ang="0">
                    <a:pos x="T6" y="T7"/>
                  </a:cxn>
                </a:cxnLst>
                <a:rect l="0" t="0" r="r" b="b"/>
                <a:pathLst>
                  <a:path w="1211" h="573">
                    <a:moveTo>
                      <a:pt x="0" y="0"/>
                    </a:moveTo>
                    <a:lnTo>
                      <a:pt x="605" y="573"/>
                    </a:lnTo>
                    <a:lnTo>
                      <a:pt x="1211" y="0"/>
                    </a:lnTo>
                    <a:lnTo>
                      <a:pt x="0"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3" name="Freeform 11"/>
              <p:cNvSpPr>
                <a:spLocks/>
              </p:cNvSpPr>
              <p:nvPr/>
            </p:nvSpPr>
            <p:spPr bwMode="auto">
              <a:xfrm>
                <a:off x="4346583" y="1756034"/>
                <a:ext cx="2116761" cy="793105"/>
              </a:xfrm>
              <a:custGeom>
                <a:avLst/>
                <a:gdLst>
                  <a:gd name="T0" fmla="*/ 0 w 1213"/>
                  <a:gd name="T1" fmla="*/ 0 h 573"/>
                  <a:gd name="T2" fmla="*/ 606 w 1213"/>
                  <a:gd name="T3" fmla="*/ 573 h 573"/>
                  <a:gd name="T4" fmla="*/ 1213 w 1213"/>
                  <a:gd name="T5" fmla="*/ 0 h 573"/>
                  <a:gd name="T6" fmla="*/ 0 w 1213"/>
                  <a:gd name="T7" fmla="*/ 0 h 573"/>
                </a:gdLst>
                <a:ahLst/>
                <a:cxnLst>
                  <a:cxn ang="0">
                    <a:pos x="T0" y="T1"/>
                  </a:cxn>
                  <a:cxn ang="0">
                    <a:pos x="T2" y="T3"/>
                  </a:cxn>
                  <a:cxn ang="0">
                    <a:pos x="T4" y="T5"/>
                  </a:cxn>
                  <a:cxn ang="0">
                    <a:pos x="T6" y="T7"/>
                  </a:cxn>
                </a:cxnLst>
                <a:rect l="0" t="0" r="r" b="b"/>
                <a:pathLst>
                  <a:path w="1213" h="573">
                    <a:moveTo>
                      <a:pt x="0" y="0"/>
                    </a:moveTo>
                    <a:lnTo>
                      <a:pt x="606" y="573"/>
                    </a:lnTo>
                    <a:lnTo>
                      <a:pt x="1213" y="0"/>
                    </a:lnTo>
                    <a:lnTo>
                      <a:pt x="0"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4" name="Freeform 12"/>
              <p:cNvSpPr>
                <a:spLocks/>
              </p:cNvSpPr>
              <p:nvPr/>
            </p:nvSpPr>
            <p:spPr bwMode="auto">
              <a:xfrm>
                <a:off x="4410075" y="2763838"/>
                <a:ext cx="2995613" cy="3409950"/>
              </a:xfrm>
              <a:custGeom>
                <a:avLst/>
                <a:gdLst>
                  <a:gd name="T0" fmla="*/ 1887 w 1887"/>
                  <a:gd name="T1" fmla="*/ 0 h 2148"/>
                  <a:gd name="T2" fmla="*/ 642 w 1887"/>
                  <a:gd name="T3" fmla="*/ 0 h 2148"/>
                  <a:gd name="T4" fmla="*/ 0 w 1887"/>
                  <a:gd name="T5" fmla="*/ 2148 h 2148"/>
                  <a:gd name="T6" fmla="*/ 1887 w 1887"/>
                  <a:gd name="T7" fmla="*/ 0 h 2148"/>
                  <a:gd name="T8" fmla="*/ 1887 w 1887"/>
                  <a:gd name="T9" fmla="*/ 0 h 2148"/>
                </a:gdLst>
                <a:ahLst/>
                <a:cxnLst>
                  <a:cxn ang="0">
                    <a:pos x="T0" y="T1"/>
                  </a:cxn>
                  <a:cxn ang="0">
                    <a:pos x="T2" y="T3"/>
                  </a:cxn>
                  <a:cxn ang="0">
                    <a:pos x="T4" y="T5"/>
                  </a:cxn>
                  <a:cxn ang="0">
                    <a:pos x="T6" y="T7"/>
                  </a:cxn>
                  <a:cxn ang="0">
                    <a:pos x="T8" y="T9"/>
                  </a:cxn>
                </a:cxnLst>
                <a:rect l="0" t="0" r="r" b="b"/>
                <a:pathLst>
                  <a:path w="1887" h="2148">
                    <a:moveTo>
                      <a:pt x="1887" y="0"/>
                    </a:moveTo>
                    <a:lnTo>
                      <a:pt x="642" y="0"/>
                    </a:lnTo>
                    <a:lnTo>
                      <a:pt x="0" y="2148"/>
                    </a:lnTo>
                    <a:lnTo>
                      <a:pt x="1887" y="0"/>
                    </a:lnTo>
                    <a:lnTo>
                      <a:pt x="1887"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5" name="Freeform 13"/>
              <p:cNvSpPr>
                <a:spLocks/>
              </p:cNvSpPr>
              <p:nvPr/>
            </p:nvSpPr>
            <p:spPr bwMode="auto">
              <a:xfrm>
                <a:off x="3432175" y="2763838"/>
                <a:ext cx="1909763" cy="3284538"/>
              </a:xfrm>
              <a:custGeom>
                <a:avLst/>
                <a:gdLst>
                  <a:gd name="T0" fmla="*/ 0 w 1203"/>
                  <a:gd name="T1" fmla="*/ 0 h 2069"/>
                  <a:gd name="T2" fmla="*/ 601 w 1203"/>
                  <a:gd name="T3" fmla="*/ 2069 h 2069"/>
                  <a:gd name="T4" fmla="*/ 1203 w 1203"/>
                  <a:gd name="T5" fmla="*/ 0 h 2069"/>
                  <a:gd name="T6" fmla="*/ 0 w 1203"/>
                  <a:gd name="T7" fmla="*/ 0 h 2069"/>
                </a:gdLst>
                <a:ahLst/>
                <a:cxnLst>
                  <a:cxn ang="0">
                    <a:pos x="T0" y="T1"/>
                  </a:cxn>
                  <a:cxn ang="0">
                    <a:pos x="T2" y="T3"/>
                  </a:cxn>
                  <a:cxn ang="0">
                    <a:pos x="T4" y="T5"/>
                  </a:cxn>
                  <a:cxn ang="0">
                    <a:pos x="T6" y="T7"/>
                  </a:cxn>
                </a:cxnLst>
                <a:rect l="0" t="0" r="r" b="b"/>
                <a:pathLst>
                  <a:path w="1203" h="2069">
                    <a:moveTo>
                      <a:pt x="0" y="0"/>
                    </a:moveTo>
                    <a:lnTo>
                      <a:pt x="601" y="2069"/>
                    </a:lnTo>
                    <a:lnTo>
                      <a:pt x="1203" y="0"/>
                    </a:lnTo>
                    <a:lnTo>
                      <a:pt x="0"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6" name="Freeform 14"/>
              <p:cNvSpPr>
                <a:spLocks noEditPoints="1"/>
              </p:cNvSpPr>
              <p:nvPr/>
            </p:nvSpPr>
            <p:spPr bwMode="auto">
              <a:xfrm>
                <a:off x="1409012" y="2763838"/>
                <a:ext cx="2932113" cy="3409950"/>
              </a:xfrm>
              <a:custGeom>
                <a:avLst/>
                <a:gdLst>
                  <a:gd name="T0" fmla="*/ 1218 w 1847"/>
                  <a:gd name="T1" fmla="*/ 0 h 2148"/>
                  <a:gd name="T2" fmla="*/ 0 w 1847"/>
                  <a:gd name="T3" fmla="*/ 0 h 2148"/>
                  <a:gd name="T4" fmla="*/ 1847 w 1847"/>
                  <a:gd name="T5" fmla="*/ 2148 h 2148"/>
                  <a:gd name="T6" fmla="*/ 1218 w 1847"/>
                  <a:gd name="T7" fmla="*/ 0 h 2148"/>
                  <a:gd name="T8" fmla="*/ 854 w 1847"/>
                  <a:gd name="T9" fmla="*/ 858 h 2148"/>
                  <a:gd name="T10" fmla="*/ 775 w 1847"/>
                  <a:gd name="T11" fmla="*/ 519 h 2148"/>
                  <a:gd name="T12" fmla="*/ 437 w 1847"/>
                  <a:gd name="T13" fmla="*/ 440 h 2148"/>
                  <a:gd name="T14" fmla="*/ 775 w 1847"/>
                  <a:gd name="T15" fmla="*/ 361 h 2148"/>
                  <a:gd name="T16" fmla="*/ 854 w 1847"/>
                  <a:gd name="T17" fmla="*/ 22 h 2148"/>
                  <a:gd name="T18" fmla="*/ 934 w 1847"/>
                  <a:gd name="T19" fmla="*/ 361 h 2148"/>
                  <a:gd name="T20" fmla="*/ 1272 w 1847"/>
                  <a:gd name="T21" fmla="*/ 440 h 2148"/>
                  <a:gd name="T22" fmla="*/ 934 w 1847"/>
                  <a:gd name="T23" fmla="*/ 519 h 2148"/>
                  <a:gd name="T24" fmla="*/ 854 w 1847"/>
                  <a:gd name="T25" fmla="*/ 858 h 2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7" h="2148">
                    <a:moveTo>
                      <a:pt x="1218" y="0"/>
                    </a:moveTo>
                    <a:lnTo>
                      <a:pt x="0" y="0"/>
                    </a:lnTo>
                    <a:lnTo>
                      <a:pt x="1847" y="2148"/>
                    </a:lnTo>
                    <a:lnTo>
                      <a:pt x="1218" y="0"/>
                    </a:lnTo>
                    <a:close/>
                    <a:moveTo>
                      <a:pt x="854" y="858"/>
                    </a:moveTo>
                    <a:lnTo>
                      <a:pt x="775" y="519"/>
                    </a:lnTo>
                    <a:lnTo>
                      <a:pt x="437" y="440"/>
                    </a:lnTo>
                    <a:lnTo>
                      <a:pt x="775" y="361"/>
                    </a:lnTo>
                    <a:lnTo>
                      <a:pt x="854" y="22"/>
                    </a:lnTo>
                    <a:lnTo>
                      <a:pt x="934" y="361"/>
                    </a:lnTo>
                    <a:lnTo>
                      <a:pt x="1272" y="440"/>
                    </a:lnTo>
                    <a:lnTo>
                      <a:pt x="934" y="519"/>
                    </a:lnTo>
                    <a:lnTo>
                      <a:pt x="854" y="858"/>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grpSp>
      </p:grpSp>
      <p:sp>
        <p:nvSpPr>
          <p:cNvPr id="87" name="Text Box 5"/>
          <p:cNvSpPr txBox="1">
            <a:spLocks noChangeArrowheads="1"/>
          </p:cNvSpPr>
          <p:nvPr/>
        </p:nvSpPr>
        <p:spPr bwMode="auto">
          <a:xfrm>
            <a:off x="9024143" y="6891905"/>
            <a:ext cx="3429902" cy="443391"/>
          </a:xfrm>
          <a:prstGeom prst="rect">
            <a:avLst/>
          </a:prstGeom>
          <a:noFill/>
          <a:ln>
            <a:noFill/>
          </a:ln>
          <a:effectLst/>
          <a:extLst/>
        </p:spPr>
        <p:txBody>
          <a:bodyPr vert="horz" wrap="square" lIns="0" tIns="0" rIns="0" bIns="0" numCol="1" anchor="b" anchorCtr="0" compatLnSpc="1">
            <a:prstTxWarp prst="textNoShape">
              <a:avLst/>
            </a:prstTxWarp>
            <a:spAutoFit/>
          </a:bodyPr>
          <a:lstStyle/>
          <a:p>
            <a:pPr marL="474121" indent="-474121" defTabSz="1219170" fontAlgn="base">
              <a:lnSpc>
                <a:spcPct val="90000"/>
              </a:lnSpc>
              <a:spcBef>
                <a:spcPct val="0"/>
              </a:spcBef>
              <a:spcAft>
                <a:spcPct val="0"/>
              </a:spcAft>
            </a:pPr>
            <a:r>
              <a:rPr lang="en-ZA" sz="1067" b="1" dirty="0">
                <a:latin typeface="Calibri"/>
                <a:cs typeface="Arial" pitchFamily="34" charset="0"/>
              </a:rPr>
              <a:t>NOTE:	 Indexed vs. average of all items in facet</a:t>
            </a:r>
            <a:br>
              <a:rPr lang="en-ZA" sz="1067" b="1" dirty="0">
                <a:latin typeface="Calibri"/>
                <a:cs typeface="Arial" pitchFamily="34" charset="0"/>
              </a:rPr>
            </a:br>
            <a:r>
              <a:rPr lang="en-ZA" sz="1067" b="1" dirty="0">
                <a:latin typeface="Calibri"/>
                <a:cs typeface="Arial" pitchFamily="34" charset="0"/>
              </a:rPr>
              <a:t>We report all items with a score which is 1 standard deviation higher than the average</a:t>
            </a:r>
            <a:endParaRPr lang="en-US" sz="1067" dirty="0">
              <a:latin typeface="Calibri"/>
              <a:cs typeface="Arial" pitchFamily="34" charset="0"/>
            </a:endParaRPr>
          </a:p>
        </p:txBody>
      </p:sp>
      <p:sp>
        <p:nvSpPr>
          <p:cNvPr id="88" name="Freeform 54"/>
          <p:cNvSpPr>
            <a:spLocks noEditPoints="1"/>
          </p:cNvSpPr>
          <p:nvPr/>
        </p:nvSpPr>
        <p:spPr bwMode="auto">
          <a:xfrm>
            <a:off x="9100298" y="7055750"/>
            <a:ext cx="283884" cy="237981"/>
          </a:xfrm>
          <a:custGeom>
            <a:avLst/>
            <a:gdLst/>
            <a:ahLst/>
            <a:cxnLst>
              <a:cxn ang="0">
                <a:pos x="196" y="192"/>
              </a:cxn>
              <a:cxn ang="0">
                <a:pos x="18" y="192"/>
              </a:cxn>
              <a:cxn ang="0">
                <a:pos x="0" y="177"/>
              </a:cxn>
              <a:cxn ang="0">
                <a:pos x="4" y="165"/>
              </a:cxn>
              <a:cxn ang="0">
                <a:pos x="92" y="11"/>
              </a:cxn>
              <a:cxn ang="0">
                <a:pos x="107" y="0"/>
              </a:cxn>
              <a:cxn ang="0">
                <a:pos x="122" y="11"/>
              </a:cxn>
              <a:cxn ang="0">
                <a:pos x="210" y="165"/>
              </a:cxn>
              <a:cxn ang="0">
                <a:pos x="214" y="177"/>
              </a:cxn>
              <a:cxn ang="0">
                <a:pos x="196" y="192"/>
              </a:cxn>
              <a:cxn ang="0">
                <a:pos x="120" y="51"/>
              </a:cxn>
              <a:cxn ang="0">
                <a:pos x="94" y="51"/>
              </a:cxn>
              <a:cxn ang="0">
                <a:pos x="94" y="79"/>
              </a:cxn>
              <a:cxn ang="0">
                <a:pos x="96" y="94"/>
              </a:cxn>
              <a:cxn ang="0">
                <a:pos x="101" y="125"/>
              </a:cxn>
              <a:cxn ang="0">
                <a:pos x="112" y="125"/>
              </a:cxn>
              <a:cxn ang="0">
                <a:pos x="118" y="94"/>
              </a:cxn>
              <a:cxn ang="0">
                <a:pos x="120" y="79"/>
              </a:cxn>
              <a:cxn ang="0">
                <a:pos x="120" y="51"/>
              </a:cxn>
              <a:cxn ang="0">
                <a:pos x="107" y="140"/>
              </a:cxn>
              <a:cxn ang="0">
                <a:pos x="94" y="153"/>
              </a:cxn>
              <a:cxn ang="0">
                <a:pos x="107" y="167"/>
              </a:cxn>
              <a:cxn ang="0">
                <a:pos x="120" y="153"/>
              </a:cxn>
              <a:cxn ang="0">
                <a:pos x="107" y="140"/>
              </a:cxn>
            </a:cxnLst>
            <a:rect l="0" t="0" r="r" b="b"/>
            <a:pathLst>
              <a:path w="214" h="192">
                <a:moveTo>
                  <a:pt x="196" y="192"/>
                </a:moveTo>
                <a:cubicBezTo>
                  <a:pt x="18" y="192"/>
                  <a:pt x="18" y="192"/>
                  <a:pt x="18" y="192"/>
                </a:cubicBezTo>
                <a:cubicBezTo>
                  <a:pt x="9" y="192"/>
                  <a:pt x="0" y="187"/>
                  <a:pt x="0" y="177"/>
                </a:cubicBezTo>
                <a:cubicBezTo>
                  <a:pt x="0" y="173"/>
                  <a:pt x="1" y="169"/>
                  <a:pt x="4" y="165"/>
                </a:cubicBezTo>
                <a:cubicBezTo>
                  <a:pt x="92" y="11"/>
                  <a:pt x="92" y="11"/>
                  <a:pt x="92" y="11"/>
                </a:cubicBezTo>
                <a:cubicBezTo>
                  <a:pt x="95" y="5"/>
                  <a:pt x="100" y="0"/>
                  <a:pt x="107" y="0"/>
                </a:cubicBezTo>
                <a:cubicBezTo>
                  <a:pt x="114" y="0"/>
                  <a:pt x="119" y="5"/>
                  <a:pt x="122" y="11"/>
                </a:cubicBezTo>
                <a:cubicBezTo>
                  <a:pt x="210" y="165"/>
                  <a:pt x="210" y="165"/>
                  <a:pt x="210" y="165"/>
                </a:cubicBezTo>
                <a:cubicBezTo>
                  <a:pt x="212" y="169"/>
                  <a:pt x="214" y="173"/>
                  <a:pt x="214" y="177"/>
                </a:cubicBezTo>
                <a:cubicBezTo>
                  <a:pt x="214" y="187"/>
                  <a:pt x="205" y="192"/>
                  <a:pt x="196" y="192"/>
                </a:cubicBezTo>
                <a:close/>
                <a:moveTo>
                  <a:pt x="120" y="51"/>
                </a:moveTo>
                <a:cubicBezTo>
                  <a:pt x="94" y="51"/>
                  <a:pt x="94" y="51"/>
                  <a:pt x="94" y="51"/>
                </a:cubicBezTo>
                <a:cubicBezTo>
                  <a:pt x="94" y="79"/>
                  <a:pt x="94" y="79"/>
                  <a:pt x="94" y="79"/>
                </a:cubicBezTo>
                <a:cubicBezTo>
                  <a:pt x="94" y="85"/>
                  <a:pt x="95" y="88"/>
                  <a:pt x="96" y="94"/>
                </a:cubicBezTo>
                <a:cubicBezTo>
                  <a:pt x="101" y="125"/>
                  <a:pt x="101" y="125"/>
                  <a:pt x="101" y="125"/>
                </a:cubicBezTo>
                <a:cubicBezTo>
                  <a:pt x="112" y="125"/>
                  <a:pt x="112" y="125"/>
                  <a:pt x="112" y="125"/>
                </a:cubicBezTo>
                <a:cubicBezTo>
                  <a:pt x="118" y="94"/>
                  <a:pt x="118" y="94"/>
                  <a:pt x="118" y="94"/>
                </a:cubicBezTo>
                <a:cubicBezTo>
                  <a:pt x="119" y="88"/>
                  <a:pt x="120" y="85"/>
                  <a:pt x="120" y="79"/>
                </a:cubicBezTo>
                <a:lnTo>
                  <a:pt x="120" y="51"/>
                </a:lnTo>
                <a:close/>
                <a:moveTo>
                  <a:pt x="107" y="140"/>
                </a:moveTo>
                <a:cubicBezTo>
                  <a:pt x="100" y="140"/>
                  <a:pt x="94" y="146"/>
                  <a:pt x="94" y="153"/>
                </a:cubicBezTo>
                <a:cubicBezTo>
                  <a:pt x="94" y="160"/>
                  <a:pt x="100" y="167"/>
                  <a:pt x="107" y="167"/>
                </a:cubicBezTo>
                <a:cubicBezTo>
                  <a:pt x="114" y="167"/>
                  <a:pt x="120" y="160"/>
                  <a:pt x="120" y="153"/>
                </a:cubicBezTo>
                <a:cubicBezTo>
                  <a:pt x="120" y="146"/>
                  <a:pt x="114" y="140"/>
                  <a:pt x="107" y="140"/>
                </a:cubicBezTo>
                <a:close/>
              </a:path>
            </a:pathLst>
          </a:custGeom>
          <a:solidFill>
            <a:srgbClr val="FF0000"/>
          </a:solidFill>
          <a:ln w="9525">
            <a:noFill/>
            <a:round/>
            <a:headEnd/>
            <a:tailEnd/>
          </a:ln>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pic>
        <p:nvPicPr>
          <p:cNvPr id="61" name="Picture 2" descr="Bilderesultat for country falg button sweden"/>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2696551" y="6876975"/>
            <a:ext cx="513334" cy="481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8671176"/>
      </p:ext>
    </p:extLst>
  </p:cSld>
  <p:clrMapOvr>
    <a:masterClrMapping/>
  </p:clrMapOvr>
  <p:transition>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46"/>
          <p:cNvSpPr txBox="1"/>
          <p:nvPr/>
        </p:nvSpPr>
        <p:spPr>
          <a:xfrm>
            <a:off x="578201" y="5676757"/>
            <a:ext cx="3161838" cy="336122"/>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TIME OF YEAR</a:t>
            </a:r>
          </a:p>
        </p:txBody>
      </p:sp>
      <p:sp>
        <p:nvSpPr>
          <p:cNvPr id="2" name="Title 1"/>
          <p:cNvSpPr>
            <a:spLocks noGrp="1"/>
          </p:cNvSpPr>
          <p:nvPr>
            <p:ph type="title"/>
          </p:nvPr>
        </p:nvSpPr>
        <p:spPr>
          <a:xfrm>
            <a:off x="540001" y="346312"/>
            <a:ext cx="8814691" cy="553999"/>
          </a:xfrm>
          <a:solidFill>
            <a:srgbClr val="00B050"/>
          </a:solidFill>
        </p:spPr>
        <p:txBody>
          <a:bodyPr>
            <a:normAutofit/>
          </a:bodyPr>
          <a:lstStyle/>
          <a:p>
            <a:r>
              <a:rPr lang="en-GB" sz="2000" dirty="0"/>
              <a:t>Segment profile </a:t>
            </a:r>
            <a:r>
              <a:rPr lang="en-GB" sz="2000" b="1" dirty="0"/>
              <a:t>– </a:t>
            </a:r>
            <a:r>
              <a:rPr lang="en-US" sz="2000" b="1" dirty="0"/>
              <a:t>ADVENTURES IN the world of natural beauty</a:t>
            </a:r>
            <a:endParaRPr lang="en-GB" sz="2000" b="1" dirty="0"/>
          </a:p>
        </p:txBody>
      </p:sp>
      <p:sp>
        <p:nvSpPr>
          <p:cNvPr id="5" name="Rectangle 4"/>
          <p:cNvSpPr/>
          <p:nvPr/>
        </p:nvSpPr>
        <p:spPr>
          <a:xfrm>
            <a:off x="519848" y="1220584"/>
            <a:ext cx="3426943"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TYPOLOGY</a:t>
            </a:r>
          </a:p>
        </p:txBody>
      </p:sp>
      <p:sp>
        <p:nvSpPr>
          <p:cNvPr id="6" name="Rectangle 5"/>
          <p:cNvSpPr/>
          <p:nvPr/>
        </p:nvSpPr>
        <p:spPr>
          <a:xfrm>
            <a:off x="4934440" y="1220584"/>
            <a:ext cx="3863935"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TRANSPORT AND ACOMMODATION</a:t>
            </a:r>
          </a:p>
        </p:txBody>
      </p:sp>
      <p:sp>
        <p:nvSpPr>
          <p:cNvPr id="7" name="Rectangle 6"/>
          <p:cNvSpPr/>
          <p:nvPr/>
        </p:nvSpPr>
        <p:spPr>
          <a:xfrm>
            <a:off x="9311701" y="1220584"/>
            <a:ext cx="2211963"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ACTIVITIES</a:t>
            </a:r>
          </a:p>
        </p:txBody>
      </p:sp>
      <p:grpSp>
        <p:nvGrpSpPr>
          <p:cNvPr id="8" name="Group 7"/>
          <p:cNvGrpSpPr/>
          <p:nvPr/>
        </p:nvGrpSpPr>
        <p:grpSpPr>
          <a:xfrm>
            <a:off x="4726867" y="1530057"/>
            <a:ext cx="4321317" cy="5426685"/>
            <a:chOff x="3047227" y="867188"/>
            <a:chExt cx="2940088" cy="3409123"/>
          </a:xfrm>
        </p:grpSpPr>
        <p:cxnSp>
          <p:nvCxnSpPr>
            <p:cNvPr id="9" name="Straight Connector 8"/>
            <p:cNvCxnSpPr/>
            <p:nvPr/>
          </p:nvCxnSpPr>
          <p:spPr>
            <a:xfrm>
              <a:off x="3047227" y="916826"/>
              <a:ext cx="0" cy="3309847"/>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987315" y="867188"/>
              <a:ext cx="0" cy="3409123"/>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a:off x="519854" y="1655793"/>
            <a:ext cx="3824493" cy="0"/>
          </a:xfrm>
          <a:prstGeom prst="line">
            <a:avLst/>
          </a:prstGeom>
          <a:noFill/>
          <a:ln w="12700">
            <a:solidFill>
              <a:schemeClr val="accent6"/>
            </a:solidFill>
            <a:round/>
            <a:headEnd/>
            <a:tailEnd/>
          </a:ln>
          <a:effectLst/>
          <a:extLst>
            <a:ext uri="{909E8E84-426E-40DD-AFC4-6F175D3DCCD1}">
              <a14:hiddenFill xmlns:a14="http://schemas.microsoft.com/office/drawing/2010/main">
                <a:noFill/>
              </a14:hiddenFill>
            </a:ext>
          </a:extLst>
        </p:spPr>
      </p:cxnSp>
      <p:cxnSp>
        <p:nvCxnSpPr>
          <p:cNvPr id="16" name="Straight Connector 15"/>
          <p:cNvCxnSpPr/>
          <p:nvPr/>
        </p:nvCxnSpPr>
        <p:spPr>
          <a:xfrm>
            <a:off x="4934446" y="1655793"/>
            <a:ext cx="3824493"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Lst>
        </p:spPr>
      </p:cxnSp>
      <p:cxnSp>
        <p:nvCxnSpPr>
          <p:cNvPr id="17" name="Straight Connector 16"/>
          <p:cNvCxnSpPr/>
          <p:nvPr/>
        </p:nvCxnSpPr>
        <p:spPr>
          <a:xfrm>
            <a:off x="9311707" y="1655793"/>
            <a:ext cx="3824493" cy="0"/>
          </a:xfrm>
          <a:prstGeom prst="line">
            <a:avLst/>
          </a:prstGeom>
          <a:noFill/>
          <a:ln w="12700">
            <a:solidFill>
              <a:schemeClr val="accent2"/>
            </a:solidFill>
            <a:round/>
            <a:headEnd/>
            <a:tailEnd/>
          </a:ln>
          <a:effectLst/>
          <a:extLst>
            <a:ext uri="{909E8E84-426E-40DD-AFC4-6F175D3DCCD1}">
              <a14:hiddenFill xmlns:a14="http://schemas.microsoft.com/office/drawing/2010/main">
                <a:noFill/>
              </a14:hiddenFill>
            </a:ext>
          </a:extLst>
        </p:spPr>
      </p:cxnSp>
      <p:grpSp>
        <p:nvGrpSpPr>
          <p:cNvPr id="18" name="Group 17"/>
          <p:cNvGrpSpPr/>
          <p:nvPr/>
        </p:nvGrpSpPr>
        <p:grpSpPr>
          <a:xfrm>
            <a:off x="12194805" y="922027"/>
            <a:ext cx="724113" cy="627421"/>
            <a:chOff x="1362075" y="4471988"/>
            <a:chExt cx="2351088" cy="2036762"/>
          </a:xfrm>
          <a:solidFill>
            <a:srgbClr val="FFC000"/>
          </a:solidFill>
        </p:grpSpPr>
        <p:sp>
          <p:nvSpPr>
            <p:cNvPr id="19" name="Freeform 3"/>
            <p:cNvSpPr>
              <a:spLocks noChangeArrowheads="1"/>
            </p:cNvSpPr>
            <p:nvPr/>
          </p:nvSpPr>
          <p:spPr bwMode="auto">
            <a:xfrm>
              <a:off x="2744788" y="5091113"/>
              <a:ext cx="338137" cy="495300"/>
            </a:xfrm>
            <a:custGeom>
              <a:avLst/>
              <a:gdLst>
                <a:gd name="T0" fmla="*/ 0 w 939"/>
                <a:gd name="T1" fmla="*/ 0 h 1376"/>
                <a:gd name="T2" fmla="*/ 0 w 939"/>
                <a:gd name="T3" fmla="*/ 0 h 1376"/>
                <a:gd name="T4" fmla="*/ 938 w 939"/>
                <a:gd name="T5" fmla="*/ 1375 h 1376"/>
                <a:gd name="T6" fmla="*/ 0 w 939"/>
                <a:gd name="T7" fmla="*/ 0 h 1376"/>
              </a:gdLst>
              <a:ahLst/>
              <a:cxnLst>
                <a:cxn ang="0">
                  <a:pos x="T0" y="T1"/>
                </a:cxn>
                <a:cxn ang="0">
                  <a:pos x="T2" y="T3"/>
                </a:cxn>
                <a:cxn ang="0">
                  <a:pos x="T4" y="T5"/>
                </a:cxn>
                <a:cxn ang="0">
                  <a:pos x="T6" y="T7"/>
                </a:cxn>
              </a:cxnLst>
              <a:rect l="0" t="0" r="r" b="b"/>
              <a:pathLst>
                <a:path w="939" h="1376">
                  <a:moveTo>
                    <a:pt x="0" y="0"/>
                  </a:moveTo>
                  <a:lnTo>
                    <a:pt x="0" y="0"/>
                  </a:lnTo>
                  <a:cubicBezTo>
                    <a:pt x="500" y="313"/>
                    <a:pt x="813" y="813"/>
                    <a:pt x="938" y="1375"/>
                  </a:cubicBezTo>
                  <a:cubicBezTo>
                    <a:pt x="688" y="875"/>
                    <a:pt x="375" y="40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0" name="Freeform 4"/>
            <p:cNvSpPr>
              <a:spLocks noChangeArrowheads="1"/>
            </p:cNvSpPr>
            <p:nvPr/>
          </p:nvSpPr>
          <p:spPr bwMode="auto">
            <a:xfrm>
              <a:off x="2779713" y="4956175"/>
              <a:ext cx="439737" cy="641350"/>
            </a:xfrm>
            <a:custGeom>
              <a:avLst/>
              <a:gdLst>
                <a:gd name="T0" fmla="*/ 0 w 1220"/>
                <a:gd name="T1" fmla="*/ 0 h 1782"/>
                <a:gd name="T2" fmla="*/ 0 w 1220"/>
                <a:gd name="T3" fmla="*/ 0 h 1782"/>
                <a:gd name="T4" fmla="*/ 1219 w 1220"/>
                <a:gd name="T5" fmla="*/ 1781 h 1782"/>
                <a:gd name="T6" fmla="*/ 0 w 1220"/>
                <a:gd name="T7" fmla="*/ 0 h 1782"/>
              </a:gdLst>
              <a:ahLst/>
              <a:cxnLst>
                <a:cxn ang="0">
                  <a:pos x="T0" y="T1"/>
                </a:cxn>
                <a:cxn ang="0">
                  <a:pos x="T2" y="T3"/>
                </a:cxn>
                <a:cxn ang="0">
                  <a:pos x="T4" y="T5"/>
                </a:cxn>
                <a:cxn ang="0">
                  <a:pos x="T6" y="T7"/>
                </a:cxn>
              </a:cxnLst>
              <a:rect l="0" t="0" r="r" b="b"/>
              <a:pathLst>
                <a:path w="1220" h="1782">
                  <a:moveTo>
                    <a:pt x="0" y="0"/>
                  </a:moveTo>
                  <a:lnTo>
                    <a:pt x="0" y="0"/>
                  </a:lnTo>
                  <a:cubicBezTo>
                    <a:pt x="625" y="407"/>
                    <a:pt x="1063" y="1063"/>
                    <a:pt x="1219" y="1781"/>
                  </a:cubicBezTo>
                  <a:cubicBezTo>
                    <a:pt x="906" y="1125"/>
                    <a:pt x="500" y="53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1" name="Freeform 5"/>
            <p:cNvSpPr>
              <a:spLocks noChangeArrowheads="1"/>
            </p:cNvSpPr>
            <p:nvPr/>
          </p:nvSpPr>
          <p:spPr bwMode="auto">
            <a:xfrm>
              <a:off x="2801938" y="4832350"/>
              <a:ext cx="550862" cy="787400"/>
            </a:xfrm>
            <a:custGeom>
              <a:avLst/>
              <a:gdLst>
                <a:gd name="T0" fmla="*/ 0 w 1532"/>
                <a:gd name="T1" fmla="*/ 0 h 2188"/>
                <a:gd name="T2" fmla="*/ 0 w 1532"/>
                <a:gd name="T3" fmla="*/ 0 h 2188"/>
                <a:gd name="T4" fmla="*/ 1531 w 1532"/>
                <a:gd name="T5" fmla="*/ 2187 h 2188"/>
                <a:gd name="T6" fmla="*/ 0 w 1532"/>
                <a:gd name="T7" fmla="*/ 0 h 2188"/>
              </a:gdLst>
              <a:ahLst/>
              <a:cxnLst>
                <a:cxn ang="0">
                  <a:pos x="T0" y="T1"/>
                </a:cxn>
                <a:cxn ang="0">
                  <a:pos x="T2" y="T3"/>
                </a:cxn>
                <a:cxn ang="0">
                  <a:pos x="T4" y="T5"/>
                </a:cxn>
                <a:cxn ang="0">
                  <a:pos x="T6" y="T7"/>
                </a:cxn>
              </a:cxnLst>
              <a:rect l="0" t="0" r="r" b="b"/>
              <a:pathLst>
                <a:path w="1532" h="2188">
                  <a:moveTo>
                    <a:pt x="0" y="0"/>
                  </a:moveTo>
                  <a:lnTo>
                    <a:pt x="0" y="0"/>
                  </a:lnTo>
                  <a:cubicBezTo>
                    <a:pt x="843" y="437"/>
                    <a:pt x="1406" y="1250"/>
                    <a:pt x="1531" y="2187"/>
                  </a:cubicBezTo>
                  <a:cubicBezTo>
                    <a:pt x="1187" y="1375"/>
                    <a:pt x="656" y="593"/>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2" name="Freeform 6"/>
            <p:cNvSpPr>
              <a:spLocks noChangeArrowheads="1"/>
            </p:cNvSpPr>
            <p:nvPr/>
          </p:nvSpPr>
          <p:spPr bwMode="auto">
            <a:xfrm>
              <a:off x="2835275" y="4708525"/>
              <a:ext cx="641350" cy="933450"/>
            </a:xfrm>
            <a:custGeom>
              <a:avLst/>
              <a:gdLst>
                <a:gd name="T0" fmla="*/ 0 w 1783"/>
                <a:gd name="T1" fmla="*/ 0 h 2594"/>
                <a:gd name="T2" fmla="*/ 0 w 1783"/>
                <a:gd name="T3" fmla="*/ 0 h 2594"/>
                <a:gd name="T4" fmla="*/ 1782 w 1783"/>
                <a:gd name="T5" fmla="*/ 2593 h 2594"/>
                <a:gd name="T6" fmla="*/ 0 w 1783"/>
                <a:gd name="T7" fmla="*/ 0 h 2594"/>
              </a:gdLst>
              <a:ahLst/>
              <a:cxnLst>
                <a:cxn ang="0">
                  <a:pos x="T0" y="T1"/>
                </a:cxn>
                <a:cxn ang="0">
                  <a:pos x="T2" y="T3"/>
                </a:cxn>
                <a:cxn ang="0">
                  <a:pos x="T4" y="T5"/>
                </a:cxn>
                <a:cxn ang="0">
                  <a:pos x="T6" y="T7"/>
                </a:cxn>
              </a:cxnLst>
              <a:rect l="0" t="0" r="r" b="b"/>
              <a:pathLst>
                <a:path w="1783" h="2594">
                  <a:moveTo>
                    <a:pt x="0" y="0"/>
                  </a:moveTo>
                  <a:lnTo>
                    <a:pt x="0" y="0"/>
                  </a:lnTo>
                  <a:cubicBezTo>
                    <a:pt x="969" y="531"/>
                    <a:pt x="1625" y="1500"/>
                    <a:pt x="1782" y="2593"/>
                  </a:cubicBezTo>
                  <a:cubicBezTo>
                    <a:pt x="1406" y="1594"/>
                    <a:pt x="813" y="68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3" name="Freeform 7"/>
            <p:cNvSpPr>
              <a:spLocks noChangeArrowheads="1"/>
            </p:cNvSpPr>
            <p:nvPr/>
          </p:nvSpPr>
          <p:spPr bwMode="auto">
            <a:xfrm>
              <a:off x="2857500" y="4584700"/>
              <a:ext cx="742950" cy="1069975"/>
            </a:xfrm>
            <a:custGeom>
              <a:avLst/>
              <a:gdLst>
                <a:gd name="T0" fmla="*/ 2062 w 2063"/>
                <a:gd name="T1" fmla="*/ 2969 h 2970"/>
                <a:gd name="T2" fmla="*/ 2062 w 2063"/>
                <a:gd name="T3" fmla="*/ 2969 h 2970"/>
                <a:gd name="T4" fmla="*/ 1250 w 2063"/>
                <a:gd name="T5" fmla="*/ 1344 h 2970"/>
                <a:gd name="T6" fmla="*/ 1250 w 2063"/>
                <a:gd name="T7" fmla="*/ 1313 h 2970"/>
                <a:gd name="T8" fmla="*/ 0 w 2063"/>
                <a:gd name="T9" fmla="*/ 0 h 2970"/>
                <a:gd name="T10" fmla="*/ 2062 w 2063"/>
                <a:gd name="T11" fmla="*/ 2969 h 2970"/>
              </a:gdLst>
              <a:ahLst/>
              <a:cxnLst>
                <a:cxn ang="0">
                  <a:pos x="T0" y="T1"/>
                </a:cxn>
                <a:cxn ang="0">
                  <a:pos x="T2" y="T3"/>
                </a:cxn>
                <a:cxn ang="0">
                  <a:pos x="T4" y="T5"/>
                </a:cxn>
                <a:cxn ang="0">
                  <a:pos x="T6" y="T7"/>
                </a:cxn>
                <a:cxn ang="0">
                  <a:pos x="T8" y="T9"/>
                </a:cxn>
                <a:cxn ang="0">
                  <a:pos x="T10" y="T11"/>
                </a:cxn>
              </a:cxnLst>
              <a:rect l="0" t="0" r="r" b="b"/>
              <a:pathLst>
                <a:path w="2063" h="2970">
                  <a:moveTo>
                    <a:pt x="2062" y="2969"/>
                  </a:moveTo>
                  <a:lnTo>
                    <a:pt x="2062" y="2969"/>
                  </a:lnTo>
                  <a:cubicBezTo>
                    <a:pt x="1875" y="2375"/>
                    <a:pt x="1593" y="1844"/>
                    <a:pt x="1250" y="1344"/>
                  </a:cubicBezTo>
                  <a:lnTo>
                    <a:pt x="1250" y="1313"/>
                  </a:lnTo>
                  <a:cubicBezTo>
                    <a:pt x="906" y="813"/>
                    <a:pt x="469" y="375"/>
                    <a:pt x="0" y="0"/>
                  </a:cubicBezTo>
                  <a:cubicBezTo>
                    <a:pt x="1125" y="625"/>
                    <a:pt x="1875" y="1719"/>
                    <a:pt x="2062" y="2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4" name="Freeform 8"/>
            <p:cNvSpPr>
              <a:spLocks noChangeArrowheads="1"/>
            </p:cNvSpPr>
            <p:nvPr/>
          </p:nvSpPr>
          <p:spPr bwMode="auto">
            <a:xfrm>
              <a:off x="2892425" y="4471988"/>
              <a:ext cx="820738" cy="1203325"/>
            </a:xfrm>
            <a:custGeom>
              <a:avLst/>
              <a:gdLst>
                <a:gd name="T0" fmla="*/ 0 w 2282"/>
                <a:gd name="T1" fmla="*/ 0 h 3344"/>
                <a:gd name="T2" fmla="*/ 0 w 2282"/>
                <a:gd name="T3" fmla="*/ 0 h 3344"/>
                <a:gd name="T4" fmla="*/ 2281 w 2282"/>
                <a:gd name="T5" fmla="*/ 3343 h 3344"/>
                <a:gd name="T6" fmla="*/ 0 w 2282"/>
                <a:gd name="T7" fmla="*/ 0 h 3344"/>
              </a:gdLst>
              <a:ahLst/>
              <a:cxnLst>
                <a:cxn ang="0">
                  <a:pos x="T0" y="T1"/>
                </a:cxn>
                <a:cxn ang="0">
                  <a:pos x="T2" y="T3"/>
                </a:cxn>
                <a:cxn ang="0">
                  <a:pos x="T4" y="T5"/>
                </a:cxn>
                <a:cxn ang="0">
                  <a:pos x="T6" y="T7"/>
                </a:cxn>
              </a:cxnLst>
              <a:rect l="0" t="0" r="r" b="b"/>
              <a:pathLst>
                <a:path w="2282" h="3344">
                  <a:moveTo>
                    <a:pt x="0" y="0"/>
                  </a:moveTo>
                  <a:lnTo>
                    <a:pt x="0" y="0"/>
                  </a:lnTo>
                  <a:cubicBezTo>
                    <a:pt x="1249" y="687"/>
                    <a:pt x="2125" y="1906"/>
                    <a:pt x="2281" y="3343"/>
                  </a:cubicBezTo>
                  <a:cubicBezTo>
                    <a:pt x="1937" y="2000"/>
                    <a:pt x="1125" y="81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5" name="Freeform 9"/>
            <p:cNvSpPr>
              <a:spLocks noChangeArrowheads="1"/>
            </p:cNvSpPr>
            <p:nvPr/>
          </p:nvSpPr>
          <p:spPr bwMode="auto">
            <a:xfrm>
              <a:off x="2251075" y="4887913"/>
              <a:ext cx="866775" cy="1227137"/>
            </a:xfrm>
            <a:custGeom>
              <a:avLst/>
              <a:gdLst>
                <a:gd name="T0" fmla="*/ 2407 w 2408"/>
                <a:gd name="T1" fmla="*/ 3312 h 3407"/>
                <a:gd name="T2" fmla="*/ 2407 w 2408"/>
                <a:gd name="T3" fmla="*/ 3312 h 3407"/>
                <a:gd name="T4" fmla="*/ 2344 w 2408"/>
                <a:gd name="T5" fmla="*/ 3406 h 3407"/>
                <a:gd name="T6" fmla="*/ 2282 w 2408"/>
                <a:gd name="T7" fmla="*/ 3406 h 3407"/>
                <a:gd name="T8" fmla="*/ 2250 w 2408"/>
                <a:gd name="T9" fmla="*/ 3344 h 3407"/>
                <a:gd name="T10" fmla="*/ 2250 w 2408"/>
                <a:gd name="T11" fmla="*/ 3344 h 3407"/>
                <a:gd name="T12" fmla="*/ 1438 w 2408"/>
                <a:gd name="T13" fmla="*/ 1562 h 3407"/>
                <a:gd name="T14" fmla="*/ 63 w 2408"/>
                <a:gd name="T15" fmla="*/ 156 h 3407"/>
                <a:gd name="T16" fmla="*/ 63 w 2408"/>
                <a:gd name="T17" fmla="*/ 156 h 3407"/>
                <a:gd name="T18" fmla="*/ 63 w 2408"/>
                <a:gd name="T19" fmla="*/ 125 h 3407"/>
                <a:gd name="T20" fmla="*/ 31 w 2408"/>
                <a:gd name="T21" fmla="*/ 31 h 3407"/>
                <a:gd name="T22" fmla="*/ 125 w 2408"/>
                <a:gd name="T23" fmla="*/ 31 h 3407"/>
                <a:gd name="T24" fmla="*/ 156 w 2408"/>
                <a:gd name="T25" fmla="*/ 31 h 3407"/>
                <a:gd name="T26" fmla="*/ 2407 w 2408"/>
                <a:gd name="T27" fmla="*/ 3312 h 3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08" h="3407">
                  <a:moveTo>
                    <a:pt x="2407" y="3312"/>
                  </a:moveTo>
                  <a:lnTo>
                    <a:pt x="2407" y="3312"/>
                  </a:lnTo>
                  <a:cubicBezTo>
                    <a:pt x="2407" y="3344"/>
                    <a:pt x="2375" y="3406"/>
                    <a:pt x="2344" y="3406"/>
                  </a:cubicBezTo>
                  <a:cubicBezTo>
                    <a:pt x="2313" y="3406"/>
                    <a:pt x="2313" y="3406"/>
                    <a:pt x="2282" y="3406"/>
                  </a:cubicBezTo>
                  <a:cubicBezTo>
                    <a:pt x="2282" y="3375"/>
                    <a:pt x="2250" y="3375"/>
                    <a:pt x="2250" y="3344"/>
                  </a:cubicBezTo>
                  <a:lnTo>
                    <a:pt x="2250" y="3344"/>
                  </a:lnTo>
                  <a:cubicBezTo>
                    <a:pt x="2094" y="2719"/>
                    <a:pt x="1813" y="2093"/>
                    <a:pt x="1438" y="1562"/>
                  </a:cubicBezTo>
                  <a:cubicBezTo>
                    <a:pt x="1063" y="1000"/>
                    <a:pt x="594" y="531"/>
                    <a:pt x="63" y="156"/>
                  </a:cubicBezTo>
                  <a:lnTo>
                    <a:pt x="63" y="156"/>
                  </a:lnTo>
                  <a:cubicBezTo>
                    <a:pt x="63" y="156"/>
                    <a:pt x="63" y="156"/>
                    <a:pt x="63" y="125"/>
                  </a:cubicBezTo>
                  <a:cubicBezTo>
                    <a:pt x="31" y="125"/>
                    <a:pt x="0" y="62"/>
                    <a:pt x="31" y="31"/>
                  </a:cubicBezTo>
                  <a:cubicBezTo>
                    <a:pt x="63" y="0"/>
                    <a:pt x="94" y="0"/>
                    <a:pt x="125" y="31"/>
                  </a:cubicBezTo>
                  <a:cubicBezTo>
                    <a:pt x="156" y="31"/>
                    <a:pt x="156" y="31"/>
                    <a:pt x="156" y="31"/>
                  </a:cubicBezTo>
                  <a:cubicBezTo>
                    <a:pt x="1250" y="844"/>
                    <a:pt x="2032" y="2000"/>
                    <a:pt x="2407" y="331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6" name="Freeform 10"/>
            <p:cNvSpPr>
              <a:spLocks noChangeArrowheads="1"/>
            </p:cNvSpPr>
            <p:nvPr/>
          </p:nvSpPr>
          <p:spPr bwMode="auto">
            <a:xfrm>
              <a:off x="1362075" y="6115050"/>
              <a:ext cx="293688" cy="393700"/>
            </a:xfrm>
            <a:custGeom>
              <a:avLst/>
              <a:gdLst>
                <a:gd name="T0" fmla="*/ 750 w 814"/>
                <a:gd name="T1" fmla="*/ 969 h 1095"/>
                <a:gd name="T2" fmla="*/ 750 w 814"/>
                <a:gd name="T3" fmla="*/ 969 h 1095"/>
                <a:gd name="T4" fmla="*/ 782 w 814"/>
                <a:gd name="T5" fmla="*/ 1063 h 1095"/>
                <a:gd name="T6" fmla="*/ 750 w 814"/>
                <a:gd name="T7" fmla="*/ 1094 h 1095"/>
                <a:gd name="T8" fmla="*/ 688 w 814"/>
                <a:gd name="T9" fmla="*/ 1094 h 1095"/>
                <a:gd name="T10" fmla="*/ 688 w 814"/>
                <a:gd name="T11" fmla="*/ 1094 h 1095"/>
                <a:gd name="T12" fmla="*/ 0 w 814"/>
                <a:gd name="T13" fmla="*/ 63 h 1095"/>
                <a:gd name="T14" fmla="*/ 0 w 814"/>
                <a:gd name="T15" fmla="*/ 63 h 1095"/>
                <a:gd name="T16" fmla="*/ 0 w 814"/>
                <a:gd name="T17" fmla="*/ 63 h 1095"/>
                <a:gd name="T18" fmla="*/ 32 w 814"/>
                <a:gd name="T19" fmla="*/ 31 h 1095"/>
                <a:gd name="T20" fmla="*/ 63 w 814"/>
                <a:gd name="T21" fmla="*/ 0 h 1095"/>
                <a:gd name="T22" fmla="*/ 126 w 814"/>
                <a:gd name="T23" fmla="*/ 63 h 1095"/>
                <a:gd name="T24" fmla="*/ 126 w 814"/>
                <a:gd name="T25" fmla="*/ 63 h 1095"/>
                <a:gd name="T26" fmla="*/ 126 w 814"/>
                <a:gd name="T27" fmla="*/ 63 h 1095"/>
                <a:gd name="T28" fmla="*/ 126 w 814"/>
                <a:gd name="T29" fmla="*/ 63 h 1095"/>
                <a:gd name="T30" fmla="*/ 126 w 814"/>
                <a:gd name="T31" fmla="*/ 63 h 1095"/>
                <a:gd name="T32" fmla="*/ 750 w 814"/>
                <a:gd name="T33" fmla="*/ 969 h 1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4" h="1095">
                  <a:moveTo>
                    <a:pt x="750" y="969"/>
                  </a:moveTo>
                  <a:lnTo>
                    <a:pt x="750" y="969"/>
                  </a:lnTo>
                  <a:cubicBezTo>
                    <a:pt x="782" y="969"/>
                    <a:pt x="813" y="1031"/>
                    <a:pt x="782" y="1063"/>
                  </a:cubicBezTo>
                  <a:cubicBezTo>
                    <a:pt x="782" y="1063"/>
                    <a:pt x="782" y="1094"/>
                    <a:pt x="750" y="1094"/>
                  </a:cubicBezTo>
                  <a:cubicBezTo>
                    <a:pt x="719" y="1094"/>
                    <a:pt x="719" y="1094"/>
                    <a:pt x="688" y="1094"/>
                  </a:cubicBezTo>
                  <a:lnTo>
                    <a:pt x="688" y="1094"/>
                  </a:lnTo>
                  <a:cubicBezTo>
                    <a:pt x="313" y="906"/>
                    <a:pt x="32" y="500"/>
                    <a:pt x="0" y="63"/>
                  </a:cubicBezTo>
                  <a:lnTo>
                    <a:pt x="0" y="63"/>
                  </a:lnTo>
                  <a:lnTo>
                    <a:pt x="0" y="63"/>
                  </a:lnTo>
                  <a:cubicBezTo>
                    <a:pt x="0" y="63"/>
                    <a:pt x="0" y="31"/>
                    <a:pt x="32" y="31"/>
                  </a:cubicBezTo>
                  <a:cubicBezTo>
                    <a:pt x="32" y="0"/>
                    <a:pt x="63" y="0"/>
                    <a:pt x="63" y="0"/>
                  </a:cubicBezTo>
                  <a:cubicBezTo>
                    <a:pt x="94" y="0"/>
                    <a:pt x="126" y="31"/>
                    <a:pt x="126" y="63"/>
                  </a:cubicBezTo>
                  <a:lnTo>
                    <a:pt x="126" y="63"/>
                  </a:lnTo>
                  <a:lnTo>
                    <a:pt x="126" y="63"/>
                  </a:lnTo>
                  <a:lnTo>
                    <a:pt x="126" y="63"/>
                  </a:lnTo>
                  <a:lnTo>
                    <a:pt x="126" y="63"/>
                  </a:lnTo>
                  <a:cubicBezTo>
                    <a:pt x="157" y="469"/>
                    <a:pt x="407" y="781"/>
                    <a:pt x="750" y="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7" name="Freeform 11"/>
            <p:cNvSpPr>
              <a:spLocks noChangeArrowheads="1"/>
            </p:cNvSpPr>
            <p:nvPr/>
          </p:nvSpPr>
          <p:spPr bwMode="auto">
            <a:xfrm>
              <a:off x="1417638" y="4989513"/>
              <a:ext cx="1609725" cy="1485900"/>
            </a:xfrm>
            <a:custGeom>
              <a:avLst/>
              <a:gdLst>
                <a:gd name="T0" fmla="*/ 3500 w 4470"/>
                <a:gd name="T1" fmla="*/ 1344 h 4126"/>
                <a:gd name="T2" fmla="*/ 3500 w 4470"/>
                <a:gd name="T3" fmla="*/ 1344 h 4126"/>
                <a:gd name="T4" fmla="*/ 3500 w 4470"/>
                <a:gd name="T5" fmla="*/ 1344 h 4126"/>
                <a:gd name="T6" fmla="*/ 3500 w 4470"/>
                <a:gd name="T7" fmla="*/ 1344 h 4126"/>
                <a:gd name="T8" fmla="*/ 3187 w 4470"/>
                <a:gd name="T9" fmla="*/ 906 h 4126"/>
                <a:gd name="T10" fmla="*/ 3187 w 4470"/>
                <a:gd name="T11" fmla="*/ 906 h 4126"/>
                <a:gd name="T12" fmla="*/ 3187 w 4470"/>
                <a:gd name="T13" fmla="*/ 906 h 4126"/>
                <a:gd name="T14" fmla="*/ 937 w 4470"/>
                <a:gd name="T15" fmla="*/ 2906 h 4126"/>
                <a:gd name="T16" fmla="*/ 844 w 4470"/>
                <a:gd name="T17" fmla="*/ 2750 h 4126"/>
                <a:gd name="T18" fmla="*/ 2625 w 4470"/>
                <a:gd name="T19" fmla="*/ 375 h 4126"/>
                <a:gd name="T20" fmla="*/ 2625 w 4470"/>
                <a:gd name="T21" fmla="*/ 375 h 4126"/>
                <a:gd name="T22" fmla="*/ 2625 w 4470"/>
                <a:gd name="T23" fmla="*/ 375 h 4126"/>
                <a:gd name="T24" fmla="*/ 2625 w 4470"/>
                <a:gd name="T25" fmla="*/ 375 h 4126"/>
                <a:gd name="T26" fmla="*/ 2625 w 4470"/>
                <a:gd name="T27" fmla="*/ 375 h 4126"/>
                <a:gd name="T28" fmla="*/ 2531 w 4470"/>
                <a:gd name="T29" fmla="*/ 250 h 4126"/>
                <a:gd name="T30" fmla="*/ 2531 w 4470"/>
                <a:gd name="T31" fmla="*/ 250 h 4126"/>
                <a:gd name="T32" fmla="*/ 2500 w 4470"/>
                <a:gd name="T33" fmla="*/ 250 h 4126"/>
                <a:gd name="T34" fmla="*/ 2500 w 4470"/>
                <a:gd name="T35" fmla="*/ 250 h 4126"/>
                <a:gd name="T36" fmla="*/ 2500 w 4470"/>
                <a:gd name="T37" fmla="*/ 281 h 4126"/>
                <a:gd name="T38" fmla="*/ 2500 w 4470"/>
                <a:gd name="T39" fmla="*/ 281 h 4126"/>
                <a:gd name="T40" fmla="*/ 812 w 4470"/>
                <a:gd name="T41" fmla="*/ 2750 h 4126"/>
                <a:gd name="T42" fmla="*/ 844 w 4470"/>
                <a:gd name="T43" fmla="*/ 2750 h 4126"/>
                <a:gd name="T44" fmla="*/ 3250 w 4470"/>
                <a:gd name="T45" fmla="*/ 3188 h 4126"/>
                <a:gd name="T46" fmla="*/ 1844 w 4470"/>
                <a:gd name="T47" fmla="*/ 3469 h 4126"/>
                <a:gd name="T48" fmla="*/ 1062 w 4470"/>
                <a:gd name="T49" fmla="*/ 3625 h 4126"/>
                <a:gd name="T50" fmla="*/ 1062 w 4470"/>
                <a:gd name="T51" fmla="*/ 3625 h 4126"/>
                <a:gd name="T52" fmla="*/ 625 w 4470"/>
                <a:gd name="T53" fmla="*/ 4063 h 4126"/>
                <a:gd name="T54" fmla="*/ 0 w 4470"/>
                <a:gd name="T55" fmla="*/ 3188 h 4126"/>
                <a:gd name="T56" fmla="*/ 562 w 4470"/>
                <a:gd name="T57" fmla="*/ 2906 h 4126"/>
                <a:gd name="T58" fmla="*/ 3687 w 4470"/>
                <a:gd name="T59" fmla="*/ 1313 h 4126"/>
                <a:gd name="T60" fmla="*/ 2656 w 4470"/>
                <a:gd name="T61" fmla="*/ 3875 h 4126"/>
                <a:gd name="T62" fmla="*/ 2031 w 4470"/>
                <a:gd name="T63" fmla="*/ 3438 h 4126"/>
                <a:gd name="T64" fmla="*/ 2656 w 4470"/>
                <a:gd name="T65" fmla="*/ 3875 h 4126"/>
                <a:gd name="T66" fmla="*/ 2969 w 4470"/>
                <a:gd name="T67" fmla="*/ 719 h 4126"/>
                <a:gd name="T68" fmla="*/ 2969 w 4470"/>
                <a:gd name="T69" fmla="*/ 688 h 4126"/>
                <a:gd name="T70" fmla="*/ 2750 w 4470"/>
                <a:gd name="T71" fmla="*/ 469 h 4126"/>
                <a:gd name="T72" fmla="*/ 2750 w 4470"/>
                <a:gd name="T73" fmla="*/ 469 h 4126"/>
                <a:gd name="T74" fmla="*/ 2750 w 4470"/>
                <a:gd name="T75" fmla="*/ 469 h 4126"/>
                <a:gd name="T76" fmla="*/ 2750 w 4470"/>
                <a:gd name="T77" fmla="*/ 469 h 4126"/>
                <a:gd name="T78" fmla="*/ 2750 w 4470"/>
                <a:gd name="T79" fmla="*/ 500 h 4126"/>
                <a:gd name="T80" fmla="*/ 875 w 4470"/>
                <a:gd name="T81" fmla="*/ 2812 h 4126"/>
                <a:gd name="T82" fmla="*/ 875 w 4470"/>
                <a:gd name="T83" fmla="*/ 2844 h 4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470" h="4126">
                  <a:moveTo>
                    <a:pt x="937" y="2906"/>
                  </a:moveTo>
                  <a:lnTo>
                    <a:pt x="937" y="2906"/>
                  </a:lnTo>
                  <a:cubicBezTo>
                    <a:pt x="3500" y="1344"/>
                    <a:pt x="3500" y="1344"/>
                    <a:pt x="3500" y="1344"/>
                  </a:cubicBez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cubicBezTo>
                    <a:pt x="3406" y="1188"/>
                    <a:pt x="3281" y="1063"/>
                    <a:pt x="3187" y="906"/>
                  </a:cubicBezTo>
                  <a:lnTo>
                    <a:pt x="3187" y="906"/>
                  </a:lnTo>
                  <a:lnTo>
                    <a:pt x="3187" y="906"/>
                  </a:lnTo>
                  <a:lnTo>
                    <a:pt x="3187" y="906"/>
                  </a:lnTo>
                  <a:lnTo>
                    <a:pt x="3187" y="906"/>
                  </a:lnTo>
                  <a:lnTo>
                    <a:pt x="3187" y="906"/>
                  </a:lnTo>
                  <a:lnTo>
                    <a:pt x="3187" y="906"/>
                  </a:lnTo>
                  <a:cubicBezTo>
                    <a:pt x="3187" y="906"/>
                    <a:pt x="3187" y="906"/>
                    <a:pt x="3156" y="906"/>
                  </a:cubicBezTo>
                  <a:lnTo>
                    <a:pt x="3156" y="906"/>
                  </a:lnTo>
                  <a:cubicBezTo>
                    <a:pt x="937" y="2906"/>
                    <a:pt x="937" y="2906"/>
                    <a:pt x="937" y="2906"/>
                  </a:cubicBezTo>
                  <a:close/>
                  <a:moveTo>
                    <a:pt x="844" y="2750"/>
                  </a:moveTo>
                  <a:lnTo>
                    <a:pt x="844" y="2750"/>
                  </a:lnTo>
                  <a:lnTo>
                    <a:pt x="844" y="2750"/>
                  </a:lnTo>
                  <a:lnTo>
                    <a:pt x="844" y="2750"/>
                  </a:lnTo>
                  <a:lnTo>
                    <a:pt x="844" y="2750"/>
                  </a:lnTo>
                  <a:cubicBezTo>
                    <a:pt x="2625" y="375"/>
                    <a:pt x="2625" y="375"/>
                    <a:pt x="2625" y="375"/>
                  </a:cubicBez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cubicBezTo>
                    <a:pt x="2594" y="344"/>
                    <a:pt x="2562" y="313"/>
                    <a:pt x="2531" y="281"/>
                  </a:cubicBezTo>
                  <a:lnTo>
                    <a:pt x="2531" y="281"/>
                  </a:lnTo>
                  <a:cubicBezTo>
                    <a:pt x="2531" y="250"/>
                    <a:pt x="2531" y="250"/>
                    <a:pt x="2531" y="250"/>
                  </a:cubicBezTo>
                  <a:lnTo>
                    <a:pt x="2531" y="250"/>
                  </a:lnTo>
                  <a:lnTo>
                    <a:pt x="2531" y="250"/>
                  </a:lnTo>
                  <a:lnTo>
                    <a:pt x="2531" y="250"/>
                  </a:lnTo>
                  <a:lnTo>
                    <a:pt x="2531" y="250"/>
                  </a:lnTo>
                  <a:lnTo>
                    <a:pt x="2531" y="250"/>
                  </a:lnTo>
                  <a:cubicBezTo>
                    <a:pt x="2500" y="250"/>
                    <a:pt x="2500" y="250"/>
                    <a:pt x="2500" y="250"/>
                  </a:cubicBezTo>
                  <a:lnTo>
                    <a:pt x="2500" y="250"/>
                  </a:lnTo>
                  <a:lnTo>
                    <a:pt x="2500" y="250"/>
                  </a:lnTo>
                  <a:lnTo>
                    <a:pt x="2500" y="250"/>
                  </a:lnTo>
                  <a:lnTo>
                    <a:pt x="2500" y="250"/>
                  </a:lnTo>
                  <a:lnTo>
                    <a:pt x="2500" y="250"/>
                  </a:lnTo>
                  <a:cubicBezTo>
                    <a:pt x="2500" y="250"/>
                    <a:pt x="2500" y="250"/>
                    <a:pt x="2500" y="281"/>
                  </a:cubicBezTo>
                  <a:lnTo>
                    <a:pt x="2500" y="281"/>
                  </a:lnTo>
                  <a:lnTo>
                    <a:pt x="2500" y="281"/>
                  </a:lnTo>
                  <a:lnTo>
                    <a:pt x="2500" y="281"/>
                  </a:lnTo>
                  <a:lnTo>
                    <a:pt x="2500" y="281"/>
                  </a:lnTo>
                  <a:lnTo>
                    <a:pt x="2500" y="281"/>
                  </a:lnTo>
                  <a:cubicBezTo>
                    <a:pt x="812" y="2750"/>
                    <a:pt x="812" y="2750"/>
                    <a:pt x="812" y="2750"/>
                  </a:cubicBezTo>
                  <a:lnTo>
                    <a:pt x="812" y="2750"/>
                  </a:lnTo>
                  <a:lnTo>
                    <a:pt x="812" y="2750"/>
                  </a:lnTo>
                  <a:cubicBezTo>
                    <a:pt x="812" y="2750"/>
                    <a:pt x="812" y="2750"/>
                    <a:pt x="844" y="2750"/>
                  </a:cubicBezTo>
                  <a:close/>
                  <a:moveTo>
                    <a:pt x="4469" y="2938"/>
                  </a:moveTo>
                  <a:lnTo>
                    <a:pt x="4469" y="2938"/>
                  </a:lnTo>
                  <a:cubicBezTo>
                    <a:pt x="3250" y="3188"/>
                    <a:pt x="3250" y="3188"/>
                    <a:pt x="3250" y="3188"/>
                  </a:cubicBezTo>
                  <a:lnTo>
                    <a:pt x="3250" y="3188"/>
                  </a:lnTo>
                  <a:cubicBezTo>
                    <a:pt x="3312" y="3594"/>
                    <a:pt x="3062" y="3969"/>
                    <a:pt x="2687" y="4031"/>
                  </a:cubicBezTo>
                  <a:cubicBezTo>
                    <a:pt x="2281" y="4125"/>
                    <a:pt x="1906" y="3875"/>
                    <a:pt x="1844" y="3469"/>
                  </a:cubicBezTo>
                  <a:lnTo>
                    <a:pt x="1844" y="3469"/>
                  </a:lnTo>
                  <a:cubicBezTo>
                    <a:pt x="1062" y="3625"/>
                    <a:pt x="1062" y="3625"/>
                    <a:pt x="1062" y="3625"/>
                  </a:cubicBezTo>
                  <a:lnTo>
                    <a:pt x="1062" y="3625"/>
                  </a:lnTo>
                  <a:lnTo>
                    <a:pt x="1062" y="3625"/>
                  </a:lnTo>
                  <a:lnTo>
                    <a:pt x="1062" y="3625"/>
                  </a:lnTo>
                  <a:lnTo>
                    <a:pt x="1062" y="3625"/>
                  </a:lnTo>
                  <a:cubicBezTo>
                    <a:pt x="625" y="4063"/>
                    <a:pt x="625" y="4063"/>
                    <a:pt x="625" y="4063"/>
                  </a:cubicBezTo>
                  <a:lnTo>
                    <a:pt x="625" y="4063"/>
                  </a:lnTo>
                  <a:lnTo>
                    <a:pt x="625" y="4063"/>
                  </a:lnTo>
                  <a:cubicBezTo>
                    <a:pt x="281" y="3906"/>
                    <a:pt x="31" y="3563"/>
                    <a:pt x="0" y="3188"/>
                  </a:cubicBezTo>
                  <a:lnTo>
                    <a:pt x="0" y="3188"/>
                  </a:lnTo>
                  <a:lnTo>
                    <a:pt x="0" y="3188"/>
                  </a:lnTo>
                  <a:cubicBezTo>
                    <a:pt x="562" y="2938"/>
                    <a:pt x="562" y="2938"/>
                    <a:pt x="562" y="2938"/>
                  </a:cubicBezTo>
                  <a:lnTo>
                    <a:pt x="562" y="2938"/>
                  </a:lnTo>
                  <a:cubicBezTo>
                    <a:pt x="562" y="2938"/>
                    <a:pt x="562" y="2938"/>
                    <a:pt x="562" y="2906"/>
                  </a:cubicBezTo>
                  <a:lnTo>
                    <a:pt x="562" y="2906"/>
                  </a:lnTo>
                  <a:cubicBezTo>
                    <a:pt x="2437" y="0"/>
                    <a:pt x="2437" y="0"/>
                    <a:pt x="2437" y="0"/>
                  </a:cubicBezTo>
                  <a:cubicBezTo>
                    <a:pt x="2937" y="375"/>
                    <a:pt x="3344" y="813"/>
                    <a:pt x="3687" y="1313"/>
                  </a:cubicBezTo>
                  <a:cubicBezTo>
                    <a:pt x="4031" y="1812"/>
                    <a:pt x="4281" y="2344"/>
                    <a:pt x="4469" y="2938"/>
                  </a:cubicBezTo>
                  <a:close/>
                  <a:moveTo>
                    <a:pt x="2656" y="3875"/>
                  </a:moveTo>
                  <a:lnTo>
                    <a:pt x="2656" y="3875"/>
                  </a:lnTo>
                  <a:cubicBezTo>
                    <a:pt x="2937" y="3813"/>
                    <a:pt x="3125" y="3531"/>
                    <a:pt x="3062" y="3219"/>
                  </a:cubicBezTo>
                  <a:lnTo>
                    <a:pt x="3062" y="3219"/>
                  </a:lnTo>
                  <a:cubicBezTo>
                    <a:pt x="2031" y="3438"/>
                    <a:pt x="2031" y="3438"/>
                    <a:pt x="2031" y="3438"/>
                  </a:cubicBezTo>
                  <a:lnTo>
                    <a:pt x="2000" y="3438"/>
                  </a:lnTo>
                  <a:cubicBezTo>
                    <a:pt x="2062" y="3688"/>
                    <a:pt x="2281" y="3875"/>
                    <a:pt x="2531" y="3875"/>
                  </a:cubicBezTo>
                  <a:cubicBezTo>
                    <a:pt x="2562" y="3875"/>
                    <a:pt x="2625" y="3875"/>
                    <a:pt x="2656" y="3875"/>
                  </a:cubicBezTo>
                  <a:close/>
                  <a:moveTo>
                    <a:pt x="2969" y="719"/>
                  </a:moveTo>
                  <a:lnTo>
                    <a:pt x="2969" y="719"/>
                  </a:lnTo>
                  <a:lnTo>
                    <a:pt x="2969" y="719"/>
                  </a:lnTo>
                  <a:cubicBezTo>
                    <a:pt x="2969" y="688"/>
                    <a:pt x="2969" y="688"/>
                    <a:pt x="2969" y="688"/>
                  </a:cubicBezTo>
                  <a:lnTo>
                    <a:pt x="2969" y="688"/>
                  </a:lnTo>
                  <a:lnTo>
                    <a:pt x="2969" y="688"/>
                  </a:lnTo>
                  <a:cubicBezTo>
                    <a:pt x="2906" y="625"/>
                    <a:pt x="2844" y="563"/>
                    <a:pt x="2750" y="469"/>
                  </a:cubicBez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cubicBezTo>
                    <a:pt x="2750" y="500"/>
                    <a:pt x="2750" y="500"/>
                    <a:pt x="2750" y="500"/>
                  </a:cubicBezTo>
                  <a:lnTo>
                    <a:pt x="2750" y="500"/>
                  </a:lnTo>
                  <a:lnTo>
                    <a:pt x="2750" y="500"/>
                  </a:lnTo>
                  <a:cubicBezTo>
                    <a:pt x="906" y="2781"/>
                    <a:pt x="906" y="2781"/>
                    <a:pt x="906" y="2781"/>
                  </a:cubicBezTo>
                  <a:cubicBezTo>
                    <a:pt x="875" y="2812"/>
                    <a:pt x="875" y="2812"/>
                    <a:pt x="875" y="2812"/>
                  </a:cubicBezTo>
                  <a:cubicBezTo>
                    <a:pt x="875" y="2844"/>
                    <a:pt x="875" y="2844"/>
                    <a:pt x="875" y="2844"/>
                  </a:cubicBezTo>
                  <a:lnTo>
                    <a:pt x="875" y="2844"/>
                  </a:lnTo>
                  <a:lnTo>
                    <a:pt x="875" y="2844"/>
                  </a:lnTo>
                  <a:cubicBezTo>
                    <a:pt x="937" y="2781"/>
                    <a:pt x="937" y="2781"/>
                    <a:pt x="937" y="2781"/>
                  </a:cubicBezTo>
                  <a:cubicBezTo>
                    <a:pt x="2969" y="719"/>
                    <a:pt x="2969" y="719"/>
                    <a:pt x="2969" y="71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grpSp>
      <p:sp>
        <p:nvSpPr>
          <p:cNvPr id="36" name="TextBox 35"/>
          <p:cNvSpPr txBox="1"/>
          <p:nvPr/>
        </p:nvSpPr>
        <p:spPr>
          <a:xfrm>
            <a:off x="578201" y="4191753"/>
            <a:ext cx="3161838" cy="164942"/>
          </a:xfrm>
          <a:prstGeom prst="rect">
            <a:avLst/>
          </a:prstGeom>
        </p:spPr>
        <p:txBody>
          <a:bodyPr vert="horz" wrap="square" lIns="0" tIns="0" rIns="0" bIns="0" rtlCol="0">
            <a:no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DURATION</a:t>
            </a:r>
          </a:p>
        </p:txBody>
      </p:sp>
      <p:sp>
        <p:nvSpPr>
          <p:cNvPr id="34" name="TextBox 33"/>
          <p:cNvSpPr txBox="1"/>
          <p:nvPr/>
        </p:nvSpPr>
        <p:spPr>
          <a:xfrm>
            <a:off x="578201" y="1764407"/>
            <a:ext cx="3161838" cy="209993"/>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TYPE OF HOLIDAY</a:t>
            </a:r>
          </a:p>
        </p:txBody>
      </p:sp>
      <p:sp>
        <p:nvSpPr>
          <p:cNvPr id="39" name="TextBox 38"/>
          <p:cNvSpPr txBox="1"/>
          <p:nvPr/>
        </p:nvSpPr>
        <p:spPr>
          <a:xfrm>
            <a:off x="4950947" y="1764407"/>
            <a:ext cx="3161838" cy="209993"/>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TRANSPORT TO DESTINATION</a:t>
            </a:r>
          </a:p>
        </p:txBody>
      </p:sp>
      <p:sp>
        <p:nvSpPr>
          <p:cNvPr id="41" name="TextBox 40"/>
          <p:cNvSpPr txBox="1"/>
          <p:nvPr/>
        </p:nvSpPr>
        <p:spPr>
          <a:xfrm>
            <a:off x="4950947" y="3348583"/>
            <a:ext cx="3161838" cy="228109"/>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TRANSPORT ON DESTINATION</a:t>
            </a:r>
          </a:p>
        </p:txBody>
      </p:sp>
      <p:sp>
        <p:nvSpPr>
          <p:cNvPr id="43" name="TextBox 42"/>
          <p:cNvSpPr txBox="1"/>
          <p:nvPr/>
        </p:nvSpPr>
        <p:spPr>
          <a:xfrm>
            <a:off x="4950947" y="5052605"/>
            <a:ext cx="3161838" cy="253424"/>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ACCOMMODATION</a:t>
            </a:r>
          </a:p>
        </p:txBody>
      </p:sp>
      <p:sp>
        <p:nvSpPr>
          <p:cNvPr id="45" name="TextBox 44"/>
          <p:cNvSpPr txBox="1"/>
          <p:nvPr/>
        </p:nvSpPr>
        <p:spPr>
          <a:xfrm>
            <a:off x="9354692" y="1764407"/>
            <a:ext cx="3161838" cy="336122"/>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ACTIVITIES </a:t>
            </a:r>
          </a:p>
        </p:txBody>
      </p:sp>
      <p:pic>
        <p:nvPicPr>
          <p:cNvPr id="3" name="Picture 2"/>
          <p:cNvPicPr>
            <a:picLocks noChangeAspect="1"/>
          </p:cNvPicPr>
          <p:nvPr/>
        </p:nvPicPr>
        <p:blipFill rotWithShape="1">
          <a:blip r:embed="rId2" cstate="email">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a:off x="8429431" y="943384"/>
            <a:ext cx="323850" cy="295275"/>
          </a:xfrm>
          <a:prstGeom prst="rect">
            <a:avLst/>
          </a:prstGeom>
        </p:spPr>
      </p:pic>
      <p:pic>
        <p:nvPicPr>
          <p:cNvPr id="51" name="Picture 50"/>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429431" y="1294746"/>
            <a:ext cx="314326" cy="314325"/>
          </a:xfrm>
          <a:prstGeom prst="rect">
            <a:avLst/>
          </a:prstGeom>
        </p:spPr>
      </p:pic>
      <p:pic>
        <p:nvPicPr>
          <p:cNvPr id="4" name="Picture 3"/>
          <p:cNvPicPr>
            <a:picLocks noChangeAspect="1"/>
          </p:cNvPicPr>
          <p:nvPr/>
        </p:nvPicPr>
        <p:blipFill rotWithShape="1">
          <a:blip r:embed="rId4"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3119487" y="1129980"/>
            <a:ext cx="576064" cy="444125"/>
          </a:xfrm>
          <a:prstGeom prst="rect">
            <a:avLst/>
          </a:prstGeom>
        </p:spPr>
      </p:pic>
      <p:pic>
        <p:nvPicPr>
          <p:cNvPr id="57" name="Picture 56"/>
          <p:cNvPicPr>
            <a:picLocks noChangeAspect="1"/>
          </p:cNvPicPr>
          <p:nvPr/>
        </p:nvPicPr>
        <p:blipFill rotWithShape="1">
          <a:blip r:embed="rId5" cstate="email">
            <a:duotone>
              <a:schemeClr val="accent6">
                <a:shade val="45000"/>
                <a:satMod val="135000"/>
              </a:schemeClr>
              <a:prstClr val="white"/>
            </a:duotone>
            <a:extLst>
              <a:ext uri="{28A0092B-C50C-407E-A947-70E740481C1C}">
                <a14:useLocalDpi xmlns:a14="http://schemas.microsoft.com/office/drawing/2010/main"/>
              </a:ext>
            </a:extLst>
          </a:blip>
          <a:srcRect/>
          <a:stretch/>
        </p:blipFill>
        <p:spPr>
          <a:xfrm>
            <a:off x="3771118" y="1142106"/>
            <a:ext cx="449795" cy="438949"/>
          </a:xfrm>
          <a:prstGeom prst="rect">
            <a:avLst/>
          </a:prstGeom>
        </p:spPr>
      </p:pic>
      <p:sp>
        <p:nvSpPr>
          <p:cNvPr id="49" name="TextBox 48"/>
          <p:cNvSpPr txBox="1"/>
          <p:nvPr/>
        </p:nvSpPr>
        <p:spPr>
          <a:xfrm>
            <a:off x="10814568" y="396255"/>
            <a:ext cx="2256562" cy="228708"/>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over indexed in segment</a:t>
            </a:r>
          </a:p>
        </p:txBody>
      </p:sp>
      <p:sp>
        <p:nvSpPr>
          <p:cNvPr id="53" name="TextBox 52"/>
          <p:cNvSpPr txBox="1"/>
          <p:nvPr/>
        </p:nvSpPr>
        <p:spPr>
          <a:xfrm>
            <a:off x="10814568" y="644296"/>
            <a:ext cx="2339918" cy="241980"/>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under indexed in segment</a:t>
            </a:r>
          </a:p>
        </p:txBody>
      </p:sp>
      <p:sp>
        <p:nvSpPr>
          <p:cNvPr id="54" name="Rectangle 53"/>
          <p:cNvSpPr/>
          <p:nvPr/>
        </p:nvSpPr>
        <p:spPr bwMode="gray">
          <a:xfrm>
            <a:off x="10536311" y="438601"/>
            <a:ext cx="321830" cy="14401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sp>
        <p:nvSpPr>
          <p:cNvPr id="59" name="Rectangle 58"/>
          <p:cNvSpPr/>
          <p:nvPr/>
        </p:nvSpPr>
        <p:spPr bwMode="gray">
          <a:xfrm>
            <a:off x="10536311" y="688962"/>
            <a:ext cx="321830" cy="1440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graphicFrame>
        <p:nvGraphicFramePr>
          <p:cNvPr id="46" name="Chart 45"/>
          <p:cNvGraphicFramePr/>
          <p:nvPr>
            <p:extLst>
              <p:ext uri="{D42A27DB-BD31-4B8C-83A1-F6EECF244321}">
                <p14:modId xmlns:p14="http://schemas.microsoft.com/office/powerpoint/2010/main" val="541885060"/>
              </p:ext>
            </p:extLst>
          </p:nvPr>
        </p:nvGraphicFramePr>
        <p:xfrm>
          <a:off x="460641" y="5779446"/>
          <a:ext cx="3857054" cy="891105"/>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62" name="Chart 61"/>
          <p:cNvGraphicFramePr/>
          <p:nvPr>
            <p:extLst>
              <p:ext uri="{D42A27DB-BD31-4B8C-83A1-F6EECF244321}">
                <p14:modId xmlns:p14="http://schemas.microsoft.com/office/powerpoint/2010/main" val="1717103986"/>
              </p:ext>
            </p:extLst>
          </p:nvPr>
        </p:nvGraphicFramePr>
        <p:xfrm>
          <a:off x="460641" y="1994492"/>
          <a:ext cx="4490306" cy="2080837"/>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63" name="Chart 62"/>
          <p:cNvGraphicFramePr/>
          <p:nvPr>
            <p:extLst>
              <p:ext uri="{D42A27DB-BD31-4B8C-83A1-F6EECF244321}">
                <p14:modId xmlns:p14="http://schemas.microsoft.com/office/powerpoint/2010/main" val="1158698480"/>
              </p:ext>
            </p:extLst>
          </p:nvPr>
        </p:nvGraphicFramePr>
        <p:xfrm>
          <a:off x="541540" y="4318515"/>
          <a:ext cx="3878820" cy="137279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64" name="Chart 63"/>
          <p:cNvGraphicFramePr/>
          <p:nvPr>
            <p:extLst>
              <p:ext uri="{D42A27DB-BD31-4B8C-83A1-F6EECF244321}">
                <p14:modId xmlns:p14="http://schemas.microsoft.com/office/powerpoint/2010/main" val="1612159157"/>
              </p:ext>
            </p:extLst>
          </p:nvPr>
        </p:nvGraphicFramePr>
        <p:xfrm>
          <a:off x="5289339" y="1981409"/>
          <a:ext cx="3878820" cy="1372790"/>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65" name="Chart 64"/>
          <p:cNvGraphicFramePr/>
          <p:nvPr>
            <p:extLst>
              <p:ext uri="{D42A27DB-BD31-4B8C-83A1-F6EECF244321}">
                <p14:modId xmlns:p14="http://schemas.microsoft.com/office/powerpoint/2010/main" val="3856871117"/>
              </p:ext>
            </p:extLst>
          </p:nvPr>
        </p:nvGraphicFramePr>
        <p:xfrm>
          <a:off x="4685721" y="5326993"/>
          <a:ext cx="4668971" cy="1910022"/>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66" name="Chart 65"/>
          <p:cNvGraphicFramePr/>
          <p:nvPr>
            <p:extLst>
              <p:ext uri="{D42A27DB-BD31-4B8C-83A1-F6EECF244321}">
                <p14:modId xmlns:p14="http://schemas.microsoft.com/office/powerpoint/2010/main" val="3083733798"/>
              </p:ext>
            </p:extLst>
          </p:nvPr>
        </p:nvGraphicFramePr>
        <p:xfrm>
          <a:off x="5255219" y="3559839"/>
          <a:ext cx="3878820" cy="1549747"/>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67" name="Chart 66"/>
          <p:cNvGraphicFramePr/>
          <p:nvPr>
            <p:extLst>
              <p:ext uri="{D42A27DB-BD31-4B8C-83A1-F6EECF244321}">
                <p14:modId xmlns:p14="http://schemas.microsoft.com/office/powerpoint/2010/main" val="2400401887"/>
              </p:ext>
            </p:extLst>
          </p:nvPr>
        </p:nvGraphicFramePr>
        <p:xfrm>
          <a:off x="8948333" y="1912533"/>
          <a:ext cx="4491442" cy="5324482"/>
        </p:xfrm>
        <a:graphic>
          <a:graphicData uri="http://schemas.openxmlformats.org/drawingml/2006/chart">
            <c:chart xmlns:c="http://schemas.openxmlformats.org/drawingml/2006/chart" xmlns:r="http://schemas.openxmlformats.org/officeDocument/2006/relationships" r:id="rId12"/>
          </a:graphicData>
        </a:graphic>
      </p:graphicFrame>
      <p:pic>
        <p:nvPicPr>
          <p:cNvPr id="52" name="Picture 2" descr="Bilderesultat for country falg button sweden"/>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12696551" y="6876975"/>
            <a:ext cx="513334" cy="481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1919143"/>
      </p:ext>
    </p:extLst>
  </p:cSld>
  <p:clrMapOvr>
    <a:masterClrMapping/>
  </p:clrMapOvr>
  <p:transition>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19848" y="1220584"/>
            <a:ext cx="3426943"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PLANNING</a:t>
            </a:r>
          </a:p>
        </p:txBody>
      </p:sp>
      <p:sp>
        <p:nvSpPr>
          <p:cNvPr id="6" name="Rectangle 5"/>
          <p:cNvSpPr/>
          <p:nvPr/>
        </p:nvSpPr>
        <p:spPr>
          <a:xfrm>
            <a:off x="516957" y="3623217"/>
            <a:ext cx="3863935"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TRAVEL COMPANIONS</a:t>
            </a:r>
          </a:p>
        </p:txBody>
      </p:sp>
      <p:grpSp>
        <p:nvGrpSpPr>
          <p:cNvPr id="8" name="Group 7"/>
          <p:cNvGrpSpPr/>
          <p:nvPr/>
        </p:nvGrpSpPr>
        <p:grpSpPr>
          <a:xfrm>
            <a:off x="4525370" y="7870736"/>
            <a:ext cx="4321317" cy="5426685"/>
            <a:chOff x="3047227" y="867188"/>
            <a:chExt cx="2940088" cy="3409123"/>
          </a:xfrm>
        </p:grpSpPr>
        <p:cxnSp>
          <p:nvCxnSpPr>
            <p:cNvPr id="9" name="Straight Connector 8"/>
            <p:cNvCxnSpPr/>
            <p:nvPr/>
          </p:nvCxnSpPr>
          <p:spPr>
            <a:xfrm>
              <a:off x="3047227" y="916826"/>
              <a:ext cx="0" cy="3309847"/>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987315" y="867188"/>
              <a:ext cx="0" cy="3409123"/>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a:off x="519854" y="1655793"/>
            <a:ext cx="12399064" cy="0"/>
          </a:xfrm>
          <a:prstGeom prst="line">
            <a:avLst/>
          </a:prstGeom>
          <a:noFill/>
          <a:ln w="12700">
            <a:solidFill>
              <a:schemeClr val="accent6"/>
            </a:solidFill>
            <a:round/>
            <a:headEnd/>
            <a:tailEnd/>
          </a:ln>
          <a:effectLst/>
          <a:extLst>
            <a:ext uri="{909E8E84-426E-40DD-AFC4-6F175D3DCCD1}">
              <a14:hiddenFill xmlns:a14="http://schemas.microsoft.com/office/drawing/2010/main">
                <a:noFill/>
              </a14:hiddenFill>
            </a:ext>
          </a:extLst>
        </p:spPr>
      </p:cxnSp>
      <p:cxnSp>
        <p:nvCxnSpPr>
          <p:cNvPr id="16" name="Straight Connector 15"/>
          <p:cNvCxnSpPr/>
          <p:nvPr/>
        </p:nvCxnSpPr>
        <p:spPr>
          <a:xfrm>
            <a:off x="516963" y="4058426"/>
            <a:ext cx="7787100"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Lst>
        </p:spPr>
      </p:cxnSp>
      <p:grpSp>
        <p:nvGrpSpPr>
          <p:cNvPr id="18" name="Group 17"/>
          <p:cNvGrpSpPr/>
          <p:nvPr/>
        </p:nvGrpSpPr>
        <p:grpSpPr>
          <a:xfrm>
            <a:off x="2266727" y="990508"/>
            <a:ext cx="724113" cy="627421"/>
            <a:chOff x="1362075" y="4471988"/>
            <a:chExt cx="2351088" cy="2036762"/>
          </a:xfrm>
          <a:solidFill>
            <a:srgbClr val="FFC000"/>
          </a:solidFill>
        </p:grpSpPr>
        <p:sp>
          <p:nvSpPr>
            <p:cNvPr id="19" name="Freeform 3"/>
            <p:cNvSpPr>
              <a:spLocks noChangeArrowheads="1"/>
            </p:cNvSpPr>
            <p:nvPr/>
          </p:nvSpPr>
          <p:spPr bwMode="auto">
            <a:xfrm>
              <a:off x="2744788" y="5091113"/>
              <a:ext cx="338137" cy="495300"/>
            </a:xfrm>
            <a:custGeom>
              <a:avLst/>
              <a:gdLst>
                <a:gd name="T0" fmla="*/ 0 w 939"/>
                <a:gd name="T1" fmla="*/ 0 h 1376"/>
                <a:gd name="T2" fmla="*/ 0 w 939"/>
                <a:gd name="T3" fmla="*/ 0 h 1376"/>
                <a:gd name="T4" fmla="*/ 938 w 939"/>
                <a:gd name="T5" fmla="*/ 1375 h 1376"/>
                <a:gd name="T6" fmla="*/ 0 w 939"/>
                <a:gd name="T7" fmla="*/ 0 h 1376"/>
              </a:gdLst>
              <a:ahLst/>
              <a:cxnLst>
                <a:cxn ang="0">
                  <a:pos x="T0" y="T1"/>
                </a:cxn>
                <a:cxn ang="0">
                  <a:pos x="T2" y="T3"/>
                </a:cxn>
                <a:cxn ang="0">
                  <a:pos x="T4" y="T5"/>
                </a:cxn>
                <a:cxn ang="0">
                  <a:pos x="T6" y="T7"/>
                </a:cxn>
              </a:cxnLst>
              <a:rect l="0" t="0" r="r" b="b"/>
              <a:pathLst>
                <a:path w="939" h="1376">
                  <a:moveTo>
                    <a:pt x="0" y="0"/>
                  </a:moveTo>
                  <a:lnTo>
                    <a:pt x="0" y="0"/>
                  </a:lnTo>
                  <a:cubicBezTo>
                    <a:pt x="500" y="313"/>
                    <a:pt x="813" y="813"/>
                    <a:pt x="938" y="1375"/>
                  </a:cubicBezTo>
                  <a:cubicBezTo>
                    <a:pt x="688" y="875"/>
                    <a:pt x="375" y="40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0" name="Freeform 4"/>
            <p:cNvSpPr>
              <a:spLocks noChangeArrowheads="1"/>
            </p:cNvSpPr>
            <p:nvPr/>
          </p:nvSpPr>
          <p:spPr bwMode="auto">
            <a:xfrm>
              <a:off x="2779713" y="4956175"/>
              <a:ext cx="439737" cy="641350"/>
            </a:xfrm>
            <a:custGeom>
              <a:avLst/>
              <a:gdLst>
                <a:gd name="T0" fmla="*/ 0 w 1220"/>
                <a:gd name="T1" fmla="*/ 0 h 1782"/>
                <a:gd name="T2" fmla="*/ 0 w 1220"/>
                <a:gd name="T3" fmla="*/ 0 h 1782"/>
                <a:gd name="T4" fmla="*/ 1219 w 1220"/>
                <a:gd name="T5" fmla="*/ 1781 h 1782"/>
                <a:gd name="T6" fmla="*/ 0 w 1220"/>
                <a:gd name="T7" fmla="*/ 0 h 1782"/>
              </a:gdLst>
              <a:ahLst/>
              <a:cxnLst>
                <a:cxn ang="0">
                  <a:pos x="T0" y="T1"/>
                </a:cxn>
                <a:cxn ang="0">
                  <a:pos x="T2" y="T3"/>
                </a:cxn>
                <a:cxn ang="0">
                  <a:pos x="T4" y="T5"/>
                </a:cxn>
                <a:cxn ang="0">
                  <a:pos x="T6" y="T7"/>
                </a:cxn>
              </a:cxnLst>
              <a:rect l="0" t="0" r="r" b="b"/>
              <a:pathLst>
                <a:path w="1220" h="1782">
                  <a:moveTo>
                    <a:pt x="0" y="0"/>
                  </a:moveTo>
                  <a:lnTo>
                    <a:pt x="0" y="0"/>
                  </a:lnTo>
                  <a:cubicBezTo>
                    <a:pt x="625" y="407"/>
                    <a:pt x="1063" y="1063"/>
                    <a:pt x="1219" y="1781"/>
                  </a:cubicBezTo>
                  <a:cubicBezTo>
                    <a:pt x="906" y="1125"/>
                    <a:pt x="500" y="53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1" name="Freeform 5"/>
            <p:cNvSpPr>
              <a:spLocks noChangeArrowheads="1"/>
            </p:cNvSpPr>
            <p:nvPr/>
          </p:nvSpPr>
          <p:spPr bwMode="auto">
            <a:xfrm>
              <a:off x="2801938" y="4832350"/>
              <a:ext cx="550862" cy="787400"/>
            </a:xfrm>
            <a:custGeom>
              <a:avLst/>
              <a:gdLst>
                <a:gd name="T0" fmla="*/ 0 w 1532"/>
                <a:gd name="T1" fmla="*/ 0 h 2188"/>
                <a:gd name="T2" fmla="*/ 0 w 1532"/>
                <a:gd name="T3" fmla="*/ 0 h 2188"/>
                <a:gd name="T4" fmla="*/ 1531 w 1532"/>
                <a:gd name="T5" fmla="*/ 2187 h 2188"/>
                <a:gd name="T6" fmla="*/ 0 w 1532"/>
                <a:gd name="T7" fmla="*/ 0 h 2188"/>
              </a:gdLst>
              <a:ahLst/>
              <a:cxnLst>
                <a:cxn ang="0">
                  <a:pos x="T0" y="T1"/>
                </a:cxn>
                <a:cxn ang="0">
                  <a:pos x="T2" y="T3"/>
                </a:cxn>
                <a:cxn ang="0">
                  <a:pos x="T4" y="T5"/>
                </a:cxn>
                <a:cxn ang="0">
                  <a:pos x="T6" y="T7"/>
                </a:cxn>
              </a:cxnLst>
              <a:rect l="0" t="0" r="r" b="b"/>
              <a:pathLst>
                <a:path w="1532" h="2188">
                  <a:moveTo>
                    <a:pt x="0" y="0"/>
                  </a:moveTo>
                  <a:lnTo>
                    <a:pt x="0" y="0"/>
                  </a:lnTo>
                  <a:cubicBezTo>
                    <a:pt x="843" y="437"/>
                    <a:pt x="1406" y="1250"/>
                    <a:pt x="1531" y="2187"/>
                  </a:cubicBezTo>
                  <a:cubicBezTo>
                    <a:pt x="1187" y="1375"/>
                    <a:pt x="656" y="593"/>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2" name="Freeform 6"/>
            <p:cNvSpPr>
              <a:spLocks noChangeArrowheads="1"/>
            </p:cNvSpPr>
            <p:nvPr/>
          </p:nvSpPr>
          <p:spPr bwMode="auto">
            <a:xfrm>
              <a:off x="2835275" y="4708525"/>
              <a:ext cx="641350" cy="933450"/>
            </a:xfrm>
            <a:custGeom>
              <a:avLst/>
              <a:gdLst>
                <a:gd name="T0" fmla="*/ 0 w 1783"/>
                <a:gd name="T1" fmla="*/ 0 h 2594"/>
                <a:gd name="T2" fmla="*/ 0 w 1783"/>
                <a:gd name="T3" fmla="*/ 0 h 2594"/>
                <a:gd name="T4" fmla="*/ 1782 w 1783"/>
                <a:gd name="T5" fmla="*/ 2593 h 2594"/>
                <a:gd name="T6" fmla="*/ 0 w 1783"/>
                <a:gd name="T7" fmla="*/ 0 h 2594"/>
              </a:gdLst>
              <a:ahLst/>
              <a:cxnLst>
                <a:cxn ang="0">
                  <a:pos x="T0" y="T1"/>
                </a:cxn>
                <a:cxn ang="0">
                  <a:pos x="T2" y="T3"/>
                </a:cxn>
                <a:cxn ang="0">
                  <a:pos x="T4" y="T5"/>
                </a:cxn>
                <a:cxn ang="0">
                  <a:pos x="T6" y="T7"/>
                </a:cxn>
              </a:cxnLst>
              <a:rect l="0" t="0" r="r" b="b"/>
              <a:pathLst>
                <a:path w="1783" h="2594">
                  <a:moveTo>
                    <a:pt x="0" y="0"/>
                  </a:moveTo>
                  <a:lnTo>
                    <a:pt x="0" y="0"/>
                  </a:lnTo>
                  <a:cubicBezTo>
                    <a:pt x="969" y="531"/>
                    <a:pt x="1625" y="1500"/>
                    <a:pt x="1782" y="2593"/>
                  </a:cubicBezTo>
                  <a:cubicBezTo>
                    <a:pt x="1406" y="1594"/>
                    <a:pt x="813" y="68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3" name="Freeform 7"/>
            <p:cNvSpPr>
              <a:spLocks noChangeArrowheads="1"/>
            </p:cNvSpPr>
            <p:nvPr/>
          </p:nvSpPr>
          <p:spPr bwMode="auto">
            <a:xfrm>
              <a:off x="2857500" y="4584700"/>
              <a:ext cx="742950" cy="1069975"/>
            </a:xfrm>
            <a:custGeom>
              <a:avLst/>
              <a:gdLst>
                <a:gd name="T0" fmla="*/ 2062 w 2063"/>
                <a:gd name="T1" fmla="*/ 2969 h 2970"/>
                <a:gd name="T2" fmla="*/ 2062 w 2063"/>
                <a:gd name="T3" fmla="*/ 2969 h 2970"/>
                <a:gd name="T4" fmla="*/ 1250 w 2063"/>
                <a:gd name="T5" fmla="*/ 1344 h 2970"/>
                <a:gd name="T6" fmla="*/ 1250 w 2063"/>
                <a:gd name="T7" fmla="*/ 1313 h 2970"/>
                <a:gd name="T8" fmla="*/ 0 w 2063"/>
                <a:gd name="T9" fmla="*/ 0 h 2970"/>
                <a:gd name="T10" fmla="*/ 2062 w 2063"/>
                <a:gd name="T11" fmla="*/ 2969 h 2970"/>
              </a:gdLst>
              <a:ahLst/>
              <a:cxnLst>
                <a:cxn ang="0">
                  <a:pos x="T0" y="T1"/>
                </a:cxn>
                <a:cxn ang="0">
                  <a:pos x="T2" y="T3"/>
                </a:cxn>
                <a:cxn ang="0">
                  <a:pos x="T4" y="T5"/>
                </a:cxn>
                <a:cxn ang="0">
                  <a:pos x="T6" y="T7"/>
                </a:cxn>
                <a:cxn ang="0">
                  <a:pos x="T8" y="T9"/>
                </a:cxn>
                <a:cxn ang="0">
                  <a:pos x="T10" y="T11"/>
                </a:cxn>
              </a:cxnLst>
              <a:rect l="0" t="0" r="r" b="b"/>
              <a:pathLst>
                <a:path w="2063" h="2970">
                  <a:moveTo>
                    <a:pt x="2062" y="2969"/>
                  </a:moveTo>
                  <a:lnTo>
                    <a:pt x="2062" y="2969"/>
                  </a:lnTo>
                  <a:cubicBezTo>
                    <a:pt x="1875" y="2375"/>
                    <a:pt x="1593" y="1844"/>
                    <a:pt x="1250" y="1344"/>
                  </a:cubicBezTo>
                  <a:lnTo>
                    <a:pt x="1250" y="1313"/>
                  </a:lnTo>
                  <a:cubicBezTo>
                    <a:pt x="906" y="813"/>
                    <a:pt x="469" y="375"/>
                    <a:pt x="0" y="0"/>
                  </a:cubicBezTo>
                  <a:cubicBezTo>
                    <a:pt x="1125" y="625"/>
                    <a:pt x="1875" y="1719"/>
                    <a:pt x="2062" y="2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4" name="Freeform 8"/>
            <p:cNvSpPr>
              <a:spLocks noChangeArrowheads="1"/>
            </p:cNvSpPr>
            <p:nvPr/>
          </p:nvSpPr>
          <p:spPr bwMode="auto">
            <a:xfrm>
              <a:off x="2892425" y="4471988"/>
              <a:ext cx="820738" cy="1203325"/>
            </a:xfrm>
            <a:custGeom>
              <a:avLst/>
              <a:gdLst>
                <a:gd name="T0" fmla="*/ 0 w 2282"/>
                <a:gd name="T1" fmla="*/ 0 h 3344"/>
                <a:gd name="T2" fmla="*/ 0 w 2282"/>
                <a:gd name="T3" fmla="*/ 0 h 3344"/>
                <a:gd name="T4" fmla="*/ 2281 w 2282"/>
                <a:gd name="T5" fmla="*/ 3343 h 3344"/>
                <a:gd name="T6" fmla="*/ 0 w 2282"/>
                <a:gd name="T7" fmla="*/ 0 h 3344"/>
              </a:gdLst>
              <a:ahLst/>
              <a:cxnLst>
                <a:cxn ang="0">
                  <a:pos x="T0" y="T1"/>
                </a:cxn>
                <a:cxn ang="0">
                  <a:pos x="T2" y="T3"/>
                </a:cxn>
                <a:cxn ang="0">
                  <a:pos x="T4" y="T5"/>
                </a:cxn>
                <a:cxn ang="0">
                  <a:pos x="T6" y="T7"/>
                </a:cxn>
              </a:cxnLst>
              <a:rect l="0" t="0" r="r" b="b"/>
              <a:pathLst>
                <a:path w="2282" h="3344">
                  <a:moveTo>
                    <a:pt x="0" y="0"/>
                  </a:moveTo>
                  <a:lnTo>
                    <a:pt x="0" y="0"/>
                  </a:lnTo>
                  <a:cubicBezTo>
                    <a:pt x="1249" y="687"/>
                    <a:pt x="2125" y="1906"/>
                    <a:pt x="2281" y="3343"/>
                  </a:cubicBezTo>
                  <a:cubicBezTo>
                    <a:pt x="1937" y="2000"/>
                    <a:pt x="1125" y="81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5" name="Freeform 9"/>
            <p:cNvSpPr>
              <a:spLocks noChangeArrowheads="1"/>
            </p:cNvSpPr>
            <p:nvPr/>
          </p:nvSpPr>
          <p:spPr bwMode="auto">
            <a:xfrm>
              <a:off x="2251075" y="4887913"/>
              <a:ext cx="866775" cy="1227137"/>
            </a:xfrm>
            <a:custGeom>
              <a:avLst/>
              <a:gdLst>
                <a:gd name="T0" fmla="*/ 2407 w 2408"/>
                <a:gd name="T1" fmla="*/ 3312 h 3407"/>
                <a:gd name="T2" fmla="*/ 2407 w 2408"/>
                <a:gd name="T3" fmla="*/ 3312 h 3407"/>
                <a:gd name="T4" fmla="*/ 2344 w 2408"/>
                <a:gd name="T5" fmla="*/ 3406 h 3407"/>
                <a:gd name="T6" fmla="*/ 2282 w 2408"/>
                <a:gd name="T7" fmla="*/ 3406 h 3407"/>
                <a:gd name="T8" fmla="*/ 2250 w 2408"/>
                <a:gd name="T9" fmla="*/ 3344 h 3407"/>
                <a:gd name="T10" fmla="*/ 2250 w 2408"/>
                <a:gd name="T11" fmla="*/ 3344 h 3407"/>
                <a:gd name="T12" fmla="*/ 1438 w 2408"/>
                <a:gd name="T13" fmla="*/ 1562 h 3407"/>
                <a:gd name="T14" fmla="*/ 63 w 2408"/>
                <a:gd name="T15" fmla="*/ 156 h 3407"/>
                <a:gd name="T16" fmla="*/ 63 w 2408"/>
                <a:gd name="T17" fmla="*/ 156 h 3407"/>
                <a:gd name="T18" fmla="*/ 63 w 2408"/>
                <a:gd name="T19" fmla="*/ 125 h 3407"/>
                <a:gd name="T20" fmla="*/ 31 w 2408"/>
                <a:gd name="T21" fmla="*/ 31 h 3407"/>
                <a:gd name="T22" fmla="*/ 125 w 2408"/>
                <a:gd name="T23" fmla="*/ 31 h 3407"/>
                <a:gd name="T24" fmla="*/ 156 w 2408"/>
                <a:gd name="T25" fmla="*/ 31 h 3407"/>
                <a:gd name="T26" fmla="*/ 2407 w 2408"/>
                <a:gd name="T27" fmla="*/ 3312 h 3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08" h="3407">
                  <a:moveTo>
                    <a:pt x="2407" y="3312"/>
                  </a:moveTo>
                  <a:lnTo>
                    <a:pt x="2407" y="3312"/>
                  </a:lnTo>
                  <a:cubicBezTo>
                    <a:pt x="2407" y="3344"/>
                    <a:pt x="2375" y="3406"/>
                    <a:pt x="2344" y="3406"/>
                  </a:cubicBezTo>
                  <a:cubicBezTo>
                    <a:pt x="2313" y="3406"/>
                    <a:pt x="2313" y="3406"/>
                    <a:pt x="2282" y="3406"/>
                  </a:cubicBezTo>
                  <a:cubicBezTo>
                    <a:pt x="2282" y="3375"/>
                    <a:pt x="2250" y="3375"/>
                    <a:pt x="2250" y="3344"/>
                  </a:cubicBezTo>
                  <a:lnTo>
                    <a:pt x="2250" y="3344"/>
                  </a:lnTo>
                  <a:cubicBezTo>
                    <a:pt x="2094" y="2719"/>
                    <a:pt x="1813" y="2093"/>
                    <a:pt x="1438" y="1562"/>
                  </a:cubicBezTo>
                  <a:cubicBezTo>
                    <a:pt x="1063" y="1000"/>
                    <a:pt x="594" y="531"/>
                    <a:pt x="63" y="156"/>
                  </a:cubicBezTo>
                  <a:lnTo>
                    <a:pt x="63" y="156"/>
                  </a:lnTo>
                  <a:cubicBezTo>
                    <a:pt x="63" y="156"/>
                    <a:pt x="63" y="156"/>
                    <a:pt x="63" y="125"/>
                  </a:cubicBezTo>
                  <a:cubicBezTo>
                    <a:pt x="31" y="125"/>
                    <a:pt x="0" y="62"/>
                    <a:pt x="31" y="31"/>
                  </a:cubicBezTo>
                  <a:cubicBezTo>
                    <a:pt x="63" y="0"/>
                    <a:pt x="94" y="0"/>
                    <a:pt x="125" y="31"/>
                  </a:cubicBezTo>
                  <a:cubicBezTo>
                    <a:pt x="156" y="31"/>
                    <a:pt x="156" y="31"/>
                    <a:pt x="156" y="31"/>
                  </a:cubicBezTo>
                  <a:cubicBezTo>
                    <a:pt x="1250" y="844"/>
                    <a:pt x="2032" y="2000"/>
                    <a:pt x="2407" y="331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6" name="Freeform 10"/>
            <p:cNvSpPr>
              <a:spLocks noChangeArrowheads="1"/>
            </p:cNvSpPr>
            <p:nvPr/>
          </p:nvSpPr>
          <p:spPr bwMode="auto">
            <a:xfrm>
              <a:off x="1362075" y="6115050"/>
              <a:ext cx="293688" cy="393700"/>
            </a:xfrm>
            <a:custGeom>
              <a:avLst/>
              <a:gdLst>
                <a:gd name="T0" fmla="*/ 750 w 814"/>
                <a:gd name="T1" fmla="*/ 969 h 1095"/>
                <a:gd name="T2" fmla="*/ 750 w 814"/>
                <a:gd name="T3" fmla="*/ 969 h 1095"/>
                <a:gd name="T4" fmla="*/ 782 w 814"/>
                <a:gd name="T5" fmla="*/ 1063 h 1095"/>
                <a:gd name="T6" fmla="*/ 750 w 814"/>
                <a:gd name="T7" fmla="*/ 1094 h 1095"/>
                <a:gd name="T8" fmla="*/ 688 w 814"/>
                <a:gd name="T9" fmla="*/ 1094 h 1095"/>
                <a:gd name="T10" fmla="*/ 688 w 814"/>
                <a:gd name="T11" fmla="*/ 1094 h 1095"/>
                <a:gd name="T12" fmla="*/ 0 w 814"/>
                <a:gd name="T13" fmla="*/ 63 h 1095"/>
                <a:gd name="T14" fmla="*/ 0 w 814"/>
                <a:gd name="T15" fmla="*/ 63 h 1095"/>
                <a:gd name="T16" fmla="*/ 0 w 814"/>
                <a:gd name="T17" fmla="*/ 63 h 1095"/>
                <a:gd name="T18" fmla="*/ 32 w 814"/>
                <a:gd name="T19" fmla="*/ 31 h 1095"/>
                <a:gd name="T20" fmla="*/ 63 w 814"/>
                <a:gd name="T21" fmla="*/ 0 h 1095"/>
                <a:gd name="T22" fmla="*/ 126 w 814"/>
                <a:gd name="T23" fmla="*/ 63 h 1095"/>
                <a:gd name="T24" fmla="*/ 126 w 814"/>
                <a:gd name="T25" fmla="*/ 63 h 1095"/>
                <a:gd name="T26" fmla="*/ 126 w 814"/>
                <a:gd name="T27" fmla="*/ 63 h 1095"/>
                <a:gd name="T28" fmla="*/ 126 w 814"/>
                <a:gd name="T29" fmla="*/ 63 h 1095"/>
                <a:gd name="T30" fmla="*/ 126 w 814"/>
                <a:gd name="T31" fmla="*/ 63 h 1095"/>
                <a:gd name="T32" fmla="*/ 750 w 814"/>
                <a:gd name="T33" fmla="*/ 969 h 1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4" h="1095">
                  <a:moveTo>
                    <a:pt x="750" y="969"/>
                  </a:moveTo>
                  <a:lnTo>
                    <a:pt x="750" y="969"/>
                  </a:lnTo>
                  <a:cubicBezTo>
                    <a:pt x="782" y="969"/>
                    <a:pt x="813" y="1031"/>
                    <a:pt x="782" y="1063"/>
                  </a:cubicBezTo>
                  <a:cubicBezTo>
                    <a:pt x="782" y="1063"/>
                    <a:pt x="782" y="1094"/>
                    <a:pt x="750" y="1094"/>
                  </a:cubicBezTo>
                  <a:cubicBezTo>
                    <a:pt x="719" y="1094"/>
                    <a:pt x="719" y="1094"/>
                    <a:pt x="688" y="1094"/>
                  </a:cubicBezTo>
                  <a:lnTo>
                    <a:pt x="688" y="1094"/>
                  </a:lnTo>
                  <a:cubicBezTo>
                    <a:pt x="313" y="906"/>
                    <a:pt x="32" y="500"/>
                    <a:pt x="0" y="63"/>
                  </a:cubicBezTo>
                  <a:lnTo>
                    <a:pt x="0" y="63"/>
                  </a:lnTo>
                  <a:lnTo>
                    <a:pt x="0" y="63"/>
                  </a:lnTo>
                  <a:cubicBezTo>
                    <a:pt x="0" y="63"/>
                    <a:pt x="0" y="31"/>
                    <a:pt x="32" y="31"/>
                  </a:cubicBezTo>
                  <a:cubicBezTo>
                    <a:pt x="32" y="0"/>
                    <a:pt x="63" y="0"/>
                    <a:pt x="63" y="0"/>
                  </a:cubicBezTo>
                  <a:cubicBezTo>
                    <a:pt x="94" y="0"/>
                    <a:pt x="126" y="31"/>
                    <a:pt x="126" y="63"/>
                  </a:cubicBezTo>
                  <a:lnTo>
                    <a:pt x="126" y="63"/>
                  </a:lnTo>
                  <a:lnTo>
                    <a:pt x="126" y="63"/>
                  </a:lnTo>
                  <a:lnTo>
                    <a:pt x="126" y="63"/>
                  </a:lnTo>
                  <a:lnTo>
                    <a:pt x="126" y="63"/>
                  </a:lnTo>
                  <a:cubicBezTo>
                    <a:pt x="157" y="469"/>
                    <a:pt x="407" y="781"/>
                    <a:pt x="750" y="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7" name="Freeform 11"/>
            <p:cNvSpPr>
              <a:spLocks noChangeArrowheads="1"/>
            </p:cNvSpPr>
            <p:nvPr/>
          </p:nvSpPr>
          <p:spPr bwMode="auto">
            <a:xfrm>
              <a:off x="1417638" y="4989513"/>
              <a:ext cx="1609725" cy="1485900"/>
            </a:xfrm>
            <a:custGeom>
              <a:avLst/>
              <a:gdLst>
                <a:gd name="T0" fmla="*/ 3500 w 4470"/>
                <a:gd name="T1" fmla="*/ 1344 h 4126"/>
                <a:gd name="T2" fmla="*/ 3500 w 4470"/>
                <a:gd name="T3" fmla="*/ 1344 h 4126"/>
                <a:gd name="T4" fmla="*/ 3500 w 4470"/>
                <a:gd name="T5" fmla="*/ 1344 h 4126"/>
                <a:gd name="T6" fmla="*/ 3500 w 4470"/>
                <a:gd name="T7" fmla="*/ 1344 h 4126"/>
                <a:gd name="T8" fmla="*/ 3187 w 4470"/>
                <a:gd name="T9" fmla="*/ 906 h 4126"/>
                <a:gd name="T10" fmla="*/ 3187 w 4470"/>
                <a:gd name="T11" fmla="*/ 906 h 4126"/>
                <a:gd name="T12" fmla="*/ 3187 w 4470"/>
                <a:gd name="T13" fmla="*/ 906 h 4126"/>
                <a:gd name="T14" fmla="*/ 937 w 4470"/>
                <a:gd name="T15" fmla="*/ 2906 h 4126"/>
                <a:gd name="T16" fmla="*/ 844 w 4470"/>
                <a:gd name="T17" fmla="*/ 2750 h 4126"/>
                <a:gd name="T18" fmla="*/ 2625 w 4470"/>
                <a:gd name="T19" fmla="*/ 375 h 4126"/>
                <a:gd name="T20" fmla="*/ 2625 w 4470"/>
                <a:gd name="T21" fmla="*/ 375 h 4126"/>
                <a:gd name="T22" fmla="*/ 2625 w 4470"/>
                <a:gd name="T23" fmla="*/ 375 h 4126"/>
                <a:gd name="T24" fmla="*/ 2625 w 4470"/>
                <a:gd name="T25" fmla="*/ 375 h 4126"/>
                <a:gd name="T26" fmla="*/ 2625 w 4470"/>
                <a:gd name="T27" fmla="*/ 375 h 4126"/>
                <a:gd name="T28" fmla="*/ 2531 w 4470"/>
                <a:gd name="T29" fmla="*/ 250 h 4126"/>
                <a:gd name="T30" fmla="*/ 2531 w 4470"/>
                <a:gd name="T31" fmla="*/ 250 h 4126"/>
                <a:gd name="T32" fmla="*/ 2500 w 4470"/>
                <a:gd name="T33" fmla="*/ 250 h 4126"/>
                <a:gd name="T34" fmla="*/ 2500 w 4470"/>
                <a:gd name="T35" fmla="*/ 250 h 4126"/>
                <a:gd name="T36" fmla="*/ 2500 w 4470"/>
                <a:gd name="T37" fmla="*/ 281 h 4126"/>
                <a:gd name="T38" fmla="*/ 2500 w 4470"/>
                <a:gd name="T39" fmla="*/ 281 h 4126"/>
                <a:gd name="T40" fmla="*/ 812 w 4470"/>
                <a:gd name="T41" fmla="*/ 2750 h 4126"/>
                <a:gd name="T42" fmla="*/ 844 w 4470"/>
                <a:gd name="T43" fmla="*/ 2750 h 4126"/>
                <a:gd name="T44" fmla="*/ 3250 w 4470"/>
                <a:gd name="T45" fmla="*/ 3188 h 4126"/>
                <a:gd name="T46" fmla="*/ 1844 w 4470"/>
                <a:gd name="T47" fmla="*/ 3469 h 4126"/>
                <a:gd name="T48" fmla="*/ 1062 w 4470"/>
                <a:gd name="T49" fmla="*/ 3625 h 4126"/>
                <a:gd name="T50" fmla="*/ 1062 w 4470"/>
                <a:gd name="T51" fmla="*/ 3625 h 4126"/>
                <a:gd name="T52" fmla="*/ 625 w 4470"/>
                <a:gd name="T53" fmla="*/ 4063 h 4126"/>
                <a:gd name="T54" fmla="*/ 0 w 4470"/>
                <a:gd name="T55" fmla="*/ 3188 h 4126"/>
                <a:gd name="T56" fmla="*/ 562 w 4470"/>
                <a:gd name="T57" fmla="*/ 2906 h 4126"/>
                <a:gd name="T58" fmla="*/ 3687 w 4470"/>
                <a:gd name="T59" fmla="*/ 1313 h 4126"/>
                <a:gd name="T60" fmla="*/ 2656 w 4470"/>
                <a:gd name="T61" fmla="*/ 3875 h 4126"/>
                <a:gd name="T62" fmla="*/ 2031 w 4470"/>
                <a:gd name="T63" fmla="*/ 3438 h 4126"/>
                <a:gd name="T64" fmla="*/ 2656 w 4470"/>
                <a:gd name="T65" fmla="*/ 3875 h 4126"/>
                <a:gd name="T66" fmla="*/ 2969 w 4470"/>
                <a:gd name="T67" fmla="*/ 719 h 4126"/>
                <a:gd name="T68" fmla="*/ 2969 w 4470"/>
                <a:gd name="T69" fmla="*/ 688 h 4126"/>
                <a:gd name="T70" fmla="*/ 2750 w 4470"/>
                <a:gd name="T71" fmla="*/ 469 h 4126"/>
                <a:gd name="T72" fmla="*/ 2750 w 4470"/>
                <a:gd name="T73" fmla="*/ 469 h 4126"/>
                <a:gd name="T74" fmla="*/ 2750 w 4470"/>
                <a:gd name="T75" fmla="*/ 469 h 4126"/>
                <a:gd name="T76" fmla="*/ 2750 w 4470"/>
                <a:gd name="T77" fmla="*/ 469 h 4126"/>
                <a:gd name="T78" fmla="*/ 2750 w 4470"/>
                <a:gd name="T79" fmla="*/ 500 h 4126"/>
                <a:gd name="T80" fmla="*/ 875 w 4470"/>
                <a:gd name="T81" fmla="*/ 2812 h 4126"/>
                <a:gd name="T82" fmla="*/ 875 w 4470"/>
                <a:gd name="T83" fmla="*/ 2844 h 4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470" h="4126">
                  <a:moveTo>
                    <a:pt x="937" y="2906"/>
                  </a:moveTo>
                  <a:lnTo>
                    <a:pt x="937" y="2906"/>
                  </a:lnTo>
                  <a:cubicBezTo>
                    <a:pt x="3500" y="1344"/>
                    <a:pt x="3500" y="1344"/>
                    <a:pt x="3500" y="1344"/>
                  </a:cubicBez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cubicBezTo>
                    <a:pt x="3406" y="1188"/>
                    <a:pt x="3281" y="1063"/>
                    <a:pt x="3187" y="906"/>
                  </a:cubicBezTo>
                  <a:lnTo>
                    <a:pt x="3187" y="906"/>
                  </a:lnTo>
                  <a:lnTo>
                    <a:pt x="3187" y="906"/>
                  </a:lnTo>
                  <a:lnTo>
                    <a:pt x="3187" y="906"/>
                  </a:lnTo>
                  <a:lnTo>
                    <a:pt x="3187" y="906"/>
                  </a:lnTo>
                  <a:lnTo>
                    <a:pt x="3187" y="906"/>
                  </a:lnTo>
                  <a:lnTo>
                    <a:pt x="3187" y="906"/>
                  </a:lnTo>
                  <a:cubicBezTo>
                    <a:pt x="3187" y="906"/>
                    <a:pt x="3187" y="906"/>
                    <a:pt x="3156" y="906"/>
                  </a:cubicBezTo>
                  <a:lnTo>
                    <a:pt x="3156" y="906"/>
                  </a:lnTo>
                  <a:cubicBezTo>
                    <a:pt x="937" y="2906"/>
                    <a:pt x="937" y="2906"/>
                    <a:pt x="937" y="2906"/>
                  </a:cubicBezTo>
                  <a:close/>
                  <a:moveTo>
                    <a:pt x="844" y="2750"/>
                  </a:moveTo>
                  <a:lnTo>
                    <a:pt x="844" y="2750"/>
                  </a:lnTo>
                  <a:lnTo>
                    <a:pt x="844" y="2750"/>
                  </a:lnTo>
                  <a:lnTo>
                    <a:pt x="844" y="2750"/>
                  </a:lnTo>
                  <a:lnTo>
                    <a:pt x="844" y="2750"/>
                  </a:lnTo>
                  <a:cubicBezTo>
                    <a:pt x="2625" y="375"/>
                    <a:pt x="2625" y="375"/>
                    <a:pt x="2625" y="375"/>
                  </a:cubicBez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cubicBezTo>
                    <a:pt x="2594" y="344"/>
                    <a:pt x="2562" y="313"/>
                    <a:pt x="2531" y="281"/>
                  </a:cubicBezTo>
                  <a:lnTo>
                    <a:pt x="2531" y="281"/>
                  </a:lnTo>
                  <a:cubicBezTo>
                    <a:pt x="2531" y="250"/>
                    <a:pt x="2531" y="250"/>
                    <a:pt x="2531" y="250"/>
                  </a:cubicBezTo>
                  <a:lnTo>
                    <a:pt x="2531" y="250"/>
                  </a:lnTo>
                  <a:lnTo>
                    <a:pt x="2531" y="250"/>
                  </a:lnTo>
                  <a:lnTo>
                    <a:pt x="2531" y="250"/>
                  </a:lnTo>
                  <a:lnTo>
                    <a:pt x="2531" y="250"/>
                  </a:lnTo>
                  <a:lnTo>
                    <a:pt x="2531" y="250"/>
                  </a:lnTo>
                  <a:cubicBezTo>
                    <a:pt x="2500" y="250"/>
                    <a:pt x="2500" y="250"/>
                    <a:pt x="2500" y="250"/>
                  </a:cubicBezTo>
                  <a:lnTo>
                    <a:pt x="2500" y="250"/>
                  </a:lnTo>
                  <a:lnTo>
                    <a:pt x="2500" y="250"/>
                  </a:lnTo>
                  <a:lnTo>
                    <a:pt x="2500" y="250"/>
                  </a:lnTo>
                  <a:lnTo>
                    <a:pt x="2500" y="250"/>
                  </a:lnTo>
                  <a:lnTo>
                    <a:pt x="2500" y="250"/>
                  </a:lnTo>
                  <a:cubicBezTo>
                    <a:pt x="2500" y="250"/>
                    <a:pt x="2500" y="250"/>
                    <a:pt x="2500" y="281"/>
                  </a:cubicBezTo>
                  <a:lnTo>
                    <a:pt x="2500" y="281"/>
                  </a:lnTo>
                  <a:lnTo>
                    <a:pt x="2500" y="281"/>
                  </a:lnTo>
                  <a:lnTo>
                    <a:pt x="2500" y="281"/>
                  </a:lnTo>
                  <a:lnTo>
                    <a:pt x="2500" y="281"/>
                  </a:lnTo>
                  <a:lnTo>
                    <a:pt x="2500" y="281"/>
                  </a:lnTo>
                  <a:cubicBezTo>
                    <a:pt x="812" y="2750"/>
                    <a:pt x="812" y="2750"/>
                    <a:pt x="812" y="2750"/>
                  </a:cubicBezTo>
                  <a:lnTo>
                    <a:pt x="812" y="2750"/>
                  </a:lnTo>
                  <a:lnTo>
                    <a:pt x="812" y="2750"/>
                  </a:lnTo>
                  <a:cubicBezTo>
                    <a:pt x="812" y="2750"/>
                    <a:pt x="812" y="2750"/>
                    <a:pt x="844" y="2750"/>
                  </a:cubicBezTo>
                  <a:close/>
                  <a:moveTo>
                    <a:pt x="4469" y="2938"/>
                  </a:moveTo>
                  <a:lnTo>
                    <a:pt x="4469" y="2938"/>
                  </a:lnTo>
                  <a:cubicBezTo>
                    <a:pt x="3250" y="3188"/>
                    <a:pt x="3250" y="3188"/>
                    <a:pt x="3250" y="3188"/>
                  </a:cubicBezTo>
                  <a:lnTo>
                    <a:pt x="3250" y="3188"/>
                  </a:lnTo>
                  <a:cubicBezTo>
                    <a:pt x="3312" y="3594"/>
                    <a:pt x="3062" y="3969"/>
                    <a:pt x="2687" y="4031"/>
                  </a:cubicBezTo>
                  <a:cubicBezTo>
                    <a:pt x="2281" y="4125"/>
                    <a:pt x="1906" y="3875"/>
                    <a:pt x="1844" y="3469"/>
                  </a:cubicBezTo>
                  <a:lnTo>
                    <a:pt x="1844" y="3469"/>
                  </a:lnTo>
                  <a:cubicBezTo>
                    <a:pt x="1062" y="3625"/>
                    <a:pt x="1062" y="3625"/>
                    <a:pt x="1062" y="3625"/>
                  </a:cubicBezTo>
                  <a:lnTo>
                    <a:pt x="1062" y="3625"/>
                  </a:lnTo>
                  <a:lnTo>
                    <a:pt x="1062" y="3625"/>
                  </a:lnTo>
                  <a:lnTo>
                    <a:pt x="1062" y="3625"/>
                  </a:lnTo>
                  <a:lnTo>
                    <a:pt x="1062" y="3625"/>
                  </a:lnTo>
                  <a:cubicBezTo>
                    <a:pt x="625" y="4063"/>
                    <a:pt x="625" y="4063"/>
                    <a:pt x="625" y="4063"/>
                  </a:cubicBezTo>
                  <a:lnTo>
                    <a:pt x="625" y="4063"/>
                  </a:lnTo>
                  <a:lnTo>
                    <a:pt x="625" y="4063"/>
                  </a:lnTo>
                  <a:cubicBezTo>
                    <a:pt x="281" y="3906"/>
                    <a:pt x="31" y="3563"/>
                    <a:pt x="0" y="3188"/>
                  </a:cubicBezTo>
                  <a:lnTo>
                    <a:pt x="0" y="3188"/>
                  </a:lnTo>
                  <a:lnTo>
                    <a:pt x="0" y="3188"/>
                  </a:lnTo>
                  <a:cubicBezTo>
                    <a:pt x="562" y="2938"/>
                    <a:pt x="562" y="2938"/>
                    <a:pt x="562" y="2938"/>
                  </a:cubicBezTo>
                  <a:lnTo>
                    <a:pt x="562" y="2938"/>
                  </a:lnTo>
                  <a:cubicBezTo>
                    <a:pt x="562" y="2938"/>
                    <a:pt x="562" y="2938"/>
                    <a:pt x="562" y="2906"/>
                  </a:cubicBezTo>
                  <a:lnTo>
                    <a:pt x="562" y="2906"/>
                  </a:lnTo>
                  <a:cubicBezTo>
                    <a:pt x="2437" y="0"/>
                    <a:pt x="2437" y="0"/>
                    <a:pt x="2437" y="0"/>
                  </a:cubicBezTo>
                  <a:cubicBezTo>
                    <a:pt x="2937" y="375"/>
                    <a:pt x="3344" y="813"/>
                    <a:pt x="3687" y="1313"/>
                  </a:cubicBezTo>
                  <a:cubicBezTo>
                    <a:pt x="4031" y="1812"/>
                    <a:pt x="4281" y="2344"/>
                    <a:pt x="4469" y="2938"/>
                  </a:cubicBezTo>
                  <a:close/>
                  <a:moveTo>
                    <a:pt x="2656" y="3875"/>
                  </a:moveTo>
                  <a:lnTo>
                    <a:pt x="2656" y="3875"/>
                  </a:lnTo>
                  <a:cubicBezTo>
                    <a:pt x="2937" y="3813"/>
                    <a:pt x="3125" y="3531"/>
                    <a:pt x="3062" y="3219"/>
                  </a:cubicBezTo>
                  <a:lnTo>
                    <a:pt x="3062" y="3219"/>
                  </a:lnTo>
                  <a:cubicBezTo>
                    <a:pt x="2031" y="3438"/>
                    <a:pt x="2031" y="3438"/>
                    <a:pt x="2031" y="3438"/>
                  </a:cubicBezTo>
                  <a:lnTo>
                    <a:pt x="2000" y="3438"/>
                  </a:lnTo>
                  <a:cubicBezTo>
                    <a:pt x="2062" y="3688"/>
                    <a:pt x="2281" y="3875"/>
                    <a:pt x="2531" y="3875"/>
                  </a:cubicBezTo>
                  <a:cubicBezTo>
                    <a:pt x="2562" y="3875"/>
                    <a:pt x="2625" y="3875"/>
                    <a:pt x="2656" y="3875"/>
                  </a:cubicBezTo>
                  <a:close/>
                  <a:moveTo>
                    <a:pt x="2969" y="719"/>
                  </a:moveTo>
                  <a:lnTo>
                    <a:pt x="2969" y="719"/>
                  </a:lnTo>
                  <a:lnTo>
                    <a:pt x="2969" y="719"/>
                  </a:lnTo>
                  <a:cubicBezTo>
                    <a:pt x="2969" y="688"/>
                    <a:pt x="2969" y="688"/>
                    <a:pt x="2969" y="688"/>
                  </a:cubicBezTo>
                  <a:lnTo>
                    <a:pt x="2969" y="688"/>
                  </a:lnTo>
                  <a:lnTo>
                    <a:pt x="2969" y="688"/>
                  </a:lnTo>
                  <a:cubicBezTo>
                    <a:pt x="2906" y="625"/>
                    <a:pt x="2844" y="563"/>
                    <a:pt x="2750" y="469"/>
                  </a:cubicBez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cubicBezTo>
                    <a:pt x="2750" y="500"/>
                    <a:pt x="2750" y="500"/>
                    <a:pt x="2750" y="500"/>
                  </a:cubicBezTo>
                  <a:lnTo>
                    <a:pt x="2750" y="500"/>
                  </a:lnTo>
                  <a:lnTo>
                    <a:pt x="2750" y="500"/>
                  </a:lnTo>
                  <a:cubicBezTo>
                    <a:pt x="906" y="2781"/>
                    <a:pt x="906" y="2781"/>
                    <a:pt x="906" y="2781"/>
                  </a:cubicBezTo>
                  <a:cubicBezTo>
                    <a:pt x="875" y="2812"/>
                    <a:pt x="875" y="2812"/>
                    <a:pt x="875" y="2812"/>
                  </a:cubicBezTo>
                  <a:cubicBezTo>
                    <a:pt x="875" y="2844"/>
                    <a:pt x="875" y="2844"/>
                    <a:pt x="875" y="2844"/>
                  </a:cubicBezTo>
                  <a:lnTo>
                    <a:pt x="875" y="2844"/>
                  </a:lnTo>
                  <a:lnTo>
                    <a:pt x="875" y="2844"/>
                  </a:lnTo>
                  <a:cubicBezTo>
                    <a:pt x="937" y="2781"/>
                    <a:pt x="937" y="2781"/>
                    <a:pt x="937" y="2781"/>
                  </a:cubicBezTo>
                  <a:cubicBezTo>
                    <a:pt x="2969" y="719"/>
                    <a:pt x="2969" y="719"/>
                    <a:pt x="2969" y="71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grpSp>
      <p:sp>
        <p:nvSpPr>
          <p:cNvPr id="36" name="TextBox 35"/>
          <p:cNvSpPr txBox="1"/>
          <p:nvPr/>
        </p:nvSpPr>
        <p:spPr>
          <a:xfrm>
            <a:off x="4647326" y="1761842"/>
            <a:ext cx="3161838" cy="216024"/>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INFLUENCERS</a:t>
            </a:r>
          </a:p>
        </p:txBody>
      </p:sp>
      <p:sp>
        <p:nvSpPr>
          <p:cNvPr id="34" name="TextBox 33"/>
          <p:cNvSpPr txBox="1"/>
          <p:nvPr/>
        </p:nvSpPr>
        <p:spPr>
          <a:xfrm>
            <a:off x="578201" y="1764407"/>
            <a:ext cx="3161838" cy="183656"/>
          </a:xfrm>
          <a:prstGeom prst="rect">
            <a:avLst/>
          </a:prstGeom>
        </p:spPr>
        <p:txBody>
          <a:bodyPr vert="horz" wrap="square" lIns="0" tIns="0" rIns="0" bIns="0" rtlCol="0">
            <a:normAutofit lnSpcReduction="10000"/>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DECISION MADE</a:t>
            </a:r>
          </a:p>
        </p:txBody>
      </p:sp>
      <p:sp>
        <p:nvSpPr>
          <p:cNvPr id="47" name="TextBox 46"/>
          <p:cNvSpPr txBox="1"/>
          <p:nvPr/>
        </p:nvSpPr>
        <p:spPr>
          <a:xfrm>
            <a:off x="9325678" y="1768292"/>
            <a:ext cx="3161838" cy="171180"/>
          </a:xfrm>
          <a:prstGeom prst="rect">
            <a:avLst/>
          </a:prstGeom>
        </p:spPr>
        <p:txBody>
          <a:bodyPr vert="horz" wrap="square" lIns="0" tIns="0" rIns="0" bIns="0" rtlCol="0">
            <a:no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INFORMATION SOURCES</a:t>
            </a:r>
          </a:p>
        </p:txBody>
      </p:sp>
      <p:pic>
        <p:nvPicPr>
          <p:cNvPr id="12" name="Picture 11"/>
          <p:cNvPicPr>
            <a:picLocks noChangeAspect="1"/>
          </p:cNvPicPr>
          <p:nvPr/>
        </p:nvPicPr>
        <p:blipFill rotWithShape="1">
          <a:blip r:embed="rId2" cstate="email">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a:ext>
            </a:extLst>
          </a:blip>
          <a:srcRect/>
          <a:stretch/>
        </p:blipFill>
        <p:spPr>
          <a:xfrm>
            <a:off x="1751335" y="1149931"/>
            <a:ext cx="447675" cy="496978"/>
          </a:xfrm>
          <a:prstGeom prst="rect">
            <a:avLst/>
          </a:prstGeom>
        </p:spPr>
      </p:pic>
      <p:sp>
        <p:nvSpPr>
          <p:cNvPr id="62" name="TextBox 61"/>
          <p:cNvSpPr txBox="1"/>
          <p:nvPr/>
        </p:nvSpPr>
        <p:spPr>
          <a:xfrm>
            <a:off x="533464" y="4140671"/>
            <a:ext cx="3161838" cy="193118"/>
          </a:xfrm>
          <a:prstGeom prst="rect">
            <a:avLst/>
          </a:prstGeom>
        </p:spPr>
        <p:txBody>
          <a:bodyPr vert="horz" wrap="square" lIns="0" tIns="0" rIns="0" bIns="0" rtlCol="0">
            <a:normAutofit lnSpcReduction="10000"/>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WHO DID YOU TRAVEL WITH</a:t>
            </a:r>
          </a:p>
        </p:txBody>
      </p:sp>
      <p:pic>
        <p:nvPicPr>
          <p:cNvPr id="13" name="Picture 12"/>
          <p:cNvPicPr>
            <a:picLocks noChangeAspect="1"/>
          </p:cNvPicPr>
          <p:nvPr/>
        </p:nvPicPr>
        <p:blipFill rotWithShape="1">
          <a:blip r:embed="rId4" cstate="email">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a:ext>
            </a:extLst>
          </a:blip>
          <a:srcRect/>
          <a:stretch/>
        </p:blipFill>
        <p:spPr>
          <a:xfrm>
            <a:off x="2744661" y="3500428"/>
            <a:ext cx="473896" cy="506558"/>
          </a:xfrm>
          <a:prstGeom prst="rect">
            <a:avLst/>
          </a:prstGeom>
        </p:spPr>
      </p:pic>
      <p:sp>
        <p:nvSpPr>
          <p:cNvPr id="44" name="TextBox 43"/>
          <p:cNvSpPr txBox="1"/>
          <p:nvPr/>
        </p:nvSpPr>
        <p:spPr>
          <a:xfrm>
            <a:off x="4647326" y="4140671"/>
            <a:ext cx="3161838" cy="171811"/>
          </a:xfrm>
          <a:prstGeom prst="rect">
            <a:avLst/>
          </a:prstGeom>
        </p:spPr>
        <p:txBody>
          <a:bodyPr vert="horz" wrap="square" lIns="0" tIns="0" rIns="0" bIns="0" rtlCol="0">
            <a:no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NUMBER OF TRAVEL COMPANIONS</a:t>
            </a:r>
          </a:p>
        </p:txBody>
      </p:sp>
      <p:sp>
        <p:nvSpPr>
          <p:cNvPr id="46" name="TextBox 45"/>
          <p:cNvSpPr txBox="1"/>
          <p:nvPr/>
        </p:nvSpPr>
        <p:spPr>
          <a:xfrm>
            <a:off x="4645782" y="5789601"/>
            <a:ext cx="3161838" cy="171811"/>
          </a:xfrm>
          <a:prstGeom prst="rect">
            <a:avLst/>
          </a:prstGeom>
        </p:spPr>
        <p:txBody>
          <a:bodyPr vert="horz" wrap="square" lIns="0" tIns="0" rIns="0" bIns="0" rtlCol="0">
            <a:no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HOW DID YOU TRAVEL</a:t>
            </a:r>
          </a:p>
        </p:txBody>
      </p:sp>
      <p:sp>
        <p:nvSpPr>
          <p:cNvPr id="42" name="Title 1"/>
          <p:cNvSpPr txBox="1">
            <a:spLocks/>
          </p:cNvSpPr>
          <p:nvPr/>
        </p:nvSpPr>
        <p:spPr bwMode="gray">
          <a:xfrm>
            <a:off x="540001" y="346312"/>
            <a:ext cx="8785677" cy="553999"/>
          </a:xfrm>
          <a:prstGeom prst="rect">
            <a:avLst/>
          </a:prstGeom>
          <a:solidFill>
            <a:srgbClr val="00B050"/>
          </a:solidFill>
        </p:spPr>
        <p:txBody>
          <a:bodyPr wrap="none" lIns="82819" tIns="0" rIns="82819" bIns="0" rtlCol="0" anchor="ctr">
            <a:norm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pPr lvl="0">
              <a:tabLst>
                <a:tab pos="8074025" algn="l"/>
              </a:tabLst>
            </a:pPr>
            <a:r>
              <a:rPr lang="en-GB" sz="2000" dirty="0"/>
              <a:t>Segment profile </a:t>
            </a:r>
            <a:r>
              <a:rPr lang="en-GB" sz="2000" b="1" dirty="0"/>
              <a:t>– </a:t>
            </a:r>
            <a:r>
              <a:rPr lang="en-US" sz="2000" b="1" dirty="0"/>
              <a:t>ADVENTURES IN the world of natural beauty</a:t>
            </a:r>
            <a:endParaRPr kumimoji="0" lang="en-US" sz="2000" b="1" i="0" u="none" strike="noStrike" kern="1200" cap="all" spc="0" normalizeH="0" baseline="0" noProof="0" dirty="0">
              <a:ln>
                <a:noFill/>
              </a:ln>
              <a:solidFill>
                <a:prstClr val="white"/>
              </a:solidFill>
              <a:effectLst/>
              <a:uLnTx/>
              <a:uFillTx/>
              <a:latin typeface="Segoe UI"/>
              <a:ea typeface="+mn-ea"/>
              <a:cs typeface="+mn-cs"/>
            </a:endParaRPr>
          </a:p>
        </p:txBody>
      </p:sp>
      <p:sp>
        <p:nvSpPr>
          <p:cNvPr id="43" name="TextBox 42"/>
          <p:cNvSpPr txBox="1"/>
          <p:nvPr/>
        </p:nvSpPr>
        <p:spPr>
          <a:xfrm>
            <a:off x="10814568" y="396255"/>
            <a:ext cx="2256562" cy="228708"/>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over indexed in segment</a:t>
            </a:r>
          </a:p>
        </p:txBody>
      </p:sp>
      <p:sp>
        <p:nvSpPr>
          <p:cNvPr id="45" name="TextBox 44"/>
          <p:cNvSpPr txBox="1"/>
          <p:nvPr/>
        </p:nvSpPr>
        <p:spPr>
          <a:xfrm>
            <a:off x="10814568" y="644296"/>
            <a:ext cx="2339918" cy="241980"/>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under indexed in segment</a:t>
            </a:r>
          </a:p>
        </p:txBody>
      </p:sp>
      <p:sp>
        <p:nvSpPr>
          <p:cNvPr id="51" name="Rectangle 50"/>
          <p:cNvSpPr/>
          <p:nvPr/>
        </p:nvSpPr>
        <p:spPr bwMode="gray">
          <a:xfrm>
            <a:off x="10536311" y="438601"/>
            <a:ext cx="321830" cy="14401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sp>
        <p:nvSpPr>
          <p:cNvPr id="52" name="Rectangle 51"/>
          <p:cNvSpPr/>
          <p:nvPr/>
        </p:nvSpPr>
        <p:spPr bwMode="gray">
          <a:xfrm>
            <a:off x="10536311" y="688962"/>
            <a:ext cx="321830" cy="1440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graphicFrame>
        <p:nvGraphicFramePr>
          <p:cNvPr id="41" name="Chart 40"/>
          <p:cNvGraphicFramePr/>
          <p:nvPr>
            <p:extLst>
              <p:ext uri="{D42A27DB-BD31-4B8C-83A1-F6EECF244321}">
                <p14:modId xmlns:p14="http://schemas.microsoft.com/office/powerpoint/2010/main" val="4149217552"/>
              </p:ext>
            </p:extLst>
          </p:nvPr>
        </p:nvGraphicFramePr>
        <p:xfrm>
          <a:off x="516957" y="1994493"/>
          <a:ext cx="3878820" cy="137279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53" name="Chart 52"/>
          <p:cNvGraphicFramePr/>
          <p:nvPr>
            <p:extLst>
              <p:ext uri="{D42A27DB-BD31-4B8C-83A1-F6EECF244321}">
                <p14:modId xmlns:p14="http://schemas.microsoft.com/office/powerpoint/2010/main" val="4069066312"/>
              </p:ext>
            </p:extLst>
          </p:nvPr>
        </p:nvGraphicFramePr>
        <p:xfrm>
          <a:off x="4857291" y="2045933"/>
          <a:ext cx="3878820" cy="137279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54" name="Chart 53"/>
          <p:cNvGraphicFramePr/>
          <p:nvPr>
            <p:extLst>
              <p:ext uri="{D42A27DB-BD31-4B8C-83A1-F6EECF244321}">
                <p14:modId xmlns:p14="http://schemas.microsoft.com/office/powerpoint/2010/main" val="2283037996"/>
              </p:ext>
            </p:extLst>
          </p:nvPr>
        </p:nvGraphicFramePr>
        <p:xfrm>
          <a:off x="501839" y="4414931"/>
          <a:ext cx="3878820" cy="137279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55" name="Chart 54"/>
          <p:cNvGraphicFramePr/>
          <p:nvPr>
            <p:extLst>
              <p:ext uri="{D42A27DB-BD31-4B8C-83A1-F6EECF244321}">
                <p14:modId xmlns:p14="http://schemas.microsoft.com/office/powerpoint/2010/main" val="444821923"/>
              </p:ext>
            </p:extLst>
          </p:nvPr>
        </p:nvGraphicFramePr>
        <p:xfrm>
          <a:off x="4663801" y="4376608"/>
          <a:ext cx="3878820" cy="1372790"/>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56" name="Chart 55"/>
          <p:cNvGraphicFramePr/>
          <p:nvPr>
            <p:extLst>
              <p:ext uri="{D42A27DB-BD31-4B8C-83A1-F6EECF244321}">
                <p14:modId xmlns:p14="http://schemas.microsoft.com/office/powerpoint/2010/main" val="3260893202"/>
              </p:ext>
            </p:extLst>
          </p:nvPr>
        </p:nvGraphicFramePr>
        <p:xfrm>
          <a:off x="4662257" y="6025538"/>
          <a:ext cx="3878820" cy="1372790"/>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57" name="Chart 56"/>
          <p:cNvGraphicFramePr/>
          <p:nvPr>
            <p:extLst>
              <p:ext uri="{D42A27DB-BD31-4B8C-83A1-F6EECF244321}">
                <p14:modId xmlns:p14="http://schemas.microsoft.com/office/powerpoint/2010/main" val="3096819873"/>
              </p:ext>
            </p:extLst>
          </p:nvPr>
        </p:nvGraphicFramePr>
        <p:xfrm>
          <a:off x="9240167" y="2036227"/>
          <a:ext cx="3878820" cy="2608500"/>
        </p:xfrm>
        <a:graphic>
          <a:graphicData uri="http://schemas.openxmlformats.org/drawingml/2006/chart">
            <c:chart xmlns:c="http://schemas.openxmlformats.org/drawingml/2006/chart" xmlns:r="http://schemas.openxmlformats.org/officeDocument/2006/relationships" r:id="rId11"/>
          </a:graphicData>
        </a:graphic>
      </p:graphicFrame>
      <p:pic>
        <p:nvPicPr>
          <p:cNvPr id="49" name="Picture 2" descr="Bilderesultat for country falg button sweden"/>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12696551" y="6876975"/>
            <a:ext cx="513334" cy="481962"/>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C984A3E6-DD65-40E8-BD09-8484BC4FD6ED}"/>
              </a:ext>
            </a:extLst>
          </p:cNvPr>
          <p:cNvSpPr txBox="1"/>
          <p:nvPr/>
        </p:nvSpPr>
        <p:spPr>
          <a:xfrm>
            <a:off x="9325677" y="4848414"/>
            <a:ext cx="3514889" cy="171811"/>
          </a:xfrm>
          <a:prstGeom prst="rect">
            <a:avLst/>
          </a:prstGeom>
        </p:spPr>
        <p:txBody>
          <a:bodyPr vert="horz" wrap="square" lIns="0" tIns="0" rIns="0" bIns="0" rtlCol="0">
            <a:noAutofit/>
          </a:bodyPr>
          <a:lstStyle/>
          <a:p>
            <a:pPr marL="4762" defTabSz="1357992">
              <a:spcBef>
                <a:spcPts val="1199"/>
              </a:spcBef>
            </a:pPr>
            <a:r>
              <a:rPr lang="en-US" sz="1300" dirty="0">
                <a:solidFill>
                  <a:srgbClr val="007681"/>
                </a:solidFill>
                <a:latin typeface="Calibri"/>
                <a:cs typeface="Calibri"/>
              </a:rPr>
              <a:t>TRAVEL FREQUENCY (NUMBER OF TIMES ABROAD)</a:t>
            </a:r>
          </a:p>
        </p:txBody>
      </p:sp>
      <p:graphicFrame>
        <p:nvGraphicFramePr>
          <p:cNvPr id="40" name="Chart 39">
            <a:extLst>
              <a:ext uri="{FF2B5EF4-FFF2-40B4-BE49-F238E27FC236}">
                <a16:creationId xmlns:a16="http://schemas.microsoft.com/office/drawing/2014/main" id="{F4A43F63-656B-49A2-B349-E36C07568EB9}"/>
              </a:ext>
            </a:extLst>
          </p:cNvPr>
          <p:cNvGraphicFramePr/>
          <p:nvPr>
            <p:extLst>
              <p:ext uri="{D42A27DB-BD31-4B8C-83A1-F6EECF244321}">
                <p14:modId xmlns:p14="http://schemas.microsoft.com/office/powerpoint/2010/main" val="1061282599"/>
              </p:ext>
            </p:extLst>
          </p:nvPr>
        </p:nvGraphicFramePr>
        <p:xfrm>
          <a:off x="9384183" y="5223913"/>
          <a:ext cx="3878820" cy="1372790"/>
        </p:xfrm>
        <a:graphic>
          <a:graphicData uri="http://schemas.openxmlformats.org/drawingml/2006/chart">
            <c:chart xmlns:c="http://schemas.openxmlformats.org/drawingml/2006/chart" xmlns:r="http://schemas.openxmlformats.org/officeDocument/2006/relationships" r:id="rId13"/>
          </a:graphicData>
        </a:graphic>
      </p:graphicFrame>
    </p:spTree>
    <p:extLst>
      <p:ext uri="{BB962C8B-B14F-4D97-AF65-F5344CB8AC3E}">
        <p14:creationId xmlns:p14="http://schemas.microsoft.com/office/powerpoint/2010/main" val="4088682140"/>
      </p:ext>
    </p:extLst>
  </p:cSld>
  <p:clrMapOvr>
    <a:masterClrMapping/>
  </p:clrMapOvr>
  <p:transition>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Placeholder 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7160" y="180231"/>
            <a:ext cx="13105456" cy="7200800"/>
          </a:xfrm>
          <a:prstGeom prst="rect">
            <a:avLst/>
          </a:prstGeom>
        </p:spPr>
      </p:pic>
      <p:sp>
        <p:nvSpPr>
          <p:cNvPr id="14" name="Oval 13"/>
          <p:cNvSpPr/>
          <p:nvPr/>
        </p:nvSpPr>
        <p:spPr bwMode="gray">
          <a:xfrm>
            <a:off x="3196109" y="2102300"/>
            <a:ext cx="3168352" cy="3168352"/>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2400"/>
              </a:spcBef>
              <a:spcAft>
                <a:spcPts val="0"/>
              </a:spcAft>
              <a:buClr>
                <a:schemeClr val="bg2"/>
              </a:buClr>
              <a:buSzTx/>
              <a:buFontTx/>
              <a:buNone/>
              <a:tabLst/>
              <a:defRPr/>
            </a:pPr>
            <a:endParaRPr kumimoji="0" lang="en-GB" sz="2000" b="0" i="0" u="none" strike="noStrike" kern="0" cap="none" spc="0" normalizeH="0" baseline="0" noProof="0" dirty="0">
              <a:ln>
                <a:noFill/>
              </a:ln>
              <a:solidFill>
                <a:schemeClr val="bg1"/>
              </a:solidFill>
              <a:effectLst/>
              <a:uLnTx/>
              <a:uFillTx/>
            </a:endParaRPr>
          </a:p>
        </p:txBody>
      </p:sp>
      <p:sp>
        <p:nvSpPr>
          <p:cNvPr id="15" name="Oval 14"/>
          <p:cNvSpPr/>
          <p:nvPr/>
        </p:nvSpPr>
        <p:spPr bwMode="gray">
          <a:xfrm>
            <a:off x="547513" y="2102300"/>
            <a:ext cx="3168352" cy="3168352"/>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2400"/>
              </a:spcBef>
              <a:spcAft>
                <a:spcPts val="0"/>
              </a:spcAft>
              <a:buClr>
                <a:schemeClr val="bg2"/>
              </a:buClr>
              <a:buSzTx/>
              <a:buFontTx/>
              <a:buNone/>
              <a:tabLst/>
              <a:defRPr/>
            </a:pPr>
            <a:endParaRPr kumimoji="0" lang="en-GB" sz="2000" b="0" i="0" u="none" strike="noStrike" kern="0" cap="none" spc="0" normalizeH="0" baseline="0" noProof="0" dirty="0">
              <a:ln>
                <a:noFill/>
              </a:ln>
              <a:solidFill>
                <a:schemeClr val="bg1"/>
              </a:solidFill>
              <a:effectLst/>
              <a:uLnTx/>
              <a:uFillTx/>
            </a:endParaRPr>
          </a:p>
        </p:txBody>
      </p:sp>
      <p:sp>
        <p:nvSpPr>
          <p:cNvPr id="6" name="Oval 5"/>
          <p:cNvSpPr/>
          <p:nvPr/>
        </p:nvSpPr>
        <p:spPr bwMode="gray">
          <a:xfrm>
            <a:off x="1871811" y="705872"/>
            <a:ext cx="3168352" cy="3168352"/>
          </a:xfrm>
          <a:prstGeom prst="ellipse">
            <a:avLst/>
          </a:prstGeom>
          <a:solidFill>
            <a:srgbClr val="7030A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lgn="ctr" defTabSz="914400">
              <a:lnSpc>
                <a:spcPct val="110000"/>
              </a:lnSpc>
              <a:spcBef>
                <a:spcPts val="2400"/>
              </a:spcBef>
              <a:buClr>
                <a:schemeClr val="bg2"/>
              </a:buClr>
              <a:defRPr/>
            </a:pPr>
            <a:r>
              <a:rPr lang="en-GB" sz="2400" b="1" kern="0" dirty="0">
                <a:solidFill>
                  <a:schemeClr val="bg1"/>
                </a:solidFill>
                <a:effectLst>
                  <a:outerShdw blurRad="38100" dist="38100" dir="2700000" algn="tl">
                    <a:srgbClr val="000000">
                      <a:alpha val="43137"/>
                    </a:srgbClr>
                  </a:outerShdw>
                </a:effectLst>
              </a:rPr>
              <a:t>EXTRAVAGANT INDULGENCE</a:t>
            </a:r>
          </a:p>
        </p:txBody>
      </p:sp>
      <p:sp>
        <p:nvSpPr>
          <p:cNvPr id="10" name="TextBox 9"/>
          <p:cNvSpPr txBox="1"/>
          <p:nvPr/>
        </p:nvSpPr>
        <p:spPr>
          <a:xfrm>
            <a:off x="3763852" y="3889777"/>
            <a:ext cx="2136219" cy="658184"/>
          </a:xfrm>
          <a:prstGeom prst="rect">
            <a:avLst/>
          </a:prstGeom>
          <a:noFill/>
        </p:spPr>
        <p:txBody>
          <a:bodyPr wrap="square" lIns="72000" tIns="36000" rIns="72000" bIns="36000" rtlCol="0">
            <a:spAutoFit/>
          </a:bodyPr>
          <a:lstStyle/>
          <a:p>
            <a:pPr marL="0" marR="0" lvl="0" indent="0" defTabSz="914400" eaLnBrk="1" fontAlgn="auto" latinLnBrk="0" hangingPunct="1">
              <a:lnSpc>
                <a:spcPct val="110000"/>
              </a:lnSpc>
              <a:spcBef>
                <a:spcPts val="2400"/>
              </a:spcBef>
              <a:spcAft>
                <a:spcPts val="0"/>
              </a:spcAft>
              <a:buClr>
                <a:schemeClr val="bg2"/>
              </a:buClr>
              <a:buSzTx/>
              <a:buFontTx/>
              <a:buNone/>
              <a:tabLst/>
              <a:defRPr/>
            </a:pPr>
            <a:r>
              <a:rPr kumimoji="0" lang="en-GB" sz="1800" b="0" i="0" u="none" strike="noStrike" kern="0" cap="none" spc="0" normalizeH="0" baseline="0" noProof="0" dirty="0">
                <a:ln>
                  <a:noFill/>
                </a:ln>
                <a:solidFill>
                  <a:schemeClr val="tx2"/>
                </a:solidFill>
                <a:effectLst/>
                <a:uLnTx/>
                <a:uFillTx/>
              </a:rPr>
              <a:t>SOPHISTICATED AND</a:t>
            </a:r>
            <a:r>
              <a:rPr kumimoji="0" lang="en-GB" sz="1800" b="0" i="0" u="none" strike="noStrike" kern="0" cap="none" spc="0" normalizeH="0" noProof="0" dirty="0">
                <a:ln>
                  <a:noFill/>
                </a:ln>
                <a:solidFill>
                  <a:schemeClr val="tx2"/>
                </a:solidFill>
                <a:effectLst/>
                <a:uLnTx/>
                <a:uFillTx/>
              </a:rPr>
              <a:t> CLASSY</a:t>
            </a:r>
            <a:endParaRPr kumimoji="0" lang="en-GB" sz="1800" b="0" i="0" u="none" strike="noStrike" kern="0" cap="none" spc="0" normalizeH="0" baseline="0" noProof="0" dirty="0">
              <a:ln>
                <a:noFill/>
              </a:ln>
              <a:solidFill>
                <a:schemeClr val="tx2"/>
              </a:solidFill>
              <a:effectLst/>
              <a:uLnTx/>
              <a:uFillTx/>
            </a:endParaRPr>
          </a:p>
        </p:txBody>
      </p:sp>
      <p:sp>
        <p:nvSpPr>
          <p:cNvPr id="9" name="TextBox 8"/>
          <p:cNvSpPr txBox="1"/>
          <p:nvPr/>
        </p:nvSpPr>
        <p:spPr>
          <a:xfrm>
            <a:off x="987882" y="3889778"/>
            <a:ext cx="2160240" cy="682101"/>
          </a:xfrm>
          <a:prstGeom prst="rect">
            <a:avLst/>
          </a:prstGeom>
          <a:noFill/>
        </p:spPr>
        <p:txBody>
          <a:bodyPr wrap="square" lIns="72000" tIns="36000" rIns="72000" bIns="36000" rtlCol="0">
            <a:spAutoFit/>
          </a:bodyPr>
          <a:lstStyle/>
          <a:p>
            <a:pPr marL="0" marR="0" lvl="0" indent="0" defTabSz="914400" eaLnBrk="1" fontAlgn="auto" latinLnBrk="0" hangingPunct="1">
              <a:lnSpc>
                <a:spcPct val="110000"/>
              </a:lnSpc>
              <a:spcBef>
                <a:spcPts val="2400"/>
              </a:spcBef>
              <a:spcAft>
                <a:spcPts val="0"/>
              </a:spcAft>
              <a:buClr>
                <a:schemeClr val="bg2"/>
              </a:buClr>
              <a:buSzTx/>
              <a:buFontTx/>
              <a:buNone/>
              <a:tabLst/>
              <a:defRPr/>
            </a:pPr>
            <a:r>
              <a:rPr lang="en-GB" sz="1800" kern="0" dirty="0">
                <a:solidFill>
                  <a:schemeClr val="tx2"/>
                </a:solidFill>
              </a:rPr>
              <a:t>EXTRAVAGANT AND SUPERIOR</a:t>
            </a:r>
            <a:endParaRPr kumimoji="0" lang="en-GB" sz="1800" b="0" i="0" u="none" strike="noStrike" kern="0" cap="none" spc="0" normalizeH="0" baseline="0" noProof="0" dirty="0">
              <a:ln>
                <a:noFill/>
              </a:ln>
              <a:solidFill>
                <a:schemeClr val="tx2"/>
              </a:solidFill>
              <a:effectLst/>
              <a:uLnTx/>
              <a:uFillTx/>
            </a:endParaRPr>
          </a:p>
        </p:txBody>
      </p:sp>
      <p:sp>
        <p:nvSpPr>
          <p:cNvPr id="8" name="TextBox 7"/>
          <p:cNvSpPr txBox="1"/>
          <p:nvPr/>
        </p:nvSpPr>
        <p:spPr>
          <a:xfrm>
            <a:off x="7103948" y="456162"/>
            <a:ext cx="5952643" cy="2916559"/>
          </a:xfrm>
          <a:prstGeom prst="rect">
            <a:avLst/>
          </a:prstGeom>
          <a:solidFill>
            <a:srgbClr val="FFFFFF">
              <a:alpha val="80000"/>
            </a:srgbClr>
          </a:solidFill>
        </p:spPr>
        <p:txBody>
          <a:bodyPr wrap="square" lIns="72000" tIns="36000" rIns="72000" bIns="36000" rtlCol="0">
            <a:spAutoFit/>
          </a:bodyPr>
          <a:lstStyle/>
          <a:p>
            <a:pPr>
              <a:lnSpc>
                <a:spcPct val="110000"/>
              </a:lnSpc>
              <a:spcBef>
                <a:spcPts val="2400"/>
              </a:spcBef>
              <a:buClr>
                <a:schemeClr val="bg2"/>
              </a:buClr>
              <a:tabLst>
                <a:tab pos="3411538" algn="l"/>
              </a:tabLst>
            </a:pPr>
            <a:r>
              <a:rPr lang="en-US" sz="2400" dirty="0">
                <a:cs typeface="Arial" pitchFamily="34" charset="0"/>
              </a:rPr>
              <a:t>Romantic luxury is about the need to indulge in some luxury. Find those </a:t>
            </a:r>
            <a:r>
              <a:rPr lang="en-US" sz="2400" b="1" dirty="0">
                <a:solidFill>
                  <a:srgbClr val="7030A0"/>
                </a:solidFill>
                <a:cs typeface="Arial" pitchFamily="34" charset="0"/>
              </a:rPr>
              <a:t>romantic spots </a:t>
            </a:r>
            <a:r>
              <a:rPr lang="en-US" sz="2400" dirty="0">
                <a:cs typeface="Arial" pitchFamily="34" charset="0"/>
              </a:rPr>
              <a:t>that really creates a feeling of </a:t>
            </a:r>
            <a:r>
              <a:rPr lang="en-US" sz="2400" b="1" dirty="0">
                <a:solidFill>
                  <a:srgbClr val="7030A0"/>
                </a:solidFill>
                <a:cs typeface="Arial" pitchFamily="34" charset="0"/>
              </a:rPr>
              <a:t>extravagance</a:t>
            </a:r>
            <a:r>
              <a:rPr lang="en-US" sz="2400" dirty="0">
                <a:cs typeface="Arial" pitchFamily="34" charset="0"/>
              </a:rPr>
              <a:t>. It relates to the desire to </a:t>
            </a:r>
            <a:r>
              <a:rPr lang="en-US" sz="2400" b="1" dirty="0">
                <a:solidFill>
                  <a:srgbClr val="7030A0"/>
                </a:solidFill>
                <a:cs typeface="Arial" pitchFamily="34" charset="0"/>
              </a:rPr>
              <a:t>feel on top of the world</a:t>
            </a:r>
            <a:r>
              <a:rPr lang="en-US" sz="2400" dirty="0">
                <a:cs typeface="Arial" pitchFamily="34" charset="0"/>
              </a:rPr>
              <a:t>. The segment reflects that </a:t>
            </a:r>
            <a:r>
              <a:rPr lang="en-US" sz="2400" b="1" dirty="0">
                <a:solidFill>
                  <a:srgbClr val="7030A0"/>
                </a:solidFill>
                <a:cs typeface="Arial" pitchFamily="34" charset="0"/>
              </a:rPr>
              <a:t>I want the best and are willing to pay for it</a:t>
            </a:r>
            <a:r>
              <a:rPr lang="en-US" sz="2400" dirty="0">
                <a:cs typeface="Arial" pitchFamily="34" charset="0"/>
              </a:rPr>
              <a:t>.</a:t>
            </a:r>
          </a:p>
        </p:txBody>
      </p:sp>
      <p:cxnSp>
        <p:nvCxnSpPr>
          <p:cNvPr id="11" name="Straight Connector 10"/>
          <p:cNvCxnSpPr/>
          <p:nvPr/>
        </p:nvCxnSpPr>
        <p:spPr>
          <a:xfrm>
            <a:off x="7007919" y="454745"/>
            <a:ext cx="0" cy="2886108"/>
          </a:xfrm>
          <a:prstGeom prst="line">
            <a:avLst/>
          </a:prstGeom>
          <a:ln w="571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4561841"/>
      </p:ext>
    </p:extLst>
  </p:cSld>
  <p:clrMapOvr>
    <a:masterClrMapping/>
  </p:clrMapOvr>
  <p:transition>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5113413" y="5592035"/>
            <a:ext cx="8147864" cy="1835892"/>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51802" rtl="0" eaLnBrk="1" fontAlgn="auto" latinLnBrk="0" hangingPunct="1">
              <a:lnSpc>
                <a:spcPct val="100000"/>
              </a:lnSpc>
              <a:spcBef>
                <a:spcPts val="0"/>
              </a:spcBef>
              <a:spcAft>
                <a:spcPts val="0"/>
              </a:spcAft>
              <a:buClrTx/>
              <a:buSzTx/>
              <a:buFontTx/>
              <a:buNone/>
              <a:tabLst/>
              <a:defRPr/>
            </a:pPr>
            <a:endParaRPr kumimoji="0" lang="nb-NO" sz="3087" b="0" i="0" u="none" strike="noStrike" kern="1200" cap="none" spc="0" normalizeH="0" baseline="0" noProof="0" dirty="0">
              <a:ln>
                <a:noFill/>
              </a:ln>
              <a:solidFill>
                <a:prstClr val="white"/>
              </a:solidFill>
              <a:effectLst/>
              <a:uLnTx/>
              <a:uFillTx/>
              <a:latin typeface="Segoe UI"/>
              <a:ea typeface="+mn-ea"/>
              <a:cs typeface="+mn-cs"/>
            </a:endParaRPr>
          </a:p>
        </p:txBody>
      </p:sp>
      <p:pic>
        <p:nvPicPr>
          <p:cNvPr id="2" name="Picture Placeholder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0975" y="1135719"/>
            <a:ext cx="5666643" cy="6292208"/>
          </a:xfrm>
          <a:custGeom>
            <a:avLst/>
            <a:gdLst>
              <a:gd name="connsiteX0" fmla="*/ 0 w 4392706"/>
              <a:gd name="connsiteY0" fmla="*/ 0 h 5143500"/>
              <a:gd name="connsiteX1" fmla="*/ 4392706 w 4392706"/>
              <a:gd name="connsiteY1" fmla="*/ 0 h 5143500"/>
              <a:gd name="connsiteX2" fmla="*/ 4392706 w 4392706"/>
              <a:gd name="connsiteY2" fmla="*/ 5143500 h 5143500"/>
              <a:gd name="connsiteX3" fmla="*/ 0 w 4392706"/>
              <a:gd name="connsiteY3" fmla="*/ 5143500 h 5143500"/>
              <a:gd name="connsiteX4" fmla="*/ 0 w 4392706"/>
              <a:gd name="connsiteY4" fmla="*/ 0 h 5143500"/>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16306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2706" h="5152465">
                <a:moveTo>
                  <a:pt x="0" y="8965"/>
                </a:moveTo>
                <a:lnTo>
                  <a:pt x="2716306" y="0"/>
                </a:lnTo>
                <a:lnTo>
                  <a:pt x="4392706" y="5152465"/>
                </a:lnTo>
                <a:lnTo>
                  <a:pt x="0" y="5152465"/>
                </a:lnTo>
                <a:lnTo>
                  <a:pt x="0" y="8965"/>
                </a:lnTo>
                <a:close/>
              </a:path>
            </a:pathLst>
          </a:custGeom>
        </p:spPr>
      </p:pic>
      <p:sp>
        <p:nvSpPr>
          <p:cNvPr id="3" name="Rectangle 2"/>
          <p:cNvSpPr/>
          <p:nvPr/>
        </p:nvSpPr>
        <p:spPr>
          <a:xfrm>
            <a:off x="178497" y="179192"/>
            <a:ext cx="13082780" cy="956527"/>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4703" b="1" dirty="0">
                <a:solidFill>
                  <a:prstClr val="white"/>
                </a:solidFill>
              </a:rPr>
              <a:t>EXTRAVAGANT INDULGENCE</a:t>
            </a:r>
          </a:p>
        </p:txBody>
      </p:sp>
      <p:sp>
        <p:nvSpPr>
          <p:cNvPr id="8" name="TextBox 7"/>
          <p:cNvSpPr txBox="1"/>
          <p:nvPr/>
        </p:nvSpPr>
        <p:spPr>
          <a:xfrm>
            <a:off x="5569753" y="1322571"/>
            <a:ext cx="3240000" cy="3870931"/>
          </a:xfrm>
          <a:prstGeom prst="rect">
            <a:avLst/>
          </a:prstGeom>
        </p:spPr>
        <p:txBody>
          <a:bodyPr vert="horz" wrap="square" lIns="0" tIns="0" rIns="0" bIns="0" rtlCol="0">
            <a:spAutoFit/>
          </a:bodyPr>
          <a:lstStyle/>
          <a:p>
            <a:pPr marL="7001" marR="0" lvl="0" indent="0" algn="just" defTabSz="1343985" rtl="0" eaLnBrk="1" fontAlgn="auto" latinLnBrk="0" hangingPunct="1">
              <a:lnSpc>
                <a:spcPct val="100000"/>
              </a:lnSpc>
              <a:spcBef>
                <a:spcPts val="0"/>
              </a:spcBef>
              <a:spcAft>
                <a:spcPts val="0"/>
              </a:spcAft>
              <a:buClrTx/>
              <a:buSzTx/>
              <a:buFontTx/>
              <a:buNone/>
              <a:tabLst/>
              <a:defRPr/>
            </a:pPr>
            <a:r>
              <a:rPr kumimoji="0" lang="en-US" sz="1396" b="1" i="0" u="none" strike="noStrike" kern="0" cap="all" spc="0" normalizeH="0" baseline="0" noProof="0" dirty="0">
                <a:ln>
                  <a:noFill/>
                </a:ln>
                <a:solidFill>
                  <a:sysClr val="windowText" lastClr="000000"/>
                </a:solidFill>
                <a:effectLst/>
                <a:uLnTx/>
                <a:uFillTx/>
                <a:latin typeface="Segoe UI"/>
                <a:ea typeface="+mn-ea"/>
                <a:cs typeface="+mn-cs"/>
              </a:rPr>
              <a:t>Emotional benefits; What SHOULD THE HOLIDAY  give me ?</a:t>
            </a:r>
          </a:p>
          <a:p>
            <a:pPr marL="7001" marR="0" lvl="0" indent="0" algn="just" defTabSz="1343985" rtl="0" eaLnBrk="1" fontAlgn="auto" latinLnBrk="0" hangingPunct="1">
              <a:lnSpc>
                <a:spcPct val="100000"/>
              </a:lnSpc>
              <a:spcBef>
                <a:spcPts val="0"/>
              </a:spcBef>
              <a:spcAft>
                <a:spcPts val="0"/>
              </a:spcAft>
              <a:buClrTx/>
              <a:buSzTx/>
              <a:buFontTx/>
              <a:buNone/>
              <a:tabLst/>
              <a:defRPr/>
            </a:pPr>
            <a:r>
              <a:rPr kumimoji="0" lang="en-US" sz="1396" b="0" i="0" u="none" strike="noStrike" kern="0" cap="none" spc="0" normalizeH="0" baseline="0" noProof="0" dirty="0">
                <a:ln>
                  <a:noFill/>
                </a:ln>
                <a:solidFill>
                  <a:sysClr val="windowText" lastClr="000000"/>
                </a:solidFill>
                <a:effectLst/>
                <a:uLnTx/>
                <a:uFillTx/>
                <a:latin typeface="Segoe UI"/>
                <a:ea typeface="+mn-ea"/>
                <a:cs typeface="+mn-cs"/>
              </a:rPr>
              <a:t>The core meaning of going on holiday is to allow me to </a:t>
            </a:r>
            <a:r>
              <a:rPr kumimoji="0" lang="en-US" sz="1396" b="1" i="0" u="none" strike="noStrike" kern="0" cap="none" spc="0" normalizeH="0" baseline="0" noProof="0" dirty="0">
                <a:ln>
                  <a:noFill/>
                </a:ln>
                <a:solidFill>
                  <a:srgbClr val="7030A0"/>
                </a:solidFill>
                <a:effectLst/>
                <a:uLnTx/>
                <a:uFillTx/>
                <a:latin typeface="Segoe UI"/>
                <a:ea typeface="+mn-ea"/>
                <a:cs typeface="+mn-cs"/>
              </a:rPr>
              <a:t>indulge</a:t>
            </a:r>
            <a:r>
              <a:rPr kumimoji="0" lang="en-US" sz="1396" b="0" i="0" u="none" strike="noStrike" kern="0" cap="none" spc="0" normalizeH="0" baseline="0" noProof="0" dirty="0">
                <a:ln>
                  <a:noFill/>
                </a:ln>
                <a:solidFill>
                  <a:sysClr val="windowText" lastClr="000000"/>
                </a:solidFill>
                <a:effectLst/>
                <a:uLnTx/>
                <a:uFillTx/>
                <a:latin typeface="Segoe UI"/>
                <a:ea typeface="+mn-ea"/>
                <a:cs typeface="+mn-cs"/>
              </a:rPr>
              <a:t> myself with a bit of </a:t>
            </a:r>
            <a:r>
              <a:rPr kumimoji="0" lang="en-US" sz="1396" b="1" i="0" u="none" strike="noStrike" kern="0" cap="none" spc="0" normalizeH="0" baseline="0" noProof="0" dirty="0">
                <a:ln>
                  <a:noFill/>
                </a:ln>
                <a:solidFill>
                  <a:srgbClr val="7030A0"/>
                </a:solidFill>
                <a:effectLst/>
                <a:uLnTx/>
                <a:uFillTx/>
                <a:latin typeface="Segoe UI"/>
                <a:ea typeface="+mn-ea"/>
                <a:cs typeface="+mn-cs"/>
              </a:rPr>
              <a:t>luxury</a:t>
            </a:r>
            <a:r>
              <a:rPr kumimoji="0" lang="en-US" sz="1396" b="0" i="0" u="none" strike="noStrike" kern="0" cap="none" spc="0" normalizeH="0" baseline="0" noProof="0" dirty="0">
                <a:ln>
                  <a:noFill/>
                </a:ln>
                <a:solidFill>
                  <a:sysClr val="windowText" lastClr="000000"/>
                </a:solidFill>
                <a:effectLst/>
                <a:uLnTx/>
                <a:uFillTx/>
                <a:latin typeface="Segoe UI"/>
                <a:ea typeface="+mn-ea"/>
                <a:cs typeface="+mn-cs"/>
              </a:rPr>
              <a:t>. I want a vacation that allows me to </a:t>
            </a:r>
            <a:r>
              <a:rPr kumimoji="0" lang="en-US" sz="1396" b="1" i="0" u="none" strike="noStrike" kern="0" cap="none" spc="0" normalizeH="0" baseline="0" noProof="0" dirty="0">
                <a:ln>
                  <a:noFill/>
                </a:ln>
                <a:solidFill>
                  <a:srgbClr val="7030A0"/>
                </a:solidFill>
                <a:effectLst/>
                <a:uLnTx/>
                <a:uFillTx/>
                <a:latin typeface="Segoe UI"/>
                <a:ea typeface="+mn-ea"/>
                <a:cs typeface="+mn-cs"/>
              </a:rPr>
              <a:t>pamper myself</a:t>
            </a:r>
            <a:r>
              <a:rPr kumimoji="0" lang="en-US" sz="1396" b="0" i="0" u="none" strike="noStrike" kern="0" cap="none" spc="0" normalizeH="0" baseline="0" noProof="0" dirty="0">
                <a:ln>
                  <a:noFill/>
                </a:ln>
                <a:solidFill>
                  <a:sysClr val="windowText" lastClr="000000"/>
                </a:solidFill>
                <a:effectLst/>
                <a:uLnTx/>
                <a:uFillTx/>
                <a:latin typeface="Segoe UI"/>
                <a:ea typeface="+mn-ea"/>
                <a:cs typeface="+mn-cs"/>
              </a:rPr>
              <a:t>.</a:t>
            </a:r>
          </a:p>
          <a:p>
            <a:pPr marL="7001" marR="0" lvl="0" indent="0" algn="just" defTabSz="1343985" rtl="0" eaLnBrk="1" fontAlgn="auto" latinLnBrk="0" hangingPunct="1">
              <a:lnSpc>
                <a:spcPct val="100000"/>
              </a:lnSpc>
              <a:spcBef>
                <a:spcPts val="0"/>
              </a:spcBef>
              <a:spcAft>
                <a:spcPts val="0"/>
              </a:spcAft>
              <a:buClrTx/>
              <a:buSzTx/>
              <a:buFontTx/>
              <a:buNone/>
              <a:tabLst/>
              <a:defRPr/>
            </a:pPr>
            <a:endParaRPr kumimoji="0" lang="en-US" altLang="ja-JP" sz="1396" b="1" i="0" u="none" strike="noStrike" kern="1200" cap="all" spc="0" normalizeH="0" baseline="0" noProof="0" dirty="0">
              <a:ln>
                <a:noFill/>
              </a:ln>
              <a:solidFill>
                <a:srgbClr val="000000"/>
              </a:solidFill>
              <a:effectLst/>
              <a:uLnTx/>
              <a:uFillTx/>
              <a:latin typeface="Segoe UI"/>
              <a:ea typeface="ＭＳ Ｐゴシック" pitchFamily="34" charset="-128"/>
              <a:cs typeface="+mn-cs"/>
            </a:endParaRPr>
          </a:p>
          <a:p>
            <a:pPr marL="7001" marR="0" lvl="0" indent="0" algn="just" defTabSz="1343985" rtl="0" eaLnBrk="1" fontAlgn="auto" latinLnBrk="0" hangingPunct="1">
              <a:lnSpc>
                <a:spcPct val="100000"/>
              </a:lnSpc>
              <a:spcBef>
                <a:spcPts val="0"/>
              </a:spcBef>
              <a:spcAft>
                <a:spcPts val="0"/>
              </a:spcAft>
              <a:buClrTx/>
              <a:buSzTx/>
              <a:buFontTx/>
              <a:buNone/>
              <a:tabLst/>
              <a:defRPr/>
            </a:pPr>
            <a:endParaRPr kumimoji="0" lang="en-US" altLang="ja-JP" sz="1396" b="1" i="0" u="none" strike="noStrike" kern="1200" cap="all" spc="0" normalizeH="0" baseline="0" noProof="0" dirty="0">
              <a:ln>
                <a:noFill/>
              </a:ln>
              <a:solidFill>
                <a:srgbClr val="000000"/>
              </a:solidFill>
              <a:effectLst/>
              <a:uLnTx/>
              <a:uFillTx/>
              <a:latin typeface="Segoe UI"/>
              <a:ea typeface="ＭＳ Ｐゴシック" pitchFamily="34" charset="-128"/>
              <a:cs typeface="+mn-cs"/>
            </a:endParaRPr>
          </a:p>
          <a:p>
            <a:pPr marL="7001" marR="0" lvl="0" indent="0" algn="just" defTabSz="1343985" rtl="0" eaLnBrk="1" fontAlgn="auto" latinLnBrk="0" hangingPunct="1">
              <a:lnSpc>
                <a:spcPct val="100000"/>
              </a:lnSpc>
              <a:spcBef>
                <a:spcPts val="0"/>
              </a:spcBef>
              <a:spcAft>
                <a:spcPts val="0"/>
              </a:spcAft>
              <a:buClrTx/>
              <a:buSzTx/>
              <a:buFontTx/>
              <a:buNone/>
              <a:tabLst/>
              <a:defRPr/>
            </a:pPr>
            <a:r>
              <a:rPr kumimoji="0" lang="en-US" altLang="ja-JP" sz="1396" b="1" i="0" u="none" strike="noStrike" kern="1200" cap="all" spc="0" normalizeH="0" baseline="0" noProof="0" dirty="0">
                <a:ln>
                  <a:noFill/>
                </a:ln>
                <a:solidFill>
                  <a:srgbClr val="000000"/>
                </a:solidFill>
                <a:effectLst/>
                <a:uLnTx/>
                <a:uFillTx/>
                <a:latin typeface="Segoe UI"/>
                <a:ea typeface="ＭＳ Ｐゴシック" pitchFamily="34" charset="-128"/>
                <a:cs typeface="+mn-cs"/>
              </a:rPr>
              <a:t>Destination features and activities; What AM I looking for? </a:t>
            </a:r>
          </a:p>
          <a:p>
            <a:pPr marL="7001" marR="0" lvl="0" indent="0" algn="just" defTabSz="1343985" rtl="0" eaLnBrk="1" fontAlgn="auto" latinLnBrk="0" hangingPunct="1">
              <a:lnSpc>
                <a:spcPct val="100000"/>
              </a:lnSpc>
              <a:spcBef>
                <a:spcPts val="0"/>
              </a:spcBef>
              <a:spcAft>
                <a:spcPts val="0"/>
              </a:spcAft>
              <a:buClrTx/>
              <a:buSzTx/>
              <a:buFontTx/>
              <a:buNone/>
              <a:tabLst/>
              <a:defRPr/>
            </a:pPr>
            <a:r>
              <a:rPr kumimoji="0" lang="en-US" sz="1396" b="0" i="0" u="none" strike="noStrike" kern="0" cap="none" spc="0" normalizeH="0" baseline="0" noProof="0" dirty="0">
                <a:ln>
                  <a:noFill/>
                </a:ln>
                <a:solidFill>
                  <a:sysClr val="windowText" lastClr="000000"/>
                </a:solidFill>
                <a:effectLst/>
                <a:uLnTx/>
                <a:uFillTx/>
                <a:latin typeface="Segoe UI"/>
                <a:ea typeface="+mn-ea"/>
                <a:cs typeface="+mn-cs"/>
              </a:rPr>
              <a:t>I </a:t>
            </a:r>
            <a:r>
              <a:rPr kumimoji="0" lang="en-US" sz="1400" b="0" i="0" u="none" strike="noStrike" kern="0" cap="none" spc="0" normalizeH="0" baseline="0" noProof="0" dirty="0">
                <a:ln>
                  <a:noFill/>
                </a:ln>
                <a:solidFill>
                  <a:sysClr val="windowText" lastClr="000000"/>
                </a:solidFill>
                <a:effectLst/>
                <a:uLnTx/>
                <a:uFillTx/>
                <a:latin typeface="Segoe UI"/>
                <a:ea typeface="+mn-ea"/>
                <a:cs typeface="+mn-cs"/>
              </a:rPr>
              <a:t>want to go to a place that has </a:t>
            </a:r>
            <a:r>
              <a:rPr kumimoji="0" lang="en-US" sz="1396" b="1" i="0" u="none" strike="noStrike" kern="0" cap="none" spc="0" normalizeH="0" baseline="0" noProof="0" dirty="0">
                <a:ln>
                  <a:noFill/>
                </a:ln>
                <a:solidFill>
                  <a:srgbClr val="7030A0"/>
                </a:solidFill>
                <a:effectLst/>
                <a:uLnTx/>
                <a:uFillTx/>
                <a:latin typeface="Segoe UI"/>
                <a:ea typeface="+mn-ea"/>
                <a:cs typeface="+mn-cs"/>
              </a:rPr>
              <a:t>good shopping</a:t>
            </a:r>
            <a:r>
              <a:rPr kumimoji="0" lang="en-US" sz="1400" b="0" i="0" u="none" strike="noStrike" kern="0" cap="none" spc="0" normalizeH="0" baseline="0" noProof="0" dirty="0">
                <a:ln>
                  <a:noFill/>
                </a:ln>
                <a:solidFill>
                  <a:sysClr val="windowText" lastClr="000000"/>
                </a:solidFill>
                <a:effectLst/>
                <a:uLnTx/>
                <a:uFillTx/>
                <a:latin typeface="Segoe UI"/>
                <a:ea typeface="+mn-ea"/>
                <a:cs typeface="+mn-cs"/>
              </a:rPr>
              <a:t>. I want a destination that has </a:t>
            </a:r>
            <a:r>
              <a:rPr kumimoji="0" lang="en-US" sz="1400" b="1" i="0" u="none" strike="noStrike" kern="0" cap="none" spc="0" normalizeH="0" baseline="0" noProof="0" dirty="0">
                <a:ln>
                  <a:noFill/>
                </a:ln>
                <a:solidFill>
                  <a:srgbClr val="7030A0"/>
                </a:solidFill>
                <a:effectLst/>
                <a:uLnTx/>
                <a:uFillTx/>
                <a:latin typeface="Segoe UI"/>
                <a:ea typeface="+mn-ea"/>
                <a:cs typeface="+mn-cs"/>
              </a:rPr>
              <a:t>guaranteed sunshine </a:t>
            </a:r>
            <a:r>
              <a:rPr kumimoji="0" lang="en-US" sz="1400" b="0" i="0" u="none" strike="noStrike" kern="0" cap="none" spc="0" normalizeH="0" baseline="0" noProof="0" dirty="0">
                <a:ln>
                  <a:noFill/>
                </a:ln>
                <a:solidFill>
                  <a:sysClr val="windowText" lastClr="000000"/>
                </a:solidFill>
                <a:effectLst/>
                <a:uLnTx/>
                <a:uFillTx/>
                <a:latin typeface="Segoe UI"/>
                <a:ea typeface="+mn-ea"/>
                <a:cs typeface="+mn-cs"/>
              </a:rPr>
              <a:t>and </a:t>
            </a:r>
            <a:r>
              <a:rPr kumimoji="0" lang="en-US" sz="1400" b="1" i="0" u="none" strike="noStrike" kern="0" cap="none" spc="0" normalizeH="0" baseline="0" noProof="0" dirty="0">
                <a:ln>
                  <a:noFill/>
                </a:ln>
                <a:solidFill>
                  <a:srgbClr val="7030A0"/>
                </a:solidFill>
                <a:effectLst/>
                <a:uLnTx/>
                <a:uFillTx/>
                <a:latin typeface="Segoe UI"/>
                <a:ea typeface="+mn-ea"/>
                <a:cs typeface="+mn-cs"/>
              </a:rPr>
              <a:t>good service</a:t>
            </a:r>
            <a:r>
              <a:rPr kumimoji="0" lang="en-US" sz="1400" b="0" i="0" u="none" strike="noStrike" kern="0" cap="none" spc="0" normalizeH="0" baseline="0" noProof="0" dirty="0">
                <a:ln>
                  <a:noFill/>
                </a:ln>
                <a:solidFill>
                  <a:sysClr val="windowText" lastClr="000000"/>
                </a:solidFill>
                <a:effectLst/>
                <a:uLnTx/>
                <a:uFillTx/>
                <a:latin typeface="Segoe UI"/>
                <a:ea typeface="+mn-ea"/>
                <a:cs typeface="+mn-cs"/>
              </a:rPr>
              <a:t>.. Of course it needs to have a variety of </a:t>
            </a:r>
            <a:r>
              <a:rPr kumimoji="0" lang="en-US" sz="1396" b="1" i="0" u="none" strike="noStrike" kern="0" cap="none" spc="0" normalizeH="0" baseline="0" noProof="0" dirty="0">
                <a:ln>
                  <a:noFill/>
                </a:ln>
                <a:solidFill>
                  <a:srgbClr val="7030A0"/>
                </a:solidFill>
                <a:effectLst/>
                <a:uLnTx/>
                <a:uFillTx/>
                <a:latin typeface="Segoe UI"/>
                <a:ea typeface="+mn-ea"/>
                <a:cs typeface="+mn-cs"/>
              </a:rPr>
              <a:t>different restaurant offers</a:t>
            </a:r>
            <a:r>
              <a:rPr lang="en-US" sz="1400" kern="0" dirty="0">
                <a:solidFill>
                  <a:sysClr val="windowText" lastClr="000000"/>
                </a:solidFill>
                <a:latin typeface="Segoe UI"/>
              </a:rPr>
              <a:t>, good beaches and a wide range of </a:t>
            </a:r>
            <a:r>
              <a:rPr lang="en-US" sz="1400" b="1" kern="0" dirty="0">
                <a:solidFill>
                  <a:srgbClr val="7030A0"/>
                </a:solidFill>
                <a:latin typeface="Segoe UI"/>
              </a:rPr>
              <a:t>possible activities</a:t>
            </a:r>
            <a:r>
              <a:rPr lang="en-US" sz="1400" kern="0" dirty="0">
                <a:solidFill>
                  <a:sysClr val="windowText" lastClr="000000"/>
                </a:solidFill>
                <a:latin typeface="Segoe UI"/>
              </a:rPr>
              <a:t>.</a:t>
            </a:r>
            <a:endParaRPr kumimoji="0" lang="en-US" sz="1400"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9" name="TextBox 8"/>
          <p:cNvSpPr txBox="1"/>
          <p:nvPr/>
        </p:nvSpPr>
        <p:spPr>
          <a:xfrm>
            <a:off x="9350835" y="1322570"/>
            <a:ext cx="3240000" cy="3651641"/>
          </a:xfrm>
          <a:prstGeom prst="rect">
            <a:avLst/>
          </a:prstGeom>
        </p:spPr>
        <p:txBody>
          <a:bodyPr vert="horz" wrap="square" lIns="0" tIns="0" rIns="0" bIns="0" rtlCol="0">
            <a:spAutoFit/>
          </a:bodyPr>
          <a:lstStyle/>
          <a:p>
            <a:pPr marL="7001" marR="0" lvl="0" indent="0" algn="just" defTabSz="1343985" rtl="0" eaLnBrk="1" fontAlgn="auto" latinLnBrk="0" hangingPunct="1">
              <a:lnSpc>
                <a:spcPct val="100000"/>
              </a:lnSpc>
              <a:spcBef>
                <a:spcPts val="0"/>
              </a:spcBef>
              <a:spcAft>
                <a:spcPts val="0"/>
              </a:spcAft>
              <a:buClrTx/>
              <a:buSzTx/>
              <a:buFontTx/>
              <a:buNone/>
              <a:tabLst/>
              <a:defRPr/>
            </a:pPr>
            <a:r>
              <a:rPr kumimoji="0" lang="en-US" sz="1396" b="1" i="0" u="none" strike="noStrike" kern="0" cap="none" spc="0" normalizeH="0" baseline="0" noProof="0" dirty="0">
                <a:ln>
                  <a:noFill/>
                </a:ln>
                <a:solidFill>
                  <a:sysClr val="windowText" lastClr="000000"/>
                </a:solidFill>
                <a:effectLst/>
                <a:uLnTx/>
                <a:uFillTx/>
                <a:latin typeface="Segoe UI"/>
                <a:ea typeface="+mn-ea"/>
                <a:cs typeface="+mn-cs"/>
              </a:rPr>
              <a:t>PERSONALITY; WHAT SHOULD IT STAND FOR?</a:t>
            </a:r>
          </a:p>
          <a:p>
            <a:pPr marL="7001" marR="0" lvl="0" indent="0" algn="just" defTabSz="1343985" rtl="0" eaLnBrk="1" fontAlgn="auto" latinLnBrk="0" hangingPunct="1">
              <a:lnSpc>
                <a:spcPct val="100000"/>
              </a:lnSpc>
              <a:spcBef>
                <a:spcPts val="0"/>
              </a:spcBef>
              <a:spcAft>
                <a:spcPts val="0"/>
              </a:spcAft>
              <a:buClrTx/>
              <a:buSzTx/>
              <a:buFontTx/>
              <a:buNone/>
              <a:tabLst/>
              <a:defRPr/>
            </a:pPr>
            <a:r>
              <a:rPr kumimoji="0" lang="en-US" sz="1396" b="0" i="0" u="none" strike="noStrike" kern="0" cap="none" spc="0" normalizeH="0" baseline="0" noProof="0" dirty="0">
                <a:ln>
                  <a:noFill/>
                </a:ln>
                <a:solidFill>
                  <a:sysClr val="windowText" lastClr="000000"/>
                </a:solidFill>
                <a:effectLst/>
                <a:uLnTx/>
                <a:uFillTx/>
                <a:latin typeface="Segoe UI"/>
                <a:ea typeface="+mn-ea"/>
                <a:cs typeface="+mn-cs"/>
              </a:rPr>
              <a:t>The destination needs to be </a:t>
            </a:r>
            <a:r>
              <a:rPr kumimoji="0" lang="en-US" sz="1396" b="1" i="0" u="none" strike="noStrike" kern="0" cap="none" spc="0" normalizeH="0" baseline="0" noProof="0" dirty="0">
                <a:ln>
                  <a:noFill/>
                </a:ln>
                <a:solidFill>
                  <a:srgbClr val="7030A0"/>
                </a:solidFill>
                <a:effectLst/>
                <a:uLnTx/>
                <a:uFillTx/>
                <a:latin typeface="Segoe UI"/>
                <a:ea typeface="+mn-ea"/>
                <a:cs typeface="+mn-cs"/>
              </a:rPr>
              <a:t>extravagant</a:t>
            </a:r>
            <a:r>
              <a:rPr kumimoji="0" lang="en-US" sz="1396" b="0" i="0" u="none" strike="noStrike" kern="0" cap="none" spc="0" normalizeH="0" baseline="0" noProof="0" dirty="0">
                <a:ln>
                  <a:noFill/>
                </a:ln>
                <a:solidFill>
                  <a:sysClr val="windowText" lastClr="000000"/>
                </a:solidFill>
                <a:effectLst/>
                <a:uLnTx/>
                <a:uFillTx/>
                <a:latin typeface="Segoe UI"/>
                <a:ea typeface="+mn-ea"/>
                <a:cs typeface="+mn-cs"/>
              </a:rPr>
              <a:t>, </a:t>
            </a:r>
            <a:r>
              <a:rPr kumimoji="0" lang="en-US" sz="1396" b="1" i="0" u="none" strike="noStrike" kern="0" cap="none" spc="0" normalizeH="0" baseline="0" noProof="0" dirty="0">
                <a:ln>
                  <a:noFill/>
                </a:ln>
                <a:solidFill>
                  <a:srgbClr val="7030A0"/>
                </a:solidFill>
                <a:effectLst/>
                <a:uLnTx/>
                <a:uFillTx/>
                <a:latin typeface="Segoe UI"/>
                <a:ea typeface="+mn-ea"/>
                <a:cs typeface="+mn-cs"/>
              </a:rPr>
              <a:t>superior</a:t>
            </a:r>
            <a:r>
              <a:rPr kumimoji="0" lang="en-US" sz="1396" b="0" i="0" u="none" strike="noStrike" kern="0" cap="none" spc="0" normalizeH="0" baseline="0" noProof="0" dirty="0">
                <a:ln>
                  <a:noFill/>
                </a:ln>
                <a:solidFill>
                  <a:sysClr val="windowText" lastClr="000000"/>
                </a:solidFill>
                <a:effectLst/>
                <a:uLnTx/>
                <a:uFillTx/>
                <a:latin typeface="Segoe UI"/>
                <a:ea typeface="+mn-ea"/>
                <a:cs typeface="+mn-cs"/>
              </a:rPr>
              <a:t>, </a:t>
            </a:r>
            <a:r>
              <a:rPr kumimoji="0" lang="en-US" sz="1396" b="1" i="0" u="none" strike="noStrike" kern="0" cap="none" spc="0" normalizeH="0" baseline="0" noProof="0" dirty="0">
                <a:ln>
                  <a:noFill/>
                </a:ln>
                <a:solidFill>
                  <a:srgbClr val="7030A0"/>
                </a:solidFill>
                <a:effectLst/>
                <a:uLnTx/>
                <a:uFillTx/>
                <a:latin typeface="Segoe UI"/>
                <a:ea typeface="+mn-ea"/>
                <a:cs typeface="+mn-cs"/>
              </a:rPr>
              <a:t>classy</a:t>
            </a:r>
            <a:r>
              <a:rPr kumimoji="0" lang="en-US" sz="1396" b="0" i="0" u="none" strike="noStrike" kern="0" cap="none" spc="0" normalizeH="0" baseline="0" noProof="0" dirty="0">
                <a:ln>
                  <a:noFill/>
                </a:ln>
                <a:solidFill>
                  <a:sysClr val="windowText" lastClr="000000"/>
                </a:solidFill>
                <a:effectLst/>
                <a:uLnTx/>
                <a:uFillTx/>
                <a:latin typeface="Segoe UI"/>
                <a:ea typeface="+mn-ea"/>
                <a:cs typeface="+mn-cs"/>
              </a:rPr>
              <a:t> and </a:t>
            </a:r>
            <a:r>
              <a:rPr kumimoji="0" lang="en-US" sz="1396" b="1" i="0" u="none" strike="noStrike" kern="0" cap="none" spc="0" normalizeH="0" baseline="0" noProof="0" dirty="0">
                <a:ln>
                  <a:noFill/>
                </a:ln>
                <a:solidFill>
                  <a:srgbClr val="7030A0"/>
                </a:solidFill>
                <a:effectLst/>
                <a:uLnTx/>
                <a:uFillTx/>
                <a:latin typeface="Segoe UI"/>
                <a:ea typeface="+mn-ea"/>
                <a:cs typeface="+mn-cs"/>
              </a:rPr>
              <a:t>unique</a:t>
            </a:r>
            <a:r>
              <a:rPr kumimoji="0" lang="en-US" sz="1396" b="0" i="0" u="none" strike="noStrike" kern="0" cap="none" spc="0" normalizeH="0" baseline="0" noProof="0" dirty="0">
                <a:ln>
                  <a:noFill/>
                </a:ln>
                <a:solidFill>
                  <a:sysClr val="windowText" lastClr="000000"/>
                </a:solidFill>
                <a:effectLst/>
                <a:uLnTx/>
                <a:uFillTx/>
                <a:latin typeface="Segoe UI"/>
                <a:ea typeface="+mn-ea"/>
                <a:cs typeface="+mn-cs"/>
              </a:rPr>
              <a:t>.</a:t>
            </a:r>
          </a:p>
          <a:p>
            <a:pPr marL="7001" marR="0" lvl="0" indent="0" algn="just" defTabSz="1343985" rtl="0" eaLnBrk="1" fontAlgn="auto" latinLnBrk="0" hangingPunct="1">
              <a:lnSpc>
                <a:spcPct val="100000"/>
              </a:lnSpc>
              <a:spcBef>
                <a:spcPts val="0"/>
              </a:spcBef>
              <a:spcAft>
                <a:spcPts val="0"/>
              </a:spcAft>
              <a:buClrTx/>
              <a:buSzTx/>
              <a:buFontTx/>
              <a:buNone/>
              <a:tabLst/>
              <a:defRPr/>
            </a:pPr>
            <a:endParaRPr kumimoji="0" lang="en-US" sz="1396" b="0" i="0" u="none" strike="noStrike" kern="0" cap="none" spc="0" normalizeH="0" baseline="0" noProof="0" dirty="0">
              <a:ln>
                <a:noFill/>
              </a:ln>
              <a:solidFill>
                <a:sysClr val="windowText" lastClr="000000"/>
              </a:solidFill>
              <a:effectLst/>
              <a:uLnTx/>
              <a:uFillTx/>
              <a:latin typeface="Segoe UI"/>
              <a:ea typeface="+mn-ea"/>
              <a:cs typeface="+mn-cs"/>
            </a:endParaRPr>
          </a:p>
          <a:p>
            <a:pPr marL="7001" marR="0" lvl="0" indent="0" algn="just" defTabSz="1343985" rtl="0" eaLnBrk="1" fontAlgn="auto" latinLnBrk="0" hangingPunct="1">
              <a:lnSpc>
                <a:spcPct val="100000"/>
              </a:lnSpc>
              <a:spcBef>
                <a:spcPts val="0"/>
              </a:spcBef>
              <a:spcAft>
                <a:spcPts val="0"/>
              </a:spcAft>
              <a:buClrTx/>
              <a:buSzTx/>
              <a:buFontTx/>
              <a:buNone/>
              <a:tabLst/>
              <a:defRPr/>
            </a:pPr>
            <a:endParaRPr kumimoji="0" lang="en-US" sz="1396" b="0" i="0" u="none" strike="noStrike" kern="0" cap="none" spc="0" normalizeH="0" baseline="0" noProof="0" dirty="0">
              <a:ln>
                <a:noFill/>
              </a:ln>
              <a:solidFill>
                <a:sysClr val="windowText" lastClr="000000"/>
              </a:solidFill>
              <a:effectLst/>
              <a:uLnTx/>
              <a:uFillTx/>
              <a:latin typeface="Segoe UI"/>
              <a:ea typeface="+mn-ea"/>
              <a:cs typeface="+mn-cs"/>
            </a:endParaRPr>
          </a:p>
          <a:p>
            <a:pPr marL="7001" marR="0" lvl="0" indent="0" algn="just" defTabSz="1343985" rtl="0" eaLnBrk="1" fontAlgn="auto" latinLnBrk="0" hangingPunct="1">
              <a:lnSpc>
                <a:spcPct val="100000"/>
              </a:lnSpc>
              <a:spcBef>
                <a:spcPts val="0"/>
              </a:spcBef>
              <a:spcAft>
                <a:spcPts val="0"/>
              </a:spcAft>
              <a:buClrTx/>
              <a:buSzTx/>
              <a:buFontTx/>
              <a:buNone/>
              <a:tabLst/>
              <a:defRPr/>
            </a:pPr>
            <a:endParaRPr kumimoji="0" lang="en-US" sz="1396" b="0" i="0" u="none" strike="noStrike" kern="0" cap="none" spc="0" normalizeH="0" baseline="0" noProof="0" dirty="0">
              <a:ln>
                <a:noFill/>
              </a:ln>
              <a:solidFill>
                <a:sysClr val="windowText" lastClr="000000"/>
              </a:solidFill>
              <a:effectLst/>
              <a:uLnTx/>
              <a:uFillTx/>
              <a:latin typeface="Segoe UI"/>
              <a:ea typeface="+mn-ea"/>
              <a:cs typeface="+mn-cs"/>
            </a:endParaRPr>
          </a:p>
          <a:p>
            <a:pPr marL="7001" marR="0" lvl="0" indent="0" algn="just" defTabSz="1343985" rtl="0" eaLnBrk="1" fontAlgn="auto" latinLnBrk="0" hangingPunct="1">
              <a:lnSpc>
                <a:spcPct val="100000"/>
              </a:lnSpc>
              <a:spcBef>
                <a:spcPts val="0"/>
              </a:spcBef>
              <a:spcAft>
                <a:spcPts val="0"/>
              </a:spcAft>
              <a:buClrTx/>
              <a:buSzTx/>
              <a:buFontTx/>
              <a:buNone/>
              <a:tabLst/>
              <a:defRPr/>
            </a:pPr>
            <a:endParaRPr kumimoji="0" lang="en-US" sz="1396" b="0" i="0" u="none" strike="noStrike" kern="0" cap="none" spc="0" normalizeH="0" baseline="0" noProof="0" dirty="0">
              <a:ln>
                <a:noFill/>
              </a:ln>
              <a:solidFill>
                <a:sysClr val="windowText" lastClr="000000"/>
              </a:solidFill>
              <a:effectLst/>
              <a:uLnTx/>
              <a:uFillTx/>
              <a:latin typeface="Segoe UI"/>
              <a:ea typeface="+mn-ea"/>
              <a:cs typeface="+mn-cs"/>
            </a:endParaRPr>
          </a:p>
          <a:p>
            <a:pPr marL="7001" marR="0" lvl="0" indent="0" algn="just" defTabSz="1343985" rtl="0" eaLnBrk="1" fontAlgn="auto" latinLnBrk="0" hangingPunct="1">
              <a:lnSpc>
                <a:spcPct val="100000"/>
              </a:lnSpc>
              <a:spcBef>
                <a:spcPts val="0"/>
              </a:spcBef>
              <a:spcAft>
                <a:spcPts val="0"/>
              </a:spcAft>
              <a:buClrTx/>
              <a:buSzTx/>
              <a:buFontTx/>
              <a:buNone/>
              <a:tabLst/>
              <a:defRPr/>
            </a:pPr>
            <a:r>
              <a:rPr kumimoji="0" lang="en-US" sz="1396" b="1" i="0" u="none" strike="noStrike" kern="0" cap="all" spc="0" normalizeH="0" baseline="0" noProof="0" dirty="0">
                <a:ln>
                  <a:noFill/>
                </a:ln>
                <a:solidFill>
                  <a:sysClr val="windowText" lastClr="000000"/>
                </a:solidFill>
                <a:effectLst/>
                <a:uLnTx/>
                <a:uFillTx/>
                <a:latin typeface="Segoe UI"/>
                <a:ea typeface="+mn-ea"/>
                <a:cs typeface="+mn-cs"/>
              </a:rPr>
              <a:t>Social identity; how should it reflect upon me?</a:t>
            </a:r>
          </a:p>
          <a:p>
            <a:pPr marL="7001" lvl="0" algn="just" defTabSz="1343985">
              <a:defRPr/>
            </a:pPr>
            <a:r>
              <a:rPr kumimoji="0" lang="en-US" sz="1396" b="0" i="0" u="none" strike="noStrike" kern="0" cap="none" spc="0" normalizeH="0" baseline="0" noProof="0" dirty="0">
                <a:ln>
                  <a:noFill/>
                </a:ln>
                <a:solidFill>
                  <a:sysClr val="windowText" lastClr="000000"/>
                </a:solidFill>
                <a:effectLst/>
                <a:uLnTx/>
                <a:uFillTx/>
                <a:latin typeface="Segoe UI"/>
                <a:ea typeface="+mn-ea"/>
                <a:cs typeface="+mn-cs"/>
              </a:rPr>
              <a:t>The destination should be for people who </a:t>
            </a:r>
            <a:r>
              <a:rPr lang="en-US" sz="1396" b="1" kern="0" dirty="0">
                <a:solidFill>
                  <a:srgbClr val="7030A0"/>
                </a:solidFill>
              </a:rPr>
              <a:t>want the best </a:t>
            </a:r>
            <a:r>
              <a:rPr lang="en-US" sz="1396" kern="0" dirty="0">
                <a:solidFill>
                  <a:sysClr val="windowText" lastClr="000000"/>
                </a:solidFill>
              </a:rPr>
              <a:t>and are willing to pay for it. People who are  </a:t>
            </a:r>
            <a:r>
              <a:rPr kumimoji="0" lang="en-US" sz="1396" b="1" i="0" u="none" strike="noStrike" kern="0" cap="none" spc="0" normalizeH="0" baseline="0" noProof="0" dirty="0">
                <a:ln>
                  <a:noFill/>
                </a:ln>
                <a:solidFill>
                  <a:srgbClr val="7030A0"/>
                </a:solidFill>
                <a:effectLst/>
                <a:uLnTx/>
                <a:uFillTx/>
                <a:latin typeface="Segoe UI"/>
                <a:ea typeface="+mn-ea"/>
                <a:cs typeface="+mn-cs"/>
              </a:rPr>
              <a:t>sophisticated</a:t>
            </a:r>
            <a:r>
              <a:rPr kumimoji="0" lang="en-US" sz="1396" b="0" i="0" u="none" strike="noStrike" kern="0" cap="none" spc="0" normalizeH="0" baseline="0" noProof="0" dirty="0">
                <a:ln>
                  <a:noFill/>
                </a:ln>
                <a:solidFill>
                  <a:sysClr val="windowText" lastClr="000000"/>
                </a:solidFill>
                <a:effectLst/>
                <a:uLnTx/>
                <a:uFillTx/>
                <a:latin typeface="Segoe UI"/>
                <a:ea typeface="+mn-ea"/>
                <a:cs typeface="+mn-cs"/>
              </a:rPr>
              <a:t> and </a:t>
            </a:r>
            <a:r>
              <a:rPr kumimoji="0" lang="en-US" sz="1396" b="1" i="0" u="none" strike="noStrike" kern="0" cap="none" spc="0" normalizeH="0" baseline="0" noProof="0" dirty="0">
                <a:ln>
                  <a:noFill/>
                </a:ln>
                <a:solidFill>
                  <a:srgbClr val="7030A0"/>
                </a:solidFill>
                <a:effectLst/>
                <a:uLnTx/>
                <a:uFillTx/>
                <a:latin typeface="Segoe UI"/>
                <a:ea typeface="+mn-ea"/>
                <a:cs typeface="+mn-cs"/>
              </a:rPr>
              <a:t>classy</a:t>
            </a:r>
            <a:r>
              <a:rPr kumimoji="0" lang="en-US" sz="1396" b="0" i="0" u="none" strike="noStrike" kern="0" cap="none" spc="0" normalizeH="0" baseline="0" noProof="0" dirty="0">
                <a:ln>
                  <a:noFill/>
                </a:ln>
                <a:solidFill>
                  <a:sysClr val="windowText" lastClr="000000"/>
                </a:solidFill>
                <a:effectLst/>
                <a:uLnTx/>
                <a:uFillTx/>
                <a:latin typeface="Segoe UI"/>
                <a:ea typeface="+mn-ea"/>
                <a:cs typeface="+mn-cs"/>
              </a:rPr>
              <a:t>. Basically people who like to have the best things and value </a:t>
            </a:r>
            <a:r>
              <a:rPr kumimoji="0" lang="en-US" sz="1396" b="1" i="0" u="none" strike="noStrike" kern="0" cap="none" spc="0" normalizeH="0" baseline="0" noProof="0" dirty="0">
                <a:ln>
                  <a:noFill/>
                </a:ln>
                <a:solidFill>
                  <a:srgbClr val="7030A0"/>
                </a:solidFill>
                <a:effectLst/>
                <a:uLnTx/>
                <a:uFillTx/>
                <a:latin typeface="Segoe UI"/>
                <a:ea typeface="+mn-ea"/>
                <a:cs typeface="+mn-cs"/>
              </a:rPr>
              <a:t>high quality</a:t>
            </a:r>
            <a:r>
              <a:rPr kumimoji="0" lang="en-US" sz="1396" b="0" i="0" u="none" strike="noStrike" kern="0" cap="none" spc="0" normalizeH="0" baseline="0" noProof="0" dirty="0">
                <a:ln>
                  <a:noFill/>
                </a:ln>
                <a:solidFill>
                  <a:srgbClr val="000000"/>
                </a:solidFill>
                <a:effectLst/>
                <a:uLnTx/>
                <a:uFillTx/>
                <a:latin typeface="Segoe UI"/>
                <a:ea typeface="+mn-ea"/>
                <a:cs typeface="+mn-cs"/>
              </a:rPr>
              <a:t>.</a:t>
            </a:r>
          </a:p>
        </p:txBody>
      </p:sp>
      <p:grpSp>
        <p:nvGrpSpPr>
          <p:cNvPr id="35" name="Group 34"/>
          <p:cNvGrpSpPr/>
          <p:nvPr/>
        </p:nvGrpSpPr>
        <p:grpSpPr>
          <a:xfrm>
            <a:off x="8358403" y="5754827"/>
            <a:ext cx="575510" cy="1619123"/>
            <a:chOff x="4991401" y="4028582"/>
            <a:chExt cx="391559" cy="1101600"/>
          </a:xfrm>
        </p:grpSpPr>
        <p:grpSp>
          <p:nvGrpSpPr>
            <p:cNvPr id="36" name="Group 35"/>
            <p:cNvGrpSpPr>
              <a:grpSpLocks noChangeAspect="1"/>
            </p:cNvGrpSpPr>
            <p:nvPr/>
          </p:nvGrpSpPr>
          <p:grpSpPr>
            <a:xfrm>
              <a:off x="4991401" y="4028582"/>
              <a:ext cx="391559" cy="1101600"/>
              <a:chOff x="3175" y="2628901"/>
              <a:chExt cx="1020763" cy="2871787"/>
            </a:xfrm>
            <a:solidFill>
              <a:sysClr val="window" lastClr="FFFFFF"/>
            </a:solidFill>
          </p:grpSpPr>
          <p:sp>
            <p:nvSpPr>
              <p:cNvPr id="38" name="Freeform 16"/>
              <p:cNvSpPr>
                <a:spLocks/>
              </p:cNvSpPr>
              <p:nvPr/>
            </p:nvSpPr>
            <p:spPr bwMode="auto">
              <a:xfrm>
                <a:off x="236538" y="2628901"/>
                <a:ext cx="577850" cy="576263"/>
              </a:xfrm>
              <a:custGeom>
                <a:avLst/>
                <a:gdLst/>
                <a:ahLst/>
                <a:cxnLst>
                  <a:cxn ang="0">
                    <a:pos x="132" y="131"/>
                  </a:cxn>
                  <a:cxn ang="0">
                    <a:pos x="154" y="77"/>
                  </a:cxn>
                  <a:cxn ang="0">
                    <a:pos x="132" y="22"/>
                  </a:cxn>
                  <a:cxn ang="0">
                    <a:pos x="77" y="0"/>
                  </a:cxn>
                  <a:cxn ang="0">
                    <a:pos x="23" y="22"/>
                  </a:cxn>
                  <a:cxn ang="0">
                    <a:pos x="0" y="77"/>
                  </a:cxn>
                  <a:cxn ang="0">
                    <a:pos x="23" y="131"/>
                  </a:cxn>
                  <a:cxn ang="0">
                    <a:pos x="77" y="154"/>
                  </a:cxn>
                  <a:cxn ang="0">
                    <a:pos x="132" y="131"/>
                  </a:cxn>
                </a:cxnLst>
                <a:rect l="0" t="0" r="r" b="b"/>
                <a:pathLst>
                  <a:path w="154" h="154">
                    <a:moveTo>
                      <a:pt x="132" y="131"/>
                    </a:moveTo>
                    <a:cubicBezTo>
                      <a:pt x="147" y="116"/>
                      <a:pt x="154" y="98"/>
                      <a:pt x="154" y="77"/>
                    </a:cubicBezTo>
                    <a:cubicBezTo>
                      <a:pt x="154" y="55"/>
                      <a:pt x="147" y="37"/>
                      <a:pt x="132" y="22"/>
                    </a:cubicBezTo>
                    <a:cubicBezTo>
                      <a:pt x="117" y="7"/>
                      <a:pt x="98" y="0"/>
                      <a:pt x="77" y="0"/>
                    </a:cubicBezTo>
                    <a:cubicBezTo>
                      <a:pt x="56" y="0"/>
                      <a:pt x="38" y="7"/>
                      <a:pt x="23" y="22"/>
                    </a:cubicBezTo>
                    <a:cubicBezTo>
                      <a:pt x="8" y="37"/>
                      <a:pt x="0" y="55"/>
                      <a:pt x="0" y="77"/>
                    </a:cubicBezTo>
                    <a:cubicBezTo>
                      <a:pt x="0" y="98"/>
                      <a:pt x="8" y="116"/>
                      <a:pt x="23" y="131"/>
                    </a:cubicBezTo>
                    <a:cubicBezTo>
                      <a:pt x="38" y="146"/>
                      <a:pt x="56" y="154"/>
                      <a:pt x="77" y="154"/>
                    </a:cubicBezTo>
                    <a:cubicBezTo>
                      <a:pt x="98" y="154"/>
                      <a:pt x="117" y="146"/>
                      <a:pt x="132" y="131"/>
                    </a:cubicBez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marL="0" marR="0" lvl="0" indent="0" algn="l" defTabSz="1343985" rtl="0" eaLnBrk="1" fontAlgn="auto" latinLnBrk="0" hangingPunct="1">
                  <a:lnSpc>
                    <a:spcPct val="100000"/>
                  </a:lnSpc>
                  <a:spcBef>
                    <a:spcPts val="0"/>
                  </a:spcBef>
                  <a:spcAft>
                    <a:spcPts val="0"/>
                  </a:spcAft>
                  <a:buClrTx/>
                  <a:buSzTx/>
                  <a:buFontTx/>
                  <a:buNone/>
                  <a:tabLst/>
                  <a:defRPr/>
                </a:pPr>
                <a:endParaRPr kumimoji="0" lang="en-GB" sz="2646" b="0" i="0" u="none" strike="noStrike" kern="0" cap="none" spc="0" normalizeH="0" baseline="0" noProof="0" dirty="0">
                  <a:ln>
                    <a:noFill/>
                  </a:ln>
                  <a:solidFill>
                    <a:sysClr val="windowText" lastClr="000000"/>
                  </a:solidFill>
                  <a:effectLst/>
                  <a:uLnTx/>
                  <a:uFillTx/>
                  <a:latin typeface="Calibri Light"/>
                  <a:ea typeface="+mn-ea"/>
                  <a:cs typeface="+mn-cs"/>
                </a:endParaRPr>
              </a:p>
            </p:txBody>
          </p:sp>
          <p:sp>
            <p:nvSpPr>
              <p:cNvPr id="39" name="Freeform 17"/>
              <p:cNvSpPr>
                <a:spLocks/>
              </p:cNvSpPr>
              <p:nvPr/>
            </p:nvSpPr>
            <p:spPr bwMode="auto">
              <a:xfrm>
                <a:off x="3175" y="3281363"/>
                <a:ext cx="1020763" cy="2219325"/>
              </a:xfrm>
              <a:custGeom>
                <a:avLst/>
                <a:gdLst/>
                <a:ahLst/>
                <a:cxnLst>
                  <a:cxn ang="0">
                    <a:pos x="271" y="68"/>
                  </a:cxn>
                  <a:cxn ang="0">
                    <a:pos x="260" y="36"/>
                  </a:cxn>
                  <a:cxn ang="0">
                    <a:pos x="207" y="1"/>
                  </a:cxn>
                  <a:cxn ang="0">
                    <a:pos x="201" y="1"/>
                  </a:cxn>
                  <a:cxn ang="0">
                    <a:pos x="73" y="1"/>
                  </a:cxn>
                  <a:cxn ang="0">
                    <a:pos x="65" y="1"/>
                  </a:cxn>
                  <a:cxn ang="0">
                    <a:pos x="12" y="36"/>
                  </a:cxn>
                  <a:cxn ang="0">
                    <a:pos x="1" y="68"/>
                  </a:cxn>
                  <a:cxn ang="0">
                    <a:pos x="1" y="68"/>
                  </a:cxn>
                  <a:cxn ang="0">
                    <a:pos x="0" y="263"/>
                  </a:cxn>
                  <a:cxn ang="0">
                    <a:pos x="6" y="276"/>
                  </a:cxn>
                  <a:cxn ang="0">
                    <a:pos x="23" y="285"/>
                  </a:cxn>
                  <a:cxn ang="0">
                    <a:pos x="41" y="279"/>
                  </a:cxn>
                  <a:cxn ang="0">
                    <a:pos x="49" y="266"/>
                  </a:cxn>
                  <a:cxn ang="0">
                    <a:pos x="50" y="90"/>
                  </a:cxn>
                  <a:cxn ang="0">
                    <a:pos x="62" y="90"/>
                  </a:cxn>
                  <a:cxn ang="0">
                    <a:pos x="62" y="117"/>
                  </a:cxn>
                  <a:cxn ang="0">
                    <a:pos x="63" y="559"/>
                  </a:cxn>
                  <a:cxn ang="0">
                    <a:pos x="75" y="583"/>
                  </a:cxn>
                  <a:cxn ang="0">
                    <a:pos x="95" y="591"/>
                  </a:cxn>
                  <a:cxn ang="0">
                    <a:pos x="111" y="589"/>
                  </a:cxn>
                  <a:cxn ang="0">
                    <a:pos x="128" y="555"/>
                  </a:cxn>
                  <a:cxn ang="0">
                    <a:pos x="129" y="404"/>
                  </a:cxn>
                  <a:cxn ang="0">
                    <a:pos x="130" y="283"/>
                  </a:cxn>
                  <a:cxn ang="0">
                    <a:pos x="145" y="283"/>
                  </a:cxn>
                  <a:cxn ang="0">
                    <a:pos x="145" y="557"/>
                  </a:cxn>
                  <a:cxn ang="0">
                    <a:pos x="157" y="584"/>
                  </a:cxn>
                  <a:cxn ang="0">
                    <a:pos x="179" y="592"/>
                  </a:cxn>
                  <a:cxn ang="0">
                    <a:pos x="198" y="586"/>
                  </a:cxn>
                  <a:cxn ang="0">
                    <a:pos x="210" y="560"/>
                  </a:cxn>
                  <a:cxn ang="0">
                    <a:pos x="210" y="90"/>
                  </a:cxn>
                  <a:cxn ang="0">
                    <a:pos x="221" y="91"/>
                  </a:cxn>
                  <a:cxn ang="0">
                    <a:pos x="223" y="266"/>
                  </a:cxn>
                  <a:cxn ang="0">
                    <a:pos x="231" y="279"/>
                  </a:cxn>
                  <a:cxn ang="0">
                    <a:pos x="249" y="285"/>
                  </a:cxn>
                  <a:cxn ang="0">
                    <a:pos x="266" y="276"/>
                  </a:cxn>
                  <a:cxn ang="0">
                    <a:pos x="272" y="263"/>
                  </a:cxn>
                  <a:cxn ang="0">
                    <a:pos x="271" y="68"/>
                  </a:cxn>
                </a:cxnLst>
                <a:rect l="0" t="0" r="r" b="b"/>
                <a:pathLst>
                  <a:path w="272" h="592">
                    <a:moveTo>
                      <a:pt x="271" y="68"/>
                    </a:moveTo>
                    <a:cubicBezTo>
                      <a:pt x="270" y="58"/>
                      <a:pt x="266" y="47"/>
                      <a:pt x="260" y="36"/>
                    </a:cubicBezTo>
                    <a:cubicBezTo>
                      <a:pt x="248" y="14"/>
                      <a:pt x="231" y="2"/>
                      <a:pt x="207" y="1"/>
                    </a:cubicBezTo>
                    <a:cubicBezTo>
                      <a:pt x="205" y="0"/>
                      <a:pt x="203" y="1"/>
                      <a:pt x="201" y="1"/>
                    </a:cubicBezTo>
                    <a:cubicBezTo>
                      <a:pt x="73" y="1"/>
                      <a:pt x="73" y="1"/>
                      <a:pt x="73" y="1"/>
                    </a:cubicBezTo>
                    <a:cubicBezTo>
                      <a:pt x="71" y="1"/>
                      <a:pt x="68" y="0"/>
                      <a:pt x="65" y="1"/>
                    </a:cubicBezTo>
                    <a:cubicBezTo>
                      <a:pt x="41" y="2"/>
                      <a:pt x="23" y="14"/>
                      <a:pt x="12" y="36"/>
                    </a:cubicBezTo>
                    <a:cubicBezTo>
                      <a:pt x="6" y="47"/>
                      <a:pt x="2" y="58"/>
                      <a:pt x="1" y="68"/>
                    </a:cubicBezTo>
                    <a:cubicBezTo>
                      <a:pt x="1" y="68"/>
                      <a:pt x="1" y="68"/>
                      <a:pt x="1" y="68"/>
                    </a:cubicBezTo>
                    <a:cubicBezTo>
                      <a:pt x="0" y="263"/>
                      <a:pt x="0" y="263"/>
                      <a:pt x="0" y="263"/>
                    </a:cubicBezTo>
                    <a:cubicBezTo>
                      <a:pt x="0" y="267"/>
                      <a:pt x="2" y="272"/>
                      <a:pt x="6" y="276"/>
                    </a:cubicBezTo>
                    <a:cubicBezTo>
                      <a:pt x="10" y="281"/>
                      <a:pt x="16" y="284"/>
                      <a:pt x="23" y="285"/>
                    </a:cubicBezTo>
                    <a:cubicBezTo>
                      <a:pt x="29" y="285"/>
                      <a:pt x="36" y="283"/>
                      <a:pt x="41" y="279"/>
                    </a:cubicBezTo>
                    <a:cubicBezTo>
                      <a:pt x="47" y="275"/>
                      <a:pt x="49" y="271"/>
                      <a:pt x="49" y="266"/>
                    </a:cubicBezTo>
                    <a:cubicBezTo>
                      <a:pt x="50" y="90"/>
                      <a:pt x="50" y="90"/>
                      <a:pt x="50" y="90"/>
                    </a:cubicBezTo>
                    <a:cubicBezTo>
                      <a:pt x="62" y="90"/>
                      <a:pt x="62" y="90"/>
                      <a:pt x="62" y="90"/>
                    </a:cubicBezTo>
                    <a:cubicBezTo>
                      <a:pt x="62" y="117"/>
                      <a:pt x="62" y="117"/>
                      <a:pt x="62" y="117"/>
                    </a:cubicBezTo>
                    <a:cubicBezTo>
                      <a:pt x="63" y="559"/>
                      <a:pt x="63" y="559"/>
                      <a:pt x="63" y="559"/>
                    </a:cubicBezTo>
                    <a:cubicBezTo>
                      <a:pt x="65" y="570"/>
                      <a:pt x="69" y="578"/>
                      <a:pt x="75" y="583"/>
                    </a:cubicBezTo>
                    <a:cubicBezTo>
                      <a:pt x="80" y="589"/>
                      <a:pt x="87" y="591"/>
                      <a:pt x="95" y="591"/>
                    </a:cubicBezTo>
                    <a:cubicBezTo>
                      <a:pt x="100" y="592"/>
                      <a:pt x="106" y="591"/>
                      <a:pt x="111" y="589"/>
                    </a:cubicBezTo>
                    <a:cubicBezTo>
                      <a:pt x="122" y="583"/>
                      <a:pt x="128" y="572"/>
                      <a:pt x="128" y="555"/>
                    </a:cubicBezTo>
                    <a:cubicBezTo>
                      <a:pt x="129" y="538"/>
                      <a:pt x="129" y="488"/>
                      <a:pt x="129" y="404"/>
                    </a:cubicBezTo>
                    <a:cubicBezTo>
                      <a:pt x="130" y="283"/>
                      <a:pt x="130" y="283"/>
                      <a:pt x="130" y="283"/>
                    </a:cubicBezTo>
                    <a:cubicBezTo>
                      <a:pt x="145" y="283"/>
                      <a:pt x="145" y="283"/>
                      <a:pt x="145" y="283"/>
                    </a:cubicBezTo>
                    <a:cubicBezTo>
                      <a:pt x="145" y="557"/>
                      <a:pt x="145" y="557"/>
                      <a:pt x="145" y="557"/>
                    </a:cubicBezTo>
                    <a:cubicBezTo>
                      <a:pt x="145" y="568"/>
                      <a:pt x="149" y="577"/>
                      <a:pt x="157" y="584"/>
                    </a:cubicBezTo>
                    <a:cubicBezTo>
                      <a:pt x="163" y="590"/>
                      <a:pt x="170" y="592"/>
                      <a:pt x="179" y="592"/>
                    </a:cubicBezTo>
                    <a:cubicBezTo>
                      <a:pt x="187" y="592"/>
                      <a:pt x="193" y="590"/>
                      <a:pt x="198" y="586"/>
                    </a:cubicBezTo>
                    <a:cubicBezTo>
                      <a:pt x="204" y="581"/>
                      <a:pt x="208" y="573"/>
                      <a:pt x="210" y="560"/>
                    </a:cubicBezTo>
                    <a:cubicBezTo>
                      <a:pt x="211" y="550"/>
                      <a:pt x="211" y="393"/>
                      <a:pt x="210" y="90"/>
                    </a:cubicBezTo>
                    <a:cubicBezTo>
                      <a:pt x="221" y="91"/>
                      <a:pt x="221" y="91"/>
                      <a:pt x="221" y="91"/>
                    </a:cubicBezTo>
                    <a:cubicBezTo>
                      <a:pt x="223" y="266"/>
                      <a:pt x="223" y="266"/>
                      <a:pt x="223" y="266"/>
                    </a:cubicBezTo>
                    <a:cubicBezTo>
                      <a:pt x="223" y="271"/>
                      <a:pt x="225" y="275"/>
                      <a:pt x="231" y="279"/>
                    </a:cubicBezTo>
                    <a:cubicBezTo>
                      <a:pt x="236" y="283"/>
                      <a:pt x="242" y="285"/>
                      <a:pt x="249" y="285"/>
                    </a:cubicBezTo>
                    <a:cubicBezTo>
                      <a:pt x="256" y="284"/>
                      <a:pt x="262" y="281"/>
                      <a:pt x="266" y="276"/>
                    </a:cubicBezTo>
                    <a:cubicBezTo>
                      <a:pt x="270" y="272"/>
                      <a:pt x="272" y="267"/>
                      <a:pt x="272" y="263"/>
                    </a:cubicBezTo>
                    <a:lnTo>
                      <a:pt x="271" y="68"/>
                    </a:ln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marL="0" marR="0" lvl="0" indent="0" algn="l" defTabSz="1343985" rtl="0" eaLnBrk="1" fontAlgn="auto" latinLnBrk="0" hangingPunct="1">
                  <a:lnSpc>
                    <a:spcPct val="100000"/>
                  </a:lnSpc>
                  <a:spcBef>
                    <a:spcPts val="0"/>
                  </a:spcBef>
                  <a:spcAft>
                    <a:spcPts val="0"/>
                  </a:spcAft>
                  <a:buClrTx/>
                  <a:buSzTx/>
                  <a:buFontTx/>
                  <a:buNone/>
                  <a:tabLst/>
                  <a:defRPr/>
                </a:pPr>
                <a:endParaRPr kumimoji="0" lang="en-GB" sz="2646" b="0" i="0" u="none" strike="noStrike" kern="0" cap="none" spc="0" normalizeH="0" baseline="0" noProof="0" dirty="0">
                  <a:ln>
                    <a:noFill/>
                  </a:ln>
                  <a:solidFill>
                    <a:sysClr val="windowText" lastClr="000000"/>
                  </a:solidFill>
                  <a:effectLst/>
                  <a:uLnTx/>
                  <a:uFillTx/>
                  <a:latin typeface="Calibri Light"/>
                  <a:ea typeface="+mn-ea"/>
                  <a:cs typeface="+mn-cs"/>
                </a:endParaRPr>
              </a:p>
            </p:txBody>
          </p:sp>
        </p:grpSp>
        <p:sp>
          <p:nvSpPr>
            <p:cNvPr id="37" name="TextBox 36"/>
            <p:cNvSpPr txBox="1"/>
            <p:nvPr/>
          </p:nvSpPr>
          <p:spPr>
            <a:xfrm rot="16200000">
              <a:off x="4984580" y="4366275"/>
              <a:ext cx="390293" cy="215466"/>
            </a:xfrm>
            <a:prstGeom prst="rect">
              <a:avLst/>
            </a:prstGeom>
          </p:spPr>
          <p:txBody>
            <a:bodyPr vert="horz" wrap="square" lIns="0" tIns="0" rIns="0" bIns="0" rtlCol="0">
              <a:spAutoFit/>
            </a:bodyPr>
            <a:lstStyle/>
            <a:p>
              <a:pPr marL="7001" marR="0" lvl="0" indent="0" algn="ctr" defTabSz="1343985" rtl="0" eaLnBrk="1" fontAlgn="auto" latinLnBrk="0" hangingPunct="1">
                <a:lnSpc>
                  <a:spcPct val="100000"/>
                </a:lnSpc>
                <a:spcBef>
                  <a:spcPts val="0"/>
                </a:spcBef>
                <a:spcAft>
                  <a:spcPts val="0"/>
                </a:spcAft>
                <a:buClrTx/>
                <a:buSzTx/>
                <a:buFontTx/>
                <a:buNone/>
                <a:tabLst/>
                <a:defRPr/>
              </a:pPr>
              <a:r>
                <a:rPr lang="da-DK" sz="2058" kern="0" dirty="0">
                  <a:solidFill>
                    <a:srgbClr val="92278F">
                      <a:lumMod val="75000"/>
                    </a:srgbClr>
                  </a:solidFill>
                  <a:latin typeface="Arial Rounded MT Bold"/>
                </a:rPr>
                <a:t>4</a:t>
              </a:r>
              <a:r>
                <a:rPr kumimoji="0" lang="da-DK" sz="2058" b="0" i="0" u="none" strike="noStrike" kern="0" cap="none" spc="0" normalizeH="0" baseline="0" noProof="0" dirty="0">
                  <a:ln>
                    <a:noFill/>
                  </a:ln>
                  <a:solidFill>
                    <a:srgbClr val="92278F">
                      <a:lumMod val="75000"/>
                    </a:srgbClr>
                  </a:solidFill>
                  <a:effectLst/>
                  <a:uLnTx/>
                  <a:uFillTx/>
                  <a:latin typeface="Arial Rounded MT Bold"/>
                  <a:ea typeface="+mn-ea"/>
                  <a:cs typeface="+mn-cs"/>
                </a:rPr>
                <a:t>6</a:t>
              </a:r>
              <a:r>
                <a:rPr kumimoji="0" lang="da-DK" sz="1470" b="1" i="0" u="none" strike="noStrike" kern="0" cap="none" spc="0" normalizeH="0" baseline="0" noProof="0" dirty="0">
                  <a:ln>
                    <a:noFill/>
                  </a:ln>
                  <a:solidFill>
                    <a:srgbClr val="92278F">
                      <a:lumMod val="75000"/>
                    </a:srgbClr>
                  </a:solidFill>
                  <a:effectLst/>
                  <a:uLnTx/>
                  <a:uFillTx/>
                  <a:latin typeface="Arial Rounded MT Bold"/>
                  <a:ea typeface="+mn-ea"/>
                  <a:cs typeface="+mn-cs"/>
                </a:rPr>
                <a:t>%</a:t>
              </a:r>
              <a:endParaRPr kumimoji="0" lang="da-DK" sz="1764" b="1" i="0" u="none" strike="noStrike" kern="0" cap="none" spc="0" normalizeH="0" baseline="0" noProof="0" dirty="0">
                <a:ln>
                  <a:noFill/>
                </a:ln>
                <a:solidFill>
                  <a:srgbClr val="92278F">
                    <a:lumMod val="75000"/>
                  </a:srgbClr>
                </a:solidFill>
                <a:effectLst/>
                <a:uLnTx/>
                <a:uFillTx/>
                <a:latin typeface="Arial Rounded MT Bold"/>
                <a:ea typeface="+mn-ea"/>
                <a:cs typeface="+mn-cs"/>
              </a:endParaRPr>
            </a:p>
          </p:txBody>
        </p:sp>
      </p:grpSp>
      <p:grpSp>
        <p:nvGrpSpPr>
          <p:cNvPr id="40" name="Group 39"/>
          <p:cNvGrpSpPr/>
          <p:nvPr/>
        </p:nvGrpSpPr>
        <p:grpSpPr>
          <a:xfrm>
            <a:off x="7519869" y="5751273"/>
            <a:ext cx="685411" cy="1621261"/>
            <a:chOff x="4492810" y="4027127"/>
            <a:chExt cx="466332" cy="1103055"/>
          </a:xfrm>
        </p:grpSpPr>
        <p:grpSp>
          <p:nvGrpSpPr>
            <p:cNvPr id="41" name="Group 40"/>
            <p:cNvGrpSpPr>
              <a:grpSpLocks noChangeAspect="1"/>
            </p:cNvGrpSpPr>
            <p:nvPr/>
          </p:nvGrpSpPr>
          <p:grpSpPr>
            <a:xfrm>
              <a:off x="4492810" y="4027127"/>
              <a:ext cx="466332" cy="1103055"/>
              <a:chOff x="5246688" y="2962276"/>
              <a:chExt cx="1073150" cy="2538412"/>
            </a:xfrm>
            <a:solidFill>
              <a:sysClr val="window" lastClr="FFFFFF"/>
            </a:solidFill>
          </p:grpSpPr>
          <p:sp>
            <p:nvSpPr>
              <p:cNvPr id="43" name="Freeform 11"/>
              <p:cNvSpPr>
                <a:spLocks/>
              </p:cNvSpPr>
              <p:nvPr/>
            </p:nvSpPr>
            <p:spPr bwMode="auto">
              <a:xfrm>
                <a:off x="5527675" y="2962276"/>
                <a:ext cx="528638" cy="531813"/>
              </a:xfrm>
              <a:custGeom>
                <a:avLst/>
                <a:gdLst/>
                <a:ahLst/>
                <a:cxnLst>
                  <a:cxn ang="0">
                    <a:pos x="21" y="21"/>
                  </a:cxn>
                  <a:cxn ang="0">
                    <a:pos x="0" y="71"/>
                  </a:cxn>
                  <a:cxn ang="0">
                    <a:pos x="21" y="121"/>
                  </a:cxn>
                  <a:cxn ang="0">
                    <a:pos x="71" y="142"/>
                  </a:cxn>
                  <a:cxn ang="0">
                    <a:pos x="121" y="121"/>
                  </a:cxn>
                  <a:cxn ang="0">
                    <a:pos x="141" y="71"/>
                  </a:cxn>
                  <a:cxn ang="0">
                    <a:pos x="121" y="21"/>
                  </a:cxn>
                  <a:cxn ang="0">
                    <a:pos x="71" y="0"/>
                  </a:cxn>
                  <a:cxn ang="0">
                    <a:pos x="21" y="21"/>
                  </a:cxn>
                </a:cxnLst>
                <a:rect l="0" t="0" r="r" b="b"/>
                <a:pathLst>
                  <a:path w="141" h="142">
                    <a:moveTo>
                      <a:pt x="21" y="21"/>
                    </a:moveTo>
                    <a:cubicBezTo>
                      <a:pt x="7" y="35"/>
                      <a:pt x="0" y="51"/>
                      <a:pt x="0" y="71"/>
                    </a:cubicBezTo>
                    <a:cubicBezTo>
                      <a:pt x="0" y="91"/>
                      <a:pt x="7" y="107"/>
                      <a:pt x="21" y="121"/>
                    </a:cubicBezTo>
                    <a:cubicBezTo>
                      <a:pt x="34" y="135"/>
                      <a:pt x="51" y="142"/>
                      <a:pt x="71" y="142"/>
                    </a:cubicBezTo>
                    <a:cubicBezTo>
                      <a:pt x="90" y="142"/>
                      <a:pt x="107" y="135"/>
                      <a:pt x="121" y="121"/>
                    </a:cubicBezTo>
                    <a:cubicBezTo>
                      <a:pt x="135" y="107"/>
                      <a:pt x="141" y="91"/>
                      <a:pt x="141" y="71"/>
                    </a:cubicBezTo>
                    <a:cubicBezTo>
                      <a:pt x="141" y="51"/>
                      <a:pt x="135" y="35"/>
                      <a:pt x="121" y="21"/>
                    </a:cubicBezTo>
                    <a:cubicBezTo>
                      <a:pt x="107" y="7"/>
                      <a:pt x="90" y="0"/>
                      <a:pt x="71" y="0"/>
                    </a:cubicBezTo>
                    <a:cubicBezTo>
                      <a:pt x="51" y="0"/>
                      <a:pt x="34" y="7"/>
                      <a:pt x="21" y="21"/>
                    </a:cubicBez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marL="0" marR="0" lvl="0" indent="0" algn="l" defTabSz="1343985" rtl="0" eaLnBrk="1" fontAlgn="auto" latinLnBrk="0" hangingPunct="1">
                  <a:lnSpc>
                    <a:spcPct val="100000"/>
                  </a:lnSpc>
                  <a:spcBef>
                    <a:spcPts val="0"/>
                  </a:spcBef>
                  <a:spcAft>
                    <a:spcPts val="0"/>
                  </a:spcAft>
                  <a:buClrTx/>
                  <a:buSzTx/>
                  <a:buFontTx/>
                  <a:buNone/>
                  <a:tabLst/>
                  <a:defRPr/>
                </a:pPr>
                <a:endParaRPr kumimoji="0" lang="en-GB" sz="2646" b="0" i="0" u="none" strike="noStrike" kern="0" cap="none" spc="0" normalizeH="0" baseline="0" noProof="0" dirty="0">
                  <a:ln>
                    <a:noFill/>
                  </a:ln>
                  <a:solidFill>
                    <a:sysClr val="windowText" lastClr="000000"/>
                  </a:solidFill>
                  <a:effectLst/>
                  <a:uLnTx/>
                  <a:uFillTx/>
                  <a:latin typeface="Calibri Light"/>
                  <a:ea typeface="+mn-ea"/>
                  <a:cs typeface="+mn-cs"/>
                </a:endParaRPr>
              </a:p>
            </p:txBody>
          </p:sp>
          <p:sp>
            <p:nvSpPr>
              <p:cNvPr id="44" name="Freeform 13"/>
              <p:cNvSpPr>
                <a:spLocks/>
              </p:cNvSpPr>
              <p:nvPr/>
            </p:nvSpPr>
            <p:spPr bwMode="auto">
              <a:xfrm>
                <a:off x="5246688" y="3554413"/>
                <a:ext cx="1073150" cy="1946275"/>
              </a:xfrm>
              <a:custGeom>
                <a:avLst/>
                <a:gdLst/>
                <a:ahLst/>
                <a:cxnLst>
                  <a:cxn ang="0">
                    <a:pos x="284" y="194"/>
                  </a:cxn>
                  <a:cxn ang="0">
                    <a:pos x="244" y="53"/>
                  </a:cxn>
                  <a:cxn ang="0">
                    <a:pos x="207" y="7"/>
                  </a:cxn>
                  <a:cxn ang="0">
                    <a:pos x="190" y="1"/>
                  </a:cxn>
                  <a:cxn ang="0">
                    <a:pos x="183" y="0"/>
                  </a:cxn>
                  <a:cxn ang="0">
                    <a:pos x="144" y="1"/>
                  </a:cxn>
                  <a:cxn ang="0">
                    <a:pos x="143" y="1"/>
                  </a:cxn>
                  <a:cxn ang="0">
                    <a:pos x="142" y="1"/>
                  </a:cxn>
                  <a:cxn ang="0">
                    <a:pos x="103" y="0"/>
                  </a:cxn>
                  <a:cxn ang="0">
                    <a:pos x="96" y="1"/>
                  </a:cxn>
                  <a:cxn ang="0">
                    <a:pos x="79" y="7"/>
                  </a:cxn>
                  <a:cxn ang="0">
                    <a:pos x="42" y="53"/>
                  </a:cxn>
                  <a:cxn ang="0">
                    <a:pos x="2" y="194"/>
                  </a:cxn>
                  <a:cxn ang="0">
                    <a:pos x="0" y="208"/>
                  </a:cxn>
                  <a:cxn ang="0">
                    <a:pos x="3" y="218"/>
                  </a:cxn>
                  <a:cxn ang="0">
                    <a:pos x="11" y="224"/>
                  </a:cxn>
                  <a:cxn ang="0">
                    <a:pos x="27" y="224"/>
                  </a:cxn>
                  <a:cxn ang="0">
                    <a:pos x="42" y="203"/>
                  </a:cxn>
                  <a:cxn ang="0">
                    <a:pos x="65" y="129"/>
                  </a:cxn>
                  <a:cxn ang="0">
                    <a:pos x="81" y="73"/>
                  </a:cxn>
                  <a:cxn ang="0">
                    <a:pos x="93" y="72"/>
                  </a:cxn>
                  <a:cxn ang="0">
                    <a:pos x="37" y="265"/>
                  </a:cxn>
                  <a:cxn ang="0">
                    <a:pos x="87" y="265"/>
                  </a:cxn>
                  <a:cxn ang="0">
                    <a:pos x="87" y="500"/>
                  </a:cxn>
                  <a:cxn ang="0">
                    <a:pos x="97" y="517"/>
                  </a:cxn>
                  <a:cxn ang="0">
                    <a:pos x="110" y="519"/>
                  </a:cxn>
                  <a:cxn ang="0">
                    <a:pos x="135" y="500"/>
                  </a:cxn>
                  <a:cxn ang="0">
                    <a:pos x="136" y="264"/>
                  </a:cxn>
                  <a:cxn ang="0">
                    <a:pos x="149" y="264"/>
                  </a:cxn>
                  <a:cxn ang="0">
                    <a:pos x="149" y="264"/>
                  </a:cxn>
                  <a:cxn ang="0">
                    <a:pos x="151" y="500"/>
                  </a:cxn>
                  <a:cxn ang="0">
                    <a:pos x="176" y="519"/>
                  </a:cxn>
                  <a:cxn ang="0">
                    <a:pos x="189" y="517"/>
                  </a:cxn>
                  <a:cxn ang="0">
                    <a:pos x="199" y="500"/>
                  </a:cxn>
                  <a:cxn ang="0">
                    <a:pos x="202" y="265"/>
                  </a:cxn>
                  <a:cxn ang="0">
                    <a:pos x="250" y="265"/>
                  </a:cxn>
                  <a:cxn ang="0">
                    <a:pos x="193" y="72"/>
                  </a:cxn>
                  <a:cxn ang="0">
                    <a:pos x="205" y="73"/>
                  </a:cxn>
                  <a:cxn ang="0">
                    <a:pos x="221" y="129"/>
                  </a:cxn>
                  <a:cxn ang="0">
                    <a:pos x="244" y="203"/>
                  </a:cxn>
                  <a:cxn ang="0">
                    <a:pos x="259" y="224"/>
                  </a:cxn>
                  <a:cxn ang="0">
                    <a:pos x="275" y="224"/>
                  </a:cxn>
                  <a:cxn ang="0">
                    <a:pos x="283" y="218"/>
                  </a:cxn>
                  <a:cxn ang="0">
                    <a:pos x="286" y="208"/>
                  </a:cxn>
                  <a:cxn ang="0">
                    <a:pos x="284" y="194"/>
                  </a:cxn>
                </a:cxnLst>
                <a:rect l="0" t="0" r="r" b="b"/>
                <a:pathLst>
                  <a:path w="286" h="519">
                    <a:moveTo>
                      <a:pt x="284" y="194"/>
                    </a:moveTo>
                    <a:cubicBezTo>
                      <a:pt x="268" y="135"/>
                      <a:pt x="254" y="88"/>
                      <a:pt x="244" y="53"/>
                    </a:cubicBezTo>
                    <a:cubicBezTo>
                      <a:pt x="237" y="32"/>
                      <a:pt x="225" y="16"/>
                      <a:pt x="207" y="7"/>
                    </a:cubicBezTo>
                    <a:cubicBezTo>
                      <a:pt x="202" y="4"/>
                      <a:pt x="196" y="2"/>
                      <a:pt x="190" y="1"/>
                    </a:cubicBezTo>
                    <a:cubicBezTo>
                      <a:pt x="183" y="0"/>
                      <a:pt x="183" y="0"/>
                      <a:pt x="183" y="0"/>
                    </a:cubicBezTo>
                    <a:cubicBezTo>
                      <a:pt x="144" y="1"/>
                      <a:pt x="144" y="1"/>
                      <a:pt x="144" y="1"/>
                    </a:cubicBezTo>
                    <a:cubicBezTo>
                      <a:pt x="143" y="1"/>
                      <a:pt x="143" y="1"/>
                      <a:pt x="143" y="1"/>
                    </a:cubicBezTo>
                    <a:cubicBezTo>
                      <a:pt x="142" y="1"/>
                      <a:pt x="142" y="1"/>
                      <a:pt x="142" y="1"/>
                    </a:cubicBezTo>
                    <a:cubicBezTo>
                      <a:pt x="103" y="0"/>
                      <a:pt x="103" y="0"/>
                      <a:pt x="103" y="0"/>
                    </a:cubicBezTo>
                    <a:cubicBezTo>
                      <a:pt x="96" y="1"/>
                      <a:pt x="96" y="1"/>
                      <a:pt x="96" y="1"/>
                    </a:cubicBezTo>
                    <a:cubicBezTo>
                      <a:pt x="90" y="2"/>
                      <a:pt x="84" y="4"/>
                      <a:pt x="79" y="7"/>
                    </a:cubicBezTo>
                    <a:cubicBezTo>
                      <a:pt x="61" y="16"/>
                      <a:pt x="49" y="32"/>
                      <a:pt x="42" y="53"/>
                    </a:cubicBezTo>
                    <a:cubicBezTo>
                      <a:pt x="32" y="88"/>
                      <a:pt x="18" y="135"/>
                      <a:pt x="2" y="194"/>
                    </a:cubicBezTo>
                    <a:cubicBezTo>
                      <a:pt x="1" y="200"/>
                      <a:pt x="0" y="204"/>
                      <a:pt x="0" y="208"/>
                    </a:cubicBezTo>
                    <a:cubicBezTo>
                      <a:pt x="0" y="212"/>
                      <a:pt x="1" y="216"/>
                      <a:pt x="3" y="218"/>
                    </a:cubicBezTo>
                    <a:cubicBezTo>
                      <a:pt x="5" y="221"/>
                      <a:pt x="8" y="223"/>
                      <a:pt x="11" y="224"/>
                    </a:cubicBezTo>
                    <a:cubicBezTo>
                      <a:pt x="18" y="226"/>
                      <a:pt x="23" y="227"/>
                      <a:pt x="27" y="224"/>
                    </a:cubicBezTo>
                    <a:cubicBezTo>
                      <a:pt x="33" y="221"/>
                      <a:pt x="38" y="214"/>
                      <a:pt x="42" y="203"/>
                    </a:cubicBezTo>
                    <a:cubicBezTo>
                      <a:pt x="46" y="192"/>
                      <a:pt x="53" y="168"/>
                      <a:pt x="65" y="129"/>
                    </a:cubicBezTo>
                    <a:cubicBezTo>
                      <a:pt x="81" y="73"/>
                      <a:pt x="81" y="73"/>
                      <a:pt x="81" y="73"/>
                    </a:cubicBezTo>
                    <a:cubicBezTo>
                      <a:pt x="93" y="72"/>
                      <a:pt x="93" y="72"/>
                      <a:pt x="93" y="72"/>
                    </a:cubicBezTo>
                    <a:cubicBezTo>
                      <a:pt x="37" y="265"/>
                      <a:pt x="37" y="265"/>
                      <a:pt x="37" y="265"/>
                    </a:cubicBezTo>
                    <a:cubicBezTo>
                      <a:pt x="87" y="265"/>
                      <a:pt x="87" y="265"/>
                      <a:pt x="87" y="265"/>
                    </a:cubicBezTo>
                    <a:cubicBezTo>
                      <a:pt x="87" y="500"/>
                      <a:pt x="87" y="500"/>
                      <a:pt x="87" y="500"/>
                    </a:cubicBezTo>
                    <a:cubicBezTo>
                      <a:pt x="88" y="508"/>
                      <a:pt x="91" y="514"/>
                      <a:pt x="97" y="517"/>
                    </a:cubicBezTo>
                    <a:cubicBezTo>
                      <a:pt x="100" y="518"/>
                      <a:pt x="104" y="519"/>
                      <a:pt x="110" y="519"/>
                    </a:cubicBezTo>
                    <a:cubicBezTo>
                      <a:pt x="126" y="519"/>
                      <a:pt x="134" y="513"/>
                      <a:pt x="135" y="500"/>
                    </a:cubicBezTo>
                    <a:cubicBezTo>
                      <a:pt x="135" y="491"/>
                      <a:pt x="136" y="412"/>
                      <a:pt x="136" y="264"/>
                    </a:cubicBezTo>
                    <a:cubicBezTo>
                      <a:pt x="149" y="264"/>
                      <a:pt x="149" y="264"/>
                      <a:pt x="149" y="264"/>
                    </a:cubicBezTo>
                    <a:cubicBezTo>
                      <a:pt x="149" y="264"/>
                      <a:pt x="149" y="264"/>
                      <a:pt x="149" y="264"/>
                    </a:cubicBezTo>
                    <a:cubicBezTo>
                      <a:pt x="150" y="413"/>
                      <a:pt x="151" y="491"/>
                      <a:pt x="151" y="500"/>
                    </a:cubicBezTo>
                    <a:cubicBezTo>
                      <a:pt x="152" y="513"/>
                      <a:pt x="160" y="519"/>
                      <a:pt x="176" y="519"/>
                    </a:cubicBezTo>
                    <a:cubicBezTo>
                      <a:pt x="182" y="519"/>
                      <a:pt x="186" y="518"/>
                      <a:pt x="189" y="517"/>
                    </a:cubicBezTo>
                    <a:cubicBezTo>
                      <a:pt x="195" y="514"/>
                      <a:pt x="198" y="508"/>
                      <a:pt x="199" y="500"/>
                    </a:cubicBezTo>
                    <a:cubicBezTo>
                      <a:pt x="202" y="265"/>
                      <a:pt x="202" y="265"/>
                      <a:pt x="202" y="265"/>
                    </a:cubicBezTo>
                    <a:cubicBezTo>
                      <a:pt x="250" y="265"/>
                      <a:pt x="250" y="265"/>
                      <a:pt x="250" y="265"/>
                    </a:cubicBezTo>
                    <a:cubicBezTo>
                      <a:pt x="193" y="72"/>
                      <a:pt x="193" y="72"/>
                      <a:pt x="193" y="72"/>
                    </a:cubicBezTo>
                    <a:cubicBezTo>
                      <a:pt x="205" y="73"/>
                      <a:pt x="205" y="73"/>
                      <a:pt x="205" y="73"/>
                    </a:cubicBezTo>
                    <a:cubicBezTo>
                      <a:pt x="221" y="129"/>
                      <a:pt x="221" y="129"/>
                      <a:pt x="221" y="129"/>
                    </a:cubicBezTo>
                    <a:cubicBezTo>
                      <a:pt x="233" y="168"/>
                      <a:pt x="240" y="192"/>
                      <a:pt x="244" y="203"/>
                    </a:cubicBezTo>
                    <a:cubicBezTo>
                      <a:pt x="248" y="214"/>
                      <a:pt x="253" y="221"/>
                      <a:pt x="259" y="224"/>
                    </a:cubicBezTo>
                    <a:cubicBezTo>
                      <a:pt x="263" y="227"/>
                      <a:pt x="268" y="226"/>
                      <a:pt x="275" y="224"/>
                    </a:cubicBezTo>
                    <a:cubicBezTo>
                      <a:pt x="278" y="223"/>
                      <a:pt x="281" y="221"/>
                      <a:pt x="283" y="218"/>
                    </a:cubicBezTo>
                    <a:cubicBezTo>
                      <a:pt x="285" y="216"/>
                      <a:pt x="286" y="212"/>
                      <a:pt x="286" y="208"/>
                    </a:cubicBezTo>
                    <a:cubicBezTo>
                      <a:pt x="286" y="204"/>
                      <a:pt x="285" y="200"/>
                      <a:pt x="284" y="194"/>
                    </a:cubicBez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marL="0" marR="0" lvl="0" indent="0" algn="l" defTabSz="1343985" rtl="0" eaLnBrk="1" fontAlgn="auto" latinLnBrk="0" hangingPunct="1">
                  <a:lnSpc>
                    <a:spcPct val="100000"/>
                  </a:lnSpc>
                  <a:spcBef>
                    <a:spcPts val="0"/>
                  </a:spcBef>
                  <a:spcAft>
                    <a:spcPts val="0"/>
                  </a:spcAft>
                  <a:buClrTx/>
                  <a:buSzTx/>
                  <a:buFontTx/>
                  <a:buNone/>
                  <a:tabLst/>
                  <a:defRPr/>
                </a:pPr>
                <a:endParaRPr kumimoji="0" lang="en-GB" sz="2646" b="0" i="0" u="none" strike="noStrike" kern="0" cap="none" spc="0" normalizeH="0" baseline="0" noProof="0" dirty="0">
                  <a:ln>
                    <a:noFill/>
                  </a:ln>
                  <a:solidFill>
                    <a:sysClr val="windowText" lastClr="000000"/>
                  </a:solidFill>
                  <a:effectLst/>
                  <a:uLnTx/>
                  <a:uFillTx/>
                  <a:latin typeface="Calibri Light"/>
                  <a:ea typeface="+mn-ea"/>
                  <a:cs typeface="+mn-cs"/>
                </a:endParaRPr>
              </a:p>
            </p:txBody>
          </p:sp>
        </p:grpSp>
        <p:sp>
          <p:nvSpPr>
            <p:cNvPr id="42" name="TextBox 41"/>
            <p:cNvSpPr txBox="1"/>
            <p:nvPr/>
          </p:nvSpPr>
          <p:spPr>
            <a:xfrm rot="16200000">
              <a:off x="4517888" y="4381444"/>
              <a:ext cx="398019" cy="215466"/>
            </a:xfrm>
            <a:prstGeom prst="rect">
              <a:avLst/>
            </a:prstGeom>
          </p:spPr>
          <p:txBody>
            <a:bodyPr vert="horz" wrap="square" lIns="0" tIns="0" rIns="0" bIns="0" rtlCol="0">
              <a:spAutoFit/>
            </a:bodyPr>
            <a:lstStyle/>
            <a:p>
              <a:pPr marL="7001" marR="0" lvl="0" indent="0" algn="ctr" defTabSz="1343985" rtl="0" eaLnBrk="1" fontAlgn="auto" latinLnBrk="0" hangingPunct="1">
                <a:lnSpc>
                  <a:spcPct val="100000"/>
                </a:lnSpc>
                <a:spcBef>
                  <a:spcPts val="0"/>
                </a:spcBef>
                <a:spcAft>
                  <a:spcPts val="0"/>
                </a:spcAft>
                <a:buClrTx/>
                <a:buSzTx/>
                <a:buFontTx/>
                <a:buNone/>
                <a:tabLst/>
                <a:defRPr/>
              </a:pPr>
              <a:r>
                <a:rPr kumimoji="0" lang="da-DK" sz="2058" b="0" i="0" u="none" strike="noStrike" kern="0" cap="none" spc="0" normalizeH="0" baseline="0" noProof="0" dirty="0">
                  <a:ln>
                    <a:noFill/>
                  </a:ln>
                  <a:solidFill>
                    <a:srgbClr val="92278F">
                      <a:lumMod val="75000"/>
                    </a:srgbClr>
                  </a:solidFill>
                  <a:effectLst/>
                  <a:uLnTx/>
                  <a:uFillTx/>
                  <a:latin typeface="Arial Rounded MT Bold"/>
                  <a:ea typeface="+mn-ea"/>
                  <a:cs typeface="+mn-cs"/>
                </a:rPr>
                <a:t>54</a:t>
              </a:r>
              <a:r>
                <a:rPr kumimoji="0" lang="da-DK" sz="1470" b="1" i="0" u="none" strike="noStrike" kern="0" cap="none" spc="0" normalizeH="0" baseline="0" noProof="0" dirty="0">
                  <a:ln>
                    <a:noFill/>
                  </a:ln>
                  <a:solidFill>
                    <a:srgbClr val="92278F">
                      <a:lumMod val="75000"/>
                    </a:srgbClr>
                  </a:solidFill>
                  <a:effectLst/>
                  <a:uLnTx/>
                  <a:uFillTx/>
                  <a:latin typeface="Arial Rounded MT Bold"/>
                  <a:ea typeface="+mn-ea"/>
                  <a:cs typeface="+mn-cs"/>
                </a:rPr>
                <a:t>%</a:t>
              </a:r>
              <a:endParaRPr kumimoji="0" lang="da-DK" sz="1764" b="1" i="0" u="none" strike="noStrike" kern="0" cap="none" spc="0" normalizeH="0" baseline="0" noProof="0" dirty="0">
                <a:ln>
                  <a:noFill/>
                </a:ln>
                <a:solidFill>
                  <a:srgbClr val="92278F">
                    <a:lumMod val="75000"/>
                  </a:srgbClr>
                </a:solidFill>
                <a:effectLst/>
                <a:uLnTx/>
                <a:uFillTx/>
                <a:latin typeface="Arial Rounded MT Bold"/>
                <a:ea typeface="+mn-ea"/>
                <a:cs typeface="+mn-cs"/>
              </a:endParaRPr>
            </a:p>
          </p:txBody>
        </p:sp>
      </p:grpSp>
      <p:grpSp>
        <p:nvGrpSpPr>
          <p:cNvPr id="45" name="Group 44"/>
          <p:cNvGrpSpPr/>
          <p:nvPr/>
        </p:nvGrpSpPr>
        <p:grpSpPr>
          <a:xfrm>
            <a:off x="5850796" y="6059334"/>
            <a:ext cx="1450367" cy="1211087"/>
            <a:chOff x="4260972" y="4249633"/>
            <a:chExt cx="986784" cy="823986"/>
          </a:xfrm>
        </p:grpSpPr>
        <p:grpSp>
          <p:nvGrpSpPr>
            <p:cNvPr id="46" name="Group 45"/>
            <p:cNvGrpSpPr/>
            <p:nvPr/>
          </p:nvGrpSpPr>
          <p:grpSpPr>
            <a:xfrm>
              <a:off x="4260972" y="4249633"/>
              <a:ext cx="986784" cy="823986"/>
              <a:chOff x="4260972" y="4249633"/>
              <a:chExt cx="986784" cy="823986"/>
            </a:xfrm>
          </p:grpSpPr>
          <p:sp>
            <p:nvSpPr>
              <p:cNvPr id="48" name="Rounded Rectangle 29"/>
              <p:cNvSpPr/>
              <p:nvPr/>
            </p:nvSpPr>
            <p:spPr>
              <a:xfrm>
                <a:off x="4260972" y="4249633"/>
                <a:ext cx="776057" cy="823986"/>
              </a:xfrm>
              <a:prstGeom prst="roundRect">
                <a:avLst/>
              </a:prstGeom>
              <a:solidFill>
                <a:sysClr val="window" lastClr="FFFFFF"/>
              </a:solidFill>
              <a:ln w="25400" cap="flat" cmpd="sng" algn="ctr">
                <a:noFill/>
                <a:prstDash val="solid"/>
              </a:ln>
              <a:effectLst/>
            </p:spPr>
            <p:txBody>
              <a:bodyPr rtlCol="0" anchor="ctr"/>
              <a:lstStyle/>
              <a:p>
                <a:pPr marL="0" marR="0" lvl="0" indent="0" algn="ctr" defTabSz="1343985" rtl="0" eaLnBrk="1" fontAlgn="auto" latinLnBrk="0" hangingPunct="1">
                  <a:lnSpc>
                    <a:spcPct val="100000"/>
                  </a:lnSpc>
                  <a:spcBef>
                    <a:spcPts val="0"/>
                  </a:spcBef>
                  <a:spcAft>
                    <a:spcPts val="0"/>
                  </a:spcAft>
                  <a:buClrTx/>
                  <a:buSzTx/>
                  <a:buFontTx/>
                  <a:buNone/>
                  <a:tabLst/>
                  <a:defRPr/>
                </a:pPr>
                <a:endParaRPr kumimoji="0" lang="da-DK" sz="2646" b="0" i="0" u="none" strike="noStrike" kern="0" cap="none" spc="0" normalizeH="0" baseline="0" noProof="0">
                  <a:ln>
                    <a:noFill/>
                  </a:ln>
                  <a:solidFill>
                    <a:sysClr val="windowText" lastClr="000000"/>
                  </a:solidFill>
                  <a:effectLst/>
                  <a:uLnTx/>
                  <a:uFillTx/>
                  <a:latin typeface="Calibri Light"/>
                  <a:ea typeface="+mn-ea"/>
                  <a:cs typeface="+mn-cs"/>
                </a:endParaRPr>
              </a:p>
            </p:txBody>
          </p:sp>
          <p:sp>
            <p:nvSpPr>
              <p:cNvPr id="49" name="Isosceles Triangle 48"/>
              <p:cNvSpPr/>
              <p:nvPr/>
            </p:nvSpPr>
            <p:spPr>
              <a:xfrm rot="6670216">
                <a:off x="4993066" y="4787203"/>
                <a:ext cx="220771" cy="288608"/>
              </a:xfrm>
              <a:prstGeom prst="triangle">
                <a:avLst/>
              </a:prstGeom>
              <a:solidFill>
                <a:sysClr val="window" lastClr="FFFFFF"/>
              </a:solidFill>
              <a:ln w="25400" cap="flat" cmpd="sng" algn="ctr">
                <a:noFill/>
                <a:prstDash val="solid"/>
              </a:ln>
              <a:effectLst/>
            </p:spPr>
            <p:txBody>
              <a:bodyPr rtlCol="0" anchor="ctr"/>
              <a:lstStyle/>
              <a:p>
                <a:pPr marL="0" marR="0" lvl="0" indent="0" algn="ctr" defTabSz="1343985" rtl="0" eaLnBrk="1" fontAlgn="auto" latinLnBrk="0" hangingPunct="1">
                  <a:lnSpc>
                    <a:spcPct val="100000"/>
                  </a:lnSpc>
                  <a:spcBef>
                    <a:spcPts val="0"/>
                  </a:spcBef>
                  <a:spcAft>
                    <a:spcPts val="0"/>
                  </a:spcAft>
                  <a:buClrTx/>
                  <a:buSzTx/>
                  <a:buFontTx/>
                  <a:buNone/>
                  <a:tabLst/>
                  <a:defRPr/>
                </a:pPr>
                <a:endParaRPr kumimoji="0" lang="da-DK" sz="2646" b="0" i="0" u="none" strike="noStrike" kern="0" cap="none" spc="0" normalizeH="0" baseline="0" noProof="0">
                  <a:ln>
                    <a:noFill/>
                  </a:ln>
                  <a:solidFill>
                    <a:sysClr val="windowText" lastClr="000000"/>
                  </a:solidFill>
                  <a:effectLst/>
                  <a:uLnTx/>
                  <a:uFillTx/>
                  <a:latin typeface="Calibri Light"/>
                  <a:ea typeface="+mn-ea"/>
                  <a:cs typeface="+mn-cs"/>
                </a:endParaRPr>
              </a:p>
            </p:txBody>
          </p:sp>
        </p:grpSp>
        <p:sp>
          <p:nvSpPr>
            <p:cNvPr id="47" name="TextBox 46"/>
            <p:cNvSpPr txBox="1"/>
            <p:nvPr/>
          </p:nvSpPr>
          <p:spPr>
            <a:xfrm>
              <a:off x="4260972" y="4389058"/>
              <a:ext cx="767120" cy="523286"/>
            </a:xfrm>
            <a:prstGeom prst="rect">
              <a:avLst/>
            </a:prstGeom>
          </p:spPr>
          <p:txBody>
            <a:bodyPr vert="horz" wrap="square" lIns="0" tIns="0" rIns="0" bIns="0" rtlCol="0">
              <a:spAutoFit/>
            </a:bodyPr>
            <a:lstStyle/>
            <a:p>
              <a:pPr marL="7001" marR="0" lvl="0" indent="0" algn="ctr" defTabSz="1343985" rtl="0" eaLnBrk="1" fontAlgn="auto" latinLnBrk="0" hangingPunct="1">
                <a:lnSpc>
                  <a:spcPct val="100000"/>
                </a:lnSpc>
                <a:spcBef>
                  <a:spcPts val="0"/>
                </a:spcBef>
                <a:spcAft>
                  <a:spcPts val="0"/>
                </a:spcAft>
                <a:buClrTx/>
                <a:buSzTx/>
                <a:buFontTx/>
                <a:buNone/>
                <a:tabLst/>
                <a:defRPr/>
              </a:pPr>
              <a:r>
                <a:rPr lang="da-DK" sz="2646" kern="0" dirty="0">
                  <a:solidFill>
                    <a:srgbClr val="92278F">
                      <a:lumMod val="75000"/>
                    </a:srgbClr>
                  </a:solidFill>
                  <a:latin typeface="Arial Rounded MT Bold"/>
                </a:rPr>
                <a:t>42</a:t>
              </a:r>
              <a:r>
                <a:rPr kumimoji="0" lang="da-DK" sz="1617" b="1" i="0" u="none" strike="noStrike" kern="0" cap="none" spc="0" normalizeH="0" baseline="0" noProof="0" dirty="0">
                  <a:ln>
                    <a:noFill/>
                  </a:ln>
                  <a:solidFill>
                    <a:srgbClr val="92278F">
                      <a:lumMod val="75000"/>
                    </a:srgbClr>
                  </a:solidFill>
                  <a:effectLst/>
                  <a:uLnTx/>
                  <a:uFillTx/>
                  <a:latin typeface="Arial Rounded MT Bold"/>
                  <a:ea typeface="+mn-ea"/>
                  <a:cs typeface="+mn-cs"/>
                </a:rPr>
                <a:t>%</a:t>
              </a:r>
              <a:r>
                <a:rPr kumimoji="0" lang="da-DK" sz="2646" b="1" i="0" u="none" strike="noStrike" kern="0" cap="none" spc="0" normalizeH="0" baseline="0" noProof="0" dirty="0">
                  <a:ln>
                    <a:noFill/>
                  </a:ln>
                  <a:solidFill>
                    <a:srgbClr val="92278F">
                      <a:lumMod val="75000"/>
                    </a:srgbClr>
                  </a:solidFill>
                  <a:effectLst/>
                  <a:uLnTx/>
                  <a:uFillTx/>
                  <a:latin typeface="Arial Rounded MT Bold"/>
                  <a:ea typeface="+mn-ea"/>
                  <a:cs typeface="+mn-cs"/>
                </a:rPr>
                <a:t> </a:t>
              </a:r>
            </a:p>
            <a:p>
              <a:pPr marL="7001" marR="0" lvl="0" indent="0" algn="ctr" defTabSz="1343985" rtl="0" eaLnBrk="1" fontAlgn="auto" latinLnBrk="0" hangingPunct="1">
                <a:lnSpc>
                  <a:spcPct val="100000"/>
                </a:lnSpc>
                <a:spcBef>
                  <a:spcPts val="0"/>
                </a:spcBef>
                <a:spcAft>
                  <a:spcPts val="0"/>
                </a:spcAft>
                <a:buClrTx/>
                <a:buSzTx/>
                <a:buFontTx/>
                <a:buNone/>
                <a:tabLst/>
                <a:defRPr/>
              </a:pPr>
              <a:r>
                <a:rPr kumimoji="0" lang="da-DK" sz="1029" b="0" i="0" u="none" strike="noStrike" kern="0" cap="none" spc="0" normalizeH="0" baseline="0" noProof="0" dirty="0">
                  <a:ln>
                    <a:noFill/>
                  </a:ln>
                  <a:solidFill>
                    <a:srgbClr val="92278F">
                      <a:lumMod val="75000"/>
                    </a:srgbClr>
                  </a:solidFill>
                  <a:effectLst/>
                  <a:uLnTx/>
                  <a:uFillTx/>
                  <a:latin typeface="Arial Rounded MT Bold"/>
                  <a:ea typeface="+mn-ea"/>
                  <a:cs typeface="+mn-cs"/>
                </a:rPr>
                <a:t>ARE BELOW</a:t>
              </a:r>
            </a:p>
            <a:p>
              <a:pPr marL="7001" marR="0" lvl="0" indent="0" algn="ctr" defTabSz="1343985" rtl="0" eaLnBrk="1" fontAlgn="auto" latinLnBrk="0" hangingPunct="1">
                <a:lnSpc>
                  <a:spcPct val="100000"/>
                </a:lnSpc>
                <a:spcBef>
                  <a:spcPts val="0"/>
                </a:spcBef>
                <a:spcAft>
                  <a:spcPts val="0"/>
                </a:spcAft>
                <a:buClrTx/>
                <a:buSzTx/>
                <a:buFontTx/>
                <a:buNone/>
                <a:tabLst/>
                <a:defRPr/>
              </a:pPr>
              <a:r>
                <a:rPr kumimoji="0" lang="da-DK" sz="1323" b="1" i="0" u="none" strike="noStrike" kern="0" cap="none" spc="0" normalizeH="0" baseline="0" noProof="0" dirty="0">
                  <a:ln>
                    <a:noFill/>
                  </a:ln>
                  <a:solidFill>
                    <a:srgbClr val="92278F">
                      <a:lumMod val="75000"/>
                    </a:srgbClr>
                  </a:solidFill>
                  <a:effectLst/>
                  <a:uLnTx/>
                  <a:uFillTx/>
                  <a:latin typeface="Arial Rounded MT Bold"/>
                  <a:ea typeface="+mn-ea"/>
                  <a:cs typeface="+mn-cs"/>
                </a:rPr>
                <a:t>40 </a:t>
              </a:r>
              <a:r>
                <a:rPr kumimoji="0" lang="da-DK" sz="1029" b="0" i="0" u="none" strike="noStrike" kern="0" cap="none" spc="0" normalizeH="0" baseline="0" noProof="0" dirty="0">
                  <a:ln>
                    <a:noFill/>
                  </a:ln>
                  <a:solidFill>
                    <a:srgbClr val="92278F">
                      <a:lumMod val="75000"/>
                    </a:srgbClr>
                  </a:solidFill>
                  <a:effectLst/>
                  <a:uLnTx/>
                  <a:uFillTx/>
                  <a:latin typeface="Arial Rounded MT Bold"/>
                  <a:ea typeface="+mn-ea"/>
                  <a:cs typeface="+mn-cs"/>
                </a:rPr>
                <a:t>YEARS</a:t>
              </a:r>
              <a:endParaRPr kumimoji="0" lang="da-DK" sz="1176" b="0" i="0" u="none" strike="noStrike" kern="0" cap="none" spc="0" normalizeH="0" baseline="0" noProof="0" dirty="0">
                <a:ln>
                  <a:noFill/>
                </a:ln>
                <a:solidFill>
                  <a:srgbClr val="92278F">
                    <a:lumMod val="75000"/>
                  </a:srgbClr>
                </a:solidFill>
                <a:effectLst/>
                <a:uLnTx/>
                <a:uFillTx/>
                <a:latin typeface="Arial Rounded MT Bold"/>
                <a:ea typeface="+mn-ea"/>
                <a:cs typeface="+mn-cs"/>
              </a:endParaRPr>
            </a:p>
          </p:txBody>
        </p:sp>
      </p:grpSp>
      <p:grpSp>
        <p:nvGrpSpPr>
          <p:cNvPr id="55" name="Group 54"/>
          <p:cNvGrpSpPr/>
          <p:nvPr/>
        </p:nvGrpSpPr>
        <p:grpSpPr>
          <a:xfrm>
            <a:off x="9205514" y="6067396"/>
            <a:ext cx="1457488" cy="1211088"/>
            <a:chOff x="4045400" y="4249633"/>
            <a:chExt cx="991629" cy="823986"/>
          </a:xfrm>
        </p:grpSpPr>
        <p:grpSp>
          <p:nvGrpSpPr>
            <p:cNvPr id="56" name="Group 55"/>
            <p:cNvGrpSpPr/>
            <p:nvPr/>
          </p:nvGrpSpPr>
          <p:grpSpPr>
            <a:xfrm>
              <a:off x="4045400" y="4249633"/>
              <a:ext cx="991629" cy="823986"/>
              <a:chOff x="4045400" y="4249633"/>
              <a:chExt cx="991629" cy="823986"/>
            </a:xfrm>
          </p:grpSpPr>
          <p:sp>
            <p:nvSpPr>
              <p:cNvPr id="58" name="Rounded Rectangle 39"/>
              <p:cNvSpPr/>
              <p:nvPr/>
            </p:nvSpPr>
            <p:spPr>
              <a:xfrm>
                <a:off x="4260972" y="4249633"/>
                <a:ext cx="776057" cy="823986"/>
              </a:xfrm>
              <a:prstGeom prst="roundRect">
                <a:avLst/>
              </a:prstGeom>
              <a:solidFill>
                <a:sysClr val="window" lastClr="FFFFFF"/>
              </a:solidFill>
              <a:ln w="25400" cap="flat" cmpd="sng" algn="ctr">
                <a:noFill/>
                <a:prstDash val="solid"/>
              </a:ln>
              <a:effectLst/>
            </p:spPr>
            <p:txBody>
              <a:bodyPr rtlCol="0" anchor="ctr"/>
              <a:lstStyle/>
              <a:p>
                <a:pPr marL="0" marR="0" lvl="0" indent="0" algn="ctr" defTabSz="1343985" rtl="0" eaLnBrk="1" fontAlgn="auto" latinLnBrk="0" hangingPunct="1">
                  <a:lnSpc>
                    <a:spcPct val="100000"/>
                  </a:lnSpc>
                  <a:spcBef>
                    <a:spcPts val="0"/>
                  </a:spcBef>
                  <a:spcAft>
                    <a:spcPts val="0"/>
                  </a:spcAft>
                  <a:buClrTx/>
                  <a:buSzTx/>
                  <a:buFontTx/>
                  <a:buNone/>
                  <a:tabLst/>
                  <a:defRPr/>
                </a:pPr>
                <a:endParaRPr kumimoji="0" lang="da-DK" sz="2646" b="0" i="0" u="none" strike="noStrike" kern="0" cap="none" spc="0" normalizeH="0" baseline="0" noProof="0">
                  <a:ln>
                    <a:noFill/>
                  </a:ln>
                  <a:solidFill>
                    <a:sysClr val="windowText" lastClr="000000"/>
                  </a:solidFill>
                  <a:effectLst/>
                  <a:uLnTx/>
                  <a:uFillTx/>
                  <a:latin typeface="Calibri Light"/>
                  <a:ea typeface="+mn-ea"/>
                  <a:cs typeface="+mn-cs"/>
                </a:endParaRPr>
              </a:p>
            </p:txBody>
          </p:sp>
          <p:sp>
            <p:nvSpPr>
              <p:cNvPr id="59" name="Isosceles Triangle 58"/>
              <p:cNvSpPr/>
              <p:nvPr/>
            </p:nvSpPr>
            <p:spPr>
              <a:xfrm rot="14918648">
                <a:off x="4079318" y="4791244"/>
                <a:ext cx="220771" cy="288608"/>
              </a:xfrm>
              <a:prstGeom prst="triangle">
                <a:avLst/>
              </a:prstGeom>
              <a:solidFill>
                <a:sysClr val="window" lastClr="FFFFFF"/>
              </a:solidFill>
              <a:ln w="25400" cap="flat" cmpd="sng" algn="ctr">
                <a:noFill/>
                <a:prstDash val="solid"/>
              </a:ln>
              <a:effectLst/>
            </p:spPr>
            <p:txBody>
              <a:bodyPr rtlCol="0" anchor="ctr"/>
              <a:lstStyle/>
              <a:p>
                <a:pPr marL="0" marR="0" lvl="0" indent="0" algn="ctr" defTabSz="1343985" rtl="0" eaLnBrk="1" fontAlgn="auto" latinLnBrk="0" hangingPunct="1">
                  <a:lnSpc>
                    <a:spcPct val="100000"/>
                  </a:lnSpc>
                  <a:spcBef>
                    <a:spcPts val="0"/>
                  </a:spcBef>
                  <a:spcAft>
                    <a:spcPts val="0"/>
                  </a:spcAft>
                  <a:buClrTx/>
                  <a:buSzTx/>
                  <a:buFontTx/>
                  <a:buNone/>
                  <a:tabLst/>
                  <a:defRPr/>
                </a:pPr>
                <a:endParaRPr kumimoji="0" lang="da-DK" sz="2646" b="0" i="0" u="none" strike="noStrike" kern="0" cap="none" spc="0" normalizeH="0" baseline="0" noProof="0">
                  <a:ln>
                    <a:noFill/>
                  </a:ln>
                  <a:solidFill>
                    <a:sysClr val="windowText" lastClr="000000"/>
                  </a:solidFill>
                  <a:effectLst/>
                  <a:uLnTx/>
                  <a:uFillTx/>
                  <a:latin typeface="Calibri Light"/>
                  <a:ea typeface="+mn-ea"/>
                  <a:cs typeface="+mn-cs"/>
                </a:endParaRPr>
              </a:p>
            </p:txBody>
          </p:sp>
        </p:grpSp>
        <p:sp>
          <p:nvSpPr>
            <p:cNvPr id="57" name="TextBox 56"/>
            <p:cNvSpPr txBox="1"/>
            <p:nvPr/>
          </p:nvSpPr>
          <p:spPr>
            <a:xfrm>
              <a:off x="4260971" y="4346194"/>
              <a:ext cx="776057" cy="538729"/>
            </a:xfrm>
            <a:prstGeom prst="rect">
              <a:avLst/>
            </a:prstGeom>
          </p:spPr>
          <p:txBody>
            <a:bodyPr vert="horz" wrap="square" lIns="0" tIns="0" rIns="0" bIns="0" rtlCol="0">
              <a:spAutoFit/>
            </a:bodyPr>
            <a:lstStyle/>
            <a:p>
              <a:pPr marL="7001" lvl="0" algn="ctr" defTabSz="1343985">
                <a:defRPr/>
              </a:pPr>
              <a:r>
                <a:rPr kumimoji="0" lang="da-DK" sz="1029" b="0" i="0" u="none" strike="noStrike" kern="0" cap="none" spc="0" normalizeH="0" baseline="0" noProof="0" dirty="0">
                  <a:ln>
                    <a:noFill/>
                  </a:ln>
                  <a:solidFill>
                    <a:srgbClr val="92278F">
                      <a:lumMod val="75000"/>
                    </a:srgbClr>
                  </a:solidFill>
                  <a:effectLst/>
                  <a:uLnTx/>
                  <a:uFillTx/>
                  <a:latin typeface="Arial Rounded MT Bold"/>
                  <a:ea typeface="+mn-ea"/>
                  <a:cs typeface="+mn-cs"/>
                </a:rPr>
                <a:t>SHARE OF </a:t>
              </a:r>
              <a:r>
                <a:rPr lang="da-DK" sz="1029" kern="0" dirty="0">
                  <a:solidFill>
                    <a:srgbClr val="92278F">
                      <a:lumMod val="75000"/>
                    </a:srgbClr>
                  </a:solidFill>
                  <a:latin typeface="Arial Rounded MT Bold"/>
                </a:rPr>
                <a:t>OVERNIGHT STAYS</a:t>
              </a:r>
              <a:endParaRPr kumimoji="0" lang="da-DK" sz="1029" b="0" i="0" u="none" strike="noStrike" kern="0" cap="none" spc="0" normalizeH="0" baseline="0" noProof="0" dirty="0">
                <a:ln>
                  <a:noFill/>
                </a:ln>
                <a:solidFill>
                  <a:srgbClr val="92278F">
                    <a:lumMod val="75000"/>
                  </a:srgbClr>
                </a:solidFill>
                <a:effectLst/>
                <a:uLnTx/>
                <a:uFillTx/>
                <a:latin typeface="Arial Rounded MT Bold"/>
                <a:ea typeface="+mn-ea"/>
                <a:cs typeface="+mn-cs"/>
              </a:endParaRPr>
            </a:p>
            <a:p>
              <a:pPr marL="7001" marR="0" lvl="0" indent="0" algn="ctr" defTabSz="1343985" rtl="0" eaLnBrk="1" fontAlgn="auto" latinLnBrk="0" hangingPunct="1">
                <a:lnSpc>
                  <a:spcPct val="100000"/>
                </a:lnSpc>
                <a:spcBef>
                  <a:spcPts val="0"/>
                </a:spcBef>
                <a:spcAft>
                  <a:spcPts val="0"/>
                </a:spcAft>
                <a:buClrTx/>
                <a:buSzTx/>
                <a:buFontTx/>
                <a:buNone/>
                <a:tabLst/>
                <a:defRPr/>
              </a:pPr>
              <a:r>
                <a:rPr lang="da-DK" sz="2058" kern="0" dirty="0">
                  <a:solidFill>
                    <a:srgbClr val="92278F">
                      <a:lumMod val="75000"/>
                    </a:srgbClr>
                  </a:solidFill>
                  <a:latin typeface="Arial Rounded MT Bold"/>
                </a:rPr>
                <a:t>7</a:t>
              </a:r>
              <a:r>
                <a:rPr kumimoji="0" lang="da-DK" sz="1470" b="1" i="0" u="none" strike="noStrike" kern="0" cap="none" spc="0" normalizeH="0" baseline="0" noProof="0" dirty="0">
                  <a:ln>
                    <a:noFill/>
                  </a:ln>
                  <a:solidFill>
                    <a:srgbClr val="92278F">
                      <a:lumMod val="75000"/>
                    </a:srgbClr>
                  </a:solidFill>
                  <a:effectLst/>
                  <a:uLnTx/>
                  <a:uFillTx/>
                  <a:latin typeface="Arial Rounded MT Bold"/>
                  <a:ea typeface="+mn-ea"/>
                  <a:cs typeface="+mn-cs"/>
                </a:rPr>
                <a:t>%</a:t>
              </a:r>
              <a:endParaRPr kumimoji="0" lang="da-DK" sz="1176" b="0" i="0" u="none" strike="noStrike" kern="0" cap="none" spc="0" normalizeH="0" baseline="0" noProof="0" dirty="0">
                <a:ln>
                  <a:noFill/>
                </a:ln>
                <a:solidFill>
                  <a:srgbClr val="92278F">
                    <a:lumMod val="75000"/>
                  </a:srgbClr>
                </a:solidFill>
                <a:effectLst/>
                <a:uLnTx/>
                <a:uFillTx/>
                <a:latin typeface="Arial Rounded MT Bold"/>
                <a:ea typeface="+mn-ea"/>
                <a:cs typeface="+mn-cs"/>
              </a:endParaRPr>
            </a:p>
          </p:txBody>
        </p:sp>
      </p:grpSp>
      <p:sp>
        <p:nvSpPr>
          <p:cNvPr id="61" name="Oval 60"/>
          <p:cNvSpPr/>
          <p:nvPr/>
        </p:nvSpPr>
        <p:spPr>
          <a:xfrm>
            <a:off x="-409658" y="1691683"/>
            <a:ext cx="3673161" cy="3444494"/>
          </a:xfrm>
          <a:prstGeom prst="ellipse">
            <a:avLst/>
          </a:prstGeom>
          <a:solidFill>
            <a:srgbClr val="7030A0">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1343985" rtl="0" eaLnBrk="1" fontAlgn="auto" latinLnBrk="0" hangingPunct="1">
              <a:lnSpc>
                <a:spcPct val="100000"/>
              </a:lnSpc>
              <a:spcBef>
                <a:spcPts val="0"/>
              </a:spcBef>
              <a:spcAft>
                <a:spcPts val="0"/>
              </a:spcAft>
              <a:buClrTx/>
              <a:buSzTx/>
              <a:buFontTx/>
              <a:buNone/>
              <a:tabLst/>
              <a:defRPr/>
            </a:pPr>
            <a:r>
              <a:rPr kumimoji="0" lang="en-US" sz="1543" b="1" i="1" u="none" strike="noStrike" kern="0" cap="all" spc="0" normalizeH="0" baseline="0" noProof="0" dirty="0">
                <a:ln>
                  <a:noFill/>
                </a:ln>
                <a:solidFill>
                  <a:prstClr val="white"/>
                </a:solidFill>
                <a:effectLst/>
                <a:uLnTx/>
                <a:uFillTx/>
                <a:latin typeface="Segoe UI Light" panose="020B0502040204020203" pitchFamily="34" charset="0"/>
                <a:ea typeface="+mn-ea"/>
                <a:cs typeface="+mn-cs"/>
              </a:rPr>
              <a:t>Sometimes I NEED TO INDULGE MY SELF WITH A BIT OF LUXURURY AND FEEL ON TOP OF THE WORLD. I NEED A DESTINATION WITH ROMANTIC SPOTS.</a:t>
            </a:r>
            <a:endParaRPr kumimoji="0" lang="en-US" sz="1617" b="1" i="1" u="none" strike="noStrike" kern="0" cap="none" spc="0" normalizeH="0" baseline="0" noProof="0" dirty="0">
              <a:ln>
                <a:noFill/>
              </a:ln>
              <a:solidFill>
                <a:prstClr val="white"/>
              </a:solidFill>
              <a:effectLst/>
              <a:uLnTx/>
              <a:uFillTx/>
              <a:latin typeface="Segoe UI"/>
              <a:ea typeface="+mn-ea"/>
              <a:cs typeface="+mn-cs"/>
            </a:endParaRPr>
          </a:p>
        </p:txBody>
      </p:sp>
      <p:sp>
        <p:nvSpPr>
          <p:cNvPr id="4" name="Rectangle 3"/>
          <p:cNvSpPr/>
          <p:nvPr/>
        </p:nvSpPr>
        <p:spPr bwMode="gray">
          <a:xfrm>
            <a:off x="-414635" y="1836415"/>
            <a:ext cx="593131" cy="3096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graphicFrame>
        <p:nvGraphicFramePr>
          <p:cNvPr id="50" name="Chart 49"/>
          <p:cNvGraphicFramePr/>
          <p:nvPr>
            <p:extLst>
              <p:ext uri="{D42A27DB-BD31-4B8C-83A1-F6EECF244321}">
                <p14:modId xmlns:p14="http://schemas.microsoft.com/office/powerpoint/2010/main" val="3017294528"/>
              </p:ext>
            </p:extLst>
          </p:nvPr>
        </p:nvGraphicFramePr>
        <p:xfrm>
          <a:off x="10828995" y="5754827"/>
          <a:ext cx="2659361" cy="1604508"/>
        </p:xfrm>
        <a:graphic>
          <a:graphicData uri="http://schemas.openxmlformats.org/drawingml/2006/chart">
            <c:chart xmlns:c="http://schemas.openxmlformats.org/drawingml/2006/chart" xmlns:r="http://schemas.openxmlformats.org/officeDocument/2006/relationships" r:id="rId3"/>
          </a:graphicData>
        </a:graphic>
      </p:graphicFrame>
      <p:pic>
        <p:nvPicPr>
          <p:cNvPr id="33" name="Picture 2" descr="Bilderesultat for country falg button sweden"/>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696551" y="6876975"/>
            <a:ext cx="513334" cy="481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4394724"/>
      </p:ext>
    </p:extLst>
  </p:cSld>
  <p:clrMapOvr>
    <a:masterClrMapping/>
  </p:clrMapOvr>
  <p:transition>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H="1">
            <a:off x="4519922" y="1652925"/>
            <a:ext cx="19872" cy="5337935"/>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cxnSp>
        <p:nvCxnSpPr>
          <p:cNvPr id="3" name="Straight Connector 2"/>
          <p:cNvCxnSpPr/>
          <p:nvPr/>
        </p:nvCxnSpPr>
        <p:spPr>
          <a:xfrm flipH="1">
            <a:off x="8917225" y="1652923"/>
            <a:ext cx="19872" cy="5337935"/>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cxnSp>
        <p:nvCxnSpPr>
          <p:cNvPr id="4" name="Straight Connector 3"/>
          <p:cNvCxnSpPr/>
          <p:nvPr/>
        </p:nvCxnSpPr>
        <p:spPr>
          <a:xfrm>
            <a:off x="604173" y="4265818"/>
            <a:ext cx="12221615" cy="0"/>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sp>
        <p:nvSpPr>
          <p:cNvPr id="5" name="Rectangle 4"/>
          <p:cNvSpPr/>
          <p:nvPr/>
        </p:nvSpPr>
        <p:spPr>
          <a:xfrm>
            <a:off x="188999" y="189693"/>
            <a:ext cx="13072280" cy="946027"/>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4703" b="1" dirty="0">
                <a:solidFill>
                  <a:schemeClr val="bg1"/>
                </a:solidFill>
              </a:rPr>
              <a:t>EXTRAVAGANT INDULGENCE</a:t>
            </a:r>
          </a:p>
        </p:txBody>
      </p:sp>
      <p:sp>
        <p:nvSpPr>
          <p:cNvPr id="12" name="TextBox 11"/>
          <p:cNvSpPr txBox="1"/>
          <p:nvPr/>
        </p:nvSpPr>
        <p:spPr>
          <a:xfrm>
            <a:off x="670095" y="1703969"/>
            <a:ext cx="3439313" cy="1503617"/>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TYPICAL HOLIDAY OCCASIONS</a:t>
            </a:r>
            <a:endParaRPr lang="en-GB" sz="1396" kern="0" dirty="0">
              <a:solidFill>
                <a:sysClr val="windowText" lastClr="000000"/>
              </a:solidFill>
            </a:endParaRPr>
          </a:p>
          <a:p>
            <a:pPr marL="7001" algn="just" defTabSz="1343985">
              <a:defRPr/>
            </a:pPr>
            <a:r>
              <a:rPr lang="en-GB" sz="1396" kern="0" dirty="0">
                <a:solidFill>
                  <a:sysClr val="windowText" lastClr="000000"/>
                </a:solidFill>
              </a:rPr>
              <a:t>You will find most of the typical </a:t>
            </a:r>
            <a:r>
              <a:rPr lang="en-GB" sz="1396" b="1" kern="0" dirty="0">
                <a:solidFill>
                  <a:srgbClr val="7030A0"/>
                </a:solidFill>
                <a:latin typeface="Segoe UI"/>
              </a:rPr>
              <a:t>sun and beach</a:t>
            </a:r>
            <a:r>
              <a:rPr lang="en-GB" sz="1396" kern="0" dirty="0">
                <a:solidFill>
                  <a:sysClr val="windowText" lastClr="000000"/>
                </a:solidFill>
              </a:rPr>
              <a:t> vacations in this segment, but you will also find. Sightseeing/round trips, city breaks and visits to historic sites.</a:t>
            </a:r>
          </a:p>
          <a:p>
            <a:pPr marL="7001" algn="just" defTabSz="1343985">
              <a:defRPr/>
            </a:pPr>
            <a:r>
              <a:rPr lang="en-GB" sz="1396" kern="0" dirty="0">
                <a:solidFill>
                  <a:sysClr val="windowText" lastClr="000000"/>
                </a:solidFill>
              </a:rPr>
              <a:t>Although, most of the time </a:t>
            </a:r>
            <a:r>
              <a:rPr lang="en-GB" sz="1396" b="1" kern="0" dirty="0">
                <a:solidFill>
                  <a:srgbClr val="7030A0"/>
                </a:solidFill>
                <a:latin typeface="Segoe UI"/>
              </a:rPr>
              <a:t>it’s all about romance!</a:t>
            </a:r>
          </a:p>
        </p:txBody>
      </p:sp>
      <p:sp>
        <p:nvSpPr>
          <p:cNvPr id="13" name="TextBox 12"/>
          <p:cNvSpPr txBox="1"/>
          <p:nvPr/>
        </p:nvSpPr>
        <p:spPr>
          <a:xfrm>
            <a:off x="670095" y="4511727"/>
            <a:ext cx="3439313" cy="1938351"/>
          </a:xfrm>
          <a:prstGeom prst="rect">
            <a:avLst/>
          </a:prstGeom>
        </p:spPr>
        <p:txBody>
          <a:bodyPr vert="horz" wrap="square" lIns="0" tIns="0" rIns="0" bIns="0" rtlCol="0">
            <a:spAutoFit/>
          </a:bodyPr>
          <a:lstStyle/>
          <a:p>
            <a:pPr marL="7001" defTabSz="1343985">
              <a:defRPr/>
            </a:pPr>
            <a:r>
              <a:rPr lang="nb-NO" sz="1396" b="1" kern="0" dirty="0">
                <a:solidFill>
                  <a:sysClr val="windowText" lastClr="000000"/>
                </a:solidFill>
              </a:rPr>
              <a:t>HOLIDAY EXPERIENCE</a:t>
            </a:r>
          </a:p>
          <a:p>
            <a:pPr marL="4763" lvl="0" algn="just" defTabSz="914400">
              <a:defRPr/>
            </a:pPr>
            <a:r>
              <a:rPr lang="en-GB" sz="1400" kern="0" dirty="0">
                <a:solidFill>
                  <a:sysClr val="windowText" lastClr="000000"/>
                </a:solidFill>
              </a:rPr>
              <a:t>These consumers over index on </a:t>
            </a:r>
            <a:r>
              <a:rPr lang="en-GB" sz="1396" b="1" kern="0" dirty="0">
                <a:solidFill>
                  <a:srgbClr val="7030A0"/>
                </a:solidFill>
                <a:latin typeface="Segoe UI"/>
              </a:rPr>
              <a:t>shopping. </a:t>
            </a:r>
            <a:r>
              <a:rPr lang="en-GB" sz="1396" kern="0" dirty="0">
                <a:latin typeface="Segoe UI"/>
              </a:rPr>
              <a:t>Relaxation, restaurant visits are also very important. </a:t>
            </a:r>
            <a:r>
              <a:rPr lang="en-GB" sz="1400" kern="0" dirty="0">
                <a:solidFill>
                  <a:sysClr val="windowText" lastClr="000000"/>
                </a:solidFill>
              </a:rPr>
              <a:t>They want their </a:t>
            </a:r>
            <a:r>
              <a:rPr lang="en-GB" sz="1396" b="1" kern="0" dirty="0">
                <a:solidFill>
                  <a:srgbClr val="7030A0"/>
                </a:solidFill>
                <a:latin typeface="Segoe UI"/>
              </a:rPr>
              <a:t>romantic spots </a:t>
            </a:r>
            <a:r>
              <a:rPr lang="en-GB" sz="1400" kern="0" dirty="0">
                <a:solidFill>
                  <a:sysClr val="windowText" lastClr="000000"/>
                </a:solidFill>
              </a:rPr>
              <a:t>which they can find both in </a:t>
            </a:r>
            <a:r>
              <a:rPr lang="en-GB" sz="1396" b="1" kern="0" dirty="0">
                <a:solidFill>
                  <a:srgbClr val="7030A0"/>
                </a:solidFill>
                <a:latin typeface="Segoe UI"/>
              </a:rPr>
              <a:t>cities</a:t>
            </a:r>
            <a:r>
              <a:rPr lang="en-GB" sz="1400" kern="0" dirty="0">
                <a:solidFill>
                  <a:sysClr val="windowText" lastClr="000000"/>
                </a:solidFill>
              </a:rPr>
              <a:t> and in traditional </a:t>
            </a:r>
            <a:r>
              <a:rPr lang="en-GB" sz="1396" b="1" kern="0" dirty="0">
                <a:solidFill>
                  <a:srgbClr val="7030A0"/>
                </a:solidFill>
                <a:latin typeface="Segoe UI"/>
              </a:rPr>
              <a:t>beach resorts</a:t>
            </a:r>
            <a:r>
              <a:rPr lang="en-GB" sz="1400" kern="0" dirty="0">
                <a:solidFill>
                  <a:sysClr val="windowText" lastClr="000000"/>
                </a:solidFill>
              </a:rPr>
              <a:t>.  They often </a:t>
            </a:r>
            <a:r>
              <a:rPr lang="en-GB" sz="1396" b="1" kern="0" dirty="0">
                <a:solidFill>
                  <a:srgbClr val="7030A0"/>
                </a:solidFill>
                <a:latin typeface="Segoe UI"/>
              </a:rPr>
              <a:t>rent a car </a:t>
            </a:r>
            <a:r>
              <a:rPr lang="en-GB" sz="1400" kern="0" dirty="0">
                <a:solidFill>
                  <a:sysClr val="windowText" lastClr="000000"/>
                </a:solidFill>
              </a:rPr>
              <a:t>for their romantic getaways. They stay at </a:t>
            </a:r>
            <a:r>
              <a:rPr lang="en-GB" sz="1396" b="1" kern="0" dirty="0">
                <a:solidFill>
                  <a:srgbClr val="7030A0"/>
                </a:solidFill>
                <a:latin typeface="Segoe UI"/>
              </a:rPr>
              <a:t>high standard hotels</a:t>
            </a:r>
            <a:r>
              <a:rPr lang="en-GB" sz="1400" kern="0" dirty="0">
                <a:solidFill>
                  <a:sysClr val="windowText" lastClr="000000"/>
                </a:solidFill>
              </a:rPr>
              <a:t> more than in other segments.</a:t>
            </a:r>
            <a:endParaRPr lang="en-GB" sz="1400" kern="0" dirty="0">
              <a:solidFill>
                <a:srgbClr val="FF0000"/>
              </a:solidFill>
            </a:endParaRPr>
          </a:p>
        </p:txBody>
      </p:sp>
      <p:sp>
        <p:nvSpPr>
          <p:cNvPr id="16" name="TextBox 15"/>
          <p:cNvSpPr txBox="1"/>
          <p:nvPr/>
        </p:nvSpPr>
        <p:spPr>
          <a:xfrm>
            <a:off x="4989172" y="4491716"/>
            <a:ext cx="3439313" cy="1722908"/>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SOURCES OF INSPIRATIONS</a:t>
            </a:r>
          </a:p>
          <a:p>
            <a:pPr marL="4763" lvl="0" algn="just" defTabSz="914400">
              <a:defRPr/>
            </a:pPr>
            <a:r>
              <a:rPr lang="en-GB" sz="1400" kern="0" dirty="0">
                <a:solidFill>
                  <a:sysClr val="windowText" lastClr="000000"/>
                </a:solidFill>
              </a:rPr>
              <a:t>These consumers</a:t>
            </a:r>
            <a:r>
              <a:rPr lang="en-GB" sz="1396" b="1" kern="0" dirty="0">
                <a:solidFill>
                  <a:srgbClr val="7030A0"/>
                </a:solidFill>
                <a:latin typeface="Segoe UI"/>
              </a:rPr>
              <a:t> spend a bit of time planning</a:t>
            </a:r>
            <a:r>
              <a:rPr lang="en-GB" sz="1400" kern="0" dirty="0">
                <a:solidFill>
                  <a:sysClr val="windowText" lastClr="000000"/>
                </a:solidFill>
              </a:rPr>
              <a:t>. 51% of them settle for the trip </a:t>
            </a:r>
            <a:r>
              <a:rPr lang="en-GB" sz="1396" b="1" kern="0" dirty="0">
                <a:solidFill>
                  <a:srgbClr val="7030A0"/>
                </a:solidFill>
                <a:latin typeface="Segoe UI"/>
              </a:rPr>
              <a:t>more than 3 months </a:t>
            </a:r>
            <a:r>
              <a:rPr lang="en-GB" sz="1400" kern="0" dirty="0">
                <a:solidFill>
                  <a:sysClr val="windowText" lastClr="000000"/>
                </a:solidFill>
              </a:rPr>
              <a:t>before they go. They browse the internet in general to get luxurious romantic inspiration. They travel with their </a:t>
            </a:r>
            <a:r>
              <a:rPr lang="en-GB" sz="1396" b="1" kern="0" dirty="0">
                <a:solidFill>
                  <a:srgbClr val="7030A0"/>
                </a:solidFill>
                <a:latin typeface="Segoe UI"/>
              </a:rPr>
              <a:t>partner</a:t>
            </a:r>
            <a:r>
              <a:rPr lang="en-GB" sz="1400" kern="0" dirty="0">
                <a:solidFill>
                  <a:sysClr val="windowText" lastClr="000000"/>
                </a:solidFill>
              </a:rPr>
              <a:t> and gets inspired by him or her. </a:t>
            </a:r>
          </a:p>
        </p:txBody>
      </p:sp>
      <p:sp>
        <p:nvSpPr>
          <p:cNvPr id="17" name="TextBox 16"/>
          <p:cNvSpPr txBox="1"/>
          <p:nvPr/>
        </p:nvSpPr>
        <p:spPr>
          <a:xfrm>
            <a:off x="5015679" y="1703969"/>
            <a:ext cx="3439313" cy="1507464"/>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I TRAVEL FOR ROMANCE AND LUXURY</a:t>
            </a:r>
            <a:endParaRPr lang="en-GB" sz="1396" kern="0" dirty="0">
              <a:solidFill>
                <a:sysClr val="windowText" lastClr="000000"/>
              </a:solidFill>
            </a:endParaRPr>
          </a:p>
          <a:p>
            <a:pPr marL="4763" lvl="0" algn="just" defTabSz="914400">
              <a:defRPr/>
            </a:pPr>
            <a:r>
              <a:rPr lang="en-GB" sz="1400" kern="0" dirty="0">
                <a:solidFill>
                  <a:sysClr val="windowText" lastClr="000000"/>
                </a:solidFill>
              </a:rPr>
              <a:t>These consumers choose destinations that enables them </a:t>
            </a:r>
            <a:r>
              <a:rPr lang="en-GB" sz="1396" b="1" kern="0" dirty="0">
                <a:solidFill>
                  <a:srgbClr val="7030A0"/>
                </a:solidFill>
                <a:latin typeface="Segoe UI"/>
              </a:rPr>
              <a:t>to indulge in a bit of luxury</a:t>
            </a:r>
            <a:r>
              <a:rPr lang="en-GB" sz="1400" kern="0" dirty="0">
                <a:solidFill>
                  <a:sysClr val="windowText" lastClr="000000"/>
                </a:solidFill>
              </a:rPr>
              <a:t>. Although most of the trips are in the spring and summertime, it can even be in the winter. They often have </a:t>
            </a:r>
            <a:r>
              <a:rPr lang="en-GB" sz="1396" b="1" kern="0" dirty="0">
                <a:solidFill>
                  <a:srgbClr val="7030A0"/>
                </a:solidFill>
                <a:latin typeface="Segoe UI"/>
              </a:rPr>
              <a:t>others plan for them </a:t>
            </a:r>
            <a:r>
              <a:rPr lang="en-GB" sz="1400" kern="0" dirty="0">
                <a:solidFill>
                  <a:sysClr val="windowText" lastClr="000000"/>
                </a:solidFill>
              </a:rPr>
              <a:t>and </a:t>
            </a:r>
            <a:r>
              <a:rPr lang="en-GB" sz="1396" b="1" kern="0" dirty="0">
                <a:solidFill>
                  <a:srgbClr val="7030A0"/>
                </a:solidFill>
                <a:latin typeface="Segoe UI"/>
              </a:rPr>
              <a:t>travel independently</a:t>
            </a:r>
            <a:r>
              <a:rPr lang="en-GB" sz="1400" kern="0" dirty="0">
                <a:solidFill>
                  <a:sysClr val="windowText" lastClr="000000"/>
                </a:solidFill>
              </a:rPr>
              <a:t>. </a:t>
            </a:r>
            <a:endParaRPr lang="en-GB" sz="1396" kern="0" dirty="0">
              <a:solidFill>
                <a:sysClr val="windowText" lastClr="000000"/>
              </a:solidFill>
            </a:endParaRPr>
          </a:p>
        </p:txBody>
      </p:sp>
      <p:sp>
        <p:nvSpPr>
          <p:cNvPr id="24" name="TextBox 23"/>
          <p:cNvSpPr txBox="1"/>
          <p:nvPr/>
        </p:nvSpPr>
        <p:spPr>
          <a:xfrm>
            <a:off x="9380478" y="1703969"/>
            <a:ext cx="3439313" cy="1938351"/>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THE ROLE OF BRANDS</a:t>
            </a:r>
            <a:endParaRPr lang="en-GB" sz="1396" kern="0" dirty="0">
              <a:solidFill>
                <a:sysClr val="windowText" lastClr="000000"/>
              </a:solidFill>
            </a:endParaRPr>
          </a:p>
          <a:p>
            <a:pPr marL="4763" lvl="0" algn="just" defTabSz="914400">
              <a:defRPr/>
            </a:pPr>
            <a:r>
              <a:rPr lang="en-US" sz="1400" kern="0" dirty="0">
                <a:solidFill>
                  <a:sysClr val="windowText" lastClr="000000"/>
                </a:solidFill>
              </a:rPr>
              <a:t>The segment is important for brands trying to position themselves as </a:t>
            </a:r>
            <a:r>
              <a:rPr lang="en-US" sz="1396" b="1" kern="0" dirty="0">
                <a:solidFill>
                  <a:srgbClr val="7030A0"/>
                </a:solidFill>
                <a:latin typeface="Segoe UI"/>
              </a:rPr>
              <a:t>premium</a:t>
            </a:r>
            <a:r>
              <a:rPr lang="en-US" sz="1400" kern="0" dirty="0">
                <a:solidFill>
                  <a:sysClr val="windowText" lastClr="000000"/>
                </a:solidFill>
              </a:rPr>
              <a:t>, </a:t>
            </a:r>
            <a:r>
              <a:rPr lang="en-US" sz="1396" b="1" kern="0" dirty="0">
                <a:solidFill>
                  <a:srgbClr val="7030A0"/>
                </a:solidFill>
                <a:latin typeface="Segoe UI"/>
              </a:rPr>
              <a:t>high-class</a:t>
            </a:r>
            <a:r>
              <a:rPr lang="en-US" sz="1400" kern="0" dirty="0">
                <a:solidFill>
                  <a:sysClr val="windowText" lastClr="000000"/>
                </a:solidFill>
              </a:rPr>
              <a:t> and </a:t>
            </a:r>
            <a:r>
              <a:rPr lang="en-US" sz="1396" b="1" kern="0" dirty="0">
                <a:solidFill>
                  <a:srgbClr val="7030A0"/>
                </a:solidFill>
                <a:latin typeface="Segoe UI"/>
              </a:rPr>
              <a:t>powerful</a:t>
            </a:r>
            <a:r>
              <a:rPr lang="en-US" sz="1400" kern="0" dirty="0">
                <a:solidFill>
                  <a:sysClr val="windowText" lastClr="000000"/>
                </a:solidFill>
              </a:rPr>
              <a:t>. It appeals to the need to be </a:t>
            </a:r>
            <a:r>
              <a:rPr lang="en-US" sz="1396" b="1" kern="0" dirty="0">
                <a:solidFill>
                  <a:srgbClr val="7030A0"/>
                </a:solidFill>
                <a:latin typeface="Segoe UI"/>
              </a:rPr>
              <a:t>respected</a:t>
            </a:r>
            <a:r>
              <a:rPr lang="en-US" sz="1400" kern="0" dirty="0">
                <a:solidFill>
                  <a:sysClr val="windowText" lastClr="000000"/>
                </a:solidFill>
              </a:rPr>
              <a:t> and revered, to feel strong and </a:t>
            </a:r>
            <a:r>
              <a:rPr lang="en-US" sz="1396" b="1" kern="0" dirty="0">
                <a:solidFill>
                  <a:srgbClr val="7030A0"/>
                </a:solidFill>
                <a:latin typeface="Segoe UI"/>
              </a:rPr>
              <a:t>‘on-top-of-the-world’</a:t>
            </a:r>
            <a:r>
              <a:rPr lang="en-US" sz="1400" kern="0" dirty="0">
                <a:solidFill>
                  <a:sysClr val="windowText" lastClr="000000"/>
                </a:solidFill>
              </a:rPr>
              <a:t>. It is also an important dimension for brands who want to be perceived as </a:t>
            </a:r>
            <a:r>
              <a:rPr lang="en-US" sz="1396" b="1" kern="0" dirty="0">
                <a:solidFill>
                  <a:srgbClr val="7030A0"/>
                </a:solidFill>
                <a:latin typeface="Segoe UI"/>
              </a:rPr>
              <a:t>exclusive</a:t>
            </a:r>
            <a:r>
              <a:rPr lang="en-US" sz="1400" kern="0" dirty="0">
                <a:solidFill>
                  <a:sysClr val="windowText" lastClr="000000"/>
                </a:solidFill>
              </a:rPr>
              <a:t> and only </a:t>
            </a:r>
            <a:r>
              <a:rPr lang="en-US" sz="1396" b="1" kern="0" dirty="0">
                <a:solidFill>
                  <a:srgbClr val="7030A0"/>
                </a:solidFill>
                <a:latin typeface="Segoe UI"/>
              </a:rPr>
              <a:t>available for the lucky few</a:t>
            </a:r>
            <a:r>
              <a:rPr lang="en-US" sz="1400" kern="0" dirty="0">
                <a:solidFill>
                  <a:sysClr val="windowText" lastClr="000000"/>
                </a:solidFill>
              </a:rPr>
              <a:t>. </a:t>
            </a:r>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380478" y="4491715"/>
            <a:ext cx="3445310" cy="2301467"/>
          </a:xfrm>
          <a:prstGeom prst="rect">
            <a:avLst/>
          </a:prstGeom>
        </p:spPr>
      </p:pic>
      <p:pic>
        <p:nvPicPr>
          <p:cNvPr id="14" name="Picture 2" descr="Bilderesultat for country falg button sweden"/>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696551" y="6876975"/>
            <a:ext cx="513334" cy="481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5984423"/>
      </p:ext>
    </p:extLst>
  </p:cSld>
  <p:clrMapOvr>
    <a:masterClrMapping/>
  </p:clrMapOvr>
  <p:transition>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sz="quarter" idx="14"/>
          </p:nvPr>
        </p:nvSpPr>
        <p:spPr>
          <a:xfrm>
            <a:off x="540000" y="1203933"/>
            <a:ext cx="2619353" cy="374398"/>
          </a:xfrm>
          <a:solidFill>
            <a:schemeClr val="tx1"/>
          </a:solidFill>
        </p:spPr>
        <p:txBody>
          <a:bodyPr/>
          <a:lstStyle/>
          <a:p>
            <a:r>
              <a:rPr lang="nb-NO" dirty="0"/>
              <a:t>Core motivations</a:t>
            </a:r>
          </a:p>
        </p:txBody>
      </p:sp>
      <p:sp>
        <p:nvSpPr>
          <p:cNvPr id="2" name="Title 1"/>
          <p:cNvSpPr>
            <a:spLocks noGrp="1"/>
          </p:cNvSpPr>
          <p:nvPr>
            <p:ph type="title"/>
          </p:nvPr>
        </p:nvSpPr>
        <p:spPr>
          <a:xfrm>
            <a:off x="539999" y="540000"/>
            <a:ext cx="6509954" cy="553998"/>
          </a:xfrm>
          <a:solidFill>
            <a:srgbClr val="7030A0"/>
          </a:solidFill>
        </p:spPr>
        <p:txBody>
          <a:bodyPr/>
          <a:lstStyle/>
          <a:p>
            <a:r>
              <a:rPr lang="en-US" b="1" dirty="0"/>
              <a:t>EXTRAVAGANT INDULGENCE</a:t>
            </a:r>
          </a:p>
        </p:txBody>
      </p:sp>
      <p:graphicFrame>
        <p:nvGraphicFramePr>
          <p:cNvPr id="57" name="SI_Chart"/>
          <p:cNvGraphicFramePr/>
          <p:nvPr>
            <p:extLst>
              <p:ext uri="{D42A27DB-BD31-4B8C-83A1-F6EECF244321}">
                <p14:modId xmlns:p14="http://schemas.microsoft.com/office/powerpoint/2010/main" val="2764522401"/>
              </p:ext>
            </p:extLst>
          </p:nvPr>
        </p:nvGraphicFramePr>
        <p:xfrm>
          <a:off x="6563791" y="2594242"/>
          <a:ext cx="3556936" cy="178673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8" name="EB_Chart"/>
          <p:cNvGraphicFramePr/>
          <p:nvPr>
            <p:extLst>
              <p:ext uri="{D42A27DB-BD31-4B8C-83A1-F6EECF244321}">
                <p14:modId xmlns:p14="http://schemas.microsoft.com/office/powerpoint/2010/main" val="1369592635"/>
              </p:ext>
            </p:extLst>
          </p:nvPr>
        </p:nvGraphicFramePr>
        <p:xfrm>
          <a:off x="2407402" y="2628317"/>
          <a:ext cx="3556936" cy="178673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3" name="P_Chart"/>
          <p:cNvGraphicFramePr/>
          <p:nvPr>
            <p:extLst>
              <p:ext uri="{D42A27DB-BD31-4B8C-83A1-F6EECF244321}">
                <p14:modId xmlns:p14="http://schemas.microsoft.com/office/powerpoint/2010/main" val="490976211"/>
              </p:ext>
            </p:extLst>
          </p:nvPr>
        </p:nvGraphicFramePr>
        <p:xfrm>
          <a:off x="2421482" y="5057239"/>
          <a:ext cx="3556936" cy="178693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64" name="FC_Chart"/>
          <p:cNvGraphicFramePr/>
          <p:nvPr>
            <p:extLst>
              <p:ext uri="{D42A27DB-BD31-4B8C-83A1-F6EECF244321}">
                <p14:modId xmlns:p14="http://schemas.microsoft.com/office/powerpoint/2010/main" val="3030818971"/>
              </p:ext>
            </p:extLst>
          </p:nvPr>
        </p:nvGraphicFramePr>
        <p:xfrm>
          <a:off x="6120443" y="5001832"/>
          <a:ext cx="4378063" cy="1786736"/>
        </p:xfrm>
        <a:graphic>
          <a:graphicData uri="http://schemas.openxmlformats.org/drawingml/2006/chart">
            <c:chart xmlns:c="http://schemas.openxmlformats.org/drawingml/2006/chart" xmlns:r="http://schemas.openxmlformats.org/officeDocument/2006/relationships" r:id="rId6"/>
          </a:graphicData>
        </a:graphic>
      </p:graphicFrame>
      <p:sp>
        <p:nvSpPr>
          <p:cNvPr id="33" name="EB_ChartHeader"/>
          <p:cNvSpPr/>
          <p:nvPr/>
        </p:nvSpPr>
        <p:spPr>
          <a:xfrm>
            <a:off x="3072423" y="2193285"/>
            <a:ext cx="2925155" cy="232347"/>
          </a:xfrm>
          <a:prstGeom prst="roundRect">
            <a:avLst>
              <a:gd name="adj" fmla="val 50000"/>
            </a:avLst>
          </a:prstGeom>
          <a:solidFill>
            <a:srgbClr val="C0000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39275" algn="ctr" defTabSz="1169887">
              <a:lnSpc>
                <a:spcPct val="90000"/>
              </a:lnSpc>
              <a:spcBef>
                <a:spcPts val="385"/>
              </a:spcBef>
            </a:pPr>
            <a:r>
              <a:rPr lang="en-US" sz="1232" b="1" dirty="0">
                <a:solidFill>
                  <a:srgbClr val="FFFFFF"/>
                </a:solidFill>
                <a:latin typeface="Segoe UI"/>
              </a:rPr>
              <a:t>Emotional Benefits</a:t>
            </a:r>
          </a:p>
        </p:txBody>
      </p:sp>
      <p:sp>
        <p:nvSpPr>
          <p:cNvPr id="34" name="P_ChartHeader"/>
          <p:cNvSpPr/>
          <p:nvPr/>
        </p:nvSpPr>
        <p:spPr>
          <a:xfrm>
            <a:off x="3072423" y="4614018"/>
            <a:ext cx="2925155" cy="232347"/>
          </a:xfrm>
          <a:prstGeom prst="roundRect">
            <a:avLst>
              <a:gd name="adj" fmla="val 50000"/>
            </a:avLst>
          </a:prstGeom>
          <a:solidFill>
            <a:srgbClr val="00B0F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39275" algn="ctr" defTabSz="1169887">
              <a:lnSpc>
                <a:spcPct val="90000"/>
              </a:lnSpc>
              <a:spcBef>
                <a:spcPts val="385"/>
              </a:spcBef>
            </a:pPr>
            <a:r>
              <a:rPr lang="en-US" sz="1232" b="1" dirty="0">
                <a:solidFill>
                  <a:srgbClr val="FFFFFF"/>
                </a:solidFill>
                <a:latin typeface="Segoe UI"/>
              </a:rPr>
              <a:t>Personality</a:t>
            </a:r>
          </a:p>
        </p:txBody>
      </p:sp>
      <p:sp>
        <p:nvSpPr>
          <p:cNvPr id="35" name="FC_ChartHeader"/>
          <p:cNvSpPr/>
          <p:nvPr/>
        </p:nvSpPr>
        <p:spPr>
          <a:xfrm>
            <a:off x="7257975" y="4626138"/>
            <a:ext cx="2925155" cy="232347"/>
          </a:xfrm>
          <a:prstGeom prst="roundRect">
            <a:avLst>
              <a:gd name="adj" fmla="val 50000"/>
            </a:avLst>
          </a:prstGeom>
          <a:solidFill>
            <a:srgbClr val="7030A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205247" algn="ctr" defTabSz="1169887">
              <a:lnSpc>
                <a:spcPct val="90000"/>
              </a:lnSpc>
              <a:spcBef>
                <a:spcPts val="385"/>
              </a:spcBef>
            </a:pPr>
            <a:r>
              <a:rPr lang="en-US" sz="1232" b="1" dirty="0">
                <a:solidFill>
                  <a:srgbClr val="FFFFFF"/>
                </a:solidFill>
                <a:latin typeface="Segoe UI"/>
              </a:rPr>
              <a:t>Destination features</a:t>
            </a:r>
          </a:p>
        </p:txBody>
      </p:sp>
      <p:sp>
        <p:nvSpPr>
          <p:cNvPr id="36" name="SI_ChartHeader"/>
          <p:cNvSpPr/>
          <p:nvPr/>
        </p:nvSpPr>
        <p:spPr>
          <a:xfrm>
            <a:off x="7168798" y="2203641"/>
            <a:ext cx="2925155" cy="232347"/>
          </a:xfrm>
          <a:prstGeom prst="roundRect">
            <a:avLst>
              <a:gd name="adj" fmla="val 50000"/>
            </a:avLst>
          </a:prstGeom>
          <a:solidFill>
            <a:srgbClr val="92D05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39275" algn="ctr" defTabSz="1169887">
              <a:lnSpc>
                <a:spcPct val="90000"/>
              </a:lnSpc>
              <a:spcBef>
                <a:spcPts val="385"/>
              </a:spcBef>
            </a:pPr>
            <a:r>
              <a:rPr lang="en-US" sz="1232" b="1" dirty="0">
                <a:solidFill>
                  <a:srgbClr val="FFFFFF"/>
                </a:solidFill>
                <a:latin typeface="Segoe UI"/>
              </a:rPr>
              <a:t>Social Identity</a:t>
            </a:r>
          </a:p>
        </p:txBody>
      </p:sp>
      <p:grpSp>
        <p:nvGrpSpPr>
          <p:cNvPr id="37" name="Gruppieren 3"/>
          <p:cNvGrpSpPr>
            <a:grpSpLocks noChangeAspect="1"/>
          </p:cNvGrpSpPr>
          <p:nvPr/>
        </p:nvGrpSpPr>
        <p:grpSpPr>
          <a:xfrm>
            <a:off x="7140299" y="2128962"/>
            <a:ext cx="360180" cy="360180"/>
            <a:chOff x="-1042867" y="3392141"/>
            <a:chExt cx="612000" cy="612000"/>
          </a:xfrm>
        </p:grpSpPr>
        <p:sp>
          <p:nvSpPr>
            <p:cNvPr id="38" name="Oval 210"/>
            <p:cNvSpPr>
              <a:spLocks noChangeAspect="1"/>
            </p:cNvSpPr>
            <p:nvPr/>
          </p:nvSpPr>
          <p:spPr>
            <a:xfrm>
              <a:off x="-1042867" y="3392141"/>
              <a:ext cx="612000" cy="612000"/>
            </a:xfrm>
            <a:prstGeom prst="ellipse">
              <a:avLst/>
            </a:prstGeom>
            <a:solidFill>
              <a:schemeClr val="bg1"/>
            </a:solidFill>
            <a:ln w="12700">
              <a:solidFill>
                <a:srgbClr val="50B4B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defTabSz="1169887"/>
              <a:endParaRPr lang="en-GB" sz="2309" b="1" dirty="0">
                <a:solidFill>
                  <a:prstClr val="white"/>
                </a:solidFill>
                <a:latin typeface="Segoe UI"/>
              </a:endParaRPr>
            </a:p>
          </p:txBody>
        </p:sp>
        <p:sp>
          <p:nvSpPr>
            <p:cNvPr id="39" name="Freeform 79"/>
            <p:cNvSpPr>
              <a:spLocks noEditPoints="1"/>
            </p:cNvSpPr>
            <p:nvPr/>
          </p:nvSpPr>
          <p:spPr bwMode="auto">
            <a:xfrm>
              <a:off x="-962984" y="3462925"/>
              <a:ext cx="483198" cy="410336"/>
            </a:xfrm>
            <a:custGeom>
              <a:avLst/>
              <a:gdLst/>
              <a:ahLst/>
              <a:cxnLst>
                <a:cxn ang="0">
                  <a:pos x="111" y="115"/>
                </a:cxn>
                <a:cxn ang="0">
                  <a:pos x="111" y="136"/>
                </a:cxn>
                <a:cxn ang="0">
                  <a:pos x="0" y="136"/>
                </a:cxn>
                <a:cxn ang="0">
                  <a:pos x="0" y="108"/>
                </a:cxn>
                <a:cxn ang="0">
                  <a:pos x="14" y="95"/>
                </a:cxn>
                <a:cxn ang="0">
                  <a:pos x="35" y="72"/>
                </a:cxn>
                <a:cxn ang="0">
                  <a:pos x="28" y="54"/>
                </a:cxn>
                <a:cxn ang="0">
                  <a:pos x="22" y="43"/>
                </a:cxn>
                <a:cxn ang="0">
                  <a:pos x="24" y="37"/>
                </a:cxn>
                <a:cxn ang="0">
                  <a:pos x="23" y="24"/>
                </a:cxn>
                <a:cxn ang="0">
                  <a:pos x="48" y="0"/>
                </a:cxn>
                <a:cxn ang="0">
                  <a:pos x="73" y="24"/>
                </a:cxn>
                <a:cxn ang="0">
                  <a:pos x="72" y="37"/>
                </a:cxn>
                <a:cxn ang="0">
                  <a:pos x="74" y="43"/>
                </a:cxn>
                <a:cxn ang="0">
                  <a:pos x="68" y="54"/>
                </a:cxn>
                <a:cxn ang="0">
                  <a:pos x="61" y="72"/>
                </a:cxn>
                <a:cxn ang="0">
                  <a:pos x="82" y="95"/>
                </a:cxn>
                <a:cxn ang="0">
                  <a:pos x="111" y="115"/>
                </a:cxn>
                <a:cxn ang="0">
                  <a:pos x="124" y="136"/>
                </a:cxn>
                <a:cxn ang="0">
                  <a:pos x="124" y="113"/>
                </a:cxn>
                <a:cxn ang="0">
                  <a:pos x="95" y="86"/>
                </a:cxn>
                <a:cxn ang="0">
                  <a:pos x="102" y="73"/>
                </a:cxn>
                <a:cxn ang="0">
                  <a:pos x="96" y="60"/>
                </a:cxn>
                <a:cxn ang="0">
                  <a:pos x="92" y="51"/>
                </a:cxn>
                <a:cxn ang="0">
                  <a:pos x="94" y="47"/>
                </a:cxn>
                <a:cxn ang="0">
                  <a:pos x="92" y="38"/>
                </a:cxn>
                <a:cxn ang="0">
                  <a:pos x="111" y="19"/>
                </a:cxn>
                <a:cxn ang="0">
                  <a:pos x="131" y="38"/>
                </a:cxn>
                <a:cxn ang="0">
                  <a:pos x="129" y="47"/>
                </a:cxn>
                <a:cxn ang="0">
                  <a:pos x="131" y="51"/>
                </a:cxn>
                <a:cxn ang="0">
                  <a:pos x="127" y="60"/>
                </a:cxn>
                <a:cxn ang="0">
                  <a:pos x="121" y="73"/>
                </a:cxn>
                <a:cxn ang="0">
                  <a:pos x="137" y="91"/>
                </a:cxn>
                <a:cxn ang="0">
                  <a:pos x="158" y="103"/>
                </a:cxn>
                <a:cxn ang="0">
                  <a:pos x="160" y="136"/>
                </a:cxn>
                <a:cxn ang="0">
                  <a:pos x="124" y="136"/>
                </a:cxn>
              </a:cxnLst>
              <a:rect l="0" t="0" r="r" b="b"/>
              <a:pathLst>
                <a:path w="160" h="136">
                  <a:moveTo>
                    <a:pt x="111" y="115"/>
                  </a:moveTo>
                  <a:cubicBezTo>
                    <a:pt x="111" y="119"/>
                    <a:pt x="111" y="136"/>
                    <a:pt x="111" y="136"/>
                  </a:cubicBezTo>
                  <a:cubicBezTo>
                    <a:pt x="0" y="136"/>
                    <a:pt x="0" y="136"/>
                    <a:pt x="0" y="136"/>
                  </a:cubicBezTo>
                  <a:cubicBezTo>
                    <a:pt x="0" y="108"/>
                    <a:pt x="0" y="108"/>
                    <a:pt x="0" y="108"/>
                  </a:cubicBezTo>
                  <a:cubicBezTo>
                    <a:pt x="0" y="100"/>
                    <a:pt x="9" y="97"/>
                    <a:pt x="14" y="95"/>
                  </a:cubicBezTo>
                  <a:cubicBezTo>
                    <a:pt x="30" y="89"/>
                    <a:pt x="35" y="84"/>
                    <a:pt x="35" y="72"/>
                  </a:cubicBezTo>
                  <a:cubicBezTo>
                    <a:pt x="35" y="65"/>
                    <a:pt x="30" y="67"/>
                    <a:pt x="28" y="54"/>
                  </a:cubicBezTo>
                  <a:cubicBezTo>
                    <a:pt x="27" y="49"/>
                    <a:pt x="23" y="54"/>
                    <a:pt x="22" y="43"/>
                  </a:cubicBezTo>
                  <a:cubicBezTo>
                    <a:pt x="22" y="38"/>
                    <a:pt x="24" y="37"/>
                    <a:pt x="24" y="37"/>
                  </a:cubicBezTo>
                  <a:cubicBezTo>
                    <a:pt x="24" y="37"/>
                    <a:pt x="23" y="30"/>
                    <a:pt x="23" y="24"/>
                  </a:cubicBezTo>
                  <a:cubicBezTo>
                    <a:pt x="22" y="17"/>
                    <a:pt x="26" y="0"/>
                    <a:pt x="48" y="0"/>
                  </a:cubicBezTo>
                  <a:cubicBezTo>
                    <a:pt x="70" y="0"/>
                    <a:pt x="74" y="17"/>
                    <a:pt x="73" y="24"/>
                  </a:cubicBezTo>
                  <a:cubicBezTo>
                    <a:pt x="73" y="30"/>
                    <a:pt x="72" y="37"/>
                    <a:pt x="72" y="37"/>
                  </a:cubicBezTo>
                  <a:cubicBezTo>
                    <a:pt x="72" y="37"/>
                    <a:pt x="74" y="38"/>
                    <a:pt x="74" y="43"/>
                  </a:cubicBezTo>
                  <a:cubicBezTo>
                    <a:pt x="73" y="54"/>
                    <a:pt x="69" y="49"/>
                    <a:pt x="68" y="54"/>
                  </a:cubicBezTo>
                  <a:cubicBezTo>
                    <a:pt x="66" y="67"/>
                    <a:pt x="61" y="65"/>
                    <a:pt x="61" y="72"/>
                  </a:cubicBezTo>
                  <a:cubicBezTo>
                    <a:pt x="61" y="84"/>
                    <a:pt x="66" y="89"/>
                    <a:pt x="82" y="95"/>
                  </a:cubicBezTo>
                  <a:cubicBezTo>
                    <a:pt x="98" y="102"/>
                    <a:pt x="111" y="108"/>
                    <a:pt x="111" y="115"/>
                  </a:cubicBezTo>
                  <a:close/>
                  <a:moveTo>
                    <a:pt x="124" y="136"/>
                  </a:moveTo>
                  <a:cubicBezTo>
                    <a:pt x="124" y="113"/>
                    <a:pt x="124" y="113"/>
                    <a:pt x="124" y="113"/>
                  </a:cubicBezTo>
                  <a:cubicBezTo>
                    <a:pt x="124" y="102"/>
                    <a:pt x="121" y="99"/>
                    <a:pt x="95" y="86"/>
                  </a:cubicBezTo>
                  <a:cubicBezTo>
                    <a:pt x="100" y="83"/>
                    <a:pt x="102" y="79"/>
                    <a:pt x="102" y="73"/>
                  </a:cubicBezTo>
                  <a:cubicBezTo>
                    <a:pt x="102" y="68"/>
                    <a:pt x="98" y="70"/>
                    <a:pt x="96" y="60"/>
                  </a:cubicBezTo>
                  <a:cubicBezTo>
                    <a:pt x="95" y="56"/>
                    <a:pt x="92" y="60"/>
                    <a:pt x="92" y="51"/>
                  </a:cubicBezTo>
                  <a:cubicBezTo>
                    <a:pt x="92" y="48"/>
                    <a:pt x="94" y="47"/>
                    <a:pt x="94" y="47"/>
                  </a:cubicBezTo>
                  <a:cubicBezTo>
                    <a:pt x="94" y="47"/>
                    <a:pt x="93" y="42"/>
                    <a:pt x="92" y="38"/>
                  </a:cubicBezTo>
                  <a:cubicBezTo>
                    <a:pt x="92" y="32"/>
                    <a:pt x="95" y="19"/>
                    <a:pt x="111" y="19"/>
                  </a:cubicBezTo>
                  <a:cubicBezTo>
                    <a:pt x="128" y="19"/>
                    <a:pt x="131" y="32"/>
                    <a:pt x="131" y="38"/>
                  </a:cubicBezTo>
                  <a:cubicBezTo>
                    <a:pt x="130" y="42"/>
                    <a:pt x="129" y="47"/>
                    <a:pt x="129" y="47"/>
                  </a:cubicBezTo>
                  <a:cubicBezTo>
                    <a:pt x="129" y="47"/>
                    <a:pt x="131" y="48"/>
                    <a:pt x="131" y="51"/>
                  </a:cubicBezTo>
                  <a:cubicBezTo>
                    <a:pt x="130" y="60"/>
                    <a:pt x="127" y="56"/>
                    <a:pt x="127" y="60"/>
                  </a:cubicBezTo>
                  <a:cubicBezTo>
                    <a:pt x="125" y="70"/>
                    <a:pt x="121" y="68"/>
                    <a:pt x="121" y="73"/>
                  </a:cubicBezTo>
                  <a:cubicBezTo>
                    <a:pt x="121" y="82"/>
                    <a:pt x="125" y="86"/>
                    <a:pt x="137" y="91"/>
                  </a:cubicBezTo>
                  <a:cubicBezTo>
                    <a:pt x="149" y="96"/>
                    <a:pt x="155" y="99"/>
                    <a:pt x="158" y="103"/>
                  </a:cubicBezTo>
                  <a:cubicBezTo>
                    <a:pt x="160" y="106"/>
                    <a:pt x="160" y="136"/>
                    <a:pt x="160" y="136"/>
                  </a:cubicBezTo>
                  <a:lnTo>
                    <a:pt x="124" y="136"/>
                  </a:lnTo>
                  <a:close/>
                </a:path>
              </a:pathLst>
            </a:custGeom>
            <a:solidFill>
              <a:srgbClr val="92D050"/>
            </a:solidFill>
            <a:ln w="9525">
              <a:solidFill>
                <a:srgbClr val="92D050"/>
              </a:solidFill>
              <a:round/>
              <a:headEnd/>
              <a:tailEnd/>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grpSp>
      <p:grpSp>
        <p:nvGrpSpPr>
          <p:cNvPr id="40" name="Gruppieren 2"/>
          <p:cNvGrpSpPr>
            <a:grpSpLocks noChangeAspect="1"/>
          </p:cNvGrpSpPr>
          <p:nvPr/>
        </p:nvGrpSpPr>
        <p:grpSpPr>
          <a:xfrm>
            <a:off x="7228813" y="4561086"/>
            <a:ext cx="360180" cy="360180"/>
            <a:chOff x="-1042867" y="2764795"/>
            <a:chExt cx="612000" cy="612000"/>
          </a:xfrm>
        </p:grpSpPr>
        <p:sp>
          <p:nvSpPr>
            <p:cNvPr id="41" name="Oval 210"/>
            <p:cNvSpPr>
              <a:spLocks noChangeAspect="1"/>
            </p:cNvSpPr>
            <p:nvPr/>
          </p:nvSpPr>
          <p:spPr>
            <a:xfrm>
              <a:off x="-1042867" y="2764795"/>
              <a:ext cx="612000" cy="612000"/>
            </a:xfrm>
            <a:prstGeom prst="ellipse">
              <a:avLst/>
            </a:prstGeom>
            <a:solidFill>
              <a:schemeClr val="bg1"/>
            </a:solidFill>
            <a:ln w="12700">
              <a:solidFill>
                <a:srgbClr val="8282A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defTabSz="1169887"/>
              <a:endParaRPr lang="en-GB" sz="2309" b="1" dirty="0">
                <a:solidFill>
                  <a:prstClr val="white"/>
                </a:solidFill>
                <a:latin typeface="Segoe UI"/>
              </a:endParaRPr>
            </a:p>
          </p:txBody>
        </p:sp>
        <p:sp>
          <p:nvSpPr>
            <p:cNvPr id="42" name="Freeform 62"/>
            <p:cNvSpPr>
              <a:spLocks noEditPoints="1"/>
            </p:cNvSpPr>
            <p:nvPr/>
          </p:nvSpPr>
          <p:spPr bwMode="auto">
            <a:xfrm>
              <a:off x="-951436" y="2835608"/>
              <a:ext cx="459684" cy="459684"/>
            </a:xfrm>
            <a:custGeom>
              <a:avLst/>
              <a:gdLst/>
              <a:ahLst/>
              <a:cxnLst>
                <a:cxn ang="0">
                  <a:pos x="0" y="91"/>
                </a:cxn>
                <a:cxn ang="0">
                  <a:pos x="16" y="106"/>
                </a:cxn>
                <a:cxn ang="0">
                  <a:pos x="27" y="102"/>
                </a:cxn>
                <a:cxn ang="0">
                  <a:pos x="55" y="73"/>
                </a:cxn>
                <a:cxn ang="0">
                  <a:pos x="63" y="81"/>
                </a:cxn>
                <a:cxn ang="0">
                  <a:pos x="66" y="92"/>
                </a:cxn>
                <a:cxn ang="0">
                  <a:pos x="77" y="103"/>
                </a:cxn>
                <a:cxn ang="0">
                  <a:pos x="93" y="103"/>
                </a:cxn>
                <a:cxn ang="0">
                  <a:pos x="92" y="87"/>
                </a:cxn>
                <a:cxn ang="0">
                  <a:pos x="81" y="76"/>
                </a:cxn>
                <a:cxn ang="0">
                  <a:pos x="71" y="73"/>
                </a:cxn>
                <a:cxn ang="0">
                  <a:pos x="63" y="66"/>
                </a:cxn>
                <a:cxn ang="0">
                  <a:pos x="68" y="61"/>
                </a:cxn>
                <a:cxn ang="0">
                  <a:pos x="98" y="53"/>
                </a:cxn>
                <a:cxn ang="0">
                  <a:pos x="107" y="33"/>
                </a:cxn>
                <a:cxn ang="0">
                  <a:pos x="107" y="33"/>
                </a:cxn>
                <a:cxn ang="0">
                  <a:pos x="102" y="29"/>
                </a:cxn>
                <a:cxn ang="0">
                  <a:pos x="99" y="30"/>
                </a:cxn>
                <a:cxn ang="0">
                  <a:pos x="98" y="31"/>
                </a:cxn>
                <a:cxn ang="0">
                  <a:pos x="93" y="36"/>
                </a:cxn>
                <a:cxn ang="0">
                  <a:pos x="82" y="40"/>
                </a:cxn>
                <a:cxn ang="0">
                  <a:pos x="71" y="35"/>
                </a:cxn>
                <a:cxn ang="0">
                  <a:pos x="67" y="24"/>
                </a:cxn>
                <a:cxn ang="0">
                  <a:pos x="71" y="13"/>
                </a:cxn>
                <a:cxn ang="0">
                  <a:pos x="76" y="9"/>
                </a:cxn>
                <a:cxn ang="0">
                  <a:pos x="77" y="7"/>
                </a:cxn>
                <a:cxn ang="0">
                  <a:pos x="78" y="4"/>
                </a:cxn>
                <a:cxn ang="0">
                  <a:pos x="74" y="0"/>
                </a:cxn>
                <a:cxn ang="0">
                  <a:pos x="73" y="0"/>
                </a:cxn>
                <a:cxn ang="0">
                  <a:pos x="54" y="9"/>
                </a:cxn>
                <a:cxn ang="0">
                  <a:pos x="46" y="39"/>
                </a:cxn>
                <a:cxn ang="0">
                  <a:pos x="41" y="44"/>
                </a:cxn>
                <a:cxn ang="0">
                  <a:pos x="20" y="23"/>
                </a:cxn>
                <a:cxn ang="0">
                  <a:pos x="20" y="17"/>
                </a:cxn>
                <a:cxn ang="0">
                  <a:pos x="7" y="11"/>
                </a:cxn>
                <a:cxn ang="0">
                  <a:pos x="0" y="17"/>
                </a:cxn>
                <a:cxn ang="0">
                  <a:pos x="7" y="31"/>
                </a:cxn>
                <a:cxn ang="0">
                  <a:pos x="13" y="31"/>
                </a:cxn>
                <a:cxn ang="0">
                  <a:pos x="33" y="51"/>
                </a:cxn>
                <a:cxn ang="0">
                  <a:pos x="5" y="80"/>
                </a:cxn>
                <a:cxn ang="0">
                  <a:pos x="0" y="91"/>
                </a:cxn>
                <a:cxn ang="0">
                  <a:pos x="12" y="90"/>
                </a:cxn>
                <a:cxn ang="0">
                  <a:pos x="17" y="84"/>
                </a:cxn>
                <a:cxn ang="0">
                  <a:pos x="23" y="90"/>
                </a:cxn>
                <a:cxn ang="0">
                  <a:pos x="17" y="95"/>
                </a:cxn>
                <a:cxn ang="0">
                  <a:pos x="12" y="90"/>
                </a:cxn>
              </a:cxnLst>
              <a:rect l="0" t="0" r="r" b="b"/>
              <a:pathLst>
                <a:path w="107" h="107">
                  <a:moveTo>
                    <a:pt x="0" y="91"/>
                  </a:moveTo>
                  <a:cubicBezTo>
                    <a:pt x="0" y="99"/>
                    <a:pt x="7" y="106"/>
                    <a:pt x="16" y="106"/>
                  </a:cubicBezTo>
                  <a:cubicBezTo>
                    <a:pt x="20" y="106"/>
                    <a:pt x="24" y="105"/>
                    <a:pt x="27" y="102"/>
                  </a:cubicBezTo>
                  <a:cubicBezTo>
                    <a:pt x="55" y="73"/>
                    <a:pt x="55" y="73"/>
                    <a:pt x="55" y="73"/>
                  </a:cubicBezTo>
                  <a:cubicBezTo>
                    <a:pt x="63" y="81"/>
                    <a:pt x="63" y="81"/>
                    <a:pt x="63" y="81"/>
                  </a:cubicBezTo>
                  <a:cubicBezTo>
                    <a:pt x="62" y="85"/>
                    <a:pt x="63" y="89"/>
                    <a:pt x="66" y="92"/>
                  </a:cubicBezTo>
                  <a:cubicBezTo>
                    <a:pt x="77" y="103"/>
                    <a:pt x="77" y="103"/>
                    <a:pt x="77" y="103"/>
                  </a:cubicBezTo>
                  <a:cubicBezTo>
                    <a:pt x="81" y="107"/>
                    <a:pt x="88" y="107"/>
                    <a:pt x="93" y="103"/>
                  </a:cubicBezTo>
                  <a:cubicBezTo>
                    <a:pt x="97" y="99"/>
                    <a:pt x="97" y="92"/>
                    <a:pt x="92" y="87"/>
                  </a:cubicBezTo>
                  <a:cubicBezTo>
                    <a:pt x="81" y="76"/>
                    <a:pt x="81" y="76"/>
                    <a:pt x="81" y="76"/>
                  </a:cubicBezTo>
                  <a:cubicBezTo>
                    <a:pt x="79" y="73"/>
                    <a:pt x="74" y="72"/>
                    <a:pt x="71" y="73"/>
                  </a:cubicBezTo>
                  <a:cubicBezTo>
                    <a:pt x="63" y="66"/>
                    <a:pt x="63" y="66"/>
                    <a:pt x="63" y="66"/>
                  </a:cubicBezTo>
                  <a:cubicBezTo>
                    <a:pt x="68" y="61"/>
                    <a:pt x="68" y="61"/>
                    <a:pt x="68" y="61"/>
                  </a:cubicBezTo>
                  <a:cubicBezTo>
                    <a:pt x="78" y="64"/>
                    <a:pt x="90" y="61"/>
                    <a:pt x="98" y="53"/>
                  </a:cubicBezTo>
                  <a:cubicBezTo>
                    <a:pt x="103" y="47"/>
                    <a:pt x="106" y="40"/>
                    <a:pt x="107" y="33"/>
                  </a:cubicBezTo>
                  <a:cubicBezTo>
                    <a:pt x="107" y="33"/>
                    <a:pt x="107" y="33"/>
                    <a:pt x="107" y="33"/>
                  </a:cubicBezTo>
                  <a:cubicBezTo>
                    <a:pt x="107" y="31"/>
                    <a:pt x="105" y="29"/>
                    <a:pt x="102" y="29"/>
                  </a:cubicBezTo>
                  <a:cubicBezTo>
                    <a:pt x="101" y="29"/>
                    <a:pt x="100" y="29"/>
                    <a:pt x="99" y="30"/>
                  </a:cubicBezTo>
                  <a:cubicBezTo>
                    <a:pt x="98" y="31"/>
                    <a:pt x="98" y="31"/>
                    <a:pt x="98" y="31"/>
                  </a:cubicBezTo>
                  <a:cubicBezTo>
                    <a:pt x="93" y="36"/>
                    <a:pt x="93" y="36"/>
                    <a:pt x="93" y="36"/>
                  </a:cubicBezTo>
                  <a:cubicBezTo>
                    <a:pt x="91" y="38"/>
                    <a:pt x="87" y="40"/>
                    <a:pt x="82" y="40"/>
                  </a:cubicBezTo>
                  <a:cubicBezTo>
                    <a:pt x="78" y="40"/>
                    <a:pt x="74" y="38"/>
                    <a:pt x="71" y="35"/>
                  </a:cubicBezTo>
                  <a:cubicBezTo>
                    <a:pt x="69" y="32"/>
                    <a:pt x="67" y="29"/>
                    <a:pt x="67" y="24"/>
                  </a:cubicBezTo>
                  <a:cubicBezTo>
                    <a:pt x="67" y="20"/>
                    <a:pt x="68" y="16"/>
                    <a:pt x="71" y="13"/>
                  </a:cubicBezTo>
                  <a:cubicBezTo>
                    <a:pt x="76" y="9"/>
                    <a:pt x="76" y="9"/>
                    <a:pt x="76" y="9"/>
                  </a:cubicBezTo>
                  <a:cubicBezTo>
                    <a:pt x="77" y="7"/>
                    <a:pt x="77" y="7"/>
                    <a:pt x="77" y="7"/>
                  </a:cubicBezTo>
                  <a:cubicBezTo>
                    <a:pt x="78" y="7"/>
                    <a:pt x="78" y="5"/>
                    <a:pt x="78" y="4"/>
                  </a:cubicBezTo>
                  <a:cubicBezTo>
                    <a:pt x="78" y="2"/>
                    <a:pt x="76" y="0"/>
                    <a:pt x="74" y="0"/>
                  </a:cubicBezTo>
                  <a:cubicBezTo>
                    <a:pt x="73" y="0"/>
                    <a:pt x="73" y="0"/>
                    <a:pt x="73" y="0"/>
                  </a:cubicBezTo>
                  <a:cubicBezTo>
                    <a:pt x="66" y="0"/>
                    <a:pt x="59" y="3"/>
                    <a:pt x="54" y="9"/>
                  </a:cubicBezTo>
                  <a:cubicBezTo>
                    <a:pt x="46" y="17"/>
                    <a:pt x="43" y="28"/>
                    <a:pt x="46" y="39"/>
                  </a:cubicBezTo>
                  <a:cubicBezTo>
                    <a:pt x="41" y="44"/>
                    <a:pt x="41" y="44"/>
                    <a:pt x="41" y="44"/>
                  </a:cubicBezTo>
                  <a:cubicBezTo>
                    <a:pt x="20" y="23"/>
                    <a:pt x="20" y="23"/>
                    <a:pt x="20" y="23"/>
                  </a:cubicBezTo>
                  <a:cubicBezTo>
                    <a:pt x="20" y="17"/>
                    <a:pt x="20" y="17"/>
                    <a:pt x="20" y="17"/>
                  </a:cubicBezTo>
                  <a:cubicBezTo>
                    <a:pt x="7" y="11"/>
                    <a:pt x="7" y="11"/>
                    <a:pt x="7" y="11"/>
                  </a:cubicBezTo>
                  <a:cubicBezTo>
                    <a:pt x="0" y="17"/>
                    <a:pt x="0" y="17"/>
                    <a:pt x="0" y="17"/>
                  </a:cubicBezTo>
                  <a:cubicBezTo>
                    <a:pt x="7" y="31"/>
                    <a:pt x="7" y="31"/>
                    <a:pt x="7" y="31"/>
                  </a:cubicBezTo>
                  <a:cubicBezTo>
                    <a:pt x="13" y="31"/>
                    <a:pt x="13" y="31"/>
                    <a:pt x="13" y="31"/>
                  </a:cubicBezTo>
                  <a:cubicBezTo>
                    <a:pt x="33" y="51"/>
                    <a:pt x="33" y="51"/>
                    <a:pt x="33" y="51"/>
                  </a:cubicBezTo>
                  <a:cubicBezTo>
                    <a:pt x="5" y="80"/>
                    <a:pt x="5" y="80"/>
                    <a:pt x="5" y="80"/>
                  </a:cubicBezTo>
                  <a:cubicBezTo>
                    <a:pt x="2" y="82"/>
                    <a:pt x="0" y="86"/>
                    <a:pt x="0" y="91"/>
                  </a:cubicBezTo>
                  <a:close/>
                  <a:moveTo>
                    <a:pt x="12" y="90"/>
                  </a:moveTo>
                  <a:cubicBezTo>
                    <a:pt x="12" y="87"/>
                    <a:pt x="14" y="84"/>
                    <a:pt x="17" y="84"/>
                  </a:cubicBezTo>
                  <a:cubicBezTo>
                    <a:pt x="20" y="84"/>
                    <a:pt x="23" y="87"/>
                    <a:pt x="23" y="90"/>
                  </a:cubicBezTo>
                  <a:cubicBezTo>
                    <a:pt x="23" y="93"/>
                    <a:pt x="20" y="95"/>
                    <a:pt x="17" y="95"/>
                  </a:cubicBezTo>
                  <a:cubicBezTo>
                    <a:pt x="14" y="95"/>
                    <a:pt x="12" y="93"/>
                    <a:pt x="12" y="90"/>
                  </a:cubicBezTo>
                  <a:close/>
                </a:path>
              </a:pathLst>
            </a:custGeom>
            <a:solidFill>
              <a:srgbClr val="7030A0"/>
            </a:solidFill>
            <a:ln w="9525">
              <a:solidFill>
                <a:srgbClr val="7030A0"/>
              </a:solidFill>
              <a:round/>
              <a:headEnd/>
              <a:tailEnd/>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grpSp>
      <p:grpSp>
        <p:nvGrpSpPr>
          <p:cNvPr id="43" name="Gruppieren 4"/>
          <p:cNvGrpSpPr>
            <a:grpSpLocks noChangeAspect="1"/>
          </p:cNvGrpSpPr>
          <p:nvPr/>
        </p:nvGrpSpPr>
        <p:grpSpPr>
          <a:xfrm>
            <a:off x="3008707" y="2120056"/>
            <a:ext cx="360180" cy="360180"/>
            <a:chOff x="-1042867" y="4019487"/>
            <a:chExt cx="612000" cy="612000"/>
          </a:xfrm>
        </p:grpSpPr>
        <p:sp>
          <p:nvSpPr>
            <p:cNvPr id="44" name="Oval 210"/>
            <p:cNvSpPr>
              <a:spLocks noChangeAspect="1"/>
            </p:cNvSpPr>
            <p:nvPr/>
          </p:nvSpPr>
          <p:spPr>
            <a:xfrm flipH="1">
              <a:off x="-1042867" y="4019487"/>
              <a:ext cx="612000" cy="612000"/>
            </a:xfrm>
            <a:prstGeom prst="ellipse">
              <a:avLst/>
            </a:prstGeom>
            <a:solidFill>
              <a:schemeClr val="bg1"/>
            </a:solidFill>
            <a:ln w="1270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defTabSz="1169887"/>
              <a:endParaRPr lang="en-GB" sz="2309" b="1" dirty="0">
                <a:solidFill>
                  <a:prstClr val="white"/>
                </a:solidFill>
                <a:latin typeface="Segoe UI"/>
              </a:endParaRPr>
            </a:p>
          </p:txBody>
        </p:sp>
        <p:sp>
          <p:nvSpPr>
            <p:cNvPr id="45" name="Freeform 41"/>
            <p:cNvSpPr>
              <a:spLocks noEditPoints="1"/>
            </p:cNvSpPr>
            <p:nvPr/>
          </p:nvSpPr>
          <p:spPr bwMode="auto">
            <a:xfrm>
              <a:off x="-977315" y="4143913"/>
              <a:ext cx="497527" cy="448169"/>
            </a:xfrm>
            <a:custGeom>
              <a:avLst/>
              <a:gdLst/>
              <a:ahLst/>
              <a:cxnLst>
                <a:cxn ang="0">
                  <a:pos x="54" y="14"/>
                </a:cxn>
                <a:cxn ang="0">
                  <a:pos x="31" y="0"/>
                </a:cxn>
                <a:cxn ang="0">
                  <a:pos x="0" y="31"/>
                </a:cxn>
                <a:cxn ang="0">
                  <a:pos x="49" y="93"/>
                </a:cxn>
                <a:cxn ang="0">
                  <a:pos x="50" y="94"/>
                </a:cxn>
                <a:cxn ang="0">
                  <a:pos x="58" y="94"/>
                </a:cxn>
                <a:cxn ang="0">
                  <a:pos x="58" y="93"/>
                </a:cxn>
                <a:cxn ang="0">
                  <a:pos x="107" y="31"/>
                </a:cxn>
                <a:cxn ang="0">
                  <a:pos x="76" y="0"/>
                </a:cxn>
                <a:cxn ang="0">
                  <a:pos x="54" y="14"/>
                </a:cxn>
                <a:cxn ang="0">
                  <a:pos x="77" y="20"/>
                </a:cxn>
                <a:cxn ang="0">
                  <a:pos x="74" y="16"/>
                </a:cxn>
                <a:cxn ang="0">
                  <a:pos x="78" y="11"/>
                </a:cxn>
                <a:cxn ang="0">
                  <a:pos x="89" y="17"/>
                </a:cxn>
                <a:cxn ang="0">
                  <a:pos x="96" y="29"/>
                </a:cxn>
                <a:cxn ang="0">
                  <a:pos x="91" y="33"/>
                </a:cxn>
                <a:cxn ang="0">
                  <a:pos x="87" y="30"/>
                </a:cxn>
                <a:cxn ang="0">
                  <a:pos x="77" y="20"/>
                </a:cxn>
              </a:cxnLst>
              <a:rect l="0" t="0" r="r" b="b"/>
              <a:pathLst>
                <a:path w="107" h="96">
                  <a:moveTo>
                    <a:pt x="54" y="14"/>
                  </a:moveTo>
                  <a:cubicBezTo>
                    <a:pt x="51" y="5"/>
                    <a:pt x="40" y="0"/>
                    <a:pt x="31" y="0"/>
                  </a:cubicBezTo>
                  <a:cubicBezTo>
                    <a:pt x="14" y="0"/>
                    <a:pt x="0" y="13"/>
                    <a:pt x="0" y="31"/>
                  </a:cubicBezTo>
                  <a:cubicBezTo>
                    <a:pt x="0" y="64"/>
                    <a:pt x="32" y="73"/>
                    <a:pt x="49" y="93"/>
                  </a:cubicBezTo>
                  <a:cubicBezTo>
                    <a:pt x="49" y="93"/>
                    <a:pt x="50" y="94"/>
                    <a:pt x="50" y="94"/>
                  </a:cubicBezTo>
                  <a:cubicBezTo>
                    <a:pt x="52" y="96"/>
                    <a:pt x="55" y="96"/>
                    <a:pt x="58" y="94"/>
                  </a:cubicBezTo>
                  <a:cubicBezTo>
                    <a:pt x="58" y="94"/>
                    <a:pt x="58" y="93"/>
                    <a:pt x="58" y="93"/>
                  </a:cubicBezTo>
                  <a:cubicBezTo>
                    <a:pt x="75" y="73"/>
                    <a:pt x="107" y="65"/>
                    <a:pt x="107" y="31"/>
                  </a:cubicBezTo>
                  <a:cubicBezTo>
                    <a:pt x="107" y="13"/>
                    <a:pt x="93" y="0"/>
                    <a:pt x="76" y="0"/>
                  </a:cubicBezTo>
                  <a:cubicBezTo>
                    <a:pt x="67" y="0"/>
                    <a:pt x="56" y="5"/>
                    <a:pt x="54" y="14"/>
                  </a:cubicBezTo>
                  <a:close/>
                  <a:moveTo>
                    <a:pt x="77" y="20"/>
                  </a:moveTo>
                  <a:cubicBezTo>
                    <a:pt x="75" y="20"/>
                    <a:pt x="74" y="18"/>
                    <a:pt x="74" y="16"/>
                  </a:cubicBezTo>
                  <a:cubicBezTo>
                    <a:pt x="74" y="13"/>
                    <a:pt x="76" y="11"/>
                    <a:pt x="78" y="11"/>
                  </a:cubicBezTo>
                  <a:cubicBezTo>
                    <a:pt x="82" y="11"/>
                    <a:pt x="86" y="14"/>
                    <a:pt x="89" y="17"/>
                  </a:cubicBezTo>
                  <a:cubicBezTo>
                    <a:pt x="93" y="21"/>
                    <a:pt x="96" y="26"/>
                    <a:pt x="96" y="29"/>
                  </a:cubicBezTo>
                  <a:cubicBezTo>
                    <a:pt x="96" y="31"/>
                    <a:pt x="94" y="33"/>
                    <a:pt x="91" y="33"/>
                  </a:cubicBezTo>
                  <a:cubicBezTo>
                    <a:pt x="89" y="33"/>
                    <a:pt x="87" y="32"/>
                    <a:pt x="87" y="30"/>
                  </a:cubicBezTo>
                  <a:cubicBezTo>
                    <a:pt x="86" y="25"/>
                    <a:pt x="82" y="21"/>
                    <a:pt x="77" y="20"/>
                  </a:cubicBezTo>
                  <a:close/>
                </a:path>
              </a:pathLst>
            </a:custGeom>
            <a:solidFill>
              <a:srgbClr val="C00000"/>
            </a:solidFill>
            <a:ln w="9525">
              <a:noFill/>
              <a:round/>
              <a:headEnd/>
              <a:tailEnd/>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grpSp>
      <p:grpSp>
        <p:nvGrpSpPr>
          <p:cNvPr id="46" name="Group 45"/>
          <p:cNvGrpSpPr/>
          <p:nvPr/>
        </p:nvGrpSpPr>
        <p:grpSpPr>
          <a:xfrm>
            <a:off x="3008707" y="4549828"/>
            <a:ext cx="360180" cy="360180"/>
            <a:chOff x="4453663" y="4849050"/>
            <a:chExt cx="468000" cy="468000"/>
          </a:xfrm>
        </p:grpSpPr>
        <p:sp>
          <p:nvSpPr>
            <p:cNvPr id="47" name="Oval 210"/>
            <p:cNvSpPr>
              <a:spLocks noChangeAspect="1"/>
            </p:cNvSpPr>
            <p:nvPr/>
          </p:nvSpPr>
          <p:spPr>
            <a:xfrm flipH="1">
              <a:off x="4453663" y="4849050"/>
              <a:ext cx="468000" cy="468000"/>
            </a:xfrm>
            <a:prstGeom prst="ellipse">
              <a:avLst/>
            </a:prstGeom>
            <a:solidFill>
              <a:schemeClr val="bg1"/>
            </a:solidFill>
            <a:ln w="12700">
              <a:solidFill>
                <a:srgbClr val="4A7EC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a:endParaRPr lang="en-GB" sz="1385" b="1" dirty="0">
                <a:solidFill>
                  <a:schemeClr val="bg1"/>
                </a:solidFill>
              </a:endParaRPr>
            </a:p>
          </p:txBody>
        </p:sp>
        <p:grpSp>
          <p:nvGrpSpPr>
            <p:cNvPr id="48" name="Gruppieren 59"/>
            <p:cNvGrpSpPr/>
            <p:nvPr/>
          </p:nvGrpSpPr>
          <p:grpSpPr>
            <a:xfrm>
              <a:off x="4466856" y="4958245"/>
              <a:ext cx="449467" cy="332344"/>
              <a:chOff x="1404938" y="1736726"/>
              <a:chExt cx="6000750" cy="4437062"/>
            </a:xfrm>
            <a:solidFill>
              <a:schemeClr val="accent4">
                <a:lumMod val="60000"/>
                <a:lumOff val="40000"/>
              </a:schemeClr>
            </a:solidFill>
          </p:grpSpPr>
          <p:sp>
            <p:nvSpPr>
              <p:cNvPr id="49" name="Freeform 7"/>
              <p:cNvSpPr>
                <a:spLocks/>
              </p:cNvSpPr>
              <p:nvPr/>
            </p:nvSpPr>
            <p:spPr bwMode="auto">
              <a:xfrm>
                <a:off x="140493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0" name="Freeform 8"/>
              <p:cNvSpPr>
                <a:spLocks/>
              </p:cNvSpPr>
              <p:nvPr/>
            </p:nvSpPr>
            <p:spPr bwMode="auto">
              <a:xfrm>
                <a:off x="3448050" y="1785938"/>
                <a:ext cx="1922463" cy="906463"/>
              </a:xfrm>
              <a:custGeom>
                <a:avLst/>
                <a:gdLst>
                  <a:gd name="T0" fmla="*/ 0 w 1211"/>
                  <a:gd name="T1" fmla="*/ 571 h 571"/>
                  <a:gd name="T2" fmla="*/ 605 w 1211"/>
                  <a:gd name="T3" fmla="*/ 0 h 571"/>
                  <a:gd name="T4" fmla="*/ 1211 w 1211"/>
                  <a:gd name="T5" fmla="*/ 571 h 571"/>
                  <a:gd name="T6" fmla="*/ 0 w 1211"/>
                  <a:gd name="T7" fmla="*/ 571 h 571"/>
                </a:gdLst>
                <a:ahLst/>
                <a:cxnLst>
                  <a:cxn ang="0">
                    <a:pos x="T0" y="T1"/>
                  </a:cxn>
                  <a:cxn ang="0">
                    <a:pos x="T2" y="T3"/>
                  </a:cxn>
                  <a:cxn ang="0">
                    <a:pos x="T4" y="T5"/>
                  </a:cxn>
                  <a:cxn ang="0">
                    <a:pos x="T6" y="T7"/>
                  </a:cxn>
                </a:cxnLst>
                <a:rect l="0" t="0" r="r" b="b"/>
                <a:pathLst>
                  <a:path w="1211" h="571">
                    <a:moveTo>
                      <a:pt x="0" y="571"/>
                    </a:moveTo>
                    <a:lnTo>
                      <a:pt x="605" y="0"/>
                    </a:lnTo>
                    <a:lnTo>
                      <a:pt x="1211" y="571"/>
                    </a:lnTo>
                    <a:lnTo>
                      <a:pt x="0" y="571"/>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1" name="Freeform 9"/>
              <p:cNvSpPr>
                <a:spLocks/>
              </p:cNvSpPr>
              <p:nvPr/>
            </p:nvSpPr>
            <p:spPr bwMode="auto">
              <a:xfrm>
                <a:off x="547528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2" name="Freeform 10"/>
              <p:cNvSpPr>
                <a:spLocks/>
              </p:cNvSpPr>
              <p:nvPr/>
            </p:nvSpPr>
            <p:spPr bwMode="auto">
              <a:xfrm>
                <a:off x="2424113" y="1736726"/>
                <a:ext cx="1922463" cy="909638"/>
              </a:xfrm>
              <a:custGeom>
                <a:avLst/>
                <a:gdLst>
                  <a:gd name="T0" fmla="*/ 0 w 1211"/>
                  <a:gd name="T1" fmla="*/ 0 h 573"/>
                  <a:gd name="T2" fmla="*/ 605 w 1211"/>
                  <a:gd name="T3" fmla="*/ 573 h 573"/>
                  <a:gd name="T4" fmla="*/ 1211 w 1211"/>
                  <a:gd name="T5" fmla="*/ 0 h 573"/>
                  <a:gd name="T6" fmla="*/ 0 w 1211"/>
                  <a:gd name="T7" fmla="*/ 0 h 573"/>
                </a:gdLst>
                <a:ahLst/>
                <a:cxnLst>
                  <a:cxn ang="0">
                    <a:pos x="T0" y="T1"/>
                  </a:cxn>
                  <a:cxn ang="0">
                    <a:pos x="T2" y="T3"/>
                  </a:cxn>
                  <a:cxn ang="0">
                    <a:pos x="T4" y="T5"/>
                  </a:cxn>
                  <a:cxn ang="0">
                    <a:pos x="T6" y="T7"/>
                  </a:cxn>
                </a:cxnLst>
                <a:rect l="0" t="0" r="r" b="b"/>
                <a:pathLst>
                  <a:path w="1211" h="573">
                    <a:moveTo>
                      <a:pt x="0" y="0"/>
                    </a:moveTo>
                    <a:lnTo>
                      <a:pt x="605" y="573"/>
                    </a:lnTo>
                    <a:lnTo>
                      <a:pt x="1211" y="0"/>
                    </a:lnTo>
                    <a:lnTo>
                      <a:pt x="0"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3" name="Freeform 11"/>
              <p:cNvSpPr>
                <a:spLocks/>
              </p:cNvSpPr>
              <p:nvPr/>
            </p:nvSpPr>
            <p:spPr bwMode="auto">
              <a:xfrm>
                <a:off x="4346583" y="1756034"/>
                <a:ext cx="2116761" cy="793105"/>
              </a:xfrm>
              <a:custGeom>
                <a:avLst/>
                <a:gdLst>
                  <a:gd name="T0" fmla="*/ 0 w 1213"/>
                  <a:gd name="T1" fmla="*/ 0 h 573"/>
                  <a:gd name="T2" fmla="*/ 606 w 1213"/>
                  <a:gd name="T3" fmla="*/ 573 h 573"/>
                  <a:gd name="T4" fmla="*/ 1213 w 1213"/>
                  <a:gd name="T5" fmla="*/ 0 h 573"/>
                  <a:gd name="T6" fmla="*/ 0 w 1213"/>
                  <a:gd name="T7" fmla="*/ 0 h 573"/>
                </a:gdLst>
                <a:ahLst/>
                <a:cxnLst>
                  <a:cxn ang="0">
                    <a:pos x="T0" y="T1"/>
                  </a:cxn>
                  <a:cxn ang="0">
                    <a:pos x="T2" y="T3"/>
                  </a:cxn>
                  <a:cxn ang="0">
                    <a:pos x="T4" y="T5"/>
                  </a:cxn>
                  <a:cxn ang="0">
                    <a:pos x="T6" y="T7"/>
                  </a:cxn>
                </a:cxnLst>
                <a:rect l="0" t="0" r="r" b="b"/>
                <a:pathLst>
                  <a:path w="1213" h="573">
                    <a:moveTo>
                      <a:pt x="0" y="0"/>
                    </a:moveTo>
                    <a:lnTo>
                      <a:pt x="606" y="573"/>
                    </a:lnTo>
                    <a:lnTo>
                      <a:pt x="1213" y="0"/>
                    </a:lnTo>
                    <a:lnTo>
                      <a:pt x="0"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4" name="Freeform 12"/>
              <p:cNvSpPr>
                <a:spLocks/>
              </p:cNvSpPr>
              <p:nvPr/>
            </p:nvSpPr>
            <p:spPr bwMode="auto">
              <a:xfrm>
                <a:off x="4410075" y="2763838"/>
                <a:ext cx="2995613" cy="3409950"/>
              </a:xfrm>
              <a:custGeom>
                <a:avLst/>
                <a:gdLst>
                  <a:gd name="T0" fmla="*/ 1887 w 1887"/>
                  <a:gd name="T1" fmla="*/ 0 h 2148"/>
                  <a:gd name="T2" fmla="*/ 642 w 1887"/>
                  <a:gd name="T3" fmla="*/ 0 h 2148"/>
                  <a:gd name="T4" fmla="*/ 0 w 1887"/>
                  <a:gd name="T5" fmla="*/ 2148 h 2148"/>
                  <a:gd name="T6" fmla="*/ 1887 w 1887"/>
                  <a:gd name="T7" fmla="*/ 0 h 2148"/>
                  <a:gd name="T8" fmla="*/ 1887 w 1887"/>
                  <a:gd name="T9" fmla="*/ 0 h 2148"/>
                </a:gdLst>
                <a:ahLst/>
                <a:cxnLst>
                  <a:cxn ang="0">
                    <a:pos x="T0" y="T1"/>
                  </a:cxn>
                  <a:cxn ang="0">
                    <a:pos x="T2" y="T3"/>
                  </a:cxn>
                  <a:cxn ang="0">
                    <a:pos x="T4" y="T5"/>
                  </a:cxn>
                  <a:cxn ang="0">
                    <a:pos x="T6" y="T7"/>
                  </a:cxn>
                  <a:cxn ang="0">
                    <a:pos x="T8" y="T9"/>
                  </a:cxn>
                </a:cxnLst>
                <a:rect l="0" t="0" r="r" b="b"/>
                <a:pathLst>
                  <a:path w="1887" h="2148">
                    <a:moveTo>
                      <a:pt x="1887" y="0"/>
                    </a:moveTo>
                    <a:lnTo>
                      <a:pt x="642" y="0"/>
                    </a:lnTo>
                    <a:lnTo>
                      <a:pt x="0" y="2148"/>
                    </a:lnTo>
                    <a:lnTo>
                      <a:pt x="1887" y="0"/>
                    </a:lnTo>
                    <a:lnTo>
                      <a:pt x="1887"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5" name="Freeform 13"/>
              <p:cNvSpPr>
                <a:spLocks/>
              </p:cNvSpPr>
              <p:nvPr/>
            </p:nvSpPr>
            <p:spPr bwMode="auto">
              <a:xfrm>
                <a:off x="3432175" y="2763838"/>
                <a:ext cx="1909763" cy="3284538"/>
              </a:xfrm>
              <a:custGeom>
                <a:avLst/>
                <a:gdLst>
                  <a:gd name="T0" fmla="*/ 0 w 1203"/>
                  <a:gd name="T1" fmla="*/ 0 h 2069"/>
                  <a:gd name="T2" fmla="*/ 601 w 1203"/>
                  <a:gd name="T3" fmla="*/ 2069 h 2069"/>
                  <a:gd name="T4" fmla="*/ 1203 w 1203"/>
                  <a:gd name="T5" fmla="*/ 0 h 2069"/>
                  <a:gd name="T6" fmla="*/ 0 w 1203"/>
                  <a:gd name="T7" fmla="*/ 0 h 2069"/>
                </a:gdLst>
                <a:ahLst/>
                <a:cxnLst>
                  <a:cxn ang="0">
                    <a:pos x="T0" y="T1"/>
                  </a:cxn>
                  <a:cxn ang="0">
                    <a:pos x="T2" y="T3"/>
                  </a:cxn>
                  <a:cxn ang="0">
                    <a:pos x="T4" y="T5"/>
                  </a:cxn>
                  <a:cxn ang="0">
                    <a:pos x="T6" y="T7"/>
                  </a:cxn>
                </a:cxnLst>
                <a:rect l="0" t="0" r="r" b="b"/>
                <a:pathLst>
                  <a:path w="1203" h="2069">
                    <a:moveTo>
                      <a:pt x="0" y="0"/>
                    </a:moveTo>
                    <a:lnTo>
                      <a:pt x="601" y="2069"/>
                    </a:lnTo>
                    <a:lnTo>
                      <a:pt x="1203" y="0"/>
                    </a:lnTo>
                    <a:lnTo>
                      <a:pt x="0"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6" name="Freeform 14"/>
              <p:cNvSpPr>
                <a:spLocks noEditPoints="1"/>
              </p:cNvSpPr>
              <p:nvPr/>
            </p:nvSpPr>
            <p:spPr bwMode="auto">
              <a:xfrm>
                <a:off x="1409012" y="2763838"/>
                <a:ext cx="2932113" cy="3409950"/>
              </a:xfrm>
              <a:custGeom>
                <a:avLst/>
                <a:gdLst>
                  <a:gd name="T0" fmla="*/ 1218 w 1847"/>
                  <a:gd name="T1" fmla="*/ 0 h 2148"/>
                  <a:gd name="T2" fmla="*/ 0 w 1847"/>
                  <a:gd name="T3" fmla="*/ 0 h 2148"/>
                  <a:gd name="T4" fmla="*/ 1847 w 1847"/>
                  <a:gd name="T5" fmla="*/ 2148 h 2148"/>
                  <a:gd name="T6" fmla="*/ 1218 w 1847"/>
                  <a:gd name="T7" fmla="*/ 0 h 2148"/>
                  <a:gd name="T8" fmla="*/ 854 w 1847"/>
                  <a:gd name="T9" fmla="*/ 858 h 2148"/>
                  <a:gd name="T10" fmla="*/ 775 w 1847"/>
                  <a:gd name="T11" fmla="*/ 519 h 2148"/>
                  <a:gd name="T12" fmla="*/ 437 w 1847"/>
                  <a:gd name="T13" fmla="*/ 440 h 2148"/>
                  <a:gd name="T14" fmla="*/ 775 w 1847"/>
                  <a:gd name="T15" fmla="*/ 361 h 2148"/>
                  <a:gd name="T16" fmla="*/ 854 w 1847"/>
                  <a:gd name="T17" fmla="*/ 22 h 2148"/>
                  <a:gd name="T18" fmla="*/ 934 w 1847"/>
                  <a:gd name="T19" fmla="*/ 361 h 2148"/>
                  <a:gd name="T20" fmla="*/ 1272 w 1847"/>
                  <a:gd name="T21" fmla="*/ 440 h 2148"/>
                  <a:gd name="T22" fmla="*/ 934 w 1847"/>
                  <a:gd name="T23" fmla="*/ 519 h 2148"/>
                  <a:gd name="T24" fmla="*/ 854 w 1847"/>
                  <a:gd name="T25" fmla="*/ 858 h 2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7" h="2148">
                    <a:moveTo>
                      <a:pt x="1218" y="0"/>
                    </a:moveTo>
                    <a:lnTo>
                      <a:pt x="0" y="0"/>
                    </a:lnTo>
                    <a:lnTo>
                      <a:pt x="1847" y="2148"/>
                    </a:lnTo>
                    <a:lnTo>
                      <a:pt x="1218" y="0"/>
                    </a:lnTo>
                    <a:close/>
                    <a:moveTo>
                      <a:pt x="854" y="858"/>
                    </a:moveTo>
                    <a:lnTo>
                      <a:pt x="775" y="519"/>
                    </a:lnTo>
                    <a:lnTo>
                      <a:pt x="437" y="440"/>
                    </a:lnTo>
                    <a:lnTo>
                      <a:pt x="775" y="361"/>
                    </a:lnTo>
                    <a:lnTo>
                      <a:pt x="854" y="22"/>
                    </a:lnTo>
                    <a:lnTo>
                      <a:pt x="934" y="361"/>
                    </a:lnTo>
                    <a:lnTo>
                      <a:pt x="1272" y="440"/>
                    </a:lnTo>
                    <a:lnTo>
                      <a:pt x="934" y="519"/>
                    </a:lnTo>
                    <a:lnTo>
                      <a:pt x="854" y="858"/>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grpSp>
      </p:grpSp>
      <p:sp>
        <p:nvSpPr>
          <p:cNvPr id="87" name="Text Box 5"/>
          <p:cNvSpPr txBox="1">
            <a:spLocks noChangeArrowheads="1"/>
          </p:cNvSpPr>
          <p:nvPr/>
        </p:nvSpPr>
        <p:spPr bwMode="auto">
          <a:xfrm>
            <a:off x="9024143" y="6891905"/>
            <a:ext cx="3429902" cy="443391"/>
          </a:xfrm>
          <a:prstGeom prst="rect">
            <a:avLst/>
          </a:prstGeom>
          <a:noFill/>
          <a:ln>
            <a:noFill/>
          </a:ln>
          <a:effectLst/>
          <a:extLst/>
        </p:spPr>
        <p:txBody>
          <a:bodyPr vert="horz" wrap="square" lIns="0" tIns="0" rIns="0" bIns="0" numCol="1" anchor="b" anchorCtr="0" compatLnSpc="1">
            <a:prstTxWarp prst="textNoShape">
              <a:avLst/>
            </a:prstTxWarp>
            <a:spAutoFit/>
          </a:bodyPr>
          <a:lstStyle/>
          <a:p>
            <a:pPr marL="474121" indent="-474121" defTabSz="1219170" fontAlgn="base">
              <a:lnSpc>
                <a:spcPct val="90000"/>
              </a:lnSpc>
              <a:spcBef>
                <a:spcPct val="0"/>
              </a:spcBef>
              <a:spcAft>
                <a:spcPct val="0"/>
              </a:spcAft>
            </a:pPr>
            <a:r>
              <a:rPr lang="en-ZA" sz="1067" b="1" dirty="0">
                <a:latin typeface="Calibri"/>
                <a:cs typeface="Arial" pitchFamily="34" charset="0"/>
              </a:rPr>
              <a:t>NOTE:	 Indexed vs. average of all items in facet</a:t>
            </a:r>
            <a:br>
              <a:rPr lang="en-ZA" sz="1067" b="1" dirty="0">
                <a:latin typeface="Calibri"/>
                <a:cs typeface="Arial" pitchFamily="34" charset="0"/>
              </a:rPr>
            </a:br>
            <a:r>
              <a:rPr lang="en-ZA" sz="1067" b="1" dirty="0">
                <a:latin typeface="Calibri"/>
                <a:cs typeface="Arial" pitchFamily="34" charset="0"/>
              </a:rPr>
              <a:t>We report all items with a score which is 1 standard deviation higher than the average</a:t>
            </a:r>
            <a:endParaRPr lang="en-US" sz="1067" dirty="0">
              <a:latin typeface="Calibri"/>
              <a:cs typeface="Arial" pitchFamily="34" charset="0"/>
            </a:endParaRPr>
          </a:p>
        </p:txBody>
      </p:sp>
      <p:sp>
        <p:nvSpPr>
          <p:cNvPr id="88" name="Freeform 54"/>
          <p:cNvSpPr>
            <a:spLocks noEditPoints="1"/>
          </p:cNvSpPr>
          <p:nvPr/>
        </p:nvSpPr>
        <p:spPr bwMode="auto">
          <a:xfrm>
            <a:off x="9100298" y="7055750"/>
            <a:ext cx="283884" cy="237981"/>
          </a:xfrm>
          <a:custGeom>
            <a:avLst/>
            <a:gdLst/>
            <a:ahLst/>
            <a:cxnLst>
              <a:cxn ang="0">
                <a:pos x="196" y="192"/>
              </a:cxn>
              <a:cxn ang="0">
                <a:pos x="18" y="192"/>
              </a:cxn>
              <a:cxn ang="0">
                <a:pos x="0" y="177"/>
              </a:cxn>
              <a:cxn ang="0">
                <a:pos x="4" y="165"/>
              </a:cxn>
              <a:cxn ang="0">
                <a:pos x="92" y="11"/>
              </a:cxn>
              <a:cxn ang="0">
                <a:pos x="107" y="0"/>
              </a:cxn>
              <a:cxn ang="0">
                <a:pos x="122" y="11"/>
              </a:cxn>
              <a:cxn ang="0">
                <a:pos x="210" y="165"/>
              </a:cxn>
              <a:cxn ang="0">
                <a:pos x="214" y="177"/>
              </a:cxn>
              <a:cxn ang="0">
                <a:pos x="196" y="192"/>
              </a:cxn>
              <a:cxn ang="0">
                <a:pos x="120" y="51"/>
              </a:cxn>
              <a:cxn ang="0">
                <a:pos x="94" y="51"/>
              </a:cxn>
              <a:cxn ang="0">
                <a:pos x="94" y="79"/>
              </a:cxn>
              <a:cxn ang="0">
                <a:pos x="96" y="94"/>
              </a:cxn>
              <a:cxn ang="0">
                <a:pos x="101" y="125"/>
              </a:cxn>
              <a:cxn ang="0">
                <a:pos x="112" y="125"/>
              </a:cxn>
              <a:cxn ang="0">
                <a:pos x="118" y="94"/>
              </a:cxn>
              <a:cxn ang="0">
                <a:pos x="120" y="79"/>
              </a:cxn>
              <a:cxn ang="0">
                <a:pos x="120" y="51"/>
              </a:cxn>
              <a:cxn ang="0">
                <a:pos x="107" y="140"/>
              </a:cxn>
              <a:cxn ang="0">
                <a:pos x="94" y="153"/>
              </a:cxn>
              <a:cxn ang="0">
                <a:pos x="107" y="167"/>
              </a:cxn>
              <a:cxn ang="0">
                <a:pos x="120" y="153"/>
              </a:cxn>
              <a:cxn ang="0">
                <a:pos x="107" y="140"/>
              </a:cxn>
            </a:cxnLst>
            <a:rect l="0" t="0" r="r" b="b"/>
            <a:pathLst>
              <a:path w="214" h="192">
                <a:moveTo>
                  <a:pt x="196" y="192"/>
                </a:moveTo>
                <a:cubicBezTo>
                  <a:pt x="18" y="192"/>
                  <a:pt x="18" y="192"/>
                  <a:pt x="18" y="192"/>
                </a:cubicBezTo>
                <a:cubicBezTo>
                  <a:pt x="9" y="192"/>
                  <a:pt x="0" y="187"/>
                  <a:pt x="0" y="177"/>
                </a:cubicBezTo>
                <a:cubicBezTo>
                  <a:pt x="0" y="173"/>
                  <a:pt x="1" y="169"/>
                  <a:pt x="4" y="165"/>
                </a:cubicBezTo>
                <a:cubicBezTo>
                  <a:pt x="92" y="11"/>
                  <a:pt x="92" y="11"/>
                  <a:pt x="92" y="11"/>
                </a:cubicBezTo>
                <a:cubicBezTo>
                  <a:pt x="95" y="5"/>
                  <a:pt x="100" y="0"/>
                  <a:pt x="107" y="0"/>
                </a:cubicBezTo>
                <a:cubicBezTo>
                  <a:pt x="114" y="0"/>
                  <a:pt x="119" y="5"/>
                  <a:pt x="122" y="11"/>
                </a:cubicBezTo>
                <a:cubicBezTo>
                  <a:pt x="210" y="165"/>
                  <a:pt x="210" y="165"/>
                  <a:pt x="210" y="165"/>
                </a:cubicBezTo>
                <a:cubicBezTo>
                  <a:pt x="212" y="169"/>
                  <a:pt x="214" y="173"/>
                  <a:pt x="214" y="177"/>
                </a:cubicBezTo>
                <a:cubicBezTo>
                  <a:pt x="214" y="187"/>
                  <a:pt x="205" y="192"/>
                  <a:pt x="196" y="192"/>
                </a:cubicBezTo>
                <a:close/>
                <a:moveTo>
                  <a:pt x="120" y="51"/>
                </a:moveTo>
                <a:cubicBezTo>
                  <a:pt x="94" y="51"/>
                  <a:pt x="94" y="51"/>
                  <a:pt x="94" y="51"/>
                </a:cubicBezTo>
                <a:cubicBezTo>
                  <a:pt x="94" y="79"/>
                  <a:pt x="94" y="79"/>
                  <a:pt x="94" y="79"/>
                </a:cubicBezTo>
                <a:cubicBezTo>
                  <a:pt x="94" y="85"/>
                  <a:pt x="95" y="88"/>
                  <a:pt x="96" y="94"/>
                </a:cubicBezTo>
                <a:cubicBezTo>
                  <a:pt x="101" y="125"/>
                  <a:pt x="101" y="125"/>
                  <a:pt x="101" y="125"/>
                </a:cubicBezTo>
                <a:cubicBezTo>
                  <a:pt x="112" y="125"/>
                  <a:pt x="112" y="125"/>
                  <a:pt x="112" y="125"/>
                </a:cubicBezTo>
                <a:cubicBezTo>
                  <a:pt x="118" y="94"/>
                  <a:pt x="118" y="94"/>
                  <a:pt x="118" y="94"/>
                </a:cubicBezTo>
                <a:cubicBezTo>
                  <a:pt x="119" y="88"/>
                  <a:pt x="120" y="85"/>
                  <a:pt x="120" y="79"/>
                </a:cubicBezTo>
                <a:lnTo>
                  <a:pt x="120" y="51"/>
                </a:lnTo>
                <a:close/>
                <a:moveTo>
                  <a:pt x="107" y="140"/>
                </a:moveTo>
                <a:cubicBezTo>
                  <a:pt x="100" y="140"/>
                  <a:pt x="94" y="146"/>
                  <a:pt x="94" y="153"/>
                </a:cubicBezTo>
                <a:cubicBezTo>
                  <a:pt x="94" y="160"/>
                  <a:pt x="100" y="167"/>
                  <a:pt x="107" y="167"/>
                </a:cubicBezTo>
                <a:cubicBezTo>
                  <a:pt x="114" y="167"/>
                  <a:pt x="120" y="160"/>
                  <a:pt x="120" y="153"/>
                </a:cubicBezTo>
                <a:cubicBezTo>
                  <a:pt x="120" y="146"/>
                  <a:pt x="114" y="140"/>
                  <a:pt x="107" y="140"/>
                </a:cubicBezTo>
                <a:close/>
              </a:path>
            </a:pathLst>
          </a:custGeom>
          <a:solidFill>
            <a:srgbClr val="FF0000"/>
          </a:solidFill>
          <a:ln w="9525">
            <a:noFill/>
            <a:round/>
            <a:headEnd/>
            <a:tailEnd/>
          </a:ln>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pic>
        <p:nvPicPr>
          <p:cNvPr id="61" name="Picture 2" descr="Bilderesultat for country falg button sweden"/>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2696551" y="6876975"/>
            <a:ext cx="513334" cy="481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8895897"/>
      </p:ext>
    </p:extLst>
  </p:cSld>
  <p:clrMapOvr>
    <a:masterClrMapping/>
  </p:clrMapOvr>
  <p:transition>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46"/>
          <p:cNvSpPr txBox="1"/>
          <p:nvPr/>
        </p:nvSpPr>
        <p:spPr>
          <a:xfrm>
            <a:off x="578201" y="5676757"/>
            <a:ext cx="3161838" cy="336122"/>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TIME OF YEAR</a:t>
            </a:r>
          </a:p>
        </p:txBody>
      </p:sp>
      <p:sp>
        <p:nvSpPr>
          <p:cNvPr id="2" name="Title 1"/>
          <p:cNvSpPr>
            <a:spLocks noGrp="1"/>
          </p:cNvSpPr>
          <p:nvPr>
            <p:ph type="title"/>
          </p:nvPr>
        </p:nvSpPr>
        <p:spPr>
          <a:xfrm>
            <a:off x="540000" y="346312"/>
            <a:ext cx="8508184" cy="553999"/>
          </a:xfrm>
          <a:solidFill>
            <a:srgbClr val="7030A0"/>
          </a:solidFill>
        </p:spPr>
        <p:txBody>
          <a:bodyPr>
            <a:normAutofit/>
          </a:bodyPr>
          <a:lstStyle/>
          <a:p>
            <a:r>
              <a:rPr lang="en-GB" sz="2800" dirty="0"/>
              <a:t>Segment profile </a:t>
            </a:r>
            <a:r>
              <a:rPr lang="en-GB" sz="2800" b="1" dirty="0"/>
              <a:t>– EXTRAVAGANT INDULGENCE</a:t>
            </a:r>
          </a:p>
        </p:txBody>
      </p:sp>
      <p:sp>
        <p:nvSpPr>
          <p:cNvPr id="5" name="Rectangle 4"/>
          <p:cNvSpPr/>
          <p:nvPr/>
        </p:nvSpPr>
        <p:spPr>
          <a:xfrm>
            <a:off x="519848" y="1220584"/>
            <a:ext cx="3426943"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TYPOLOGY</a:t>
            </a:r>
          </a:p>
        </p:txBody>
      </p:sp>
      <p:sp>
        <p:nvSpPr>
          <p:cNvPr id="6" name="Rectangle 5"/>
          <p:cNvSpPr/>
          <p:nvPr/>
        </p:nvSpPr>
        <p:spPr>
          <a:xfrm>
            <a:off x="4934440" y="1220584"/>
            <a:ext cx="3863935"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TRANSPORT AND ACOMMODATION</a:t>
            </a:r>
          </a:p>
        </p:txBody>
      </p:sp>
      <p:sp>
        <p:nvSpPr>
          <p:cNvPr id="7" name="Rectangle 6"/>
          <p:cNvSpPr/>
          <p:nvPr/>
        </p:nvSpPr>
        <p:spPr>
          <a:xfrm>
            <a:off x="9311701" y="1220584"/>
            <a:ext cx="2211963"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ACTIVITIES</a:t>
            </a:r>
          </a:p>
        </p:txBody>
      </p:sp>
      <p:grpSp>
        <p:nvGrpSpPr>
          <p:cNvPr id="8" name="Group 7"/>
          <p:cNvGrpSpPr/>
          <p:nvPr/>
        </p:nvGrpSpPr>
        <p:grpSpPr>
          <a:xfrm>
            <a:off x="4726867" y="1530057"/>
            <a:ext cx="4321317" cy="5426685"/>
            <a:chOff x="3047227" y="867188"/>
            <a:chExt cx="2940088" cy="3409123"/>
          </a:xfrm>
        </p:grpSpPr>
        <p:cxnSp>
          <p:nvCxnSpPr>
            <p:cNvPr id="9" name="Straight Connector 8"/>
            <p:cNvCxnSpPr/>
            <p:nvPr/>
          </p:nvCxnSpPr>
          <p:spPr>
            <a:xfrm>
              <a:off x="3047227" y="916826"/>
              <a:ext cx="0" cy="3309847"/>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987315" y="867188"/>
              <a:ext cx="0" cy="3409123"/>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a:off x="519854" y="1655793"/>
            <a:ext cx="3824493" cy="0"/>
          </a:xfrm>
          <a:prstGeom prst="line">
            <a:avLst/>
          </a:prstGeom>
          <a:noFill/>
          <a:ln w="12700">
            <a:solidFill>
              <a:schemeClr val="accent6"/>
            </a:solidFill>
            <a:round/>
            <a:headEnd/>
            <a:tailEnd/>
          </a:ln>
          <a:effectLst/>
          <a:extLst>
            <a:ext uri="{909E8E84-426E-40DD-AFC4-6F175D3DCCD1}">
              <a14:hiddenFill xmlns:a14="http://schemas.microsoft.com/office/drawing/2010/main">
                <a:noFill/>
              </a14:hiddenFill>
            </a:ext>
          </a:extLst>
        </p:spPr>
      </p:cxnSp>
      <p:cxnSp>
        <p:nvCxnSpPr>
          <p:cNvPr id="16" name="Straight Connector 15"/>
          <p:cNvCxnSpPr/>
          <p:nvPr/>
        </p:nvCxnSpPr>
        <p:spPr>
          <a:xfrm>
            <a:off x="4934446" y="1655793"/>
            <a:ext cx="3824493"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Lst>
        </p:spPr>
      </p:cxnSp>
      <p:cxnSp>
        <p:nvCxnSpPr>
          <p:cNvPr id="17" name="Straight Connector 16"/>
          <p:cNvCxnSpPr/>
          <p:nvPr/>
        </p:nvCxnSpPr>
        <p:spPr>
          <a:xfrm>
            <a:off x="9311707" y="1655793"/>
            <a:ext cx="3824493" cy="0"/>
          </a:xfrm>
          <a:prstGeom prst="line">
            <a:avLst/>
          </a:prstGeom>
          <a:noFill/>
          <a:ln w="12700">
            <a:solidFill>
              <a:schemeClr val="accent2"/>
            </a:solidFill>
            <a:round/>
            <a:headEnd/>
            <a:tailEnd/>
          </a:ln>
          <a:effectLst/>
          <a:extLst>
            <a:ext uri="{909E8E84-426E-40DD-AFC4-6F175D3DCCD1}">
              <a14:hiddenFill xmlns:a14="http://schemas.microsoft.com/office/drawing/2010/main">
                <a:noFill/>
              </a14:hiddenFill>
            </a:ext>
          </a:extLst>
        </p:spPr>
      </p:cxnSp>
      <p:grpSp>
        <p:nvGrpSpPr>
          <p:cNvPr id="18" name="Group 17"/>
          <p:cNvGrpSpPr/>
          <p:nvPr/>
        </p:nvGrpSpPr>
        <p:grpSpPr>
          <a:xfrm>
            <a:off x="12194805" y="922027"/>
            <a:ext cx="724113" cy="627421"/>
            <a:chOff x="1362075" y="4471988"/>
            <a:chExt cx="2351088" cy="2036762"/>
          </a:xfrm>
          <a:solidFill>
            <a:srgbClr val="FFC000"/>
          </a:solidFill>
        </p:grpSpPr>
        <p:sp>
          <p:nvSpPr>
            <p:cNvPr id="19" name="Freeform 3"/>
            <p:cNvSpPr>
              <a:spLocks noChangeArrowheads="1"/>
            </p:cNvSpPr>
            <p:nvPr/>
          </p:nvSpPr>
          <p:spPr bwMode="auto">
            <a:xfrm>
              <a:off x="2744788" y="5091113"/>
              <a:ext cx="338137" cy="495300"/>
            </a:xfrm>
            <a:custGeom>
              <a:avLst/>
              <a:gdLst>
                <a:gd name="T0" fmla="*/ 0 w 939"/>
                <a:gd name="T1" fmla="*/ 0 h 1376"/>
                <a:gd name="T2" fmla="*/ 0 w 939"/>
                <a:gd name="T3" fmla="*/ 0 h 1376"/>
                <a:gd name="T4" fmla="*/ 938 w 939"/>
                <a:gd name="T5" fmla="*/ 1375 h 1376"/>
                <a:gd name="T6" fmla="*/ 0 w 939"/>
                <a:gd name="T7" fmla="*/ 0 h 1376"/>
              </a:gdLst>
              <a:ahLst/>
              <a:cxnLst>
                <a:cxn ang="0">
                  <a:pos x="T0" y="T1"/>
                </a:cxn>
                <a:cxn ang="0">
                  <a:pos x="T2" y="T3"/>
                </a:cxn>
                <a:cxn ang="0">
                  <a:pos x="T4" y="T5"/>
                </a:cxn>
                <a:cxn ang="0">
                  <a:pos x="T6" y="T7"/>
                </a:cxn>
              </a:cxnLst>
              <a:rect l="0" t="0" r="r" b="b"/>
              <a:pathLst>
                <a:path w="939" h="1376">
                  <a:moveTo>
                    <a:pt x="0" y="0"/>
                  </a:moveTo>
                  <a:lnTo>
                    <a:pt x="0" y="0"/>
                  </a:lnTo>
                  <a:cubicBezTo>
                    <a:pt x="500" y="313"/>
                    <a:pt x="813" y="813"/>
                    <a:pt x="938" y="1375"/>
                  </a:cubicBezTo>
                  <a:cubicBezTo>
                    <a:pt x="688" y="875"/>
                    <a:pt x="375" y="40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0" name="Freeform 4"/>
            <p:cNvSpPr>
              <a:spLocks noChangeArrowheads="1"/>
            </p:cNvSpPr>
            <p:nvPr/>
          </p:nvSpPr>
          <p:spPr bwMode="auto">
            <a:xfrm>
              <a:off x="2779713" y="4956175"/>
              <a:ext cx="439737" cy="641350"/>
            </a:xfrm>
            <a:custGeom>
              <a:avLst/>
              <a:gdLst>
                <a:gd name="T0" fmla="*/ 0 w 1220"/>
                <a:gd name="T1" fmla="*/ 0 h 1782"/>
                <a:gd name="T2" fmla="*/ 0 w 1220"/>
                <a:gd name="T3" fmla="*/ 0 h 1782"/>
                <a:gd name="T4" fmla="*/ 1219 w 1220"/>
                <a:gd name="T5" fmla="*/ 1781 h 1782"/>
                <a:gd name="T6" fmla="*/ 0 w 1220"/>
                <a:gd name="T7" fmla="*/ 0 h 1782"/>
              </a:gdLst>
              <a:ahLst/>
              <a:cxnLst>
                <a:cxn ang="0">
                  <a:pos x="T0" y="T1"/>
                </a:cxn>
                <a:cxn ang="0">
                  <a:pos x="T2" y="T3"/>
                </a:cxn>
                <a:cxn ang="0">
                  <a:pos x="T4" y="T5"/>
                </a:cxn>
                <a:cxn ang="0">
                  <a:pos x="T6" y="T7"/>
                </a:cxn>
              </a:cxnLst>
              <a:rect l="0" t="0" r="r" b="b"/>
              <a:pathLst>
                <a:path w="1220" h="1782">
                  <a:moveTo>
                    <a:pt x="0" y="0"/>
                  </a:moveTo>
                  <a:lnTo>
                    <a:pt x="0" y="0"/>
                  </a:lnTo>
                  <a:cubicBezTo>
                    <a:pt x="625" y="407"/>
                    <a:pt x="1063" y="1063"/>
                    <a:pt x="1219" y="1781"/>
                  </a:cubicBezTo>
                  <a:cubicBezTo>
                    <a:pt x="906" y="1125"/>
                    <a:pt x="500" y="53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1" name="Freeform 5"/>
            <p:cNvSpPr>
              <a:spLocks noChangeArrowheads="1"/>
            </p:cNvSpPr>
            <p:nvPr/>
          </p:nvSpPr>
          <p:spPr bwMode="auto">
            <a:xfrm>
              <a:off x="2801938" y="4832350"/>
              <a:ext cx="550862" cy="787400"/>
            </a:xfrm>
            <a:custGeom>
              <a:avLst/>
              <a:gdLst>
                <a:gd name="T0" fmla="*/ 0 w 1532"/>
                <a:gd name="T1" fmla="*/ 0 h 2188"/>
                <a:gd name="T2" fmla="*/ 0 w 1532"/>
                <a:gd name="T3" fmla="*/ 0 h 2188"/>
                <a:gd name="T4" fmla="*/ 1531 w 1532"/>
                <a:gd name="T5" fmla="*/ 2187 h 2188"/>
                <a:gd name="T6" fmla="*/ 0 w 1532"/>
                <a:gd name="T7" fmla="*/ 0 h 2188"/>
              </a:gdLst>
              <a:ahLst/>
              <a:cxnLst>
                <a:cxn ang="0">
                  <a:pos x="T0" y="T1"/>
                </a:cxn>
                <a:cxn ang="0">
                  <a:pos x="T2" y="T3"/>
                </a:cxn>
                <a:cxn ang="0">
                  <a:pos x="T4" y="T5"/>
                </a:cxn>
                <a:cxn ang="0">
                  <a:pos x="T6" y="T7"/>
                </a:cxn>
              </a:cxnLst>
              <a:rect l="0" t="0" r="r" b="b"/>
              <a:pathLst>
                <a:path w="1532" h="2188">
                  <a:moveTo>
                    <a:pt x="0" y="0"/>
                  </a:moveTo>
                  <a:lnTo>
                    <a:pt x="0" y="0"/>
                  </a:lnTo>
                  <a:cubicBezTo>
                    <a:pt x="843" y="437"/>
                    <a:pt x="1406" y="1250"/>
                    <a:pt x="1531" y="2187"/>
                  </a:cubicBezTo>
                  <a:cubicBezTo>
                    <a:pt x="1187" y="1375"/>
                    <a:pt x="656" y="593"/>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2" name="Freeform 6"/>
            <p:cNvSpPr>
              <a:spLocks noChangeArrowheads="1"/>
            </p:cNvSpPr>
            <p:nvPr/>
          </p:nvSpPr>
          <p:spPr bwMode="auto">
            <a:xfrm>
              <a:off x="2835275" y="4708525"/>
              <a:ext cx="641350" cy="933450"/>
            </a:xfrm>
            <a:custGeom>
              <a:avLst/>
              <a:gdLst>
                <a:gd name="T0" fmla="*/ 0 w 1783"/>
                <a:gd name="T1" fmla="*/ 0 h 2594"/>
                <a:gd name="T2" fmla="*/ 0 w 1783"/>
                <a:gd name="T3" fmla="*/ 0 h 2594"/>
                <a:gd name="T4" fmla="*/ 1782 w 1783"/>
                <a:gd name="T5" fmla="*/ 2593 h 2594"/>
                <a:gd name="T6" fmla="*/ 0 w 1783"/>
                <a:gd name="T7" fmla="*/ 0 h 2594"/>
              </a:gdLst>
              <a:ahLst/>
              <a:cxnLst>
                <a:cxn ang="0">
                  <a:pos x="T0" y="T1"/>
                </a:cxn>
                <a:cxn ang="0">
                  <a:pos x="T2" y="T3"/>
                </a:cxn>
                <a:cxn ang="0">
                  <a:pos x="T4" y="T5"/>
                </a:cxn>
                <a:cxn ang="0">
                  <a:pos x="T6" y="T7"/>
                </a:cxn>
              </a:cxnLst>
              <a:rect l="0" t="0" r="r" b="b"/>
              <a:pathLst>
                <a:path w="1783" h="2594">
                  <a:moveTo>
                    <a:pt x="0" y="0"/>
                  </a:moveTo>
                  <a:lnTo>
                    <a:pt x="0" y="0"/>
                  </a:lnTo>
                  <a:cubicBezTo>
                    <a:pt x="969" y="531"/>
                    <a:pt x="1625" y="1500"/>
                    <a:pt x="1782" y="2593"/>
                  </a:cubicBezTo>
                  <a:cubicBezTo>
                    <a:pt x="1406" y="1594"/>
                    <a:pt x="813" y="68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3" name="Freeform 7"/>
            <p:cNvSpPr>
              <a:spLocks noChangeArrowheads="1"/>
            </p:cNvSpPr>
            <p:nvPr/>
          </p:nvSpPr>
          <p:spPr bwMode="auto">
            <a:xfrm>
              <a:off x="2857500" y="4584700"/>
              <a:ext cx="742950" cy="1069975"/>
            </a:xfrm>
            <a:custGeom>
              <a:avLst/>
              <a:gdLst>
                <a:gd name="T0" fmla="*/ 2062 w 2063"/>
                <a:gd name="T1" fmla="*/ 2969 h 2970"/>
                <a:gd name="T2" fmla="*/ 2062 w 2063"/>
                <a:gd name="T3" fmla="*/ 2969 h 2970"/>
                <a:gd name="T4" fmla="*/ 1250 w 2063"/>
                <a:gd name="T5" fmla="*/ 1344 h 2970"/>
                <a:gd name="T6" fmla="*/ 1250 w 2063"/>
                <a:gd name="T7" fmla="*/ 1313 h 2970"/>
                <a:gd name="T8" fmla="*/ 0 w 2063"/>
                <a:gd name="T9" fmla="*/ 0 h 2970"/>
                <a:gd name="T10" fmla="*/ 2062 w 2063"/>
                <a:gd name="T11" fmla="*/ 2969 h 2970"/>
              </a:gdLst>
              <a:ahLst/>
              <a:cxnLst>
                <a:cxn ang="0">
                  <a:pos x="T0" y="T1"/>
                </a:cxn>
                <a:cxn ang="0">
                  <a:pos x="T2" y="T3"/>
                </a:cxn>
                <a:cxn ang="0">
                  <a:pos x="T4" y="T5"/>
                </a:cxn>
                <a:cxn ang="0">
                  <a:pos x="T6" y="T7"/>
                </a:cxn>
                <a:cxn ang="0">
                  <a:pos x="T8" y="T9"/>
                </a:cxn>
                <a:cxn ang="0">
                  <a:pos x="T10" y="T11"/>
                </a:cxn>
              </a:cxnLst>
              <a:rect l="0" t="0" r="r" b="b"/>
              <a:pathLst>
                <a:path w="2063" h="2970">
                  <a:moveTo>
                    <a:pt x="2062" y="2969"/>
                  </a:moveTo>
                  <a:lnTo>
                    <a:pt x="2062" y="2969"/>
                  </a:lnTo>
                  <a:cubicBezTo>
                    <a:pt x="1875" y="2375"/>
                    <a:pt x="1593" y="1844"/>
                    <a:pt x="1250" y="1344"/>
                  </a:cubicBezTo>
                  <a:lnTo>
                    <a:pt x="1250" y="1313"/>
                  </a:lnTo>
                  <a:cubicBezTo>
                    <a:pt x="906" y="813"/>
                    <a:pt x="469" y="375"/>
                    <a:pt x="0" y="0"/>
                  </a:cubicBezTo>
                  <a:cubicBezTo>
                    <a:pt x="1125" y="625"/>
                    <a:pt x="1875" y="1719"/>
                    <a:pt x="2062" y="2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4" name="Freeform 8"/>
            <p:cNvSpPr>
              <a:spLocks noChangeArrowheads="1"/>
            </p:cNvSpPr>
            <p:nvPr/>
          </p:nvSpPr>
          <p:spPr bwMode="auto">
            <a:xfrm>
              <a:off x="2892425" y="4471988"/>
              <a:ext cx="820738" cy="1203325"/>
            </a:xfrm>
            <a:custGeom>
              <a:avLst/>
              <a:gdLst>
                <a:gd name="T0" fmla="*/ 0 w 2282"/>
                <a:gd name="T1" fmla="*/ 0 h 3344"/>
                <a:gd name="T2" fmla="*/ 0 w 2282"/>
                <a:gd name="T3" fmla="*/ 0 h 3344"/>
                <a:gd name="T4" fmla="*/ 2281 w 2282"/>
                <a:gd name="T5" fmla="*/ 3343 h 3344"/>
                <a:gd name="T6" fmla="*/ 0 w 2282"/>
                <a:gd name="T7" fmla="*/ 0 h 3344"/>
              </a:gdLst>
              <a:ahLst/>
              <a:cxnLst>
                <a:cxn ang="0">
                  <a:pos x="T0" y="T1"/>
                </a:cxn>
                <a:cxn ang="0">
                  <a:pos x="T2" y="T3"/>
                </a:cxn>
                <a:cxn ang="0">
                  <a:pos x="T4" y="T5"/>
                </a:cxn>
                <a:cxn ang="0">
                  <a:pos x="T6" y="T7"/>
                </a:cxn>
              </a:cxnLst>
              <a:rect l="0" t="0" r="r" b="b"/>
              <a:pathLst>
                <a:path w="2282" h="3344">
                  <a:moveTo>
                    <a:pt x="0" y="0"/>
                  </a:moveTo>
                  <a:lnTo>
                    <a:pt x="0" y="0"/>
                  </a:lnTo>
                  <a:cubicBezTo>
                    <a:pt x="1249" y="687"/>
                    <a:pt x="2125" y="1906"/>
                    <a:pt x="2281" y="3343"/>
                  </a:cubicBezTo>
                  <a:cubicBezTo>
                    <a:pt x="1937" y="2000"/>
                    <a:pt x="1125" y="81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5" name="Freeform 9"/>
            <p:cNvSpPr>
              <a:spLocks noChangeArrowheads="1"/>
            </p:cNvSpPr>
            <p:nvPr/>
          </p:nvSpPr>
          <p:spPr bwMode="auto">
            <a:xfrm>
              <a:off x="2251075" y="4887913"/>
              <a:ext cx="866775" cy="1227137"/>
            </a:xfrm>
            <a:custGeom>
              <a:avLst/>
              <a:gdLst>
                <a:gd name="T0" fmla="*/ 2407 w 2408"/>
                <a:gd name="T1" fmla="*/ 3312 h 3407"/>
                <a:gd name="T2" fmla="*/ 2407 w 2408"/>
                <a:gd name="T3" fmla="*/ 3312 h 3407"/>
                <a:gd name="T4" fmla="*/ 2344 w 2408"/>
                <a:gd name="T5" fmla="*/ 3406 h 3407"/>
                <a:gd name="T6" fmla="*/ 2282 w 2408"/>
                <a:gd name="T7" fmla="*/ 3406 h 3407"/>
                <a:gd name="T8" fmla="*/ 2250 w 2408"/>
                <a:gd name="T9" fmla="*/ 3344 h 3407"/>
                <a:gd name="T10" fmla="*/ 2250 w 2408"/>
                <a:gd name="T11" fmla="*/ 3344 h 3407"/>
                <a:gd name="T12" fmla="*/ 1438 w 2408"/>
                <a:gd name="T13" fmla="*/ 1562 h 3407"/>
                <a:gd name="T14" fmla="*/ 63 w 2408"/>
                <a:gd name="T15" fmla="*/ 156 h 3407"/>
                <a:gd name="T16" fmla="*/ 63 w 2408"/>
                <a:gd name="T17" fmla="*/ 156 h 3407"/>
                <a:gd name="T18" fmla="*/ 63 w 2408"/>
                <a:gd name="T19" fmla="*/ 125 h 3407"/>
                <a:gd name="T20" fmla="*/ 31 w 2408"/>
                <a:gd name="T21" fmla="*/ 31 h 3407"/>
                <a:gd name="T22" fmla="*/ 125 w 2408"/>
                <a:gd name="T23" fmla="*/ 31 h 3407"/>
                <a:gd name="T24" fmla="*/ 156 w 2408"/>
                <a:gd name="T25" fmla="*/ 31 h 3407"/>
                <a:gd name="T26" fmla="*/ 2407 w 2408"/>
                <a:gd name="T27" fmla="*/ 3312 h 3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08" h="3407">
                  <a:moveTo>
                    <a:pt x="2407" y="3312"/>
                  </a:moveTo>
                  <a:lnTo>
                    <a:pt x="2407" y="3312"/>
                  </a:lnTo>
                  <a:cubicBezTo>
                    <a:pt x="2407" y="3344"/>
                    <a:pt x="2375" y="3406"/>
                    <a:pt x="2344" y="3406"/>
                  </a:cubicBezTo>
                  <a:cubicBezTo>
                    <a:pt x="2313" y="3406"/>
                    <a:pt x="2313" y="3406"/>
                    <a:pt x="2282" y="3406"/>
                  </a:cubicBezTo>
                  <a:cubicBezTo>
                    <a:pt x="2282" y="3375"/>
                    <a:pt x="2250" y="3375"/>
                    <a:pt x="2250" y="3344"/>
                  </a:cubicBezTo>
                  <a:lnTo>
                    <a:pt x="2250" y="3344"/>
                  </a:lnTo>
                  <a:cubicBezTo>
                    <a:pt x="2094" y="2719"/>
                    <a:pt x="1813" y="2093"/>
                    <a:pt x="1438" y="1562"/>
                  </a:cubicBezTo>
                  <a:cubicBezTo>
                    <a:pt x="1063" y="1000"/>
                    <a:pt x="594" y="531"/>
                    <a:pt x="63" y="156"/>
                  </a:cubicBezTo>
                  <a:lnTo>
                    <a:pt x="63" y="156"/>
                  </a:lnTo>
                  <a:cubicBezTo>
                    <a:pt x="63" y="156"/>
                    <a:pt x="63" y="156"/>
                    <a:pt x="63" y="125"/>
                  </a:cubicBezTo>
                  <a:cubicBezTo>
                    <a:pt x="31" y="125"/>
                    <a:pt x="0" y="62"/>
                    <a:pt x="31" y="31"/>
                  </a:cubicBezTo>
                  <a:cubicBezTo>
                    <a:pt x="63" y="0"/>
                    <a:pt x="94" y="0"/>
                    <a:pt x="125" y="31"/>
                  </a:cubicBezTo>
                  <a:cubicBezTo>
                    <a:pt x="156" y="31"/>
                    <a:pt x="156" y="31"/>
                    <a:pt x="156" y="31"/>
                  </a:cubicBezTo>
                  <a:cubicBezTo>
                    <a:pt x="1250" y="844"/>
                    <a:pt x="2032" y="2000"/>
                    <a:pt x="2407" y="331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6" name="Freeform 10"/>
            <p:cNvSpPr>
              <a:spLocks noChangeArrowheads="1"/>
            </p:cNvSpPr>
            <p:nvPr/>
          </p:nvSpPr>
          <p:spPr bwMode="auto">
            <a:xfrm>
              <a:off x="1362075" y="6115050"/>
              <a:ext cx="293688" cy="393700"/>
            </a:xfrm>
            <a:custGeom>
              <a:avLst/>
              <a:gdLst>
                <a:gd name="T0" fmla="*/ 750 w 814"/>
                <a:gd name="T1" fmla="*/ 969 h 1095"/>
                <a:gd name="T2" fmla="*/ 750 w 814"/>
                <a:gd name="T3" fmla="*/ 969 h 1095"/>
                <a:gd name="T4" fmla="*/ 782 w 814"/>
                <a:gd name="T5" fmla="*/ 1063 h 1095"/>
                <a:gd name="T6" fmla="*/ 750 w 814"/>
                <a:gd name="T7" fmla="*/ 1094 h 1095"/>
                <a:gd name="T8" fmla="*/ 688 w 814"/>
                <a:gd name="T9" fmla="*/ 1094 h 1095"/>
                <a:gd name="T10" fmla="*/ 688 w 814"/>
                <a:gd name="T11" fmla="*/ 1094 h 1095"/>
                <a:gd name="T12" fmla="*/ 0 w 814"/>
                <a:gd name="T13" fmla="*/ 63 h 1095"/>
                <a:gd name="T14" fmla="*/ 0 w 814"/>
                <a:gd name="T15" fmla="*/ 63 h 1095"/>
                <a:gd name="T16" fmla="*/ 0 w 814"/>
                <a:gd name="T17" fmla="*/ 63 h 1095"/>
                <a:gd name="T18" fmla="*/ 32 w 814"/>
                <a:gd name="T19" fmla="*/ 31 h 1095"/>
                <a:gd name="T20" fmla="*/ 63 w 814"/>
                <a:gd name="T21" fmla="*/ 0 h 1095"/>
                <a:gd name="T22" fmla="*/ 126 w 814"/>
                <a:gd name="T23" fmla="*/ 63 h 1095"/>
                <a:gd name="T24" fmla="*/ 126 w 814"/>
                <a:gd name="T25" fmla="*/ 63 h 1095"/>
                <a:gd name="T26" fmla="*/ 126 w 814"/>
                <a:gd name="T27" fmla="*/ 63 h 1095"/>
                <a:gd name="T28" fmla="*/ 126 w 814"/>
                <a:gd name="T29" fmla="*/ 63 h 1095"/>
                <a:gd name="T30" fmla="*/ 126 w 814"/>
                <a:gd name="T31" fmla="*/ 63 h 1095"/>
                <a:gd name="T32" fmla="*/ 750 w 814"/>
                <a:gd name="T33" fmla="*/ 969 h 1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4" h="1095">
                  <a:moveTo>
                    <a:pt x="750" y="969"/>
                  </a:moveTo>
                  <a:lnTo>
                    <a:pt x="750" y="969"/>
                  </a:lnTo>
                  <a:cubicBezTo>
                    <a:pt x="782" y="969"/>
                    <a:pt x="813" y="1031"/>
                    <a:pt x="782" y="1063"/>
                  </a:cubicBezTo>
                  <a:cubicBezTo>
                    <a:pt x="782" y="1063"/>
                    <a:pt x="782" y="1094"/>
                    <a:pt x="750" y="1094"/>
                  </a:cubicBezTo>
                  <a:cubicBezTo>
                    <a:pt x="719" y="1094"/>
                    <a:pt x="719" y="1094"/>
                    <a:pt x="688" y="1094"/>
                  </a:cubicBezTo>
                  <a:lnTo>
                    <a:pt x="688" y="1094"/>
                  </a:lnTo>
                  <a:cubicBezTo>
                    <a:pt x="313" y="906"/>
                    <a:pt x="32" y="500"/>
                    <a:pt x="0" y="63"/>
                  </a:cubicBezTo>
                  <a:lnTo>
                    <a:pt x="0" y="63"/>
                  </a:lnTo>
                  <a:lnTo>
                    <a:pt x="0" y="63"/>
                  </a:lnTo>
                  <a:cubicBezTo>
                    <a:pt x="0" y="63"/>
                    <a:pt x="0" y="31"/>
                    <a:pt x="32" y="31"/>
                  </a:cubicBezTo>
                  <a:cubicBezTo>
                    <a:pt x="32" y="0"/>
                    <a:pt x="63" y="0"/>
                    <a:pt x="63" y="0"/>
                  </a:cubicBezTo>
                  <a:cubicBezTo>
                    <a:pt x="94" y="0"/>
                    <a:pt x="126" y="31"/>
                    <a:pt x="126" y="63"/>
                  </a:cubicBezTo>
                  <a:lnTo>
                    <a:pt x="126" y="63"/>
                  </a:lnTo>
                  <a:lnTo>
                    <a:pt x="126" y="63"/>
                  </a:lnTo>
                  <a:lnTo>
                    <a:pt x="126" y="63"/>
                  </a:lnTo>
                  <a:lnTo>
                    <a:pt x="126" y="63"/>
                  </a:lnTo>
                  <a:cubicBezTo>
                    <a:pt x="157" y="469"/>
                    <a:pt x="407" y="781"/>
                    <a:pt x="750" y="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7" name="Freeform 11"/>
            <p:cNvSpPr>
              <a:spLocks noChangeArrowheads="1"/>
            </p:cNvSpPr>
            <p:nvPr/>
          </p:nvSpPr>
          <p:spPr bwMode="auto">
            <a:xfrm>
              <a:off x="1417638" y="4989513"/>
              <a:ext cx="1609725" cy="1485900"/>
            </a:xfrm>
            <a:custGeom>
              <a:avLst/>
              <a:gdLst>
                <a:gd name="T0" fmla="*/ 3500 w 4470"/>
                <a:gd name="T1" fmla="*/ 1344 h 4126"/>
                <a:gd name="T2" fmla="*/ 3500 w 4470"/>
                <a:gd name="T3" fmla="*/ 1344 h 4126"/>
                <a:gd name="T4" fmla="*/ 3500 w 4470"/>
                <a:gd name="T5" fmla="*/ 1344 h 4126"/>
                <a:gd name="T6" fmla="*/ 3500 w 4470"/>
                <a:gd name="T7" fmla="*/ 1344 h 4126"/>
                <a:gd name="T8" fmla="*/ 3187 w 4470"/>
                <a:gd name="T9" fmla="*/ 906 h 4126"/>
                <a:gd name="T10" fmla="*/ 3187 w 4470"/>
                <a:gd name="T11" fmla="*/ 906 h 4126"/>
                <a:gd name="T12" fmla="*/ 3187 w 4470"/>
                <a:gd name="T13" fmla="*/ 906 h 4126"/>
                <a:gd name="T14" fmla="*/ 937 w 4470"/>
                <a:gd name="T15" fmla="*/ 2906 h 4126"/>
                <a:gd name="T16" fmla="*/ 844 w 4470"/>
                <a:gd name="T17" fmla="*/ 2750 h 4126"/>
                <a:gd name="T18" fmla="*/ 2625 w 4470"/>
                <a:gd name="T19" fmla="*/ 375 h 4126"/>
                <a:gd name="T20" fmla="*/ 2625 w 4470"/>
                <a:gd name="T21" fmla="*/ 375 h 4126"/>
                <a:gd name="T22" fmla="*/ 2625 w 4470"/>
                <a:gd name="T23" fmla="*/ 375 h 4126"/>
                <a:gd name="T24" fmla="*/ 2625 w 4470"/>
                <a:gd name="T25" fmla="*/ 375 h 4126"/>
                <a:gd name="T26" fmla="*/ 2625 w 4470"/>
                <a:gd name="T27" fmla="*/ 375 h 4126"/>
                <a:gd name="T28" fmla="*/ 2531 w 4470"/>
                <a:gd name="T29" fmla="*/ 250 h 4126"/>
                <a:gd name="T30" fmla="*/ 2531 w 4470"/>
                <a:gd name="T31" fmla="*/ 250 h 4126"/>
                <a:gd name="T32" fmla="*/ 2500 w 4470"/>
                <a:gd name="T33" fmla="*/ 250 h 4126"/>
                <a:gd name="T34" fmla="*/ 2500 w 4470"/>
                <a:gd name="T35" fmla="*/ 250 h 4126"/>
                <a:gd name="T36" fmla="*/ 2500 w 4470"/>
                <a:gd name="T37" fmla="*/ 281 h 4126"/>
                <a:gd name="T38" fmla="*/ 2500 w 4470"/>
                <a:gd name="T39" fmla="*/ 281 h 4126"/>
                <a:gd name="T40" fmla="*/ 812 w 4470"/>
                <a:gd name="T41" fmla="*/ 2750 h 4126"/>
                <a:gd name="T42" fmla="*/ 844 w 4470"/>
                <a:gd name="T43" fmla="*/ 2750 h 4126"/>
                <a:gd name="T44" fmla="*/ 3250 w 4470"/>
                <a:gd name="T45" fmla="*/ 3188 h 4126"/>
                <a:gd name="T46" fmla="*/ 1844 w 4470"/>
                <a:gd name="T47" fmla="*/ 3469 h 4126"/>
                <a:gd name="T48" fmla="*/ 1062 w 4470"/>
                <a:gd name="T49" fmla="*/ 3625 h 4126"/>
                <a:gd name="T50" fmla="*/ 1062 w 4470"/>
                <a:gd name="T51" fmla="*/ 3625 h 4126"/>
                <a:gd name="T52" fmla="*/ 625 w 4470"/>
                <a:gd name="T53" fmla="*/ 4063 h 4126"/>
                <a:gd name="T54" fmla="*/ 0 w 4470"/>
                <a:gd name="T55" fmla="*/ 3188 h 4126"/>
                <a:gd name="T56" fmla="*/ 562 w 4470"/>
                <a:gd name="T57" fmla="*/ 2906 h 4126"/>
                <a:gd name="T58" fmla="*/ 3687 w 4470"/>
                <a:gd name="T59" fmla="*/ 1313 h 4126"/>
                <a:gd name="T60" fmla="*/ 2656 w 4470"/>
                <a:gd name="T61" fmla="*/ 3875 h 4126"/>
                <a:gd name="T62" fmla="*/ 2031 w 4470"/>
                <a:gd name="T63" fmla="*/ 3438 h 4126"/>
                <a:gd name="T64" fmla="*/ 2656 w 4470"/>
                <a:gd name="T65" fmla="*/ 3875 h 4126"/>
                <a:gd name="T66" fmla="*/ 2969 w 4470"/>
                <a:gd name="T67" fmla="*/ 719 h 4126"/>
                <a:gd name="T68" fmla="*/ 2969 w 4470"/>
                <a:gd name="T69" fmla="*/ 688 h 4126"/>
                <a:gd name="T70" fmla="*/ 2750 w 4470"/>
                <a:gd name="T71" fmla="*/ 469 h 4126"/>
                <a:gd name="T72" fmla="*/ 2750 w 4470"/>
                <a:gd name="T73" fmla="*/ 469 h 4126"/>
                <a:gd name="T74" fmla="*/ 2750 w 4470"/>
                <a:gd name="T75" fmla="*/ 469 h 4126"/>
                <a:gd name="T76" fmla="*/ 2750 w 4470"/>
                <a:gd name="T77" fmla="*/ 469 h 4126"/>
                <a:gd name="T78" fmla="*/ 2750 w 4470"/>
                <a:gd name="T79" fmla="*/ 500 h 4126"/>
                <a:gd name="T80" fmla="*/ 875 w 4470"/>
                <a:gd name="T81" fmla="*/ 2812 h 4126"/>
                <a:gd name="T82" fmla="*/ 875 w 4470"/>
                <a:gd name="T83" fmla="*/ 2844 h 4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470" h="4126">
                  <a:moveTo>
                    <a:pt x="937" y="2906"/>
                  </a:moveTo>
                  <a:lnTo>
                    <a:pt x="937" y="2906"/>
                  </a:lnTo>
                  <a:cubicBezTo>
                    <a:pt x="3500" y="1344"/>
                    <a:pt x="3500" y="1344"/>
                    <a:pt x="3500" y="1344"/>
                  </a:cubicBez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cubicBezTo>
                    <a:pt x="3406" y="1188"/>
                    <a:pt x="3281" y="1063"/>
                    <a:pt x="3187" y="906"/>
                  </a:cubicBezTo>
                  <a:lnTo>
                    <a:pt x="3187" y="906"/>
                  </a:lnTo>
                  <a:lnTo>
                    <a:pt x="3187" y="906"/>
                  </a:lnTo>
                  <a:lnTo>
                    <a:pt x="3187" y="906"/>
                  </a:lnTo>
                  <a:lnTo>
                    <a:pt x="3187" y="906"/>
                  </a:lnTo>
                  <a:lnTo>
                    <a:pt x="3187" y="906"/>
                  </a:lnTo>
                  <a:lnTo>
                    <a:pt x="3187" y="906"/>
                  </a:lnTo>
                  <a:cubicBezTo>
                    <a:pt x="3187" y="906"/>
                    <a:pt x="3187" y="906"/>
                    <a:pt x="3156" y="906"/>
                  </a:cubicBezTo>
                  <a:lnTo>
                    <a:pt x="3156" y="906"/>
                  </a:lnTo>
                  <a:cubicBezTo>
                    <a:pt x="937" y="2906"/>
                    <a:pt x="937" y="2906"/>
                    <a:pt x="937" y="2906"/>
                  </a:cubicBezTo>
                  <a:close/>
                  <a:moveTo>
                    <a:pt x="844" y="2750"/>
                  </a:moveTo>
                  <a:lnTo>
                    <a:pt x="844" y="2750"/>
                  </a:lnTo>
                  <a:lnTo>
                    <a:pt x="844" y="2750"/>
                  </a:lnTo>
                  <a:lnTo>
                    <a:pt x="844" y="2750"/>
                  </a:lnTo>
                  <a:lnTo>
                    <a:pt x="844" y="2750"/>
                  </a:lnTo>
                  <a:cubicBezTo>
                    <a:pt x="2625" y="375"/>
                    <a:pt x="2625" y="375"/>
                    <a:pt x="2625" y="375"/>
                  </a:cubicBez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cubicBezTo>
                    <a:pt x="2594" y="344"/>
                    <a:pt x="2562" y="313"/>
                    <a:pt x="2531" y="281"/>
                  </a:cubicBezTo>
                  <a:lnTo>
                    <a:pt x="2531" y="281"/>
                  </a:lnTo>
                  <a:cubicBezTo>
                    <a:pt x="2531" y="250"/>
                    <a:pt x="2531" y="250"/>
                    <a:pt x="2531" y="250"/>
                  </a:cubicBezTo>
                  <a:lnTo>
                    <a:pt x="2531" y="250"/>
                  </a:lnTo>
                  <a:lnTo>
                    <a:pt x="2531" y="250"/>
                  </a:lnTo>
                  <a:lnTo>
                    <a:pt x="2531" y="250"/>
                  </a:lnTo>
                  <a:lnTo>
                    <a:pt x="2531" y="250"/>
                  </a:lnTo>
                  <a:lnTo>
                    <a:pt x="2531" y="250"/>
                  </a:lnTo>
                  <a:cubicBezTo>
                    <a:pt x="2500" y="250"/>
                    <a:pt x="2500" y="250"/>
                    <a:pt x="2500" y="250"/>
                  </a:cubicBezTo>
                  <a:lnTo>
                    <a:pt x="2500" y="250"/>
                  </a:lnTo>
                  <a:lnTo>
                    <a:pt x="2500" y="250"/>
                  </a:lnTo>
                  <a:lnTo>
                    <a:pt x="2500" y="250"/>
                  </a:lnTo>
                  <a:lnTo>
                    <a:pt x="2500" y="250"/>
                  </a:lnTo>
                  <a:lnTo>
                    <a:pt x="2500" y="250"/>
                  </a:lnTo>
                  <a:cubicBezTo>
                    <a:pt x="2500" y="250"/>
                    <a:pt x="2500" y="250"/>
                    <a:pt x="2500" y="281"/>
                  </a:cubicBezTo>
                  <a:lnTo>
                    <a:pt x="2500" y="281"/>
                  </a:lnTo>
                  <a:lnTo>
                    <a:pt x="2500" y="281"/>
                  </a:lnTo>
                  <a:lnTo>
                    <a:pt x="2500" y="281"/>
                  </a:lnTo>
                  <a:lnTo>
                    <a:pt x="2500" y="281"/>
                  </a:lnTo>
                  <a:lnTo>
                    <a:pt x="2500" y="281"/>
                  </a:lnTo>
                  <a:cubicBezTo>
                    <a:pt x="812" y="2750"/>
                    <a:pt x="812" y="2750"/>
                    <a:pt x="812" y="2750"/>
                  </a:cubicBezTo>
                  <a:lnTo>
                    <a:pt x="812" y="2750"/>
                  </a:lnTo>
                  <a:lnTo>
                    <a:pt x="812" y="2750"/>
                  </a:lnTo>
                  <a:cubicBezTo>
                    <a:pt x="812" y="2750"/>
                    <a:pt x="812" y="2750"/>
                    <a:pt x="844" y="2750"/>
                  </a:cubicBezTo>
                  <a:close/>
                  <a:moveTo>
                    <a:pt x="4469" y="2938"/>
                  </a:moveTo>
                  <a:lnTo>
                    <a:pt x="4469" y="2938"/>
                  </a:lnTo>
                  <a:cubicBezTo>
                    <a:pt x="3250" y="3188"/>
                    <a:pt x="3250" y="3188"/>
                    <a:pt x="3250" y="3188"/>
                  </a:cubicBezTo>
                  <a:lnTo>
                    <a:pt x="3250" y="3188"/>
                  </a:lnTo>
                  <a:cubicBezTo>
                    <a:pt x="3312" y="3594"/>
                    <a:pt x="3062" y="3969"/>
                    <a:pt x="2687" y="4031"/>
                  </a:cubicBezTo>
                  <a:cubicBezTo>
                    <a:pt x="2281" y="4125"/>
                    <a:pt x="1906" y="3875"/>
                    <a:pt x="1844" y="3469"/>
                  </a:cubicBezTo>
                  <a:lnTo>
                    <a:pt x="1844" y="3469"/>
                  </a:lnTo>
                  <a:cubicBezTo>
                    <a:pt x="1062" y="3625"/>
                    <a:pt x="1062" y="3625"/>
                    <a:pt x="1062" y="3625"/>
                  </a:cubicBezTo>
                  <a:lnTo>
                    <a:pt x="1062" y="3625"/>
                  </a:lnTo>
                  <a:lnTo>
                    <a:pt x="1062" y="3625"/>
                  </a:lnTo>
                  <a:lnTo>
                    <a:pt x="1062" y="3625"/>
                  </a:lnTo>
                  <a:lnTo>
                    <a:pt x="1062" y="3625"/>
                  </a:lnTo>
                  <a:cubicBezTo>
                    <a:pt x="625" y="4063"/>
                    <a:pt x="625" y="4063"/>
                    <a:pt x="625" y="4063"/>
                  </a:cubicBezTo>
                  <a:lnTo>
                    <a:pt x="625" y="4063"/>
                  </a:lnTo>
                  <a:lnTo>
                    <a:pt x="625" y="4063"/>
                  </a:lnTo>
                  <a:cubicBezTo>
                    <a:pt x="281" y="3906"/>
                    <a:pt x="31" y="3563"/>
                    <a:pt x="0" y="3188"/>
                  </a:cubicBezTo>
                  <a:lnTo>
                    <a:pt x="0" y="3188"/>
                  </a:lnTo>
                  <a:lnTo>
                    <a:pt x="0" y="3188"/>
                  </a:lnTo>
                  <a:cubicBezTo>
                    <a:pt x="562" y="2938"/>
                    <a:pt x="562" y="2938"/>
                    <a:pt x="562" y="2938"/>
                  </a:cubicBezTo>
                  <a:lnTo>
                    <a:pt x="562" y="2938"/>
                  </a:lnTo>
                  <a:cubicBezTo>
                    <a:pt x="562" y="2938"/>
                    <a:pt x="562" y="2938"/>
                    <a:pt x="562" y="2906"/>
                  </a:cubicBezTo>
                  <a:lnTo>
                    <a:pt x="562" y="2906"/>
                  </a:lnTo>
                  <a:cubicBezTo>
                    <a:pt x="2437" y="0"/>
                    <a:pt x="2437" y="0"/>
                    <a:pt x="2437" y="0"/>
                  </a:cubicBezTo>
                  <a:cubicBezTo>
                    <a:pt x="2937" y="375"/>
                    <a:pt x="3344" y="813"/>
                    <a:pt x="3687" y="1313"/>
                  </a:cubicBezTo>
                  <a:cubicBezTo>
                    <a:pt x="4031" y="1812"/>
                    <a:pt x="4281" y="2344"/>
                    <a:pt x="4469" y="2938"/>
                  </a:cubicBezTo>
                  <a:close/>
                  <a:moveTo>
                    <a:pt x="2656" y="3875"/>
                  </a:moveTo>
                  <a:lnTo>
                    <a:pt x="2656" y="3875"/>
                  </a:lnTo>
                  <a:cubicBezTo>
                    <a:pt x="2937" y="3813"/>
                    <a:pt x="3125" y="3531"/>
                    <a:pt x="3062" y="3219"/>
                  </a:cubicBezTo>
                  <a:lnTo>
                    <a:pt x="3062" y="3219"/>
                  </a:lnTo>
                  <a:cubicBezTo>
                    <a:pt x="2031" y="3438"/>
                    <a:pt x="2031" y="3438"/>
                    <a:pt x="2031" y="3438"/>
                  </a:cubicBezTo>
                  <a:lnTo>
                    <a:pt x="2000" y="3438"/>
                  </a:lnTo>
                  <a:cubicBezTo>
                    <a:pt x="2062" y="3688"/>
                    <a:pt x="2281" y="3875"/>
                    <a:pt x="2531" y="3875"/>
                  </a:cubicBezTo>
                  <a:cubicBezTo>
                    <a:pt x="2562" y="3875"/>
                    <a:pt x="2625" y="3875"/>
                    <a:pt x="2656" y="3875"/>
                  </a:cubicBezTo>
                  <a:close/>
                  <a:moveTo>
                    <a:pt x="2969" y="719"/>
                  </a:moveTo>
                  <a:lnTo>
                    <a:pt x="2969" y="719"/>
                  </a:lnTo>
                  <a:lnTo>
                    <a:pt x="2969" y="719"/>
                  </a:lnTo>
                  <a:cubicBezTo>
                    <a:pt x="2969" y="688"/>
                    <a:pt x="2969" y="688"/>
                    <a:pt x="2969" y="688"/>
                  </a:cubicBezTo>
                  <a:lnTo>
                    <a:pt x="2969" y="688"/>
                  </a:lnTo>
                  <a:lnTo>
                    <a:pt x="2969" y="688"/>
                  </a:lnTo>
                  <a:cubicBezTo>
                    <a:pt x="2906" y="625"/>
                    <a:pt x="2844" y="563"/>
                    <a:pt x="2750" y="469"/>
                  </a:cubicBez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cubicBezTo>
                    <a:pt x="2750" y="500"/>
                    <a:pt x="2750" y="500"/>
                    <a:pt x="2750" y="500"/>
                  </a:cubicBezTo>
                  <a:lnTo>
                    <a:pt x="2750" y="500"/>
                  </a:lnTo>
                  <a:lnTo>
                    <a:pt x="2750" y="500"/>
                  </a:lnTo>
                  <a:cubicBezTo>
                    <a:pt x="906" y="2781"/>
                    <a:pt x="906" y="2781"/>
                    <a:pt x="906" y="2781"/>
                  </a:cubicBezTo>
                  <a:cubicBezTo>
                    <a:pt x="875" y="2812"/>
                    <a:pt x="875" y="2812"/>
                    <a:pt x="875" y="2812"/>
                  </a:cubicBezTo>
                  <a:cubicBezTo>
                    <a:pt x="875" y="2844"/>
                    <a:pt x="875" y="2844"/>
                    <a:pt x="875" y="2844"/>
                  </a:cubicBezTo>
                  <a:lnTo>
                    <a:pt x="875" y="2844"/>
                  </a:lnTo>
                  <a:lnTo>
                    <a:pt x="875" y="2844"/>
                  </a:lnTo>
                  <a:cubicBezTo>
                    <a:pt x="937" y="2781"/>
                    <a:pt x="937" y="2781"/>
                    <a:pt x="937" y="2781"/>
                  </a:cubicBezTo>
                  <a:cubicBezTo>
                    <a:pt x="2969" y="719"/>
                    <a:pt x="2969" y="719"/>
                    <a:pt x="2969" y="71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grpSp>
      <p:sp>
        <p:nvSpPr>
          <p:cNvPr id="36" name="TextBox 35"/>
          <p:cNvSpPr txBox="1"/>
          <p:nvPr/>
        </p:nvSpPr>
        <p:spPr>
          <a:xfrm>
            <a:off x="578201" y="4191753"/>
            <a:ext cx="3161838" cy="164942"/>
          </a:xfrm>
          <a:prstGeom prst="rect">
            <a:avLst/>
          </a:prstGeom>
        </p:spPr>
        <p:txBody>
          <a:bodyPr vert="horz" wrap="square" lIns="0" tIns="0" rIns="0" bIns="0" rtlCol="0">
            <a:no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DURATION</a:t>
            </a:r>
          </a:p>
        </p:txBody>
      </p:sp>
      <p:sp>
        <p:nvSpPr>
          <p:cNvPr id="34" name="TextBox 33"/>
          <p:cNvSpPr txBox="1"/>
          <p:nvPr/>
        </p:nvSpPr>
        <p:spPr>
          <a:xfrm>
            <a:off x="578201" y="1764407"/>
            <a:ext cx="3161838" cy="209993"/>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TYPE OF HOLIDAY</a:t>
            </a:r>
          </a:p>
        </p:txBody>
      </p:sp>
      <p:sp>
        <p:nvSpPr>
          <p:cNvPr id="39" name="TextBox 38"/>
          <p:cNvSpPr txBox="1"/>
          <p:nvPr/>
        </p:nvSpPr>
        <p:spPr>
          <a:xfrm>
            <a:off x="4950947" y="1764407"/>
            <a:ext cx="3161838" cy="209993"/>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TRANSPORT TO DESTINATION</a:t>
            </a:r>
          </a:p>
        </p:txBody>
      </p:sp>
      <p:sp>
        <p:nvSpPr>
          <p:cNvPr id="41" name="TextBox 40"/>
          <p:cNvSpPr txBox="1"/>
          <p:nvPr/>
        </p:nvSpPr>
        <p:spPr>
          <a:xfrm>
            <a:off x="4950947" y="3348583"/>
            <a:ext cx="3161838" cy="228109"/>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TRANSPORT ON DESTINATION</a:t>
            </a:r>
          </a:p>
        </p:txBody>
      </p:sp>
      <p:sp>
        <p:nvSpPr>
          <p:cNvPr id="43" name="TextBox 42"/>
          <p:cNvSpPr txBox="1"/>
          <p:nvPr/>
        </p:nvSpPr>
        <p:spPr>
          <a:xfrm>
            <a:off x="4950947" y="5052605"/>
            <a:ext cx="3161838" cy="253424"/>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ACCOMMODATION</a:t>
            </a:r>
          </a:p>
        </p:txBody>
      </p:sp>
      <p:sp>
        <p:nvSpPr>
          <p:cNvPr id="45" name="TextBox 44"/>
          <p:cNvSpPr txBox="1"/>
          <p:nvPr/>
        </p:nvSpPr>
        <p:spPr>
          <a:xfrm>
            <a:off x="9354692" y="1764407"/>
            <a:ext cx="3161838" cy="336122"/>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ACTIVITIES </a:t>
            </a:r>
          </a:p>
        </p:txBody>
      </p:sp>
      <p:pic>
        <p:nvPicPr>
          <p:cNvPr id="3" name="Picture 2"/>
          <p:cNvPicPr>
            <a:picLocks noChangeAspect="1"/>
          </p:cNvPicPr>
          <p:nvPr/>
        </p:nvPicPr>
        <p:blipFill rotWithShape="1">
          <a:blip r:embed="rId3" cstate="email">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a:off x="8429431" y="943384"/>
            <a:ext cx="323850" cy="295275"/>
          </a:xfrm>
          <a:prstGeom prst="rect">
            <a:avLst/>
          </a:prstGeom>
        </p:spPr>
      </p:pic>
      <p:pic>
        <p:nvPicPr>
          <p:cNvPr id="51" name="Picture 50"/>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429431" y="1294746"/>
            <a:ext cx="314326" cy="314325"/>
          </a:xfrm>
          <a:prstGeom prst="rect">
            <a:avLst/>
          </a:prstGeom>
        </p:spPr>
      </p:pic>
      <p:pic>
        <p:nvPicPr>
          <p:cNvPr id="4" name="Picture 3"/>
          <p:cNvPicPr>
            <a:picLocks noChangeAspect="1"/>
          </p:cNvPicPr>
          <p:nvPr/>
        </p:nvPicPr>
        <p:blipFill rotWithShape="1">
          <a:blip r:embed="rId5"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3119487" y="1129980"/>
            <a:ext cx="576064" cy="444125"/>
          </a:xfrm>
          <a:prstGeom prst="rect">
            <a:avLst/>
          </a:prstGeom>
        </p:spPr>
      </p:pic>
      <p:pic>
        <p:nvPicPr>
          <p:cNvPr id="57" name="Picture 56"/>
          <p:cNvPicPr>
            <a:picLocks noChangeAspect="1"/>
          </p:cNvPicPr>
          <p:nvPr/>
        </p:nvPicPr>
        <p:blipFill rotWithShape="1">
          <a:blip r:embed="rId6" cstate="email">
            <a:duotone>
              <a:schemeClr val="accent6">
                <a:shade val="45000"/>
                <a:satMod val="135000"/>
              </a:schemeClr>
              <a:prstClr val="white"/>
            </a:duotone>
            <a:extLst>
              <a:ext uri="{28A0092B-C50C-407E-A947-70E740481C1C}">
                <a14:useLocalDpi xmlns:a14="http://schemas.microsoft.com/office/drawing/2010/main"/>
              </a:ext>
            </a:extLst>
          </a:blip>
          <a:srcRect/>
          <a:stretch/>
        </p:blipFill>
        <p:spPr>
          <a:xfrm>
            <a:off x="3771118" y="1142106"/>
            <a:ext cx="449795" cy="438949"/>
          </a:xfrm>
          <a:prstGeom prst="rect">
            <a:avLst/>
          </a:prstGeom>
        </p:spPr>
      </p:pic>
      <p:sp>
        <p:nvSpPr>
          <p:cNvPr id="11" name="TextBox 10"/>
          <p:cNvSpPr txBox="1"/>
          <p:nvPr/>
        </p:nvSpPr>
        <p:spPr>
          <a:xfrm>
            <a:off x="10814568" y="231958"/>
            <a:ext cx="2256562" cy="228708"/>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over indexed in segment</a:t>
            </a:r>
          </a:p>
        </p:txBody>
      </p:sp>
      <p:sp>
        <p:nvSpPr>
          <p:cNvPr id="42" name="TextBox 41"/>
          <p:cNvSpPr txBox="1"/>
          <p:nvPr/>
        </p:nvSpPr>
        <p:spPr>
          <a:xfrm>
            <a:off x="10814568" y="479999"/>
            <a:ext cx="2339918" cy="241980"/>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under indexed in segment</a:t>
            </a:r>
          </a:p>
        </p:txBody>
      </p:sp>
      <p:sp>
        <p:nvSpPr>
          <p:cNvPr id="12" name="Rectangle 11"/>
          <p:cNvSpPr/>
          <p:nvPr/>
        </p:nvSpPr>
        <p:spPr bwMode="gray">
          <a:xfrm>
            <a:off x="10417682" y="274304"/>
            <a:ext cx="321830" cy="14401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sp>
        <p:nvSpPr>
          <p:cNvPr id="44" name="Rectangle 43"/>
          <p:cNvSpPr/>
          <p:nvPr/>
        </p:nvSpPr>
        <p:spPr bwMode="gray">
          <a:xfrm>
            <a:off x="10417682" y="524665"/>
            <a:ext cx="321830" cy="1440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graphicFrame>
        <p:nvGraphicFramePr>
          <p:cNvPr id="49" name="Chart 48"/>
          <p:cNvGraphicFramePr/>
          <p:nvPr>
            <p:extLst>
              <p:ext uri="{D42A27DB-BD31-4B8C-83A1-F6EECF244321}">
                <p14:modId xmlns:p14="http://schemas.microsoft.com/office/powerpoint/2010/main" val="3379172834"/>
              </p:ext>
            </p:extLst>
          </p:nvPr>
        </p:nvGraphicFramePr>
        <p:xfrm>
          <a:off x="460641" y="5779446"/>
          <a:ext cx="3857054" cy="891105"/>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54" name="Chart 53"/>
          <p:cNvGraphicFramePr/>
          <p:nvPr>
            <p:extLst>
              <p:ext uri="{D42A27DB-BD31-4B8C-83A1-F6EECF244321}">
                <p14:modId xmlns:p14="http://schemas.microsoft.com/office/powerpoint/2010/main" val="4037595289"/>
              </p:ext>
            </p:extLst>
          </p:nvPr>
        </p:nvGraphicFramePr>
        <p:xfrm>
          <a:off x="460641" y="1994492"/>
          <a:ext cx="4490306" cy="2080837"/>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59" name="Chart 58"/>
          <p:cNvGraphicFramePr/>
          <p:nvPr>
            <p:extLst>
              <p:ext uri="{D42A27DB-BD31-4B8C-83A1-F6EECF244321}">
                <p14:modId xmlns:p14="http://schemas.microsoft.com/office/powerpoint/2010/main" val="2441501094"/>
              </p:ext>
            </p:extLst>
          </p:nvPr>
        </p:nvGraphicFramePr>
        <p:xfrm>
          <a:off x="541540" y="4318515"/>
          <a:ext cx="3878820" cy="1372790"/>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61" name="Chart 60"/>
          <p:cNvGraphicFramePr/>
          <p:nvPr>
            <p:extLst>
              <p:ext uri="{D42A27DB-BD31-4B8C-83A1-F6EECF244321}">
                <p14:modId xmlns:p14="http://schemas.microsoft.com/office/powerpoint/2010/main" val="3263618638"/>
              </p:ext>
            </p:extLst>
          </p:nvPr>
        </p:nvGraphicFramePr>
        <p:xfrm>
          <a:off x="5289339" y="1981409"/>
          <a:ext cx="3878820" cy="1372790"/>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62" name="Chart 61"/>
          <p:cNvGraphicFramePr/>
          <p:nvPr>
            <p:extLst>
              <p:ext uri="{D42A27DB-BD31-4B8C-83A1-F6EECF244321}">
                <p14:modId xmlns:p14="http://schemas.microsoft.com/office/powerpoint/2010/main" val="3028495332"/>
              </p:ext>
            </p:extLst>
          </p:nvPr>
        </p:nvGraphicFramePr>
        <p:xfrm>
          <a:off x="4685721" y="5326993"/>
          <a:ext cx="4668971" cy="1910022"/>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63" name="Chart 62"/>
          <p:cNvGraphicFramePr/>
          <p:nvPr>
            <p:extLst>
              <p:ext uri="{D42A27DB-BD31-4B8C-83A1-F6EECF244321}">
                <p14:modId xmlns:p14="http://schemas.microsoft.com/office/powerpoint/2010/main" val="3559957939"/>
              </p:ext>
            </p:extLst>
          </p:nvPr>
        </p:nvGraphicFramePr>
        <p:xfrm>
          <a:off x="5255219" y="3559839"/>
          <a:ext cx="3878820" cy="1549747"/>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64" name="Chart 63"/>
          <p:cNvGraphicFramePr/>
          <p:nvPr>
            <p:extLst>
              <p:ext uri="{D42A27DB-BD31-4B8C-83A1-F6EECF244321}">
                <p14:modId xmlns:p14="http://schemas.microsoft.com/office/powerpoint/2010/main" val="898539742"/>
              </p:ext>
            </p:extLst>
          </p:nvPr>
        </p:nvGraphicFramePr>
        <p:xfrm>
          <a:off x="8948333" y="1912533"/>
          <a:ext cx="4972354" cy="5324482"/>
        </p:xfrm>
        <a:graphic>
          <a:graphicData uri="http://schemas.openxmlformats.org/drawingml/2006/chart">
            <c:chart xmlns:c="http://schemas.openxmlformats.org/drawingml/2006/chart" xmlns:r="http://schemas.openxmlformats.org/officeDocument/2006/relationships" r:id="rId13"/>
          </a:graphicData>
        </a:graphic>
      </p:graphicFrame>
      <p:pic>
        <p:nvPicPr>
          <p:cNvPr id="48" name="Picture 2" descr="Bilderesultat for country falg button sweden"/>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12696551" y="6876975"/>
            <a:ext cx="513334" cy="481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0001251"/>
      </p:ext>
    </p:extLst>
  </p:cSld>
  <p:clrMapOvr>
    <a:masterClrMapping/>
  </p:clrMapOvr>
  <p:transition>
    <p:fad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0000" y="346312"/>
            <a:ext cx="8556151" cy="553999"/>
          </a:xfrm>
          <a:solidFill>
            <a:srgbClr val="7030A0"/>
          </a:solidFill>
        </p:spPr>
        <p:txBody>
          <a:bodyPr>
            <a:normAutofit/>
          </a:bodyPr>
          <a:lstStyle/>
          <a:p>
            <a:r>
              <a:rPr lang="en-GB" sz="2800" dirty="0"/>
              <a:t>Segment profile </a:t>
            </a:r>
            <a:r>
              <a:rPr lang="en-GB" sz="2800" b="1" dirty="0"/>
              <a:t>- </a:t>
            </a:r>
            <a:r>
              <a:rPr lang="en-US" sz="2800" b="1" dirty="0"/>
              <a:t>EXTRAVAGANT INDULGENCE</a:t>
            </a:r>
            <a:endParaRPr lang="en-GB" sz="2800" b="1" dirty="0"/>
          </a:p>
        </p:txBody>
      </p:sp>
      <p:sp>
        <p:nvSpPr>
          <p:cNvPr id="5" name="Rectangle 4"/>
          <p:cNvSpPr/>
          <p:nvPr/>
        </p:nvSpPr>
        <p:spPr>
          <a:xfrm>
            <a:off x="519848" y="1220584"/>
            <a:ext cx="3426943"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PLANNING</a:t>
            </a:r>
          </a:p>
        </p:txBody>
      </p:sp>
      <p:sp>
        <p:nvSpPr>
          <p:cNvPr id="6" name="Rectangle 5"/>
          <p:cNvSpPr/>
          <p:nvPr/>
        </p:nvSpPr>
        <p:spPr>
          <a:xfrm>
            <a:off x="516957" y="3623217"/>
            <a:ext cx="3863935"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TRAVEL COMPANIONS</a:t>
            </a:r>
          </a:p>
        </p:txBody>
      </p:sp>
      <p:grpSp>
        <p:nvGrpSpPr>
          <p:cNvPr id="8" name="Group 7"/>
          <p:cNvGrpSpPr/>
          <p:nvPr/>
        </p:nvGrpSpPr>
        <p:grpSpPr>
          <a:xfrm>
            <a:off x="4525370" y="7870736"/>
            <a:ext cx="4321317" cy="5426685"/>
            <a:chOff x="3047227" y="867188"/>
            <a:chExt cx="2940088" cy="3409123"/>
          </a:xfrm>
        </p:grpSpPr>
        <p:cxnSp>
          <p:nvCxnSpPr>
            <p:cNvPr id="9" name="Straight Connector 8"/>
            <p:cNvCxnSpPr/>
            <p:nvPr/>
          </p:nvCxnSpPr>
          <p:spPr>
            <a:xfrm>
              <a:off x="3047227" y="916826"/>
              <a:ext cx="0" cy="3309847"/>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987315" y="867188"/>
              <a:ext cx="0" cy="3409123"/>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a:off x="519854" y="1655793"/>
            <a:ext cx="12399064" cy="0"/>
          </a:xfrm>
          <a:prstGeom prst="line">
            <a:avLst/>
          </a:prstGeom>
          <a:noFill/>
          <a:ln w="12700">
            <a:solidFill>
              <a:schemeClr val="accent6"/>
            </a:solidFill>
            <a:round/>
            <a:headEnd/>
            <a:tailEnd/>
          </a:ln>
          <a:effectLst/>
          <a:extLst>
            <a:ext uri="{909E8E84-426E-40DD-AFC4-6F175D3DCCD1}">
              <a14:hiddenFill xmlns:a14="http://schemas.microsoft.com/office/drawing/2010/main">
                <a:noFill/>
              </a14:hiddenFill>
            </a:ext>
          </a:extLst>
        </p:spPr>
      </p:cxnSp>
      <p:cxnSp>
        <p:nvCxnSpPr>
          <p:cNvPr id="16" name="Straight Connector 15"/>
          <p:cNvCxnSpPr/>
          <p:nvPr/>
        </p:nvCxnSpPr>
        <p:spPr>
          <a:xfrm>
            <a:off x="516963" y="4058426"/>
            <a:ext cx="7787100"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Lst>
        </p:spPr>
      </p:cxnSp>
      <p:grpSp>
        <p:nvGrpSpPr>
          <p:cNvPr id="18" name="Group 17"/>
          <p:cNvGrpSpPr/>
          <p:nvPr/>
        </p:nvGrpSpPr>
        <p:grpSpPr>
          <a:xfrm>
            <a:off x="2266727" y="990508"/>
            <a:ext cx="724113" cy="627421"/>
            <a:chOff x="1362075" y="4471988"/>
            <a:chExt cx="2351088" cy="2036762"/>
          </a:xfrm>
          <a:solidFill>
            <a:srgbClr val="FFC000"/>
          </a:solidFill>
        </p:grpSpPr>
        <p:sp>
          <p:nvSpPr>
            <p:cNvPr id="19" name="Freeform 3"/>
            <p:cNvSpPr>
              <a:spLocks noChangeArrowheads="1"/>
            </p:cNvSpPr>
            <p:nvPr/>
          </p:nvSpPr>
          <p:spPr bwMode="auto">
            <a:xfrm>
              <a:off x="2744788" y="5091113"/>
              <a:ext cx="338137" cy="495300"/>
            </a:xfrm>
            <a:custGeom>
              <a:avLst/>
              <a:gdLst>
                <a:gd name="T0" fmla="*/ 0 w 939"/>
                <a:gd name="T1" fmla="*/ 0 h 1376"/>
                <a:gd name="T2" fmla="*/ 0 w 939"/>
                <a:gd name="T3" fmla="*/ 0 h 1376"/>
                <a:gd name="T4" fmla="*/ 938 w 939"/>
                <a:gd name="T5" fmla="*/ 1375 h 1376"/>
                <a:gd name="T6" fmla="*/ 0 w 939"/>
                <a:gd name="T7" fmla="*/ 0 h 1376"/>
              </a:gdLst>
              <a:ahLst/>
              <a:cxnLst>
                <a:cxn ang="0">
                  <a:pos x="T0" y="T1"/>
                </a:cxn>
                <a:cxn ang="0">
                  <a:pos x="T2" y="T3"/>
                </a:cxn>
                <a:cxn ang="0">
                  <a:pos x="T4" y="T5"/>
                </a:cxn>
                <a:cxn ang="0">
                  <a:pos x="T6" y="T7"/>
                </a:cxn>
              </a:cxnLst>
              <a:rect l="0" t="0" r="r" b="b"/>
              <a:pathLst>
                <a:path w="939" h="1376">
                  <a:moveTo>
                    <a:pt x="0" y="0"/>
                  </a:moveTo>
                  <a:lnTo>
                    <a:pt x="0" y="0"/>
                  </a:lnTo>
                  <a:cubicBezTo>
                    <a:pt x="500" y="313"/>
                    <a:pt x="813" y="813"/>
                    <a:pt x="938" y="1375"/>
                  </a:cubicBezTo>
                  <a:cubicBezTo>
                    <a:pt x="688" y="875"/>
                    <a:pt x="375" y="40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0" name="Freeform 4"/>
            <p:cNvSpPr>
              <a:spLocks noChangeArrowheads="1"/>
            </p:cNvSpPr>
            <p:nvPr/>
          </p:nvSpPr>
          <p:spPr bwMode="auto">
            <a:xfrm>
              <a:off x="2779713" y="4956175"/>
              <a:ext cx="439737" cy="641350"/>
            </a:xfrm>
            <a:custGeom>
              <a:avLst/>
              <a:gdLst>
                <a:gd name="T0" fmla="*/ 0 w 1220"/>
                <a:gd name="T1" fmla="*/ 0 h 1782"/>
                <a:gd name="T2" fmla="*/ 0 w 1220"/>
                <a:gd name="T3" fmla="*/ 0 h 1782"/>
                <a:gd name="T4" fmla="*/ 1219 w 1220"/>
                <a:gd name="T5" fmla="*/ 1781 h 1782"/>
                <a:gd name="T6" fmla="*/ 0 w 1220"/>
                <a:gd name="T7" fmla="*/ 0 h 1782"/>
              </a:gdLst>
              <a:ahLst/>
              <a:cxnLst>
                <a:cxn ang="0">
                  <a:pos x="T0" y="T1"/>
                </a:cxn>
                <a:cxn ang="0">
                  <a:pos x="T2" y="T3"/>
                </a:cxn>
                <a:cxn ang="0">
                  <a:pos x="T4" y="T5"/>
                </a:cxn>
                <a:cxn ang="0">
                  <a:pos x="T6" y="T7"/>
                </a:cxn>
              </a:cxnLst>
              <a:rect l="0" t="0" r="r" b="b"/>
              <a:pathLst>
                <a:path w="1220" h="1782">
                  <a:moveTo>
                    <a:pt x="0" y="0"/>
                  </a:moveTo>
                  <a:lnTo>
                    <a:pt x="0" y="0"/>
                  </a:lnTo>
                  <a:cubicBezTo>
                    <a:pt x="625" y="407"/>
                    <a:pt x="1063" y="1063"/>
                    <a:pt x="1219" y="1781"/>
                  </a:cubicBezTo>
                  <a:cubicBezTo>
                    <a:pt x="906" y="1125"/>
                    <a:pt x="500" y="53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1" name="Freeform 5"/>
            <p:cNvSpPr>
              <a:spLocks noChangeArrowheads="1"/>
            </p:cNvSpPr>
            <p:nvPr/>
          </p:nvSpPr>
          <p:spPr bwMode="auto">
            <a:xfrm>
              <a:off x="2801938" y="4832350"/>
              <a:ext cx="550862" cy="787400"/>
            </a:xfrm>
            <a:custGeom>
              <a:avLst/>
              <a:gdLst>
                <a:gd name="T0" fmla="*/ 0 w 1532"/>
                <a:gd name="T1" fmla="*/ 0 h 2188"/>
                <a:gd name="T2" fmla="*/ 0 w 1532"/>
                <a:gd name="T3" fmla="*/ 0 h 2188"/>
                <a:gd name="T4" fmla="*/ 1531 w 1532"/>
                <a:gd name="T5" fmla="*/ 2187 h 2188"/>
                <a:gd name="T6" fmla="*/ 0 w 1532"/>
                <a:gd name="T7" fmla="*/ 0 h 2188"/>
              </a:gdLst>
              <a:ahLst/>
              <a:cxnLst>
                <a:cxn ang="0">
                  <a:pos x="T0" y="T1"/>
                </a:cxn>
                <a:cxn ang="0">
                  <a:pos x="T2" y="T3"/>
                </a:cxn>
                <a:cxn ang="0">
                  <a:pos x="T4" y="T5"/>
                </a:cxn>
                <a:cxn ang="0">
                  <a:pos x="T6" y="T7"/>
                </a:cxn>
              </a:cxnLst>
              <a:rect l="0" t="0" r="r" b="b"/>
              <a:pathLst>
                <a:path w="1532" h="2188">
                  <a:moveTo>
                    <a:pt x="0" y="0"/>
                  </a:moveTo>
                  <a:lnTo>
                    <a:pt x="0" y="0"/>
                  </a:lnTo>
                  <a:cubicBezTo>
                    <a:pt x="843" y="437"/>
                    <a:pt x="1406" y="1250"/>
                    <a:pt x="1531" y="2187"/>
                  </a:cubicBezTo>
                  <a:cubicBezTo>
                    <a:pt x="1187" y="1375"/>
                    <a:pt x="656" y="593"/>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2" name="Freeform 6"/>
            <p:cNvSpPr>
              <a:spLocks noChangeArrowheads="1"/>
            </p:cNvSpPr>
            <p:nvPr/>
          </p:nvSpPr>
          <p:spPr bwMode="auto">
            <a:xfrm>
              <a:off x="2835275" y="4708525"/>
              <a:ext cx="641350" cy="933450"/>
            </a:xfrm>
            <a:custGeom>
              <a:avLst/>
              <a:gdLst>
                <a:gd name="T0" fmla="*/ 0 w 1783"/>
                <a:gd name="T1" fmla="*/ 0 h 2594"/>
                <a:gd name="T2" fmla="*/ 0 w 1783"/>
                <a:gd name="T3" fmla="*/ 0 h 2594"/>
                <a:gd name="T4" fmla="*/ 1782 w 1783"/>
                <a:gd name="T5" fmla="*/ 2593 h 2594"/>
                <a:gd name="T6" fmla="*/ 0 w 1783"/>
                <a:gd name="T7" fmla="*/ 0 h 2594"/>
              </a:gdLst>
              <a:ahLst/>
              <a:cxnLst>
                <a:cxn ang="0">
                  <a:pos x="T0" y="T1"/>
                </a:cxn>
                <a:cxn ang="0">
                  <a:pos x="T2" y="T3"/>
                </a:cxn>
                <a:cxn ang="0">
                  <a:pos x="T4" y="T5"/>
                </a:cxn>
                <a:cxn ang="0">
                  <a:pos x="T6" y="T7"/>
                </a:cxn>
              </a:cxnLst>
              <a:rect l="0" t="0" r="r" b="b"/>
              <a:pathLst>
                <a:path w="1783" h="2594">
                  <a:moveTo>
                    <a:pt x="0" y="0"/>
                  </a:moveTo>
                  <a:lnTo>
                    <a:pt x="0" y="0"/>
                  </a:lnTo>
                  <a:cubicBezTo>
                    <a:pt x="969" y="531"/>
                    <a:pt x="1625" y="1500"/>
                    <a:pt x="1782" y="2593"/>
                  </a:cubicBezTo>
                  <a:cubicBezTo>
                    <a:pt x="1406" y="1594"/>
                    <a:pt x="813" y="68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3" name="Freeform 7"/>
            <p:cNvSpPr>
              <a:spLocks noChangeArrowheads="1"/>
            </p:cNvSpPr>
            <p:nvPr/>
          </p:nvSpPr>
          <p:spPr bwMode="auto">
            <a:xfrm>
              <a:off x="2857500" y="4584700"/>
              <a:ext cx="742950" cy="1069975"/>
            </a:xfrm>
            <a:custGeom>
              <a:avLst/>
              <a:gdLst>
                <a:gd name="T0" fmla="*/ 2062 w 2063"/>
                <a:gd name="T1" fmla="*/ 2969 h 2970"/>
                <a:gd name="T2" fmla="*/ 2062 w 2063"/>
                <a:gd name="T3" fmla="*/ 2969 h 2970"/>
                <a:gd name="T4" fmla="*/ 1250 w 2063"/>
                <a:gd name="T5" fmla="*/ 1344 h 2970"/>
                <a:gd name="T6" fmla="*/ 1250 w 2063"/>
                <a:gd name="T7" fmla="*/ 1313 h 2970"/>
                <a:gd name="T8" fmla="*/ 0 w 2063"/>
                <a:gd name="T9" fmla="*/ 0 h 2970"/>
                <a:gd name="T10" fmla="*/ 2062 w 2063"/>
                <a:gd name="T11" fmla="*/ 2969 h 2970"/>
              </a:gdLst>
              <a:ahLst/>
              <a:cxnLst>
                <a:cxn ang="0">
                  <a:pos x="T0" y="T1"/>
                </a:cxn>
                <a:cxn ang="0">
                  <a:pos x="T2" y="T3"/>
                </a:cxn>
                <a:cxn ang="0">
                  <a:pos x="T4" y="T5"/>
                </a:cxn>
                <a:cxn ang="0">
                  <a:pos x="T6" y="T7"/>
                </a:cxn>
                <a:cxn ang="0">
                  <a:pos x="T8" y="T9"/>
                </a:cxn>
                <a:cxn ang="0">
                  <a:pos x="T10" y="T11"/>
                </a:cxn>
              </a:cxnLst>
              <a:rect l="0" t="0" r="r" b="b"/>
              <a:pathLst>
                <a:path w="2063" h="2970">
                  <a:moveTo>
                    <a:pt x="2062" y="2969"/>
                  </a:moveTo>
                  <a:lnTo>
                    <a:pt x="2062" y="2969"/>
                  </a:lnTo>
                  <a:cubicBezTo>
                    <a:pt x="1875" y="2375"/>
                    <a:pt x="1593" y="1844"/>
                    <a:pt x="1250" y="1344"/>
                  </a:cubicBezTo>
                  <a:lnTo>
                    <a:pt x="1250" y="1313"/>
                  </a:lnTo>
                  <a:cubicBezTo>
                    <a:pt x="906" y="813"/>
                    <a:pt x="469" y="375"/>
                    <a:pt x="0" y="0"/>
                  </a:cubicBezTo>
                  <a:cubicBezTo>
                    <a:pt x="1125" y="625"/>
                    <a:pt x="1875" y="1719"/>
                    <a:pt x="2062" y="2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4" name="Freeform 8"/>
            <p:cNvSpPr>
              <a:spLocks noChangeArrowheads="1"/>
            </p:cNvSpPr>
            <p:nvPr/>
          </p:nvSpPr>
          <p:spPr bwMode="auto">
            <a:xfrm>
              <a:off x="2892425" y="4471988"/>
              <a:ext cx="820738" cy="1203325"/>
            </a:xfrm>
            <a:custGeom>
              <a:avLst/>
              <a:gdLst>
                <a:gd name="T0" fmla="*/ 0 w 2282"/>
                <a:gd name="T1" fmla="*/ 0 h 3344"/>
                <a:gd name="T2" fmla="*/ 0 w 2282"/>
                <a:gd name="T3" fmla="*/ 0 h 3344"/>
                <a:gd name="T4" fmla="*/ 2281 w 2282"/>
                <a:gd name="T5" fmla="*/ 3343 h 3344"/>
                <a:gd name="T6" fmla="*/ 0 w 2282"/>
                <a:gd name="T7" fmla="*/ 0 h 3344"/>
              </a:gdLst>
              <a:ahLst/>
              <a:cxnLst>
                <a:cxn ang="0">
                  <a:pos x="T0" y="T1"/>
                </a:cxn>
                <a:cxn ang="0">
                  <a:pos x="T2" y="T3"/>
                </a:cxn>
                <a:cxn ang="0">
                  <a:pos x="T4" y="T5"/>
                </a:cxn>
                <a:cxn ang="0">
                  <a:pos x="T6" y="T7"/>
                </a:cxn>
              </a:cxnLst>
              <a:rect l="0" t="0" r="r" b="b"/>
              <a:pathLst>
                <a:path w="2282" h="3344">
                  <a:moveTo>
                    <a:pt x="0" y="0"/>
                  </a:moveTo>
                  <a:lnTo>
                    <a:pt x="0" y="0"/>
                  </a:lnTo>
                  <a:cubicBezTo>
                    <a:pt x="1249" y="687"/>
                    <a:pt x="2125" y="1906"/>
                    <a:pt x="2281" y="3343"/>
                  </a:cubicBezTo>
                  <a:cubicBezTo>
                    <a:pt x="1937" y="2000"/>
                    <a:pt x="1125" y="81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5" name="Freeform 9"/>
            <p:cNvSpPr>
              <a:spLocks noChangeArrowheads="1"/>
            </p:cNvSpPr>
            <p:nvPr/>
          </p:nvSpPr>
          <p:spPr bwMode="auto">
            <a:xfrm>
              <a:off x="2251075" y="4887913"/>
              <a:ext cx="866775" cy="1227137"/>
            </a:xfrm>
            <a:custGeom>
              <a:avLst/>
              <a:gdLst>
                <a:gd name="T0" fmla="*/ 2407 w 2408"/>
                <a:gd name="T1" fmla="*/ 3312 h 3407"/>
                <a:gd name="T2" fmla="*/ 2407 w 2408"/>
                <a:gd name="T3" fmla="*/ 3312 h 3407"/>
                <a:gd name="T4" fmla="*/ 2344 w 2408"/>
                <a:gd name="T5" fmla="*/ 3406 h 3407"/>
                <a:gd name="T6" fmla="*/ 2282 w 2408"/>
                <a:gd name="T7" fmla="*/ 3406 h 3407"/>
                <a:gd name="T8" fmla="*/ 2250 w 2408"/>
                <a:gd name="T9" fmla="*/ 3344 h 3407"/>
                <a:gd name="T10" fmla="*/ 2250 w 2408"/>
                <a:gd name="T11" fmla="*/ 3344 h 3407"/>
                <a:gd name="T12" fmla="*/ 1438 w 2408"/>
                <a:gd name="T13" fmla="*/ 1562 h 3407"/>
                <a:gd name="T14" fmla="*/ 63 w 2408"/>
                <a:gd name="T15" fmla="*/ 156 h 3407"/>
                <a:gd name="T16" fmla="*/ 63 w 2408"/>
                <a:gd name="T17" fmla="*/ 156 h 3407"/>
                <a:gd name="T18" fmla="*/ 63 w 2408"/>
                <a:gd name="T19" fmla="*/ 125 h 3407"/>
                <a:gd name="T20" fmla="*/ 31 w 2408"/>
                <a:gd name="T21" fmla="*/ 31 h 3407"/>
                <a:gd name="T22" fmla="*/ 125 w 2408"/>
                <a:gd name="T23" fmla="*/ 31 h 3407"/>
                <a:gd name="T24" fmla="*/ 156 w 2408"/>
                <a:gd name="T25" fmla="*/ 31 h 3407"/>
                <a:gd name="T26" fmla="*/ 2407 w 2408"/>
                <a:gd name="T27" fmla="*/ 3312 h 3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08" h="3407">
                  <a:moveTo>
                    <a:pt x="2407" y="3312"/>
                  </a:moveTo>
                  <a:lnTo>
                    <a:pt x="2407" y="3312"/>
                  </a:lnTo>
                  <a:cubicBezTo>
                    <a:pt x="2407" y="3344"/>
                    <a:pt x="2375" y="3406"/>
                    <a:pt x="2344" y="3406"/>
                  </a:cubicBezTo>
                  <a:cubicBezTo>
                    <a:pt x="2313" y="3406"/>
                    <a:pt x="2313" y="3406"/>
                    <a:pt x="2282" y="3406"/>
                  </a:cubicBezTo>
                  <a:cubicBezTo>
                    <a:pt x="2282" y="3375"/>
                    <a:pt x="2250" y="3375"/>
                    <a:pt x="2250" y="3344"/>
                  </a:cubicBezTo>
                  <a:lnTo>
                    <a:pt x="2250" y="3344"/>
                  </a:lnTo>
                  <a:cubicBezTo>
                    <a:pt x="2094" y="2719"/>
                    <a:pt x="1813" y="2093"/>
                    <a:pt x="1438" y="1562"/>
                  </a:cubicBezTo>
                  <a:cubicBezTo>
                    <a:pt x="1063" y="1000"/>
                    <a:pt x="594" y="531"/>
                    <a:pt x="63" y="156"/>
                  </a:cubicBezTo>
                  <a:lnTo>
                    <a:pt x="63" y="156"/>
                  </a:lnTo>
                  <a:cubicBezTo>
                    <a:pt x="63" y="156"/>
                    <a:pt x="63" y="156"/>
                    <a:pt x="63" y="125"/>
                  </a:cubicBezTo>
                  <a:cubicBezTo>
                    <a:pt x="31" y="125"/>
                    <a:pt x="0" y="62"/>
                    <a:pt x="31" y="31"/>
                  </a:cubicBezTo>
                  <a:cubicBezTo>
                    <a:pt x="63" y="0"/>
                    <a:pt x="94" y="0"/>
                    <a:pt x="125" y="31"/>
                  </a:cubicBezTo>
                  <a:cubicBezTo>
                    <a:pt x="156" y="31"/>
                    <a:pt x="156" y="31"/>
                    <a:pt x="156" y="31"/>
                  </a:cubicBezTo>
                  <a:cubicBezTo>
                    <a:pt x="1250" y="844"/>
                    <a:pt x="2032" y="2000"/>
                    <a:pt x="2407" y="331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6" name="Freeform 10"/>
            <p:cNvSpPr>
              <a:spLocks noChangeArrowheads="1"/>
            </p:cNvSpPr>
            <p:nvPr/>
          </p:nvSpPr>
          <p:spPr bwMode="auto">
            <a:xfrm>
              <a:off x="1362075" y="6115050"/>
              <a:ext cx="293688" cy="393700"/>
            </a:xfrm>
            <a:custGeom>
              <a:avLst/>
              <a:gdLst>
                <a:gd name="T0" fmla="*/ 750 w 814"/>
                <a:gd name="T1" fmla="*/ 969 h 1095"/>
                <a:gd name="T2" fmla="*/ 750 w 814"/>
                <a:gd name="T3" fmla="*/ 969 h 1095"/>
                <a:gd name="T4" fmla="*/ 782 w 814"/>
                <a:gd name="T5" fmla="*/ 1063 h 1095"/>
                <a:gd name="T6" fmla="*/ 750 w 814"/>
                <a:gd name="T7" fmla="*/ 1094 h 1095"/>
                <a:gd name="T8" fmla="*/ 688 w 814"/>
                <a:gd name="T9" fmla="*/ 1094 h 1095"/>
                <a:gd name="T10" fmla="*/ 688 w 814"/>
                <a:gd name="T11" fmla="*/ 1094 h 1095"/>
                <a:gd name="T12" fmla="*/ 0 w 814"/>
                <a:gd name="T13" fmla="*/ 63 h 1095"/>
                <a:gd name="T14" fmla="*/ 0 w 814"/>
                <a:gd name="T15" fmla="*/ 63 h 1095"/>
                <a:gd name="T16" fmla="*/ 0 w 814"/>
                <a:gd name="T17" fmla="*/ 63 h 1095"/>
                <a:gd name="T18" fmla="*/ 32 w 814"/>
                <a:gd name="T19" fmla="*/ 31 h 1095"/>
                <a:gd name="T20" fmla="*/ 63 w 814"/>
                <a:gd name="T21" fmla="*/ 0 h 1095"/>
                <a:gd name="T22" fmla="*/ 126 w 814"/>
                <a:gd name="T23" fmla="*/ 63 h 1095"/>
                <a:gd name="T24" fmla="*/ 126 w 814"/>
                <a:gd name="T25" fmla="*/ 63 h 1095"/>
                <a:gd name="T26" fmla="*/ 126 w 814"/>
                <a:gd name="T27" fmla="*/ 63 h 1095"/>
                <a:gd name="T28" fmla="*/ 126 w 814"/>
                <a:gd name="T29" fmla="*/ 63 h 1095"/>
                <a:gd name="T30" fmla="*/ 126 w 814"/>
                <a:gd name="T31" fmla="*/ 63 h 1095"/>
                <a:gd name="T32" fmla="*/ 750 w 814"/>
                <a:gd name="T33" fmla="*/ 969 h 1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4" h="1095">
                  <a:moveTo>
                    <a:pt x="750" y="969"/>
                  </a:moveTo>
                  <a:lnTo>
                    <a:pt x="750" y="969"/>
                  </a:lnTo>
                  <a:cubicBezTo>
                    <a:pt x="782" y="969"/>
                    <a:pt x="813" y="1031"/>
                    <a:pt x="782" y="1063"/>
                  </a:cubicBezTo>
                  <a:cubicBezTo>
                    <a:pt x="782" y="1063"/>
                    <a:pt x="782" y="1094"/>
                    <a:pt x="750" y="1094"/>
                  </a:cubicBezTo>
                  <a:cubicBezTo>
                    <a:pt x="719" y="1094"/>
                    <a:pt x="719" y="1094"/>
                    <a:pt x="688" y="1094"/>
                  </a:cubicBezTo>
                  <a:lnTo>
                    <a:pt x="688" y="1094"/>
                  </a:lnTo>
                  <a:cubicBezTo>
                    <a:pt x="313" y="906"/>
                    <a:pt x="32" y="500"/>
                    <a:pt x="0" y="63"/>
                  </a:cubicBezTo>
                  <a:lnTo>
                    <a:pt x="0" y="63"/>
                  </a:lnTo>
                  <a:lnTo>
                    <a:pt x="0" y="63"/>
                  </a:lnTo>
                  <a:cubicBezTo>
                    <a:pt x="0" y="63"/>
                    <a:pt x="0" y="31"/>
                    <a:pt x="32" y="31"/>
                  </a:cubicBezTo>
                  <a:cubicBezTo>
                    <a:pt x="32" y="0"/>
                    <a:pt x="63" y="0"/>
                    <a:pt x="63" y="0"/>
                  </a:cubicBezTo>
                  <a:cubicBezTo>
                    <a:pt x="94" y="0"/>
                    <a:pt x="126" y="31"/>
                    <a:pt x="126" y="63"/>
                  </a:cubicBezTo>
                  <a:lnTo>
                    <a:pt x="126" y="63"/>
                  </a:lnTo>
                  <a:lnTo>
                    <a:pt x="126" y="63"/>
                  </a:lnTo>
                  <a:lnTo>
                    <a:pt x="126" y="63"/>
                  </a:lnTo>
                  <a:lnTo>
                    <a:pt x="126" y="63"/>
                  </a:lnTo>
                  <a:cubicBezTo>
                    <a:pt x="157" y="469"/>
                    <a:pt x="407" y="781"/>
                    <a:pt x="750" y="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7" name="Freeform 11"/>
            <p:cNvSpPr>
              <a:spLocks noChangeArrowheads="1"/>
            </p:cNvSpPr>
            <p:nvPr/>
          </p:nvSpPr>
          <p:spPr bwMode="auto">
            <a:xfrm>
              <a:off x="1417638" y="4989513"/>
              <a:ext cx="1609725" cy="1485900"/>
            </a:xfrm>
            <a:custGeom>
              <a:avLst/>
              <a:gdLst>
                <a:gd name="T0" fmla="*/ 3500 w 4470"/>
                <a:gd name="T1" fmla="*/ 1344 h 4126"/>
                <a:gd name="T2" fmla="*/ 3500 w 4470"/>
                <a:gd name="T3" fmla="*/ 1344 h 4126"/>
                <a:gd name="T4" fmla="*/ 3500 w 4470"/>
                <a:gd name="T5" fmla="*/ 1344 h 4126"/>
                <a:gd name="T6" fmla="*/ 3500 w 4470"/>
                <a:gd name="T7" fmla="*/ 1344 h 4126"/>
                <a:gd name="T8" fmla="*/ 3187 w 4470"/>
                <a:gd name="T9" fmla="*/ 906 h 4126"/>
                <a:gd name="T10" fmla="*/ 3187 w 4470"/>
                <a:gd name="T11" fmla="*/ 906 h 4126"/>
                <a:gd name="T12" fmla="*/ 3187 w 4470"/>
                <a:gd name="T13" fmla="*/ 906 h 4126"/>
                <a:gd name="T14" fmla="*/ 937 w 4470"/>
                <a:gd name="T15" fmla="*/ 2906 h 4126"/>
                <a:gd name="T16" fmla="*/ 844 w 4470"/>
                <a:gd name="T17" fmla="*/ 2750 h 4126"/>
                <a:gd name="T18" fmla="*/ 2625 w 4470"/>
                <a:gd name="T19" fmla="*/ 375 h 4126"/>
                <a:gd name="T20" fmla="*/ 2625 w 4470"/>
                <a:gd name="T21" fmla="*/ 375 h 4126"/>
                <a:gd name="T22" fmla="*/ 2625 w 4470"/>
                <a:gd name="T23" fmla="*/ 375 h 4126"/>
                <a:gd name="T24" fmla="*/ 2625 w 4470"/>
                <a:gd name="T25" fmla="*/ 375 h 4126"/>
                <a:gd name="T26" fmla="*/ 2625 w 4470"/>
                <a:gd name="T27" fmla="*/ 375 h 4126"/>
                <a:gd name="T28" fmla="*/ 2531 w 4470"/>
                <a:gd name="T29" fmla="*/ 250 h 4126"/>
                <a:gd name="T30" fmla="*/ 2531 w 4470"/>
                <a:gd name="T31" fmla="*/ 250 h 4126"/>
                <a:gd name="T32" fmla="*/ 2500 w 4470"/>
                <a:gd name="T33" fmla="*/ 250 h 4126"/>
                <a:gd name="T34" fmla="*/ 2500 w 4470"/>
                <a:gd name="T35" fmla="*/ 250 h 4126"/>
                <a:gd name="T36" fmla="*/ 2500 w 4470"/>
                <a:gd name="T37" fmla="*/ 281 h 4126"/>
                <a:gd name="T38" fmla="*/ 2500 w 4470"/>
                <a:gd name="T39" fmla="*/ 281 h 4126"/>
                <a:gd name="T40" fmla="*/ 812 w 4470"/>
                <a:gd name="T41" fmla="*/ 2750 h 4126"/>
                <a:gd name="T42" fmla="*/ 844 w 4470"/>
                <a:gd name="T43" fmla="*/ 2750 h 4126"/>
                <a:gd name="T44" fmla="*/ 3250 w 4470"/>
                <a:gd name="T45" fmla="*/ 3188 h 4126"/>
                <a:gd name="T46" fmla="*/ 1844 w 4470"/>
                <a:gd name="T47" fmla="*/ 3469 h 4126"/>
                <a:gd name="T48" fmla="*/ 1062 w 4470"/>
                <a:gd name="T49" fmla="*/ 3625 h 4126"/>
                <a:gd name="T50" fmla="*/ 1062 w 4470"/>
                <a:gd name="T51" fmla="*/ 3625 h 4126"/>
                <a:gd name="T52" fmla="*/ 625 w 4470"/>
                <a:gd name="T53" fmla="*/ 4063 h 4126"/>
                <a:gd name="T54" fmla="*/ 0 w 4470"/>
                <a:gd name="T55" fmla="*/ 3188 h 4126"/>
                <a:gd name="T56" fmla="*/ 562 w 4470"/>
                <a:gd name="T57" fmla="*/ 2906 h 4126"/>
                <a:gd name="T58" fmla="*/ 3687 w 4470"/>
                <a:gd name="T59" fmla="*/ 1313 h 4126"/>
                <a:gd name="T60" fmla="*/ 2656 w 4470"/>
                <a:gd name="T61" fmla="*/ 3875 h 4126"/>
                <a:gd name="T62" fmla="*/ 2031 w 4470"/>
                <a:gd name="T63" fmla="*/ 3438 h 4126"/>
                <a:gd name="T64" fmla="*/ 2656 w 4470"/>
                <a:gd name="T65" fmla="*/ 3875 h 4126"/>
                <a:gd name="T66" fmla="*/ 2969 w 4470"/>
                <a:gd name="T67" fmla="*/ 719 h 4126"/>
                <a:gd name="T68" fmla="*/ 2969 w 4470"/>
                <a:gd name="T69" fmla="*/ 688 h 4126"/>
                <a:gd name="T70" fmla="*/ 2750 w 4470"/>
                <a:gd name="T71" fmla="*/ 469 h 4126"/>
                <a:gd name="T72" fmla="*/ 2750 w 4470"/>
                <a:gd name="T73" fmla="*/ 469 h 4126"/>
                <a:gd name="T74" fmla="*/ 2750 w 4470"/>
                <a:gd name="T75" fmla="*/ 469 h 4126"/>
                <a:gd name="T76" fmla="*/ 2750 w 4470"/>
                <a:gd name="T77" fmla="*/ 469 h 4126"/>
                <a:gd name="T78" fmla="*/ 2750 w 4470"/>
                <a:gd name="T79" fmla="*/ 500 h 4126"/>
                <a:gd name="T80" fmla="*/ 875 w 4470"/>
                <a:gd name="T81" fmla="*/ 2812 h 4126"/>
                <a:gd name="T82" fmla="*/ 875 w 4470"/>
                <a:gd name="T83" fmla="*/ 2844 h 4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470" h="4126">
                  <a:moveTo>
                    <a:pt x="937" y="2906"/>
                  </a:moveTo>
                  <a:lnTo>
                    <a:pt x="937" y="2906"/>
                  </a:lnTo>
                  <a:cubicBezTo>
                    <a:pt x="3500" y="1344"/>
                    <a:pt x="3500" y="1344"/>
                    <a:pt x="3500" y="1344"/>
                  </a:cubicBez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cubicBezTo>
                    <a:pt x="3406" y="1188"/>
                    <a:pt x="3281" y="1063"/>
                    <a:pt x="3187" y="906"/>
                  </a:cubicBezTo>
                  <a:lnTo>
                    <a:pt x="3187" y="906"/>
                  </a:lnTo>
                  <a:lnTo>
                    <a:pt x="3187" y="906"/>
                  </a:lnTo>
                  <a:lnTo>
                    <a:pt x="3187" y="906"/>
                  </a:lnTo>
                  <a:lnTo>
                    <a:pt x="3187" y="906"/>
                  </a:lnTo>
                  <a:lnTo>
                    <a:pt x="3187" y="906"/>
                  </a:lnTo>
                  <a:lnTo>
                    <a:pt x="3187" y="906"/>
                  </a:lnTo>
                  <a:cubicBezTo>
                    <a:pt x="3187" y="906"/>
                    <a:pt x="3187" y="906"/>
                    <a:pt x="3156" y="906"/>
                  </a:cubicBezTo>
                  <a:lnTo>
                    <a:pt x="3156" y="906"/>
                  </a:lnTo>
                  <a:cubicBezTo>
                    <a:pt x="937" y="2906"/>
                    <a:pt x="937" y="2906"/>
                    <a:pt x="937" y="2906"/>
                  </a:cubicBezTo>
                  <a:close/>
                  <a:moveTo>
                    <a:pt x="844" y="2750"/>
                  </a:moveTo>
                  <a:lnTo>
                    <a:pt x="844" y="2750"/>
                  </a:lnTo>
                  <a:lnTo>
                    <a:pt x="844" y="2750"/>
                  </a:lnTo>
                  <a:lnTo>
                    <a:pt x="844" y="2750"/>
                  </a:lnTo>
                  <a:lnTo>
                    <a:pt x="844" y="2750"/>
                  </a:lnTo>
                  <a:cubicBezTo>
                    <a:pt x="2625" y="375"/>
                    <a:pt x="2625" y="375"/>
                    <a:pt x="2625" y="375"/>
                  </a:cubicBez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cubicBezTo>
                    <a:pt x="2594" y="344"/>
                    <a:pt x="2562" y="313"/>
                    <a:pt x="2531" y="281"/>
                  </a:cubicBezTo>
                  <a:lnTo>
                    <a:pt x="2531" y="281"/>
                  </a:lnTo>
                  <a:cubicBezTo>
                    <a:pt x="2531" y="250"/>
                    <a:pt x="2531" y="250"/>
                    <a:pt x="2531" y="250"/>
                  </a:cubicBezTo>
                  <a:lnTo>
                    <a:pt x="2531" y="250"/>
                  </a:lnTo>
                  <a:lnTo>
                    <a:pt x="2531" y="250"/>
                  </a:lnTo>
                  <a:lnTo>
                    <a:pt x="2531" y="250"/>
                  </a:lnTo>
                  <a:lnTo>
                    <a:pt x="2531" y="250"/>
                  </a:lnTo>
                  <a:lnTo>
                    <a:pt x="2531" y="250"/>
                  </a:lnTo>
                  <a:cubicBezTo>
                    <a:pt x="2500" y="250"/>
                    <a:pt x="2500" y="250"/>
                    <a:pt x="2500" y="250"/>
                  </a:cubicBezTo>
                  <a:lnTo>
                    <a:pt x="2500" y="250"/>
                  </a:lnTo>
                  <a:lnTo>
                    <a:pt x="2500" y="250"/>
                  </a:lnTo>
                  <a:lnTo>
                    <a:pt x="2500" y="250"/>
                  </a:lnTo>
                  <a:lnTo>
                    <a:pt x="2500" y="250"/>
                  </a:lnTo>
                  <a:lnTo>
                    <a:pt x="2500" y="250"/>
                  </a:lnTo>
                  <a:cubicBezTo>
                    <a:pt x="2500" y="250"/>
                    <a:pt x="2500" y="250"/>
                    <a:pt x="2500" y="281"/>
                  </a:cubicBezTo>
                  <a:lnTo>
                    <a:pt x="2500" y="281"/>
                  </a:lnTo>
                  <a:lnTo>
                    <a:pt x="2500" y="281"/>
                  </a:lnTo>
                  <a:lnTo>
                    <a:pt x="2500" y="281"/>
                  </a:lnTo>
                  <a:lnTo>
                    <a:pt x="2500" y="281"/>
                  </a:lnTo>
                  <a:lnTo>
                    <a:pt x="2500" y="281"/>
                  </a:lnTo>
                  <a:cubicBezTo>
                    <a:pt x="812" y="2750"/>
                    <a:pt x="812" y="2750"/>
                    <a:pt x="812" y="2750"/>
                  </a:cubicBezTo>
                  <a:lnTo>
                    <a:pt x="812" y="2750"/>
                  </a:lnTo>
                  <a:lnTo>
                    <a:pt x="812" y="2750"/>
                  </a:lnTo>
                  <a:cubicBezTo>
                    <a:pt x="812" y="2750"/>
                    <a:pt x="812" y="2750"/>
                    <a:pt x="844" y="2750"/>
                  </a:cubicBezTo>
                  <a:close/>
                  <a:moveTo>
                    <a:pt x="4469" y="2938"/>
                  </a:moveTo>
                  <a:lnTo>
                    <a:pt x="4469" y="2938"/>
                  </a:lnTo>
                  <a:cubicBezTo>
                    <a:pt x="3250" y="3188"/>
                    <a:pt x="3250" y="3188"/>
                    <a:pt x="3250" y="3188"/>
                  </a:cubicBezTo>
                  <a:lnTo>
                    <a:pt x="3250" y="3188"/>
                  </a:lnTo>
                  <a:cubicBezTo>
                    <a:pt x="3312" y="3594"/>
                    <a:pt x="3062" y="3969"/>
                    <a:pt x="2687" y="4031"/>
                  </a:cubicBezTo>
                  <a:cubicBezTo>
                    <a:pt x="2281" y="4125"/>
                    <a:pt x="1906" y="3875"/>
                    <a:pt x="1844" y="3469"/>
                  </a:cubicBezTo>
                  <a:lnTo>
                    <a:pt x="1844" y="3469"/>
                  </a:lnTo>
                  <a:cubicBezTo>
                    <a:pt x="1062" y="3625"/>
                    <a:pt x="1062" y="3625"/>
                    <a:pt x="1062" y="3625"/>
                  </a:cubicBezTo>
                  <a:lnTo>
                    <a:pt x="1062" y="3625"/>
                  </a:lnTo>
                  <a:lnTo>
                    <a:pt x="1062" y="3625"/>
                  </a:lnTo>
                  <a:lnTo>
                    <a:pt x="1062" y="3625"/>
                  </a:lnTo>
                  <a:lnTo>
                    <a:pt x="1062" y="3625"/>
                  </a:lnTo>
                  <a:cubicBezTo>
                    <a:pt x="625" y="4063"/>
                    <a:pt x="625" y="4063"/>
                    <a:pt x="625" y="4063"/>
                  </a:cubicBezTo>
                  <a:lnTo>
                    <a:pt x="625" y="4063"/>
                  </a:lnTo>
                  <a:lnTo>
                    <a:pt x="625" y="4063"/>
                  </a:lnTo>
                  <a:cubicBezTo>
                    <a:pt x="281" y="3906"/>
                    <a:pt x="31" y="3563"/>
                    <a:pt x="0" y="3188"/>
                  </a:cubicBezTo>
                  <a:lnTo>
                    <a:pt x="0" y="3188"/>
                  </a:lnTo>
                  <a:lnTo>
                    <a:pt x="0" y="3188"/>
                  </a:lnTo>
                  <a:cubicBezTo>
                    <a:pt x="562" y="2938"/>
                    <a:pt x="562" y="2938"/>
                    <a:pt x="562" y="2938"/>
                  </a:cubicBezTo>
                  <a:lnTo>
                    <a:pt x="562" y="2938"/>
                  </a:lnTo>
                  <a:cubicBezTo>
                    <a:pt x="562" y="2938"/>
                    <a:pt x="562" y="2938"/>
                    <a:pt x="562" y="2906"/>
                  </a:cubicBezTo>
                  <a:lnTo>
                    <a:pt x="562" y="2906"/>
                  </a:lnTo>
                  <a:cubicBezTo>
                    <a:pt x="2437" y="0"/>
                    <a:pt x="2437" y="0"/>
                    <a:pt x="2437" y="0"/>
                  </a:cubicBezTo>
                  <a:cubicBezTo>
                    <a:pt x="2937" y="375"/>
                    <a:pt x="3344" y="813"/>
                    <a:pt x="3687" y="1313"/>
                  </a:cubicBezTo>
                  <a:cubicBezTo>
                    <a:pt x="4031" y="1812"/>
                    <a:pt x="4281" y="2344"/>
                    <a:pt x="4469" y="2938"/>
                  </a:cubicBezTo>
                  <a:close/>
                  <a:moveTo>
                    <a:pt x="2656" y="3875"/>
                  </a:moveTo>
                  <a:lnTo>
                    <a:pt x="2656" y="3875"/>
                  </a:lnTo>
                  <a:cubicBezTo>
                    <a:pt x="2937" y="3813"/>
                    <a:pt x="3125" y="3531"/>
                    <a:pt x="3062" y="3219"/>
                  </a:cubicBezTo>
                  <a:lnTo>
                    <a:pt x="3062" y="3219"/>
                  </a:lnTo>
                  <a:cubicBezTo>
                    <a:pt x="2031" y="3438"/>
                    <a:pt x="2031" y="3438"/>
                    <a:pt x="2031" y="3438"/>
                  </a:cubicBezTo>
                  <a:lnTo>
                    <a:pt x="2000" y="3438"/>
                  </a:lnTo>
                  <a:cubicBezTo>
                    <a:pt x="2062" y="3688"/>
                    <a:pt x="2281" y="3875"/>
                    <a:pt x="2531" y="3875"/>
                  </a:cubicBezTo>
                  <a:cubicBezTo>
                    <a:pt x="2562" y="3875"/>
                    <a:pt x="2625" y="3875"/>
                    <a:pt x="2656" y="3875"/>
                  </a:cubicBezTo>
                  <a:close/>
                  <a:moveTo>
                    <a:pt x="2969" y="719"/>
                  </a:moveTo>
                  <a:lnTo>
                    <a:pt x="2969" y="719"/>
                  </a:lnTo>
                  <a:lnTo>
                    <a:pt x="2969" y="719"/>
                  </a:lnTo>
                  <a:cubicBezTo>
                    <a:pt x="2969" y="688"/>
                    <a:pt x="2969" y="688"/>
                    <a:pt x="2969" y="688"/>
                  </a:cubicBezTo>
                  <a:lnTo>
                    <a:pt x="2969" y="688"/>
                  </a:lnTo>
                  <a:lnTo>
                    <a:pt x="2969" y="688"/>
                  </a:lnTo>
                  <a:cubicBezTo>
                    <a:pt x="2906" y="625"/>
                    <a:pt x="2844" y="563"/>
                    <a:pt x="2750" y="469"/>
                  </a:cubicBez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cubicBezTo>
                    <a:pt x="2750" y="500"/>
                    <a:pt x="2750" y="500"/>
                    <a:pt x="2750" y="500"/>
                  </a:cubicBezTo>
                  <a:lnTo>
                    <a:pt x="2750" y="500"/>
                  </a:lnTo>
                  <a:lnTo>
                    <a:pt x="2750" y="500"/>
                  </a:lnTo>
                  <a:cubicBezTo>
                    <a:pt x="906" y="2781"/>
                    <a:pt x="906" y="2781"/>
                    <a:pt x="906" y="2781"/>
                  </a:cubicBezTo>
                  <a:cubicBezTo>
                    <a:pt x="875" y="2812"/>
                    <a:pt x="875" y="2812"/>
                    <a:pt x="875" y="2812"/>
                  </a:cubicBezTo>
                  <a:cubicBezTo>
                    <a:pt x="875" y="2844"/>
                    <a:pt x="875" y="2844"/>
                    <a:pt x="875" y="2844"/>
                  </a:cubicBezTo>
                  <a:lnTo>
                    <a:pt x="875" y="2844"/>
                  </a:lnTo>
                  <a:lnTo>
                    <a:pt x="875" y="2844"/>
                  </a:lnTo>
                  <a:cubicBezTo>
                    <a:pt x="937" y="2781"/>
                    <a:pt x="937" y="2781"/>
                    <a:pt x="937" y="2781"/>
                  </a:cubicBezTo>
                  <a:cubicBezTo>
                    <a:pt x="2969" y="719"/>
                    <a:pt x="2969" y="719"/>
                    <a:pt x="2969" y="71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grpSp>
      <p:sp>
        <p:nvSpPr>
          <p:cNvPr id="36" name="TextBox 35"/>
          <p:cNvSpPr txBox="1"/>
          <p:nvPr/>
        </p:nvSpPr>
        <p:spPr>
          <a:xfrm>
            <a:off x="4647326" y="1761842"/>
            <a:ext cx="3161838" cy="216024"/>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INFLUENCERS</a:t>
            </a:r>
          </a:p>
        </p:txBody>
      </p:sp>
      <p:sp>
        <p:nvSpPr>
          <p:cNvPr id="34" name="TextBox 33"/>
          <p:cNvSpPr txBox="1"/>
          <p:nvPr/>
        </p:nvSpPr>
        <p:spPr>
          <a:xfrm>
            <a:off x="578201" y="1764407"/>
            <a:ext cx="3161838" cy="183656"/>
          </a:xfrm>
          <a:prstGeom prst="rect">
            <a:avLst/>
          </a:prstGeom>
        </p:spPr>
        <p:txBody>
          <a:bodyPr vert="horz" wrap="square" lIns="0" tIns="0" rIns="0" bIns="0" rtlCol="0">
            <a:normAutofit lnSpcReduction="10000"/>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DECISION MADE</a:t>
            </a:r>
          </a:p>
        </p:txBody>
      </p:sp>
      <p:sp>
        <p:nvSpPr>
          <p:cNvPr id="47" name="TextBox 46"/>
          <p:cNvSpPr txBox="1"/>
          <p:nvPr/>
        </p:nvSpPr>
        <p:spPr>
          <a:xfrm>
            <a:off x="9325678" y="1768292"/>
            <a:ext cx="3161838" cy="171180"/>
          </a:xfrm>
          <a:prstGeom prst="rect">
            <a:avLst/>
          </a:prstGeom>
        </p:spPr>
        <p:txBody>
          <a:bodyPr vert="horz" wrap="square" lIns="0" tIns="0" rIns="0" bIns="0" rtlCol="0">
            <a:no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INFORMATION SOURCES</a:t>
            </a:r>
          </a:p>
        </p:txBody>
      </p:sp>
      <p:pic>
        <p:nvPicPr>
          <p:cNvPr id="12" name="Picture 11"/>
          <p:cNvPicPr>
            <a:picLocks noChangeAspect="1"/>
          </p:cNvPicPr>
          <p:nvPr/>
        </p:nvPicPr>
        <p:blipFill rotWithShape="1">
          <a:blip r:embed="rId2" cstate="email">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a:ext>
            </a:extLst>
          </a:blip>
          <a:srcRect/>
          <a:stretch/>
        </p:blipFill>
        <p:spPr>
          <a:xfrm>
            <a:off x="1751335" y="1149931"/>
            <a:ext cx="447675" cy="496978"/>
          </a:xfrm>
          <a:prstGeom prst="rect">
            <a:avLst/>
          </a:prstGeom>
        </p:spPr>
      </p:pic>
      <p:sp>
        <p:nvSpPr>
          <p:cNvPr id="62" name="TextBox 61"/>
          <p:cNvSpPr txBox="1"/>
          <p:nvPr/>
        </p:nvSpPr>
        <p:spPr>
          <a:xfrm>
            <a:off x="533464" y="4140671"/>
            <a:ext cx="3161838" cy="193118"/>
          </a:xfrm>
          <a:prstGeom prst="rect">
            <a:avLst/>
          </a:prstGeom>
        </p:spPr>
        <p:txBody>
          <a:bodyPr vert="horz" wrap="square" lIns="0" tIns="0" rIns="0" bIns="0" rtlCol="0">
            <a:normAutofit lnSpcReduction="10000"/>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WHO DID YOU TRAVEL WITH</a:t>
            </a:r>
          </a:p>
        </p:txBody>
      </p:sp>
      <p:pic>
        <p:nvPicPr>
          <p:cNvPr id="13" name="Picture 12"/>
          <p:cNvPicPr>
            <a:picLocks noChangeAspect="1"/>
          </p:cNvPicPr>
          <p:nvPr/>
        </p:nvPicPr>
        <p:blipFill rotWithShape="1">
          <a:blip r:embed="rId4" cstate="email">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a:ext>
            </a:extLst>
          </a:blip>
          <a:srcRect/>
          <a:stretch/>
        </p:blipFill>
        <p:spPr>
          <a:xfrm>
            <a:off x="2744661" y="3500428"/>
            <a:ext cx="473896" cy="506558"/>
          </a:xfrm>
          <a:prstGeom prst="rect">
            <a:avLst/>
          </a:prstGeom>
        </p:spPr>
      </p:pic>
      <p:sp>
        <p:nvSpPr>
          <p:cNvPr id="37" name="TextBox 36"/>
          <p:cNvSpPr txBox="1"/>
          <p:nvPr/>
        </p:nvSpPr>
        <p:spPr>
          <a:xfrm>
            <a:off x="10814568" y="231958"/>
            <a:ext cx="2256562" cy="228708"/>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over indexed in segment</a:t>
            </a:r>
          </a:p>
        </p:txBody>
      </p:sp>
      <p:sp>
        <p:nvSpPr>
          <p:cNvPr id="38" name="TextBox 37"/>
          <p:cNvSpPr txBox="1"/>
          <p:nvPr/>
        </p:nvSpPr>
        <p:spPr>
          <a:xfrm>
            <a:off x="10814568" y="479999"/>
            <a:ext cx="2339918" cy="241980"/>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under indexed in segment</a:t>
            </a:r>
          </a:p>
        </p:txBody>
      </p:sp>
      <p:sp>
        <p:nvSpPr>
          <p:cNvPr id="39" name="Rectangle 38"/>
          <p:cNvSpPr/>
          <p:nvPr/>
        </p:nvSpPr>
        <p:spPr bwMode="gray">
          <a:xfrm>
            <a:off x="10417682" y="274304"/>
            <a:ext cx="321830" cy="14401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sp>
        <p:nvSpPr>
          <p:cNvPr id="40" name="Rectangle 39"/>
          <p:cNvSpPr/>
          <p:nvPr/>
        </p:nvSpPr>
        <p:spPr bwMode="gray">
          <a:xfrm>
            <a:off x="10417682" y="524665"/>
            <a:ext cx="321830" cy="1440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sp>
        <p:nvSpPr>
          <p:cNvPr id="44" name="TextBox 43"/>
          <p:cNvSpPr txBox="1"/>
          <p:nvPr/>
        </p:nvSpPr>
        <p:spPr>
          <a:xfrm>
            <a:off x="4647326" y="4140671"/>
            <a:ext cx="3161838" cy="171811"/>
          </a:xfrm>
          <a:prstGeom prst="rect">
            <a:avLst/>
          </a:prstGeom>
        </p:spPr>
        <p:txBody>
          <a:bodyPr vert="horz" wrap="square" lIns="0" tIns="0" rIns="0" bIns="0" rtlCol="0">
            <a:no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NUMBER OF TRAVEL COMPANIONS</a:t>
            </a:r>
          </a:p>
        </p:txBody>
      </p:sp>
      <p:sp>
        <p:nvSpPr>
          <p:cNvPr id="46" name="TextBox 45"/>
          <p:cNvSpPr txBox="1"/>
          <p:nvPr/>
        </p:nvSpPr>
        <p:spPr>
          <a:xfrm>
            <a:off x="4645782" y="5789601"/>
            <a:ext cx="3161838" cy="171811"/>
          </a:xfrm>
          <a:prstGeom prst="rect">
            <a:avLst/>
          </a:prstGeom>
        </p:spPr>
        <p:txBody>
          <a:bodyPr vert="horz" wrap="square" lIns="0" tIns="0" rIns="0" bIns="0" rtlCol="0">
            <a:no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HOW DID YOU TRAVEL</a:t>
            </a:r>
          </a:p>
        </p:txBody>
      </p:sp>
      <p:graphicFrame>
        <p:nvGraphicFramePr>
          <p:cNvPr id="42" name="Chart 41"/>
          <p:cNvGraphicFramePr/>
          <p:nvPr>
            <p:extLst>
              <p:ext uri="{D42A27DB-BD31-4B8C-83A1-F6EECF244321}">
                <p14:modId xmlns:p14="http://schemas.microsoft.com/office/powerpoint/2010/main" val="2771918983"/>
              </p:ext>
            </p:extLst>
          </p:nvPr>
        </p:nvGraphicFramePr>
        <p:xfrm>
          <a:off x="516957" y="1994493"/>
          <a:ext cx="3878820" cy="137279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45" name="Chart 44"/>
          <p:cNvGraphicFramePr/>
          <p:nvPr>
            <p:extLst>
              <p:ext uri="{D42A27DB-BD31-4B8C-83A1-F6EECF244321}">
                <p14:modId xmlns:p14="http://schemas.microsoft.com/office/powerpoint/2010/main" val="233318023"/>
              </p:ext>
            </p:extLst>
          </p:nvPr>
        </p:nvGraphicFramePr>
        <p:xfrm>
          <a:off x="4857291" y="2045933"/>
          <a:ext cx="3878820" cy="137279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51" name="Chart 50"/>
          <p:cNvGraphicFramePr/>
          <p:nvPr>
            <p:extLst>
              <p:ext uri="{D42A27DB-BD31-4B8C-83A1-F6EECF244321}">
                <p14:modId xmlns:p14="http://schemas.microsoft.com/office/powerpoint/2010/main" val="3888306115"/>
              </p:ext>
            </p:extLst>
          </p:nvPr>
        </p:nvGraphicFramePr>
        <p:xfrm>
          <a:off x="501839" y="4414931"/>
          <a:ext cx="3878820" cy="137279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52" name="Chart 51"/>
          <p:cNvGraphicFramePr/>
          <p:nvPr>
            <p:extLst>
              <p:ext uri="{D42A27DB-BD31-4B8C-83A1-F6EECF244321}">
                <p14:modId xmlns:p14="http://schemas.microsoft.com/office/powerpoint/2010/main" val="1298462168"/>
              </p:ext>
            </p:extLst>
          </p:nvPr>
        </p:nvGraphicFramePr>
        <p:xfrm>
          <a:off x="4663801" y="4376608"/>
          <a:ext cx="3878820" cy="1372790"/>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53" name="Chart 52"/>
          <p:cNvGraphicFramePr/>
          <p:nvPr>
            <p:extLst>
              <p:ext uri="{D42A27DB-BD31-4B8C-83A1-F6EECF244321}">
                <p14:modId xmlns:p14="http://schemas.microsoft.com/office/powerpoint/2010/main" val="1447210152"/>
              </p:ext>
            </p:extLst>
          </p:nvPr>
        </p:nvGraphicFramePr>
        <p:xfrm>
          <a:off x="4662257" y="6025538"/>
          <a:ext cx="3878820" cy="1372790"/>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54" name="Chart 53"/>
          <p:cNvGraphicFramePr/>
          <p:nvPr>
            <p:extLst>
              <p:ext uri="{D42A27DB-BD31-4B8C-83A1-F6EECF244321}">
                <p14:modId xmlns:p14="http://schemas.microsoft.com/office/powerpoint/2010/main" val="1375962977"/>
              </p:ext>
            </p:extLst>
          </p:nvPr>
        </p:nvGraphicFramePr>
        <p:xfrm>
          <a:off x="9240167" y="2036227"/>
          <a:ext cx="3878820" cy="2608500"/>
        </p:xfrm>
        <a:graphic>
          <a:graphicData uri="http://schemas.openxmlformats.org/drawingml/2006/chart">
            <c:chart xmlns:c="http://schemas.openxmlformats.org/drawingml/2006/chart" xmlns:r="http://schemas.openxmlformats.org/officeDocument/2006/relationships" r:id="rId11"/>
          </a:graphicData>
        </a:graphic>
      </p:graphicFrame>
      <p:pic>
        <p:nvPicPr>
          <p:cNvPr id="41" name="Picture 2" descr="Bilderesultat for country falg button sweden"/>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12696551" y="6876975"/>
            <a:ext cx="513334" cy="481962"/>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75D50A09-061B-492E-B8D1-3B28203B5DAF}"/>
              </a:ext>
            </a:extLst>
          </p:cNvPr>
          <p:cNvSpPr txBox="1"/>
          <p:nvPr/>
        </p:nvSpPr>
        <p:spPr>
          <a:xfrm>
            <a:off x="9325677" y="4848414"/>
            <a:ext cx="3514889" cy="171811"/>
          </a:xfrm>
          <a:prstGeom prst="rect">
            <a:avLst/>
          </a:prstGeom>
        </p:spPr>
        <p:txBody>
          <a:bodyPr vert="horz" wrap="square" lIns="0" tIns="0" rIns="0" bIns="0" rtlCol="0">
            <a:noAutofit/>
          </a:bodyPr>
          <a:lstStyle/>
          <a:p>
            <a:pPr marL="4762" defTabSz="1357992">
              <a:spcBef>
                <a:spcPts val="1199"/>
              </a:spcBef>
            </a:pPr>
            <a:r>
              <a:rPr lang="en-US" sz="1300" dirty="0">
                <a:solidFill>
                  <a:srgbClr val="007681"/>
                </a:solidFill>
                <a:latin typeface="Calibri"/>
                <a:cs typeface="Calibri"/>
              </a:rPr>
              <a:t>TRAVEL FREQUENCY (NUMBER OF TIMES ABROAD)</a:t>
            </a:r>
          </a:p>
        </p:txBody>
      </p:sp>
      <p:graphicFrame>
        <p:nvGraphicFramePr>
          <p:cNvPr id="48" name="Chart 47">
            <a:extLst>
              <a:ext uri="{FF2B5EF4-FFF2-40B4-BE49-F238E27FC236}">
                <a16:creationId xmlns:a16="http://schemas.microsoft.com/office/drawing/2014/main" id="{DF478357-1429-48C2-82B0-F3299C58E9D6}"/>
              </a:ext>
            </a:extLst>
          </p:cNvPr>
          <p:cNvGraphicFramePr/>
          <p:nvPr>
            <p:extLst>
              <p:ext uri="{D42A27DB-BD31-4B8C-83A1-F6EECF244321}">
                <p14:modId xmlns:p14="http://schemas.microsoft.com/office/powerpoint/2010/main" val="3690731437"/>
              </p:ext>
            </p:extLst>
          </p:nvPr>
        </p:nvGraphicFramePr>
        <p:xfrm>
          <a:off x="9384183" y="5223913"/>
          <a:ext cx="3878820" cy="1372790"/>
        </p:xfrm>
        <a:graphic>
          <a:graphicData uri="http://schemas.openxmlformats.org/drawingml/2006/chart">
            <c:chart xmlns:c="http://schemas.openxmlformats.org/drawingml/2006/chart" xmlns:r="http://schemas.openxmlformats.org/officeDocument/2006/relationships" r:id="rId13"/>
          </a:graphicData>
        </a:graphic>
      </p:graphicFrame>
    </p:spTree>
    <p:extLst>
      <p:ext uri="{BB962C8B-B14F-4D97-AF65-F5344CB8AC3E}">
        <p14:creationId xmlns:p14="http://schemas.microsoft.com/office/powerpoint/2010/main" val="2876694671"/>
      </p:ext>
    </p:extLst>
  </p:cSld>
  <p:clrMapOvr>
    <a:masterClrMapping/>
  </p:clrMapOvr>
  <p:transition>
    <p:fad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Placeholder 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7159" y="192457"/>
            <a:ext cx="13105456" cy="7200800"/>
          </a:xfrm>
          <a:prstGeom prst="rect">
            <a:avLst/>
          </a:prstGeom>
        </p:spPr>
      </p:pic>
      <p:sp>
        <p:nvSpPr>
          <p:cNvPr id="14" name="Oval 13"/>
          <p:cNvSpPr/>
          <p:nvPr/>
        </p:nvSpPr>
        <p:spPr bwMode="gray">
          <a:xfrm>
            <a:off x="3196109" y="2102300"/>
            <a:ext cx="3168352" cy="3168352"/>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2400"/>
              </a:spcBef>
              <a:spcAft>
                <a:spcPts val="0"/>
              </a:spcAft>
              <a:buClr>
                <a:schemeClr val="bg2"/>
              </a:buClr>
              <a:buSzTx/>
              <a:buFontTx/>
              <a:buNone/>
              <a:tabLst/>
              <a:defRPr/>
            </a:pPr>
            <a:endParaRPr kumimoji="0" lang="en-GB" sz="2000" b="0" i="0" u="none" strike="noStrike" kern="0" cap="none" spc="0" normalizeH="0" baseline="0" noProof="0" dirty="0">
              <a:ln>
                <a:noFill/>
              </a:ln>
              <a:solidFill>
                <a:schemeClr val="bg1"/>
              </a:solidFill>
              <a:effectLst/>
              <a:uLnTx/>
              <a:uFillTx/>
            </a:endParaRPr>
          </a:p>
        </p:txBody>
      </p:sp>
      <p:sp>
        <p:nvSpPr>
          <p:cNvPr id="15" name="Oval 14"/>
          <p:cNvSpPr/>
          <p:nvPr/>
        </p:nvSpPr>
        <p:spPr bwMode="gray">
          <a:xfrm>
            <a:off x="547513" y="2102300"/>
            <a:ext cx="3168352" cy="3168352"/>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2400"/>
              </a:spcBef>
              <a:spcAft>
                <a:spcPts val="0"/>
              </a:spcAft>
              <a:buClr>
                <a:schemeClr val="bg2"/>
              </a:buClr>
              <a:buSzTx/>
              <a:buFontTx/>
              <a:buNone/>
              <a:tabLst/>
              <a:defRPr/>
            </a:pPr>
            <a:endParaRPr kumimoji="0" lang="en-GB" sz="2000" b="0" i="0" u="none" strike="noStrike" kern="0" cap="none" spc="0" normalizeH="0" baseline="0" noProof="0" dirty="0">
              <a:ln>
                <a:noFill/>
              </a:ln>
              <a:solidFill>
                <a:schemeClr val="bg1"/>
              </a:solidFill>
              <a:effectLst/>
              <a:uLnTx/>
              <a:uFillTx/>
            </a:endParaRPr>
          </a:p>
        </p:txBody>
      </p:sp>
      <p:sp>
        <p:nvSpPr>
          <p:cNvPr id="6" name="Oval 5"/>
          <p:cNvSpPr/>
          <p:nvPr/>
        </p:nvSpPr>
        <p:spPr bwMode="gray">
          <a:xfrm>
            <a:off x="1871811" y="705872"/>
            <a:ext cx="3168352" cy="3168352"/>
          </a:xfrm>
          <a:prstGeom prst="ellipse">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2400"/>
              </a:spcBef>
              <a:spcAft>
                <a:spcPts val="0"/>
              </a:spcAft>
              <a:buClr>
                <a:schemeClr val="bg2"/>
              </a:buClr>
              <a:buSzTx/>
              <a:buFontTx/>
              <a:buNone/>
              <a:tabLst/>
              <a:defRPr/>
            </a:pPr>
            <a:r>
              <a:rPr kumimoji="0" lang="en-GB" sz="26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rPr>
              <a:t>ENERGY</a:t>
            </a:r>
          </a:p>
        </p:txBody>
      </p:sp>
      <p:sp>
        <p:nvSpPr>
          <p:cNvPr id="10" name="TextBox 9"/>
          <p:cNvSpPr txBox="1"/>
          <p:nvPr/>
        </p:nvSpPr>
        <p:spPr>
          <a:xfrm>
            <a:off x="3862028" y="3889777"/>
            <a:ext cx="2136219" cy="682101"/>
          </a:xfrm>
          <a:prstGeom prst="rect">
            <a:avLst/>
          </a:prstGeom>
          <a:noFill/>
        </p:spPr>
        <p:txBody>
          <a:bodyPr wrap="square" lIns="72000" tIns="36000" rIns="72000" bIns="36000" rtlCol="0">
            <a:spAutoFit/>
          </a:bodyPr>
          <a:lstStyle/>
          <a:p>
            <a:pPr marL="0" marR="0" lvl="0" indent="0" defTabSz="914400" eaLnBrk="1" fontAlgn="auto" latinLnBrk="0" hangingPunct="1">
              <a:lnSpc>
                <a:spcPct val="110000"/>
              </a:lnSpc>
              <a:spcBef>
                <a:spcPts val="2400"/>
              </a:spcBef>
              <a:spcAft>
                <a:spcPts val="0"/>
              </a:spcAft>
              <a:buClr>
                <a:schemeClr val="bg2"/>
              </a:buClr>
              <a:buSzTx/>
              <a:buFontTx/>
              <a:buNone/>
              <a:tabLst/>
              <a:defRPr/>
            </a:pPr>
            <a:r>
              <a:rPr kumimoji="0" lang="en-GB" sz="1800" b="0" i="0" u="none" strike="noStrike" kern="0" cap="none" spc="0" normalizeH="0" baseline="0" noProof="0" dirty="0">
                <a:ln>
                  <a:noFill/>
                </a:ln>
                <a:effectLst/>
                <a:uLnTx/>
                <a:uFillTx/>
              </a:rPr>
              <a:t>HAVE AS MUCH FUN AS POSSIBLE</a:t>
            </a:r>
          </a:p>
        </p:txBody>
      </p:sp>
      <p:sp>
        <p:nvSpPr>
          <p:cNvPr id="9" name="TextBox 8"/>
          <p:cNvSpPr txBox="1"/>
          <p:nvPr/>
        </p:nvSpPr>
        <p:spPr>
          <a:xfrm>
            <a:off x="987882" y="3889778"/>
            <a:ext cx="2160240" cy="682101"/>
          </a:xfrm>
          <a:prstGeom prst="rect">
            <a:avLst/>
          </a:prstGeom>
          <a:noFill/>
        </p:spPr>
        <p:txBody>
          <a:bodyPr wrap="square" lIns="72000" tIns="36000" rIns="72000" bIns="36000" rtlCol="0">
            <a:spAutoFit/>
          </a:bodyPr>
          <a:lstStyle/>
          <a:p>
            <a:pPr marL="0" marR="0" lvl="0" indent="0" defTabSz="914400" eaLnBrk="1" fontAlgn="auto" latinLnBrk="0" hangingPunct="1">
              <a:lnSpc>
                <a:spcPct val="110000"/>
              </a:lnSpc>
              <a:spcBef>
                <a:spcPts val="2400"/>
              </a:spcBef>
              <a:spcAft>
                <a:spcPts val="0"/>
              </a:spcAft>
              <a:buClr>
                <a:schemeClr val="bg2"/>
              </a:buClr>
              <a:buSzTx/>
              <a:buFontTx/>
              <a:buNone/>
              <a:tabLst/>
              <a:defRPr/>
            </a:pPr>
            <a:r>
              <a:rPr kumimoji="0" lang="en-GB" sz="1800" b="0" i="0" u="none" strike="noStrike" kern="0" cap="none" spc="0" normalizeH="0" baseline="0" noProof="0" dirty="0">
                <a:ln>
                  <a:noFill/>
                </a:ln>
                <a:effectLst/>
                <a:uLnTx/>
                <a:uFillTx/>
              </a:rPr>
              <a:t>ACTIVE AND ADVENTUROUS</a:t>
            </a:r>
          </a:p>
        </p:txBody>
      </p:sp>
      <p:sp>
        <p:nvSpPr>
          <p:cNvPr id="8" name="TextBox 7"/>
          <p:cNvSpPr txBox="1"/>
          <p:nvPr/>
        </p:nvSpPr>
        <p:spPr>
          <a:xfrm>
            <a:off x="7103948" y="454745"/>
            <a:ext cx="5952643" cy="3290956"/>
          </a:xfrm>
          <a:prstGeom prst="rect">
            <a:avLst/>
          </a:prstGeom>
          <a:solidFill>
            <a:srgbClr val="FFFFFF">
              <a:alpha val="74902"/>
            </a:srgbClr>
          </a:solidFill>
        </p:spPr>
        <p:txBody>
          <a:bodyPr wrap="square" lIns="72000" tIns="36000" rIns="72000" bIns="36000" rtlCol="0">
            <a:spAutoFit/>
          </a:bodyPr>
          <a:lstStyle/>
          <a:p>
            <a:pPr>
              <a:lnSpc>
                <a:spcPct val="110000"/>
              </a:lnSpc>
              <a:spcBef>
                <a:spcPts val="2400"/>
              </a:spcBef>
              <a:buClr>
                <a:schemeClr val="bg2"/>
              </a:buClr>
              <a:tabLst>
                <a:tab pos="3411538" algn="l"/>
              </a:tabLst>
            </a:pPr>
            <a:r>
              <a:rPr lang="en-US" sz="2400" dirty="0">
                <a:cs typeface="Arial" pitchFamily="34" charset="0"/>
              </a:rPr>
              <a:t>Energy is about adventure, </a:t>
            </a:r>
            <a:r>
              <a:rPr lang="en-US" sz="2400" b="1" dirty="0">
                <a:solidFill>
                  <a:srgbClr val="FF0000"/>
                </a:solidFill>
                <a:cs typeface="Arial" pitchFamily="34" charset="0"/>
              </a:rPr>
              <a:t>being active</a:t>
            </a:r>
            <a:r>
              <a:rPr lang="en-US" sz="2400" dirty="0">
                <a:cs typeface="Arial" pitchFamily="34" charset="0"/>
              </a:rPr>
              <a:t>, testing your boundaries and discovering new things. It taps into the need to be </a:t>
            </a:r>
            <a:r>
              <a:rPr lang="en-US" sz="2400" b="1" dirty="0">
                <a:solidFill>
                  <a:srgbClr val="FF0000"/>
                </a:solidFill>
                <a:cs typeface="Arial" pitchFamily="34" charset="0"/>
              </a:rPr>
              <a:t>energized</a:t>
            </a:r>
            <a:r>
              <a:rPr lang="en-US" sz="2400" dirty="0">
                <a:cs typeface="Arial" pitchFamily="34" charset="0"/>
              </a:rPr>
              <a:t>. Energy is all about being active and experiencing the freedom, passion, and adventure that comes with activities. Buzzing about, </a:t>
            </a:r>
            <a:r>
              <a:rPr lang="en-US" sz="2400" b="1" dirty="0">
                <a:solidFill>
                  <a:srgbClr val="FF0000"/>
                </a:solidFill>
                <a:cs typeface="Arial" pitchFamily="34" charset="0"/>
              </a:rPr>
              <a:t>spending energy</a:t>
            </a:r>
            <a:r>
              <a:rPr lang="en-US" sz="2400" dirty="0">
                <a:cs typeface="Arial" pitchFamily="34" charset="0"/>
              </a:rPr>
              <a:t>, and feeling very much </a:t>
            </a:r>
            <a:r>
              <a:rPr lang="en-US" sz="2400" b="1" dirty="0">
                <a:solidFill>
                  <a:srgbClr val="FF0000"/>
                </a:solidFill>
                <a:cs typeface="Arial" pitchFamily="34" charset="0"/>
              </a:rPr>
              <a:t>alive and kicking</a:t>
            </a:r>
            <a:r>
              <a:rPr lang="en-US" sz="2400" dirty="0">
                <a:cs typeface="Arial" pitchFamily="34" charset="0"/>
              </a:rPr>
              <a:t>.  </a:t>
            </a:r>
          </a:p>
        </p:txBody>
      </p:sp>
      <p:cxnSp>
        <p:nvCxnSpPr>
          <p:cNvPr id="11" name="Straight Connector 10"/>
          <p:cNvCxnSpPr/>
          <p:nvPr/>
        </p:nvCxnSpPr>
        <p:spPr>
          <a:xfrm>
            <a:off x="7007919" y="454745"/>
            <a:ext cx="0" cy="3290956"/>
          </a:xfrm>
          <a:prstGeom prst="line">
            <a:avLst/>
          </a:prstGeom>
          <a:ln w="571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5160023"/>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10032255" y="2232755"/>
            <a:ext cx="2800513" cy="1661993"/>
          </a:xfrm>
          <a:prstGeom prst="rect">
            <a:avLst/>
          </a:prstGeom>
        </p:spPr>
        <p:txBody>
          <a:bodyPr vert="horz" wrap="square" lIns="0" tIns="0" rIns="0" bIns="0" rtlCol="0">
            <a:spAutoFit/>
          </a:bodyPr>
          <a:lstStyle/>
          <a:p>
            <a:r>
              <a:rPr lang="en-US" sz="1800" dirty="0"/>
              <a:t>They must fulfil the key  motivational criteria for selection: meeting functional and emotional needs and creating connections</a:t>
            </a:r>
          </a:p>
        </p:txBody>
      </p:sp>
      <p:sp>
        <p:nvSpPr>
          <p:cNvPr id="25" name="TextBox 24"/>
          <p:cNvSpPr txBox="1"/>
          <p:nvPr/>
        </p:nvSpPr>
        <p:spPr>
          <a:xfrm>
            <a:off x="6871702" y="2245067"/>
            <a:ext cx="2800513" cy="2492990"/>
          </a:xfrm>
          <a:prstGeom prst="rect">
            <a:avLst/>
          </a:prstGeom>
        </p:spPr>
        <p:txBody>
          <a:bodyPr vert="horz" wrap="square" lIns="0" tIns="0" rIns="0" bIns="0" rtlCol="0">
            <a:spAutoFit/>
          </a:bodyPr>
          <a:lstStyle/>
          <a:p>
            <a:pPr lvl="0"/>
            <a:r>
              <a:rPr lang="en-GB" sz="1800" dirty="0"/>
              <a:t>They must come readily to mind in the moments that matter. They have strong brand networks or associative memory structures so they are easily retrieved in a fast-processing, automatic decision environment</a:t>
            </a:r>
          </a:p>
        </p:txBody>
      </p:sp>
      <p:sp>
        <p:nvSpPr>
          <p:cNvPr id="26" name="TextBox 25"/>
          <p:cNvSpPr txBox="1"/>
          <p:nvPr/>
        </p:nvSpPr>
        <p:spPr>
          <a:xfrm>
            <a:off x="6871702" y="1776503"/>
            <a:ext cx="2915791" cy="371164"/>
          </a:xfrm>
          <a:prstGeom prst="rect">
            <a:avLst/>
          </a:prstGeom>
        </p:spPr>
        <p:txBody>
          <a:bodyPr vert="horz" wrap="square" lIns="0" tIns="0" rIns="0" bIns="0" rtlCol="0">
            <a:normAutofit/>
          </a:bodyPr>
          <a:lstStyle/>
          <a:p>
            <a:r>
              <a:rPr lang="en-US" sz="1800" b="1" dirty="0">
                <a:solidFill>
                  <a:srgbClr val="636363"/>
                </a:solidFill>
              </a:rPr>
              <a:t>ARE SALIENT</a:t>
            </a:r>
          </a:p>
        </p:txBody>
      </p:sp>
      <p:sp>
        <p:nvSpPr>
          <p:cNvPr id="28" name="TextBox 27"/>
          <p:cNvSpPr txBox="1"/>
          <p:nvPr/>
        </p:nvSpPr>
        <p:spPr>
          <a:xfrm>
            <a:off x="6869303" y="5465826"/>
            <a:ext cx="2902692" cy="1107996"/>
          </a:xfrm>
          <a:prstGeom prst="rect">
            <a:avLst/>
          </a:prstGeom>
        </p:spPr>
        <p:txBody>
          <a:bodyPr vert="horz" wrap="square" lIns="0" tIns="0" rIns="0" bIns="0" rtlCol="0">
            <a:spAutoFit/>
          </a:bodyPr>
          <a:lstStyle/>
          <a:p>
            <a:r>
              <a:rPr lang="en-US" sz="1800" dirty="0"/>
              <a:t>They must have the highest perceived value at the moment of choice, compared with alternatives</a:t>
            </a:r>
          </a:p>
        </p:txBody>
      </p:sp>
      <p:sp>
        <p:nvSpPr>
          <p:cNvPr id="29" name="TextBox 28"/>
          <p:cNvSpPr txBox="1"/>
          <p:nvPr/>
        </p:nvSpPr>
        <p:spPr>
          <a:xfrm>
            <a:off x="6869303" y="5034364"/>
            <a:ext cx="3003438" cy="371164"/>
          </a:xfrm>
          <a:prstGeom prst="rect">
            <a:avLst/>
          </a:prstGeom>
        </p:spPr>
        <p:txBody>
          <a:bodyPr vert="horz" wrap="square" lIns="0" tIns="0" rIns="0" bIns="0" rtlCol="0">
            <a:normAutofit/>
          </a:bodyPr>
          <a:lstStyle/>
          <a:p>
            <a:r>
              <a:rPr lang="en-US" sz="1800" b="1" dirty="0">
                <a:solidFill>
                  <a:srgbClr val="636363"/>
                </a:solidFill>
              </a:rPr>
              <a:t>RANK FIRST</a:t>
            </a:r>
          </a:p>
        </p:txBody>
      </p:sp>
      <p:sp>
        <p:nvSpPr>
          <p:cNvPr id="31" name="TextBox 30"/>
          <p:cNvSpPr txBox="1"/>
          <p:nvPr/>
        </p:nvSpPr>
        <p:spPr>
          <a:xfrm>
            <a:off x="10007487" y="4455993"/>
            <a:ext cx="2800513" cy="2492990"/>
          </a:xfrm>
          <a:prstGeom prst="rect">
            <a:avLst/>
          </a:prstGeom>
        </p:spPr>
        <p:txBody>
          <a:bodyPr vert="horz" wrap="square" lIns="0" tIns="0" rIns="0" bIns="0" rtlCol="0">
            <a:spAutoFit/>
          </a:bodyPr>
          <a:lstStyle/>
          <a:p>
            <a:pPr lvl="0"/>
            <a:r>
              <a:rPr lang="en-GB" sz="1800" dirty="0"/>
              <a:t>They must be accessible (e.g. pricing, distribution). The more easily people perceive that they can obtain one option rather than another similar option, the more likely it is to be selected</a:t>
            </a:r>
          </a:p>
          <a:p>
            <a:pPr lvl="0"/>
            <a:endParaRPr lang="en-GB" sz="1800" dirty="0"/>
          </a:p>
        </p:txBody>
      </p:sp>
      <p:sp>
        <p:nvSpPr>
          <p:cNvPr id="32" name="TextBox 31"/>
          <p:cNvSpPr txBox="1"/>
          <p:nvPr/>
        </p:nvSpPr>
        <p:spPr>
          <a:xfrm>
            <a:off x="10032567" y="4068663"/>
            <a:ext cx="2571391" cy="371164"/>
          </a:xfrm>
          <a:prstGeom prst="rect">
            <a:avLst/>
          </a:prstGeom>
        </p:spPr>
        <p:txBody>
          <a:bodyPr vert="horz" wrap="square" lIns="0" tIns="0" rIns="0" bIns="0" rtlCol="0">
            <a:normAutofit/>
          </a:bodyPr>
          <a:lstStyle/>
          <a:p>
            <a:r>
              <a:rPr lang="en-US" sz="1800" b="1" dirty="0">
                <a:solidFill>
                  <a:srgbClr val="636363"/>
                </a:solidFill>
              </a:rPr>
              <a:t>ARE AVAILABLE</a:t>
            </a:r>
          </a:p>
        </p:txBody>
      </p:sp>
      <p:sp>
        <p:nvSpPr>
          <p:cNvPr id="35" name="Title 1"/>
          <p:cNvSpPr txBox="1">
            <a:spLocks/>
          </p:cNvSpPr>
          <p:nvPr/>
        </p:nvSpPr>
        <p:spPr bwMode="gray">
          <a:xfrm>
            <a:off x="540000" y="4428775"/>
            <a:ext cx="5315791" cy="648000"/>
          </a:xfrm>
          <a:prstGeom prst="rect">
            <a:avLst/>
          </a:prstGeom>
          <a:solidFill>
            <a:schemeClr val="accent3"/>
          </a:solidFill>
        </p:spPr>
        <p:txBody>
          <a:bodyPr wrap="none" lIns="82819" tIns="0" rIns="82819" bIns="0" rtlCol="0" anchor="ctr">
            <a:norm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pPr marL="4763">
              <a:lnSpc>
                <a:spcPct val="80000"/>
              </a:lnSpc>
              <a:spcBef>
                <a:spcPts val="1200"/>
              </a:spcBef>
            </a:pPr>
            <a:r>
              <a:rPr lang="en-US" dirty="0"/>
              <a:t>To People being </a:t>
            </a:r>
            <a:r>
              <a:rPr lang="en-US" b="1" dirty="0"/>
              <a:t>more</a:t>
            </a:r>
            <a:endParaRPr lang="en-US" dirty="0"/>
          </a:p>
        </p:txBody>
      </p:sp>
      <p:sp>
        <p:nvSpPr>
          <p:cNvPr id="38" name="Title 1"/>
          <p:cNvSpPr txBox="1">
            <a:spLocks/>
          </p:cNvSpPr>
          <p:nvPr/>
        </p:nvSpPr>
        <p:spPr bwMode="gray">
          <a:xfrm>
            <a:off x="540000" y="3722343"/>
            <a:ext cx="5747839" cy="648000"/>
          </a:xfrm>
          <a:prstGeom prst="rect">
            <a:avLst/>
          </a:prstGeom>
          <a:solidFill>
            <a:schemeClr val="accent3"/>
          </a:solidFill>
        </p:spPr>
        <p:txBody>
          <a:bodyPr wrap="none" lIns="82819" tIns="0" rIns="82819" bIns="0" rtlCol="0" anchor="ctr">
            <a:norm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pPr marL="4763">
              <a:lnSpc>
                <a:spcPct val="80000"/>
              </a:lnSpc>
              <a:spcBef>
                <a:spcPts val="1200"/>
              </a:spcBef>
            </a:pPr>
            <a:r>
              <a:rPr lang="en-US" dirty="0"/>
              <a:t>all the evidence points</a:t>
            </a:r>
          </a:p>
        </p:txBody>
      </p:sp>
      <p:sp>
        <p:nvSpPr>
          <p:cNvPr id="39" name="Title 1"/>
          <p:cNvSpPr txBox="1">
            <a:spLocks/>
          </p:cNvSpPr>
          <p:nvPr/>
        </p:nvSpPr>
        <p:spPr bwMode="gray">
          <a:xfrm>
            <a:off x="535062" y="5148855"/>
            <a:ext cx="4384626" cy="648000"/>
          </a:xfrm>
          <a:prstGeom prst="rect">
            <a:avLst/>
          </a:prstGeom>
          <a:solidFill>
            <a:schemeClr val="accent3"/>
          </a:solidFill>
        </p:spPr>
        <p:txBody>
          <a:bodyPr wrap="none" lIns="82819" tIns="0" rIns="82819" bIns="0" rtlCol="0" anchor="ctr">
            <a:norm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pPr marL="4763">
              <a:lnSpc>
                <a:spcPct val="80000"/>
              </a:lnSpc>
              <a:spcBef>
                <a:spcPts val="1200"/>
              </a:spcBef>
            </a:pPr>
            <a:r>
              <a:rPr lang="en-US" b="1" dirty="0"/>
              <a:t>likely to choose</a:t>
            </a:r>
            <a:endParaRPr lang="en-US" dirty="0"/>
          </a:p>
        </p:txBody>
      </p:sp>
      <p:sp>
        <p:nvSpPr>
          <p:cNvPr id="40" name="Title 1"/>
          <p:cNvSpPr txBox="1">
            <a:spLocks/>
          </p:cNvSpPr>
          <p:nvPr/>
        </p:nvSpPr>
        <p:spPr bwMode="gray">
          <a:xfrm>
            <a:off x="535060" y="5868935"/>
            <a:ext cx="3664547" cy="648000"/>
          </a:xfrm>
          <a:prstGeom prst="rect">
            <a:avLst/>
          </a:prstGeom>
          <a:solidFill>
            <a:schemeClr val="accent3"/>
          </a:solidFill>
        </p:spPr>
        <p:txBody>
          <a:bodyPr wrap="none" lIns="82819" tIns="0" rIns="82819" bIns="0" rtlCol="0" anchor="ctr">
            <a:norm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pPr marL="4763">
              <a:lnSpc>
                <a:spcPct val="80000"/>
              </a:lnSpc>
              <a:spcBef>
                <a:spcPts val="1200"/>
              </a:spcBef>
            </a:pPr>
            <a:r>
              <a:rPr lang="en-US" b="1" dirty="0"/>
              <a:t>brands </a:t>
            </a:r>
            <a:r>
              <a:rPr lang="en-US" dirty="0"/>
              <a:t>that…</a:t>
            </a:r>
          </a:p>
        </p:txBody>
      </p:sp>
      <p:pic>
        <p:nvPicPr>
          <p:cNvPr id="18" name="Picture 2" descr="http://ecx.images-amazon.com/images/I/41z%2BreH7B1L.jpg"/>
          <p:cNvPicPr>
            <a:picLocks noChangeAspect="1" noChangeArrowheads="1"/>
          </p:cNvPicPr>
          <p:nvPr/>
        </p:nvPicPr>
        <p:blipFill>
          <a:blip r:embed="rId2" cstate="email">
            <a:grayscl/>
            <a:extLst>
              <a:ext uri="{28A0092B-C50C-407E-A947-70E740481C1C}">
                <a14:useLocalDpi xmlns:a14="http://schemas.microsoft.com/office/drawing/2010/main"/>
              </a:ext>
            </a:extLst>
          </a:blip>
          <a:srcRect/>
          <a:stretch>
            <a:fillRect/>
          </a:stretch>
        </p:blipFill>
        <p:spPr bwMode="auto">
          <a:xfrm>
            <a:off x="2782514" y="1982622"/>
            <a:ext cx="1031184" cy="1512000"/>
          </a:xfrm>
          <a:prstGeom prst="rect">
            <a:avLst/>
          </a:prstGeom>
          <a:solidFill>
            <a:srgbClr val="D2D3D2"/>
          </a:solidFill>
          <a:ln>
            <a:noFill/>
          </a:ln>
          <a:effectLst/>
          <a:extLst/>
        </p:spPr>
      </p:pic>
      <p:pic>
        <p:nvPicPr>
          <p:cNvPr id="19" name="Picture 18"/>
          <p:cNvPicPr>
            <a:picLocks noChangeAspect="1" noChangeArrowheads="1"/>
          </p:cNvPicPr>
          <p:nvPr/>
        </p:nvPicPr>
        <p:blipFill>
          <a:blip r:embed="rId3" cstate="email">
            <a:grayscl/>
            <a:extLst>
              <a:ext uri="{28A0092B-C50C-407E-A947-70E740481C1C}">
                <a14:useLocalDpi xmlns:a14="http://schemas.microsoft.com/office/drawing/2010/main"/>
              </a:ext>
            </a:extLst>
          </a:blip>
          <a:srcRect/>
          <a:stretch>
            <a:fillRect/>
          </a:stretch>
        </p:blipFill>
        <p:spPr bwMode="auto">
          <a:xfrm>
            <a:off x="519537" y="378471"/>
            <a:ext cx="1145939" cy="1512000"/>
          </a:xfrm>
          <a:prstGeom prst="rect">
            <a:avLst/>
          </a:prstGeom>
          <a:solidFill>
            <a:srgbClr val="D2D3D2"/>
          </a:solidFill>
          <a:ln>
            <a:noFill/>
          </a:ln>
          <a:effectLst/>
          <a:extLst/>
        </p:spPr>
      </p:pic>
      <p:pic>
        <p:nvPicPr>
          <p:cNvPr id="20" name="Picture 2" descr="http://www.ipa.co.uk/write/images/uploads/Publications/long-and-the-short-of-it.jpg"/>
          <p:cNvPicPr>
            <a:picLocks noChangeAspect="1" noChangeArrowheads="1"/>
          </p:cNvPicPr>
          <p:nvPr/>
        </p:nvPicPr>
        <p:blipFill>
          <a:blip r:embed="rId4" cstate="email">
            <a:grayscl/>
            <a:extLst>
              <a:ext uri="{28A0092B-C50C-407E-A947-70E740481C1C}">
                <a14:useLocalDpi xmlns:a14="http://schemas.microsoft.com/office/drawing/2010/main"/>
              </a:ext>
            </a:extLst>
          </a:blip>
          <a:srcRect/>
          <a:stretch>
            <a:fillRect/>
          </a:stretch>
        </p:blipFill>
        <p:spPr bwMode="auto">
          <a:xfrm>
            <a:off x="1764826" y="378471"/>
            <a:ext cx="920786" cy="1512000"/>
          </a:xfrm>
          <a:prstGeom prst="rect">
            <a:avLst/>
          </a:prstGeom>
          <a:solidFill>
            <a:srgbClr val="D2D3D2"/>
          </a:solidFill>
          <a:ln>
            <a:noFill/>
          </a:ln>
          <a:effectLst>
            <a:outerShdw blurRad="50800" dist="38100" dir="2700000" algn="tl" rotWithShape="0">
              <a:prstClr val="black">
                <a:alpha val="40000"/>
              </a:prstClr>
            </a:outerShdw>
          </a:effectLst>
        </p:spPr>
      </p:pic>
      <p:pic>
        <p:nvPicPr>
          <p:cNvPr id="21" name="Picture 2"/>
          <p:cNvPicPr>
            <a:picLocks noChangeAspect="1" noChangeArrowheads="1"/>
          </p:cNvPicPr>
          <p:nvPr/>
        </p:nvPicPr>
        <p:blipFill>
          <a:blip r:embed="rId5" cstate="email">
            <a:grayscl/>
            <a:extLst>
              <a:ext uri="{28A0092B-C50C-407E-A947-70E740481C1C}">
                <a14:useLocalDpi xmlns:a14="http://schemas.microsoft.com/office/drawing/2010/main"/>
              </a:ext>
            </a:extLst>
          </a:blip>
          <a:srcRect/>
          <a:stretch>
            <a:fillRect/>
          </a:stretch>
        </p:blipFill>
        <p:spPr bwMode="auto">
          <a:xfrm>
            <a:off x="3925066" y="378471"/>
            <a:ext cx="1028385" cy="1512000"/>
          </a:xfrm>
          <a:prstGeom prst="rect">
            <a:avLst/>
          </a:prstGeom>
          <a:solidFill>
            <a:srgbClr val="D2D3D2"/>
          </a:solidFill>
          <a:ln>
            <a:noFill/>
          </a:ln>
          <a:extLst/>
        </p:spPr>
      </p:pic>
      <p:pic>
        <p:nvPicPr>
          <p:cNvPr id="1026" name="Picture 2"/>
          <p:cNvPicPr>
            <a:picLocks noChangeAspect="1" noChangeArrowheads="1"/>
          </p:cNvPicPr>
          <p:nvPr/>
        </p:nvPicPr>
        <p:blipFill>
          <a:blip r:embed="rId6" cstate="email">
            <a:grayscl/>
            <a:extLst>
              <a:ext uri="{28A0092B-C50C-407E-A947-70E740481C1C}">
                <a14:useLocalDpi xmlns:a14="http://schemas.microsoft.com/office/drawing/2010/main"/>
              </a:ext>
            </a:extLst>
          </a:blip>
          <a:srcRect/>
          <a:stretch>
            <a:fillRect/>
          </a:stretch>
        </p:blipFill>
        <p:spPr bwMode="auto">
          <a:xfrm>
            <a:off x="2799310" y="378471"/>
            <a:ext cx="1015074" cy="1512000"/>
          </a:xfrm>
          <a:prstGeom prst="rect">
            <a:avLst/>
          </a:prstGeom>
          <a:solidFill>
            <a:srgbClr val="D2D3D2"/>
          </a:solidFill>
          <a:ln>
            <a:noFill/>
          </a:ln>
          <a:extLst/>
        </p:spPr>
      </p:pic>
      <p:pic>
        <p:nvPicPr>
          <p:cNvPr id="1027" name="Picture 3"/>
          <p:cNvPicPr>
            <a:picLocks noChangeAspect="1" noChangeArrowheads="1"/>
          </p:cNvPicPr>
          <p:nvPr/>
        </p:nvPicPr>
        <p:blipFill>
          <a:blip r:embed="rId7" cstate="email">
            <a:grayscl/>
            <a:extLst>
              <a:ext uri="{28A0092B-C50C-407E-A947-70E740481C1C}">
                <a14:useLocalDpi xmlns:a14="http://schemas.microsoft.com/office/drawing/2010/main"/>
              </a:ext>
            </a:extLst>
          </a:blip>
          <a:srcRect/>
          <a:stretch>
            <a:fillRect/>
          </a:stretch>
        </p:blipFill>
        <p:spPr bwMode="auto">
          <a:xfrm>
            <a:off x="536775" y="1982622"/>
            <a:ext cx="1008000" cy="1512000"/>
          </a:xfrm>
          <a:prstGeom prst="rect">
            <a:avLst/>
          </a:prstGeom>
          <a:solidFill>
            <a:srgbClr val="D2D3D2"/>
          </a:solidFill>
          <a:ln>
            <a:noFill/>
          </a:ln>
          <a:extLst/>
        </p:spPr>
      </p:pic>
      <p:pic>
        <p:nvPicPr>
          <p:cNvPr id="1028" name="Picture 4"/>
          <p:cNvPicPr>
            <a:picLocks noChangeAspect="1" noChangeArrowheads="1"/>
          </p:cNvPicPr>
          <p:nvPr/>
        </p:nvPicPr>
        <p:blipFill>
          <a:blip r:embed="rId8" cstate="email">
            <a:grayscl/>
            <a:extLst>
              <a:ext uri="{28A0092B-C50C-407E-A947-70E740481C1C}">
                <a14:useLocalDpi xmlns:a14="http://schemas.microsoft.com/office/drawing/2010/main"/>
              </a:ext>
            </a:extLst>
          </a:blip>
          <a:srcRect/>
          <a:stretch>
            <a:fillRect/>
          </a:stretch>
        </p:blipFill>
        <p:spPr bwMode="auto">
          <a:xfrm>
            <a:off x="1679327" y="1982622"/>
            <a:ext cx="993447" cy="1512000"/>
          </a:xfrm>
          <a:prstGeom prst="rect">
            <a:avLst/>
          </a:prstGeom>
          <a:solidFill>
            <a:srgbClr val="D2D3D2"/>
          </a:solidFill>
          <a:ln>
            <a:noFill/>
          </a:ln>
          <a:extLst/>
        </p:spPr>
      </p:pic>
      <p:pic>
        <p:nvPicPr>
          <p:cNvPr id="1029" name="Picture 5"/>
          <p:cNvPicPr>
            <a:picLocks noChangeAspect="1" noChangeArrowheads="1"/>
          </p:cNvPicPr>
          <p:nvPr/>
        </p:nvPicPr>
        <p:blipFill>
          <a:blip r:embed="rId9" cstate="email">
            <a:grayscl/>
            <a:extLst>
              <a:ext uri="{28A0092B-C50C-407E-A947-70E740481C1C}">
                <a14:useLocalDpi xmlns:a14="http://schemas.microsoft.com/office/drawing/2010/main"/>
              </a:ext>
            </a:extLst>
          </a:blip>
          <a:srcRect/>
          <a:stretch>
            <a:fillRect/>
          </a:stretch>
        </p:blipFill>
        <p:spPr bwMode="auto">
          <a:xfrm>
            <a:off x="3936695" y="1982622"/>
            <a:ext cx="1019088" cy="1512000"/>
          </a:xfrm>
          <a:prstGeom prst="rect">
            <a:avLst/>
          </a:prstGeom>
          <a:solidFill>
            <a:srgbClr val="D2D3D2"/>
          </a:solidFill>
          <a:ln>
            <a:noFill/>
          </a:ln>
          <a:extLst/>
        </p:spPr>
      </p:pic>
      <p:sp>
        <p:nvSpPr>
          <p:cNvPr id="34" name="Title 1"/>
          <p:cNvSpPr txBox="1">
            <a:spLocks/>
          </p:cNvSpPr>
          <p:nvPr/>
        </p:nvSpPr>
        <p:spPr bwMode="gray">
          <a:xfrm>
            <a:off x="10014172" y="1811552"/>
            <a:ext cx="2106316" cy="310386"/>
          </a:xfrm>
          <a:prstGeom prst="rect">
            <a:avLst/>
          </a:prstGeom>
          <a:solidFill>
            <a:schemeClr val="accent3"/>
          </a:solidFill>
        </p:spPr>
        <p:txBody>
          <a:bodyPr wrap="none" lIns="82819" tIns="0" rIns="82819" bIns="0" rtlCol="0" anchor="ctr">
            <a:norm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r>
              <a:rPr lang="en-GB" sz="2000" b="1" dirty="0"/>
              <a:t>RELATIONSHIPS</a:t>
            </a:r>
          </a:p>
        </p:txBody>
      </p:sp>
      <p:sp>
        <p:nvSpPr>
          <p:cNvPr id="36" name="Title 1"/>
          <p:cNvSpPr txBox="1">
            <a:spLocks/>
          </p:cNvSpPr>
          <p:nvPr/>
        </p:nvSpPr>
        <p:spPr bwMode="gray">
          <a:xfrm>
            <a:off x="6869303" y="5078180"/>
            <a:ext cx="1650784" cy="310386"/>
          </a:xfrm>
          <a:prstGeom prst="rect">
            <a:avLst/>
          </a:prstGeom>
          <a:solidFill>
            <a:schemeClr val="accent3"/>
          </a:solidFill>
        </p:spPr>
        <p:txBody>
          <a:bodyPr wrap="none" lIns="82819" tIns="0" rIns="82819" bIns="0" rtlCol="0" anchor="ctr">
            <a:norm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r>
              <a:rPr lang="en-GB" sz="2000" b="1" dirty="0"/>
              <a:t>RANK FIRST</a:t>
            </a:r>
          </a:p>
        </p:txBody>
      </p:sp>
      <p:sp>
        <p:nvSpPr>
          <p:cNvPr id="37" name="Title 1"/>
          <p:cNvSpPr txBox="1">
            <a:spLocks/>
          </p:cNvSpPr>
          <p:nvPr/>
        </p:nvSpPr>
        <p:spPr bwMode="gray">
          <a:xfrm>
            <a:off x="6869303" y="1811552"/>
            <a:ext cx="1794800" cy="310386"/>
          </a:xfrm>
          <a:prstGeom prst="rect">
            <a:avLst/>
          </a:prstGeom>
          <a:solidFill>
            <a:schemeClr val="accent3"/>
          </a:solidFill>
        </p:spPr>
        <p:txBody>
          <a:bodyPr wrap="none" lIns="82819" tIns="0" rIns="82819" bIns="0" rtlCol="0" anchor="ctr">
            <a:norm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r>
              <a:rPr lang="en-GB" sz="2000" b="1" dirty="0"/>
              <a:t>ARE SALIENT</a:t>
            </a:r>
          </a:p>
        </p:txBody>
      </p:sp>
      <p:sp>
        <p:nvSpPr>
          <p:cNvPr id="41" name="Title 1"/>
          <p:cNvSpPr txBox="1">
            <a:spLocks/>
          </p:cNvSpPr>
          <p:nvPr/>
        </p:nvSpPr>
        <p:spPr bwMode="gray">
          <a:xfrm>
            <a:off x="10014171" y="4074244"/>
            <a:ext cx="2106316" cy="310386"/>
          </a:xfrm>
          <a:prstGeom prst="rect">
            <a:avLst/>
          </a:prstGeom>
          <a:solidFill>
            <a:schemeClr val="accent3"/>
          </a:solidFill>
        </p:spPr>
        <p:txBody>
          <a:bodyPr wrap="none" lIns="82819" tIns="0" rIns="82819" bIns="0" rtlCol="0" anchor="ctr">
            <a:norm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r>
              <a:rPr lang="en-GB" sz="2000" b="1" dirty="0"/>
              <a:t>ARE AVAILABLE</a:t>
            </a:r>
          </a:p>
        </p:txBody>
      </p:sp>
      <p:sp>
        <p:nvSpPr>
          <p:cNvPr id="42" name="Title 1"/>
          <p:cNvSpPr txBox="1">
            <a:spLocks/>
          </p:cNvSpPr>
          <p:nvPr/>
        </p:nvSpPr>
        <p:spPr bwMode="gray">
          <a:xfrm>
            <a:off x="10014172" y="1448684"/>
            <a:ext cx="954188" cy="310386"/>
          </a:xfrm>
          <a:prstGeom prst="rect">
            <a:avLst/>
          </a:prstGeom>
          <a:solidFill>
            <a:schemeClr val="accent3"/>
          </a:solidFill>
        </p:spPr>
        <p:txBody>
          <a:bodyPr wrap="none" lIns="82819" tIns="0" rIns="82819" bIns="0" rtlCol="0" anchor="ctr">
            <a:norm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r>
              <a:rPr lang="en-GB" sz="2000" b="1" dirty="0"/>
              <a:t>FORM</a:t>
            </a:r>
          </a:p>
        </p:txBody>
      </p:sp>
    </p:spTree>
    <p:extLst>
      <p:ext uri="{BB962C8B-B14F-4D97-AF65-F5344CB8AC3E}">
        <p14:creationId xmlns:p14="http://schemas.microsoft.com/office/powerpoint/2010/main" val="1862094188"/>
      </p:ext>
    </p:extLst>
  </p:cSld>
  <p:clrMapOvr>
    <a:masterClrMapping/>
  </p:clrMapOvr>
  <p:transition>
    <p:fad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5113413" y="5592035"/>
            <a:ext cx="8147864" cy="183589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3087" dirty="0"/>
          </a:p>
        </p:txBody>
      </p:sp>
      <p:pic>
        <p:nvPicPr>
          <p:cNvPr id="2" name="Picture Placeholder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78496" y="1097550"/>
            <a:ext cx="5565884" cy="6330377"/>
          </a:xfrm>
          <a:custGeom>
            <a:avLst/>
            <a:gdLst>
              <a:gd name="connsiteX0" fmla="*/ 0 w 4392706"/>
              <a:gd name="connsiteY0" fmla="*/ 0 h 5143500"/>
              <a:gd name="connsiteX1" fmla="*/ 4392706 w 4392706"/>
              <a:gd name="connsiteY1" fmla="*/ 0 h 5143500"/>
              <a:gd name="connsiteX2" fmla="*/ 4392706 w 4392706"/>
              <a:gd name="connsiteY2" fmla="*/ 5143500 h 5143500"/>
              <a:gd name="connsiteX3" fmla="*/ 0 w 4392706"/>
              <a:gd name="connsiteY3" fmla="*/ 5143500 h 5143500"/>
              <a:gd name="connsiteX4" fmla="*/ 0 w 4392706"/>
              <a:gd name="connsiteY4" fmla="*/ 0 h 5143500"/>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16306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2706" h="5152465">
                <a:moveTo>
                  <a:pt x="0" y="8965"/>
                </a:moveTo>
                <a:lnTo>
                  <a:pt x="2716306" y="0"/>
                </a:lnTo>
                <a:lnTo>
                  <a:pt x="4392706" y="5152465"/>
                </a:lnTo>
                <a:lnTo>
                  <a:pt x="0" y="5152465"/>
                </a:lnTo>
                <a:lnTo>
                  <a:pt x="0" y="8965"/>
                </a:lnTo>
                <a:close/>
              </a:path>
            </a:pathLst>
          </a:custGeom>
        </p:spPr>
      </p:pic>
      <p:sp>
        <p:nvSpPr>
          <p:cNvPr id="3" name="Rectangle 2"/>
          <p:cNvSpPr/>
          <p:nvPr/>
        </p:nvSpPr>
        <p:spPr>
          <a:xfrm>
            <a:off x="178497" y="179192"/>
            <a:ext cx="13082780" cy="95652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4703" b="1" dirty="0">
                <a:solidFill>
                  <a:schemeClr val="bg1"/>
                </a:solidFill>
              </a:rPr>
              <a:t>ENERGY</a:t>
            </a:r>
          </a:p>
        </p:txBody>
      </p:sp>
      <p:sp>
        <p:nvSpPr>
          <p:cNvPr id="8" name="TextBox 7"/>
          <p:cNvSpPr txBox="1"/>
          <p:nvPr/>
        </p:nvSpPr>
        <p:spPr>
          <a:xfrm>
            <a:off x="5569753" y="1322571"/>
            <a:ext cx="3240000" cy="4083810"/>
          </a:xfrm>
          <a:prstGeom prst="rect">
            <a:avLst/>
          </a:prstGeom>
        </p:spPr>
        <p:txBody>
          <a:bodyPr vert="horz" wrap="square" lIns="0" tIns="0" rIns="0" bIns="0" rtlCol="0">
            <a:spAutoFit/>
          </a:bodyPr>
          <a:lstStyle/>
          <a:p>
            <a:pPr marL="7001" algn="just" defTabSz="1343985">
              <a:defRPr/>
            </a:pPr>
            <a:r>
              <a:rPr lang="en-US" sz="1396" b="1" kern="0" cap="all" dirty="0">
                <a:solidFill>
                  <a:sysClr val="windowText" lastClr="000000"/>
                </a:solidFill>
              </a:rPr>
              <a:t>Emotional benefits; What SHOULD THE HOLIDAY  give me ?</a:t>
            </a:r>
          </a:p>
          <a:p>
            <a:pPr marL="7001" algn="just" defTabSz="1343985">
              <a:defRPr/>
            </a:pPr>
            <a:r>
              <a:rPr lang="en-US" sz="1396" kern="0" dirty="0">
                <a:solidFill>
                  <a:sysClr val="windowText" lastClr="000000"/>
                </a:solidFill>
              </a:rPr>
              <a:t>The core meaning of going on holiday is to feel </a:t>
            </a:r>
            <a:r>
              <a:rPr lang="en-US" sz="1396" b="1" kern="0" dirty="0">
                <a:solidFill>
                  <a:srgbClr val="FF0000"/>
                </a:solidFill>
              </a:rPr>
              <a:t>full of energy</a:t>
            </a:r>
            <a:r>
              <a:rPr lang="en-US" sz="1396" kern="0" dirty="0">
                <a:solidFill>
                  <a:sysClr val="windowText" lastClr="000000"/>
                </a:solidFill>
              </a:rPr>
              <a:t>. A holiday should allow me to intensify the relationship to my loved ones and create </a:t>
            </a:r>
            <a:r>
              <a:rPr lang="en-US" sz="1396" b="1" kern="0" dirty="0">
                <a:solidFill>
                  <a:srgbClr val="FF0000"/>
                </a:solidFill>
              </a:rPr>
              <a:t>precious moments of togetherness</a:t>
            </a:r>
            <a:r>
              <a:rPr lang="en-US" sz="1396" kern="0" dirty="0">
                <a:solidFill>
                  <a:sysClr val="windowText" lastClr="000000"/>
                </a:solidFill>
              </a:rPr>
              <a:t>.  Of course it should allow me to share good times with others, create and help me to </a:t>
            </a:r>
            <a:r>
              <a:rPr lang="en-US" sz="1396" b="1" kern="0" dirty="0">
                <a:solidFill>
                  <a:srgbClr val="FF0000"/>
                </a:solidFill>
              </a:rPr>
              <a:t>enjoy life to the fullest</a:t>
            </a:r>
            <a:r>
              <a:rPr lang="en-US" sz="1396" kern="0" dirty="0">
                <a:solidFill>
                  <a:sysClr val="windowText" lastClr="000000"/>
                </a:solidFill>
              </a:rPr>
              <a:t>. I also want new inspiration. </a:t>
            </a:r>
          </a:p>
          <a:p>
            <a:pPr marL="7001" algn="just" defTabSz="1343985">
              <a:defRPr/>
            </a:pPr>
            <a:endParaRPr lang="en-US" altLang="ja-JP" sz="1396" b="1" cap="all" dirty="0">
              <a:solidFill>
                <a:srgbClr val="000000"/>
              </a:solidFill>
              <a:ea typeface="ＭＳ Ｐゴシック" pitchFamily="34" charset="-128"/>
            </a:endParaRPr>
          </a:p>
          <a:p>
            <a:pPr marL="7001" algn="just" defTabSz="1343985">
              <a:defRPr/>
            </a:pPr>
            <a:endParaRPr lang="en-US" altLang="ja-JP" sz="1396" b="1" cap="all" dirty="0">
              <a:solidFill>
                <a:srgbClr val="000000"/>
              </a:solidFill>
              <a:ea typeface="ＭＳ Ｐゴシック" pitchFamily="34" charset="-128"/>
            </a:endParaRPr>
          </a:p>
          <a:p>
            <a:pPr marL="7001" algn="just" defTabSz="1343985">
              <a:defRPr/>
            </a:pPr>
            <a:r>
              <a:rPr lang="en-US" altLang="ja-JP" sz="1396" b="1" cap="all" dirty="0">
                <a:solidFill>
                  <a:srgbClr val="000000"/>
                </a:solidFill>
                <a:ea typeface="ＭＳ Ｐゴシック" pitchFamily="34" charset="-128"/>
              </a:rPr>
              <a:t>Destination; What AM I looking for? </a:t>
            </a:r>
          </a:p>
          <a:p>
            <a:pPr marL="7001" algn="just" defTabSz="1343985">
              <a:defRPr/>
            </a:pPr>
            <a:r>
              <a:rPr lang="en-US" sz="1396" kern="0" dirty="0">
                <a:solidFill>
                  <a:sysClr val="windowText" lastClr="000000"/>
                </a:solidFill>
              </a:rPr>
              <a:t>I </a:t>
            </a:r>
            <a:r>
              <a:rPr lang="en-US" sz="1400" kern="0" dirty="0">
                <a:solidFill>
                  <a:sysClr val="windowText" lastClr="000000"/>
                </a:solidFill>
              </a:rPr>
              <a:t>want to go to a place that offers a wide range of possible </a:t>
            </a:r>
            <a:r>
              <a:rPr lang="en-US" sz="1396" b="1" kern="0" dirty="0">
                <a:solidFill>
                  <a:srgbClr val="FF0000"/>
                </a:solidFill>
              </a:rPr>
              <a:t>activities</a:t>
            </a:r>
            <a:r>
              <a:rPr lang="en-US" sz="1400" kern="0" dirty="0">
                <a:solidFill>
                  <a:sysClr val="windowText" lastClr="000000"/>
                </a:solidFill>
              </a:rPr>
              <a:t> also for kids. A destination that allows me to be </a:t>
            </a:r>
            <a:r>
              <a:rPr lang="en-US" sz="1396" b="1" kern="0" dirty="0">
                <a:solidFill>
                  <a:srgbClr val="FF0000"/>
                </a:solidFill>
              </a:rPr>
              <a:t>physical active</a:t>
            </a:r>
            <a:r>
              <a:rPr lang="en-US" sz="1400" kern="0" dirty="0">
                <a:solidFill>
                  <a:sysClr val="windowText" lastClr="000000"/>
                </a:solidFill>
              </a:rPr>
              <a:t>.</a:t>
            </a:r>
          </a:p>
        </p:txBody>
      </p:sp>
      <p:sp>
        <p:nvSpPr>
          <p:cNvPr id="9" name="TextBox 8"/>
          <p:cNvSpPr txBox="1"/>
          <p:nvPr/>
        </p:nvSpPr>
        <p:spPr>
          <a:xfrm>
            <a:off x="9350835" y="1322570"/>
            <a:ext cx="3240000" cy="3651641"/>
          </a:xfrm>
          <a:prstGeom prst="rect">
            <a:avLst/>
          </a:prstGeom>
        </p:spPr>
        <p:txBody>
          <a:bodyPr vert="horz" wrap="square" lIns="0" tIns="0" rIns="0" bIns="0" rtlCol="0">
            <a:spAutoFit/>
          </a:bodyPr>
          <a:lstStyle/>
          <a:p>
            <a:pPr marL="7001" algn="just" defTabSz="1343985">
              <a:defRPr/>
            </a:pPr>
            <a:r>
              <a:rPr lang="en-US" sz="1396" b="1" kern="0" dirty="0">
                <a:solidFill>
                  <a:sysClr val="windowText" lastClr="000000"/>
                </a:solidFill>
              </a:rPr>
              <a:t>PERSONALITY; WHAT SHOULD IT STAND FOR?</a:t>
            </a:r>
          </a:p>
          <a:p>
            <a:pPr marL="7001" algn="just" defTabSz="1343985">
              <a:defRPr/>
            </a:pPr>
            <a:r>
              <a:rPr lang="en-US" sz="1396" kern="0" dirty="0">
                <a:solidFill>
                  <a:sysClr val="windowText" lastClr="000000"/>
                </a:solidFill>
              </a:rPr>
              <a:t>The destination needs to be </a:t>
            </a:r>
            <a:r>
              <a:rPr lang="en-US" sz="1396" b="1" kern="0" dirty="0">
                <a:solidFill>
                  <a:srgbClr val="FF0000"/>
                </a:solidFill>
              </a:rPr>
              <a:t>active</a:t>
            </a:r>
            <a:r>
              <a:rPr lang="en-US" sz="1396" kern="0" dirty="0">
                <a:solidFill>
                  <a:sysClr val="windowText" lastClr="000000"/>
                </a:solidFill>
              </a:rPr>
              <a:t>, </a:t>
            </a:r>
            <a:r>
              <a:rPr lang="en-US" sz="1396" b="1" kern="0" dirty="0">
                <a:solidFill>
                  <a:srgbClr val="FF0000"/>
                </a:solidFill>
              </a:rPr>
              <a:t>adventurous</a:t>
            </a:r>
            <a:r>
              <a:rPr lang="en-US" sz="1396" kern="0" dirty="0">
                <a:solidFill>
                  <a:sysClr val="windowText" lastClr="000000"/>
                </a:solidFill>
              </a:rPr>
              <a:t> and </a:t>
            </a:r>
            <a:r>
              <a:rPr lang="en-US" sz="1396" b="1" kern="0" dirty="0">
                <a:solidFill>
                  <a:srgbClr val="FF0000"/>
                </a:solidFill>
              </a:rPr>
              <a:t>sociable</a:t>
            </a:r>
            <a:r>
              <a:rPr lang="en-US" sz="1396" kern="0" dirty="0">
                <a:solidFill>
                  <a:sysClr val="windowText" lastClr="000000"/>
                </a:solidFill>
              </a:rPr>
              <a:t>.</a:t>
            </a:r>
          </a:p>
          <a:p>
            <a:pPr marL="7001" algn="just" defTabSz="1343985">
              <a:defRPr/>
            </a:pPr>
            <a:endParaRPr lang="en-US" sz="1396" kern="0" dirty="0">
              <a:solidFill>
                <a:sysClr val="windowText" lastClr="000000"/>
              </a:solidFill>
            </a:endParaRPr>
          </a:p>
          <a:p>
            <a:pPr marL="7001" algn="just" defTabSz="1343985">
              <a:defRPr/>
            </a:pPr>
            <a:endParaRPr lang="en-US" sz="1396" kern="0" dirty="0">
              <a:solidFill>
                <a:sysClr val="windowText" lastClr="000000"/>
              </a:solidFill>
            </a:endParaRPr>
          </a:p>
          <a:p>
            <a:pPr marL="7001" algn="just" defTabSz="1343985">
              <a:defRPr/>
            </a:pPr>
            <a:endParaRPr lang="en-US" sz="1396" kern="0" dirty="0">
              <a:solidFill>
                <a:sysClr val="windowText" lastClr="000000"/>
              </a:solidFill>
            </a:endParaRPr>
          </a:p>
          <a:p>
            <a:pPr marL="7001" algn="just" defTabSz="1343985">
              <a:defRPr/>
            </a:pPr>
            <a:endParaRPr lang="en-US" sz="1396" kern="0" dirty="0">
              <a:solidFill>
                <a:sysClr val="windowText" lastClr="000000"/>
              </a:solidFill>
            </a:endParaRPr>
          </a:p>
          <a:p>
            <a:pPr marL="7001" algn="just" defTabSz="1343985">
              <a:defRPr/>
            </a:pPr>
            <a:r>
              <a:rPr lang="en-US" sz="1396" b="1" kern="0" cap="all" dirty="0">
                <a:solidFill>
                  <a:sysClr val="windowText" lastClr="000000"/>
                </a:solidFill>
              </a:rPr>
              <a:t>Social identity; how should it reflect upon me?</a:t>
            </a:r>
          </a:p>
          <a:p>
            <a:pPr marL="7001" algn="just" defTabSz="1343985">
              <a:defRPr/>
            </a:pPr>
            <a:r>
              <a:rPr lang="en-US" sz="1396" kern="0" dirty="0">
                <a:solidFill>
                  <a:sysClr val="windowText" lastClr="000000"/>
                </a:solidFill>
              </a:rPr>
              <a:t>The destination should be for people who want to have as much </a:t>
            </a:r>
            <a:r>
              <a:rPr lang="en-US" sz="1396" b="1" kern="0" dirty="0">
                <a:solidFill>
                  <a:srgbClr val="FF0000"/>
                </a:solidFill>
              </a:rPr>
              <a:t>fun</a:t>
            </a:r>
            <a:r>
              <a:rPr lang="en-US" sz="1396" kern="0" dirty="0">
                <a:solidFill>
                  <a:sysClr val="windowText" lastClr="000000"/>
                </a:solidFill>
              </a:rPr>
              <a:t> as possible in life, and who likes </a:t>
            </a:r>
            <a:r>
              <a:rPr lang="en-US" sz="1396" b="1" kern="0" dirty="0">
                <a:solidFill>
                  <a:srgbClr val="FF0000"/>
                </a:solidFill>
              </a:rPr>
              <a:t>adventure</a:t>
            </a:r>
            <a:r>
              <a:rPr lang="en-US" sz="1396" kern="0" dirty="0">
                <a:solidFill>
                  <a:sysClr val="windowText" lastClr="000000"/>
                </a:solidFill>
              </a:rPr>
              <a:t>. These are people who have an active and </a:t>
            </a:r>
            <a:r>
              <a:rPr lang="en-US" sz="1396" b="1" kern="0" dirty="0">
                <a:solidFill>
                  <a:srgbClr val="FF0000"/>
                </a:solidFill>
              </a:rPr>
              <a:t>busy social life</a:t>
            </a:r>
            <a:r>
              <a:rPr lang="en-US" sz="1396" kern="0" dirty="0">
                <a:solidFill>
                  <a:sysClr val="windowText" lastClr="000000"/>
                </a:solidFill>
              </a:rPr>
              <a:t>, who enjoy </a:t>
            </a:r>
            <a:r>
              <a:rPr lang="en-US" sz="1396" b="1" kern="0" dirty="0">
                <a:solidFill>
                  <a:srgbClr val="FF0000"/>
                </a:solidFill>
              </a:rPr>
              <a:t>spending time with friends, </a:t>
            </a:r>
            <a:r>
              <a:rPr lang="en-US" sz="1396" kern="0" dirty="0"/>
              <a:t>and who </a:t>
            </a:r>
            <a:r>
              <a:rPr lang="en-US" sz="1396" kern="0" dirty="0">
                <a:solidFill>
                  <a:sysClr val="windowText" lastClr="000000"/>
                </a:solidFill>
              </a:rPr>
              <a:t>like to do things </a:t>
            </a:r>
            <a:r>
              <a:rPr lang="en-US" sz="1396" b="1" kern="0" dirty="0">
                <a:solidFill>
                  <a:srgbClr val="FF0000"/>
                </a:solidFill>
              </a:rPr>
              <a:t>spontaneously</a:t>
            </a:r>
            <a:r>
              <a:rPr lang="en-US" sz="1396" b="1" kern="0" dirty="0">
                <a:solidFill>
                  <a:sysClr val="windowText" lastClr="000000"/>
                </a:solidFill>
              </a:rPr>
              <a:t> </a:t>
            </a:r>
            <a:r>
              <a:rPr lang="en-US" sz="1396" kern="0" dirty="0">
                <a:solidFill>
                  <a:sysClr val="windowText" lastClr="000000"/>
                </a:solidFill>
              </a:rPr>
              <a:t>and </a:t>
            </a:r>
            <a:r>
              <a:rPr lang="en-US" sz="1396" b="1" kern="0" dirty="0">
                <a:solidFill>
                  <a:srgbClr val="FF0000"/>
                </a:solidFill>
              </a:rPr>
              <a:t>impulsively</a:t>
            </a:r>
            <a:r>
              <a:rPr lang="en-US" sz="1396" kern="0" dirty="0">
                <a:solidFill>
                  <a:sysClr val="windowText" lastClr="000000"/>
                </a:solidFill>
              </a:rPr>
              <a:t>.</a:t>
            </a:r>
          </a:p>
        </p:txBody>
      </p:sp>
      <p:grpSp>
        <p:nvGrpSpPr>
          <p:cNvPr id="35" name="Group 34"/>
          <p:cNvGrpSpPr/>
          <p:nvPr/>
        </p:nvGrpSpPr>
        <p:grpSpPr>
          <a:xfrm>
            <a:off x="8358403" y="5754827"/>
            <a:ext cx="575510" cy="1619123"/>
            <a:chOff x="4991401" y="4028582"/>
            <a:chExt cx="391559" cy="1101600"/>
          </a:xfrm>
        </p:grpSpPr>
        <p:grpSp>
          <p:nvGrpSpPr>
            <p:cNvPr id="36" name="Group 35"/>
            <p:cNvGrpSpPr>
              <a:grpSpLocks noChangeAspect="1"/>
            </p:cNvGrpSpPr>
            <p:nvPr/>
          </p:nvGrpSpPr>
          <p:grpSpPr>
            <a:xfrm>
              <a:off x="4991401" y="4028582"/>
              <a:ext cx="391559" cy="1101600"/>
              <a:chOff x="3175" y="2628901"/>
              <a:chExt cx="1020763" cy="2871787"/>
            </a:xfrm>
            <a:solidFill>
              <a:sysClr val="window" lastClr="FFFFFF"/>
            </a:solidFill>
          </p:grpSpPr>
          <p:sp>
            <p:nvSpPr>
              <p:cNvPr id="38" name="Freeform 16"/>
              <p:cNvSpPr>
                <a:spLocks/>
              </p:cNvSpPr>
              <p:nvPr/>
            </p:nvSpPr>
            <p:spPr bwMode="auto">
              <a:xfrm>
                <a:off x="236538" y="2628901"/>
                <a:ext cx="577850" cy="576263"/>
              </a:xfrm>
              <a:custGeom>
                <a:avLst/>
                <a:gdLst/>
                <a:ahLst/>
                <a:cxnLst>
                  <a:cxn ang="0">
                    <a:pos x="132" y="131"/>
                  </a:cxn>
                  <a:cxn ang="0">
                    <a:pos x="154" y="77"/>
                  </a:cxn>
                  <a:cxn ang="0">
                    <a:pos x="132" y="22"/>
                  </a:cxn>
                  <a:cxn ang="0">
                    <a:pos x="77" y="0"/>
                  </a:cxn>
                  <a:cxn ang="0">
                    <a:pos x="23" y="22"/>
                  </a:cxn>
                  <a:cxn ang="0">
                    <a:pos x="0" y="77"/>
                  </a:cxn>
                  <a:cxn ang="0">
                    <a:pos x="23" y="131"/>
                  </a:cxn>
                  <a:cxn ang="0">
                    <a:pos x="77" y="154"/>
                  </a:cxn>
                  <a:cxn ang="0">
                    <a:pos x="132" y="131"/>
                  </a:cxn>
                </a:cxnLst>
                <a:rect l="0" t="0" r="r" b="b"/>
                <a:pathLst>
                  <a:path w="154" h="154">
                    <a:moveTo>
                      <a:pt x="132" y="131"/>
                    </a:moveTo>
                    <a:cubicBezTo>
                      <a:pt x="147" y="116"/>
                      <a:pt x="154" y="98"/>
                      <a:pt x="154" y="77"/>
                    </a:cubicBezTo>
                    <a:cubicBezTo>
                      <a:pt x="154" y="55"/>
                      <a:pt x="147" y="37"/>
                      <a:pt x="132" y="22"/>
                    </a:cubicBezTo>
                    <a:cubicBezTo>
                      <a:pt x="117" y="7"/>
                      <a:pt x="98" y="0"/>
                      <a:pt x="77" y="0"/>
                    </a:cubicBezTo>
                    <a:cubicBezTo>
                      <a:pt x="56" y="0"/>
                      <a:pt x="38" y="7"/>
                      <a:pt x="23" y="22"/>
                    </a:cubicBezTo>
                    <a:cubicBezTo>
                      <a:pt x="8" y="37"/>
                      <a:pt x="0" y="55"/>
                      <a:pt x="0" y="77"/>
                    </a:cubicBezTo>
                    <a:cubicBezTo>
                      <a:pt x="0" y="98"/>
                      <a:pt x="8" y="116"/>
                      <a:pt x="23" y="131"/>
                    </a:cubicBezTo>
                    <a:cubicBezTo>
                      <a:pt x="38" y="146"/>
                      <a:pt x="56" y="154"/>
                      <a:pt x="77" y="154"/>
                    </a:cubicBezTo>
                    <a:cubicBezTo>
                      <a:pt x="98" y="154"/>
                      <a:pt x="117" y="146"/>
                      <a:pt x="132" y="131"/>
                    </a:cubicBez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sp>
            <p:nvSpPr>
              <p:cNvPr id="39" name="Freeform 17"/>
              <p:cNvSpPr>
                <a:spLocks/>
              </p:cNvSpPr>
              <p:nvPr/>
            </p:nvSpPr>
            <p:spPr bwMode="auto">
              <a:xfrm>
                <a:off x="3175" y="3281363"/>
                <a:ext cx="1020763" cy="2219325"/>
              </a:xfrm>
              <a:custGeom>
                <a:avLst/>
                <a:gdLst/>
                <a:ahLst/>
                <a:cxnLst>
                  <a:cxn ang="0">
                    <a:pos x="271" y="68"/>
                  </a:cxn>
                  <a:cxn ang="0">
                    <a:pos x="260" y="36"/>
                  </a:cxn>
                  <a:cxn ang="0">
                    <a:pos x="207" y="1"/>
                  </a:cxn>
                  <a:cxn ang="0">
                    <a:pos x="201" y="1"/>
                  </a:cxn>
                  <a:cxn ang="0">
                    <a:pos x="73" y="1"/>
                  </a:cxn>
                  <a:cxn ang="0">
                    <a:pos x="65" y="1"/>
                  </a:cxn>
                  <a:cxn ang="0">
                    <a:pos x="12" y="36"/>
                  </a:cxn>
                  <a:cxn ang="0">
                    <a:pos x="1" y="68"/>
                  </a:cxn>
                  <a:cxn ang="0">
                    <a:pos x="1" y="68"/>
                  </a:cxn>
                  <a:cxn ang="0">
                    <a:pos x="0" y="263"/>
                  </a:cxn>
                  <a:cxn ang="0">
                    <a:pos x="6" y="276"/>
                  </a:cxn>
                  <a:cxn ang="0">
                    <a:pos x="23" y="285"/>
                  </a:cxn>
                  <a:cxn ang="0">
                    <a:pos x="41" y="279"/>
                  </a:cxn>
                  <a:cxn ang="0">
                    <a:pos x="49" y="266"/>
                  </a:cxn>
                  <a:cxn ang="0">
                    <a:pos x="50" y="90"/>
                  </a:cxn>
                  <a:cxn ang="0">
                    <a:pos x="62" y="90"/>
                  </a:cxn>
                  <a:cxn ang="0">
                    <a:pos x="62" y="117"/>
                  </a:cxn>
                  <a:cxn ang="0">
                    <a:pos x="63" y="559"/>
                  </a:cxn>
                  <a:cxn ang="0">
                    <a:pos x="75" y="583"/>
                  </a:cxn>
                  <a:cxn ang="0">
                    <a:pos x="95" y="591"/>
                  </a:cxn>
                  <a:cxn ang="0">
                    <a:pos x="111" y="589"/>
                  </a:cxn>
                  <a:cxn ang="0">
                    <a:pos x="128" y="555"/>
                  </a:cxn>
                  <a:cxn ang="0">
                    <a:pos x="129" y="404"/>
                  </a:cxn>
                  <a:cxn ang="0">
                    <a:pos x="130" y="283"/>
                  </a:cxn>
                  <a:cxn ang="0">
                    <a:pos x="145" y="283"/>
                  </a:cxn>
                  <a:cxn ang="0">
                    <a:pos x="145" y="557"/>
                  </a:cxn>
                  <a:cxn ang="0">
                    <a:pos x="157" y="584"/>
                  </a:cxn>
                  <a:cxn ang="0">
                    <a:pos x="179" y="592"/>
                  </a:cxn>
                  <a:cxn ang="0">
                    <a:pos x="198" y="586"/>
                  </a:cxn>
                  <a:cxn ang="0">
                    <a:pos x="210" y="560"/>
                  </a:cxn>
                  <a:cxn ang="0">
                    <a:pos x="210" y="90"/>
                  </a:cxn>
                  <a:cxn ang="0">
                    <a:pos x="221" y="91"/>
                  </a:cxn>
                  <a:cxn ang="0">
                    <a:pos x="223" y="266"/>
                  </a:cxn>
                  <a:cxn ang="0">
                    <a:pos x="231" y="279"/>
                  </a:cxn>
                  <a:cxn ang="0">
                    <a:pos x="249" y="285"/>
                  </a:cxn>
                  <a:cxn ang="0">
                    <a:pos x="266" y="276"/>
                  </a:cxn>
                  <a:cxn ang="0">
                    <a:pos x="272" y="263"/>
                  </a:cxn>
                  <a:cxn ang="0">
                    <a:pos x="271" y="68"/>
                  </a:cxn>
                </a:cxnLst>
                <a:rect l="0" t="0" r="r" b="b"/>
                <a:pathLst>
                  <a:path w="272" h="592">
                    <a:moveTo>
                      <a:pt x="271" y="68"/>
                    </a:moveTo>
                    <a:cubicBezTo>
                      <a:pt x="270" y="58"/>
                      <a:pt x="266" y="47"/>
                      <a:pt x="260" y="36"/>
                    </a:cubicBezTo>
                    <a:cubicBezTo>
                      <a:pt x="248" y="14"/>
                      <a:pt x="231" y="2"/>
                      <a:pt x="207" y="1"/>
                    </a:cubicBezTo>
                    <a:cubicBezTo>
                      <a:pt x="205" y="0"/>
                      <a:pt x="203" y="1"/>
                      <a:pt x="201" y="1"/>
                    </a:cubicBezTo>
                    <a:cubicBezTo>
                      <a:pt x="73" y="1"/>
                      <a:pt x="73" y="1"/>
                      <a:pt x="73" y="1"/>
                    </a:cubicBezTo>
                    <a:cubicBezTo>
                      <a:pt x="71" y="1"/>
                      <a:pt x="68" y="0"/>
                      <a:pt x="65" y="1"/>
                    </a:cubicBezTo>
                    <a:cubicBezTo>
                      <a:pt x="41" y="2"/>
                      <a:pt x="23" y="14"/>
                      <a:pt x="12" y="36"/>
                    </a:cubicBezTo>
                    <a:cubicBezTo>
                      <a:pt x="6" y="47"/>
                      <a:pt x="2" y="58"/>
                      <a:pt x="1" y="68"/>
                    </a:cubicBezTo>
                    <a:cubicBezTo>
                      <a:pt x="1" y="68"/>
                      <a:pt x="1" y="68"/>
                      <a:pt x="1" y="68"/>
                    </a:cubicBezTo>
                    <a:cubicBezTo>
                      <a:pt x="0" y="263"/>
                      <a:pt x="0" y="263"/>
                      <a:pt x="0" y="263"/>
                    </a:cubicBezTo>
                    <a:cubicBezTo>
                      <a:pt x="0" y="267"/>
                      <a:pt x="2" y="272"/>
                      <a:pt x="6" y="276"/>
                    </a:cubicBezTo>
                    <a:cubicBezTo>
                      <a:pt x="10" y="281"/>
                      <a:pt x="16" y="284"/>
                      <a:pt x="23" y="285"/>
                    </a:cubicBezTo>
                    <a:cubicBezTo>
                      <a:pt x="29" y="285"/>
                      <a:pt x="36" y="283"/>
                      <a:pt x="41" y="279"/>
                    </a:cubicBezTo>
                    <a:cubicBezTo>
                      <a:pt x="47" y="275"/>
                      <a:pt x="49" y="271"/>
                      <a:pt x="49" y="266"/>
                    </a:cubicBezTo>
                    <a:cubicBezTo>
                      <a:pt x="50" y="90"/>
                      <a:pt x="50" y="90"/>
                      <a:pt x="50" y="90"/>
                    </a:cubicBezTo>
                    <a:cubicBezTo>
                      <a:pt x="62" y="90"/>
                      <a:pt x="62" y="90"/>
                      <a:pt x="62" y="90"/>
                    </a:cubicBezTo>
                    <a:cubicBezTo>
                      <a:pt x="62" y="117"/>
                      <a:pt x="62" y="117"/>
                      <a:pt x="62" y="117"/>
                    </a:cubicBezTo>
                    <a:cubicBezTo>
                      <a:pt x="63" y="559"/>
                      <a:pt x="63" y="559"/>
                      <a:pt x="63" y="559"/>
                    </a:cubicBezTo>
                    <a:cubicBezTo>
                      <a:pt x="65" y="570"/>
                      <a:pt x="69" y="578"/>
                      <a:pt x="75" y="583"/>
                    </a:cubicBezTo>
                    <a:cubicBezTo>
                      <a:pt x="80" y="589"/>
                      <a:pt x="87" y="591"/>
                      <a:pt x="95" y="591"/>
                    </a:cubicBezTo>
                    <a:cubicBezTo>
                      <a:pt x="100" y="592"/>
                      <a:pt x="106" y="591"/>
                      <a:pt x="111" y="589"/>
                    </a:cubicBezTo>
                    <a:cubicBezTo>
                      <a:pt x="122" y="583"/>
                      <a:pt x="128" y="572"/>
                      <a:pt x="128" y="555"/>
                    </a:cubicBezTo>
                    <a:cubicBezTo>
                      <a:pt x="129" y="538"/>
                      <a:pt x="129" y="488"/>
                      <a:pt x="129" y="404"/>
                    </a:cubicBezTo>
                    <a:cubicBezTo>
                      <a:pt x="130" y="283"/>
                      <a:pt x="130" y="283"/>
                      <a:pt x="130" y="283"/>
                    </a:cubicBezTo>
                    <a:cubicBezTo>
                      <a:pt x="145" y="283"/>
                      <a:pt x="145" y="283"/>
                      <a:pt x="145" y="283"/>
                    </a:cubicBezTo>
                    <a:cubicBezTo>
                      <a:pt x="145" y="557"/>
                      <a:pt x="145" y="557"/>
                      <a:pt x="145" y="557"/>
                    </a:cubicBezTo>
                    <a:cubicBezTo>
                      <a:pt x="145" y="568"/>
                      <a:pt x="149" y="577"/>
                      <a:pt x="157" y="584"/>
                    </a:cubicBezTo>
                    <a:cubicBezTo>
                      <a:pt x="163" y="590"/>
                      <a:pt x="170" y="592"/>
                      <a:pt x="179" y="592"/>
                    </a:cubicBezTo>
                    <a:cubicBezTo>
                      <a:pt x="187" y="592"/>
                      <a:pt x="193" y="590"/>
                      <a:pt x="198" y="586"/>
                    </a:cubicBezTo>
                    <a:cubicBezTo>
                      <a:pt x="204" y="581"/>
                      <a:pt x="208" y="573"/>
                      <a:pt x="210" y="560"/>
                    </a:cubicBezTo>
                    <a:cubicBezTo>
                      <a:pt x="211" y="550"/>
                      <a:pt x="211" y="393"/>
                      <a:pt x="210" y="90"/>
                    </a:cubicBezTo>
                    <a:cubicBezTo>
                      <a:pt x="221" y="91"/>
                      <a:pt x="221" y="91"/>
                      <a:pt x="221" y="91"/>
                    </a:cubicBezTo>
                    <a:cubicBezTo>
                      <a:pt x="223" y="266"/>
                      <a:pt x="223" y="266"/>
                      <a:pt x="223" y="266"/>
                    </a:cubicBezTo>
                    <a:cubicBezTo>
                      <a:pt x="223" y="271"/>
                      <a:pt x="225" y="275"/>
                      <a:pt x="231" y="279"/>
                    </a:cubicBezTo>
                    <a:cubicBezTo>
                      <a:pt x="236" y="283"/>
                      <a:pt x="242" y="285"/>
                      <a:pt x="249" y="285"/>
                    </a:cubicBezTo>
                    <a:cubicBezTo>
                      <a:pt x="256" y="284"/>
                      <a:pt x="262" y="281"/>
                      <a:pt x="266" y="276"/>
                    </a:cubicBezTo>
                    <a:cubicBezTo>
                      <a:pt x="270" y="272"/>
                      <a:pt x="272" y="267"/>
                      <a:pt x="272" y="263"/>
                    </a:cubicBezTo>
                    <a:lnTo>
                      <a:pt x="271" y="68"/>
                    </a:ln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grpSp>
        <p:sp>
          <p:nvSpPr>
            <p:cNvPr id="37" name="TextBox 36"/>
            <p:cNvSpPr txBox="1"/>
            <p:nvPr/>
          </p:nvSpPr>
          <p:spPr>
            <a:xfrm rot="16200000">
              <a:off x="4984580" y="4366275"/>
              <a:ext cx="390293" cy="215466"/>
            </a:xfrm>
            <a:prstGeom prst="rect">
              <a:avLst/>
            </a:prstGeom>
          </p:spPr>
          <p:txBody>
            <a:bodyPr vert="horz" wrap="square" lIns="0" tIns="0" rIns="0" bIns="0" rtlCol="0">
              <a:spAutoFit/>
            </a:bodyPr>
            <a:lstStyle/>
            <a:p>
              <a:pPr marL="7001" algn="ctr" defTabSz="1343985">
                <a:defRPr/>
              </a:pPr>
              <a:r>
                <a:rPr lang="da-DK" sz="2058" kern="0" dirty="0">
                  <a:solidFill>
                    <a:srgbClr val="FF0000"/>
                  </a:solidFill>
                  <a:latin typeface="Arial Rounded MT Bold"/>
                </a:rPr>
                <a:t>48</a:t>
              </a:r>
              <a:r>
                <a:rPr lang="da-DK" sz="1470" b="1" kern="0" dirty="0">
                  <a:solidFill>
                    <a:srgbClr val="FF0000"/>
                  </a:solidFill>
                  <a:latin typeface="Arial Rounded MT Bold"/>
                </a:rPr>
                <a:t>%</a:t>
              </a:r>
              <a:endParaRPr lang="da-DK" sz="1764" b="1" kern="0" dirty="0">
                <a:solidFill>
                  <a:srgbClr val="FF0000"/>
                </a:solidFill>
                <a:latin typeface="Arial Rounded MT Bold"/>
              </a:endParaRPr>
            </a:p>
          </p:txBody>
        </p:sp>
      </p:grpSp>
      <p:grpSp>
        <p:nvGrpSpPr>
          <p:cNvPr id="40" name="Group 39"/>
          <p:cNvGrpSpPr/>
          <p:nvPr/>
        </p:nvGrpSpPr>
        <p:grpSpPr>
          <a:xfrm>
            <a:off x="7519869" y="5751273"/>
            <a:ext cx="685411" cy="1621261"/>
            <a:chOff x="4492810" y="4027127"/>
            <a:chExt cx="466332" cy="1103055"/>
          </a:xfrm>
        </p:grpSpPr>
        <p:grpSp>
          <p:nvGrpSpPr>
            <p:cNvPr id="41" name="Group 40"/>
            <p:cNvGrpSpPr>
              <a:grpSpLocks noChangeAspect="1"/>
            </p:cNvGrpSpPr>
            <p:nvPr/>
          </p:nvGrpSpPr>
          <p:grpSpPr>
            <a:xfrm>
              <a:off x="4492810" y="4027127"/>
              <a:ext cx="466332" cy="1103055"/>
              <a:chOff x="5246688" y="2962276"/>
              <a:chExt cx="1073150" cy="2538412"/>
            </a:xfrm>
            <a:solidFill>
              <a:sysClr val="window" lastClr="FFFFFF"/>
            </a:solidFill>
          </p:grpSpPr>
          <p:sp>
            <p:nvSpPr>
              <p:cNvPr id="43" name="Freeform 11"/>
              <p:cNvSpPr>
                <a:spLocks/>
              </p:cNvSpPr>
              <p:nvPr/>
            </p:nvSpPr>
            <p:spPr bwMode="auto">
              <a:xfrm>
                <a:off x="5527675" y="2962276"/>
                <a:ext cx="528638" cy="531813"/>
              </a:xfrm>
              <a:custGeom>
                <a:avLst/>
                <a:gdLst/>
                <a:ahLst/>
                <a:cxnLst>
                  <a:cxn ang="0">
                    <a:pos x="21" y="21"/>
                  </a:cxn>
                  <a:cxn ang="0">
                    <a:pos x="0" y="71"/>
                  </a:cxn>
                  <a:cxn ang="0">
                    <a:pos x="21" y="121"/>
                  </a:cxn>
                  <a:cxn ang="0">
                    <a:pos x="71" y="142"/>
                  </a:cxn>
                  <a:cxn ang="0">
                    <a:pos x="121" y="121"/>
                  </a:cxn>
                  <a:cxn ang="0">
                    <a:pos x="141" y="71"/>
                  </a:cxn>
                  <a:cxn ang="0">
                    <a:pos x="121" y="21"/>
                  </a:cxn>
                  <a:cxn ang="0">
                    <a:pos x="71" y="0"/>
                  </a:cxn>
                  <a:cxn ang="0">
                    <a:pos x="21" y="21"/>
                  </a:cxn>
                </a:cxnLst>
                <a:rect l="0" t="0" r="r" b="b"/>
                <a:pathLst>
                  <a:path w="141" h="142">
                    <a:moveTo>
                      <a:pt x="21" y="21"/>
                    </a:moveTo>
                    <a:cubicBezTo>
                      <a:pt x="7" y="35"/>
                      <a:pt x="0" y="51"/>
                      <a:pt x="0" y="71"/>
                    </a:cubicBezTo>
                    <a:cubicBezTo>
                      <a:pt x="0" y="91"/>
                      <a:pt x="7" y="107"/>
                      <a:pt x="21" y="121"/>
                    </a:cubicBezTo>
                    <a:cubicBezTo>
                      <a:pt x="34" y="135"/>
                      <a:pt x="51" y="142"/>
                      <a:pt x="71" y="142"/>
                    </a:cubicBezTo>
                    <a:cubicBezTo>
                      <a:pt x="90" y="142"/>
                      <a:pt x="107" y="135"/>
                      <a:pt x="121" y="121"/>
                    </a:cubicBezTo>
                    <a:cubicBezTo>
                      <a:pt x="135" y="107"/>
                      <a:pt x="141" y="91"/>
                      <a:pt x="141" y="71"/>
                    </a:cubicBezTo>
                    <a:cubicBezTo>
                      <a:pt x="141" y="51"/>
                      <a:pt x="135" y="35"/>
                      <a:pt x="121" y="21"/>
                    </a:cubicBezTo>
                    <a:cubicBezTo>
                      <a:pt x="107" y="7"/>
                      <a:pt x="90" y="0"/>
                      <a:pt x="71" y="0"/>
                    </a:cubicBezTo>
                    <a:cubicBezTo>
                      <a:pt x="51" y="0"/>
                      <a:pt x="34" y="7"/>
                      <a:pt x="21" y="21"/>
                    </a:cubicBez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sp>
            <p:nvSpPr>
              <p:cNvPr id="44" name="Freeform 13"/>
              <p:cNvSpPr>
                <a:spLocks/>
              </p:cNvSpPr>
              <p:nvPr/>
            </p:nvSpPr>
            <p:spPr bwMode="auto">
              <a:xfrm>
                <a:off x="5246688" y="3554413"/>
                <a:ext cx="1073150" cy="1946275"/>
              </a:xfrm>
              <a:custGeom>
                <a:avLst/>
                <a:gdLst/>
                <a:ahLst/>
                <a:cxnLst>
                  <a:cxn ang="0">
                    <a:pos x="284" y="194"/>
                  </a:cxn>
                  <a:cxn ang="0">
                    <a:pos x="244" y="53"/>
                  </a:cxn>
                  <a:cxn ang="0">
                    <a:pos x="207" y="7"/>
                  </a:cxn>
                  <a:cxn ang="0">
                    <a:pos x="190" y="1"/>
                  </a:cxn>
                  <a:cxn ang="0">
                    <a:pos x="183" y="0"/>
                  </a:cxn>
                  <a:cxn ang="0">
                    <a:pos x="144" y="1"/>
                  </a:cxn>
                  <a:cxn ang="0">
                    <a:pos x="143" y="1"/>
                  </a:cxn>
                  <a:cxn ang="0">
                    <a:pos x="142" y="1"/>
                  </a:cxn>
                  <a:cxn ang="0">
                    <a:pos x="103" y="0"/>
                  </a:cxn>
                  <a:cxn ang="0">
                    <a:pos x="96" y="1"/>
                  </a:cxn>
                  <a:cxn ang="0">
                    <a:pos x="79" y="7"/>
                  </a:cxn>
                  <a:cxn ang="0">
                    <a:pos x="42" y="53"/>
                  </a:cxn>
                  <a:cxn ang="0">
                    <a:pos x="2" y="194"/>
                  </a:cxn>
                  <a:cxn ang="0">
                    <a:pos x="0" y="208"/>
                  </a:cxn>
                  <a:cxn ang="0">
                    <a:pos x="3" y="218"/>
                  </a:cxn>
                  <a:cxn ang="0">
                    <a:pos x="11" y="224"/>
                  </a:cxn>
                  <a:cxn ang="0">
                    <a:pos x="27" y="224"/>
                  </a:cxn>
                  <a:cxn ang="0">
                    <a:pos x="42" y="203"/>
                  </a:cxn>
                  <a:cxn ang="0">
                    <a:pos x="65" y="129"/>
                  </a:cxn>
                  <a:cxn ang="0">
                    <a:pos x="81" y="73"/>
                  </a:cxn>
                  <a:cxn ang="0">
                    <a:pos x="93" y="72"/>
                  </a:cxn>
                  <a:cxn ang="0">
                    <a:pos x="37" y="265"/>
                  </a:cxn>
                  <a:cxn ang="0">
                    <a:pos x="87" y="265"/>
                  </a:cxn>
                  <a:cxn ang="0">
                    <a:pos x="87" y="500"/>
                  </a:cxn>
                  <a:cxn ang="0">
                    <a:pos x="97" y="517"/>
                  </a:cxn>
                  <a:cxn ang="0">
                    <a:pos x="110" y="519"/>
                  </a:cxn>
                  <a:cxn ang="0">
                    <a:pos x="135" y="500"/>
                  </a:cxn>
                  <a:cxn ang="0">
                    <a:pos x="136" y="264"/>
                  </a:cxn>
                  <a:cxn ang="0">
                    <a:pos x="149" y="264"/>
                  </a:cxn>
                  <a:cxn ang="0">
                    <a:pos x="149" y="264"/>
                  </a:cxn>
                  <a:cxn ang="0">
                    <a:pos x="151" y="500"/>
                  </a:cxn>
                  <a:cxn ang="0">
                    <a:pos x="176" y="519"/>
                  </a:cxn>
                  <a:cxn ang="0">
                    <a:pos x="189" y="517"/>
                  </a:cxn>
                  <a:cxn ang="0">
                    <a:pos x="199" y="500"/>
                  </a:cxn>
                  <a:cxn ang="0">
                    <a:pos x="202" y="265"/>
                  </a:cxn>
                  <a:cxn ang="0">
                    <a:pos x="250" y="265"/>
                  </a:cxn>
                  <a:cxn ang="0">
                    <a:pos x="193" y="72"/>
                  </a:cxn>
                  <a:cxn ang="0">
                    <a:pos x="205" y="73"/>
                  </a:cxn>
                  <a:cxn ang="0">
                    <a:pos x="221" y="129"/>
                  </a:cxn>
                  <a:cxn ang="0">
                    <a:pos x="244" y="203"/>
                  </a:cxn>
                  <a:cxn ang="0">
                    <a:pos x="259" y="224"/>
                  </a:cxn>
                  <a:cxn ang="0">
                    <a:pos x="275" y="224"/>
                  </a:cxn>
                  <a:cxn ang="0">
                    <a:pos x="283" y="218"/>
                  </a:cxn>
                  <a:cxn ang="0">
                    <a:pos x="286" y="208"/>
                  </a:cxn>
                  <a:cxn ang="0">
                    <a:pos x="284" y="194"/>
                  </a:cxn>
                </a:cxnLst>
                <a:rect l="0" t="0" r="r" b="b"/>
                <a:pathLst>
                  <a:path w="286" h="519">
                    <a:moveTo>
                      <a:pt x="284" y="194"/>
                    </a:moveTo>
                    <a:cubicBezTo>
                      <a:pt x="268" y="135"/>
                      <a:pt x="254" y="88"/>
                      <a:pt x="244" y="53"/>
                    </a:cubicBezTo>
                    <a:cubicBezTo>
                      <a:pt x="237" y="32"/>
                      <a:pt x="225" y="16"/>
                      <a:pt x="207" y="7"/>
                    </a:cubicBezTo>
                    <a:cubicBezTo>
                      <a:pt x="202" y="4"/>
                      <a:pt x="196" y="2"/>
                      <a:pt x="190" y="1"/>
                    </a:cubicBezTo>
                    <a:cubicBezTo>
                      <a:pt x="183" y="0"/>
                      <a:pt x="183" y="0"/>
                      <a:pt x="183" y="0"/>
                    </a:cubicBezTo>
                    <a:cubicBezTo>
                      <a:pt x="144" y="1"/>
                      <a:pt x="144" y="1"/>
                      <a:pt x="144" y="1"/>
                    </a:cubicBezTo>
                    <a:cubicBezTo>
                      <a:pt x="143" y="1"/>
                      <a:pt x="143" y="1"/>
                      <a:pt x="143" y="1"/>
                    </a:cubicBezTo>
                    <a:cubicBezTo>
                      <a:pt x="142" y="1"/>
                      <a:pt x="142" y="1"/>
                      <a:pt x="142" y="1"/>
                    </a:cubicBezTo>
                    <a:cubicBezTo>
                      <a:pt x="103" y="0"/>
                      <a:pt x="103" y="0"/>
                      <a:pt x="103" y="0"/>
                    </a:cubicBezTo>
                    <a:cubicBezTo>
                      <a:pt x="96" y="1"/>
                      <a:pt x="96" y="1"/>
                      <a:pt x="96" y="1"/>
                    </a:cubicBezTo>
                    <a:cubicBezTo>
                      <a:pt x="90" y="2"/>
                      <a:pt x="84" y="4"/>
                      <a:pt x="79" y="7"/>
                    </a:cubicBezTo>
                    <a:cubicBezTo>
                      <a:pt x="61" y="16"/>
                      <a:pt x="49" y="32"/>
                      <a:pt x="42" y="53"/>
                    </a:cubicBezTo>
                    <a:cubicBezTo>
                      <a:pt x="32" y="88"/>
                      <a:pt x="18" y="135"/>
                      <a:pt x="2" y="194"/>
                    </a:cubicBezTo>
                    <a:cubicBezTo>
                      <a:pt x="1" y="200"/>
                      <a:pt x="0" y="204"/>
                      <a:pt x="0" y="208"/>
                    </a:cubicBezTo>
                    <a:cubicBezTo>
                      <a:pt x="0" y="212"/>
                      <a:pt x="1" y="216"/>
                      <a:pt x="3" y="218"/>
                    </a:cubicBezTo>
                    <a:cubicBezTo>
                      <a:pt x="5" y="221"/>
                      <a:pt x="8" y="223"/>
                      <a:pt x="11" y="224"/>
                    </a:cubicBezTo>
                    <a:cubicBezTo>
                      <a:pt x="18" y="226"/>
                      <a:pt x="23" y="227"/>
                      <a:pt x="27" y="224"/>
                    </a:cubicBezTo>
                    <a:cubicBezTo>
                      <a:pt x="33" y="221"/>
                      <a:pt x="38" y="214"/>
                      <a:pt x="42" y="203"/>
                    </a:cubicBezTo>
                    <a:cubicBezTo>
                      <a:pt x="46" y="192"/>
                      <a:pt x="53" y="168"/>
                      <a:pt x="65" y="129"/>
                    </a:cubicBezTo>
                    <a:cubicBezTo>
                      <a:pt x="81" y="73"/>
                      <a:pt x="81" y="73"/>
                      <a:pt x="81" y="73"/>
                    </a:cubicBezTo>
                    <a:cubicBezTo>
                      <a:pt x="93" y="72"/>
                      <a:pt x="93" y="72"/>
                      <a:pt x="93" y="72"/>
                    </a:cubicBezTo>
                    <a:cubicBezTo>
                      <a:pt x="37" y="265"/>
                      <a:pt x="37" y="265"/>
                      <a:pt x="37" y="265"/>
                    </a:cubicBezTo>
                    <a:cubicBezTo>
                      <a:pt x="87" y="265"/>
                      <a:pt x="87" y="265"/>
                      <a:pt x="87" y="265"/>
                    </a:cubicBezTo>
                    <a:cubicBezTo>
                      <a:pt x="87" y="500"/>
                      <a:pt x="87" y="500"/>
                      <a:pt x="87" y="500"/>
                    </a:cubicBezTo>
                    <a:cubicBezTo>
                      <a:pt x="88" y="508"/>
                      <a:pt x="91" y="514"/>
                      <a:pt x="97" y="517"/>
                    </a:cubicBezTo>
                    <a:cubicBezTo>
                      <a:pt x="100" y="518"/>
                      <a:pt x="104" y="519"/>
                      <a:pt x="110" y="519"/>
                    </a:cubicBezTo>
                    <a:cubicBezTo>
                      <a:pt x="126" y="519"/>
                      <a:pt x="134" y="513"/>
                      <a:pt x="135" y="500"/>
                    </a:cubicBezTo>
                    <a:cubicBezTo>
                      <a:pt x="135" y="491"/>
                      <a:pt x="136" y="412"/>
                      <a:pt x="136" y="264"/>
                    </a:cubicBezTo>
                    <a:cubicBezTo>
                      <a:pt x="149" y="264"/>
                      <a:pt x="149" y="264"/>
                      <a:pt x="149" y="264"/>
                    </a:cubicBezTo>
                    <a:cubicBezTo>
                      <a:pt x="149" y="264"/>
                      <a:pt x="149" y="264"/>
                      <a:pt x="149" y="264"/>
                    </a:cubicBezTo>
                    <a:cubicBezTo>
                      <a:pt x="150" y="413"/>
                      <a:pt x="151" y="491"/>
                      <a:pt x="151" y="500"/>
                    </a:cubicBezTo>
                    <a:cubicBezTo>
                      <a:pt x="152" y="513"/>
                      <a:pt x="160" y="519"/>
                      <a:pt x="176" y="519"/>
                    </a:cubicBezTo>
                    <a:cubicBezTo>
                      <a:pt x="182" y="519"/>
                      <a:pt x="186" y="518"/>
                      <a:pt x="189" y="517"/>
                    </a:cubicBezTo>
                    <a:cubicBezTo>
                      <a:pt x="195" y="514"/>
                      <a:pt x="198" y="508"/>
                      <a:pt x="199" y="500"/>
                    </a:cubicBezTo>
                    <a:cubicBezTo>
                      <a:pt x="202" y="265"/>
                      <a:pt x="202" y="265"/>
                      <a:pt x="202" y="265"/>
                    </a:cubicBezTo>
                    <a:cubicBezTo>
                      <a:pt x="250" y="265"/>
                      <a:pt x="250" y="265"/>
                      <a:pt x="250" y="265"/>
                    </a:cubicBezTo>
                    <a:cubicBezTo>
                      <a:pt x="193" y="72"/>
                      <a:pt x="193" y="72"/>
                      <a:pt x="193" y="72"/>
                    </a:cubicBezTo>
                    <a:cubicBezTo>
                      <a:pt x="205" y="73"/>
                      <a:pt x="205" y="73"/>
                      <a:pt x="205" y="73"/>
                    </a:cubicBezTo>
                    <a:cubicBezTo>
                      <a:pt x="221" y="129"/>
                      <a:pt x="221" y="129"/>
                      <a:pt x="221" y="129"/>
                    </a:cubicBezTo>
                    <a:cubicBezTo>
                      <a:pt x="233" y="168"/>
                      <a:pt x="240" y="192"/>
                      <a:pt x="244" y="203"/>
                    </a:cubicBezTo>
                    <a:cubicBezTo>
                      <a:pt x="248" y="214"/>
                      <a:pt x="253" y="221"/>
                      <a:pt x="259" y="224"/>
                    </a:cubicBezTo>
                    <a:cubicBezTo>
                      <a:pt x="263" y="227"/>
                      <a:pt x="268" y="226"/>
                      <a:pt x="275" y="224"/>
                    </a:cubicBezTo>
                    <a:cubicBezTo>
                      <a:pt x="278" y="223"/>
                      <a:pt x="281" y="221"/>
                      <a:pt x="283" y="218"/>
                    </a:cubicBezTo>
                    <a:cubicBezTo>
                      <a:pt x="285" y="216"/>
                      <a:pt x="286" y="212"/>
                      <a:pt x="286" y="208"/>
                    </a:cubicBezTo>
                    <a:cubicBezTo>
                      <a:pt x="286" y="204"/>
                      <a:pt x="285" y="200"/>
                      <a:pt x="284" y="194"/>
                    </a:cubicBez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grpSp>
        <p:sp>
          <p:nvSpPr>
            <p:cNvPr id="42" name="TextBox 41"/>
            <p:cNvSpPr txBox="1"/>
            <p:nvPr/>
          </p:nvSpPr>
          <p:spPr>
            <a:xfrm rot="16200000">
              <a:off x="4517888" y="4381444"/>
              <a:ext cx="398019" cy="215466"/>
            </a:xfrm>
            <a:prstGeom prst="rect">
              <a:avLst/>
            </a:prstGeom>
          </p:spPr>
          <p:txBody>
            <a:bodyPr vert="horz" wrap="square" lIns="0" tIns="0" rIns="0" bIns="0" rtlCol="0">
              <a:spAutoFit/>
            </a:bodyPr>
            <a:lstStyle/>
            <a:p>
              <a:pPr marL="7001" algn="ctr" defTabSz="1343985">
                <a:defRPr/>
              </a:pPr>
              <a:r>
                <a:rPr lang="da-DK" sz="2058" kern="0" dirty="0">
                  <a:solidFill>
                    <a:srgbClr val="FF0000"/>
                  </a:solidFill>
                  <a:latin typeface="Arial Rounded MT Bold"/>
                </a:rPr>
                <a:t>52</a:t>
              </a:r>
              <a:r>
                <a:rPr lang="da-DK" sz="1470" b="1" kern="0" dirty="0">
                  <a:solidFill>
                    <a:srgbClr val="FF0000"/>
                  </a:solidFill>
                  <a:latin typeface="Arial Rounded MT Bold"/>
                </a:rPr>
                <a:t>%</a:t>
              </a:r>
              <a:endParaRPr lang="da-DK" sz="1764" b="1" kern="0" dirty="0">
                <a:solidFill>
                  <a:srgbClr val="FF0000"/>
                </a:solidFill>
                <a:latin typeface="Arial Rounded MT Bold"/>
              </a:endParaRPr>
            </a:p>
          </p:txBody>
        </p:sp>
      </p:grpSp>
      <p:grpSp>
        <p:nvGrpSpPr>
          <p:cNvPr id="45" name="Group 44"/>
          <p:cNvGrpSpPr/>
          <p:nvPr/>
        </p:nvGrpSpPr>
        <p:grpSpPr>
          <a:xfrm>
            <a:off x="5850796" y="6059334"/>
            <a:ext cx="1450367" cy="1211087"/>
            <a:chOff x="4260972" y="4249633"/>
            <a:chExt cx="986784" cy="823986"/>
          </a:xfrm>
        </p:grpSpPr>
        <p:grpSp>
          <p:nvGrpSpPr>
            <p:cNvPr id="46" name="Group 45"/>
            <p:cNvGrpSpPr/>
            <p:nvPr/>
          </p:nvGrpSpPr>
          <p:grpSpPr>
            <a:xfrm>
              <a:off x="4260972" y="4249633"/>
              <a:ext cx="986784" cy="823986"/>
              <a:chOff x="4260972" y="4249633"/>
              <a:chExt cx="986784" cy="823986"/>
            </a:xfrm>
          </p:grpSpPr>
          <p:sp>
            <p:nvSpPr>
              <p:cNvPr id="48" name="Rounded Rectangle 29"/>
              <p:cNvSpPr/>
              <p:nvPr/>
            </p:nvSpPr>
            <p:spPr>
              <a:xfrm>
                <a:off x="4260972" y="4249633"/>
                <a:ext cx="776057" cy="823986"/>
              </a:xfrm>
              <a:prstGeom prst="roundRect">
                <a:avLst/>
              </a:prstGeom>
              <a:solidFill>
                <a:sysClr val="window" lastClr="FFFFFF"/>
              </a:solidFill>
              <a:ln w="25400" cap="flat" cmpd="sng" algn="ctr">
                <a:noFill/>
                <a:prstDash val="solid"/>
              </a:ln>
              <a:effectLst/>
            </p:spPr>
            <p:txBody>
              <a:bodyPr rtlCol="0" anchor="ctr"/>
              <a:lstStyle/>
              <a:p>
                <a:pPr algn="ctr" defTabSz="1343985">
                  <a:defRPr/>
                </a:pPr>
                <a:endParaRPr lang="da-DK" sz="2646" kern="0">
                  <a:solidFill>
                    <a:srgbClr val="FF0000"/>
                  </a:solidFill>
                  <a:latin typeface="Calibri Light"/>
                </a:endParaRPr>
              </a:p>
            </p:txBody>
          </p:sp>
          <p:sp>
            <p:nvSpPr>
              <p:cNvPr id="49" name="Isosceles Triangle 48"/>
              <p:cNvSpPr/>
              <p:nvPr/>
            </p:nvSpPr>
            <p:spPr>
              <a:xfrm rot="6670216">
                <a:off x="4993066" y="4787203"/>
                <a:ext cx="220771" cy="288608"/>
              </a:xfrm>
              <a:prstGeom prst="triangle">
                <a:avLst/>
              </a:prstGeom>
              <a:solidFill>
                <a:sysClr val="window" lastClr="FFFFFF"/>
              </a:solidFill>
              <a:ln w="25400" cap="flat" cmpd="sng" algn="ctr">
                <a:noFill/>
                <a:prstDash val="solid"/>
              </a:ln>
              <a:effectLst/>
            </p:spPr>
            <p:txBody>
              <a:bodyPr rtlCol="0" anchor="ctr"/>
              <a:lstStyle/>
              <a:p>
                <a:pPr algn="ctr" defTabSz="1343985">
                  <a:defRPr/>
                </a:pPr>
                <a:endParaRPr lang="da-DK" sz="2646" kern="0">
                  <a:solidFill>
                    <a:srgbClr val="FF0000"/>
                  </a:solidFill>
                  <a:latin typeface="Calibri Light"/>
                </a:endParaRPr>
              </a:p>
            </p:txBody>
          </p:sp>
        </p:grpSp>
        <p:sp>
          <p:nvSpPr>
            <p:cNvPr id="47" name="TextBox 46"/>
            <p:cNvSpPr txBox="1"/>
            <p:nvPr/>
          </p:nvSpPr>
          <p:spPr>
            <a:xfrm>
              <a:off x="4260972" y="4389058"/>
              <a:ext cx="767120" cy="523286"/>
            </a:xfrm>
            <a:prstGeom prst="rect">
              <a:avLst/>
            </a:prstGeom>
          </p:spPr>
          <p:txBody>
            <a:bodyPr vert="horz" wrap="square" lIns="0" tIns="0" rIns="0" bIns="0" rtlCol="0">
              <a:spAutoFit/>
            </a:bodyPr>
            <a:lstStyle/>
            <a:p>
              <a:pPr marL="7001" algn="ctr" defTabSz="1343985">
                <a:defRPr/>
              </a:pPr>
              <a:r>
                <a:rPr lang="da-DK" sz="2646" kern="0" dirty="0">
                  <a:solidFill>
                    <a:srgbClr val="FF0000"/>
                  </a:solidFill>
                  <a:latin typeface="Arial Rounded MT Bold"/>
                </a:rPr>
                <a:t>23</a:t>
              </a:r>
              <a:r>
                <a:rPr lang="da-DK" sz="1617" b="1" kern="0" dirty="0">
                  <a:solidFill>
                    <a:srgbClr val="FF0000"/>
                  </a:solidFill>
                  <a:latin typeface="Arial Rounded MT Bold"/>
                </a:rPr>
                <a:t>%</a:t>
              </a:r>
              <a:r>
                <a:rPr lang="da-DK" sz="2646" b="1" kern="0" dirty="0">
                  <a:solidFill>
                    <a:srgbClr val="FF0000"/>
                  </a:solidFill>
                  <a:latin typeface="Arial Rounded MT Bold"/>
                </a:rPr>
                <a:t> </a:t>
              </a:r>
            </a:p>
            <a:p>
              <a:pPr marL="7001" algn="ctr" defTabSz="1343985">
                <a:defRPr/>
              </a:pPr>
              <a:r>
                <a:rPr lang="da-DK" sz="1029" kern="0" dirty="0">
                  <a:solidFill>
                    <a:srgbClr val="FF0000"/>
                  </a:solidFill>
                  <a:latin typeface="Arial Rounded MT Bold"/>
                </a:rPr>
                <a:t>ARE BELOW</a:t>
              </a:r>
            </a:p>
            <a:p>
              <a:pPr marL="7001" algn="ctr" defTabSz="1343985">
                <a:defRPr/>
              </a:pPr>
              <a:r>
                <a:rPr lang="da-DK" sz="1323" b="1" kern="0" dirty="0">
                  <a:solidFill>
                    <a:srgbClr val="FF0000"/>
                  </a:solidFill>
                  <a:latin typeface="Arial Rounded MT Bold"/>
                </a:rPr>
                <a:t>30 </a:t>
              </a:r>
              <a:r>
                <a:rPr lang="da-DK" sz="1029" kern="0" dirty="0">
                  <a:solidFill>
                    <a:srgbClr val="FF0000"/>
                  </a:solidFill>
                  <a:latin typeface="Arial Rounded MT Bold"/>
                </a:rPr>
                <a:t>YEARS</a:t>
              </a:r>
              <a:endParaRPr lang="da-DK" sz="1176" kern="0" dirty="0">
                <a:solidFill>
                  <a:srgbClr val="FF0000"/>
                </a:solidFill>
                <a:latin typeface="Arial Rounded MT Bold"/>
              </a:endParaRPr>
            </a:p>
          </p:txBody>
        </p:sp>
      </p:grpSp>
      <p:grpSp>
        <p:nvGrpSpPr>
          <p:cNvPr id="55" name="Group 54"/>
          <p:cNvGrpSpPr/>
          <p:nvPr/>
        </p:nvGrpSpPr>
        <p:grpSpPr>
          <a:xfrm>
            <a:off x="9205514" y="6067396"/>
            <a:ext cx="1457488" cy="1211088"/>
            <a:chOff x="4045400" y="4249633"/>
            <a:chExt cx="991629" cy="823986"/>
          </a:xfrm>
        </p:grpSpPr>
        <p:grpSp>
          <p:nvGrpSpPr>
            <p:cNvPr id="56" name="Group 55"/>
            <p:cNvGrpSpPr/>
            <p:nvPr/>
          </p:nvGrpSpPr>
          <p:grpSpPr>
            <a:xfrm>
              <a:off x="4045400" y="4249633"/>
              <a:ext cx="991629" cy="823986"/>
              <a:chOff x="4045400" y="4249633"/>
              <a:chExt cx="991629" cy="823986"/>
            </a:xfrm>
          </p:grpSpPr>
          <p:sp>
            <p:nvSpPr>
              <p:cNvPr id="58" name="Rounded Rectangle 39"/>
              <p:cNvSpPr/>
              <p:nvPr/>
            </p:nvSpPr>
            <p:spPr>
              <a:xfrm>
                <a:off x="4260972" y="4249633"/>
                <a:ext cx="776057" cy="823986"/>
              </a:xfrm>
              <a:prstGeom prst="roundRect">
                <a:avLst/>
              </a:prstGeom>
              <a:solidFill>
                <a:sysClr val="window" lastClr="FFFFFF"/>
              </a:solidFill>
              <a:ln w="25400" cap="flat" cmpd="sng" algn="ctr">
                <a:noFill/>
                <a:prstDash val="solid"/>
              </a:ln>
              <a:effectLst/>
            </p:spPr>
            <p:txBody>
              <a:bodyPr rtlCol="0" anchor="ctr"/>
              <a:lstStyle/>
              <a:p>
                <a:pPr algn="ctr" defTabSz="1343985">
                  <a:defRPr/>
                </a:pPr>
                <a:endParaRPr lang="da-DK" sz="2646" kern="0">
                  <a:solidFill>
                    <a:srgbClr val="FF0000"/>
                  </a:solidFill>
                  <a:latin typeface="Calibri Light"/>
                </a:endParaRPr>
              </a:p>
            </p:txBody>
          </p:sp>
          <p:sp>
            <p:nvSpPr>
              <p:cNvPr id="59" name="Isosceles Triangle 58"/>
              <p:cNvSpPr/>
              <p:nvPr/>
            </p:nvSpPr>
            <p:spPr>
              <a:xfrm rot="14918648">
                <a:off x="4079318" y="4791244"/>
                <a:ext cx="220771" cy="288608"/>
              </a:xfrm>
              <a:prstGeom prst="triangle">
                <a:avLst/>
              </a:prstGeom>
              <a:solidFill>
                <a:sysClr val="window" lastClr="FFFFFF"/>
              </a:solidFill>
              <a:ln w="25400" cap="flat" cmpd="sng" algn="ctr">
                <a:noFill/>
                <a:prstDash val="solid"/>
              </a:ln>
              <a:effectLst/>
            </p:spPr>
            <p:txBody>
              <a:bodyPr rtlCol="0" anchor="ctr"/>
              <a:lstStyle/>
              <a:p>
                <a:pPr algn="ctr" defTabSz="1343985">
                  <a:defRPr/>
                </a:pPr>
                <a:endParaRPr lang="da-DK" sz="2646" kern="0">
                  <a:solidFill>
                    <a:srgbClr val="FF0000"/>
                  </a:solidFill>
                  <a:latin typeface="Calibri Light"/>
                </a:endParaRPr>
              </a:p>
            </p:txBody>
          </p:sp>
        </p:grpSp>
        <p:sp>
          <p:nvSpPr>
            <p:cNvPr id="57" name="TextBox 56"/>
            <p:cNvSpPr txBox="1"/>
            <p:nvPr/>
          </p:nvSpPr>
          <p:spPr>
            <a:xfrm>
              <a:off x="4260971" y="4346194"/>
              <a:ext cx="776057" cy="538729"/>
            </a:xfrm>
            <a:prstGeom prst="rect">
              <a:avLst/>
            </a:prstGeom>
          </p:spPr>
          <p:txBody>
            <a:bodyPr vert="horz" wrap="square" lIns="0" tIns="0" rIns="0" bIns="0" rtlCol="0">
              <a:spAutoFit/>
            </a:bodyPr>
            <a:lstStyle/>
            <a:p>
              <a:pPr marL="7001" algn="ctr" defTabSz="1343985">
                <a:defRPr/>
              </a:pPr>
              <a:r>
                <a:rPr lang="da-DK" sz="1029" kern="0" dirty="0">
                  <a:solidFill>
                    <a:srgbClr val="FF0000"/>
                  </a:solidFill>
                  <a:latin typeface="Arial Rounded MT Bold"/>
                </a:rPr>
                <a:t>SHARE OF OVERNIGHT STAYS</a:t>
              </a:r>
            </a:p>
            <a:p>
              <a:pPr marL="7001" algn="ctr" defTabSz="1343985">
                <a:defRPr/>
              </a:pPr>
              <a:r>
                <a:rPr lang="da-DK" sz="2058" b="1" kern="0" dirty="0">
                  <a:solidFill>
                    <a:srgbClr val="FF0000"/>
                  </a:solidFill>
                  <a:latin typeface="Arial Rounded MT Bold"/>
                </a:rPr>
                <a:t>10</a:t>
              </a:r>
              <a:r>
                <a:rPr lang="da-DK" sz="1470" b="1" kern="0" dirty="0">
                  <a:solidFill>
                    <a:srgbClr val="FF0000"/>
                  </a:solidFill>
                  <a:latin typeface="Arial Rounded MT Bold"/>
                </a:rPr>
                <a:t>%</a:t>
              </a:r>
              <a:endParaRPr lang="da-DK" sz="1176" kern="0" dirty="0">
                <a:solidFill>
                  <a:srgbClr val="FF0000"/>
                </a:solidFill>
                <a:latin typeface="Arial Rounded MT Bold"/>
              </a:endParaRPr>
            </a:p>
          </p:txBody>
        </p:sp>
      </p:grpSp>
      <p:sp>
        <p:nvSpPr>
          <p:cNvPr id="61" name="Oval 60"/>
          <p:cNvSpPr/>
          <p:nvPr/>
        </p:nvSpPr>
        <p:spPr>
          <a:xfrm>
            <a:off x="-409658" y="1691683"/>
            <a:ext cx="3673161" cy="3444494"/>
          </a:xfrm>
          <a:prstGeom prst="ellipse">
            <a:avLst/>
          </a:prstGeom>
          <a:solidFill>
            <a:srgbClr val="FF0000">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1343985">
              <a:defRPr/>
            </a:pPr>
            <a:r>
              <a:rPr lang="en-US" sz="1543" b="1" i="1" kern="0" cap="all" dirty="0">
                <a:solidFill>
                  <a:schemeClr val="bg1"/>
                </a:solidFill>
                <a:latin typeface="Segoe UI Light" panose="020B0502040204020203" pitchFamily="34" charset="0"/>
              </a:rPr>
              <a:t>Sometimes I NEED a holiday that gives med energy and new inspiration. I need a destination with a wide range of activities that keeps me physical active. </a:t>
            </a:r>
            <a:endParaRPr lang="en-US" sz="1617" b="1" i="1" kern="0" dirty="0">
              <a:solidFill>
                <a:schemeClr val="bg1"/>
              </a:solidFill>
            </a:endParaRPr>
          </a:p>
        </p:txBody>
      </p:sp>
      <p:sp>
        <p:nvSpPr>
          <p:cNvPr id="4" name="Rectangle 3"/>
          <p:cNvSpPr/>
          <p:nvPr/>
        </p:nvSpPr>
        <p:spPr bwMode="gray">
          <a:xfrm>
            <a:off x="-414635" y="1836415"/>
            <a:ext cx="593131" cy="3096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nb-NO" sz="2000" dirty="0">
              <a:solidFill>
                <a:schemeClr val="bg1"/>
              </a:solidFill>
            </a:endParaRPr>
          </a:p>
        </p:txBody>
      </p:sp>
      <p:graphicFrame>
        <p:nvGraphicFramePr>
          <p:cNvPr id="50" name="Chart 49"/>
          <p:cNvGraphicFramePr/>
          <p:nvPr>
            <p:extLst>
              <p:ext uri="{D42A27DB-BD31-4B8C-83A1-F6EECF244321}">
                <p14:modId xmlns:p14="http://schemas.microsoft.com/office/powerpoint/2010/main" val="1308518065"/>
              </p:ext>
            </p:extLst>
          </p:nvPr>
        </p:nvGraphicFramePr>
        <p:xfrm>
          <a:off x="10828995" y="5754827"/>
          <a:ext cx="2659361" cy="1604508"/>
        </p:xfrm>
        <a:graphic>
          <a:graphicData uri="http://schemas.openxmlformats.org/drawingml/2006/chart">
            <c:chart xmlns:c="http://schemas.openxmlformats.org/drawingml/2006/chart" xmlns:r="http://schemas.openxmlformats.org/officeDocument/2006/relationships" r:id="rId3"/>
          </a:graphicData>
        </a:graphic>
      </p:graphicFrame>
      <p:pic>
        <p:nvPicPr>
          <p:cNvPr id="33" name="Picture 2" descr="Bilderesultat for country falg button sweden"/>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696551" y="6876975"/>
            <a:ext cx="513334" cy="481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9752362"/>
      </p:ext>
    </p:extLst>
  </p:cSld>
  <p:clrMapOvr>
    <a:masterClrMapping/>
  </p:clrMapOvr>
  <p:transition>
    <p:fad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H="1">
            <a:off x="4519922" y="1652925"/>
            <a:ext cx="19872" cy="5337935"/>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cxnSp>
        <p:nvCxnSpPr>
          <p:cNvPr id="3" name="Straight Connector 2"/>
          <p:cNvCxnSpPr/>
          <p:nvPr/>
        </p:nvCxnSpPr>
        <p:spPr>
          <a:xfrm flipH="1">
            <a:off x="8917225" y="1652923"/>
            <a:ext cx="19872" cy="5337935"/>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cxnSp>
        <p:nvCxnSpPr>
          <p:cNvPr id="4" name="Straight Connector 3"/>
          <p:cNvCxnSpPr/>
          <p:nvPr/>
        </p:nvCxnSpPr>
        <p:spPr>
          <a:xfrm>
            <a:off x="604173" y="4265818"/>
            <a:ext cx="12221615" cy="0"/>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sp>
        <p:nvSpPr>
          <p:cNvPr id="5" name="Rectangle 4"/>
          <p:cNvSpPr/>
          <p:nvPr/>
        </p:nvSpPr>
        <p:spPr>
          <a:xfrm>
            <a:off x="188999" y="189693"/>
            <a:ext cx="13072280" cy="94602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4703" b="1" dirty="0">
                <a:solidFill>
                  <a:schemeClr val="bg1"/>
                </a:solidFill>
              </a:rPr>
              <a:t>ENERGY</a:t>
            </a:r>
          </a:p>
        </p:txBody>
      </p:sp>
      <p:sp>
        <p:nvSpPr>
          <p:cNvPr id="12" name="TextBox 11"/>
          <p:cNvSpPr txBox="1"/>
          <p:nvPr/>
        </p:nvSpPr>
        <p:spPr>
          <a:xfrm>
            <a:off x="670095" y="1703969"/>
            <a:ext cx="3439313" cy="1074012"/>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TYPICAL HOLIDAY OCCASIONS</a:t>
            </a:r>
            <a:endParaRPr lang="en-GB" sz="1396" kern="0" dirty="0">
              <a:solidFill>
                <a:sysClr val="windowText" lastClr="000000"/>
              </a:solidFill>
            </a:endParaRPr>
          </a:p>
          <a:p>
            <a:pPr marL="7001" algn="just" defTabSz="1343985">
              <a:defRPr/>
            </a:pPr>
            <a:r>
              <a:rPr lang="en-GB" sz="1396" kern="0" dirty="0">
                <a:solidFill>
                  <a:sysClr val="windowText" lastClr="000000"/>
                </a:solidFill>
              </a:rPr>
              <a:t>As in most segments you will find the typical sun and beach vacation in this segment, but you will also find </a:t>
            </a:r>
            <a:r>
              <a:rPr lang="en-GB" sz="1396" b="1" kern="0" dirty="0">
                <a:solidFill>
                  <a:srgbClr val="FF0000"/>
                </a:solidFill>
              </a:rPr>
              <a:t>sports/active holidays</a:t>
            </a:r>
            <a:r>
              <a:rPr lang="en-GB" sz="1396" b="1" kern="0" dirty="0">
                <a:solidFill>
                  <a:srgbClr val="FF6600"/>
                </a:solidFill>
              </a:rPr>
              <a:t> </a:t>
            </a:r>
            <a:r>
              <a:rPr lang="en-GB" sz="1396" kern="0" dirty="0">
                <a:solidFill>
                  <a:sysClr val="windowText" lastClr="000000"/>
                </a:solidFill>
              </a:rPr>
              <a:t>and </a:t>
            </a:r>
            <a:r>
              <a:rPr lang="en-GB" sz="1396" b="1" kern="0" dirty="0">
                <a:solidFill>
                  <a:srgbClr val="FF0000"/>
                </a:solidFill>
              </a:rPr>
              <a:t>ski holiday</a:t>
            </a:r>
            <a:r>
              <a:rPr lang="en-GB" sz="1396" kern="0" dirty="0">
                <a:solidFill>
                  <a:sysClr val="windowText" lastClr="000000"/>
                </a:solidFill>
              </a:rPr>
              <a:t>!</a:t>
            </a:r>
          </a:p>
        </p:txBody>
      </p:sp>
      <p:sp>
        <p:nvSpPr>
          <p:cNvPr id="13" name="TextBox 12"/>
          <p:cNvSpPr txBox="1"/>
          <p:nvPr/>
        </p:nvSpPr>
        <p:spPr>
          <a:xfrm>
            <a:off x="670095" y="4511727"/>
            <a:ext cx="3439313" cy="2184572"/>
          </a:xfrm>
          <a:prstGeom prst="rect">
            <a:avLst/>
          </a:prstGeom>
        </p:spPr>
        <p:txBody>
          <a:bodyPr vert="horz" wrap="square" lIns="0" tIns="0" rIns="0" bIns="0" rtlCol="0">
            <a:spAutoFit/>
          </a:bodyPr>
          <a:lstStyle/>
          <a:p>
            <a:pPr marL="7001" defTabSz="1343985">
              <a:defRPr/>
            </a:pPr>
            <a:r>
              <a:rPr lang="en-US" sz="1396" b="1" kern="0" dirty="0">
                <a:solidFill>
                  <a:sysClr val="windowText" lastClr="000000"/>
                </a:solidFill>
              </a:rPr>
              <a:t>HOLIDAY EXPERIENCE</a:t>
            </a:r>
          </a:p>
          <a:p>
            <a:pPr marL="4763" lvl="0" algn="just" defTabSz="914400">
              <a:defRPr/>
            </a:pPr>
            <a:r>
              <a:rPr lang="en-US" sz="1400" kern="0" dirty="0">
                <a:solidFill>
                  <a:sysClr val="windowText" lastClr="000000"/>
                </a:solidFill>
              </a:rPr>
              <a:t>More than in other segments you will find activities like </a:t>
            </a:r>
            <a:r>
              <a:rPr lang="en-US" sz="1396" b="1" kern="0" dirty="0">
                <a:solidFill>
                  <a:srgbClr val="FF0000"/>
                </a:solidFill>
              </a:rPr>
              <a:t>winter activities </a:t>
            </a:r>
            <a:r>
              <a:rPr lang="en-US" sz="1400" kern="0" dirty="0">
                <a:solidFill>
                  <a:sysClr val="windowText" lastClr="000000"/>
                </a:solidFill>
              </a:rPr>
              <a:t>(Alpine skiing/snowboarding, cross country skiing, dog-sleigh, snowmobile etc.), </a:t>
            </a:r>
            <a:r>
              <a:rPr lang="en-US" sz="1400" b="1" kern="0" dirty="0">
                <a:solidFill>
                  <a:srgbClr val="FF0000"/>
                </a:solidFill>
              </a:rPr>
              <a:t>hiking</a:t>
            </a:r>
            <a:r>
              <a:rPr lang="en-US" sz="1400" kern="0" dirty="0">
                <a:solidFill>
                  <a:sysClr val="windowText" lastClr="000000"/>
                </a:solidFill>
              </a:rPr>
              <a:t> and visits to </a:t>
            </a:r>
            <a:r>
              <a:rPr lang="en-US" sz="1396" b="1" kern="0" dirty="0">
                <a:solidFill>
                  <a:srgbClr val="FF0000"/>
                </a:solidFill>
              </a:rPr>
              <a:t>amusement</a:t>
            </a:r>
            <a:r>
              <a:rPr lang="en-US" sz="1400" kern="0" dirty="0">
                <a:solidFill>
                  <a:sysClr val="windowText" lastClr="000000"/>
                </a:solidFill>
              </a:rPr>
              <a:t> </a:t>
            </a:r>
            <a:r>
              <a:rPr lang="en-US" sz="1396" b="1" kern="0" dirty="0">
                <a:solidFill>
                  <a:srgbClr val="FF0000"/>
                </a:solidFill>
              </a:rPr>
              <a:t>parks</a:t>
            </a:r>
            <a:r>
              <a:rPr lang="en-US" sz="1400" kern="0" dirty="0">
                <a:solidFill>
                  <a:sysClr val="windowText" lastClr="000000"/>
                </a:solidFill>
              </a:rPr>
              <a:t>. And of course they enjoy relaxation, observe beauty of nature and taste local food and drink as much as the next man.</a:t>
            </a:r>
          </a:p>
          <a:p>
            <a:pPr marL="4763" lvl="0" algn="just" defTabSz="914400">
              <a:defRPr/>
            </a:pPr>
            <a:endParaRPr lang="en-US" sz="1400" kern="0" dirty="0">
              <a:solidFill>
                <a:srgbClr val="FF0000"/>
              </a:solidFill>
            </a:endParaRPr>
          </a:p>
        </p:txBody>
      </p:sp>
      <p:sp>
        <p:nvSpPr>
          <p:cNvPr id="16" name="TextBox 15"/>
          <p:cNvSpPr txBox="1"/>
          <p:nvPr/>
        </p:nvSpPr>
        <p:spPr>
          <a:xfrm>
            <a:off x="4989172" y="4491716"/>
            <a:ext cx="3439313" cy="2584682"/>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SOURCES OF INSPIRATIONS</a:t>
            </a:r>
          </a:p>
          <a:p>
            <a:pPr marL="4763" lvl="0" algn="just" defTabSz="914400">
              <a:defRPr/>
            </a:pPr>
            <a:r>
              <a:rPr lang="en-GB" sz="1400" kern="0" dirty="0">
                <a:solidFill>
                  <a:sysClr val="windowText" lastClr="000000"/>
                </a:solidFill>
              </a:rPr>
              <a:t>These consumers don’t spend a lot of time planning where to go. Most of them settle for the trip less than </a:t>
            </a:r>
            <a:r>
              <a:rPr lang="en-GB" sz="1396" b="1" kern="0" dirty="0">
                <a:solidFill>
                  <a:srgbClr val="FF0000"/>
                </a:solidFill>
              </a:rPr>
              <a:t>2 months before they go (45%)</a:t>
            </a:r>
            <a:r>
              <a:rPr lang="en-GB" sz="1400" kern="0" dirty="0">
                <a:solidFill>
                  <a:sysClr val="windowText" lastClr="000000"/>
                </a:solidFill>
              </a:rPr>
              <a:t>. Their main source of information is the </a:t>
            </a:r>
            <a:r>
              <a:rPr lang="en-GB" sz="1396" b="1" kern="0" dirty="0">
                <a:solidFill>
                  <a:srgbClr val="FF0000"/>
                </a:solidFill>
              </a:rPr>
              <a:t>internet in general</a:t>
            </a:r>
            <a:r>
              <a:rPr lang="en-GB" sz="1400" kern="0" dirty="0">
                <a:solidFill>
                  <a:sysClr val="windowText" lastClr="000000"/>
                </a:solidFill>
              </a:rPr>
              <a:t>. I.e. it will be important to use </a:t>
            </a:r>
            <a:r>
              <a:rPr lang="en-GB" sz="1396" b="1" kern="0" dirty="0">
                <a:solidFill>
                  <a:srgbClr val="FF0000"/>
                </a:solidFill>
              </a:rPr>
              <a:t>search engines </a:t>
            </a:r>
            <a:r>
              <a:rPr lang="en-GB" sz="1400" kern="0" dirty="0">
                <a:solidFill>
                  <a:sysClr val="windowText" lastClr="000000"/>
                </a:solidFill>
              </a:rPr>
              <a:t>as a vehicle to reach this segment but more than other segments they act on </a:t>
            </a:r>
            <a:r>
              <a:rPr lang="en-GB" sz="1400" b="1" kern="0" dirty="0">
                <a:solidFill>
                  <a:srgbClr val="FF0000"/>
                </a:solidFill>
              </a:rPr>
              <a:t>advice from friends/family</a:t>
            </a:r>
            <a:r>
              <a:rPr lang="en-GB" sz="1400" kern="0" dirty="0">
                <a:solidFill>
                  <a:sysClr val="windowText" lastClr="000000"/>
                </a:solidFill>
              </a:rPr>
              <a:t>. Their </a:t>
            </a:r>
            <a:r>
              <a:rPr lang="en-GB" sz="1396" b="1" kern="0" dirty="0">
                <a:solidFill>
                  <a:srgbClr val="FF0000"/>
                </a:solidFill>
              </a:rPr>
              <a:t>children</a:t>
            </a:r>
            <a:r>
              <a:rPr lang="en-GB" sz="1400" kern="0" dirty="0">
                <a:solidFill>
                  <a:sysClr val="windowText" lastClr="000000"/>
                </a:solidFill>
              </a:rPr>
              <a:t>, </a:t>
            </a:r>
            <a:r>
              <a:rPr lang="en-GB" sz="1396" b="1" kern="0" dirty="0">
                <a:solidFill>
                  <a:srgbClr val="FF0000"/>
                </a:solidFill>
              </a:rPr>
              <a:t>friends</a:t>
            </a:r>
            <a:r>
              <a:rPr lang="en-GB" sz="1400" kern="0" dirty="0">
                <a:solidFill>
                  <a:sysClr val="windowText" lastClr="000000"/>
                </a:solidFill>
              </a:rPr>
              <a:t> and acquaintances heavily </a:t>
            </a:r>
            <a:r>
              <a:rPr lang="en-GB" sz="1396" b="1" kern="0" dirty="0">
                <a:solidFill>
                  <a:srgbClr val="FF0000"/>
                </a:solidFill>
              </a:rPr>
              <a:t>influences their choice</a:t>
            </a:r>
            <a:r>
              <a:rPr lang="en-GB" sz="1400" kern="0" dirty="0">
                <a:solidFill>
                  <a:sysClr val="windowText" lastClr="000000"/>
                </a:solidFill>
              </a:rPr>
              <a:t>. </a:t>
            </a:r>
          </a:p>
        </p:txBody>
      </p:sp>
      <p:sp>
        <p:nvSpPr>
          <p:cNvPr id="17" name="TextBox 16"/>
          <p:cNvSpPr txBox="1"/>
          <p:nvPr/>
        </p:nvSpPr>
        <p:spPr>
          <a:xfrm>
            <a:off x="5015679" y="1703969"/>
            <a:ext cx="3439313" cy="1938351"/>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I TRAVEL TO GET ENERGY</a:t>
            </a:r>
            <a:endParaRPr lang="en-GB" sz="1396" kern="0" dirty="0">
              <a:solidFill>
                <a:sysClr val="windowText" lastClr="000000"/>
              </a:solidFill>
            </a:endParaRPr>
          </a:p>
          <a:p>
            <a:pPr marL="4763" lvl="0" algn="just" defTabSz="914400">
              <a:defRPr/>
            </a:pPr>
            <a:r>
              <a:rPr lang="en-GB" sz="1400" kern="0" dirty="0">
                <a:solidFill>
                  <a:sysClr val="windowText" lastClr="000000"/>
                </a:solidFill>
              </a:rPr>
              <a:t>These consumers choose destinations that enables them </a:t>
            </a:r>
            <a:r>
              <a:rPr lang="en-GB" sz="1396" b="1" kern="0" dirty="0">
                <a:solidFill>
                  <a:srgbClr val="FF0000"/>
                </a:solidFill>
              </a:rPr>
              <a:t>to live life to the fullest</a:t>
            </a:r>
            <a:r>
              <a:rPr lang="en-GB" sz="1400" kern="0" dirty="0">
                <a:solidFill>
                  <a:sysClr val="windowText" lastClr="000000"/>
                </a:solidFill>
              </a:rPr>
              <a:t>. They often travel in </a:t>
            </a:r>
            <a:r>
              <a:rPr lang="en-GB" sz="1396" b="1" kern="0" dirty="0">
                <a:solidFill>
                  <a:srgbClr val="FF0000"/>
                </a:solidFill>
              </a:rPr>
              <a:t>larger groups </a:t>
            </a:r>
            <a:r>
              <a:rPr lang="en-GB" sz="1400" kern="0" dirty="0">
                <a:solidFill>
                  <a:sysClr val="windowText" lastClr="000000"/>
                </a:solidFill>
              </a:rPr>
              <a:t>(4 or more) with </a:t>
            </a:r>
            <a:r>
              <a:rPr lang="en-GB" sz="1396" b="1" kern="0" dirty="0">
                <a:solidFill>
                  <a:srgbClr val="FF0000"/>
                </a:solidFill>
              </a:rPr>
              <a:t>friends</a:t>
            </a:r>
            <a:r>
              <a:rPr lang="en-GB" sz="1400" kern="0" dirty="0">
                <a:solidFill>
                  <a:sysClr val="windowText" lastClr="000000"/>
                </a:solidFill>
              </a:rPr>
              <a:t> and with </a:t>
            </a:r>
            <a:r>
              <a:rPr lang="en-GB" sz="1396" b="1" kern="0" dirty="0">
                <a:solidFill>
                  <a:srgbClr val="FF0000"/>
                </a:solidFill>
              </a:rPr>
              <a:t>children</a:t>
            </a:r>
            <a:r>
              <a:rPr lang="en-GB" sz="1400" kern="0" dirty="0">
                <a:solidFill>
                  <a:sysClr val="windowText" lastClr="000000"/>
                </a:solidFill>
              </a:rPr>
              <a:t>, so the </a:t>
            </a:r>
            <a:r>
              <a:rPr lang="en-GB" sz="1396" b="1" kern="0" dirty="0">
                <a:solidFill>
                  <a:srgbClr val="FF0000"/>
                </a:solidFill>
              </a:rPr>
              <a:t>social</a:t>
            </a:r>
            <a:r>
              <a:rPr lang="en-GB" sz="1400" kern="0" dirty="0">
                <a:solidFill>
                  <a:sysClr val="windowText" lastClr="000000"/>
                </a:solidFill>
              </a:rPr>
              <a:t> element is also important. </a:t>
            </a:r>
            <a:r>
              <a:rPr lang="en-US" sz="1400" kern="0" dirty="0">
                <a:solidFill>
                  <a:sysClr val="windowText" lastClr="000000"/>
                </a:solidFill>
              </a:rPr>
              <a:t>Many of them travel by </a:t>
            </a:r>
            <a:r>
              <a:rPr lang="en-US" sz="1396" b="1" kern="0" dirty="0">
                <a:solidFill>
                  <a:srgbClr val="FF0000"/>
                </a:solidFill>
              </a:rPr>
              <a:t>car</a:t>
            </a:r>
            <a:r>
              <a:rPr lang="en-US" sz="1400" kern="0" dirty="0">
                <a:solidFill>
                  <a:sysClr val="windowText" lastClr="000000"/>
                </a:solidFill>
              </a:rPr>
              <a:t> and they stay at a rented </a:t>
            </a:r>
            <a:r>
              <a:rPr lang="en-US" sz="1396" b="1" kern="0" dirty="0">
                <a:solidFill>
                  <a:srgbClr val="FF0000"/>
                </a:solidFill>
              </a:rPr>
              <a:t>cabin/holiday home</a:t>
            </a:r>
            <a:r>
              <a:rPr lang="en-US" sz="1400" kern="0" dirty="0">
                <a:solidFill>
                  <a:sysClr val="windowText" lastClr="000000"/>
                </a:solidFill>
              </a:rPr>
              <a:t>. More than in other segments they travel in </a:t>
            </a:r>
            <a:r>
              <a:rPr lang="en-US" sz="1396" b="1" kern="0" dirty="0">
                <a:solidFill>
                  <a:srgbClr val="FF0000"/>
                </a:solidFill>
              </a:rPr>
              <a:t>wintertime</a:t>
            </a:r>
            <a:r>
              <a:rPr lang="en-US" sz="1400" kern="0" dirty="0">
                <a:solidFill>
                  <a:sysClr val="windowText" lastClr="000000"/>
                </a:solidFill>
              </a:rPr>
              <a:t>. </a:t>
            </a:r>
            <a:endParaRPr lang="en-GB" sz="1396" kern="0" dirty="0">
              <a:solidFill>
                <a:sysClr val="windowText" lastClr="000000"/>
              </a:solidFill>
            </a:endParaRPr>
          </a:p>
        </p:txBody>
      </p:sp>
      <p:sp>
        <p:nvSpPr>
          <p:cNvPr id="24" name="TextBox 23"/>
          <p:cNvSpPr txBox="1"/>
          <p:nvPr/>
        </p:nvSpPr>
        <p:spPr>
          <a:xfrm>
            <a:off x="9168160" y="1703969"/>
            <a:ext cx="3651632" cy="2584682"/>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THE ROLE OF BRANDS</a:t>
            </a:r>
            <a:endParaRPr lang="en-GB" sz="1396" kern="0" dirty="0">
              <a:solidFill>
                <a:sysClr val="windowText" lastClr="000000"/>
              </a:solidFill>
            </a:endParaRPr>
          </a:p>
          <a:p>
            <a:pPr marL="4763" lvl="0" algn="just" defTabSz="914400">
              <a:defRPr/>
            </a:pPr>
            <a:r>
              <a:rPr lang="en-US" sz="1400" kern="0" dirty="0">
                <a:solidFill>
                  <a:sysClr val="windowText" lastClr="000000"/>
                </a:solidFill>
              </a:rPr>
              <a:t>The energy segment is important for brands who position themselves as </a:t>
            </a:r>
            <a:r>
              <a:rPr lang="en-US" sz="1396" b="1" kern="0" dirty="0">
                <a:solidFill>
                  <a:srgbClr val="FF0000"/>
                </a:solidFill>
              </a:rPr>
              <a:t>vital</a:t>
            </a:r>
            <a:r>
              <a:rPr lang="en-US" sz="1400" kern="0" dirty="0">
                <a:solidFill>
                  <a:sysClr val="windowText" lastClr="000000"/>
                </a:solidFill>
              </a:rPr>
              <a:t> and </a:t>
            </a:r>
            <a:r>
              <a:rPr lang="en-US" sz="1396" b="1" kern="0" dirty="0">
                <a:solidFill>
                  <a:srgbClr val="FF0000"/>
                </a:solidFill>
              </a:rPr>
              <a:t>energetic</a:t>
            </a:r>
            <a:r>
              <a:rPr lang="en-US" sz="1400" kern="0" dirty="0">
                <a:solidFill>
                  <a:sysClr val="windowText" lastClr="000000"/>
                </a:solidFill>
              </a:rPr>
              <a:t> and who are always </a:t>
            </a:r>
            <a:r>
              <a:rPr lang="en-US" sz="1396" b="1" kern="0" dirty="0">
                <a:solidFill>
                  <a:srgbClr val="FF0000"/>
                </a:solidFill>
              </a:rPr>
              <a:t>pushing the boundaries</a:t>
            </a:r>
            <a:r>
              <a:rPr lang="en-US" sz="1400" kern="0" dirty="0">
                <a:solidFill>
                  <a:sysClr val="windowText" lastClr="000000"/>
                </a:solidFill>
              </a:rPr>
              <a:t> and stimulating consumers with change and </a:t>
            </a:r>
            <a:r>
              <a:rPr lang="en-US" sz="1396" b="1" kern="0" dirty="0">
                <a:solidFill>
                  <a:srgbClr val="FF0000"/>
                </a:solidFill>
              </a:rPr>
              <a:t>challenge</a:t>
            </a:r>
            <a:r>
              <a:rPr lang="en-US" sz="1400" kern="0" dirty="0">
                <a:solidFill>
                  <a:sysClr val="windowText" lastClr="000000"/>
                </a:solidFill>
              </a:rPr>
              <a:t>. A brand that wants to adopt a Vitality strategy needs to position itself as inquisitive and </a:t>
            </a:r>
            <a:r>
              <a:rPr lang="en-US" sz="1396" b="1" kern="0" dirty="0">
                <a:solidFill>
                  <a:srgbClr val="FF0000"/>
                </a:solidFill>
              </a:rPr>
              <a:t>curious</a:t>
            </a:r>
            <a:r>
              <a:rPr lang="en-US" sz="1400" kern="0" dirty="0">
                <a:solidFill>
                  <a:sysClr val="windowText" lastClr="000000"/>
                </a:solidFill>
              </a:rPr>
              <a:t> about the world, a brand that is entertaining, </a:t>
            </a:r>
            <a:r>
              <a:rPr lang="en-US" sz="1396" b="1" kern="0" dirty="0">
                <a:solidFill>
                  <a:srgbClr val="FF0000"/>
                </a:solidFill>
              </a:rPr>
              <a:t>surprising</a:t>
            </a:r>
            <a:r>
              <a:rPr lang="en-US" sz="1400" kern="0" dirty="0">
                <a:solidFill>
                  <a:sysClr val="windowText" lastClr="000000"/>
                </a:solidFill>
              </a:rPr>
              <a:t> and sometimes perhaps even shocking for its (temporary) consumers. It is important for these brands to offer </a:t>
            </a:r>
            <a:r>
              <a:rPr lang="en-US" sz="1396" b="1" kern="0" dirty="0">
                <a:solidFill>
                  <a:srgbClr val="FF0000"/>
                </a:solidFill>
              </a:rPr>
              <a:t>constant renewal</a:t>
            </a:r>
            <a:r>
              <a:rPr lang="en-US" sz="1400" kern="0" dirty="0">
                <a:solidFill>
                  <a:sysClr val="windowText" lastClr="000000"/>
                </a:solidFill>
              </a:rPr>
              <a:t>. </a:t>
            </a:r>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168160" y="4491716"/>
            <a:ext cx="3657628" cy="2439638"/>
          </a:xfrm>
          <a:prstGeom prst="rect">
            <a:avLst/>
          </a:prstGeom>
        </p:spPr>
      </p:pic>
      <p:pic>
        <p:nvPicPr>
          <p:cNvPr id="14" name="Picture 2" descr="Bilderesultat for country falg button sweden"/>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696551" y="6876975"/>
            <a:ext cx="513334" cy="481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6583310"/>
      </p:ext>
    </p:extLst>
  </p:cSld>
  <p:clrMapOvr>
    <a:masterClrMapping/>
  </p:clrMapOvr>
  <p:transition>
    <p:fad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sz="quarter" idx="14"/>
          </p:nvPr>
        </p:nvSpPr>
        <p:spPr>
          <a:xfrm>
            <a:off x="540000" y="1203933"/>
            <a:ext cx="2619353" cy="374398"/>
          </a:xfrm>
          <a:solidFill>
            <a:schemeClr val="tx1"/>
          </a:solidFill>
        </p:spPr>
        <p:txBody>
          <a:bodyPr/>
          <a:lstStyle/>
          <a:p>
            <a:r>
              <a:rPr lang="nb-NO" dirty="0"/>
              <a:t>Core motivations</a:t>
            </a:r>
          </a:p>
        </p:txBody>
      </p:sp>
      <p:sp>
        <p:nvSpPr>
          <p:cNvPr id="2" name="Title 1"/>
          <p:cNvSpPr>
            <a:spLocks noGrp="1"/>
          </p:cNvSpPr>
          <p:nvPr>
            <p:ph type="title"/>
          </p:nvPr>
        </p:nvSpPr>
        <p:spPr>
          <a:xfrm>
            <a:off x="539999" y="540000"/>
            <a:ext cx="1929276" cy="553998"/>
          </a:xfrm>
          <a:solidFill>
            <a:srgbClr val="FF0000"/>
          </a:solidFill>
        </p:spPr>
        <p:txBody>
          <a:bodyPr/>
          <a:lstStyle/>
          <a:p>
            <a:r>
              <a:rPr lang="en-US" b="1" dirty="0"/>
              <a:t>ENERGY</a:t>
            </a:r>
            <a:endParaRPr lang="en-US" dirty="0"/>
          </a:p>
        </p:txBody>
      </p:sp>
      <p:graphicFrame>
        <p:nvGraphicFramePr>
          <p:cNvPr id="57" name="SI_Chart"/>
          <p:cNvGraphicFramePr/>
          <p:nvPr>
            <p:extLst>
              <p:ext uri="{D42A27DB-BD31-4B8C-83A1-F6EECF244321}">
                <p14:modId xmlns:p14="http://schemas.microsoft.com/office/powerpoint/2010/main" val="1859003024"/>
              </p:ext>
            </p:extLst>
          </p:nvPr>
        </p:nvGraphicFramePr>
        <p:xfrm>
          <a:off x="5978418" y="2594242"/>
          <a:ext cx="6934157" cy="178673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8" name="EB_Chart"/>
          <p:cNvGraphicFramePr/>
          <p:nvPr>
            <p:extLst>
              <p:ext uri="{D42A27DB-BD31-4B8C-83A1-F6EECF244321}">
                <p14:modId xmlns:p14="http://schemas.microsoft.com/office/powerpoint/2010/main" val="3841741014"/>
              </p:ext>
            </p:extLst>
          </p:nvPr>
        </p:nvGraphicFramePr>
        <p:xfrm>
          <a:off x="1751335" y="2628317"/>
          <a:ext cx="4968552" cy="178673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3" name="P_Chart"/>
          <p:cNvGraphicFramePr/>
          <p:nvPr>
            <p:extLst>
              <p:ext uri="{D42A27DB-BD31-4B8C-83A1-F6EECF244321}">
                <p14:modId xmlns:p14="http://schemas.microsoft.com/office/powerpoint/2010/main" val="880172946"/>
              </p:ext>
            </p:extLst>
          </p:nvPr>
        </p:nvGraphicFramePr>
        <p:xfrm>
          <a:off x="2421482" y="5057239"/>
          <a:ext cx="3556936" cy="178693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64" name="FC_Chart"/>
          <p:cNvGraphicFramePr/>
          <p:nvPr>
            <p:extLst>
              <p:ext uri="{D42A27DB-BD31-4B8C-83A1-F6EECF244321}">
                <p14:modId xmlns:p14="http://schemas.microsoft.com/office/powerpoint/2010/main" val="2358745752"/>
              </p:ext>
            </p:extLst>
          </p:nvPr>
        </p:nvGraphicFramePr>
        <p:xfrm>
          <a:off x="7310376" y="5001832"/>
          <a:ext cx="4378063" cy="1786736"/>
        </p:xfrm>
        <a:graphic>
          <a:graphicData uri="http://schemas.openxmlformats.org/drawingml/2006/chart">
            <c:chart xmlns:c="http://schemas.openxmlformats.org/drawingml/2006/chart" xmlns:r="http://schemas.openxmlformats.org/officeDocument/2006/relationships" r:id="rId6"/>
          </a:graphicData>
        </a:graphic>
      </p:graphicFrame>
      <p:sp>
        <p:nvSpPr>
          <p:cNvPr id="33" name="EB_ChartHeader"/>
          <p:cNvSpPr/>
          <p:nvPr/>
        </p:nvSpPr>
        <p:spPr>
          <a:xfrm>
            <a:off x="3072423" y="2193285"/>
            <a:ext cx="2925155" cy="232347"/>
          </a:xfrm>
          <a:prstGeom prst="roundRect">
            <a:avLst>
              <a:gd name="adj" fmla="val 50000"/>
            </a:avLst>
          </a:prstGeom>
          <a:solidFill>
            <a:srgbClr val="C0000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39275" algn="ctr" defTabSz="1169887">
              <a:lnSpc>
                <a:spcPct val="90000"/>
              </a:lnSpc>
              <a:spcBef>
                <a:spcPts val="385"/>
              </a:spcBef>
            </a:pPr>
            <a:r>
              <a:rPr lang="en-US" sz="1232" b="1" dirty="0">
                <a:solidFill>
                  <a:srgbClr val="FFFFFF"/>
                </a:solidFill>
                <a:latin typeface="Segoe UI"/>
              </a:rPr>
              <a:t>Emotional Benefits</a:t>
            </a:r>
          </a:p>
        </p:txBody>
      </p:sp>
      <p:sp>
        <p:nvSpPr>
          <p:cNvPr id="34" name="P_ChartHeader"/>
          <p:cNvSpPr/>
          <p:nvPr/>
        </p:nvSpPr>
        <p:spPr>
          <a:xfrm>
            <a:off x="3072423" y="4614018"/>
            <a:ext cx="2925155" cy="232347"/>
          </a:xfrm>
          <a:prstGeom prst="roundRect">
            <a:avLst>
              <a:gd name="adj" fmla="val 50000"/>
            </a:avLst>
          </a:prstGeom>
          <a:solidFill>
            <a:srgbClr val="00B0F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39275" algn="ctr" defTabSz="1169887">
              <a:lnSpc>
                <a:spcPct val="90000"/>
              </a:lnSpc>
              <a:spcBef>
                <a:spcPts val="385"/>
              </a:spcBef>
            </a:pPr>
            <a:r>
              <a:rPr lang="en-US" sz="1232" b="1" dirty="0">
                <a:solidFill>
                  <a:srgbClr val="FFFFFF"/>
                </a:solidFill>
                <a:latin typeface="Segoe UI"/>
              </a:rPr>
              <a:t>Personality</a:t>
            </a:r>
          </a:p>
        </p:txBody>
      </p:sp>
      <p:sp>
        <p:nvSpPr>
          <p:cNvPr id="35" name="FC_ChartHeader"/>
          <p:cNvSpPr/>
          <p:nvPr/>
        </p:nvSpPr>
        <p:spPr>
          <a:xfrm>
            <a:off x="8133707" y="4626138"/>
            <a:ext cx="2925155" cy="232347"/>
          </a:xfrm>
          <a:prstGeom prst="roundRect">
            <a:avLst>
              <a:gd name="adj" fmla="val 50000"/>
            </a:avLst>
          </a:prstGeom>
          <a:solidFill>
            <a:srgbClr val="7030A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205247" algn="ctr" defTabSz="1169887">
              <a:lnSpc>
                <a:spcPct val="90000"/>
              </a:lnSpc>
              <a:spcBef>
                <a:spcPts val="385"/>
              </a:spcBef>
            </a:pPr>
            <a:r>
              <a:rPr lang="en-US" sz="1232" b="1" dirty="0">
                <a:solidFill>
                  <a:srgbClr val="FFFFFF"/>
                </a:solidFill>
                <a:latin typeface="Segoe UI"/>
              </a:rPr>
              <a:t>Destination features</a:t>
            </a:r>
          </a:p>
        </p:txBody>
      </p:sp>
      <p:sp>
        <p:nvSpPr>
          <p:cNvPr id="36" name="SI_ChartHeader"/>
          <p:cNvSpPr/>
          <p:nvPr/>
        </p:nvSpPr>
        <p:spPr>
          <a:xfrm>
            <a:off x="8044530" y="2203641"/>
            <a:ext cx="2925155" cy="232347"/>
          </a:xfrm>
          <a:prstGeom prst="roundRect">
            <a:avLst>
              <a:gd name="adj" fmla="val 50000"/>
            </a:avLst>
          </a:prstGeom>
          <a:solidFill>
            <a:srgbClr val="92D05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39275" algn="ctr" defTabSz="1169887">
              <a:lnSpc>
                <a:spcPct val="90000"/>
              </a:lnSpc>
              <a:spcBef>
                <a:spcPts val="385"/>
              </a:spcBef>
            </a:pPr>
            <a:r>
              <a:rPr lang="en-US" sz="1232" b="1" dirty="0">
                <a:solidFill>
                  <a:srgbClr val="FFFFFF"/>
                </a:solidFill>
                <a:latin typeface="Segoe UI"/>
              </a:rPr>
              <a:t>Social Identity</a:t>
            </a:r>
          </a:p>
        </p:txBody>
      </p:sp>
      <p:grpSp>
        <p:nvGrpSpPr>
          <p:cNvPr id="37" name="Gruppieren 3"/>
          <p:cNvGrpSpPr>
            <a:grpSpLocks noChangeAspect="1"/>
          </p:cNvGrpSpPr>
          <p:nvPr/>
        </p:nvGrpSpPr>
        <p:grpSpPr>
          <a:xfrm>
            <a:off x="8016031" y="2128962"/>
            <a:ext cx="360180" cy="360180"/>
            <a:chOff x="-1042867" y="3392141"/>
            <a:chExt cx="612000" cy="612000"/>
          </a:xfrm>
        </p:grpSpPr>
        <p:sp>
          <p:nvSpPr>
            <p:cNvPr id="38" name="Oval 210"/>
            <p:cNvSpPr>
              <a:spLocks noChangeAspect="1"/>
            </p:cNvSpPr>
            <p:nvPr/>
          </p:nvSpPr>
          <p:spPr>
            <a:xfrm>
              <a:off x="-1042867" y="3392141"/>
              <a:ext cx="612000" cy="612000"/>
            </a:xfrm>
            <a:prstGeom prst="ellipse">
              <a:avLst/>
            </a:prstGeom>
            <a:solidFill>
              <a:schemeClr val="bg1"/>
            </a:solidFill>
            <a:ln w="12700">
              <a:solidFill>
                <a:srgbClr val="50B4B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defTabSz="1169887"/>
              <a:endParaRPr lang="en-GB" sz="2309" b="1" dirty="0">
                <a:solidFill>
                  <a:prstClr val="white"/>
                </a:solidFill>
                <a:latin typeface="Segoe UI"/>
              </a:endParaRPr>
            </a:p>
          </p:txBody>
        </p:sp>
        <p:sp>
          <p:nvSpPr>
            <p:cNvPr id="39" name="Freeform 79"/>
            <p:cNvSpPr>
              <a:spLocks noEditPoints="1"/>
            </p:cNvSpPr>
            <p:nvPr/>
          </p:nvSpPr>
          <p:spPr bwMode="auto">
            <a:xfrm>
              <a:off x="-962984" y="3462925"/>
              <a:ext cx="483198" cy="410336"/>
            </a:xfrm>
            <a:custGeom>
              <a:avLst/>
              <a:gdLst/>
              <a:ahLst/>
              <a:cxnLst>
                <a:cxn ang="0">
                  <a:pos x="111" y="115"/>
                </a:cxn>
                <a:cxn ang="0">
                  <a:pos x="111" y="136"/>
                </a:cxn>
                <a:cxn ang="0">
                  <a:pos x="0" y="136"/>
                </a:cxn>
                <a:cxn ang="0">
                  <a:pos x="0" y="108"/>
                </a:cxn>
                <a:cxn ang="0">
                  <a:pos x="14" y="95"/>
                </a:cxn>
                <a:cxn ang="0">
                  <a:pos x="35" y="72"/>
                </a:cxn>
                <a:cxn ang="0">
                  <a:pos x="28" y="54"/>
                </a:cxn>
                <a:cxn ang="0">
                  <a:pos x="22" y="43"/>
                </a:cxn>
                <a:cxn ang="0">
                  <a:pos x="24" y="37"/>
                </a:cxn>
                <a:cxn ang="0">
                  <a:pos x="23" y="24"/>
                </a:cxn>
                <a:cxn ang="0">
                  <a:pos x="48" y="0"/>
                </a:cxn>
                <a:cxn ang="0">
                  <a:pos x="73" y="24"/>
                </a:cxn>
                <a:cxn ang="0">
                  <a:pos x="72" y="37"/>
                </a:cxn>
                <a:cxn ang="0">
                  <a:pos x="74" y="43"/>
                </a:cxn>
                <a:cxn ang="0">
                  <a:pos x="68" y="54"/>
                </a:cxn>
                <a:cxn ang="0">
                  <a:pos x="61" y="72"/>
                </a:cxn>
                <a:cxn ang="0">
                  <a:pos x="82" y="95"/>
                </a:cxn>
                <a:cxn ang="0">
                  <a:pos x="111" y="115"/>
                </a:cxn>
                <a:cxn ang="0">
                  <a:pos x="124" y="136"/>
                </a:cxn>
                <a:cxn ang="0">
                  <a:pos x="124" y="113"/>
                </a:cxn>
                <a:cxn ang="0">
                  <a:pos x="95" y="86"/>
                </a:cxn>
                <a:cxn ang="0">
                  <a:pos x="102" y="73"/>
                </a:cxn>
                <a:cxn ang="0">
                  <a:pos x="96" y="60"/>
                </a:cxn>
                <a:cxn ang="0">
                  <a:pos x="92" y="51"/>
                </a:cxn>
                <a:cxn ang="0">
                  <a:pos x="94" y="47"/>
                </a:cxn>
                <a:cxn ang="0">
                  <a:pos x="92" y="38"/>
                </a:cxn>
                <a:cxn ang="0">
                  <a:pos x="111" y="19"/>
                </a:cxn>
                <a:cxn ang="0">
                  <a:pos x="131" y="38"/>
                </a:cxn>
                <a:cxn ang="0">
                  <a:pos x="129" y="47"/>
                </a:cxn>
                <a:cxn ang="0">
                  <a:pos x="131" y="51"/>
                </a:cxn>
                <a:cxn ang="0">
                  <a:pos x="127" y="60"/>
                </a:cxn>
                <a:cxn ang="0">
                  <a:pos x="121" y="73"/>
                </a:cxn>
                <a:cxn ang="0">
                  <a:pos x="137" y="91"/>
                </a:cxn>
                <a:cxn ang="0">
                  <a:pos x="158" y="103"/>
                </a:cxn>
                <a:cxn ang="0">
                  <a:pos x="160" y="136"/>
                </a:cxn>
                <a:cxn ang="0">
                  <a:pos x="124" y="136"/>
                </a:cxn>
              </a:cxnLst>
              <a:rect l="0" t="0" r="r" b="b"/>
              <a:pathLst>
                <a:path w="160" h="136">
                  <a:moveTo>
                    <a:pt x="111" y="115"/>
                  </a:moveTo>
                  <a:cubicBezTo>
                    <a:pt x="111" y="119"/>
                    <a:pt x="111" y="136"/>
                    <a:pt x="111" y="136"/>
                  </a:cubicBezTo>
                  <a:cubicBezTo>
                    <a:pt x="0" y="136"/>
                    <a:pt x="0" y="136"/>
                    <a:pt x="0" y="136"/>
                  </a:cubicBezTo>
                  <a:cubicBezTo>
                    <a:pt x="0" y="108"/>
                    <a:pt x="0" y="108"/>
                    <a:pt x="0" y="108"/>
                  </a:cubicBezTo>
                  <a:cubicBezTo>
                    <a:pt x="0" y="100"/>
                    <a:pt x="9" y="97"/>
                    <a:pt x="14" y="95"/>
                  </a:cubicBezTo>
                  <a:cubicBezTo>
                    <a:pt x="30" y="89"/>
                    <a:pt x="35" y="84"/>
                    <a:pt x="35" y="72"/>
                  </a:cubicBezTo>
                  <a:cubicBezTo>
                    <a:pt x="35" y="65"/>
                    <a:pt x="30" y="67"/>
                    <a:pt x="28" y="54"/>
                  </a:cubicBezTo>
                  <a:cubicBezTo>
                    <a:pt x="27" y="49"/>
                    <a:pt x="23" y="54"/>
                    <a:pt x="22" y="43"/>
                  </a:cubicBezTo>
                  <a:cubicBezTo>
                    <a:pt x="22" y="38"/>
                    <a:pt x="24" y="37"/>
                    <a:pt x="24" y="37"/>
                  </a:cubicBezTo>
                  <a:cubicBezTo>
                    <a:pt x="24" y="37"/>
                    <a:pt x="23" y="30"/>
                    <a:pt x="23" y="24"/>
                  </a:cubicBezTo>
                  <a:cubicBezTo>
                    <a:pt x="22" y="17"/>
                    <a:pt x="26" y="0"/>
                    <a:pt x="48" y="0"/>
                  </a:cubicBezTo>
                  <a:cubicBezTo>
                    <a:pt x="70" y="0"/>
                    <a:pt x="74" y="17"/>
                    <a:pt x="73" y="24"/>
                  </a:cubicBezTo>
                  <a:cubicBezTo>
                    <a:pt x="73" y="30"/>
                    <a:pt x="72" y="37"/>
                    <a:pt x="72" y="37"/>
                  </a:cubicBezTo>
                  <a:cubicBezTo>
                    <a:pt x="72" y="37"/>
                    <a:pt x="74" y="38"/>
                    <a:pt x="74" y="43"/>
                  </a:cubicBezTo>
                  <a:cubicBezTo>
                    <a:pt x="73" y="54"/>
                    <a:pt x="69" y="49"/>
                    <a:pt x="68" y="54"/>
                  </a:cubicBezTo>
                  <a:cubicBezTo>
                    <a:pt x="66" y="67"/>
                    <a:pt x="61" y="65"/>
                    <a:pt x="61" y="72"/>
                  </a:cubicBezTo>
                  <a:cubicBezTo>
                    <a:pt x="61" y="84"/>
                    <a:pt x="66" y="89"/>
                    <a:pt x="82" y="95"/>
                  </a:cubicBezTo>
                  <a:cubicBezTo>
                    <a:pt x="98" y="102"/>
                    <a:pt x="111" y="108"/>
                    <a:pt x="111" y="115"/>
                  </a:cubicBezTo>
                  <a:close/>
                  <a:moveTo>
                    <a:pt x="124" y="136"/>
                  </a:moveTo>
                  <a:cubicBezTo>
                    <a:pt x="124" y="113"/>
                    <a:pt x="124" y="113"/>
                    <a:pt x="124" y="113"/>
                  </a:cubicBezTo>
                  <a:cubicBezTo>
                    <a:pt x="124" y="102"/>
                    <a:pt x="121" y="99"/>
                    <a:pt x="95" y="86"/>
                  </a:cubicBezTo>
                  <a:cubicBezTo>
                    <a:pt x="100" y="83"/>
                    <a:pt x="102" y="79"/>
                    <a:pt x="102" y="73"/>
                  </a:cubicBezTo>
                  <a:cubicBezTo>
                    <a:pt x="102" y="68"/>
                    <a:pt x="98" y="70"/>
                    <a:pt x="96" y="60"/>
                  </a:cubicBezTo>
                  <a:cubicBezTo>
                    <a:pt x="95" y="56"/>
                    <a:pt x="92" y="60"/>
                    <a:pt x="92" y="51"/>
                  </a:cubicBezTo>
                  <a:cubicBezTo>
                    <a:pt x="92" y="48"/>
                    <a:pt x="94" y="47"/>
                    <a:pt x="94" y="47"/>
                  </a:cubicBezTo>
                  <a:cubicBezTo>
                    <a:pt x="94" y="47"/>
                    <a:pt x="93" y="42"/>
                    <a:pt x="92" y="38"/>
                  </a:cubicBezTo>
                  <a:cubicBezTo>
                    <a:pt x="92" y="32"/>
                    <a:pt x="95" y="19"/>
                    <a:pt x="111" y="19"/>
                  </a:cubicBezTo>
                  <a:cubicBezTo>
                    <a:pt x="128" y="19"/>
                    <a:pt x="131" y="32"/>
                    <a:pt x="131" y="38"/>
                  </a:cubicBezTo>
                  <a:cubicBezTo>
                    <a:pt x="130" y="42"/>
                    <a:pt x="129" y="47"/>
                    <a:pt x="129" y="47"/>
                  </a:cubicBezTo>
                  <a:cubicBezTo>
                    <a:pt x="129" y="47"/>
                    <a:pt x="131" y="48"/>
                    <a:pt x="131" y="51"/>
                  </a:cubicBezTo>
                  <a:cubicBezTo>
                    <a:pt x="130" y="60"/>
                    <a:pt x="127" y="56"/>
                    <a:pt x="127" y="60"/>
                  </a:cubicBezTo>
                  <a:cubicBezTo>
                    <a:pt x="125" y="70"/>
                    <a:pt x="121" y="68"/>
                    <a:pt x="121" y="73"/>
                  </a:cubicBezTo>
                  <a:cubicBezTo>
                    <a:pt x="121" y="82"/>
                    <a:pt x="125" y="86"/>
                    <a:pt x="137" y="91"/>
                  </a:cubicBezTo>
                  <a:cubicBezTo>
                    <a:pt x="149" y="96"/>
                    <a:pt x="155" y="99"/>
                    <a:pt x="158" y="103"/>
                  </a:cubicBezTo>
                  <a:cubicBezTo>
                    <a:pt x="160" y="106"/>
                    <a:pt x="160" y="136"/>
                    <a:pt x="160" y="136"/>
                  </a:cubicBezTo>
                  <a:lnTo>
                    <a:pt x="124" y="136"/>
                  </a:lnTo>
                  <a:close/>
                </a:path>
              </a:pathLst>
            </a:custGeom>
            <a:solidFill>
              <a:srgbClr val="92D050"/>
            </a:solidFill>
            <a:ln w="9525">
              <a:solidFill>
                <a:srgbClr val="92D050"/>
              </a:solidFill>
              <a:round/>
              <a:headEnd/>
              <a:tailEnd/>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grpSp>
      <p:grpSp>
        <p:nvGrpSpPr>
          <p:cNvPr id="40" name="Gruppieren 2"/>
          <p:cNvGrpSpPr>
            <a:grpSpLocks noChangeAspect="1"/>
          </p:cNvGrpSpPr>
          <p:nvPr/>
        </p:nvGrpSpPr>
        <p:grpSpPr>
          <a:xfrm>
            <a:off x="8104545" y="4561086"/>
            <a:ext cx="360180" cy="360180"/>
            <a:chOff x="-1042867" y="2764795"/>
            <a:chExt cx="612000" cy="612000"/>
          </a:xfrm>
        </p:grpSpPr>
        <p:sp>
          <p:nvSpPr>
            <p:cNvPr id="41" name="Oval 210"/>
            <p:cNvSpPr>
              <a:spLocks noChangeAspect="1"/>
            </p:cNvSpPr>
            <p:nvPr/>
          </p:nvSpPr>
          <p:spPr>
            <a:xfrm>
              <a:off x="-1042867" y="2764795"/>
              <a:ext cx="612000" cy="612000"/>
            </a:xfrm>
            <a:prstGeom prst="ellipse">
              <a:avLst/>
            </a:prstGeom>
            <a:solidFill>
              <a:schemeClr val="bg1"/>
            </a:solidFill>
            <a:ln w="12700">
              <a:solidFill>
                <a:srgbClr val="8282A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defTabSz="1169887"/>
              <a:endParaRPr lang="en-GB" sz="2309" b="1" dirty="0">
                <a:solidFill>
                  <a:prstClr val="white"/>
                </a:solidFill>
                <a:latin typeface="Segoe UI"/>
              </a:endParaRPr>
            </a:p>
          </p:txBody>
        </p:sp>
        <p:sp>
          <p:nvSpPr>
            <p:cNvPr id="42" name="Freeform 62"/>
            <p:cNvSpPr>
              <a:spLocks noEditPoints="1"/>
            </p:cNvSpPr>
            <p:nvPr/>
          </p:nvSpPr>
          <p:spPr bwMode="auto">
            <a:xfrm>
              <a:off x="-951436" y="2835608"/>
              <a:ext cx="459684" cy="459684"/>
            </a:xfrm>
            <a:custGeom>
              <a:avLst/>
              <a:gdLst/>
              <a:ahLst/>
              <a:cxnLst>
                <a:cxn ang="0">
                  <a:pos x="0" y="91"/>
                </a:cxn>
                <a:cxn ang="0">
                  <a:pos x="16" y="106"/>
                </a:cxn>
                <a:cxn ang="0">
                  <a:pos x="27" y="102"/>
                </a:cxn>
                <a:cxn ang="0">
                  <a:pos x="55" y="73"/>
                </a:cxn>
                <a:cxn ang="0">
                  <a:pos x="63" y="81"/>
                </a:cxn>
                <a:cxn ang="0">
                  <a:pos x="66" y="92"/>
                </a:cxn>
                <a:cxn ang="0">
                  <a:pos x="77" y="103"/>
                </a:cxn>
                <a:cxn ang="0">
                  <a:pos x="93" y="103"/>
                </a:cxn>
                <a:cxn ang="0">
                  <a:pos x="92" y="87"/>
                </a:cxn>
                <a:cxn ang="0">
                  <a:pos x="81" y="76"/>
                </a:cxn>
                <a:cxn ang="0">
                  <a:pos x="71" y="73"/>
                </a:cxn>
                <a:cxn ang="0">
                  <a:pos x="63" y="66"/>
                </a:cxn>
                <a:cxn ang="0">
                  <a:pos x="68" y="61"/>
                </a:cxn>
                <a:cxn ang="0">
                  <a:pos x="98" y="53"/>
                </a:cxn>
                <a:cxn ang="0">
                  <a:pos x="107" y="33"/>
                </a:cxn>
                <a:cxn ang="0">
                  <a:pos x="107" y="33"/>
                </a:cxn>
                <a:cxn ang="0">
                  <a:pos x="102" y="29"/>
                </a:cxn>
                <a:cxn ang="0">
                  <a:pos x="99" y="30"/>
                </a:cxn>
                <a:cxn ang="0">
                  <a:pos x="98" y="31"/>
                </a:cxn>
                <a:cxn ang="0">
                  <a:pos x="93" y="36"/>
                </a:cxn>
                <a:cxn ang="0">
                  <a:pos x="82" y="40"/>
                </a:cxn>
                <a:cxn ang="0">
                  <a:pos x="71" y="35"/>
                </a:cxn>
                <a:cxn ang="0">
                  <a:pos x="67" y="24"/>
                </a:cxn>
                <a:cxn ang="0">
                  <a:pos x="71" y="13"/>
                </a:cxn>
                <a:cxn ang="0">
                  <a:pos x="76" y="9"/>
                </a:cxn>
                <a:cxn ang="0">
                  <a:pos x="77" y="7"/>
                </a:cxn>
                <a:cxn ang="0">
                  <a:pos x="78" y="4"/>
                </a:cxn>
                <a:cxn ang="0">
                  <a:pos x="74" y="0"/>
                </a:cxn>
                <a:cxn ang="0">
                  <a:pos x="73" y="0"/>
                </a:cxn>
                <a:cxn ang="0">
                  <a:pos x="54" y="9"/>
                </a:cxn>
                <a:cxn ang="0">
                  <a:pos x="46" y="39"/>
                </a:cxn>
                <a:cxn ang="0">
                  <a:pos x="41" y="44"/>
                </a:cxn>
                <a:cxn ang="0">
                  <a:pos x="20" y="23"/>
                </a:cxn>
                <a:cxn ang="0">
                  <a:pos x="20" y="17"/>
                </a:cxn>
                <a:cxn ang="0">
                  <a:pos x="7" y="11"/>
                </a:cxn>
                <a:cxn ang="0">
                  <a:pos x="0" y="17"/>
                </a:cxn>
                <a:cxn ang="0">
                  <a:pos x="7" y="31"/>
                </a:cxn>
                <a:cxn ang="0">
                  <a:pos x="13" y="31"/>
                </a:cxn>
                <a:cxn ang="0">
                  <a:pos x="33" y="51"/>
                </a:cxn>
                <a:cxn ang="0">
                  <a:pos x="5" y="80"/>
                </a:cxn>
                <a:cxn ang="0">
                  <a:pos x="0" y="91"/>
                </a:cxn>
                <a:cxn ang="0">
                  <a:pos x="12" y="90"/>
                </a:cxn>
                <a:cxn ang="0">
                  <a:pos x="17" y="84"/>
                </a:cxn>
                <a:cxn ang="0">
                  <a:pos x="23" y="90"/>
                </a:cxn>
                <a:cxn ang="0">
                  <a:pos x="17" y="95"/>
                </a:cxn>
                <a:cxn ang="0">
                  <a:pos x="12" y="90"/>
                </a:cxn>
              </a:cxnLst>
              <a:rect l="0" t="0" r="r" b="b"/>
              <a:pathLst>
                <a:path w="107" h="107">
                  <a:moveTo>
                    <a:pt x="0" y="91"/>
                  </a:moveTo>
                  <a:cubicBezTo>
                    <a:pt x="0" y="99"/>
                    <a:pt x="7" y="106"/>
                    <a:pt x="16" y="106"/>
                  </a:cubicBezTo>
                  <a:cubicBezTo>
                    <a:pt x="20" y="106"/>
                    <a:pt x="24" y="105"/>
                    <a:pt x="27" y="102"/>
                  </a:cubicBezTo>
                  <a:cubicBezTo>
                    <a:pt x="55" y="73"/>
                    <a:pt x="55" y="73"/>
                    <a:pt x="55" y="73"/>
                  </a:cubicBezTo>
                  <a:cubicBezTo>
                    <a:pt x="63" y="81"/>
                    <a:pt x="63" y="81"/>
                    <a:pt x="63" y="81"/>
                  </a:cubicBezTo>
                  <a:cubicBezTo>
                    <a:pt x="62" y="85"/>
                    <a:pt x="63" y="89"/>
                    <a:pt x="66" y="92"/>
                  </a:cubicBezTo>
                  <a:cubicBezTo>
                    <a:pt x="77" y="103"/>
                    <a:pt x="77" y="103"/>
                    <a:pt x="77" y="103"/>
                  </a:cubicBezTo>
                  <a:cubicBezTo>
                    <a:pt x="81" y="107"/>
                    <a:pt x="88" y="107"/>
                    <a:pt x="93" y="103"/>
                  </a:cubicBezTo>
                  <a:cubicBezTo>
                    <a:pt x="97" y="99"/>
                    <a:pt x="97" y="92"/>
                    <a:pt x="92" y="87"/>
                  </a:cubicBezTo>
                  <a:cubicBezTo>
                    <a:pt x="81" y="76"/>
                    <a:pt x="81" y="76"/>
                    <a:pt x="81" y="76"/>
                  </a:cubicBezTo>
                  <a:cubicBezTo>
                    <a:pt x="79" y="73"/>
                    <a:pt x="74" y="72"/>
                    <a:pt x="71" y="73"/>
                  </a:cubicBezTo>
                  <a:cubicBezTo>
                    <a:pt x="63" y="66"/>
                    <a:pt x="63" y="66"/>
                    <a:pt x="63" y="66"/>
                  </a:cubicBezTo>
                  <a:cubicBezTo>
                    <a:pt x="68" y="61"/>
                    <a:pt x="68" y="61"/>
                    <a:pt x="68" y="61"/>
                  </a:cubicBezTo>
                  <a:cubicBezTo>
                    <a:pt x="78" y="64"/>
                    <a:pt x="90" y="61"/>
                    <a:pt x="98" y="53"/>
                  </a:cubicBezTo>
                  <a:cubicBezTo>
                    <a:pt x="103" y="47"/>
                    <a:pt x="106" y="40"/>
                    <a:pt x="107" y="33"/>
                  </a:cubicBezTo>
                  <a:cubicBezTo>
                    <a:pt x="107" y="33"/>
                    <a:pt x="107" y="33"/>
                    <a:pt x="107" y="33"/>
                  </a:cubicBezTo>
                  <a:cubicBezTo>
                    <a:pt x="107" y="31"/>
                    <a:pt x="105" y="29"/>
                    <a:pt x="102" y="29"/>
                  </a:cubicBezTo>
                  <a:cubicBezTo>
                    <a:pt x="101" y="29"/>
                    <a:pt x="100" y="29"/>
                    <a:pt x="99" y="30"/>
                  </a:cubicBezTo>
                  <a:cubicBezTo>
                    <a:pt x="98" y="31"/>
                    <a:pt x="98" y="31"/>
                    <a:pt x="98" y="31"/>
                  </a:cubicBezTo>
                  <a:cubicBezTo>
                    <a:pt x="93" y="36"/>
                    <a:pt x="93" y="36"/>
                    <a:pt x="93" y="36"/>
                  </a:cubicBezTo>
                  <a:cubicBezTo>
                    <a:pt x="91" y="38"/>
                    <a:pt x="87" y="40"/>
                    <a:pt x="82" y="40"/>
                  </a:cubicBezTo>
                  <a:cubicBezTo>
                    <a:pt x="78" y="40"/>
                    <a:pt x="74" y="38"/>
                    <a:pt x="71" y="35"/>
                  </a:cubicBezTo>
                  <a:cubicBezTo>
                    <a:pt x="69" y="32"/>
                    <a:pt x="67" y="29"/>
                    <a:pt x="67" y="24"/>
                  </a:cubicBezTo>
                  <a:cubicBezTo>
                    <a:pt x="67" y="20"/>
                    <a:pt x="68" y="16"/>
                    <a:pt x="71" y="13"/>
                  </a:cubicBezTo>
                  <a:cubicBezTo>
                    <a:pt x="76" y="9"/>
                    <a:pt x="76" y="9"/>
                    <a:pt x="76" y="9"/>
                  </a:cubicBezTo>
                  <a:cubicBezTo>
                    <a:pt x="77" y="7"/>
                    <a:pt x="77" y="7"/>
                    <a:pt x="77" y="7"/>
                  </a:cubicBezTo>
                  <a:cubicBezTo>
                    <a:pt x="78" y="7"/>
                    <a:pt x="78" y="5"/>
                    <a:pt x="78" y="4"/>
                  </a:cubicBezTo>
                  <a:cubicBezTo>
                    <a:pt x="78" y="2"/>
                    <a:pt x="76" y="0"/>
                    <a:pt x="74" y="0"/>
                  </a:cubicBezTo>
                  <a:cubicBezTo>
                    <a:pt x="73" y="0"/>
                    <a:pt x="73" y="0"/>
                    <a:pt x="73" y="0"/>
                  </a:cubicBezTo>
                  <a:cubicBezTo>
                    <a:pt x="66" y="0"/>
                    <a:pt x="59" y="3"/>
                    <a:pt x="54" y="9"/>
                  </a:cubicBezTo>
                  <a:cubicBezTo>
                    <a:pt x="46" y="17"/>
                    <a:pt x="43" y="28"/>
                    <a:pt x="46" y="39"/>
                  </a:cubicBezTo>
                  <a:cubicBezTo>
                    <a:pt x="41" y="44"/>
                    <a:pt x="41" y="44"/>
                    <a:pt x="41" y="44"/>
                  </a:cubicBezTo>
                  <a:cubicBezTo>
                    <a:pt x="20" y="23"/>
                    <a:pt x="20" y="23"/>
                    <a:pt x="20" y="23"/>
                  </a:cubicBezTo>
                  <a:cubicBezTo>
                    <a:pt x="20" y="17"/>
                    <a:pt x="20" y="17"/>
                    <a:pt x="20" y="17"/>
                  </a:cubicBezTo>
                  <a:cubicBezTo>
                    <a:pt x="7" y="11"/>
                    <a:pt x="7" y="11"/>
                    <a:pt x="7" y="11"/>
                  </a:cubicBezTo>
                  <a:cubicBezTo>
                    <a:pt x="0" y="17"/>
                    <a:pt x="0" y="17"/>
                    <a:pt x="0" y="17"/>
                  </a:cubicBezTo>
                  <a:cubicBezTo>
                    <a:pt x="7" y="31"/>
                    <a:pt x="7" y="31"/>
                    <a:pt x="7" y="31"/>
                  </a:cubicBezTo>
                  <a:cubicBezTo>
                    <a:pt x="13" y="31"/>
                    <a:pt x="13" y="31"/>
                    <a:pt x="13" y="31"/>
                  </a:cubicBezTo>
                  <a:cubicBezTo>
                    <a:pt x="33" y="51"/>
                    <a:pt x="33" y="51"/>
                    <a:pt x="33" y="51"/>
                  </a:cubicBezTo>
                  <a:cubicBezTo>
                    <a:pt x="5" y="80"/>
                    <a:pt x="5" y="80"/>
                    <a:pt x="5" y="80"/>
                  </a:cubicBezTo>
                  <a:cubicBezTo>
                    <a:pt x="2" y="82"/>
                    <a:pt x="0" y="86"/>
                    <a:pt x="0" y="91"/>
                  </a:cubicBezTo>
                  <a:close/>
                  <a:moveTo>
                    <a:pt x="12" y="90"/>
                  </a:moveTo>
                  <a:cubicBezTo>
                    <a:pt x="12" y="87"/>
                    <a:pt x="14" y="84"/>
                    <a:pt x="17" y="84"/>
                  </a:cubicBezTo>
                  <a:cubicBezTo>
                    <a:pt x="20" y="84"/>
                    <a:pt x="23" y="87"/>
                    <a:pt x="23" y="90"/>
                  </a:cubicBezTo>
                  <a:cubicBezTo>
                    <a:pt x="23" y="93"/>
                    <a:pt x="20" y="95"/>
                    <a:pt x="17" y="95"/>
                  </a:cubicBezTo>
                  <a:cubicBezTo>
                    <a:pt x="14" y="95"/>
                    <a:pt x="12" y="93"/>
                    <a:pt x="12" y="90"/>
                  </a:cubicBezTo>
                  <a:close/>
                </a:path>
              </a:pathLst>
            </a:custGeom>
            <a:solidFill>
              <a:srgbClr val="7030A0"/>
            </a:solidFill>
            <a:ln w="9525">
              <a:solidFill>
                <a:srgbClr val="7030A0"/>
              </a:solidFill>
              <a:round/>
              <a:headEnd/>
              <a:tailEnd/>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grpSp>
      <p:grpSp>
        <p:nvGrpSpPr>
          <p:cNvPr id="43" name="Gruppieren 4"/>
          <p:cNvGrpSpPr>
            <a:grpSpLocks noChangeAspect="1"/>
          </p:cNvGrpSpPr>
          <p:nvPr/>
        </p:nvGrpSpPr>
        <p:grpSpPr>
          <a:xfrm>
            <a:off x="3008707" y="2120056"/>
            <a:ext cx="360180" cy="360180"/>
            <a:chOff x="-1042867" y="4019487"/>
            <a:chExt cx="612000" cy="612000"/>
          </a:xfrm>
        </p:grpSpPr>
        <p:sp>
          <p:nvSpPr>
            <p:cNvPr id="44" name="Oval 210"/>
            <p:cNvSpPr>
              <a:spLocks noChangeAspect="1"/>
            </p:cNvSpPr>
            <p:nvPr/>
          </p:nvSpPr>
          <p:spPr>
            <a:xfrm flipH="1">
              <a:off x="-1042867" y="4019487"/>
              <a:ext cx="612000" cy="612000"/>
            </a:xfrm>
            <a:prstGeom prst="ellipse">
              <a:avLst/>
            </a:prstGeom>
            <a:solidFill>
              <a:schemeClr val="bg1"/>
            </a:solidFill>
            <a:ln w="1270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defTabSz="1169887"/>
              <a:endParaRPr lang="en-GB" sz="2309" b="1" dirty="0">
                <a:solidFill>
                  <a:prstClr val="white"/>
                </a:solidFill>
                <a:latin typeface="Segoe UI"/>
              </a:endParaRPr>
            </a:p>
          </p:txBody>
        </p:sp>
        <p:sp>
          <p:nvSpPr>
            <p:cNvPr id="45" name="Freeform 41"/>
            <p:cNvSpPr>
              <a:spLocks noEditPoints="1"/>
            </p:cNvSpPr>
            <p:nvPr/>
          </p:nvSpPr>
          <p:spPr bwMode="auto">
            <a:xfrm>
              <a:off x="-977315" y="4143913"/>
              <a:ext cx="497527" cy="448169"/>
            </a:xfrm>
            <a:custGeom>
              <a:avLst/>
              <a:gdLst/>
              <a:ahLst/>
              <a:cxnLst>
                <a:cxn ang="0">
                  <a:pos x="54" y="14"/>
                </a:cxn>
                <a:cxn ang="0">
                  <a:pos x="31" y="0"/>
                </a:cxn>
                <a:cxn ang="0">
                  <a:pos x="0" y="31"/>
                </a:cxn>
                <a:cxn ang="0">
                  <a:pos x="49" y="93"/>
                </a:cxn>
                <a:cxn ang="0">
                  <a:pos x="50" y="94"/>
                </a:cxn>
                <a:cxn ang="0">
                  <a:pos x="58" y="94"/>
                </a:cxn>
                <a:cxn ang="0">
                  <a:pos x="58" y="93"/>
                </a:cxn>
                <a:cxn ang="0">
                  <a:pos x="107" y="31"/>
                </a:cxn>
                <a:cxn ang="0">
                  <a:pos x="76" y="0"/>
                </a:cxn>
                <a:cxn ang="0">
                  <a:pos x="54" y="14"/>
                </a:cxn>
                <a:cxn ang="0">
                  <a:pos x="77" y="20"/>
                </a:cxn>
                <a:cxn ang="0">
                  <a:pos x="74" y="16"/>
                </a:cxn>
                <a:cxn ang="0">
                  <a:pos x="78" y="11"/>
                </a:cxn>
                <a:cxn ang="0">
                  <a:pos x="89" y="17"/>
                </a:cxn>
                <a:cxn ang="0">
                  <a:pos x="96" y="29"/>
                </a:cxn>
                <a:cxn ang="0">
                  <a:pos x="91" y="33"/>
                </a:cxn>
                <a:cxn ang="0">
                  <a:pos x="87" y="30"/>
                </a:cxn>
                <a:cxn ang="0">
                  <a:pos x="77" y="20"/>
                </a:cxn>
              </a:cxnLst>
              <a:rect l="0" t="0" r="r" b="b"/>
              <a:pathLst>
                <a:path w="107" h="96">
                  <a:moveTo>
                    <a:pt x="54" y="14"/>
                  </a:moveTo>
                  <a:cubicBezTo>
                    <a:pt x="51" y="5"/>
                    <a:pt x="40" y="0"/>
                    <a:pt x="31" y="0"/>
                  </a:cubicBezTo>
                  <a:cubicBezTo>
                    <a:pt x="14" y="0"/>
                    <a:pt x="0" y="13"/>
                    <a:pt x="0" y="31"/>
                  </a:cubicBezTo>
                  <a:cubicBezTo>
                    <a:pt x="0" y="64"/>
                    <a:pt x="32" y="73"/>
                    <a:pt x="49" y="93"/>
                  </a:cubicBezTo>
                  <a:cubicBezTo>
                    <a:pt x="49" y="93"/>
                    <a:pt x="50" y="94"/>
                    <a:pt x="50" y="94"/>
                  </a:cubicBezTo>
                  <a:cubicBezTo>
                    <a:pt x="52" y="96"/>
                    <a:pt x="55" y="96"/>
                    <a:pt x="58" y="94"/>
                  </a:cubicBezTo>
                  <a:cubicBezTo>
                    <a:pt x="58" y="94"/>
                    <a:pt x="58" y="93"/>
                    <a:pt x="58" y="93"/>
                  </a:cubicBezTo>
                  <a:cubicBezTo>
                    <a:pt x="75" y="73"/>
                    <a:pt x="107" y="65"/>
                    <a:pt x="107" y="31"/>
                  </a:cubicBezTo>
                  <a:cubicBezTo>
                    <a:pt x="107" y="13"/>
                    <a:pt x="93" y="0"/>
                    <a:pt x="76" y="0"/>
                  </a:cubicBezTo>
                  <a:cubicBezTo>
                    <a:pt x="67" y="0"/>
                    <a:pt x="56" y="5"/>
                    <a:pt x="54" y="14"/>
                  </a:cubicBezTo>
                  <a:close/>
                  <a:moveTo>
                    <a:pt x="77" y="20"/>
                  </a:moveTo>
                  <a:cubicBezTo>
                    <a:pt x="75" y="20"/>
                    <a:pt x="74" y="18"/>
                    <a:pt x="74" y="16"/>
                  </a:cubicBezTo>
                  <a:cubicBezTo>
                    <a:pt x="74" y="13"/>
                    <a:pt x="76" y="11"/>
                    <a:pt x="78" y="11"/>
                  </a:cubicBezTo>
                  <a:cubicBezTo>
                    <a:pt x="82" y="11"/>
                    <a:pt x="86" y="14"/>
                    <a:pt x="89" y="17"/>
                  </a:cubicBezTo>
                  <a:cubicBezTo>
                    <a:pt x="93" y="21"/>
                    <a:pt x="96" y="26"/>
                    <a:pt x="96" y="29"/>
                  </a:cubicBezTo>
                  <a:cubicBezTo>
                    <a:pt x="96" y="31"/>
                    <a:pt x="94" y="33"/>
                    <a:pt x="91" y="33"/>
                  </a:cubicBezTo>
                  <a:cubicBezTo>
                    <a:pt x="89" y="33"/>
                    <a:pt x="87" y="32"/>
                    <a:pt x="87" y="30"/>
                  </a:cubicBezTo>
                  <a:cubicBezTo>
                    <a:pt x="86" y="25"/>
                    <a:pt x="82" y="21"/>
                    <a:pt x="77" y="20"/>
                  </a:cubicBezTo>
                  <a:close/>
                </a:path>
              </a:pathLst>
            </a:custGeom>
            <a:solidFill>
              <a:srgbClr val="C00000"/>
            </a:solidFill>
            <a:ln w="9525">
              <a:noFill/>
              <a:round/>
              <a:headEnd/>
              <a:tailEnd/>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grpSp>
      <p:grpSp>
        <p:nvGrpSpPr>
          <p:cNvPr id="46" name="Group 45"/>
          <p:cNvGrpSpPr/>
          <p:nvPr/>
        </p:nvGrpSpPr>
        <p:grpSpPr>
          <a:xfrm>
            <a:off x="3008707" y="4549828"/>
            <a:ext cx="360180" cy="360180"/>
            <a:chOff x="4453663" y="4849050"/>
            <a:chExt cx="468000" cy="468000"/>
          </a:xfrm>
        </p:grpSpPr>
        <p:sp>
          <p:nvSpPr>
            <p:cNvPr id="47" name="Oval 210"/>
            <p:cNvSpPr>
              <a:spLocks noChangeAspect="1"/>
            </p:cNvSpPr>
            <p:nvPr/>
          </p:nvSpPr>
          <p:spPr>
            <a:xfrm flipH="1">
              <a:off x="4453663" y="4849050"/>
              <a:ext cx="468000" cy="468000"/>
            </a:xfrm>
            <a:prstGeom prst="ellipse">
              <a:avLst/>
            </a:prstGeom>
            <a:solidFill>
              <a:schemeClr val="bg1"/>
            </a:solidFill>
            <a:ln w="12700">
              <a:solidFill>
                <a:srgbClr val="4A7EC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a:endParaRPr lang="en-GB" sz="1385" b="1" dirty="0">
                <a:solidFill>
                  <a:schemeClr val="bg1"/>
                </a:solidFill>
              </a:endParaRPr>
            </a:p>
          </p:txBody>
        </p:sp>
        <p:grpSp>
          <p:nvGrpSpPr>
            <p:cNvPr id="48" name="Gruppieren 59"/>
            <p:cNvGrpSpPr/>
            <p:nvPr/>
          </p:nvGrpSpPr>
          <p:grpSpPr>
            <a:xfrm>
              <a:off x="4466856" y="4958245"/>
              <a:ext cx="449467" cy="332344"/>
              <a:chOff x="1404938" y="1736726"/>
              <a:chExt cx="6000750" cy="4437062"/>
            </a:xfrm>
            <a:solidFill>
              <a:schemeClr val="accent4">
                <a:lumMod val="60000"/>
                <a:lumOff val="40000"/>
              </a:schemeClr>
            </a:solidFill>
          </p:grpSpPr>
          <p:sp>
            <p:nvSpPr>
              <p:cNvPr id="49" name="Freeform 7"/>
              <p:cNvSpPr>
                <a:spLocks/>
              </p:cNvSpPr>
              <p:nvPr/>
            </p:nvSpPr>
            <p:spPr bwMode="auto">
              <a:xfrm>
                <a:off x="140493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0" name="Freeform 8"/>
              <p:cNvSpPr>
                <a:spLocks/>
              </p:cNvSpPr>
              <p:nvPr/>
            </p:nvSpPr>
            <p:spPr bwMode="auto">
              <a:xfrm>
                <a:off x="3448050" y="1785938"/>
                <a:ext cx="1922463" cy="906463"/>
              </a:xfrm>
              <a:custGeom>
                <a:avLst/>
                <a:gdLst>
                  <a:gd name="T0" fmla="*/ 0 w 1211"/>
                  <a:gd name="T1" fmla="*/ 571 h 571"/>
                  <a:gd name="T2" fmla="*/ 605 w 1211"/>
                  <a:gd name="T3" fmla="*/ 0 h 571"/>
                  <a:gd name="T4" fmla="*/ 1211 w 1211"/>
                  <a:gd name="T5" fmla="*/ 571 h 571"/>
                  <a:gd name="T6" fmla="*/ 0 w 1211"/>
                  <a:gd name="T7" fmla="*/ 571 h 571"/>
                </a:gdLst>
                <a:ahLst/>
                <a:cxnLst>
                  <a:cxn ang="0">
                    <a:pos x="T0" y="T1"/>
                  </a:cxn>
                  <a:cxn ang="0">
                    <a:pos x="T2" y="T3"/>
                  </a:cxn>
                  <a:cxn ang="0">
                    <a:pos x="T4" y="T5"/>
                  </a:cxn>
                  <a:cxn ang="0">
                    <a:pos x="T6" y="T7"/>
                  </a:cxn>
                </a:cxnLst>
                <a:rect l="0" t="0" r="r" b="b"/>
                <a:pathLst>
                  <a:path w="1211" h="571">
                    <a:moveTo>
                      <a:pt x="0" y="571"/>
                    </a:moveTo>
                    <a:lnTo>
                      <a:pt x="605" y="0"/>
                    </a:lnTo>
                    <a:lnTo>
                      <a:pt x="1211" y="571"/>
                    </a:lnTo>
                    <a:lnTo>
                      <a:pt x="0" y="571"/>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1" name="Freeform 9"/>
              <p:cNvSpPr>
                <a:spLocks/>
              </p:cNvSpPr>
              <p:nvPr/>
            </p:nvSpPr>
            <p:spPr bwMode="auto">
              <a:xfrm>
                <a:off x="547528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2" name="Freeform 10"/>
              <p:cNvSpPr>
                <a:spLocks/>
              </p:cNvSpPr>
              <p:nvPr/>
            </p:nvSpPr>
            <p:spPr bwMode="auto">
              <a:xfrm>
                <a:off x="2424113" y="1736726"/>
                <a:ext cx="1922463" cy="909638"/>
              </a:xfrm>
              <a:custGeom>
                <a:avLst/>
                <a:gdLst>
                  <a:gd name="T0" fmla="*/ 0 w 1211"/>
                  <a:gd name="T1" fmla="*/ 0 h 573"/>
                  <a:gd name="T2" fmla="*/ 605 w 1211"/>
                  <a:gd name="T3" fmla="*/ 573 h 573"/>
                  <a:gd name="T4" fmla="*/ 1211 w 1211"/>
                  <a:gd name="T5" fmla="*/ 0 h 573"/>
                  <a:gd name="T6" fmla="*/ 0 w 1211"/>
                  <a:gd name="T7" fmla="*/ 0 h 573"/>
                </a:gdLst>
                <a:ahLst/>
                <a:cxnLst>
                  <a:cxn ang="0">
                    <a:pos x="T0" y="T1"/>
                  </a:cxn>
                  <a:cxn ang="0">
                    <a:pos x="T2" y="T3"/>
                  </a:cxn>
                  <a:cxn ang="0">
                    <a:pos x="T4" y="T5"/>
                  </a:cxn>
                  <a:cxn ang="0">
                    <a:pos x="T6" y="T7"/>
                  </a:cxn>
                </a:cxnLst>
                <a:rect l="0" t="0" r="r" b="b"/>
                <a:pathLst>
                  <a:path w="1211" h="573">
                    <a:moveTo>
                      <a:pt x="0" y="0"/>
                    </a:moveTo>
                    <a:lnTo>
                      <a:pt x="605" y="573"/>
                    </a:lnTo>
                    <a:lnTo>
                      <a:pt x="1211" y="0"/>
                    </a:lnTo>
                    <a:lnTo>
                      <a:pt x="0"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3" name="Freeform 11"/>
              <p:cNvSpPr>
                <a:spLocks/>
              </p:cNvSpPr>
              <p:nvPr/>
            </p:nvSpPr>
            <p:spPr bwMode="auto">
              <a:xfrm>
                <a:off x="4346583" y="1756034"/>
                <a:ext cx="2116761" cy="793105"/>
              </a:xfrm>
              <a:custGeom>
                <a:avLst/>
                <a:gdLst>
                  <a:gd name="T0" fmla="*/ 0 w 1213"/>
                  <a:gd name="T1" fmla="*/ 0 h 573"/>
                  <a:gd name="T2" fmla="*/ 606 w 1213"/>
                  <a:gd name="T3" fmla="*/ 573 h 573"/>
                  <a:gd name="T4" fmla="*/ 1213 w 1213"/>
                  <a:gd name="T5" fmla="*/ 0 h 573"/>
                  <a:gd name="T6" fmla="*/ 0 w 1213"/>
                  <a:gd name="T7" fmla="*/ 0 h 573"/>
                </a:gdLst>
                <a:ahLst/>
                <a:cxnLst>
                  <a:cxn ang="0">
                    <a:pos x="T0" y="T1"/>
                  </a:cxn>
                  <a:cxn ang="0">
                    <a:pos x="T2" y="T3"/>
                  </a:cxn>
                  <a:cxn ang="0">
                    <a:pos x="T4" y="T5"/>
                  </a:cxn>
                  <a:cxn ang="0">
                    <a:pos x="T6" y="T7"/>
                  </a:cxn>
                </a:cxnLst>
                <a:rect l="0" t="0" r="r" b="b"/>
                <a:pathLst>
                  <a:path w="1213" h="573">
                    <a:moveTo>
                      <a:pt x="0" y="0"/>
                    </a:moveTo>
                    <a:lnTo>
                      <a:pt x="606" y="573"/>
                    </a:lnTo>
                    <a:lnTo>
                      <a:pt x="1213" y="0"/>
                    </a:lnTo>
                    <a:lnTo>
                      <a:pt x="0"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4" name="Freeform 12"/>
              <p:cNvSpPr>
                <a:spLocks/>
              </p:cNvSpPr>
              <p:nvPr/>
            </p:nvSpPr>
            <p:spPr bwMode="auto">
              <a:xfrm>
                <a:off x="4410075" y="2763838"/>
                <a:ext cx="2995613" cy="3409950"/>
              </a:xfrm>
              <a:custGeom>
                <a:avLst/>
                <a:gdLst>
                  <a:gd name="T0" fmla="*/ 1887 w 1887"/>
                  <a:gd name="T1" fmla="*/ 0 h 2148"/>
                  <a:gd name="T2" fmla="*/ 642 w 1887"/>
                  <a:gd name="T3" fmla="*/ 0 h 2148"/>
                  <a:gd name="T4" fmla="*/ 0 w 1887"/>
                  <a:gd name="T5" fmla="*/ 2148 h 2148"/>
                  <a:gd name="T6" fmla="*/ 1887 w 1887"/>
                  <a:gd name="T7" fmla="*/ 0 h 2148"/>
                  <a:gd name="T8" fmla="*/ 1887 w 1887"/>
                  <a:gd name="T9" fmla="*/ 0 h 2148"/>
                </a:gdLst>
                <a:ahLst/>
                <a:cxnLst>
                  <a:cxn ang="0">
                    <a:pos x="T0" y="T1"/>
                  </a:cxn>
                  <a:cxn ang="0">
                    <a:pos x="T2" y="T3"/>
                  </a:cxn>
                  <a:cxn ang="0">
                    <a:pos x="T4" y="T5"/>
                  </a:cxn>
                  <a:cxn ang="0">
                    <a:pos x="T6" y="T7"/>
                  </a:cxn>
                  <a:cxn ang="0">
                    <a:pos x="T8" y="T9"/>
                  </a:cxn>
                </a:cxnLst>
                <a:rect l="0" t="0" r="r" b="b"/>
                <a:pathLst>
                  <a:path w="1887" h="2148">
                    <a:moveTo>
                      <a:pt x="1887" y="0"/>
                    </a:moveTo>
                    <a:lnTo>
                      <a:pt x="642" y="0"/>
                    </a:lnTo>
                    <a:lnTo>
                      <a:pt x="0" y="2148"/>
                    </a:lnTo>
                    <a:lnTo>
                      <a:pt x="1887" y="0"/>
                    </a:lnTo>
                    <a:lnTo>
                      <a:pt x="1887"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5" name="Freeform 13"/>
              <p:cNvSpPr>
                <a:spLocks/>
              </p:cNvSpPr>
              <p:nvPr/>
            </p:nvSpPr>
            <p:spPr bwMode="auto">
              <a:xfrm>
                <a:off x="3432175" y="2763838"/>
                <a:ext cx="1909763" cy="3284538"/>
              </a:xfrm>
              <a:custGeom>
                <a:avLst/>
                <a:gdLst>
                  <a:gd name="T0" fmla="*/ 0 w 1203"/>
                  <a:gd name="T1" fmla="*/ 0 h 2069"/>
                  <a:gd name="T2" fmla="*/ 601 w 1203"/>
                  <a:gd name="T3" fmla="*/ 2069 h 2069"/>
                  <a:gd name="T4" fmla="*/ 1203 w 1203"/>
                  <a:gd name="T5" fmla="*/ 0 h 2069"/>
                  <a:gd name="T6" fmla="*/ 0 w 1203"/>
                  <a:gd name="T7" fmla="*/ 0 h 2069"/>
                </a:gdLst>
                <a:ahLst/>
                <a:cxnLst>
                  <a:cxn ang="0">
                    <a:pos x="T0" y="T1"/>
                  </a:cxn>
                  <a:cxn ang="0">
                    <a:pos x="T2" y="T3"/>
                  </a:cxn>
                  <a:cxn ang="0">
                    <a:pos x="T4" y="T5"/>
                  </a:cxn>
                  <a:cxn ang="0">
                    <a:pos x="T6" y="T7"/>
                  </a:cxn>
                </a:cxnLst>
                <a:rect l="0" t="0" r="r" b="b"/>
                <a:pathLst>
                  <a:path w="1203" h="2069">
                    <a:moveTo>
                      <a:pt x="0" y="0"/>
                    </a:moveTo>
                    <a:lnTo>
                      <a:pt x="601" y="2069"/>
                    </a:lnTo>
                    <a:lnTo>
                      <a:pt x="1203" y="0"/>
                    </a:lnTo>
                    <a:lnTo>
                      <a:pt x="0"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6" name="Freeform 14"/>
              <p:cNvSpPr>
                <a:spLocks noEditPoints="1"/>
              </p:cNvSpPr>
              <p:nvPr/>
            </p:nvSpPr>
            <p:spPr bwMode="auto">
              <a:xfrm>
                <a:off x="1409012" y="2763838"/>
                <a:ext cx="2932113" cy="3409950"/>
              </a:xfrm>
              <a:custGeom>
                <a:avLst/>
                <a:gdLst>
                  <a:gd name="T0" fmla="*/ 1218 w 1847"/>
                  <a:gd name="T1" fmla="*/ 0 h 2148"/>
                  <a:gd name="T2" fmla="*/ 0 w 1847"/>
                  <a:gd name="T3" fmla="*/ 0 h 2148"/>
                  <a:gd name="T4" fmla="*/ 1847 w 1847"/>
                  <a:gd name="T5" fmla="*/ 2148 h 2148"/>
                  <a:gd name="T6" fmla="*/ 1218 w 1847"/>
                  <a:gd name="T7" fmla="*/ 0 h 2148"/>
                  <a:gd name="T8" fmla="*/ 854 w 1847"/>
                  <a:gd name="T9" fmla="*/ 858 h 2148"/>
                  <a:gd name="T10" fmla="*/ 775 w 1847"/>
                  <a:gd name="T11" fmla="*/ 519 h 2148"/>
                  <a:gd name="T12" fmla="*/ 437 w 1847"/>
                  <a:gd name="T13" fmla="*/ 440 h 2148"/>
                  <a:gd name="T14" fmla="*/ 775 w 1847"/>
                  <a:gd name="T15" fmla="*/ 361 h 2148"/>
                  <a:gd name="T16" fmla="*/ 854 w 1847"/>
                  <a:gd name="T17" fmla="*/ 22 h 2148"/>
                  <a:gd name="T18" fmla="*/ 934 w 1847"/>
                  <a:gd name="T19" fmla="*/ 361 h 2148"/>
                  <a:gd name="T20" fmla="*/ 1272 w 1847"/>
                  <a:gd name="T21" fmla="*/ 440 h 2148"/>
                  <a:gd name="T22" fmla="*/ 934 w 1847"/>
                  <a:gd name="T23" fmla="*/ 519 h 2148"/>
                  <a:gd name="T24" fmla="*/ 854 w 1847"/>
                  <a:gd name="T25" fmla="*/ 858 h 2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7" h="2148">
                    <a:moveTo>
                      <a:pt x="1218" y="0"/>
                    </a:moveTo>
                    <a:lnTo>
                      <a:pt x="0" y="0"/>
                    </a:lnTo>
                    <a:lnTo>
                      <a:pt x="1847" y="2148"/>
                    </a:lnTo>
                    <a:lnTo>
                      <a:pt x="1218" y="0"/>
                    </a:lnTo>
                    <a:close/>
                    <a:moveTo>
                      <a:pt x="854" y="858"/>
                    </a:moveTo>
                    <a:lnTo>
                      <a:pt x="775" y="519"/>
                    </a:lnTo>
                    <a:lnTo>
                      <a:pt x="437" y="440"/>
                    </a:lnTo>
                    <a:lnTo>
                      <a:pt x="775" y="361"/>
                    </a:lnTo>
                    <a:lnTo>
                      <a:pt x="854" y="22"/>
                    </a:lnTo>
                    <a:lnTo>
                      <a:pt x="934" y="361"/>
                    </a:lnTo>
                    <a:lnTo>
                      <a:pt x="1272" y="440"/>
                    </a:lnTo>
                    <a:lnTo>
                      <a:pt x="934" y="519"/>
                    </a:lnTo>
                    <a:lnTo>
                      <a:pt x="854" y="858"/>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grpSp>
      </p:grpSp>
      <p:sp>
        <p:nvSpPr>
          <p:cNvPr id="87" name="Text Box 5"/>
          <p:cNvSpPr txBox="1">
            <a:spLocks noChangeArrowheads="1"/>
          </p:cNvSpPr>
          <p:nvPr/>
        </p:nvSpPr>
        <p:spPr bwMode="auto">
          <a:xfrm>
            <a:off x="9024143" y="6891905"/>
            <a:ext cx="3429902" cy="443391"/>
          </a:xfrm>
          <a:prstGeom prst="rect">
            <a:avLst/>
          </a:prstGeom>
          <a:noFill/>
          <a:ln>
            <a:noFill/>
          </a:ln>
          <a:effectLst/>
          <a:extLst/>
        </p:spPr>
        <p:txBody>
          <a:bodyPr vert="horz" wrap="square" lIns="0" tIns="0" rIns="0" bIns="0" numCol="1" anchor="b" anchorCtr="0" compatLnSpc="1">
            <a:prstTxWarp prst="textNoShape">
              <a:avLst/>
            </a:prstTxWarp>
            <a:spAutoFit/>
          </a:bodyPr>
          <a:lstStyle/>
          <a:p>
            <a:pPr marL="474121" indent="-474121" defTabSz="1219170" fontAlgn="base">
              <a:lnSpc>
                <a:spcPct val="90000"/>
              </a:lnSpc>
              <a:spcBef>
                <a:spcPct val="0"/>
              </a:spcBef>
              <a:spcAft>
                <a:spcPct val="0"/>
              </a:spcAft>
            </a:pPr>
            <a:r>
              <a:rPr lang="en-ZA" sz="1067" b="1" dirty="0">
                <a:latin typeface="Calibri"/>
                <a:cs typeface="Arial" pitchFamily="34" charset="0"/>
              </a:rPr>
              <a:t>NOTE:	 Indexed vs. average of all items in facet</a:t>
            </a:r>
            <a:br>
              <a:rPr lang="en-ZA" sz="1067" b="1" dirty="0">
                <a:latin typeface="Calibri"/>
                <a:cs typeface="Arial" pitchFamily="34" charset="0"/>
              </a:rPr>
            </a:br>
            <a:r>
              <a:rPr lang="en-ZA" sz="1067" b="1" dirty="0">
                <a:latin typeface="Calibri"/>
                <a:cs typeface="Arial" pitchFamily="34" charset="0"/>
              </a:rPr>
              <a:t>We report all items with a score which is 1 standard deviation higher than the average</a:t>
            </a:r>
            <a:endParaRPr lang="en-US" sz="1067" dirty="0">
              <a:latin typeface="Calibri"/>
              <a:cs typeface="Arial" pitchFamily="34" charset="0"/>
            </a:endParaRPr>
          </a:p>
        </p:txBody>
      </p:sp>
      <p:sp>
        <p:nvSpPr>
          <p:cNvPr id="88" name="Freeform 54"/>
          <p:cNvSpPr>
            <a:spLocks noEditPoints="1"/>
          </p:cNvSpPr>
          <p:nvPr/>
        </p:nvSpPr>
        <p:spPr bwMode="auto">
          <a:xfrm>
            <a:off x="9100298" y="7055750"/>
            <a:ext cx="283884" cy="237981"/>
          </a:xfrm>
          <a:custGeom>
            <a:avLst/>
            <a:gdLst/>
            <a:ahLst/>
            <a:cxnLst>
              <a:cxn ang="0">
                <a:pos x="196" y="192"/>
              </a:cxn>
              <a:cxn ang="0">
                <a:pos x="18" y="192"/>
              </a:cxn>
              <a:cxn ang="0">
                <a:pos x="0" y="177"/>
              </a:cxn>
              <a:cxn ang="0">
                <a:pos x="4" y="165"/>
              </a:cxn>
              <a:cxn ang="0">
                <a:pos x="92" y="11"/>
              </a:cxn>
              <a:cxn ang="0">
                <a:pos x="107" y="0"/>
              </a:cxn>
              <a:cxn ang="0">
                <a:pos x="122" y="11"/>
              </a:cxn>
              <a:cxn ang="0">
                <a:pos x="210" y="165"/>
              </a:cxn>
              <a:cxn ang="0">
                <a:pos x="214" y="177"/>
              </a:cxn>
              <a:cxn ang="0">
                <a:pos x="196" y="192"/>
              </a:cxn>
              <a:cxn ang="0">
                <a:pos x="120" y="51"/>
              </a:cxn>
              <a:cxn ang="0">
                <a:pos x="94" y="51"/>
              </a:cxn>
              <a:cxn ang="0">
                <a:pos x="94" y="79"/>
              </a:cxn>
              <a:cxn ang="0">
                <a:pos x="96" y="94"/>
              </a:cxn>
              <a:cxn ang="0">
                <a:pos x="101" y="125"/>
              </a:cxn>
              <a:cxn ang="0">
                <a:pos x="112" y="125"/>
              </a:cxn>
              <a:cxn ang="0">
                <a:pos x="118" y="94"/>
              </a:cxn>
              <a:cxn ang="0">
                <a:pos x="120" y="79"/>
              </a:cxn>
              <a:cxn ang="0">
                <a:pos x="120" y="51"/>
              </a:cxn>
              <a:cxn ang="0">
                <a:pos x="107" y="140"/>
              </a:cxn>
              <a:cxn ang="0">
                <a:pos x="94" y="153"/>
              </a:cxn>
              <a:cxn ang="0">
                <a:pos x="107" y="167"/>
              </a:cxn>
              <a:cxn ang="0">
                <a:pos x="120" y="153"/>
              </a:cxn>
              <a:cxn ang="0">
                <a:pos x="107" y="140"/>
              </a:cxn>
            </a:cxnLst>
            <a:rect l="0" t="0" r="r" b="b"/>
            <a:pathLst>
              <a:path w="214" h="192">
                <a:moveTo>
                  <a:pt x="196" y="192"/>
                </a:moveTo>
                <a:cubicBezTo>
                  <a:pt x="18" y="192"/>
                  <a:pt x="18" y="192"/>
                  <a:pt x="18" y="192"/>
                </a:cubicBezTo>
                <a:cubicBezTo>
                  <a:pt x="9" y="192"/>
                  <a:pt x="0" y="187"/>
                  <a:pt x="0" y="177"/>
                </a:cubicBezTo>
                <a:cubicBezTo>
                  <a:pt x="0" y="173"/>
                  <a:pt x="1" y="169"/>
                  <a:pt x="4" y="165"/>
                </a:cubicBezTo>
                <a:cubicBezTo>
                  <a:pt x="92" y="11"/>
                  <a:pt x="92" y="11"/>
                  <a:pt x="92" y="11"/>
                </a:cubicBezTo>
                <a:cubicBezTo>
                  <a:pt x="95" y="5"/>
                  <a:pt x="100" y="0"/>
                  <a:pt x="107" y="0"/>
                </a:cubicBezTo>
                <a:cubicBezTo>
                  <a:pt x="114" y="0"/>
                  <a:pt x="119" y="5"/>
                  <a:pt x="122" y="11"/>
                </a:cubicBezTo>
                <a:cubicBezTo>
                  <a:pt x="210" y="165"/>
                  <a:pt x="210" y="165"/>
                  <a:pt x="210" y="165"/>
                </a:cubicBezTo>
                <a:cubicBezTo>
                  <a:pt x="212" y="169"/>
                  <a:pt x="214" y="173"/>
                  <a:pt x="214" y="177"/>
                </a:cubicBezTo>
                <a:cubicBezTo>
                  <a:pt x="214" y="187"/>
                  <a:pt x="205" y="192"/>
                  <a:pt x="196" y="192"/>
                </a:cubicBezTo>
                <a:close/>
                <a:moveTo>
                  <a:pt x="120" y="51"/>
                </a:moveTo>
                <a:cubicBezTo>
                  <a:pt x="94" y="51"/>
                  <a:pt x="94" y="51"/>
                  <a:pt x="94" y="51"/>
                </a:cubicBezTo>
                <a:cubicBezTo>
                  <a:pt x="94" y="79"/>
                  <a:pt x="94" y="79"/>
                  <a:pt x="94" y="79"/>
                </a:cubicBezTo>
                <a:cubicBezTo>
                  <a:pt x="94" y="85"/>
                  <a:pt x="95" y="88"/>
                  <a:pt x="96" y="94"/>
                </a:cubicBezTo>
                <a:cubicBezTo>
                  <a:pt x="101" y="125"/>
                  <a:pt x="101" y="125"/>
                  <a:pt x="101" y="125"/>
                </a:cubicBezTo>
                <a:cubicBezTo>
                  <a:pt x="112" y="125"/>
                  <a:pt x="112" y="125"/>
                  <a:pt x="112" y="125"/>
                </a:cubicBezTo>
                <a:cubicBezTo>
                  <a:pt x="118" y="94"/>
                  <a:pt x="118" y="94"/>
                  <a:pt x="118" y="94"/>
                </a:cubicBezTo>
                <a:cubicBezTo>
                  <a:pt x="119" y="88"/>
                  <a:pt x="120" y="85"/>
                  <a:pt x="120" y="79"/>
                </a:cubicBezTo>
                <a:lnTo>
                  <a:pt x="120" y="51"/>
                </a:lnTo>
                <a:close/>
                <a:moveTo>
                  <a:pt x="107" y="140"/>
                </a:moveTo>
                <a:cubicBezTo>
                  <a:pt x="100" y="140"/>
                  <a:pt x="94" y="146"/>
                  <a:pt x="94" y="153"/>
                </a:cubicBezTo>
                <a:cubicBezTo>
                  <a:pt x="94" y="160"/>
                  <a:pt x="100" y="167"/>
                  <a:pt x="107" y="167"/>
                </a:cubicBezTo>
                <a:cubicBezTo>
                  <a:pt x="114" y="167"/>
                  <a:pt x="120" y="160"/>
                  <a:pt x="120" y="153"/>
                </a:cubicBezTo>
                <a:cubicBezTo>
                  <a:pt x="120" y="146"/>
                  <a:pt x="114" y="140"/>
                  <a:pt x="107" y="140"/>
                </a:cubicBezTo>
                <a:close/>
              </a:path>
            </a:pathLst>
          </a:custGeom>
          <a:solidFill>
            <a:srgbClr val="FF0000"/>
          </a:solidFill>
          <a:ln w="9525">
            <a:noFill/>
            <a:round/>
            <a:headEnd/>
            <a:tailEnd/>
          </a:ln>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pic>
        <p:nvPicPr>
          <p:cNvPr id="61" name="Picture 2" descr="Bilderesultat for country falg button sweden"/>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2696551" y="6876975"/>
            <a:ext cx="513334" cy="481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6949254"/>
      </p:ext>
    </p:extLst>
  </p:cSld>
  <p:clrMapOvr>
    <a:masterClrMapping/>
  </p:clrMapOvr>
  <p:transition>
    <p:fad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46"/>
          <p:cNvSpPr txBox="1"/>
          <p:nvPr/>
        </p:nvSpPr>
        <p:spPr>
          <a:xfrm>
            <a:off x="578201" y="5676757"/>
            <a:ext cx="3161838" cy="336122"/>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TIME OF YEAR</a:t>
            </a:r>
          </a:p>
        </p:txBody>
      </p:sp>
      <p:sp>
        <p:nvSpPr>
          <p:cNvPr id="2" name="Title 1"/>
          <p:cNvSpPr>
            <a:spLocks noGrp="1"/>
          </p:cNvSpPr>
          <p:nvPr>
            <p:ph type="title"/>
          </p:nvPr>
        </p:nvSpPr>
        <p:spPr>
          <a:xfrm>
            <a:off x="540000" y="346312"/>
            <a:ext cx="5963863" cy="553999"/>
          </a:xfrm>
          <a:solidFill>
            <a:srgbClr val="FF0000"/>
          </a:solidFill>
        </p:spPr>
        <p:txBody>
          <a:bodyPr>
            <a:normAutofit/>
          </a:bodyPr>
          <a:lstStyle/>
          <a:p>
            <a:r>
              <a:rPr lang="en-GB" sz="3200" dirty="0"/>
              <a:t>Segment profile </a:t>
            </a:r>
            <a:r>
              <a:rPr lang="en-GB" sz="3200" b="1" dirty="0"/>
              <a:t>– ENERGY</a:t>
            </a:r>
          </a:p>
        </p:txBody>
      </p:sp>
      <p:sp>
        <p:nvSpPr>
          <p:cNvPr id="5" name="Rectangle 4"/>
          <p:cNvSpPr/>
          <p:nvPr/>
        </p:nvSpPr>
        <p:spPr>
          <a:xfrm>
            <a:off x="519848" y="1220584"/>
            <a:ext cx="3426943"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TYPOLOGY</a:t>
            </a:r>
          </a:p>
        </p:txBody>
      </p:sp>
      <p:sp>
        <p:nvSpPr>
          <p:cNvPr id="6" name="Rectangle 5"/>
          <p:cNvSpPr/>
          <p:nvPr/>
        </p:nvSpPr>
        <p:spPr>
          <a:xfrm>
            <a:off x="4934440" y="1220584"/>
            <a:ext cx="3863935"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TRANSPORT AND ACOMMODATION</a:t>
            </a:r>
          </a:p>
        </p:txBody>
      </p:sp>
      <p:sp>
        <p:nvSpPr>
          <p:cNvPr id="7" name="Rectangle 6"/>
          <p:cNvSpPr/>
          <p:nvPr/>
        </p:nvSpPr>
        <p:spPr>
          <a:xfrm>
            <a:off x="9311701" y="1220584"/>
            <a:ext cx="2211963"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ACTIVITIES</a:t>
            </a:r>
          </a:p>
        </p:txBody>
      </p:sp>
      <p:grpSp>
        <p:nvGrpSpPr>
          <p:cNvPr id="8" name="Group 7"/>
          <p:cNvGrpSpPr/>
          <p:nvPr/>
        </p:nvGrpSpPr>
        <p:grpSpPr>
          <a:xfrm>
            <a:off x="4726867" y="1530057"/>
            <a:ext cx="4321317" cy="5426685"/>
            <a:chOff x="3047227" y="867188"/>
            <a:chExt cx="2940088" cy="3409123"/>
          </a:xfrm>
        </p:grpSpPr>
        <p:cxnSp>
          <p:nvCxnSpPr>
            <p:cNvPr id="9" name="Straight Connector 8"/>
            <p:cNvCxnSpPr/>
            <p:nvPr/>
          </p:nvCxnSpPr>
          <p:spPr>
            <a:xfrm>
              <a:off x="3047227" y="916826"/>
              <a:ext cx="0" cy="3309847"/>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987315" y="867188"/>
              <a:ext cx="0" cy="3409123"/>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a:off x="519854" y="1655793"/>
            <a:ext cx="3824493" cy="0"/>
          </a:xfrm>
          <a:prstGeom prst="line">
            <a:avLst/>
          </a:prstGeom>
          <a:noFill/>
          <a:ln w="12700">
            <a:solidFill>
              <a:schemeClr val="accent6"/>
            </a:solidFill>
            <a:round/>
            <a:headEnd/>
            <a:tailEnd/>
          </a:ln>
          <a:effectLst/>
          <a:extLst>
            <a:ext uri="{909E8E84-426E-40DD-AFC4-6F175D3DCCD1}">
              <a14:hiddenFill xmlns:a14="http://schemas.microsoft.com/office/drawing/2010/main">
                <a:noFill/>
              </a14:hiddenFill>
            </a:ext>
          </a:extLst>
        </p:spPr>
      </p:cxnSp>
      <p:cxnSp>
        <p:nvCxnSpPr>
          <p:cNvPr id="16" name="Straight Connector 15"/>
          <p:cNvCxnSpPr/>
          <p:nvPr/>
        </p:nvCxnSpPr>
        <p:spPr>
          <a:xfrm>
            <a:off x="4934446" y="1655793"/>
            <a:ext cx="3824493"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Lst>
        </p:spPr>
      </p:cxnSp>
      <p:cxnSp>
        <p:nvCxnSpPr>
          <p:cNvPr id="17" name="Straight Connector 16"/>
          <p:cNvCxnSpPr/>
          <p:nvPr/>
        </p:nvCxnSpPr>
        <p:spPr>
          <a:xfrm>
            <a:off x="9311707" y="1655793"/>
            <a:ext cx="3824493" cy="0"/>
          </a:xfrm>
          <a:prstGeom prst="line">
            <a:avLst/>
          </a:prstGeom>
          <a:noFill/>
          <a:ln w="12700">
            <a:solidFill>
              <a:schemeClr val="accent2"/>
            </a:solidFill>
            <a:round/>
            <a:headEnd/>
            <a:tailEnd/>
          </a:ln>
          <a:effectLst/>
          <a:extLst>
            <a:ext uri="{909E8E84-426E-40DD-AFC4-6F175D3DCCD1}">
              <a14:hiddenFill xmlns:a14="http://schemas.microsoft.com/office/drawing/2010/main">
                <a:noFill/>
              </a14:hiddenFill>
            </a:ext>
          </a:extLst>
        </p:spPr>
      </p:cxnSp>
      <p:grpSp>
        <p:nvGrpSpPr>
          <p:cNvPr id="18" name="Group 17"/>
          <p:cNvGrpSpPr/>
          <p:nvPr/>
        </p:nvGrpSpPr>
        <p:grpSpPr>
          <a:xfrm>
            <a:off x="12194805" y="922027"/>
            <a:ext cx="724113" cy="627421"/>
            <a:chOff x="1362075" y="4471988"/>
            <a:chExt cx="2351088" cy="2036762"/>
          </a:xfrm>
          <a:solidFill>
            <a:srgbClr val="FFC000"/>
          </a:solidFill>
        </p:grpSpPr>
        <p:sp>
          <p:nvSpPr>
            <p:cNvPr id="19" name="Freeform 3"/>
            <p:cNvSpPr>
              <a:spLocks noChangeArrowheads="1"/>
            </p:cNvSpPr>
            <p:nvPr/>
          </p:nvSpPr>
          <p:spPr bwMode="auto">
            <a:xfrm>
              <a:off x="2744788" y="5091113"/>
              <a:ext cx="338137" cy="495300"/>
            </a:xfrm>
            <a:custGeom>
              <a:avLst/>
              <a:gdLst>
                <a:gd name="T0" fmla="*/ 0 w 939"/>
                <a:gd name="T1" fmla="*/ 0 h 1376"/>
                <a:gd name="T2" fmla="*/ 0 w 939"/>
                <a:gd name="T3" fmla="*/ 0 h 1376"/>
                <a:gd name="T4" fmla="*/ 938 w 939"/>
                <a:gd name="T5" fmla="*/ 1375 h 1376"/>
                <a:gd name="T6" fmla="*/ 0 w 939"/>
                <a:gd name="T7" fmla="*/ 0 h 1376"/>
              </a:gdLst>
              <a:ahLst/>
              <a:cxnLst>
                <a:cxn ang="0">
                  <a:pos x="T0" y="T1"/>
                </a:cxn>
                <a:cxn ang="0">
                  <a:pos x="T2" y="T3"/>
                </a:cxn>
                <a:cxn ang="0">
                  <a:pos x="T4" y="T5"/>
                </a:cxn>
                <a:cxn ang="0">
                  <a:pos x="T6" y="T7"/>
                </a:cxn>
              </a:cxnLst>
              <a:rect l="0" t="0" r="r" b="b"/>
              <a:pathLst>
                <a:path w="939" h="1376">
                  <a:moveTo>
                    <a:pt x="0" y="0"/>
                  </a:moveTo>
                  <a:lnTo>
                    <a:pt x="0" y="0"/>
                  </a:lnTo>
                  <a:cubicBezTo>
                    <a:pt x="500" y="313"/>
                    <a:pt x="813" y="813"/>
                    <a:pt x="938" y="1375"/>
                  </a:cubicBezTo>
                  <a:cubicBezTo>
                    <a:pt x="688" y="875"/>
                    <a:pt x="375" y="40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0" name="Freeform 4"/>
            <p:cNvSpPr>
              <a:spLocks noChangeArrowheads="1"/>
            </p:cNvSpPr>
            <p:nvPr/>
          </p:nvSpPr>
          <p:spPr bwMode="auto">
            <a:xfrm>
              <a:off x="2779713" y="4956175"/>
              <a:ext cx="439737" cy="641350"/>
            </a:xfrm>
            <a:custGeom>
              <a:avLst/>
              <a:gdLst>
                <a:gd name="T0" fmla="*/ 0 w 1220"/>
                <a:gd name="T1" fmla="*/ 0 h 1782"/>
                <a:gd name="T2" fmla="*/ 0 w 1220"/>
                <a:gd name="T3" fmla="*/ 0 h 1782"/>
                <a:gd name="T4" fmla="*/ 1219 w 1220"/>
                <a:gd name="T5" fmla="*/ 1781 h 1782"/>
                <a:gd name="T6" fmla="*/ 0 w 1220"/>
                <a:gd name="T7" fmla="*/ 0 h 1782"/>
              </a:gdLst>
              <a:ahLst/>
              <a:cxnLst>
                <a:cxn ang="0">
                  <a:pos x="T0" y="T1"/>
                </a:cxn>
                <a:cxn ang="0">
                  <a:pos x="T2" y="T3"/>
                </a:cxn>
                <a:cxn ang="0">
                  <a:pos x="T4" y="T5"/>
                </a:cxn>
                <a:cxn ang="0">
                  <a:pos x="T6" y="T7"/>
                </a:cxn>
              </a:cxnLst>
              <a:rect l="0" t="0" r="r" b="b"/>
              <a:pathLst>
                <a:path w="1220" h="1782">
                  <a:moveTo>
                    <a:pt x="0" y="0"/>
                  </a:moveTo>
                  <a:lnTo>
                    <a:pt x="0" y="0"/>
                  </a:lnTo>
                  <a:cubicBezTo>
                    <a:pt x="625" y="407"/>
                    <a:pt x="1063" y="1063"/>
                    <a:pt x="1219" y="1781"/>
                  </a:cubicBezTo>
                  <a:cubicBezTo>
                    <a:pt x="906" y="1125"/>
                    <a:pt x="500" y="53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1" name="Freeform 5"/>
            <p:cNvSpPr>
              <a:spLocks noChangeArrowheads="1"/>
            </p:cNvSpPr>
            <p:nvPr/>
          </p:nvSpPr>
          <p:spPr bwMode="auto">
            <a:xfrm>
              <a:off x="2801938" y="4832350"/>
              <a:ext cx="550862" cy="787400"/>
            </a:xfrm>
            <a:custGeom>
              <a:avLst/>
              <a:gdLst>
                <a:gd name="T0" fmla="*/ 0 w 1532"/>
                <a:gd name="T1" fmla="*/ 0 h 2188"/>
                <a:gd name="T2" fmla="*/ 0 w 1532"/>
                <a:gd name="T3" fmla="*/ 0 h 2188"/>
                <a:gd name="T4" fmla="*/ 1531 w 1532"/>
                <a:gd name="T5" fmla="*/ 2187 h 2188"/>
                <a:gd name="T6" fmla="*/ 0 w 1532"/>
                <a:gd name="T7" fmla="*/ 0 h 2188"/>
              </a:gdLst>
              <a:ahLst/>
              <a:cxnLst>
                <a:cxn ang="0">
                  <a:pos x="T0" y="T1"/>
                </a:cxn>
                <a:cxn ang="0">
                  <a:pos x="T2" y="T3"/>
                </a:cxn>
                <a:cxn ang="0">
                  <a:pos x="T4" y="T5"/>
                </a:cxn>
                <a:cxn ang="0">
                  <a:pos x="T6" y="T7"/>
                </a:cxn>
              </a:cxnLst>
              <a:rect l="0" t="0" r="r" b="b"/>
              <a:pathLst>
                <a:path w="1532" h="2188">
                  <a:moveTo>
                    <a:pt x="0" y="0"/>
                  </a:moveTo>
                  <a:lnTo>
                    <a:pt x="0" y="0"/>
                  </a:lnTo>
                  <a:cubicBezTo>
                    <a:pt x="843" y="437"/>
                    <a:pt x="1406" y="1250"/>
                    <a:pt x="1531" y="2187"/>
                  </a:cubicBezTo>
                  <a:cubicBezTo>
                    <a:pt x="1187" y="1375"/>
                    <a:pt x="656" y="593"/>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2" name="Freeform 6"/>
            <p:cNvSpPr>
              <a:spLocks noChangeArrowheads="1"/>
            </p:cNvSpPr>
            <p:nvPr/>
          </p:nvSpPr>
          <p:spPr bwMode="auto">
            <a:xfrm>
              <a:off x="2835275" y="4708525"/>
              <a:ext cx="641350" cy="933450"/>
            </a:xfrm>
            <a:custGeom>
              <a:avLst/>
              <a:gdLst>
                <a:gd name="T0" fmla="*/ 0 w 1783"/>
                <a:gd name="T1" fmla="*/ 0 h 2594"/>
                <a:gd name="T2" fmla="*/ 0 w 1783"/>
                <a:gd name="T3" fmla="*/ 0 h 2594"/>
                <a:gd name="T4" fmla="*/ 1782 w 1783"/>
                <a:gd name="T5" fmla="*/ 2593 h 2594"/>
                <a:gd name="T6" fmla="*/ 0 w 1783"/>
                <a:gd name="T7" fmla="*/ 0 h 2594"/>
              </a:gdLst>
              <a:ahLst/>
              <a:cxnLst>
                <a:cxn ang="0">
                  <a:pos x="T0" y="T1"/>
                </a:cxn>
                <a:cxn ang="0">
                  <a:pos x="T2" y="T3"/>
                </a:cxn>
                <a:cxn ang="0">
                  <a:pos x="T4" y="T5"/>
                </a:cxn>
                <a:cxn ang="0">
                  <a:pos x="T6" y="T7"/>
                </a:cxn>
              </a:cxnLst>
              <a:rect l="0" t="0" r="r" b="b"/>
              <a:pathLst>
                <a:path w="1783" h="2594">
                  <a:moveTo>
                    <a:pt x="0" y="0"/>
                  </a:moveTo>
                  <a:lnTo>
                    <a:pt x="0" y="0"/>
                  </a:lnTo>
                  <a:cubicBezTo>
                    <a:pt x="969" y="531"/>
                    <a:pt x="1625" y="1500"/>
                    <a:pt x="1782" y="2593"/>
                  </a:cubicBezTo>
                  <a:cubicBezTo>
                    <a:pt x="1406" y="1594"/>
                    <a:pt x="813" y="68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3" name="Freeform 7"/>
            <p:cNvSpPr>
              <a:spLocks noChangeArrowheads="1"/>
            </p:cNvSpPr>
            <p:nvPr/>
          </p:nvSpPr>
          <p:spPr bwMode="auto">
            <a:xfrm>
              <a:off x="2857500" y="4584700"/>
              <a:ext cx="742950" cy="1069975"/>
            </a:xfrm>
            <a:custGeom>
              <a:avLst/>
              <a:gdLst>
                <a:gd name="T0" fmla="*/ 2062 w 2063"/>
                <a:gd name="T1" fmla="*/ 2969 h 2970"/>
                <a:gd name="T2" fmla="*/ 2062 w 2063"/>
                <a:gd name="T3" fmla="*/ 2969 h 2970"/>
                <a:gd name="T4" fmla="*/ 1250 w 2063"/>
                <a:gd name="T5" fmla="*/ 1344 h 2970"/>
                <a:gd name="T6" fmla="*/ 1250 w 2063"/>
                <a:gd name="T7" fmla="*/ 1313 h 2970"/>
                <a:gd name="T8" fmla="*/ 0 w 2063"/>
                <a:gd name="T9" fmla="*/ 0 h 2970"/>
                <a:gd name="T10" fmla="*/ 2062 w 2063"/>
                <a:gd name="T11" fmla="*/ 2969 h 2970"/>
              </a:gdLst>
              <a:ahLst/>
              <a:cxnLst>
                <a:cxn ang="0">
                  <a:pos x="T0" y="T1"/>
                </a:cxn>
                <a:cxn ang="0">
                  <a:pos x="T2" y="T3"/>
                </a:cxn>
                <a:cxn ang="0">
                  <a:pos x="T4" y="T5"/>
                </a:cxn>
                <a:cxn ang="0">
                  <a:pos x="T6" y="T7"/>
                </a:cxn>
                <a:cxn ang="0">
                  <a:pos x="T8" y="T9"/>
                </a:cxn>
                <a:cxn ang="0">
                  <a:pos x="T10" y="T11"/>
                </a:cxn>
              </a:cxnLst>
              <a:rect l="0" t="0" r="r" b="b"/>
              <a:pathLst>
                <a:path w="2063" h="2970">
                  <a:moveTo>
                    <a:pt x="2062" y="2969"/>
                  </a:moveTo>
                  <a:lnTo>
                    <a:pt x="2062" y="2969"/>
                  </a:lnTo>
                  <a:cubicBezTo>
                    <a:pt x="1875" y="2375"/>
                    <a:pt x="1593" y="1844"/>
                    <a:pt x="1250" y="1344"/>
                  </a:cubicBezTo>
                  <a:lnTo>
                    <a:pt x="1250" y="1313"/>
                  </a:lnTo>
                  <a:cubicBezTo>
                    <a:pt x="906" y="813"/>
                    <a:pt x="469" y="375"/>
                    <a:pt x="0" y="0"/>
                  </a:cubicBezTo>
                  <a:cubicBezTo>
                    <a:pt x="1125" y="625"/>
                    <a:pt x="1875" y="1719"/>
                    <a:pt x="2062" y="2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4" name="Freeform 8"/>
            <p:cNvSpPr>
              <a:spLocks noChangeArrowheads="1"/>
            </p:cNvSpPr>
            <p:nvPr/>
          </p:nvSpPr>
          <p:spPr bwMode="auto">
            <a:xfrm>
              <a:off x="2892425" y="4471988"/>
              <a:ext cx="820738" cy="1203325"/>
            </a:xfrm>
            <a:custGeom>
              <a:avLst/>
              <a:gdLst>
                <a:gd name="T0" fmla="*/ 0 w 2282"/>
                <a:gd name="T1" fmla="*/ 0 h 3344"/>
                <a:gd name="T2" fmla="*/ 0 w 2282"/>
                <a:gd name="T3" fmla="*/ 0 h 3344"/>
                <a:gd name="T4" fmla="*/ 2281 w 2282"/>
                <a:gd name="T5" fmla="*/ 3343 h 3344"/>
                <a:gd name="T6" fmla="*/ 0 w 2282"/>
                <a:gd name="T7" fmla="*/ 0 h 3344"/>
              </a:gdLst>
              <a:ahLst/>
              <a:cxnLst>
                <a:cxn ang="0">
                  <a:pos x="T0" y="T1"/>
                </a:cxn>
                <a:cxn ang="0">
                  <a:pos x="T2" y="T3"/>
                </a:cxn>
                <a:cxn ang="0">
                  <a:pos x="T4" y="T5"/>
                </a:cxn>
                <a:cxn ang="0">
                  <a:pos x="T6" y="T7"/>
                </a:cxn>
              </a:cxnLst>
              <a:rect l="0" t="0" r="r" b="b"/>
              <a:pathLst>
                <a:path w="2282" h="3344">
                  <a:moveTo>
                    <a:pt x="0" y="0"/>
                  </a:moveTo>
                  <a:lnTo>
                    <a:pt x="0" y="0"/>
                  </a:lnTo>
                  <a:cubicBezTo>
                    <a:pt x="1249" y="687"/>
                    <a:pt x="2125" y="1906"/>
                    <a:pt x="2281" y="3343"/>
                  </a:cubicBezTo>
                  <a:cubicBezTo>
                    <a:pt x="1937" y="2000"/>
                    <a:pt x="1125" y="81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5" name="Freeform 9"/>
            <p:cNvSpPr>
              <a:spLocks noChangeArrowheads="1"/>
            </p:cNvSpPr>
            <p:nvPr/>
          </p:nvSpPr>
          <p:spPr bwMode="auto">
            <a:xfrm>
              <a:off x="2251075" y="4887913"/>
              <a:ext cx="866775" cy="1227137"/>
            </a:xfrm>
            <a:custGeom>
              <a:avLst/>
              <a:gdLst>
                <a:gd name="T0" fmla="*/ 2407 w 2408"/>
                <a:gd name="T1" fmla="*/ 3312 h 3407"/>
                <a:gd name="T2" fmla="*/ 2407 w 2408"/>
                <a:gd name="T3" fmla="*/ 3312 h 3407"/>
                <a:gd name="T4" fmla="*/ 2344 w 2408"/>
                <a:gd name="T5" fmla="*/ 3406 h 3407"/>
                <a:gd name="T6" fmla="*/ 2282 w 2408"/>
                <a:gd name="T7" fmla="*/ 3406 h 3407"/>
                <a:gd name="T8" fmla="*/ 2250 w 2408"/>
                <a:gd name="T9" fmla="*/ 3344 h 3407"/>
                <a:gd name="T10" fmla="*/ 2250 w 2408"/>
                <a:gd name="T11" fmla="*/ 3344 h 3407"/>
                <a:gd name="T12" fmla="*/ 1438 w 2408"/>
                <a:gd name="T13" fmla="*/ 1562 h 3407"/>
                <a:gd name="T14" fmla="*/ 63 w 2408"/>
                <a:gd name="T15" fmla="*/ 156 h 3407"/>
                <a:gd name="T16" fmla="*/ 63 w 2408"/>
                <a:gd name="T17" fmla="*/ 156 h 3407"/>
                <a:gd name="T18" fmla="*/ 63 w 2408"/>
                <a:gd name="T19" fmla="*/ 125 h 3407"/>
                <a:gd name="T20" fmla="*/ 31 w 2408"/>
                <a:gd name="T21" fmla="*/ 31 h 3407"/>
                <a:gd name="T22" fmla="*/ 125 w 2408"/>
                <a:gd name="T23" fmla="*/ 31 h 3407"/>
                <a:gd name="T24" fmla="*/ 156 w 2408"/>
                <a:gd name="T25" fmla="*/ 31 h 3407"/>
                <a:gd name="T26" fmla="*/ 2407 w 2408"/>
                <a:gd name="T27" fmla="*/ 3312 h 3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08" h="3407">
                  <a:moveTo>
                    <a:pt x="2407" y="3312"/>
                  </a:moveTo>
                  <a:lnTo>
                    <a:pt x="2407" y="3312"/>
                  </a:lnTo>
                  <a:cubicBezTo>
                    <a:pt x="2407" y="3344"/>
                    <a:pt x="2375" y="3406"/>
                    <a:pt x="2344" y="3406"/>
                  </a:cubicBezTo>
                  <a:cubicBezTo>
                    <a:pt x="2313" y="3406"/>
                    <a:pt x="2313" y="3406"/>
                    <a:pt x="2282" y="3406"/>
                  </a:cubicBezTo>
                  <a:cubicBezTo>
                    <a:pt x="2282" y="3375"/>
                    <a:pt x="2250" y="3375"/>
                    <a:pt x="2250" y="3344"/>
                  </a:cubicBezTo>
                  <a:lnTo>
                    <a:pt x="2250" y="3344"/>
                  </a:lnTo>
                  <a:cubicBezTo>
                    <a:pt x="2094" y="2719"/>
                    <a:pt x="1813" y="2093"/>
                    <a:pt x="1438" y="1562"/>
                  </a:cubicBezTo>
                  <a:cubicBezTo>
                    <a:pt x="1063" y="1000"/>
                    <a:pt x="594" y="531"/>
                    <a:pt x="63" y="156"/>
                  </a:cubicBezTo>
                  <a:lnTo>
                    <a:pt x="63" y="156"/>
                  </a:lnTo>
                  <a:cubicBezTo>
                    <a:pt x="63" y="156"/>
                    <a:pt x="63" y="156"/>
                    <a:pt x="63" y="125"/>
                  </a:cubicBezTo>
                  <a:cubicBezTo>
                    <a:pt x="31" y="125"/>
                    <a:pt x="0" y="62"/>
                    <a:pt x="31" y="31"/>
                  </a:cubicBezTo>
                  <a:cubicBezTo>
                    <a:pt x="63" y="0"/>
                    <a:pt x="94" y="0"/>
                    <a:pt x="125" y="31"/>
                  </a:cubicBezTo>
                  <a:cubicBezTo>
                    <a:pt x="156" y="31"/>
                    <a:pt x="156" y="31"/>
                    <a:pt x="156" y="31"/>
                  </a:cubicBezTo>
                  <a:cubicBezTo>
                    <a:pt x="1250" y="844"/>
                    <a:pt x="2032" y="2000"/>
                    <a:pt x="2407" y="331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6" name="Freeform 10"/>
            <p:cNvSpPr>
              <a:spLocks noChangeArrowheads="1"/>
            </p:cNvSpPr>
            <p:nvPr/>
          </p:nvSpPr>
          <p:spPr bwMode="auto">
            <a:xfrm>
              <a:off x="1362075" y="6115050"/>
              <a:ext cx="293688" cy="393700"/>
            </a:xfrm>
            <a:custGeom>
              <a:avLst/>
              <a:gdLst>
                <a:gd name="T0" fmla="*/ 750 w 814"/>
                <a:gd name="T1" fmla="*/ 969 h 1095"/>
                <a:gd name="T2" fmla="*/ 750 w 814"/>
                <a:gd name="T3" fmla="*/ 969 h 1095"/>
                <a:gd name="T4" fmla="*/ 782 w 814"/>
                <a:gd name="T5" fmla="*/ 1063 h 1095"/>
                <a:gd name="T6" fmla="*/ 750 w 814"/>
                <a:gd name="T7" fmla="*/ 1094 h 1095"/>
                <a:gd name="T8" fmla="*/ 688 w 814"/>
                <a:gd name="T9" fmla="*/ 1094 h 1095"/>
                <a:gd name="T10" fmla="*/ 688 w 814"/>
                <a:gd name="T11" fmla="*/ 1094 h 1095"/>
                <a:gd name="T12" fmla="*/ 0 w 814"/>
                <a:gd name="T13" fmla="*/ 63 h 1095"/>
                <a:gd name="T14" fmla="*/ 0 w 814"/>
                <a:gd name="T15" fmla="*/ 63 h 1095"/>
                <a:gd name="T16" fmla="*/ 0 w 814"/>
                <a:gd name="T17" fmla="*/ 63 h 1095"/>
                <a:gd name="T18" fmla="*/ 32 w 814"/>
                <a:gd name="T19" fmla="*/ 31 h 1095"/>
                <a:gd name="T20" fmla="*/ 63 w 814"/>
                <a:gd name="T21" fmla="*/ 0 h 1095"/>
                <a:gd name="T22" fmla="*/ 126 w 814"/>
                <a:gd name="T23" fmla="*/ 63 h 1095"/>
                <a:gd name="T24" fmla="*/ 126 w 814"/>
                <a:gd name="T25" fmla="*/ 63 h 1095"/>
                <a:gd name="T26" fmla="*/ 126 w 814"/>
                <a:gd name="T27" fmla="*/ 63 h 1095"/>
                <a:gd name="T28" fmla="*/ 126 w 814"/>
                <a:gd name="T29" fmla="*/ 63 h 1095"/>
                <a:gd name="T30" fmla="*/ 126 w 814"/>
                <a:gd name="T31" fmla="*/ 63 h 1095"/>
                <a:gd name="T32" fmla="*/ 750 w 814"/>
                <a:gd name="T33" fmla="*/ 969 h 1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4" h="1095">
                  <a:moveTo>
                    <a:pt x="750" y="969"/>
                  </a:moveTo>
                  <a:lnTo>
                    <a:pt x="750" y="969"/>
                  </a:lnTo>
                  <a:cubicBezTo>
                    <a:pt x="782" y="969"/>
                    <a:pt x="813" y="1031"/>
                    <a:pt x="782" y="1063"/>
                  </a:cubicBezTo>
                  <a:cubicBezTo>
                    <a:pt x="782" y="1063"/>
                    <a:pt x="782" y="1094"/>
                    <a:pt x="750" y="1094"/>
                  </a:cubicBezTo>
                  <a:cubicBezTo>
                    <a:pt x="719" y="1094"/>
                    <a:pt x="719" y="1094"/>
                    <a:pt x="688" y="1094"/>
                  </a:cubicBezTo>
                  <a:lnTo>
                    <a:pt x="688" y="1094"/>
                  </a:lnTo>
                  <a:cubicBezTo>
                    <a:pt x="313" y="906"/>
                    <a:pt x="32" y="500"/>
                    <a:pt x="0" y="63"/>
                  </a:cubicBezTo>
                  <a:lnTo>
                    <a:pt x="0" y="63"/>
                  </a:lnTo>
                  <a:lnTo>
                    <a:pt x="0" y="63"/>
                  </a:lnTo>
                  <a:cubicBezTo>
                    <a:pt x="0" y="63"/>
                    <a:pt x="0" y="31"/>
                    <a:pt x="32" y="31"/>
                  </a:cubicBezTo>
                  <a:cubicBezTo>
                    <a:pt x="32" y="0"/>
                    <a:pt x="63" y="0"/>
                    <a:pt x="63" y="0"/>
                  </a:cubicBezTo>
                  <a:cubicBezTo>
                    <a:pt x="94" y="0"/>
                    <a:pt x="126" y="31"/>
                    <a:pt x="126" y="63"/>
                  </a:cubicBezTo>
                  <a:lnTo>
                    <a:pt x="126" y="63"/>
                  </a:lnTo>
                  <a:lnTo>
                    <a:pt x="126" y="63"/>
                  </a:lnTo>
                  <a:lnTo>
                    <a:pt x="126" y="63"/>
                  </a:lnTo>
                  <a:lnTo>
                    <a:pt x="126" y="63"/>
                  </a:lnTo>
                  <a:cubicBezTo>
                    <a:pt x="157" y="469"/>
                    <a:pt x="407" y="781"/>
                    <a:pt x="750" y="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7" name="Freeform 11"/>
            <p:cNvSpPr>
              <a:spLocks noChangeArrowheads="1"/>
            </p:cNvSpPr>
            <p:nvPr/>
          </p:nvSpPr>
          <p:spPr bwMode="auto">
            <a:xfrm>
              <a:off x="1417638" y="4989513"/>
              <a:ext cx="1609725" cy="1485900"/>
            </a:xfrm>
            <a:custGeom>
              <a:avLst/>
              <a:gdLst>
                <a:gd name="T0" fmla="*/ 3500 w 4470"/>
                <a:gd name="T1" fmla="*/ 1344 h 4126"/>
                <a:gd name="T2" fmla="*/ 3500 w 4470"/>
                <a:gd name="T3" fmla="*/ 1344 h 4126"/>
                <a:gd name="T4" fmla="*/ 3500 w 4470"/>
                <a:gd name="T5" fmla="*/ 1344 h 4126"/>
                <a:gd name="T6" fmla="*/ 3500 w 4470"/>
                <a:gd name="T7" fmla="*/ 1344 h 4126"/>
                <a:gd name="T8" fmla="*/ 3187 w 4470"/>
                <a:gd name="T9" fmla="*/ 906 h 4126"/>
                <a:gd name="T10" fmla="*/ 3187 w 4470"/>
                <a:gd name="T11" fmla="*/ 906 h 4126"/>
                <a:gd name="T12" fmla="*/ 3187 w 4470"/>
                <a:gd name="T13" fmla="*/ 906 h 4126"/>
                <a:gd name="T14" fmla="*/ 937 w 4470"/>
                <a:gd name="T15" fmla="*/ 2906 h 4126"/>
                <a:gd name="T16" fmla="*/ 844 w 4470"/>
                <a:gd name="T17" fmla="*/ 2750 h 4126"/>
                <a:gd name="T18" fmla="*/ 2625 w 4470"/>
                <a:gd name="T19" fmla="*/ 375 h 4126"/>
                <a:gd name="T20" fmla="*/ 2625 w 4470"/>
                <a:gd name="T21" fmla="*/ 375 h 4126"/>
                <a:gd name="T22" fmla="*/ 2625 w 4470"/>
                <a:gd name="T23" fmla="*/ 375 h 4126"/>
                <a:gd name="T24" fmla="*/ 2625 w 4470"/>
                <a:gd name="T25" fmla="*/ 375 h 4126"/>
                <a:gd name="T26" fmla="*/ 2625 w 4470"/>
                <a:gd name="T27" fmla="*/ 375 h 4126"/>
                <a:gd name="T28" fmla="*/ 2531 w 4470"/>
                <a:gd name="T29" fmla="*/ 250 h 4126"/>
                <a:gd name="T30" fmla="*/ 2531 w 4470"/>
                <a:gd name="T31" fmla="*/ 250 h 4126"/>
                <a:gd name="T32" fmla="*/ 2500 w 4470"/>
                <a:gd name="T33" fmla="*/ 250 h 4126"/>
                <a:gd name="T34" fmla="*/ 2500 w 4470"/>
                <a:gd name="T35" fmla="*/ 250 h 4126"/>
                <a:gd name="T36" fmla="*/ 2500 w 4470"/>
                <a:gd name="T37" fmla="*/ 281 h 4126"/>
                <a:gd name="T38" fmla="*/ 2500 w 4470"/>
                <a:gd name="T39" fmla="*/ 281 h 4126"/>
                <a:gd name="T40" fmla="*/ 812 w 4470"/>
                <a:gd name="T41" fmla="*/ 2750 h 4126"/>
                <a:gd name="T42" fmla="*/ 844 w 4470"/>
                <a:gd name="T43" fmla="*/ 2750 h 4126"/>
                <a:gd name="T44" fmla="*/ 3250 w 4470"/>
                <a:gd name="T45" fmla="*/ 3188 h 4126"/>
                <a:gd name="T46" fmla="*/ 1844 w 4470"/>
                <a:gd name="T47" fmla="*/ 3469 h 4126"/>
                <a:gd name="T48" fmla="*/ 1062 w 4470"/>
                <a:gd name="T49" fmla="*/ 3625 h 4126"/>
                <a:gd name="T50" fmla="*/ 1062 w 4470"/>
                <a:gd name="T51" fmla="*/ 3625 h 4126"/>
                <a:gd name="T52" fmla="*/ 625 w 4470"/>
                <a:gd name="T53" fmla="*/ 4063 h 4126"/>
                <a:gd name="T54" fmla="*/ 0 w 4470"/>
                <a:gd name="T55" fmla="*/ 3188 h 4126"/>
                <a:gd name="T56" fmla="*/ 562 w 4470"/>
                <a:gd name="T57" fmla="*/ 2906 h 4126"/>
                <a:gd name="T58" fmla="*/ 3687 w 4470"/>
                <a:gd name="T59" fmla="*/ 1313 h 4126"/>
                <a:gd name="T60" fmla="*/ 2656 w 4470"/>
                <a:gd name="T61" fmla="*/ 3875 h 4126"/>
                <a:gd name="T62" fmla="*/ 2031 w 4470"/>
                <a:gd name="T63" fmla="*/ 3438 h 4126"/>
                <a:gd name="T64" fmla="*/ 2656 w 4470"/>
                <a:gd name="T65" fmla="*/ 3875 h 4126"/>
                <a:gd name="T66" fmla="*/ 2969 w 4470"/>
                <a:gd name="T67" fmla="*/ 719 h 4126"/>
                <a:gd name="T68" fmla="*/ 2969 w 4470"/>
                <a:gd name="T69" fmla="*/ 688 h 4126"/>
                <a:gd name="T70" fmla="*/ 2750 w 4470"/>
                <a:gd name="T71" fmla="*/ 469 h 4126"/>
                <a:gd name="T72" fmla="*/ 2750 w 4470"/>
                <a:gd name="T73" fmla="*/ 469 h 4126"/>
                <a:gd name="T74" fmla="*/ 2750 w 4470"/>
                <a:gd name="T75" fmla="*/ 469 h 4126"/>
                <a:gd name="T76" fmla="*/ 2750 w 4470"/>
                <a:gd name="T77" fmla="*/ 469 h 4126"/>
                <a:gd name="T78" fmla="*/ 2750 w 4470"/>
                <a:gd name="T79" fmla="*/ 500 h 4126"/>
                <a:gd name="T80" fmla="*/ 875 w 4470"/>
                <a:gd name="T81" fmla="*/ 2812 h 4126"/>
                <a:gd name="T82" fmla="*/ 875 w 4470"/>
                <a:gd name="T83" fmla="*/ 2844 h 4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470" h="4126">
                  <a:moveTo>
                    <a:pt x="937" y="2906"/>
                  </a:moveTo>
                  <a:lnTo>
                    <a:pt x="937" y="2906"/>
                  </a:lnTo>
                  <a:cubicBezTo>
                    <a:pt x="3500" y="1344"/>
                    <a:pt x="3500" y="1344"/>
                    <a:pt x="3500" y="1344"/>
                  </a:cubicBez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cubicBezTo>
                    <a:pt x="3406" y="1188"/>
                    <a:pt x="3281" y="1063"/>
                    <a:pt x="3187" y="906"/>
                  </a:cubicBezTo>
                  <a:lnTo>
                    <a:pt x="3187" y="906"/>
                  </a:lnTo>
                  <a:lnTo>
                    <a:pt x="3187" y="906"/>
                  </a:lnTo>
                  <a:lnTo>
                    <a:pt x="3187" y="906"/>
                  </a:lnTo>
                  <a:lnTo>
                    <a:pt x="3187" y="906"/>
                  </a:lnTo>
                  <a:lnTo>
                    <a:pt x="3187" y="906"/>
                  </a:lnTo>
                  <a:lnTo>
                    <a:pt x="3187" y="906"/>
                  </a:lnTo>
                  <a:cubicBezTo>
                    <a:pt x="3187" y="906"/>
                    <a:pt x="3187" y="906"/>
                    <a:pt x="3156" y="906"/>
                  </a:cubicBezTo>
                  <a:lnTo>
                    <a:pt x="3156" y="906"/>
                  </a:lnTo>
                  <a:cubicBezTo>
                    <a:pt x="937" y="2906"/>
                    <a:pt x="937" y="2906"/>
                    <a:pt x="937" y="2906"/>
                  </a:cubicBezTo>
                  <a:close/>
                  <a:moveTo>
                    <a:pt x="844" y="2750"/>
                  </a:moveTo>
                  <a:lnTo>
                    <a:pt x="844" y="2750"/>
                  </a:lnTo>
                  <a:lnTo>
                    <a:pt x="844" y="2750"/>
                  </a:lnTo>
                  <a:lnTo>
                    <a:pt x="844" y="2750"/>
                  </a:lnTo>
                  <a:lnTo>
                    <a:pt x="844" y="2750"/>
                  </a:lnTo>
                  <a:cubicBezTo>
                    <a:pt x="2625" y="375"/>
                    <a:pt x="2625" y="375"/>
                    <a:pt x="2625" y="375"/>
                  </a:cubicBez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cubicBezTo>
                    <a:pt x="2594" y="344"/>
                    <a:pt x="2562" y="313"/>
                    <a:pt x="2531" y="281"/>
                  </a:cubicBezTo>
                  <a:lnTo>
                    <a:pt x="2531" y="281"/>
                  </a:lnTo>
                  <a:cubicBezTo>
                    <a:pt x="2531" y="250"/>
                    <a:pt x="2531" y="250"/>
                    <a:pt x="2531" y="250"/>
                  </a:cubicBezTo>
                  <a:lnTo>
                    <a:pt x="2531" y="250"/>
                  </a:lnTo>
                  <a:lnTo>
                    <a:pt x="2531" y="250"/>
                  </a:lnTo>
                  <a:lnTo>
                    <a:pt x="2531" y="250"/>
                  </a:lnTo>
                  <a:lnTo>
                    <a:pt x="2531" y="250"/>
                  </a:lnTo>
                  <a:lnTo>
                    <a:pt x="2531" y="250"/>
                  </a:lnTo>
                  <a:cubicBezTo>
                    <a:pt x="2500" y="250"/>
                    <a:pt x="2500" y="250"/>
                    <a:pt x="2500" y="250"/>
                  </a:cubicBezTo>
                  <a:lnTo>
                    <a:pt x="2500" y="250"/>
                  </a:lnTo>
                  <a:lnTo>
                    <a:pt x="2500" y="250"/>
                  </a:lnTo>
                  <a:lnTo>
                    <a:pt x="2500" y="250"/>
                  </a:lnTo>
                  <a:lnTo>
                    <a:pt x="2500" y="250"/>
                  </a:lnTo>
                  <a:lnTo>
                    <a:pt x="2500" y="250"/>
                  </a:lnTo>
                  <a:cubicBezTo>
                    <a:pt x="2500" y="250"/>
                    <a:pt x="2500" y="250"/>
                    <a:pt x="2500" y="281"/>
                  </a:cubicBezTo>
                  <a:lnTo>
                    <a:pt x="2500" y="281"/>
                  </a:lnTo>
                  <a:lnTo>
                    <a:pt x="2500" y="281"/>
                  </a:lnTo>
                  <a:lnTo>
                    <a:pt x="2500" y="281"/>
                  </a:lnTo>
                  <a:lnTo>
                    <a:pt x="2500" y="281"/>
                  </a:lnTo>
                  <a:lnTo>
                    <a:pt x="2500" y="281"/>
                  </a:lnTo>
                  <a:cubicBezTo>
                    <a:pt x="812" y="2750"/>
                    <a:pt x="812" y="2750"/>
                    <a:pt x="812" y="2750"/>
                  </a:cubicBezTo>
                  <a:lnTo>
                    <a:pt x="812" y="2750"/>
                  </a:lnTo>
                  <a:lnTo>
                    <a:pt x="812" y="2750"/>
                  </a:lnTo>
                  <a:cubicBezTo>
                    <a:pt x="812" y="2750"/>
                    <a:pt x="812" y="2750"/>
                    <a:pt x="844" y="2750"/>
                  </a:cubicBezTo>
                  <a:close/>
                  <a:moveTo>
                    <a:pt x="4469" y="2938"/>
                  </a:moveTo>
                  <a:lnTo>
                    <a:pt x="4469" y="2938"/>
                  </a:lnTo>
                  <a:cubicBezTo>
                    <a:pt x="3250" y="3188"/>
                    <a:pt x="3250" y="3188"/>
                    <a:pt x="3250" y="3188"/>
                  </a:cubicBezTo>
                  <a:lnTo>
                    <a:pt x="3250" y="3188"/>
                  </a:lnTo>
                  <a:cubicBezTo>
                    <a:pt x="3312" y="3594"/>
                    <a:pt x="3062" y="3969"/>
                    <a:pt x="2687" y="4031"/>
                  </a:cubicBezTo>
                  <a:cubicBezTo>
                    <a:pt x="2281" y="4125"/>
                    <a:pt x="1906" y="3875"/>
                    <a:pt x="1844" y="3469"/>
                  </a:cubicBezTo>
                  <a:lnTo>
                    <a:pt x="1844" y="3469"/>
                  </a:lnTo>
                  <a:cubicBezTo>
                    <a:pt x="1062" y="3625"/>
                    <a:pt x="1062" y="3625"/>
                    <a:pt x="1062" y="3625"/>
                  </a:cubicBezTo>
                  <a:lnTo>
                    <a:pt x="1062" y="3625"/>
                  </a:lnTo>
                  <a:lnTo>
                    <a:pt x="1062" y="3625"/>
                  </a:lnTo>
                  <a:lnTo>
                    <a:pt x="1062" y="3625"/>
                  </a:lnTo>
                  <a:lnTo>
                    <a:pt x="1062" y="3625"/>
                  </a:lnTo>
                  <a:cubicBezTo>
                    <a:pt x="625" y="4063"/>
                    <a:pt x="625" y="4063"/>
                    <a:pt x="625" y="4063"/>
                  </a:cubicBezTo>
                  <a:lnTo>
                    <a:pt x="625" y="4063"/>
                  </a:lnTo>
                  <a:lnTo>
                    <a:pt x="625" y="4063"/>
                  </a:lnTo>
                  <a:cubicBezTo>
                    <a:pt x="281" y="3906"/>
                    <a:pt x="31" y="3563"/>
                    <a:pt x="0" y="3188"/>
                  </a:cubicBezTo>
                  <a:lnTo>
                    <a:pt x="0" y="3188"/>
                  </a:lnTo>
                  <a:lnTo>
                    <a:pt x="0" y="3188"/>
                  </a:lnTo>
                  <a:cubicBezTo>
                    <a:pt x="562" y="2938"/>
                    <a:pt x="562" y="2938"/>
                    <a:pt x="562" y="2938"/>
                  </a:cubicBezTo>
                  <a:lnTo>
                    <a:pt x="562" y="2938"/>
                  </a:lnTo>
                  <a:cubicBezTo>
                    <a:pt x="562" y="2938"/>
                    <a:pt x="562" y="2938"/>
                    <a:pt x="562" y="2906"/>
                  </a:cubicBezTo>
                  <a:lnTo>
                    <a:pt x="562" y="2906"/>
                  </a:lnTo>
                  <a:cubicBezTo>
                    <a:pt x="2437" y="0"/>
                    <a:pt x="2437" y="0"/>
                    <a:pt x="2437" y="0"/>
                  </a:cubicBezTo>
                  <a:cubicBezTo>
                    <a:pt x="2937" y="375"/>
                    <a:pt x="3344" y="813"/>
                    <a:pt x="3687" y="1313"/>
                  </a:cubicBezTo>
                  <a:cubicBezTo>
                    <a:pt x="4031" y="1812"/>
                    <a:pt x="4281" y="2344"/>
                    <a:pt x="4469" y="2938"/>
                  </a:cubicBezTo>
                  <a:close/>
                  <a:moveTo>
                    <a:pt x="2656" y="3875"/>
                  </a:moveTo>
                  <a:lnTo>
                    <a:pt x="2656" y="3875"/>
                  </a:lnTo>
                  <a:cubicBezTo>
                    <a:pt x="2937" y="3813"/>
                    <a:pt x="3125" y="3531"/>
                    <a:pt x="3062" y="3219"/>
                  </a:cubicBezTo>
                  <a:lnTo>
                    <a:pt x="3062" y="3219"/>
                  </a:lnTo>
                  <a:cubicBezTo>
                    <a:pt x="2031" y="3438"/>
                    <a:pt x="2031" y="3438"/>
                    <a:pt x="2031" y="3438"/>
                  </a:cubicBezTo>
                  <a:lnTo>
                    <a:pt x="2000" y="3438"/>
                  </a:lnTo>
                  <a:cubicBezTo>
                    <a:pt x="2062" y="3688"/>
                    <a:pt x="2281" y="3875"/>
                    <a:pt x="2531" y="3875"/>
                  </a:cubicBezTo>
                  <a:cubicBezTo>
                    <a:pt x="2562" y="3875"/>
                    <a:pt x="2625" y="3875"/>
                    <a:pt x="2656" y="3875"/>
                  </a:cubicBezTo>
                  <a:close/>
                  <a:moveTo>
                    <a:pt x="2969" y="719"/>
                  </a:moveTo>
                  <a:lnTo>
                    <a:pt x="2969" y="719"/>
                  </a:lnTo>
                  <a:lnTo>
                    <a:pt x="2969" y="719"/>
                  </a:lnTo>
                  <a:cubicBezTo>
                    <a:pt x="2969" y="688"/>
                    <a:pt x="2969" y="688"/>
                    <a:pt x="2969" y="688"/>
                  </a:cubicBezTo>
                  <a:lnTo>
                    <a:pt x="2969" y="688"/>
                  </a:lnTo>
                  <a:lnTo>
                    <a:pt x="2969" y="688"/>
                  </a:lnTo>
                  <a:cubicBezTo>
                    <a:pt x="2906" y="625"/>
                    <a:pt x="2844" y="563"/>
                    <a:pt x="2750" y="469"/>
                  </a:cubicBez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cubicBezTo>
                    <a:pt x="2750" y="500"/>
                    <a:pt x="2750" y="500"/>
                    <a:pt x="2750" y="500"/>
                  </a:cubicBezTo>
                  <a:lnTo>
                    <a:pt x="2750" y="500"/>
                  </a:lnTo>
                  <a:lnTo>
                    <a:pt x="2750" y="500"/>
                  </a:lnTo>
                  <a:cubicBezTo>
                    <a:pt x="906" y="2781"/>
                    <a:pt x="906" y="2781"/>
                    <a:pt x="906" y="2781"/>
                  </a:cubicBezTo>
                  <a:cubicBezTo>
                    <a:pt x="875" y="2812"/>
                    <a:pt x="875" y="2812"/>
                    <a:pt x="875" y="2812"/>
                  </a:cubicBezTo>
                  <a:cubicBezTo>
                    <a:pt x="875" y="2844"/>
                    <a:pt x="875" y="2844"/>
                    <a:pt x="875" y="2844"/>
                  </a:cubicBezTo>
                  <a:lnTo>
                    <a:pt x="875" y="2844"/>
                  </a:lnTo>
                  <a:lnTo>
                    <a:pt x="875" y="2844"/>
                  </a:lnTo>
                  <a:cubicBezTo>
                    <a:pt x="937" y="2781"/>
                    <a:pt x="937" y="2781"/>
                    <a:pt x="937" y="2781"/>
                  </a:cubicBezTo>
                  <a:cubicBezTo>
                    <a:pt x="2969" y="719"/>
                    <a:pt x="2969" y="719"/>
                    <a:pt x="2969" y="71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grpSp>
      <p:sp>
        <p:nvSpPr>
          <p:cNvPr id="36" name="TextBox 35"/>
          <p:cNvSpPr txBox="1"/>
          <p:nvPr/>
        </p:nvSpPr>
        <p:spPr>
          <a:xfrm>
            <a:off x="578201" y="4191753"/>
            <a:ext cx="3161838" cy="164942"/>
          </a:xfrm>
          <a:prstGeom prst="rect">
            <a:avLst/>
          </a:prstGeom>
        </p:spPr>
        <p:txBody>
          <a:bodyPr vert="horz" wrap="square" lIns="0" tIns="0" rIns="0" bIns="0" rtlCol="0">
            <a:no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DURATION</a:t>
            </a:r>
          </a:p>
        </p:txBody>
      </p:sp>
      <p:sp>
        <p:nvSpPr>
          <p:cNvPr id="34" name="TextBox 33"/>
          <p:cNvSpPr txBox="1"/>
          <p:nvPr/>
        </p:nvSpPr>
        <p:spPr>
          <a:xfrm>
            <a:off x="578201" y="1764407"/>
            <a:ext cx="3161838" cy="209993"/>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TYPE OF HOLIDAY</a:t>
            </a:r>
          </a:p>
        </p:txBody>
      </p:sp>
      <p:sp>
        <p:nvSpPr>
          <p:cNvPr id="39" name="TextBox 38"/>
          <p:cNvSpPr txBox="1"/>
          <p:nvPr/>
        </p:nvSpPr>
        <p:spPr>
          <a:xfrm>
            <a:off x="4950947" y="1764407"/>
            <a:ext cx="3161838" cy="209993"/>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TRANSPORT TO DESTINATION</a:t>
            </a:r>
          </a:p>
        </p:txBody>
      </p:sp>
      <p:sp>
        <p:nvSpPr>
          <p:cNvPr id="41" name="TextBox 40"/>
          <p:cNvSpPr txBox="1"/>
          <p:nvPr/>
        </p:nvSpPr>
        <p:spPr>
          <a:xfrm>
            <a:off x="4950947" y="3348583"/>
            <a:ext cx="3161838" cy="228109"/>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TRANSPORT ON DESTINATION</a:t>
            </a:r>
          </a:p>
        </p:txBody>
      </p:sp>
      <p:sp>
        <p:nvSpPr>
          <p:cNvPr id="43" name="TextBox 42"/>
          <p:cNvSpPr txBox="1"/>
          <p:nvPr/>
        </p:nvSpPr>
        <p:spPr>
          <a:xfrm>
            <a:off x="4950947" y="5052605"/>
            <a:ext cx="3161838" cy="253424"/>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ACCOMMODATION</a:t>
            </a:r>
          </a:p>
        </p:txBody>
      </p:sp>
      <p:sp>
        <p:nvSpPr>
          <p:cNvPr id="45" name="TextBox 44"/>
          <p:cNvSpPr txBox="1"/>
          <p:nvPr/>
        </p:nvSpPr>
        <p:spPr>
          <a:xfrm>
            <a:off x="9354692" y="1764407"/>
            <a:ext cx="3161838" cy="336122"/>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ACTIVITIES </a:t>
            </a:r>
          </a:p>
        </p:txBody>
      </p:sp>
      <p:pic>
        <p:nvPicPr>
          <p:cNvPr id="3" name="Picture 2"/>
          <p:cNvPicPr>
            <a:picLocks noChangeAspect="1"/>
          </p:cNvPicPr>
          <p:nvPr/>
        </p:nvPicPr>
        <p:blipFill rotWithShape="1">
          <a:blip r:embed="rId2" cstate="email">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a:off x="8429431" y="943384"/>
            <a:ext cx="323850" cy="295275"/>
          </a:xfrm>
          <a:prstGeom prst="rect">
            <a:avLst/>
          </a:prstGeom>
        </p:spPr>
      </p:pic>
      <p:pic>
        <p:nvPicPr>
          <p:cNvPr id="51" name="Picture 50"/>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429431" y="1294746"/>
            <a:ext cx="314326" cy="314325"/>
          </a:xfrm>
          <a:prstGeom prst="rect">
            <a:avLst/>
          </a:prstGeom>
        </p:spPr>
      </p:pic>
      <p:pic>
        <p:nvPicPr>
          <p:cNvPr id="4" name="Picture 3"/>
          <p:cNvPicPr>
            <a:picLocks noChangeAspect="1"/>
          </p:cNvPicPr>
          <p:nvPr/>
        </p:nvPicPr>
        <p:blipFill rotWithShape="1">
          <a:blip r:embed="rId4"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3119487" y="1129980"/>
            <a:ext cx="576064" cy="444125"/>
          </a:xfrm>
          <a:prstGeom prst="rect">
            <a:avLst/>
          </a:prstGeom>
        </p:spPr>
      </p:pic>
      <p:pic>
        <p:nvPicPr>
          <p:cNvPr id="57" name="Picture 56"/>
          <p:cNvPicPr>
            <a:picLocks noChangeAspect="1"/>
          </p:cNvPicPr>
          <p:nvPr/>
        </p:nvPicPr>
        <p:blipFill rotWithShape="1">
          <a:blip r:embed="rId5" cstate="email">
            <a:duotone>
              <a:schemeClr val="accent6">
                <a:shade val="45000"/>
                <a:satMod val="135000"/>
              </a:schemeClr>
              <a:prstClr val="white"/>
            </a:duotone>
            <a:extLst>
              <a:ext uri="{28A0092B-C50C-407E-A947-70E740481C1C}">
                <a14:useLocalDpi xmlns:a14="http://schemas.microsoft.com/office/drawing/2010/main"/>
              </a:ext>
            </a:extLst>
          </a:blip>
          <a:srcRect/>
          <a:stretch/>
        </p:blipFill>
        <p:spPr>
          <a:xfrm>
            <a:off x="3771118" y="1142106"/>
            <a:ext cx="449795" cy="438949"/>
          </a:xfrm>
          <a:prstGeom prst="rect">
            <a:avLst/>
          </a:prstGeom>
        </p:spPr>
      </p:pic>
      <p:sp>
        <p:nvSpPr>
          <p:cNvPr id="11" name="TextBox 10"/>
          <p:cNvSpPr txBox="1"/>
          <p:nvPr/>
        </p:nvSpPr>
        <p:spPr>
          <a:xfrm>
            <a:off x="10814568" y="231958"/>
            <a:ext cx="2256562" cy="228708"/>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over indexed in segment</a:t>
            </a:r>
          </a:p>
        </p:txBody>
      </p:sp>
      <p:sp>
        <p:nvSpPr>
          <p:cNvPr id="42" name="TextBox 41"/>
          <p:cNvSpPr txBox="1"/>
          <p:nvPr/>
        </p:nvSpPr>
        <p:spPr>
          <a:xfrm>
            <a:off x="10814568" y="479999"/>
            <a:ext cx="2339918" cy="241980"/>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under indexed in segment</a:t>
            </a:r>
          </a:p>
        </p:txBody>
      </p:sp>
      <p:sp>
        <p:nvSpPr>
          <p:cNvPr id="12" name="Rectangle 11"/>
          <p:cNvSpPr/>
          <p:nvPr/>
        </p:nvSpPr>
        <p:spPr bwMode="gray">
          <a:xfrm>
            <a:off x="10417682" y="274304"/>
            <a:ext cx="321830" cy="14401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sp>
        <p:nvSpPr>
          <p:cNvPr id="44" name="Rectangle 43"/>
          <p:cNvSpPr/>
          <p:nvPr/>
        </p:nvSpPr>
        <p:spPr bwMode="gray">
          <a:xfrm>
            <a:off x="10417682" y="524665"/>
            <a:ext cx="321830" cy="1440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graphicFrame>
        <p:nvGraphicFramePr>
          <p:cNvPr id="49" name="Chart 48"/>
          <p:cNvGraphicFramePr/>
          <p:nvPr>
            <p:extLst>
              <p:ext uri="{D42A27DB-BD31-4B8C-83A1-F6EECF244321}">
                <p14:modId xmlns:p14="http://schemas.microsoft.com/office/powerpoint/2010/main" val="3895297926"/>
              </p:ext>
            </p:extLst>
          </p:nvPr>
        </p:nvGraphicFramePr>
        <p:xfrm>
          <a:off x="460641" y="5779446"/>
          <a:ext cx="3857054" cy="891105"/>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54" name="Chart 53"/>
          <p:cNvGraphicFramePr/>
          <p:nvPr>
            <p:extLst>
              <p:ext uri="{D42A27DB-BD31-4B8C-83A1-F6EECF244321}">
                <p14:modId xmlns:p14="http://schemas.microsoft.com/office/powerpoint/2010/main" val="2851236674"/>
              </p:ext>
            </p:extLst>
          </p:nvPr>
        </p:nvGraphicFramePr>
        <p:xfrm>
          <a:off x="460641" y="1994492"/>
          <a:ext cx="4490306" cy="2080837"/>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59" name="Chart 58"/>
          <p:cNvGraphicFramePr/>
          <p:nvPr>
            <p:extLst>
              <p:ext uri="{D42A27DB-BD31-4B8C-83A1-F6EECF244321}">
                <p14:modId xmlns:p14="http://schemas.microsoft.com/office/powerpoint/2010/main" val="3768163189"/>
              </p:ext>
            </p:extLst>
          </p:nvPr>
        </p:nvGraphicFramePr>
        <p:xfrm>
          <a:off x="541540" y="4318515"/>
          <a:ext cx="3878820" cy="137279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61" name="Chart 60"/>
          <p:cNvGraphicFramePr/>
          <p:nvPr>
            <p:extLst>
              <p:ext uri="{D42A27DB-BD31-4B8C-83A1-F6EECF244321}">
                <p14:modId xmlns:p14="http://schemas.microsoft.com/office/powerpoint/2010/main" val="1819668953"/>
              </p:ext>
            </p:extLst>
          </p:nvPr>
        </p:nvGraphicFramePr>
        <p:xfrm>
          <a:off x="5289339" y="1981409"/>
          <a:ext cx="3878820" cy="1372790"/>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62" name="Chart 61"/>
          <p:cNvGraphicFramePr/>
          <p:nvPr>
            <p:extLst>
              <p:ext uri="{D42A27DB-BD31-4B8C-83A1-F6EECF244321}">
                <p14:modId xmlns:p14="http://schemas.microsoft.com/office/powerpoint/2010/main" val="1091716083"/>
              </p:ext>
            </p:extLst>
          </p:nvPr>
        </p:nvGraphicFramePr>
        <p:xfrm>
          <a:off x="4685721" y="5326993"/>
          <a:ext cx="4668971" cy="1910022"/>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63" name="Chart 62"/>
          <p:cNvGraphicFramePr/>
          <p:nvPr>
            <p:extLst>
              <p:ext uri="{D42A27DB-BD31-4B8C-83A1-F6EECF244321}">
                <p14:modId xmlns:p14="http://schemas.microsoft.com/office/powerpoint/2010/main" val="2215447519"/>
              </p:ext>
            </p:extLst>
          </p:nvPr>
        </p:nvGraphicFramePr>
        <p:xfrm>
          <a:off x="5255219" y="3559839"/>
          <a:ext cx="3878820" cy="1549747"/>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64" name="Chart 63"/>
          <p:cNvGraphicFramePr/>
          <p:nvPr>
            <p:extLst>
              <p:ext uri="{D42A27DB-BD31-4B8C-83A1-F6EECF244321}">
                <p14:modId xmlns:p14="http://schemas.microsoft.com/office/powerpoint/2010/main" val="3166431670"/>
              </p:ext>
            </p:extLst>
          </p:nvPr>
        </p:nvGraphicFramePr>
        <p:xfrm>
          <a:off x="8948333" y="1912533"/>
          <a:ext cx="4972354" cy="5324482"/>
        </p:xfrm>
        <a:graphic>
          <a:graphicData uri="http://schemas.openxmlformats.org/drawingml/2006/chart">
            <c:chart xmlns:c="http://schemas.openxmlformats.org/drawingml/2006/chart" xmlns:r="http://schemas.openxmlformats.org/officeDocument/2006/relationships" r:id="rId12"/>
          </a:graphicData>
        </a:graphic>
      </p:graphicFrame>
      <p:pic>
        <p:nvPicPr>
          <p:cNvPr id="48" name="Picture 2" descr="Bilderesultat for country falg button sweden"/>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12696551" y="6876975"/>
            <a:ext cx="513334" cy="481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8384322"/>
      </p:ext>
    </p:extLst>
  </p:cSld>
  <p:clrMapOvr>
    <a:masterClrMapping/>
  </p:clrMapOvr>
  <p:transition>
    <p:fad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0000" y="346312"/>
            <a:ext cx="5891855" cy="553999"/>
          </a:xfrm>
          <a:solidFill>
            <a:srgbClr val="FF0000"/>
          </a:solidFill>
        </p:spPr>
        <p:txBody>
          <a:bodyPr>
            <a:normAutofit/>
          </a:bodyPr>
          <a:lstStyle/>
          <a:p>
            <a:r>
              <a:rPr lang="en-GB" sz="3200" dirty="0"/>
              <a:t>Segment profile </a:t>
            </a:r>
            <a:r>
              <a:rPr lang="en-GB" sz="3200" b="1" dirty="0"/>
              <a:t>- ENERGY</a:t>
            </a:r>
          </a:p>
        </p:txBody>
      </p:sp>
      <p:sp>
        <p:nvSpPr>
          <p:cNvPr id="5" name="Rectangle 4"/>
          <p:cNvSpPr/>
          <p:nvPr/>
        </p:nvSpPr>
        <p:spPr>
          <a:xfrm>
            <a:off x="519848" y="1220584"/>
            <a:ext cx="3426943"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PLANNING</a:t>
            </a:r>
          </a:p>
        </p:txBody>
      </p:sp>
      <p:sp>
        <p:nvSpPr>
          <p:cNvPr id="6" name="Rectangle 5"/>
          <p:cNvSpPr/>
          <p:nvPr/>
        </p:nvSpPr>
        <p:spPr>
          <a:xfrm>
            <a:off x="516957" y="3623217"/>
            <a:ext cx="3863935"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TRAVEL COMPANIONS</a:t>
            </a:r>
          </a:p>
        </p:txBody>
      </p:sp>
      <p:grpSp>
        <p:nvGrpSpPr>
          <p:cNvPr id="8" name="Group 7"/>
          <p:cNvGrpSpPr/>
          <p:nvPr/>
        </p:nvGrpSpPr>
        <p:grpSpPr>
          <a:xfrm>
            <a:off x="4525370" y="7870736"/>
            <a:ext cx="4321317" cy="5426685"/>
            <a:chOff x="3047227" y="867188"/>
            <a:chExt cx="2940088" cy="3409123"/>
          </a:xfrm>
        </p:grpSpPr>
        <p:cxnSp>
          <p:nvCxnSpPr>
            <p:cNvPr id="9" name="Straight Connector 8"/>
            <p:cNvCxnSpPr/>
            <p:nvPr/>
          </p:nvCxnSpPr>
          <p:spPr>
            <a:xfrm>
              <a:off x="3047227" y="916826"/>
              <a:ext cx="0" cy="3309847"/>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987315" y="867188"/>
              <a:ext cx="0" cy="3409123"/>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a:off x="519854" y="1655793"/>
            <a:ext cx="12399064" cy="0"/>
          </a:xfrm>
          <a:prstGeom prst="line">
            <a:avLst/>
          </a:prstGeom>
          <a:noFill/>
          <a:ln w="12700">
            <a:solidFill>
              <a:schemeClr val="accent6"/>
            </a:solidFill>
            <a:round/>
            <a:headEnd/>
            <a:tailEnd/>
          </a:ln>
          <a:effectLst/>
          <a:extLst>
            <a:ext uri="{909E8E84-426E-40DD-AFC4-6F175D3DCCD1}">
              <a14:hiddenFill xmlns:a14="http://schemas.microsoft.com/office/drawing/2010/main">
                <a:noFill/>
              </a14:hiddenFill>
            </a:ext>
          </a:extLst>
        </p:spPr>
      </p:cxnSp>
      <p:cxnSp>
        <p:nvCxnSpPr>
          <p:cNvPr id="16" name="Straight Connector 15"/>
          <p:cNvCxnSpPr/>
          <p:nvPr/>
        </p:nvCxnSpPr>
        <p:spPr>
          <a:xfrm>
            <a:off x="516963" y="4058426"/>
            <a:ext cx="7787100"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Lst>
        </p:spPr>
      </p:cxnSp>
      <p:grpSp>
        <p:nvGrpSpPr>
          <p:cNvPr id="18" name="Group 17"/>
          <p:cNvGrpSpPr/>
          <p:nvPr/>
        </p:nvGrpSpPr>
        <p:grpSpPr>
          <a:xfrm>
            <a:off x="2266727" y="990508"/>
            <a:ext cx="724113" cy="627421"/>
            <a:chOff x="1362075" y="4471988"/>
            <a:chExt cx="2351088" cy="2036762"/>
          </a:xfrm>
          <a:solidFill>
            <a:srgbClr val="FFC000"/>
          </a:solidFill>
        </p:grpSpPr>
        <p:sp>
          <p:nvSpPr>
            <p:cNvPr id="19" name="Freeform 3"/>
            <p:cNvSpPr>
              <a:spLocks noChangeArrowheads="1"/>
            </p:cNvSpPr>
            <p:nvPr/>
          </p:nvSpPr>
          <p:spPr bwMode="auto">
            <a:xfrm>
              <a:off x="2744788" y="5091113"/>
              <a:ext cx="338137" cy="495300"/>
            </a:xfrm>
            <a:custGeom>
              <a:avLst/>
              <a:gdLst>
                <a:gd name="T0" fmla="*/ 0 w 939"/>
                <a:gd name="T1" fmla="*/ 0 h 1376"/>
                <a:gd name="T2" fmla="*/ 0 w 939"/>
                <a:gd name="T3" fmla="*/ 0 h 1376"/>
                <a:gd name="T4" fmla="*/ 938 w 939"/>
                <a:gd name="T5" fmla="*/ 1375 h 1376"/>
                <a:gd name="T6" fmla="*/ 0 w 939"/>
                <a:gd name="T7" fmla="*/ 0 h 1376"/>
              </a:gdLst>
              <a:ahLst/>
              <a:cxnLst>
                <a:cxn ang="0">
                  <a:pos x="T0" y="T1"/>
                </a:cxn>
                <a:cxn ang="0">
                  <a:pos x="T2" y="T3"/>
                </a:cxn>
                <a:cxn ang="0">
                  <a:pos x="T4" y="T5"/>
                </a:cxn>
                <a:cxn ang="0">
                  <a:pos x="T6" y="T7"/>
                </a:cxn>
              </a:cxnLst>
              <a:rect l="0" t="0" r="r" b="b"/>
              <a:pathLst>
                <a:path w="939" h="1376">
                  <a:moveTo>
                    <a:pt x="0" y="0"/>
                  </a:moveTo>
                  <a:lnTo>
                    <a:pt x="0" y="0"/>
                  </a:lnTo>
                  <a:cubicBezTo>
                    <a:pt x="500" y="313"/>
                    <a:pt x="813" y="813"/>
                    <a:pt x="938" y="1375"/>
                  </a:cubicBezTo>
                  <a:cubicBezTo>
                    <a:pt x="688" y="875"/>
                    <a:pt x="375" y="40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0" name="Freeform 4"/>
            <p:cNvSpPr>
              <a:spLocks noChangeArrowheads="1"/>
            </p:cNvSpPr>
            <p:nvPr/>
          </p:nvSpPr>
          <p:spPr bwMode="auto">
            <a:xfrm>
              <a:off x="2779713" y="4956175"/>
              <a:ext cx="439737" cy="641350"/>
            </a:xfrm>
            <a:custGeom>
              <a:avLst/>
              <a:gdLst>
                <a:gd name="T0" fmla="*/ 0 w 1220"/>
                <a:gd name="T1" fmla="*/ 0 h 1782"/>
                <a:gd name="T2" fmla="*/ 0 w 1220"/>
                <a:gd name="T3" fmla="*/ 0 h 1782"/>
                <a:gd name="T4" fmla="*/ 1219 w 1220"/>
                <a:gd name="T5" fmla="*/ 1781 h 1782"/>
                <a:gd name="T6" fmla="*/ 0 w 1220"/>
                <a:gd name="T7" fmla="*/ 0 h 1782"/>
              </a:gdLst>
              <a:ahLst/>
              <a:cxnLst>
                <a:cxn ang="0">
                  <a:pos x="T0" y="T1"/>
                </a:cxn>
                <a:cxn ang="0">
                  <a:pos x="T2" y="T3"/>
                </a:cxn>
                <a:cxn ang="0">
                  <a:pos x="T4" y="T5"/>
                </a:cxn>
                <a:cxn ang="0">
                  <a:pos x="T6" y="T7"/>
                </a:cxn>
              </a:cxnLst>
              <a:rect l="0" t="0" r="r" b="b"/>
              <a:pathLst>
                <a:path w="1220" h="1782">
                  <a:moveTo>
                    <a:pt x="0" y="0"/>
                  </a:moveTo>
                  <a:lnTo>
                    <a:pt x="0" y="0"/>
                  </a:lnTo>
                  <a:cubicBezTo>
                    <a:pt x="625" y="407"/>
                    <a:pt x="1063" y="1063"/>
                    <a:pt x="1219" y="1781"/>
                  </a:cubicBezTo>
                  <a:cubicBezTo>
                    <a:pt x="906" y="1125"/>
                    <a:pt x="500" y="53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1" name="Freeform 5"/>
            <p:cNvSpPr>
              <a:spLocks noChangeArrowheads="1"/>
            </p:cNvSpPr>
            <p:nvPr/>
          </p:nvSpPr>
          <p:spPr bwMode="auto">
            <a:xfrm>
              <a:off x="2801938" y="4832350"/>
              <a:ext cx="550862" cy="787400"/>
            </a:xfrm>
            <a:custGeom>
              <a:avLst/>
              <a:gdLst>
                <a:gd name="T0" fmla="*/ 0 w 1532"/>
                <a:gd name="T1" fmla="*/ 0 h 2188"/>
                <a:gd name="T2" fmla="*/ 0 w 1532"/>
                <a:gd name="T3" fmla="*/ 0 h 2188"/>
                <a:gd name="T4" fmla="*/ 1531 w 1532"/>
                <a:gd name="T5" fmla="*/ 2187 h 2188"/>
                <a:gd name="T6" fmla="*/ 0 w 1532"/>
                <a:gd name="T7" fmla="*/ 0 h 2188"/>
              </a:gdLst>
              <a:ahLst/>
              <a:cxnLst>
                <a:cxn ang="0">
                  <a:pos x="T0" y="T1"/>
                </a:cxn>
                <a:cxn ang="0">
                  <a:pos x="T2" y="T3"/>
                </a:cxn>
                <a:cxn ang="0">
                  <a:pos x="T4" y="T5"/>
                </a:cxn>
                <a:cxn ang="0">
                  <a:pos x="T6" y="T7"/>
                </a:cxn>
              </a:cxnLst>
              <a:rect l="0" t="0" r="r" b="b"/>
              <a:pathLst>
                <a:path w="1532" h="2188">
                  <a:moveTo>
                    <a:pt x="0" y="0"/>
                  </a:moveTo>
                  <a:lnTo>
                    <a:pt x="0" y="0"/>
                  </a:lnTo>
                  <a:cubicBezTo>
                    <a:pt x="843" y="437"/>
                    <a:pt x="1406" y="1250"/>
                    <a:pt x="1531" y="2187"/>
                  </a:cubicBezTo>
                  <a:cubicBezTo>
                    <a:pt x="1187" y="1375"/>
                    <a:pt x="656" y="593"/>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2" name="Freeform 6"/>
            <p:cNvSpPr>
              <a:spLocks noChangeArrowheads="1"/>
            </p:cNvSpPr>
            <p:nvPr/>
          </p:nvSpPr>
          <p:spPr bwMode="auto">
            <a:xfrm>
              <a:off x="2835275" y="4708525"/>
              <a:ext cx="641350" cy="933450"/>
            </a:xfrm>
            <a:custGeom>
              <a:avLst/>
              <a:gdLst>
                <a:gd name="T0" fmla="*/ 0 w 1783"/>
                <a:gd name="T1" fmla="*/ 0 h 2594"/>
                <a:gd name="T2" fmla="*/ 0 w 1783"/>
                <a:gd name="T3" fmla="*/ 0 h 2594"/>
                <a:gd name="T4" fmla="*/ 1782 w 1783"/>
                <a:gd name="T5" fmla="*/ 2593 h 2594"/>
                <a:gd name="T6" fmla="*/ 0 w 1783"/>
                <a:gd name="T7" fmla="*/ 0 h 2594"/>
              </a:gdLst>
              <a:ahLst/>
              <a:cxnLst>
                <a:cxn ang="0">
                  <a:pos x="T0" y="T1"/>
                </a:cxn>
                <a:cxn ang="0">
                  <a:pos x="T2" y="T3"/>
                </a:cxn>
                <a:cxn ang="0">
                  <a:pos x="T4" y="T5"/>
                </a:cxn>
                <a:cxn ang="0">
                  <a:pos x="T6" y="T7"/>
                </a:cxn>
              </a:cxnLst>
              <a:rect l="0" t="0" r="r" b="b"/>
              <a:pathLst>
                <a:path w="1783" h="2594">
                  <a:moveTo>
                    <a:pt x="0" y="0"/>
                  </a:moveTo>
                  <a:lnTo>
                    <a:pt x="0" y="0"/>
                  </a:lnTo>
                  <a:cubicBezTo>
                    <a:pt x="969" y="531"/>
                    <a:pt x="1625" y="1500"/>
                    <a:pt x="1782" y="2593"/>
                  </a:cubicBezTo>
                  <a:cubicBezTo>
                    <a:pt x="1406" y="1594"/>
                    <a:pt x="813" y="68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3" name="Freeform 7"/>
            <p:cNvSpPr>
              <a:spLocks noChangeArrowheads="1"/>
            </p:cNvSpPr>
            <p:nvPr/>
          </p:nvSpPr>
          <p:spPr bwMode="auto">
            <a:xfrm>
              <a:off x="2857500" y="4584700"/>
              <a:ext cx="742950" cy="1069975"/>
            </a:xfrm>
            <a:custGeom>
              <a:avLst/>
              <a:gdLst>
                <a:gd name="T0" fmla="*/ 2062 w 2063"/>
                <a:gd name="T1" fmla="*/ 2969 h 2970"/>
                <a:gd name="T2" fmla="*/ 2062 w 2063"/>
                <a:gd name="T3" fmla="*/ 2969 h 2970"/>
                <a:gd name="T4" fmla="*/ 1250 w 2063"/>
                <a:gd name="T5" fmla="*/ 1344 h 2970"/>
                <a:gd name="T6" fmla="*/ 1250 w 2063"/>
                <a:gd name="T7" fmla="*/ 1313 h 2970"/>
                <a:gd name="T8" fmla="*/ 0 w 2063"/>
                <a:gd name="T9" fmla="*/ 0 h 2970"/>
                <a:gd name="T10" fmla="*/ 2062 w 2063"/>
                <a:gd name="T11" fmla="*/ 2969 h 2970"/>
              </a:gdLst>
              <a:ahLst/>
              <a:cxnLst>
                <a:cxn ang="0">
                  <a:pos x="T0" y="T1"/>
                </a:cxn>
                <a:cxn ang="0">
                  <a:pos x="T2" y="T3"/>
                </a:cxn>
                <a:cxn ang="0">
                  <a:pos x="T4" y="T5"/>
                </a:cxn>
                <a:cxn ang="0">
                  <a:pos x="T6" y="T7"/>
                </a:cxn>
                <a:cxn ang="0">
                  <a:pos x="T8" y="T9"/>
                </a:cxn>
                <a:cxn ang="0">
                  <a:pos x="T10" y="T11"/>
                </a:cxn>
              </a:cxnLst>
              <a:rect l="0" t="0" r="r" b="b"/>
              <a:pathLst>
                <a:path w="2063" h="2970">
                  <a:moveTo>
                    <a:pt x="2062" y="2969"/>
                  </a:moveTo>
                  <a:lnTo>
                    <a:pt x="2062" y="2969"/>
                  </a:lnTo>
                  <a:cubicBezTo>
                    <a:pt x="1875" y="2375"/>
                    <a:pt x="1593" y="1844"/>
                    <a:pt x="1250" y="1344"/>
                  </a:cubicBezTo>
                  <a:lnTo>
                    <a:pt x="1250" y="1313"/>
                  </a:lnTo>
                  <a:cubicBezTo>
                    <a:pt x="906" y="813"/>
                    <a:pt x="469" y="375"/>
                    <a:pt x="0" y="0"/>
                  </a:cubicBezTo>
                  <a:cubicBezTo>
                    <a:pt x="1125" y="625"/>
                    <a:pt x="1875" y="1719"/>
                    <a:pt x="2062" y="2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4" name="Freeform 8"/>
            <p:cNvSpPr>
              <a:spLocks noChangeArrowheads="1"/>
            </p:cNvSpPr>
            <p:nvPr/>
          </p:nvSpPr>
          <p:spPr bwMode="auto">
            <a:xfrm>
              <a:off x="2892425" y="4471988"/>
              <a:ext cx="820738" cy="1203325"/>
            </a:xfrm>
            <a:custGeom>
              <a:avLst/>
              <a:gdLst>
                <a:gd name="T0" fmla="*/ 0 w 2282"/>
                <a:gd name="T1" fmla="*/ 0 h 3344"/>
                <a:gd name="T2" fmla="*/ 0 w 2282"/>
                <a:gd name="T3" fmla="*/ 0 h 3344"/>
                <a:gd name="T4" fmla="*/ 2281 w 2282"/>
                <a:gd name="T5" fmla="*/ 3343 h 3344"/>
                <a:gd name="T6" fmla="*/ 0 w 2282"/>
                <a:gd name="T7" fmla="*/ 0 h 3344"/>
              </a:gdLst>
              <a:ahLst/>
              <a:cxnLst>
                <a:cxn ang="0">
                  <a:pos x="T0" y="T1"/>
                </a:cxn>
                <a:cxn ang="0">
                  <a:pos x="T2" y="T3"/>
                </a:cxn>
                <a:cxn ang="0">
                  <a:pos x="T4" y="T5"/>
                </a:cxn>
                <a:cxn ang="0">
                  <a:pos x="T6" y="T7"/>
                </a:cxn>
              </a:cxnLst>
              <a:rect l="0" t="0" r="r" b="b"/>
              <a:pathLst>
                <a:path w="2282" h="3344">
                  <a:moveTo>
                    <a:pt x="0" y="0"/>
                  </a:moveTo>
                  <a:lnTo>
                    <a:pt x="0" y="0"/>
                  </a:lnTo>
                  <a:cubicBezTo>
                    <a:pt x="1249" y="687"/>
                    <a:pt x="2125" y="1906"/>
                    <a:pt x="2281" y="3343"/>
                  </a:cubicBezTo>
                  <a:cubicBezTo>
                    <a:pt x="1937" y="2000"/>
                    <a:pt x="1125" y="81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5" name="Freeform 9"/>
            <p:cNvSpPr>
              <a:spLocks noChangeArrowheads="1"/>
            </p:cNvSpPr>
            <p:nvPr/>
          </p:nvSpPr>
          <p:spPr bwMode="auto">
            <a:xfrm>
              <a:off x="2251075" y="4887913"/>
              <a:ext cx="866775" cy="1227137"/>
            </a:xfrm>
            <a:custGeom>
              <a:avLst/>
              <a:gdLst>
                <a:gd name="T0" fmla="*/ 2407 w 2408"/>
                <a:gd name="T1" fmla="*/ 3312 h 3407"/>
                <a:gd name="T2" fmla="*/ 2407 w 2408"/>
                <a:gd name="T3" fmla="*/ 3312 h 3407"/>
                <a:gd name="T4" fmla="*/ 2344 w 2408"/>
                <a:gd name="T5" fmla="*/ 3406 h 3407"/>
                <a:gd name="T6" fmla="*/ 2282 w 2408"/>
                <a:gd name="T7" fmla="*/ 3406 h 3407"/>
                <a:gd name="T8" fmla="*/ 2250 w 2408"/>
                <a:gd name="T9" fmla="*/ 3344 h 3407"/>
                <a:gd name="T10" fmla="*/ 2250 w 2408"/>
                <a:gd name="T11" fmla="*/ 3344 h 3407"/>
                <a:gd name="T12" fmla="*/ 1438 w 2408"/>
                <a:gd name="T13" fmla="*/ 1562 h 3407"/>
                <a:gd name="T14" fmla="*/ 63 w 2408"/>
                <a:gd name="T15" fmla="*/ 156 h 3407"/>
                <a:gd name="T16" fmla="*/ 63 w 2408"/>
                <a:gd name="T17" fmla="*/ 156 h 3407"/>
                <a:gd name="T18" fmla="*/ 63 w 2408"/>
                <a:gd name="T19" fmla="*/ 125 h 3407"/>
                <a:gd name="T20" fmla="*/ 31 w 2408"/>
                <a:gd name="T21" fmla="*/ 31 h 3407"/>
                <a:gd name="T22" fmla="*/ 125 w 2408"/>
                <a:gd name="T23" fmla="*/ 31 h 3407"/>
                <a:gd name="T24" fmla="*/ 156 w 2408"/>
                <a:gd name="T25" fmla="*/ 31 h 3407"/>
                <a:gd name="T26" fmla="*/ 2407 w 2408"/>
                <a:gd name="T27" fmla="*/ 3312 h 3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08" h="3407">
                  <a:moveTo>
                    <a:pt x="2407" y="3312"/>
                  </a:moveTo>
                  <a:lnTo>
                    <a:pt x="2407" y="3312"/>
                  </a:lnTo>
                  <a:cubicBezTo>
                    <a:pt x="2407" y="3344"/>
                    <a:pt x="2375" y="3406"/>
                    <a:pt x="2344" y="3406"/>
                  </a:cubicBezTo>
                  <a:cubicBezTo>
                    <a:pt x="2313" y="3406"/>
                    <a:pt x="2313" y="3406"/>
                    <a:pt x="2282" y="3406"/>
                  </a:cubicBezTo>
                  <a:cubicBezTo>
                    <a:pt x="2282" y="3375"/>
                    <a:pt x="2250" y="3375"/>
                    <a:pt x="2250" y="3344"/>
                  </a:cubicBezTo>
                  <a:lnTo>
                    <a:pt x="2250" y="3344"/>
                  </a:lnTo>
                  <a:cubicBezTo>
                    <a:pt x="2094" y="2719"/>
                    <a:pt x="1813" y="2093"/>
                    <a:pt x="1438" y="1562"/>
                  </a:cubicBezTo>
                  <a:cubicBezTo>
                    <a:pt x="1063" y="1000"/>
                    <a:pt x="594" y="531"/>
                    <a:pt x="63" y="156"/>
                  </a:cubicBezTo>
                  <a:lnTo>
                    <a:pt x="63" y="156"/>
                  </a:lnTo>
                  <a:cubicBezTo>
                    <a:pt x="63" y="156"/>
                    <a:pt x="63" y="156"/>
                    <a:pt x="63" y="125"/>
                  </a:cubicBezTo>
                  <a:cubicBezTo>
                    <a:pt x="31" y="125"/>
                    <a:pt x="0" y="62"/>
                    <a:pt x="31" y="31"/>
                  </a:cubicBezTo>
                  <a:cubicBezTo>
                    <a:pt x="63" y="0"/>
                    <a:pt x="94" y="0"/>
                    <a:pt x="125" y="31"/>
                  </a:cubicBezTo>
                  <a:cubicBezTo>
                    <a:pt x="156" y="31"/>
                    <a:pt x="156" y="31"/>
                    <a:pt x="156" y="31"/>
                  </a:cubicBezTo>
                  <a:cubicBezTo>
                    <a:pt x="1250" y="844"/>
                    <a:pt x="2032" y="2000"/>
                    <a:pt x="2407" y="331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6" name="Freeform 10"/>
            <p:cNvSpPr>
              <a:spLocks noChangeArrowheads="1"/>
            </p:cNvSpPr>
            <p:nvPr/>
          </p:nvSpPr>
          <p:spPr bwMode="auto">
            <a:xfrm>
              <a:off x="1362075" y="6115050"/>
              <a:ext cx="293688" cy="393700"/>
            </a:xfrm>
            <a:custGeom>
              <a:avLst/>
              <a:gdLst>
                <a:gd name="T0" fmla="*/ 750 w 814"/>
                <a:gd name="T1" fmla="*/ 969 h 1095"/>
                <a:gd name="T2" fmla="*/ 750 w 814"/>
                <a:gd name="T3" fmla="*/ 969 h 1095"/>
                <a:gd name="T4" fmla="*/ 782 w 814"/>
                <a:gd name="T5" fmla="*/ 1063 h 1095"/>
                <a:gd name="T6" fmla="*/ 750 w 814"/>
                <a:gd name="T7" fmla="*/ 1094 h 1095"/>
                <a:gd name="T8" fmla="*/ 688 w 814"/>
                <a:gd name="T9" fmla="*/ 1094 h 1095"/>
                <a:gd name="T10" fmla="*/ 688 w 814"/>
                <a:gd name="T11" fmla="*/ 1094 h 1095"/>
                <a:gd name="T12" fmla="*/ 0 w 814"/>
                <a:gd name="T13" fmla="*/ 63 h 1095"/>
                <a:gd name="T14" fmla="*/ 0 w 814"/>
                <a:gd name="T15" fmla="*/ 63 h 1095"/>
                <a:gd name="T16" fmla="*/ 0 w 814"/>
                <a:gd name="T17" fmla="*/ 63 h 1095"/>
                <a:gd name="T18" fmla="*/ 32 w 814"/>
                <a:gd name="T19" fmla="*/ 31 h 1095"/>
                <a:gd name="T20" fmla="*/ 63 w 814"/>
                <a:gd name="T21" fmla="*/ 0 h 1095"/>
                <a:gd name="T22" fmla="*/ 126 w 814"/>
                <a:gd name="T23" fmla="*/ 63 h 1095"/>
                <a:gd name="T24" fmla="*/ 126 w 814"/>
                <a:gd name="T25" fmla="*/ 63 h 1095"/>
                <a:gd name="T26" fmla="*/ 126 w 814"/>
                <a:gd name="T27" fmla="*/ 63 h 1095"/>
                <a:gd name="T28" fmla="*/ 126 w 814"/>
                <a:gd name="T29" fmla="*/ 63 h 1095"/>
                <a:gd name="T30" fmla="*/ 126 w 814"/>
                <a:gd name="T31" fmla="*/ 63 h 1095"/>
                <a:gd name="T32" fmla="*/ 750 w 814"/>
                <a:gd name="T33" fmla="*/ 969 h 1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4" h="1095">
                  <a:moveTo>
                    <a:pt x="750" y="969"/>
                  </a:moveTo>
                  <a:lnTo>
                    <a:pt x="750" y="969"/>
                  </a:lnTo>
                  <a:cubicBezTo>
                    <a:pt x="782" y="969"/>
                    <a:pt x="813" y="1031"/>
                    <a:pt x="782" y="1063"/>
                  </a:cubicBezTo>
                  <a:cubicBezTo>
                    <a:pt x="782" y="1063"/>
                    <a:pt x="782" y="1094"/>
                    <a:pt x="750" y="1094"/>
                  </a:cubicBezTo>
                  <a:cubicBezTo>
                    <a:pt x="719" y="1094"/>
                    <a:pt x="719" y="1094"/>
                    <a:pt x="688" y="1094"/>
                  </a:cubicBezTo>
                  <a:lnTo>
                    <a:pt x="688" y="1094"/>
                  </a:lnTo>
                  <a:cubicBezTo>
                    <a:pt x="313" y="906"/>
                    <a:pt x="32" y="500"/>
                    <a:pt x="0" y="63"/>
                  </a:cubicBezTo>
                  <a:lnTo>
                    <a:pt x="0" y="63"/>
                  </a:lnTo>
                  <a:lnTo>
                    <a:pt x="0" y="63"/>
                  </a:lnTo>
                  <a:cubicBezTo>
                    <a:pt x="0" y="63"/>
                    <a:pt x="0" y="31"/>
                    <a:pt x="32" y="31"/>
                  </a:cubicBezTo>
                  <a:cubicBezTo>
                    <a:pt x="32" y="0"/>
                    <a:pt x="63" y="0"/>
                    <a:pt x="63" y="0"/>
                  </a:cubicBezTo>
                  <a:cubicBezTo>
                    <a:pt x="94" y="0"/>
                    <a:pt x="126" y="31"/>
                    <a:pt x="126" y="63"/>
                  </a:cubicBezTo>
                  <a:lnTo>
                    <a:pt x="126" y="63"/>
                  </a:lnTo>
                  <a:lnTo>
                    <a:pt x="126" y="63"/>
                  </a:lnTo>
                  <a:lnTo>
                    <a:pt x="126" y="63"/>
                  </a:lnTo>
                  <a:lnTo>
                    <a:pt x="126" y="63"/>
                  </a:lnTo>
                  <a:cubicBezTo>
                    <a:pt x="157" y="469"/>
                    <a:pt x="407" y="781"/>
                    <a:pt x="750" y="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7" name="Freeform 11"/>
            <p:cNvSpPr>
              <a:spLocks noChangeArrowheads="1"/>
            </p:cNvSpPr>
            <p:nvPr/>
          </p:nvSpPr>
          <p:spPr bwMode="auto">
            <a:xfrm>
              <a:off x="1417638" y="4989513"/>
              <a:ext cx="1609725" cy="1485900"/>
            </a:xfrm>
            <a:custGeom>
              <a:avLst/>
              <a:gdLst>
                <a:gd name="T0" fmla="*/ 3500 w 4470"/>
                <a:gd name="T1" fmla="*/ 1344 h 4126"/>
                <a:gd name="T2" fmla="*/ 3500 w 4470"/>
                <a:gd name="T3" fmla="*/ 1344 h 4126"/>
                <a:gd name="T4" fmla="*/ 3500 w 4470"/>
                <a:gd name="T5" fmla="*/ 1344 h 4126"/>
                <a:gd name="T6" fmla="*/ 3500 w 4470"/>
                <a:gd name="T7" fmla="*/ 1344 h 4126"/>
                <a:gd name="T8" fmla="*/ 3187 w 4470"/>
                <a:gd name="T9" fmla="*/ 906 h 4126"/>
                <a:gd name="T10" fmla="*/ 3187 w 4470"/>
                <a:gd name="T11" fmla="*/ 906 h 4126"/>
                <a:gd name="T12" fmla="*/ 3187 w 4470"/>
                <a:gd name="T13" fmla="*/ 906 h 4126"/>
                <a:gd name="T14" fmla="*/ 937 w 4470"/>
                <a:gd name="T15" fmla="*/ 2906 h 4126"/>
                <a:gd name="T16" fmla="*/ 844 w 4470"/>
                <a:gd name="T17" fmla="*/ 2750 h 4126"/>
                <a:gd name="T18" fmla="*/ 2625 w 4470"/>
                <a:gd name="T19" fmla="*/ 375 h 4126"/>
                <a:gd name="T20" fmla="*/ 2625 w 4470"/>
                <a:gd name="T21" fmla="*/ 375 h 4126"/>
                <a:gd name="T22" fmla="*/ 2625 w 4470"/>
                <a:gd name="T23" fmla="*/ 375 h 4126"/>
                <a:gd name="T24" fmla="*/ 2625 w 4470"/>
                <a:gd name="T25" fmla="*/ 375 h 4126"/>
                <a:gd name="T26" fmla="*/ 2625 w 4470"/>
                <a:gd name="T27" fmla="*/ 375 h 4126"/>
                <a:gd name="T28" fmla="*/ 2531 w 4470"/>
                <a:gd name="T29" fmla="*/ 250 h 4126"/>
                <a:gd name="T30" fmla="*/ 2531 w 4470"/>
                <a:gd name="T31" fmla="*/ 250 h 4126"/>
                <a:gd name="T32" fmla="*/ 2500 w 4470"/>
                <a:gd name="T33" fmla="*/ 250 h 4126"/>
                <a:gd name="T34" fmla="*/ 2500 w 4470"/>
                <a:gd name="T35" fmla="*/ 250 h 4126"/>
                <a:gd name="T36" fmla="*/ 2500 w 4470"/>
                <a:gd name="T37" fmla="*/ 281 h 4126"/>
                <a:gd name="T38" fmla="*/ 2500 w 4470"/>
                <a:gd name="T39" fmla="*/ 281 h 4126"/>
                <a:gd name="T40" fmla="*/ 812 w 4470"/>
                <a:gd name="T41" fmla="*/ 2750 h 4126"/>
                <a:gd name="T42" fmla="*/ 844 w 4470"/>
                <a:gd name="T43" fmla="*/ 2750 h 4126"/>
                <a:gd name="T44" fmla="*/ 3250 w 4470"/>
                <a:gd name="T45" fmla="*/ 3188 h 4126"/>
                <a:gd name="T46" fmla="*/ 1844 w 4470"/>
                <a:gd name="T47" fmla="*/ 3469 h 4126"/>
                <a:gd name="T48" fmla="*/ 1062 w 4470"/>
                <a:gd name="T49" fmla="*/ 3625 h 4126"/>
                <a:gd name="T50" fmla="*/ 1062 w 4470"/>
                <a:gd name="T51" fmla="*/ 3625 h 4126"/>
                <a:gd name="T52" fmla="*/ 625 w 4470"/>
                <a:gd name="T53" fmla="*/ 4063 h 4126"/>
                <a:gd name="T54" fmla="*/ 0 w 4470"/>
                <a:gd name="T55" fmla="*/ 3188 h 4126"/>
                <a:gd name="T56" fmla="*/ 562 w 4470"/>
                <a:gd name="T57" fmla="*/ 2906 h 4126"/>
                <a:gd name="T58" fmla="*/ 3687 w 4470"/>
                <a:gd name="T59" fmla="*/ 1313 h 4126"/>
                <a:gd name="T60" fmla="*/ 2656 w 4470"/>
                <a:gd name="T61" fmla="*/ 3875 h 4126"/>
                <a:gd name="T62" fmla="*/ 2031 w 4470"/>
                <a:gd name="T63" fmla="*/ 3438 h 4126"/>
                <a:gd name="T64" fmla="*/ 2656 w 4470"/>
                <a:gd name="T65" fmla="*/ 3875 h 4126"/>
                <a:gd name="T66" fmla="*/ 2969 w 4470"/>
                <a:gd name="T67" fmla="*/ 719 h 4126"/>
                <a:gd name="T68" fmla="*/ 2969 w 4470"/>
                <a:gd name="T69" fmla="*/ 688 h 4126"/>
                <a:gd name="T70" fmla="*/ 2750 w 4470"/>
                <a:gd name="T71" fmla="*/ 469 h 4126"/>
                <a:gd name="T72" fmla="*/ 2750 w 4470"/>
                <a:gd name="T73" fmla="*/ 469 h 4126"/>
                <a:gd name="T74" fmla="*/ 2750 w 4470"/>
                <a:gd name="T75" fmla="*/ 469 h 4126"/>
                <a:gd name="T76" fmla="*/ 2750 w 4470"/>
                <a:gd name="T77" fmla="*/ 469 h 4126"/>
                <a:gd name="T78" fmla="*/ 2750 w 4470"/>
                <a:gd name="T79" fmla="*/ 500 h 4126"/>
                <a:gd name="T80" fmla="*/ 875 w 4470"/>
                <a:gd name="T81" fmla="*/ 2812 h 4126"/>
                <a:gd name="T82" fmla="*/ 875 w 4470"/>
                <a:gd name="T83" fmla="*/ 2844 h 4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470" h="4126">
                  <a:moveTo>
                    <a:pt x="937" y="2906"/>
                  </a:moveTo>
                  <a:lnTo>
                    <a:pt x="937" y="2906"/>
                  </a:lnTo>
                  <a:cubicBezTo>
                    <a:pt x="3500" y="1344"/>
                    <a:pt x="3500" y="1344"/>
                    <a:pt x="3500" y="1344"/>
                  </a:cubicBez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cubicBezTo>
                    <a:pt x="3406" y="1188"/>
                    <a:pt x="3281" y="1063"/>
                    <a:pt x="3187" y="906"/>
                  </a:cubicBezTo>
                  <a:lnTo>
                    <a:pt x="3187" y="906"/>
                  </a:lnTo>
                  <a:lnTo>
                    <a:pt x="3187" y="906"/>
                  </a:lnTo>
                  <a:lnTo>
                    <a:pt x="3187" y="906"/>
                  </a:lnTo>
                  <a:lnTo>
                    <a:pt x="3187" y="906"/>
                  </a:lnTo>
                  <a:lnTo>
                    <a:pt x="3187" y="906"/>
                  </a:lnTo>
                  <a:lnTo>
                    <a:pt x="3187" y="906"/>
                  </a:lnTo>
                  <a:cubicBezTo>
                    <a:pt x="3187" y="906"/>
                    <a:pt x="3187" y="906"/>
                    <a:pt x="3156" y="906"/>
                  </a:cubicBezTo>
                  <a:lnTo>
                    <a:pt x="3156" y="906"/>
                  </a:lnTo>
                  <a:cubicBezTo>
                    <a:pt x="937" y="2906"/>
                    <a:pt x="937" y="2906"/>
                    <a:pt x="937" y="2906"/>
                  </a:cubicBezTo>
                  <a:close/>
                  <a:moveTo>
                    <a:pt x="844" y="2750"/>
                  </a:moveTo>
                  <a:lnTo>
                    <a:pt x="844" y="2750"/>
                  </a:lnTo>
                  <a:lnTo>
                    <a:pt x="844" y="2750"/>
                  </a:lnTo>
                  <a:lnTo>
                    <a:pt x="844" y="2750"/>
                  </a:lnTo>
                  <a:lnTo>
                    <a:pt x="844" y="2750"/>
                  </a:lnTo>
                  <a:cubicBezTo>
                    <a:pt x="2625" y="375"/>
                    <a:pt x="2625" y="375"/>
                    <a:pt x="2625" y="375"/>
                  </a:cubicBez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cubicBezTo>
                    <a:pt x="2594" y="344"/>
                    <a:pt x="2562" y="313"/>
                    <a:pt x="2531" y="281"/>
                  </a:cubicBezTo>
                  <a:lnTo>
                    <a:pt x="2531" y="281"/>
                  </a:lnTo>
                  <a:cubicBezTo>
                    <a:pt x="2531" y="250"/>
                    <a:pt x="2531" y="250"/>
                    <a:pt x="2531" y="250"/>
                  </a:cubicBezTo>
                  <a:lnTo>
                    <a:pt x="2531" y="250"/>
                  </a:lnTo>
                  <a:lnTo>
                    <a:pt x="2531" y="250"/>
                  </a:lnTo>
                  <a:lnTo>
                    <a:pt x="2531" y="250"/>
                  </a:lnTo>
                  <a:lnTo>
                    <a:pt x="2531" y="250"/>
                  </a:lnTo>
                  <a:lnTo>
                    <a:pt x="2531" y="250"/>
                  </a:lnTo>
                  <a:cubicBezTo>
                    <a:pt x="2500" y="250"/>
                    <a:pt x="2500" y="250"/>
                    <a:pt x="2500" y="250"/>
                  </a:cubicBezTo>
                  <a:lnTo>
                    <a:pt x="2500" y="250"/>
                  </a:lnTo>
                  <a:lnTo>
                    <a:pt x="2500" y="250"/>
                  </a:lnTo>
                  <a:lnTo>
                    <a:pt x="2500" y="250"/>
                  </a:lnTo>
                  <a:lnTo>
                    <a:pt x="2500" y="250"/>
                  </a:lnTo>
                  <a:lnTo>
                    <a:pt x="2500" y="250"/>
                  </a:lnTo>
                  <a:cubicBezTo>
                    <a:pt x="2500" y="250"/>
                    <a:pt x="2500" y="250"/>
                    <a:pt x="2500" y="281"/>
                  </a:cubicBezTo>
                  <a:lnTo>
                    <a:pt x="2500" y="281"/>
                  </a:lnTo>
                  <a:lnTo>
                    <a:pt x="2500" y="281"/>
                  </a:lnTo>
                  <a:lnTo>
                    <a:pt x="2500" y="281"/>
                  </a:lnTo>
                  <a:lnTo>
                    <a:pt x="2500" y="281"/>
                  </a:lnTo>
                  <a:lnTo>
                    <a:pt x="2500" y="281"/>
                  </a:lnTo>
                  <a:cubicBezTo>
                    <a:pt x="812" y="2750"/>
                    <a:pt x="812" y="2750"/>
                    <a:pt x="812" y="2750"/>
                  </a:cubicBezTo>
                  <a:lnTo>
                    <a:pt x="812" y="2750"/>
                  </a:lnTo>
                  <a:lnTo>
                    <a:pt x="812" y="2750"/>
                  </a:lnTo>
                  <a:cubicBezTo>
                    <a:pt x="812" y="2750"/>
                    <a:pt x="812" y="2750"/>
                    <a:pt x="844" y="2750"/>
                  </a:cubicBezTo>
                  <a:close/>
                  <a:moveTo>
                    <a:pt x="4469" y="2938"/>
                  </a:moveTo>
                  <a:lnTo>
                    <a:pt x="4469" y="2938"/>
                  </a:lnTo>
                  <a:cubicBezTo>
                    <a:pt x="3250" y="3188"/>
                    <a:pt x="3250" y="3188"/>
                    <a:pt x="3250" y="3188"/>
                  </a:cubicBezTo>
                  <a:lnTo>
                    <a:pt x="3250" y="3188"/>
                  </a:lnTo>
                  <a:cubicBezTo>
                    <a:pt x="3312" y="3594"/>
                    <a:pt x="3062" y="3969"/>
                    <a:pt x="2687" y="4031"/>
                  </a:cubicBezTo>
                  <a:cubicBezTo>
                    <a:pt x="2281" y="4125"/>
                    <a:pt x="1906" y="3875"/>
                    <a:pt x="1844" y="3469"/>
                  </a:cubicBezTo>
                  <a:lnTo>
                    <a:pt x="1844" y="3469"/>
                  </a:lnTo>
                  <a:cubicBezTo>
                    <a:pt x="1062" y="3625"/>
                    <a:pt x="1062" y="3625"/>
                    <a:pt x="1062" y="3625"/>
                  </a:cubicBezTo>
                  <a:lnTo>
                    <a:pt x="1062" y="3625"/>
                  </a:lnTo>
                  <a:lnTo>
                    <a:pt x="1062" y="3625"/>
                  </a:lnTo>
                  <a:lnTo>
                    <a:pt x="1062" y="3625"/>
                  </a:lnTo>
                  <a:lnTo>
                    <a:pt x="1062" y="3625"/>
                  </a:lnTo>
                  <a:cubicBezTo>
                    <a:pt x="625" y="4063"/>
                    <a:pt x="625" y="4063"/>
                    <a:pt x="625" y="4063"/>
                  </a:cubicBezTo>
                  <a:lnTo>
                    <a:pt x="625" y="4063"/>
                  </a:lnTo>
                  <a:lnTo>
                    <a:pt x="625" y="4063"/>
                  </a:lnTo>
                  <a:cubicBezTo>
                    <a:pt x="281" y="3906"/>
                    <a:pt x="31" y="3563"/>
                    <a:pt x="0" y="3188"/>
                  </a:cubicBezTo>
                  <a:lnTo>
                    <a:pt x="0" y="3188"/>
                  </a:lnTo>
                  <a:lnTo>
                    <a:pt x="0" y="3188"/>
                  </a:lnTo>
                  <a:cubicBezTo>
                    <a:pt x="562" y="2938"/>
                    <a:pt x="562" y="2938"/>
                    <a:pt x="562" y="2938"/>
                  </a:cubicBezTo>
                  <a:lnTo>
                    <a:pt x="562" y="2938"/>
                  </a:lnTo>
                  <a:cubicBezTo>
                    <a:pt x="562" y="2938"/>
                    <a:pt x="562" y="2938"/>
                    <a:pt x="562" y="2906"/>
                  </a:cubicBezTo>
                  <a:lnTo>
                    <a:pt x="562" y="2906"/>
                  </a:lnTo>
                  <a:cubicBezTo>
                    <a:pt x="2437" y="0"/>
                    <a:pt x="2437" y="0"/>
                    <a:pt x="2437" y="0"/>
                  </a:cubicBezTo>
                  <a:cubicBezTo>
                    <a:pt x="2937" y="375"/>
                    <a:pt x="3344" y="813"/>
                    <a:pt x="3687" y="1313"/>
                  </a:cubicBezTo>
                  <a:cubicBezTo>
                    <a:pt x="4031" y="1812"/>
                    <a:pt x="4281" y="2344"/>
                    <a:pt x="4469" y="2938"/>
                  </a:cubicBezTo>
                  <a:close/>
                  <a:moveTo>
                    <a:pt x="2656" y="3875"/>
                  </a:moveTo>
                  <a:lnTo>
                    <a:pt x="2656" y="3875"/>
                  </a:lnTo>
                  <a:cubicBezTo>
                    <a:pt x="2937" y="3813"/>
                    <a:pt x="3125" y="3531"/>
                    <a:pt x="3062" y="3219"/>
                  </a:cubicBezTo>
                  <a:lnTo>
                    <a:pt x="3062" y="3219"/>
                  </a:lnTo>
                  <a:cubicBezTo>
                    <a:pt x="2031" y="3438"/>
                    <a:pt x="2031" y="3438"/>
                    <a:pt x="2031" y="3438"/>
                  </a:cubicBezTo>
                  <a:lnTo>
                    <a:pt x="2000" y="3438"/>
                  </a:lnTo>
                  <a:cubicBezTo>
                    <a:pt x="2062" y="3688"/>
                    <a:pt x="2281" y="3875"/>
                    <a:pt x="2531" y="3875"/>
                  </a:cubicBezTo>
                  <a:cubicBezTo>
                    <a:pt x="2562" y="3875"/>
                    <a:pt x="2625" y="3875"/>
                    <a:pt x="2656" y="3875"/>
                  </a:cubicBezTo>
                  <a:close/>
                  <a:moveTo>
                    <a:pt x="2969" y="719"/>
                  </a:moveTo>
                  <a:lnTo>
                    <a:pt x="2969" y="719"/>
                  </a:lnTo>
                  <a:lnTo>
                    <a:pt x="2969" y="719"/>
                  </a:lnTo>
                  <a:cubicBezTo>
                    <a:pt x="2969" y="688"/>
                    <a:pt x="2969" y="688"/>
                    <a:pt x="2969" y="688"/>
                  </a:cubicBezTo>
                  <a:lnTo>
                    <a:pt x="2969" y="688"/>
                  </a:lnTo>
                  <a:lnTo>
                    <a:pt x="2969" y="688"/>
                  </a:lnTo>
                  <a:cubicBezTo>
                    <a:pt x="2906" y="625"/>
                    <a:pt x="2844" y="563"/>
                    <a:pt x="2750" y="469"/>
                  </a:cubicBez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cubicBezTo>
                    <a:pt x="2750" y="500"/>
                    <a:pt x="2750" y="500"/>
                    <a:pt x="2750" y="500"/>
                  </a:cubicBezTo>
                  <a:lnTo>
                    <a:pt x="2750" y="500"/>
                  </a:lnTo>
                  <a:lnTo>
                    <a:pt x="2750" y="500"/>
                  </a:lnTo>
                  <a:cubicBezTo>
                    <a:pt x="906" y="2781"/>
                    <a:pt x="906" y="2781"/>
                    <a:pt x="906" y="2781"/>
                  </a:cubicBezTo>
                  <a:cubicBezTo>
                    <a:pt x="875" y="2812"/>
                    <a:pt x="875" y="2812"/>
                    <a:pt x="875" y="2812"/>
                  </a:cubicBezTo>
                  <a:cubicBezTo>
                    <a:pt x="875" y="2844"/>
                    <a:pt x="875" y="2844"/>
                    <a:pt x="875" y="2844"/>
                  </a:cubicBezTo>
                  <a:lnTo>
                    <a:pt x="875" y="2844"/>
                  </a:lnTo>
                  <a:lnTo>
                    <a:pt x="875" y="2844"/>
                  </a:lnTo>
                  <a:cubicBezTo>
                    <a:pt x="937" y="2781"/>
                    <a:pt x="937" y="2781"/>
                    <a:pt x="937" y="2781"/>
                  </a:cubicBezTo>
                  <a:cubicBezTo>
                    <a:pt x="2969" y="719"/>
                    <a:pt x="2969" y="719"/>
                    <a:pt x="2969" y="71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grpSp>
      <p:sp>
        <p:nvSpPr>
          <p:cNvPr id="36" name="TextBox 35"/>
          <p:cNvSpPr txBox="1"/>
          <p:nvPr/>
        </p:nvSpPr>
        <p:spPr>
          <a:xfrm>
            <a:off x="4647326" y="1761842"/>
            <a:ext cx="3161838" cy="216024"/>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INFLUENCERS</a:t>
            </a:r>
          </a:p>
        </p:txBody>
      </p:sp>
      <p:sp>
        <p:nvSpPr>
          <p:cNvPr id="34" name="TextBox 33"/>
          <p:cNvSpPr txBox="1"/>
          <p:nvPr/>
        </p:nvSpPr>
        <p:spPr>
          <a:xfrm>
            <a:off x="578201" y="1764407"/>
            <a:ext cx="3161838" cy="183656"/>
          </a:xfrm>
          <a:prstGeom prst="rect">
            <a:avLst/>
          </a:prstGeom>
        </p:spPr>
        <p:txBody>
          <a:bodyPr vert="horz" wrap="square" lIns="0" tIns="0" rIns="0" bIns="0" rtlCol="0">
            <a:normAutofit lnSpcReduction="10000"/>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DECISION MADE</a:t>
            </a:r>
          </a:p>
        </p:txBody>
      </p:sp>
      <p:sp>
        <p:nvSpPr>
          <p:cNvPr id="47" name="TextBox 46"/>
          <p:cNvSpPr txBox="1"/>
          <p:nvPr/>
        </p:nvSpPr>
        <p:spPr>
          <a:xfrm>
            <a:off x="9325678" y="1768292"/>
            <a:ext cx="3161838" cy="171180"/>
          </a:xfrm>
          <a:prstGeom prst="rect">
            <a:avLst/>
          </a:prstGeom>
        </p:spPr>
        <p:txBody>
          <a:bodyPr vert="horz" wrap="square" lIns="0" tIns="0" rIns="0" bIns="0" rtlCol="0">
            <a:no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INFORMATION SOURCES</a:t>
            </a:r>
          </a:p>
        </p:txBody>
      </p:sp>
      <p:pic>
        <p:nvPicPr>
          <p:cNvPr id="12" name="Picture 11"/>
          <p:cNvPicPr>
            <a:picLocks noChangeAspect="1"/>
          </p:cNvPicPr>
          <p:nvPr/>
        </p:nvPicPr>
        <p:blipFill rotWithShape="1">
          <a:blip r:embed="rId2" cstate="email">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a:ext>
            </a:extLst>
          </a:blip>
          <a:srcRect/>
          <a:stretch/>
        </p:blipFill>
        <p:spPr>
          <a:xfrm>
            <a:off x="1751335" y="1149931"/>
            <a:ext cx="447675" cy="496978"/>
          </a:xfrm>
          <a:prstGeom prst="rect">
            <a:avLst/>
          </a:prstGeom>
        </p:spPr>
      </p:pic>
      <p:sp>
        <p:nvSpPr>
          <p:cNvPr id="62" name="TextBox 61"/>
          <p:cNvSpPr txBox="1"/>
          <p:nvPr/>
        </p:nvSpPr>
        <p:spPr>
          <a:xfrm>
            <a:off x="533464" y="4140671"/>
            <a:ext cx="3161838" cy="193118"/>
          </a:xfrm>
          <a:prstGeom prst="rect">
            <a:avLst/>
          </a:prstGeom>
        </p:spPr>
        <p:txBody>
          <a:bodyPr vert="horz" wrap="square" lIns="0" tIns="0" rIns="0" bIns="0" rtlCol="0">
            <a:normAutofit lnSpcReduction="10000"/>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WHO DID YOU TRAVEL WITH</a:t>
            </a:r>
          </a:p>
        </p:txBody>
      </p:sp>
      <p:pic>
        <p:nvPicPr>
          <p:cNvPr id="13" name="Picture 12"/>
          <p:cNvPicPr>
            <a:picLocks noChangeAspect="1"/>
          </p:cNvPicPr>
          <p:nvPr/>
        </p:nvPicPr>
        <p:blipFill rotWithShape="1">
          <a:blip r:embed="rId4" cstate="email">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a:ext>
            </a:extLst>
          </a:blip>
          <a:srcRect/>
          <a:stretch/>
        </p:blipFill>
        <p:spPr>
          <a:xfrm>
            <a:off x="2744661" y="3500428"/>
            <a:ext cx="473896" cy="506558"/>
          </a:xfrm>
          <a:prstGeom prst="rect">
            <a:avLst/>
          </a:prstGeom>
        </p:spPr>
      </p:pic>
      <p:sp>
        <p:nvSpPr>
          <p:cNvPr id="37" name="TextBox 36"/>
          <p:cNvSpPr txBox="1"/>
          <p:nvPr/>
        </p:nvSpPr>
        <p:spPr>
          <a:xfrm>
            <a:off x="10814568" y="231958"/>
            <a:ext cx="2256562" cy="228708"/>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over indexed in segment</a:t>
            </a:r>
          </a:p>
        </p:txBody>
      </p:sp>
      <p:sp>
        <p:nvSpPr>
          <p:cNvPr id="38" name="TextBox 37"/>
          <p:cNvSpPr txBox="1"/>
          <p:nvPr/>
        </p:nvSpPr>
        <p:spPr>
          <a:xfrm>
            <a:off x="10814568" y="479999"/>
            <a:ext cx="2339918" cy="241980"/>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under indexed in segment</a:t>
            </a:r>
          </a:p>
        </p:txBody>
      </p:sp>
      <p:sp>
        <p:nvSpPr>
          <p:cNvPr id="39" name="Rectangle 38"/>
          <p:cNvSpPr/>
          <p:nvPr/>
        </p:nvSpPr>
        <p:spPr bwMode="gray">
          <a:xfrm>
            <a:off x="10417682" y="274304"/>
            <a:ext cx="321830" cy="14401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sp>
        <p:nvSpPr>
          <p:cNvPr id="40" name="Rectangle 39"/>
          <p:cNvSpPr/>
          <p:nvPr/>
        </p:nvSpPr>
        <p:spPr bwMode="gray">
          <a:xfrm>
            <a:off x="10417682" y="524665"/>
            <a:ext cx="321830" cy="1440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sp>
        <p:nvSpPr>
          <p:cNvPr id="44" name="TextBox 43"/>
          <p:cNvSpPr txBox="1"/>
          <p:nvPr/>
        </p:nvSpPr>
        <p:spPr>
          <a:xfrm>
            <a:off x="4647326" y="4140671"/>
            <a:ext cx="3161838" cy="171811"/>
          </a:xfrm>
          <a:prstGeom prst="rect">
            <a:avLst/>
          </a:prstGeom>
        </p:spPr>
        <p:txBody>
          <a:bodyPr vert="horz" wrap="square" lIns="0" tIns="0" rIns="0" bIns="0" rtlCol="0">
            <a:no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NUMBER OF TRAVEL COMPANIONS</a:t>
            </a:r>
          </a:p>
        </p:txBody>
      </p:sp>
      <p:sp>
        <p:nvSpPr>
          <p:cNvPr id="46" name="TextBox 45"/>
          <p:cNvSpPr txBox="1"/>
          <p:nvPr/>
        </p:nvSpPr>
        <p:spPr>
          <a:xfrm>
            <a:off x="4645782" y="5789601"/>
            <a:ext cx="3161838" cy="171811"/>
          </a:xfrm>
          <a:prstGeom prst="rect">
            <a:avLst/>
          </a:prstGeom>
        </p:spPr>
        <p:txBody>
          <a:bodyPr vert="horz" wrap="square" lIns="0" tIns="0" rIns="0" bIns="0" rtlCol="0">
            <a:no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HOW DID YOU TRAVEL</a:t>
            </a:r>
          </a:p>
        </p:txBody>
      </p:sp>
      <p:graphicFrame>
        <p:nvGraphicFramePr>
          <p:cNvPr id="42" name="Chart 41"/>
          <p:cNvGraphicFramePr/>
          <p:nvPr>
            <p:extLst>
              <p:ext uri="{D42A27DB-BD31-4B8C-83A1-F6EECF244321}">
                <p14:modId xmlns:p14="http://schemas.microsoft.com/office/powerpoint/2010/main" val="3887145705"/>
              </p:ext>
            </p:extLst>
          </p:nvPr>
        </p:nvGraphicFramePr>
        <p:xfrm>
          <a:off x="516957" y="1994493"/>
          <a:ext cx="3878820" cy="137279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45" name="Chart 44"/>
          <p:cNvGraphicFramePr/>
          <p:nvPr>
            <p:extLst>
              <p:ext uri="{D42A27DB-BD31-4B8C-83A1-F6EECF244321}">
                <p14:modId xmlns:p14="http://schemas.microsoft.com/office/powerpoint/2010/main" val="237722190"/>
              </p:ext>
            </p:extLst>
          </p:nvPr>
        </p:nvGraphicFramePr>
        <p:xfrm>
          <a:off x="4857291" y="2045933"/>
          <a:ext cx="3878820" cy="137279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51" name="Chart 50"/>
          <p:cNvGraphicFramePr/>
          <p:nvPr>
            <p:extLst>
              <p:ext uri="{D42A27DB-BD31-4B8C-83A1-F6EECF244321}">
                <p14:modId xmlns:p14="http://schemas.microsoft.com/office/powerpoint/2010/main" val="112105274"/>
              </p:ext>
            </p:extLst>
          </p:nvPr>
        </p:nvGraphicFramePr>
        <p:xfrm>
          <a:off x="501839" y="4414931"/>
          <a:ext cx="3878820" cy="137279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52" name="Chart 51"/>
          <p:cNvGraphicFramePr/>
          <p:nvPr>
            <p:extLst>
              <p:ext uri="{D42A27DB-BD31-4B8C-83A1-F6EECF244321}">
                <p14:modId xmlns:p14="http://schemas.microsoft.com/office/powerpoint/2010/main" val="2673966947"/>
              </p:ext>
            </p:extLst>
          </p:nvPr>
        </p:nvGraphicFramePr>
        <p:xfrm>
          <a:off x="4663801" y="4376608"/>
          <a:ext cx="3878820" cy="1372790"/>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53" name="Chart 52"/>
          <p:cNvGraphicFramePr/>
          <p:nvPr>
            <p:extLst>
              <p:ext uri="{D42A27DB-BD31-4B8C-83A1-F6EECF244321}">
                <p14:modId xmlns:p14="http://schemas.microsoft.com/office/powerpoint/2010/main" val="2742926451"/>
              </p:ext>
            </p:extLst>
          </p:nvPr>
        </p:nvGraphicFramePr>
        <p:xfrm>
          <a:off x="4662257" y="6025538"/>
          <a:ext cx="3878820" cy="1372790"/>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54" name="Chart 53"/>
          <p:cNvGraphicFramePr/>
          <p:nvPr>
            <p:extLst>
              <p:ext uri="{D42A27DB-BD31-4B8C-83A1-F6EECF244321}">
                <p14:modId xmlns:p14="http://schemas.microsoft.com/office/powerpoint/2010/main" val="2898743354"/>
              </p:ext>
            </p:extLst>
          </p:nvPr>
        </p:nvGraphicFramePr>
        <p:xfrm>
          <a:off x="9240167" y="2036227"/>
          <a:ext cx="3878820" cy="2608500"/>
        </p:xfrm>
        <a:graphic>
          <a:graphicData uri="http://schemas.openxmlformats.org/drawingml/2006/chart">
            <c:chart xmlns:c="http://schemas.openxmlformats.org/drawingml/2006/chart" xmlns:r="http://schemas.openxmlformats.org/officeDocument/2006/relationships" r:id="rId11"/>
          </a:graphicData>
        </a:graphic>
      </p:graphicFrame>
      <p:pic>
        <p:nvPicPr>
          <p:cNvPr id="41" name="Picture 2" descr="Bilderesultat for country falg button sweden"/>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12696551" y="6876975"/>
            <a:ext cx="513334" cy="481962"/>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FCF645BE-1B12-4A54-900A-836212BEC4E1}"/>
              </a:ext>
            </a:extLst>
          </p:cNvPr>
          <p:cNvSpPr txBox="1"/>
          <p:nvPr/>
        </p:nvSpPr>
        <p:spPr>
          <a:xfrm>
            <a:off x="9325677" y="4848414"/>
            <a:ext cx="3514889" cy="171811"/>
          </a:xfrm>
          <a:prstGeom prst="rect">
            <a:avLst/>
          </a:prstGeom>
        </p:spPr>
        <p:txBody>
          <a:bodyPr vert="horz" wrap="square" lIns="0" tIns="0" rIns="0" bIns="0" rtlCol="0">
            <a:noAutofit/>
          </a:bodyPr>
          <a:lstStyle/>
          <a:p>
            <a:pPr marL="4762" defTabSz="1357992">
              <a:spcBef>
                <a:spcPts val="1199"/>
              </a:spcBef>
            </a:pPr>
            <a:r>
              <a:rPr lang="en-US" sz="1300" dirty="0">
                <a:solidFill>
                  <a:srgbClr val="007681"/>
                </a:solidFill>
                <a:latin typeface="Calibri"/>
                <a:cs typeface="Calibri"/>
              </a:rPr>
              <a:t>TRAVEL FREQUENCY (NUMBER OF TIMES ABROAD)</a:t>
            </a:r>
          </a:p>
        </p:txBody>
      </p:sp>
      <p:graphicFrame>
        <p:nvGraphicFramePr>
          <p:cNvPr id="48" name="Chart 47">
            <a:extLst>
              <a:ext uri="{FF2B5EF4-FFF2-40B4-BE49-F238E27FC236}">
                <a16:creationId xmlns:a16="http://schemas.microsoft.com/office/drawing/2014/main" id="{1671A340-D842-4A19-9C5A-3A59F6204BE4}"/>
              </a:ext>
            </a:extLst>
          </p:cNvPr>
          <p:cNvGraphicFramePr/>
          <p:nvPr>
            <p:extLst>
              <p:ext uri="{D42A27DB-BD31-4B8C-83A1-F6EECF244321}">
                <p14:modId xmlns:p14="http://schemas.microsoft.com/office/powerpoint/2010/main" val="2446698110"/>
              </p:ext>
            </p:extLst>
          </p:nvPr>
        </p:nvGraphicFramePr>
        <p:xfrm>
          <a:off x="9384183" y="5223913"/>
          <a:ext cx="3878820" cy="1372790"/>
        </p:xfrm>
        <a:graphic>
          <a:graphicData uri="http://schemas.openxmlformats.org/drawingml/2006/chart">
            <c:chart xmlns:c="http://schemas.openxmlformats.org/drawingml/2006/chart" xmlns:r="http://schemas.openxmlformats.org/officeDocument/2006/relationships" r:id="rId13"/>
          </a:graphicData>
        </a:graphic>
      </p:graphicFrame>
    </p:spTree>
    <p:extLst>
      <p:ext uri="{BB962C8B-B14F-4D97-AF65-F5344CB8AC3E}">
        <p14:creationId xmlns:p14="http://schemas.microsoft.com/office/powerpoint/2010/main" val="1788202714"/>
      </p:ext>
    </p:extLst>
  </p:cSld>
  <p:clrMapOvr>
    <a:masterClrMapping/>
  </p:clrMapOvr>
  <p:transition>
    <p:fad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0976" y="182049"/>
            <a:ext cx="13077824" cy="7199825"/>
          </a:xfrm>
          <a:prstGeom prst="rect">
            <a:avLst/>
          </a:prstGeom>
        </p:spPr>
      </p:pic>
      <p:sp>
        <p:nvSpPr>
          <p:cNvPr id="3" name="Content Placeholder 2"/>
          <p:cNvSpPr>
            <a:spLocks noGrp="1"/>
          </p:cNvSpPr>
          <p:nvPr>
            <p:ph sz="quarter" idx="10"/>
          </p:nvPr>
        </p:nvSpPr>
        <p:spPr>
          <a:xfrm>
            <a:off x="527199" y="3708623"/>
            <a:ext cx="12306492" cy="2257653"/>
          </a:xfrm>
        </p:spPr>
        <p:txBody>
          <a:bodyPr>
            <a:normAutofit/>
          </a:bodyPr>
          <a:lstStyle/>
          <a:p>
            <a:endParaRPr lang="en-GB" dirty="0"/>
          </a:p>
          <a:p>
            <a:endParaRPr lang="en-GB" dirty="0"/>
          </a:p>
        </p:txBody>
      </p:sp>
      <p:sp>
        <p:nvSpPr>
          <p:cNvPr id="12" name="TextBox 11"/>
          <p:cNvSpPr txBox="1"/>
          <p:nvPr/>
        </p:nvSpPr>
        <p:spPr>
          <a:xfrm>
            <a:off x="599207" y="659758"/>
            <a:ext cx="936104" cy="1320673"/>
          </a:xfrm>
          <a:prstGeom prst="rect">
            <a:avLst/>
          </a:prstGeom>
          <a:noFill/>
        </p:spPr>
        <p:txBody>
          <a:bodyPr wrap="square" lIns="72000" tIns="36000" rIns="72000" bIns="36000" rtlCol="0">
            <a:spAutoFit/>
          </a:bodyPr>
          <a:lstStyle/>
          <a:p>
            <a:pPr marL="0" marR="0" lvl="0" indent="0" defTabSz="914400" eaLnBrk="1" fontAlgn="auto" latinLnBrk="0" hangingPunct="1">
              <a:lnSpc>
                <a:spcPct val="110000"/>
              </a:lnSpc>
              <a:spcBef>
                <a:spcPts val="2400"/>
              </a:spcBef>
              <a:spcAft>
                <a:spcPts val="0"/>
              </a:spcAft>
              <a:buClr>
                <a:schemeClr val="bg2"/>
              </a:buClr>
              <a:buSzTx/>
              <a:buFontTx/>
              <a:buNone/>
              <a:tabLst/>
              <a:defRPr/>
            </a:pPr>
            <a:r>
              <a:rPr kumimoji="0" lang="en-GB" sz="8000" b="1" i="0" u="none" strike="noStrike" kern="0" cap="none" spc="0" normalizeH="0" baseline="0" noProof="0" dirty="0">
                <a:ln>
                  <a:noFill/>
                </a:ln>
                <a:solidFill>
                  <a:schemeClr val="bg1"/>
                </a:solidFill>
                <a:effectLst/>
                <a:uLnTx/>
                <a:uFillTx/>
              </a:rPr>
              <a:t>4</a:t>
            </a:r>
          </a:p>
        </p:txBody>
      </p:sp>
      <p:sp>
        <p:nvSpPr>
          <p:cNvPr id="15" name="Text Placeholder 3"/>
          <p:cNvSpPr txBox="1">
            <a:spLocks/>
          </p:cNvSpPr>
          <p:nvPr/>
        </p:nvSpPr>
        <p:spPr bwMode="gray">
          <a:xfrm>
            <a:off x="565547" y="3339589"/>
            <a:ext cx="1935961" cy="374398"/>
          </a:xfrm>
          <a:prstGeom prst="rect">
            <a:avLst/>
          </a:prstGeom>
          <a:solidFill>
            <a:schemeClr val="tx1"/>
          </a:solidFill>
        </p:spPr>
        <p:txBody>
          <a:bodyPr vert="horz" wrap="none" lIns="72000" tIns="0" rIns="72000" bIns="0" rtlCol="0" anchor="ctr">
            <a:spAutoFit/>
          </a:bodyPr>
          <a:lstStyle>
            <a:lvl1pPr marL="314080" indent="-314080" algn="l" defTabSz="1051802" rtl="0" eaLnBrk="1" latinLnBrk="0" hangingPunct="1">
              <a:lnSpc>
                <a:spcPct val="110000"/>
              </a:lnSpc>
              <a:spcBef>
                <a:spcPts val="300"/>
              </a:spcBef>
              <a:spcAft>
                <a:spcPts val="300"/>
              </a:spcAft>
              <a:buClr>
                <a:schemeClr val="tx1"/>
              </a:buClr>
              <a:buFontTx/>
              <a:buNone/>
              <a:defRPr lang="en-US" sz="2400" b="1" kern="1200" dirty="0" smtClean="0">
                <a:solidFill>
                  <a:schemeClr val="bg1"/>
                </a:solidFill>
                <a:latin typeface="+mn-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pPr marL="314080" marR="0" lvl="0" indent="-314080" algn="l" defTabSz="1051802" rtl="0" eaLnBrk="1" fontAlgn="auto" latinLnBrk="0" hangingPunct="1">
              <a:lnSpc>
                <a:spcPct val="110000"/>
              </a:lnSpc>
              <a:spcBef>
                <a:spcPts val="300"/>
              </a:spcBef>
              <a:spcAft>
                <a:spcPts val="300"/>
              </a:spcAft>
              <a:buClr>
                <a:schemeClr val="tx1"/>
              </a:buClr>
              <a:buSzTx/>
              <a:buFontTx/>
              <a:buNone/>
              <a:tabLst/>
              <a:defRPr/>
            </a:pPr>
            <a:r>
              <a:rPr lang="en-GB" dirty="0"/>
              <a:t>Associations</a:t>
            </a:r>
            <a:endParaRPr kumimoji="0" lang="en-GB" sz="2400" b="1" i="0" u="none" strike="noStrike" kern="1200" cap="none" spc="0" normalizeH="0" baseline="0" noProof="0" dirty="0">
              <a:ln>
                <a:noFill/>
              </a:ln>
              <a:solidFill>
                <a:schemeClr val="bg1"/>
              </a:solidFill>
              <a:effectLst/>
              <a:uLnTx/>
              <a:uFillTx/>
              <a:latin typeface="+mn-lt"/>
              <a:ea typeface="+mn-ea"/>
              <a:cs typeface="+mn-cs"/>
            </a:endParaRPr>
          </a:p>
        </p:txBody>
      </p:sp>
      <p:sp>
        <p:nvSpPr>
          <p:cNvPr id="16" name="Text Placeholder 3"/>
          <p:cNvSpPr txBox="1">
            <a:spLocks/>
          </p:cNvSpPr>
          <p:nvPr/>
        </p:nvSpPr>
        <p:spPr bwMode="gray">
          <a:xfrm>
            <a:off x="565547" y="3769956"/>
            <a:ext cx="6403210" cy="406265"/>
          </a:xfrm>
          <a:prstGeom prst="rect">
            <a:avLst/>
          </a:prstGeom>
          <a:solidFill>
            <a:schemeClr val="tx1"/>
          </a:solidFill>
        </p:spPr>
        <p:txBody>
          <a:bodyPr vert="horz" wrap="none" lIns="72000" tIns="0" rIns="72000" bIns="0" rtlCol="0" anchor="ctr">
            <a:spAutoFit/>
          </a:bodyPr>
          <a:lstStyle>
            <a:lvl1pPr marL="314080" indent="-314080" algn="l" defTabSz="1051802" rtl="0" eaLnBrk="1" latinLnBrk="0" hangingPunct="1">
              <a:lnSpc>
                <a:spcPct val="110000"/>
              </a:lnSpc>
              <a:spcBef>
                <a:spcPts val="300"/>
              </a:spcBef>
              <a:spcAft>
                <a:spcPts val="300"/>
              </a:spcAft>
              <a:buClr>
                <a:schemeClr val="tx1"/>
              </a:buClr>
              <a:buFontTx/>
              <a:buNone/>
              <a:defRPr lang="en-US" sz="2400" b="1" kern="1200" dirty="0" smtClean="0">
                <a:solidFill>
                  <a:schemeClr val="bg1"/>
                </a:solidFill>
                <a:latin typeface="+mn-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pPr marL="314080" marR="0" lvl="0" indent="-314080" algn="l" defTabSz="1051802" rtl="0" eaLnBrk="1" fontAlgn="auto" latinLnBrk="0" hangingPunct="1">
              <a:lnSpc>
                <a:spcPct val="110000"/>
              </a:lnSpc>
              <a:spcBef>
                <a:spcPts val="300"/>
              </a:spcBef>
              <a:spcAft>
                <a:spcPts val="300"/>
              </a:spcAft>
              <a:buClr>
                <a:schemeClr val="tx1"/>
              </a:buClr>
              <a:buSzTx/>
              <a:buFontTx/>
              <a:buNone/>
              <a:tabLst/>
              <a:defRPr/>
            </a:pPr>
            <a:r>
              <a:rPr kumimoji="0" lang="en-GB" sz="2400" b="1" i="0" u="none" strike="noStrike" kern="1200" cap="none" spc="0" normalizeH="0" baseline="0" noProof="0" dirty="0">
                <a:ln>
                  <a:noFill/>
                </a:ln>
                <a:solidFill>
                  <a:schemeClr val="bg1"/>
                </a:solidFill>
                <a:effectLst/>
                <a:uLnTx/>
                <a:uFillTx/>
                <a:latin typeface="+mn-lt"/>
                <a:ea typeface="+mn-ea"/>
                <a:cs typeface="+mn-cs"/>
              </a:rPr>
              <a:t>Emotional</a:t>
            </a:r>
            <a:r>
              <a:rPr kumimoji="0" lang="en-GB" sz="2400" b="1" i="0" u="none" strike="noStrike" kern="1200" cap="none" spc="0" normalizeH="0" noProof="0" dirty="0">
                <a:ln>
                  <a:noFill/>
                </a:ln>
                <a:solidFill>
                  <a:schemeClr val="bg1"/>
                </a:solidFill>
                <a:effectLst/>
                <a:uLnTx/>
                <a:uFillTx/>
                <a:latin typeface="+mn-lt"/>
                <a:ea typeface="+mn-ea"/>
                <a:cs typeface="+mn-cs"/>
              </a:rPr>
              <a:t> benefits associated with Norway</a:t>
            </a:r>
            <a:endParaRPr kumimoji="0" lang="en-GB" sz="2400" b="1" i="0" u="none" strike="noStrike" kern="1200" cap="none" spc="0" normalizeH="0" baseline="0" noProof="0" dirty="0">
              <a:ln>
                <a:noFill/>
              </a:ln>
              <a:solidFill>
                <a:schemeClr val="bg1"/>
              </a:solidFill>
              <a:effectLst/>
              <a:uLnTx/>
              <a:uFillTx/>
              <a:latin typeface="+mn-lt"/>
              <a:ea typeface="+mn-ea"/>
              <a:cs typeface="+mn-cs"/>
            </a:endParaRPr>
          </a:p>
        </p:txBody>
      </p:sp>
      <p:sp>
        <p:nvSpPr>
          <p:cNvPr id="9" name="Title 1"/>
          <p:cNvSpPr txBox="1">
            <a:spLocks/>
          </p:cNvSpPr>
          <p:nvPr/>
        </p:nvSpPr>
        <p:spPr bwMode="gray">
          <a:xfrm>
            <a:off x="576208" y="1971162"/>
            <a:ext cx="4451777" cy="553998"/>
          </a:xfrm>
          <a:prstGeom prst="rect">
            <a:avLst/>
          </a:prstGeom>
          <a:solidFill>
            <a:schemeClr val="accent3"/>
          </a:solidFill>
        </p:spPr>
        <p:txBody>
          <a:bodyPr wrap="none" lIns="82819" tIns="0" rIns="82819" bIns="0" rtlCol="0" anchor="ctr">
            <a:norm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pPr marL="0" marR="0" lvl="0" indent="0" algn="l" defTabSz="1051802" rtl="0" eaLnBrk="1" fontAlgn="auto" latinLnBrk="0" hangingPunct="1">
              <a:lnSpc>
                <a:spcPct val="100000"/>
              </a:lnSpc>
              <a:spcBef>
                <a:spcPts val="0"/>
              </a:spcBef>
              <a:spcAft>
                <a:spcPts val="0"/>
              </a:spcAft>
              <a:buClr>
                <a:schemeClr val="bg1"/>
              </a:buClr>
              <a:buSzTx/>
              <a:buFontTx/>
              <a:buNone/>
              <a:tabLst/>
              <a:defRPr/>
            </a:pPr>
            <a:r>
              <a:rPr kumimoji="0" lang="en-GB" sz="3600" b="1" i="0" u="none" strike="noStrike" kern="1200" cap="all" spc="0" normalizeH="0" baseline="0" noProof="0" dirty="0">
                <a:ln>
                  <a:noFill/>
                </a:ln>
                <a:solidFill>
                  <a:schemeClr val="bg1"/>
                </a:solidFill>
                <a:effectLst/>
                <a:uLnTx/>
                <a:uFillTx/>
                <a:latin typeface="+mj-lt"/>
                <a:ea typeface="+mn-ea"/>
                <a:cs typeface="+mn-cs"/>
              </a:rPr>
              <a:t>BRAND PROFILE OF</a:t>
            </a:r>
          </a:p>
        </p:txBody>
      </p:sp>
      <p:sp>
        <p:nvSpPr>
          <p:cNvPr id="10" name="Title 1"/>
          <p:cNvSpPr txBox="1">
            <a:spLocks/>
          </p:cNvSpPr>
          <p:nvPr/>
        </p:nvSpPr>
        <p:spPr bwMode="gray">
          <a:xfrm>
            <a:off x="566638" y="2639460"/>
            <a:ext cx="2336825" cy="553998"/>
          </a:xfrm>
          <a:prstGeom prst="rect">
            <a:avLst/>
          </a:prstGeom>
          <a:solidFill>
            <a:schemeClr val="accent3"/>
          </a:solidFill>
        </p:spPr>
        <p:txBody>
          <a:bodyPr wrap="none" lIns="82819" tIns="0" rIns="82819" bIns="0" rtlCol="0" anchor="ctr">
            <a:norm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pPr marL="0" marR="0" lvl="0" indent="0" algn="l" defTabSz="1051802" rtl="0" eaLnBrk="1" fontAlgn="auto" latinLnBrk="0" hangingPunct="1">
              <a:lnSpc>
                <a:spcPct val="100000"/>
              </a:lnSpc>
              <a:spcBef>
                <a:spcPts val="0"/>
              </a:spcBef>
              <a:spcAft>
                <a:spcPts val="0"/>
              </a:spcAft>
              <a:buClr>
                <a:schemeClr val="bg1"/>
              </a:buClr>
              <a:buSzTx/>
              <a:buFontTx/>
              <a:buNone/>
              <a:tabLst/>
              <a:defRPr/>
            </a:pPr>
            <a:r>
              <a:rPr kumimoji="0" lang="en-GB" sz="3600" b="1" i="0" u="none" strike="noStrike" kern="1200" cap="all" spc="0" normalizeH="0" baseline="0" noProof="0" dirty="0">
                <a:ln>
                  <a:noFill/>
                </a:ln>
                <a:solidFill>
                  <a:schemeClr val="bg1"/>
                </a:solidFill>
                <a:effectLst/>
                <a:uLnTx/>
                <a:uFillTx/>
                <a:latin typeface="+mj-lt"/>
                <a:ea typeface="+mn-ea"/>
                <a:cs typeface="+mn-cs"/>
              </a:rPr>
              <a:t>Norway</a:t>
            </a:r>
          </a:p>
        </p:txBody>
      </p:sp>
      <p:pic>
        <p:nvPicPr>
          <p:cNvPr id="11" name="Picture 10"/>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39678" y="6650560"/>
            <a:ext cx="491577" cy="396000"/>
          </a:xfrm>
          <a:prstGeom prst="rect">
            <a:avLst/>
          </a:prstGeom>
        </p:spPr>
      </p:pic>
      <p:pic>
        <p:nvPicPr>
          <p:cNvPr id="13" name="Picture 2" descr="C:\Users\Graphics Dude Ltd\Graphics Dude Ltd\Work\PC - IM - 150415A (template pt2)\Graphics\Tags\MarketingElectronic-Col.png"/>
          <p:cNvPicPr>
            <a:picLocks noChangeAspect="1" noChangeArrowheads="1"/>
          </p:cNvPicPr>
          <p:nvPr/>
        </p:nvPicPr>
        <p:blipFill>
          <a:blip r:embed="rId4" cstate="email">
            <a:biLevel thresh="25000"/>
            <a:extLst>
              <a:ext uri="{28A0092B-C50C-407E-A947-70E740481C1C}">
                <a14:useLocalDpi xmlns:a14="http://schemas.microsoft.com/office/drawing/2010/main"/>
              </a:ext>
            </a:extLst>
          </a:blip>
          <a:srcRect/>
          <a:stretch>
            <a:fillRect/>
          </a:stretch>
        </p:blipFill>
        <p:spPr bwMode="auto">
          <a:xfrm>
            <a:off x="1063086"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3"/>
          <p:cNvSpPr txBox="1">
            <a:spLocks/>
          </p:cNvSpPr>
          <p:nvPr/>
        </p:nvSpPr>
        <p:spPr bwMode="gray">
          <a:xfrm>
            <a:off x="565547" y="4211072"/>
            <a:ext cx="7573402" cy="374398"/>
          </a:xfrm>
          <a:prstGeom prst="rect">
            <a:avLst/>
          </a:prstGeom>
          <a:solidFill>
            <a:schemeClr val="tx1"/>
          </a:solidFill>
        </p:spPr>
        <p:txBody>
          <a:bodyPr vert="horz" wrap="none" lIns="72000" tIns="0" rIns="72000" bIns="0" rtlCol="0" anchor="ctr">
            <a:spAutoFit/>
          </a:bodyPr>
          <a:lstStyle>
            <a:lvl1pPr marL="314080" indent="-314080" algn="l" defTabSz="1051802" rtl="0" eaLnBrk="1" latinLnBrk="0" hangingPunct="1">
              <a:lnSpc>
                <a:spcPct val="110000"/>
              </a:lnSpc>
              <a:spcBef>
                <a:spcPts val="300"/>
              </a:spcBef>
              <a:spcAft>
                <a:spcPts val="300"/>
              </a:spcAft>
              <a:buClr>
                <a:schemeClr val="tx1"/>
              </a:buClr>
              <a:buFontTx/>
              <a:buNone/>
              <a:defRPr lang="en-US" sz="2400" b="1" kern="1200" dirty="0" smtClean="0">
                <a:solidFill>
                  <a:schemeClr val="bg1"/>
                </a:solidFill>
                <a:latin typeface="+mn-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pPr lvl="0">
              <a:defRPr/>
            </a:pPr>
            <a:r>
              <a:rPr kumimoji="0" lang="en-GB" sz="2400" b="1" i="0" u="none" strike="noStrike" kern="1200" cap="none" spc="0" normalizeH="0" baseline="0" noProof="0" dirty="0">
                <a:ln>
                  <a:noFill/>
                </a:ln>
                <a:solidFill>
                  <a:schemeClr val="bg1"/>
                </a:solidFill>
                <a:effectLst/>
                <a:uLnTx/>
                <a:uFillTx/>
                <a:latin typeface="+mn-lt"/>
                <a:ea typeface="+mn-ea"/>
                <a:cs typeface="+mn-cs"/>
              </a:rPr>
              <a:t>Destination characteristics</a:t>
            </a:r>
            <a:r>
              <a:rPr lang="en-GB" dirty="0"/>
              <a:t> associated with Norway</a:t>
            </a:r>
            <a:r>
              <a:rPr kumimoji="0" lang="en-GB" sz="2400" b="1" i="0" u="none" strike="noStrike" kern="1200" cap="none" spc="0" normalizeH="0" baseline="0" noProof="0" dirty="0">
                <a:ln>
                  <a:noFill/>
                </a:ln>
                <a:solidFill>
                  <a:schemeClr val="bg1"/>
                </a:solidFill>
                <a:effectLst/>
                <a:uLnTx/>
                <a:uFillTx/>
                <a:latin typeface="+mn-lt"/>
                <a:ea typeface="+mn-ea"/>
                <a:cs typeface="+mn-cs"/>
              </a:rPr>
              <a:t> </a:t>
            </a:r>
          </a:p>
        </p:txBody>
      </p:sp>
      <p:sp>
        <p:nvSpPr>
          <p:cNvPr id="17" name="Text Placeholder 3"/>
          <p:cNvSpPr txBox="1">
            <a:spLocks/>
          </p:cNvSpPr>
          <p:nvPr/>
        </p:nvSpPr>
        <p:spPr bwMode="gray">
          <a:xfrm>
            <a:off x="565547" y="4634317"/>
            <a:ext cx="6324855" cy="406265"/>
          </a:xfrm>
          <a:prstGeom prst="rect">
            <a:avLst/>
          </a:prstGeom>
          <a:solidFill>
            <a:schemeClr val="tx1"/>
          </a:solidFill>
        </p:spPr>
        <p:txBody>
          <a:bodyPr vert="horz" wrap="none" lIns="72000" tIns="0" rIns="72000" bIns="0" rtlCol="0" anchor="ctr">
            <a:spAutoFit/>
          </a:bodyPr>
          <a:lstStyle>
            <a:lvl1pPr marL="314080" indent="-314080" algn="l" defTabSz="1051802" rtl="0" eaLnBrk="1" latinLnBrk="0" hangingPunct="1">
              <a:lnSpc>
                <a:spcPct val="110000"/>
              </a:lnSpc>
              <a:spcBef>
                <a:spcPts val="300"/>
              </a:spcBef>
              <a:spcAft>
                <a:spcPts val="300"/>
              </a:spcAft>
              <a:buClr>
                <a:schemeClr val="tx1"/>
              </a:buClr>
              <a:buFontTx/>
              <a:buNone/>
              <a:defRPr lang="en-US" sz="2400" b="1" kern="1200" dirty="0" smtClean="0">
                <a:solidFill>
                  <a:schemeClr val="bg1"/>
                </a:solidFill>
                <a:latin typeface="+mn-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pPr lvl="0">
              <a:defRPr/>
            </a:pPr>
            <a:r>
              <a:rPr kumimoji="0" lang="en-GB" sz="2400" b="1" i="0" u="none" strike="noStrike" kern="1200" cap="none" spc="0" normalizeH="0" baseline="0" noProof="0" dirty="0">
                <a:ln>
                  <a:noFill/>
                </a:ln>
                <a:solidFill>
                  <a:schemeClr val="bg1"/>
                </a:solidFill>
                <a:effectLst/>
                <a:uLnTx/>
                <a:uFillTx/>
                <a:latin typeface="+mn-lt"/>
                <a:ea typeface="+mn-ea"/>
                <a:cs typeface="+mn-cs"/>
              </a:rPr>
              <a:t>Brand personality </a:t>
            </a:r>
            <a:r>
              <a:rPr lang="en-GB" dirty="0"/>
              <a:t>associated with Norway</a:t>
            </a:r>
            <a:r>
              <a:rPr kumimoji="0" lang="en-GB" sz="2400" b="1" i="0" u="none" strike="noStrike" kern="1200" cap="none" spc="0" normalizeH="0" baseline="0" noProof="0" dirty="0">
                <a:ln>
                  <a:noFill/>
                </a:ln>
                <a:solidFill>
                  <a:schemeClr val="bg1"/>
                </a:solidFill>
                <a:effectLst/>
                <a:uLnTx/>
                <a:uFillTx/>
                <a:latin typeface="+mn-lt"/>
                <a:ea typeface="+mn-ea"/>
                <a:cs typeface="+mn-cs"/>
              </a:rPr>
              <a:t> </a:t>
            </a:r>
          </a:p>
        </p:txBody>
      </p:sp>
      <p:sp>
        <p:nvSpPr>
          <p:cNvPr id="18" name="Text Placeholder 3"/>
          <p:cNvSpPr txBox="1">
            <a:spLocks/>
          </p:cNvSpPr>
          <p:nvPr/>
        </p:nvSpPr>
        <p:spPr bwMode="gray">
          <a:xfrm>
            <a:off x="565547" y="5101626"/>
            <a:ext cx="5822923" cy="406265"/>
          </a:xfrm>
          <a:prstGeom prst="rect">
            <a:avLst/>
          </a:prstGeom>
          <a:solidFill>
            <a:schemeClr val="tx1"/>
          </a:solidFill>
        </p:spPr>
        <p:txBody>
          <a:bodyPr vert="horz" wrap="none" lIns="72000" tIns="0" rIns="72000" bIns="0" rtlCol="0" anchor="ctr">
            <a:spAutoFit/>
          </a:bodyPr>
          <a:lstStyle>
            <a:lvl1pPr marL="314080" indent="-314080" algn="l" defTabSz="1051802" rtl="0" eaLnBrk="1" latinLnBrk="0" hangingPunct="1">
              <a:lnSpc>
                <a:spcPct val="110000"/>
              </a:lnSpc>
              <a:spcBef>
                <a:spcPts val="300"/>
              </a:spcBef>
              <a:spcAft>
                <a:spcPts val="300"/>
              </a:spcAft>
              <a:buClr>
                <a:schemeClr val="tx1"/>
              </a:buClr>
              <a:buFontTx/>
              <a:buNone/>
              <a:defRPr lang="en-US" sz="2400" b="1" kern="1200" dirty="0" smtClean="0">
                <a:solidFill>
                  <a:schemeClr val="bg1"/>
                </a:solidFill>
                <a:latin typeface="+mn-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pPr lvl="0">
              <a:defRPr/>
            </a:pPr>
            <a:r>
              <a:rPr kumimoji="0" lang="en-GB" sz="2400" b="1" i="0" u="none" strike="noStrike" kern="1200" cap="none" spc="0" normalizeH="0" baseline="0" noProof="0" dirty="0">
                <a:ln>
                  <a:noFill/>
                </a:ln>
                <a:solidFill>
                  <a:schemeClr val="bg1"/>
                </a:solidFill>
                <a:effectLst/>
                <a:uLnTx/>
                <a:uFillTx/>
                <a:latin typeface="+mn-lt"/>
                <a:ea typeface="+mn-ea"/>
                <a:cs typeface="+mn-cs"/>
              </a:rPr>
              <a:t>Social identity </a:t>
            </a:r>
            <a:r>
              <a:rPr lang="en-GB" dirty="0"/>
              <a:t>associated with Norway</a:t>
            </a:r>
            <a:r>
              <a:rPr kumimoji="0" lang="en-GB" sz="2400" b="1" i="0" u="none" strike="noStrike" kern="1200" cap="none" spc="0" normalizeH="0" baseline="0" noProof="0" dirty="0">
                <a:ln>
                  <a:noFill/>
                </a:ln>
                <a:solidFill>
                  <a:schemeClr val="bg1"/>
                </a:solidFill>
                <a:effectLst/>
                <a:uLnTx/>
                <a:uFillTx/>
                <a:latin typeface="+mn-lt"/>
                <a:ea typeface="+mn-ea"/>
                <a:cs typeface="+mn-cs"/>
              </a:rPr>
              <a:t> </a:t>
            </a:r>
          </a:p>
        </p:txBody>
      </p:sp>
    </p:spTree>
    <p:extLst>
      <p:ext uri="{BB962C8B-B14F-4D97-AF65-F5344CB8AC3E}">
        <p14:creationId xmlns:p14="http://schemas.microsoft.com/office/powerpoint/2010/main" val="2031613620"/>
      </p:ext>
    </p:extLst>
  </p:cSld>
  <p:clrMapOvr>
    <a:masterClrMapping/>
  </p:clrMapOvr>
  <p:transition>
    <p:fad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quarter" idx="11"/>
          </p:nvPr>
        </p:nvPicPr>
        <p:blipFill>
          <a:blip r:embed="rId2">
            <a:extLst>
              <a:ext uri="{28A0092B-C50C-407E-A947-70E740481C1C}">
                <a14:useLocalDpi xmlns:a14="http://schemas.microsoft.com/office/drawing/2010/main"/>
              </a:ext>
            </a:extLst>
          </a:blip>
          <a:stretch>
            <a:fillRect/>
          </a:stretch>
        </p:blipFill>
        <p:spPr>
          <a:xfrm>
            <a:off x="167158" y="180231"/>
            <a:ext cx="13114889" cy="7200800"/>
          </a:xfrm>
        </p:spPr>
      </p:pic>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39678" y="6650560"/>
            <a:ext cx="491577" cy="396000"/>
          </a:xfrm>
          <a:prstGeom prst="rect">
            <a:avLst/>
          </a:prstGeom>
        </p:spPr>
      </p:pic>
      <p:pic>
        <p:nvPicPr>
          <p:cNvPr id="8" name="Picture 2" descr="C:\Users\Graphics Dude Ltd\Graphics Dude Ltd\Work\PC - IM - 150415A (template pt2)\Graphics\Tags\MarketingElectronic-Col.png"/>
          <p:cNvPicPr>
            <a:picLocks noChangeAspect="1" noChangeArrowheads="1"/>
          </p:cNvPicPr>
          <p:nvPr/>
        </p:nvPicPr>
        <p:blipFill>
          <a:blip r:embed="rId4" cstate="email">
            <a:biLevel thresh="25000"/>
            <a:extLst>
              <a:ext uri="{28A0092B-C50C-407E-A947-70E740481C1C}">
                <a14:useLocalDpi xmlns:a14="http://schemas.microsoft.com/office/drawing/2010/main"/>
              </a:ext>
            </a:extLst>
          </a:blip>
          <a:srcRect/>
          <a:stretch>
            <a:fillRect/>
          </a:stretch>
        </p:blipFill>
        <p:spPr bwMode="auto">
          <a:xfrm>
            <a:off x="1063086"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5351735" y="3132559"/>
            <a:ext cx="7582396" cy="2677656"/>
          </a:xfrm>
          <a:prstGeom prst="rect">
            <a:avLst/>
          </a:prstGeom>
        </p:spPr>
        <p:txBody>
          <a:bodyPr wrap="square">
            <a:spAutoFit/>
          </a:bodyPr>
          <a:lstStyle/>
          <a:p>
            <a:pPr lvl="0"/>
            <a:r>
              <a:rPr lang="en-US" sz="2800" b="1" dirty="0">
                <a:solidFill>
                  <a:schemeClr val="bg1"/>
                </a:solidFill>
                <a:effectLst>
                  <a:outerShdw blurRad="38100" dist="38100" dir="2700000" algn="tl">
                    <a:srgbClr val="000000">
                      <a:alpha val="43137"/>
                    </a:srgbClr>
                  </a:outerShdw>
                </a:effectLst>
              </a:rPr>
              <a:t>Compared to other destinations Norway has a really strong emotional footprint in Sweden.  Norway is first and foremost associated with no surprises and a safe feeling, but also a place you will find an element of liberation as well as energizing.</a:t>
            </a:r>
            <a:endParaRPr lang="nb-NO" sz="2800" b="1" dirty="0">
              <a:solidFill>
                <a:schemeClr val="bg1"/>
              </a:solidFill>
              <a:effectLst>
                <a:outerShdw blurRad="38100" dist="38100" dir="2700000" algn="tl">
                  <a:srgbClr val="000000">
                    <a:alpha val="43137"/>
                  </a:srgbClr>
                </a:outerShdw>
              </a:effectLst>
            </a:endParaRPr>
          </a:p>
        </p:txBody>
      </p:sp>
      <p:sp>
        <p:nvSpPr>
          <p:cNvPr id="10" name="TextBox 9"/>
          <p:cNvSpPr txBox="1"/>
          <p:nvPr/>
        </p:nvSpPr>
        <p:spPr>
          <a:xfrm>
            <a:off x="383183" y="540271"/>
            <a:ext cx="3943278" cy="383130"/>
          </a:xfrm>
          <a:prstGeom prst="rect">
            <a:avLst/>
          </a:prstGeom>
        </p:spPr>
        <p:txBody>
          <a:bodyPr vert="horz" wrap="square" lIns="0" tIns="0" rIns="0" bIns="0" rtlCol="0">
            <a:normAutofit/>
          </a:bodyPr>
          <a:lstStyle/>
          <a:p>
            <a:pPr lvl="0" algn="ctr" defTabSz="914400">
              <a:defRPr/>
            </a:pPr>
            <a:r>
              <a:rPr lang="en-US" sz="1800" b="1" kern="0" dirty="0">
                <a:solidFill>
                  <a:srgbClr val="C00000"/>
                </a:solidFill>
                <a:latin typeface="Segoe UI" panose="020B0502040204020203" pitchFamily="34" charset="0"/>
                <a:ea typeface="Segoe UI" panose="020B0502040204020203" pitchFamily="34" charset="0"/>
                <a:cs typeface="Segoe UI" panose="020B0502040204020203" pitchFamily="34" charset="0"/>
              </a:rPr>
              <a:t>EMOTIONAL </a:t>
            </a:r>
            <a:r>
              <a:rPr lang="en-US" sz="1800" b="1" kern="0" cap="all" dirty="0">
                <a:solidFill>
                  <a:srgbClr val="C00000"/>
                </a:solidFill>
                <a:latin typeface="Segoe UI" panose="020B0502040204020203" pitchFamily="34" charset="0"/>
                <a:ea typeface="Segoe UI" panose="020B0502040204020203" pitchFamily="34" charset="0"/>
                <a:cs typeface="Segoe UI" panose="020B0502040204020203" pitchFamily="34" charset="0"/>
              </a:rPr>
              <a:t>associations</a:t>
            </a:r>
            <a:endParaRPr kumimoji="0" lang="en-US" sz="1800" b="1" i="0" u="none" strike="noStrike" kern="0" cap="none" spc="0" normalizeH="0" baseline="0" noProof="0" dirty="0">
              <a:ln>
                <a:noFill/>
              </a:ln>
              <a:solidFill>
                <a:srgbClr val="C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cxnSp>
        <p:nvCxnSpPr>
          <p:cNvPr id="11" name="Straight Connector 10"/>
          <p:cNvCxnSpPr/>
          <p:nvPr/>
        </p:nvCxnSpPr>
        <p:spPr>
          <a:xfrm>
            <a:off x="383183" y="869376"/>
            <a:ext cx="3940134" cy="1400"/>
          </a:xfrm>
          <a:prstGeom prst="line">
            <a:avLst/>
          </a:prstGeom>
          <a:noFill/>
          <a:ln w="44450">
            <a:solidFill>
              <a:srgbClr val="C00000"/>
            </a:solidFill>
            <a:round/>
            <a:headEnd/>
            <a:tailEnd/>
          </a:ln>
          <a:effectLst/>
          <a:extLst>
            <a:ext uri="{909E8E84-426E-40DD-AFC4-6F175D3DCCD1}">
              <a14:hiddenFill xmlns:a14="http://schemas.microsoft.com/office/drawing/2010/main">
                <a:noFill/>
              </a14:hiddenFill>
            </a:ext>
          </a:extLst>
        </p:spPr>
      </p:cxnSp>
      <p:pic>
        <p:nvPicPr>
          <p:cNvPr id="13" name="Picture 2" descr="Bilderesultat for country falg button sweden">
            <a:extLst>
              <a:ext uri="{FF2B5EF4-FFF2-40B4-BE49-F238E27FC236}">
                <a16:creationId xmlns:a16="http://schemas.microsoft.com/office/drawing/2014/main" id="{67798893-4A79-41F7-B8FB-CF5979DFFE12}"/>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2696551" y="6876975"/>
            <a:ext cx="513334" cy="481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5399746"/>
      </p:ext>
    </p:extLst>
  </p:cSld>
  <p:clrMapOvr>
    <a:masterClrMapping/>
  </p:clrMapOvr>
  <p:transition>
    <p:fad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quarter" idx="11"/>
          </p:nvPr>
        </p:nvPicPr>
        <p:blipFill>
          <a:blip r:embed="rId2">
            <a:extLst>
              <a:ext uri="{28A0092B-C50C-407E-A947-70E740481C1C}">
                <a14:useLocalDpi xmlns:a14="http://schemas.microsoft.com/office/drawing/2010/main"/>
              </a:ext>
            </a:extLst>
          </a:blip>
          <a:stretch>
            <a:fillRect/>
          </a:stretch>
        </p:blipFill>
        <p:spPr>
          <a:xfrm>
            <a:off x="167159" y="180231"/>
            <a:ext cx="13105456" cy="7200800"/>
          </a:xfrm>
        </p:spPr>
      </p:pic>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39678" y="6650560"/>
            <a:ext cx="491577" cy="396000"/>
          </a:xfrm>
          <a:prstGeom prst="rect">
            <a:avLst/>
          </a:prstGeom>
        </p:spPr>
      </p:pic>
      <p:pic>
        <p:nvPicPr>
          <p:cNvPr id="8" name="Picture 2" descr="C:\Users\Graphics Dude Ltd\Graphics Dude Ltd\Work\PC - IM - 150415A (template pt2)\Graphics\Tags\MarketingElectronic-Col.png"/>
          <p:cNvPicPr>
            <a:picLocks noChangeAspect="1" noChangeArrowheads="1"/>
          </p:cNvPicPr>
          <p:nvPr/>
        </p:nvPicPr>
        <p:blipFill>
          <a:blip r:embed="rId4" cstate="email">
            <a:biLevel thresh="25000"/>
            <a:extLst>
              <a:ext uri="{28A0092B-C50C-407E-A947-70E740481C1C}">
                <a14:useLocalDpi xmlns:a14="http://schemas.microsoft.com/office/drawing/2010/main"/>
              </a:ext>
            </a:extLst>
          </a:blip>
          <a:srcRect/>
          <a:stretch>
            <a:fillRect/>
          </a:stretch>
        </p:blipFill>
        <p:spPr bwMode="auto">
          <a:xfrm>
            <a:off x="1063086"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5711521" y="1316677"/>
            <a:ext cx="7582396" cy="4401205"/>
          </a:xfrm>
          <a:prstGeom prst="rect">
            <a:avLst/>
          </a:prstGeom>
        </p:spPr>
        <p:txBody>
          <a:bodyPr wrap="square">
            <a:spAutoFit/>
          </a:bodyPr>
          <a:lstStyle/>
          <a:p>
            <a:pPr lvl="0"/>
            <a:r>
              <a:rPr lang="en-US" sz="2800" b="1" dirty="0">
                <a:solidFill>
                  <a:schemeClr val="bg1"/>
                </a:solidFill>
                <a:effectLst>
                  <a:outerShdw blurRad="38100" dist="38100" dir="2700000" algn="tl">
                    <a:srgbClr val="000000">
                      <a:alpha val="43137"/>
                    </a:srgbClr>
                  </a:outerShdw>
                </a:effectLst>
              </a:rPr>
              <a:t>The Swedes are generally very clear on what differentiates Norway compared with other destinations in terms of functional delivery: environmentally friendly offers, unspoiled nature, quiet environments, well organized, few language barriers and generally safe.</a:t>
            </a:r>
          </a:p>
          <a:p>
            <a:pPr lvl="0"/>
            <a:endParaRPr lang="en-US" sz="2800" b="1" dirty="0">
              <a:solidFill>
                <a:schemeClr val="bg1"/>
              </a:solidFill>
              <a:effectLst>
                <a:outerShdw blurRad="38100" dist="38100" dir="2700000" algn="tl">
                  <a:srgbClr val="000000">
                    <a:alpha val="43137"/>
                  </a:srgbClr>
                </a:outerShdw>
              </a:effectLst>
            </a:endParaRPr>
          </a:p>
          <a:p>
            <a:pPr lvl="0"/>
            <a:r>
              <a:rPr lang="en-US" sz="2800" b="1" dirty="0">
                <a:solidFill>
                  <a:schemeClr val="bg1"/>
                </a:solidFill>
                <a:effectLst>
                  <a:outerShdw blurRad="38100" dist="38100" dir="2700000" algn="tl">
                    <a:srgbClr val="000000">
                      <a:alpha val="43137"/>
                    </a:srgbClr>
                  </a:outerShdw>
                </a:effectLst>
              </a:rPr>
              <a:t>But also a destination that allows you to be physical active. </a:t>
            </a:r>
          </a:p>
        </p:txBody>
      </p:sp>
      <p:sp>
        <p:nvSpPr>
          <p:cNvPr id="10" name="TextBox 9"/>
          <p:cNvSpPr txBox="1"/>
          <p:nvPr/>
        </p:nvSpPr>
        <p:spPr>
          <a:xfrm>
            <a:off x="311175" y="396255"/>
            <a:ext cx="4299602" cy="303117"/>
          </a:xfrm>
          <a:prstGeom prst="rect">
            <a:avLst/>
          </a:prstGeom>
        </p:spPr>
        <p:txBody>
          <a:bodyPr vert="horz" wrap="square" lIns="0" tIns="0" rIns="0" bIns="0" rtlCol="0">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800" b="1" kern="0" dirty="0">
                <a:solidFill>
                  <a:srgbClr val="7030A0"/>
                </a:solidFill>
                <a:latin typeface="Segoe UI" panose="020B0502040204020203" pitchFamily="34" charset="0"/>
                <a:ea typeface="Segoe UI" panose="020B0502040204020203" pitchFamily="34" charset="0"/>
                <a:cs typeface="Segoe UI" panose="020B0502040204020203" pitchFamily="34" charset="0"/>
              </a:rPr>
              <a:t>DESTINATION CHARACTERISTICS</a:t>
            </a:r>
            <a:endParaRPr kumimoji="0" lang="en-US" sz="1800" b="1" i="0" u="none" strike="noStrike" kern="0" cap="none" spc="0" normalizeH="0" baseline="0" noProof="0" dirty="0">
              <a:ln>
                <a:noFill/>
              </a:ln>
              <a:solidFill>
                <a:srgbClr val="7030A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cxnSp>
        <p:nvCxnSpPr>
          <p:cNvPr id="11" name="Straight Connector 10"/>
          <p:cNvCxnSpPr/>
          <p:nvPr/>
        </p:nvCxnSpPr>
        <p:spPr>
          <a:xfrm flipV="1">
            <a:off x="301984" y="726760"/>
            <a:ext cx="4305649" cy="5400"/>
          </a:xfrm>
          <a:prstGeom prst="line">
            <a:avLst/>
          </a:prstGeom>
          <a:noFill/>
          <a:ln w="44450">
            <a:solidFill>
              <a:srgbClr val="7030A0"/>
            </a:solidFill>
            <a:round/>
            <a:headEnd/>
            <a:tailEnd/>
          </a:ln>
          <a:effectLst/>
          <a:extLst>
            <a:ext uri="{909E8E84-426E-40DD-AFC4-6F175D3DCCD1}">
              <a14:hiddenFill xmlns:a14="http://schemas.microsoft.com/office/drawing/2010/main">
                <a:noFill/>
              </a14:hiddenFill>
            </a:ext>
          </a:extLst>
        </p:spPr>
      </p:cxnSp>
      <p:pic>
        <p:nvPicPr>
          <p:cNvPr id="13" name="Picture 2" descr="Bilderesultat for country falg button sweden">
            <a:extLst>
              <a:ext uri="{FF2B5EF4-FFF2-40B4-BE49-F238E27FC236}">
                <a16:creationId xmlns:a16="http://schemas.microsoft.com/office/drawing/2014/main" id="{EE13B341-8B92-4815-B0EB-C6BD083F78D7}"/>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2696551" y="6876975"/>
            <a:ext cx="513334" cy="481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0651107"/>
      </p:ext>
    </p:extLst>
  </p:cSld>
  <p:clrMapOvr>
    <a:masterClrMapping/>
  </p:clrMapOvr>
  <p:transition>
    <p:fade/>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quarter" idx="11"/>
          </p:nvPr>
        </p:nvPicPr>
        <p:blipFill rotWithShape="1">
          <a:blip r:embed="rId2" cstate="email">
            <a:extLst>
              <a:ext uri="{28A0092B-C50C-407E-A947-70E740481C1C}">
                <a14:useLocalDpi xmlns:a14="http://schemas.microsoft.com/office/drawing/2010/main"/>
              </a:ext>
            </a:extLst>
          </a:blip>
          <a:srcRect/>
          <a:stretch/>
        </p:blipFill>
        <p:spPr>
          <a:xfrm>
            <a:off x="167158" y="180231"/>
            <a:ext cx="13114889" cy="7200800"/>
          </a:xfrm>
        </p:spPr>
      </p:pic>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39678" y="6650560"/>
            <a:ext cx="491577" cy="396000"/>
          </a:xfrm>
          <a:prstGeom prst="rect">
            <a:avLst/>
          </a:prstGeom>
        </p:spPr>
      </p:pic>
      <p:pic>
        <p:nvPicPr>
          <p:cNvPr id="8" name="Picture 2" descr="C:\Users\Graphics Dude Ltd\Graphics Dude Ltd\Work\PC - IM - 150415A (template pt2)\Graphics\Tags\MarketingElectronic-Col.png"/>
          <p:cNvPicPr>
            <a:picLocks noChangeAspect="1" noChangeArrowheads="1"/>
          </p:cNvPicPr>
          <p:nvPr/>
        </p:nvPicPr>
        <p:blipFill>
          <a:blip r:embed="rId4" cstate="email">
            <a:biLevel thresh="25000"/>
            <a:extLst>
              <a:ext uri="{28A0092B-C50C-407E-A947-70E740481C1C}">
                <a14:useLocalDpi xmlns:a14="http://schemas.microsoft.com/office/drawing/2010/main"/>
              </a:ext>
            </a:extLst>
          </a:blip>
          <a:srcRect/>
          <a:stretch>
            <a:fillRect/>
          </a:stretch>
        </p:blipFill>
        <p:spPr bwMode="auto">
          <a:xfrm>
            <a:off x="1063086"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539678" y="1585840"/>
            <a:ext cx="7582396" cy="4524315"/>
          </a:xfrm>
          <a:prstGeom prst="rect">
            <a:avLst/>
          </a:prstGeom>
        </p:spPr>
        <p:txBody>
          <a:bodyPr wrap="square">
            <a:spAutoFit/>
          </a:bodyPr>
          <a:lstStyle/>
          <a:p>
            <a:pPr lvl="0"/>
            <a:r>
              <a:rPr lang="en-US" sz="2400" b="1" dirty="0">
                <a:solidFill>
                  <a:schemeClr val="bg1"/>
                </a:solidFill>
                <a:effectLst>
                  <a:outerShdw blurRad="38100" dist="38100" dir="2700000" algn="tl">
                    <a:srgbClr val="000000">
                      <a:alpha val="43137"/>
                    </a:srgbClr>
                  </a:outerShdw>
                </a:effectLst>
              </a:rPr>
              <a:t>In Sweden, Norway has quite a outspoken brand personality compared to other destinations. </a:t>
            </a:r>
          </a:p>
          <a:p>
            <a:pPr lvl="0"/>
            <a:endParaRPr lang="en-US" sz="2400" b="1" dirty="0">
              <a:solidFill>
                <a:schemeClr val="bg1"/>
              </a:solidFill>
              <a:effectLst>
                <a:outerShdw blurRad="38100" dist="38100" dir="2700000" algn="tl">
                  <a:srgbClr val="000000">
                    <a:alpha val="43137"/>
                  </a:srgbClr>
                </a:outerShdw>
              </a:effectLst>
            </a:endParaRPr>
          </a:p>
          <a:p>
            <a:pPr lvl="0"/>
            <a:r>
              <a:rPr lang="en-US" sz="2400" b="1" dirty="0">
                <a:solidFill>
                  <a:schemeClr val="bg1"/>
                </a:solidFill>
                <a:effectLst>
                  <a:outerShdw blurRad="38100" dist="38100" dir="2700000" algn="tl">
                    <a:srgbClr val="000000">
                      <a:alpha val="43137"/>
                    </a:srgbClr>
                  </a:outerShdw>
                </a:effectLst>
              </a:rPr>
              <a:t>For Sweden Norway is mostly seen as more practical, predictable &amp; structured compared to other destinations. </a:t>
            </a:r>
          </a:p>
          <a:p>
            <a:pPr lvl="0"/>
            <a:endParaRPr lang="en-US" sz="2400" b="1" dirty="0">
              <a:solidFill>
                <a:schemeClr val="bg1"/>
              </a:solidFill>
              <a:effectLst>
                <a:outerShdw blurRad="38100" dist="38100" dir="2700000" algn="tl">
                  <a:srgbClr val="000000">
                    <a:alpha val="43137"/>
                  </a:srgbClr>
                </a:outerShdw>
              </a:effectLst>
            </a:endParaRPr>
          </a:p>
          <a:p>
            <a:pPr lvl="0"/>
            <a:r>
              <a:rPr lang="en-US" sz="2400" b="1" dirty="0">
                <a:solidFill>
                  <a:schemeClr val="bg1"/>
                </a:solidFill>
                <a:effectLst>
                  <a:outerShdw blurRad="38100" dist="38100" dir="2700000" algn="tl">
                    <a:srgbClr val="000000">
                      <a:alpha val="43137"/>
                    </a:srgbClr>
                  </a:outerShdw>
                </a:effectLst>
              </a:rPr>
              <a:t>The Swedes also sees Norway as more fresh and active, as well as peaceful, than other destinations.</a:t>
            </a:r>
          </a:p>
          <a:p>
            <a:pPr lvl="0"/>
            <a:endParaRPr lang="en-US" sz="2400" b="1" dirty="0">
              <a:solidFill>
                <a:schemeClr val="bg1"/>
              </a:solidFill>
              <a:effectLst>
                <a:outerShdw blurRad="38100" dist="38100" dir="2700000" algn="tl">
                  <a:srgbClr val="000000">
                    <a:alpha val="43137"/>
                  </a:srgbClr>
                </a:outerShdw>
              </a:effectLst>
            </a:endParaRPr>
          </a:p>
          <a:p>
            <a:pPr lvl="0"/>
            <a:r>
              <a:rPr lang="en-US" sz="2400" b="1" dirty="0">
                <a:solidFill>
                  <a:schemeClr val="bg1"/>
                </a:solidFill>
                <a:effectLst>
                  <a:outerShdw blurRad="38100" dist="38100" dir="2700000" algn="tl">
                    <a:srgbClr val="000000">
                      <a:alpha val="43137"/>
                    </a:srgbClr>
                  </a:outerShdw>
                </a:effectLst>
              </a:rPr>
              <a:t>This indicates a multi faceted view of Norway in the Swedish market.</a:t>
            </a:r>
          </a:p>
        </p:txBody>
      </p:sp>
      <p:sp>
        <p:nvSpPr>
          <p:cNvPr id="12" name="TextBox 11"/>
          <p:cNvSpPr txBox="1"/>
          <p:nvPr/>
        </p:nvSpPr>
        <p:spPr>
          <a:xfrm>
            <a:off x="311175" y="540271"/>
            <a:ext cx="3943278" cy="360040"/>
          </a:xfrm>
          <a:prstGeom prst="rect">
            <a:avLst/>
          </a:prstGeom>
        </p:spPr>
        <p:txBody>
          <a:bodyPr vert="horz" wrap="square" lIns="0" tIns="0" rIns="0" bIns="0" rtlCol="0">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800" b="1" kern="0" dirty="0">
                <a:solidFill>
                  <a:srgbClr val="00B0F0"/>
                </a:solidFill>
                <a:latin typeface="Segoe UI" panose="020B0502040204020203" pitchFamily="34" charset="0"/>
                <a:ea typeface="Segoe UI" panose="020B0502040204020203" pitchFamily="34" charset="0"/>
                <a:cs typeface="Segoe UI" panose="020B0502040204020203" pitchFamily="34" charset="0"/>
              </a:rPr>
              <a:t>BRAND PERSONALITY</a:t>
            </a:r>
            <a:endParaRPr kumimoji="0" lang="en-US" sz="1800" b="1" i="0" u="none" strike="noStrike" kern="0" cap="none" spc="0" normalizeH="0" baseline="0" noProof="0" dirty="0">
              <a:ln>
                <a:noFill/>
              </a:ln>
              <a:solidFill>
                <a:srgbClr val="00B0F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cxnSp>
        <p:nvCxnSpPr>
          <p:cNvPr id="13" name="Straight Connector 12"/>
          <p:cNvCxnSpPr/>
          <p:nvPr/>
        </p:nvCxnSpPr>
        <p:spPr>
          <a:xfrm>
            <a:off x="311175" y="837356"/>
            <a:ext cx="3940134" cy="1400"/>
          </a:xfrm>
          <a:prstGeom prst="line">
            <a:avLst/>
          </a:prstGeom>
          <a:noFill/>
          <a:ln w="44450">
            <a:solidFill>
              <a:srgbClr val="00B0F0"/>
            </a:solidFill>
            <a:round/>
            <a:headEnd/>
            <a:tailEnd/>
          </a:ln>
          <a:effectLst/>
          <a:extLst>
            <a:ext uri="{909E8E84-426E-40DD-AFC4-6F175D3DCCD1}">
              <a14:hiddenFill xmlns:a14="http://schemas.microsoft.com/office/drawing/2010/main">
                <a:noFill/>
              </a14:hiddenFill>
            </a:ext>
          </a:extLst>
        </p:spPr>
      </p:cxnSp>
      <p:pic>
        <p:nvPicPr>
          <p:cNvPr id="11" name="Picture 2" descr="Bilderesultat for country falg button sweden">
            <a:extLst>
              <a:ext uri="{FF2B5EF4-FFF2-40B4-BE49-F238E27FC236}">
                <a16:creationId xmlns:a16="http://schemas.microsoft.com/office/drawing/2014/main" id="{DE313874-8B6A-44A1-8749-316C297966C8}"/>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2696551" y="6876975"/>
            <a:ext cx="513334" cy="481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0706968"/>
      </p:ext>
    </p:extLst>
  </p:cSld>
  <p:clrMapOvr>
    <a:masterClrMapping/>
  </p:clrMapOvr>
  <p:transition>
    <p:fade/>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quarter" idx="11"/>
          </p:nvPr>
        </p:nvPicPr>
        <p:blipFill>
          <a:blip r:embed="rId2">
            <a:extLst>
              <a:ext uri="{28A0092B-C50C-407E-A947-70E740481C1C}">
                <a14:useLocalDpi xmlns:a14="http://schemas.microsoft.com/office/drawing/2010/main"/>
              </a:ext>
            </a:extLst>
          </a:blip>
          <a:stretch>
            <a:fillRect/>
          </a:stretch>
        </p:blipFill>
        <p:spPr>
          <a:xfrm>
            <a:off x="167159" y="180231"/>
            <a:ext cx="13105456" cy="7200800"/>
          </a:xfrm>
        </p:spPr>
      </p:pic>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39678" y="6650560"/>
            <a:ext cx="491577" cy="396000"/>
          </a:xfrm>
          <a:prstGeom prst="rect">
            <a:avLst/>
          </a:prstGeom>
        </p:spPr>
      </p:pic>
      <p:pic>
        <p:nvPicPr>
          <p:cNvPr id="8" name="Picture 2" descr="C:\Users\Graphics Dude Ltd\Graphics Dude Ltd\Work\PC - IM - 150415A (template pt2)\Graphics\Tags\MarketingElectronic-Col.png"/>
          <p:cNvPicPr>
            <a:picLocks noChangeAspect="1" noChangeArrowheads="1"/>
          </p:cNvPicPr>
          <p:nvPr/>
        </p:nvPicPr>
        <p:blipFill>
          <a:blip r:embed="rId4" cstate="email">
            <a:biLevel thresh="25000"/>
            <a:extLst>
              <a:ext uri="{28A0092B-C50C-407E-A947-70E740481C1C}">
                <a14:useLocalDpi xmlns:a14="http://schemas.microsoft.com/office/drawing/2010/main"/>
              </a:ext>
            </a:extLst>
          </a:blip>
          <a:srcRect/>
          <a:stretch>
            <a:fillRect/>
          </a:stretch>
        </p:blipFill>
        <p:spPr bwMode="auto">
          <a:xfrm>
            <a:off x="1063086"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5063703" y="1012383"/>
            <a:ext cx="7992888" cy="5632311"/>
          </a:xfrm>
          <a:prstGeom prst="rect">
            <a:avLst/>
          </a:prstGeom>
        </p:spPr>
        <p:txBody>
          <a:bodyPr wrap="square">
            <a:spAutoFit/>
          </a:bodyPr>
          <a:lstStyle/>
          <a:p>
            <a:pPr lvl="0"/>
            <a:r>
              <a:rPr lang="en-US" sz="2400" b="1" dirty="0">
                <a:solidFill>
                  <a:schemeClr val="bg1"/>
                </a:solidFill>
                <a:effectLst>
                  <a:outerShdw blurRad="38100" dist="38100" dir="2700000" algn="tl">
                    <a:srgbClr val="000000">
                      <a:alpha val="43137"/>
                    </a:srgbClr>
                  </a:outerShdw>
                </a:effectLst>
              </a:rPr>
              <a:t>Compared to other destinations Norway has a strong footprint when it comes to social identity in Sweden.</a:t>
            </a:r>
          </a:p>
          <a:p>
            <a:pPr lvl="0"/>
            <a:endParaRPr lang="en-US" sz="2400" b="1" dirty="0">
              <a:solidFill>
                <a:schemeClr val="bg1"/>
              </a:solidFill>
              <a:effectLst>
                <a:outerShdw blurRad="38100" dist="38100" dir="2700000" algn="tl">
                  <a:srgbClr val="000000">
                    <a:alpha val="43137"/>
                  </a:srgbClr>
                </a:outerShdw>
              </a:effectLst>
            </a:endParaRPr>
          </a:p>
          <a:p>
            <a:pPr lvl="0"/>
            <a:r>
              <a:rPr lang="en-US" sz="2400" b="1" dirty="0">
                <a:solidFill>
                  <a:schemeClr val="bg1"/>
                </a:solidFill>
                <a:effectLst>
                  <a:outerShdw blurRad="38100" dist="38100" dir="2700000" algn="tl">
                    <a:srgbClr val="000000">
                      <a:alpha val="43137"/>
                    </a:srgbClr>
                  </a:outerShdw>
                </a:effectLst>
              </a:rPr>
              <a:t>For Sweden, Norway is the destination for people that make rational choices, avoid risk and who prefer the familiar over the unknown. </a:t>
            </a:r>
          </a:p>
          <a:p>
            <a:pPr lvl="0"/>
            <a:endParaRPr lang="en-US" sz="2400" b="1" dirty="0">
              <a:solidFill>
                <a:schemeClr val="bg1"/>
              </a:solidFill>
              <a:effectLst>
                <a:outerShdw blurRad="38100" dist="38100" dir="2700000" algn="tl">
                  <a:srgbClr val="000000">
                    <a:alpha val="43137"/>
                  </a:srgbClr>
                </a:outerShdw>
              </a:effectLst>
            </a:endParaRPr>
          </a:p>
          <a:p>
            <a:pPr lvl="0"/>
            <a:r>
              <a:rPr lang="en-US" sz="2400" b="1" dirty="0">
                <a:solidFill>
                  <a:schemeClr val="bg1"/>
                </a:solidFill>
                <a:effectLst>
                  <a:outerShdw blurRad="38100" dist="38100" dir="2700000" algn="tl">
                    <a:srgbClr val="000000">
                      <a:alpha val="43137"/>
                    </a:srgbClr>
                  </a:outerShdw>
                </a:effectLst>
              </a:rPr>
              <a:t>In addition it is the destination for people who needs time for themselves.</a:t>
            </a:r>
          </a:p>
          <a:p>
            <a:pPr lvl="0"/>
            <a:endParaRPr lang="en-US" sz="2400" b="1" dirty="0">
              <a:solidFill>
                <a:schemeClr val="bg1"/>
              </a:solidFill>
              <a:effectLst>
                <a:outerShdw blurRad="38100" dist="38100" dir="2700000" algn="tl">
                  <a:srgbClr val="000000">
                    <a:alpha val="43137"/>
                  </a:srgbClr>
                </a:outerShdw>
              </a:effectLst>
            </a:endParaRPr>
          </a:p>
          <a:p>
            <a:pPr lvl="0"/>
            <a:r>
              <a:rPr lang="en-US" sz="2400" b="1" dirty="0">
                <a:solidFill>
                  <a:schemeClr val="bg1"/>
                </a:solidFill>
                <a:effectLst>
                  <a:outerShdw blurRad="38100" dist="38100" dir="2700000" algn="tl">
                    <a:srgbClr val="000000">
                      <a:alpha val="43137"/>
                    </a:srgbClr>
                  </a:outerShdw>
                </a:effectLst>
              </a:rPr>
              <a:t>Norway is also seen as a place for people who have strong family values. There is even an element of adventure in the Norwegian social identity in Sweden. </a:t>
            </a:r>
          </a:p>
          <a:p>
            <a:pPr lvl="0"/>
            <a:endParaRPr lang="en-US" sz="2400" b="1" dirty="0">
              <a:solidFill>
                <a:schemeClr val="bg1"/>
              </a:solidFill>
              <a:effectLst>
                <a:outerShdw blurRad="38100" dist="38100" dir="2700000" algn="tl">
                  <a:srgbClr val="000000">
                    <a:alpha val="43137"/>
                  </a:srgbClr>
                </a:outerShdw>
              </a:effectLst>
            </a:endParaRPr>
          </a:p>
          <a:p>
            <a:pPr lvl="0"/>
            <a:r>
              <a:rPr lang="en-US" sz="2400" b="1" dirty="0">
                <a:solidFill>
                  <a:schemeClr val="bg1"/>
                </a:solidFill>
                <a:effectLst>
                  <a:outerShdw blurRad="38100" dist="38100" dir="2700000" algn="tl">
                    <a:srgbClr val="000000">
                      <a:alpha val="43137"/>
                    </a:srgbClr>
                  </a:outerShdw>
                </a:effectLst>
              </a:rPr>
              <a:t>So again a multi faceted image of Norway.</a:t>
            </a:r>
          </a:p>
        </p:txBody>
      </p:sp>
      <p:sp>
        <p:nvSpPr>
          <p:cNvPr id="14" name="TextBox 13"/>
          <p:cNvSpPr txBox="1"/>
          <p:nvPr/>
        </p:nvSpPr>
        <p:spPr>
          <a:xfrm>
            <a:off x="383183" y="472477"/>
            <a:ext cx="3943278" cy="407254"/>
          </a:xfrm>
          <a:prstGeom prst="rect">
            <a:avLst/>
          </a:prstGeom>
        </p:spPr>
        <p:txBody>
          <a:bodyPr vert="horz" wrap="square" lIns="0" tIns="0" rIns="0" bIns="0" rtlCol="0">
            <a:normAutofit/>
          </a:bodyPr>
          <a:lstStyle/>
          <a:p>
            <a:pPr lvl="0" algn="ctr" defTabSz="914400">
              <a:defRPr/>
            </a:pPr>
            <a:r>
              <a:rPr lang="en-US" sz="1800" b="1" kern="0" dirty="0">
                <a:solidFill>
                  <a:srgbClr val="92D050"/>
                </a:solidFill>
                <a:latin typeface="Segoe UI" panose="020B0502040204020203" pitchFamily="34" charset="0"/>
                <a:ea typeface="Segoe UI" panose="020B0502040204020203" pitchFamily="34" charset="0"/>
                <a:cs typeface="Segoe UI" panose="020B0502040204020203" pitchFamily="34" charset="0"/>
              </a:rPr>
              <a:t>SOCIAL IDENTITY</a:t>
            </a:r>
            <a:endParaRPr kumimoji="0" lang="en-US" sz="1800" b="1" i="0" u="none" strike="noStrike" kern="0" cap="none" spc="0" normalizeH="0" baseline="0" noProof="0" dirty="0">
              <a:ln>
                <a:noFill/>
              </a:ln>
              <a:solidFill>
                <a:srgbClr val="92D05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cxnSp>
        <p:nvCxnSpPr>
          <p:cNvPr id="15" name="Straight Connector 14"/>
          <p:cNvCxnSpPr/>
          <p:nvPr/>
        </p:nvCxnSpPr>
        <p:spPr>
          <a:xfrm>
            <a:off x="383183" y="769562"/>
            <a:ext cx="3940134" cy="1400"/>
          </a:xfrm>
          <a:prstGeom prst="line">
            <a:avLst/>
          </a:prstGeom>
          <a:noFill/>
          <a:ln w="44450">
            <a:solidFill>
              <a:srgbClr val="92D050"/>
            </a:solidFill>
            <a:round/>
            <a:headEnd/>
            <a:tailEnd/>
          </a:ln>
          <a:effectLst/>
          <a:extLst>
            <a:ext uri="{909E8E84-426E-40DD-AFC4-6F175D3DCCD1}">
              <a14:hiddenFill xmlns:a14="http://schemas.microsoft.com/office/drawing/2010/main">
                <a:noFill/>
              </a14:hiddenFill>
            </a:ext>
          </a:extLst>
        </p:spPr>
      </p:cxnSp>
      <p:pic>
        <p:nvPicPr>
          <p:cNvPr id="11" name="Picture 2" descr="Bilderesultat for country falg button sweden">
            <a:extLst>
              <a:ext uri="{FF2B5EF4-FFF2-40B4-BE49-F238E27FC236}">
                <a16:creationId xmlns:a16="http://schemas.microsoft.com/office/drawing/2014/main" id="{21E692E4-D330-4C88-BD7C-00989C355D8E}"/>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2696551" y="6876975"/>
            <a:ext cx="513334" cy="481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4339179"/>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PRESGUID" val="bc2e8672-3fb8-4bd7-a13e-af7535a3ba56"/>
</p:tagLst>
</file>

<file path=ppt/tags/tag2.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DOCUME~1\LUCIA~1.CAM\CONFIG~1\Temp\articulate\presenter\imgtemp\m7abUSQn_archivos\slide0001_image001.png"/>
</p:tagLst>
</file>

<file path=ppt/tags/tag3.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DOCUME~1\LUCIA~1.CAM\CONFIG~1\Temp\articulate\presenter\imgtemp\DkHEwcty_archivos\slide0001_image001.png"/>
</p:tagLst>
</file>

<file path=ppt/theme/theme1.xml><?xml version="1.0" encoding="utf-8"?>
<a:theme xmlns:a="http://schemas.openxmlformats.org/drawingml/2006/main" name="Presentation - Cerise">
  <a:themeElements>
    <a:clrScheme name="_Ipsos_No7">
      <a:dk1>
        <a:srgbClr val="222223"/>
      </a:dk1>
      <a:lt1>
        <a:sysClr val="window" lastClr="FFFFFF"/>
      </a:lt1>
      <a:dk2>
        <a:srgbClr val="85888C"/>
      </a:dk2>
      <a:lt2>
        <a:srgbClr val="D2D3D2"/>
      </a:lt2>
      <a:accent1>
        <a:srgbClr val="007788"/>
      </a:accent1>
      <a:accent2>
        <a:srgbClr val="D2D3D2"/>
      </a:accent2>
      <a:accent3>
        <a:srgbClr val="D35C09"/>
      </a:accent3>
      <a:accent4>
        <a:srgbClr val="85888C"/>
      </a:accent4>
      <a:accent5>
        <a:srgbClr val="222223"/>
      </a:accent5>
      <a:accent6>
        <a:srgbClr val="D35C09"/>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1"/>
        </a:solidFill>
        <a:ln>
          <a:noFill/>
        </a:ln>
      </a:spPr>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defPPr>
          <a:lnSpc>
            <a:spcPct val="110000"/>
          </a:lnSpc>
          <a:spcBef>
            <a:spcPts val="2400"/>
          </a:spcBef>
          <a:buClr>
            <a:schemeClr val="bg2"/>
          </a:buClr>
          <a:defRPr sz="2000"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lumMod val="25000"/>
              <a:lumOff val="75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72000" tIns="36000" rIns="72000" bIns="36000" rtlCol="0">
        <a:spAutoFit/>
      </a:bodyPr>
      <a:lstStyle>
        <a:defPPr>
          <a:lnSpc>
            <a:spcPct val="110000"/>
          </a:lnSpc>
          <a:spcBef>
            <a:spcPts val="2400"/>
          </a:spcBef>
          <a:buClr>
            <a:schemeClr val="bg2"/>
          </a:buClr>
          <a:defRPr sz="2400" dirty="0" smtClean="0"/>
        </a:defPPr>
      </a:lstStyle>
    </a:txDef>
  </a:objectDefaults>
  <a:extraClrSchemeLst/>
  <a:extLst>
    <a:ext uri="{05A4C25C-085E-4340-85A3-A5531E510DB2}">
      <thm15:themeFamily xmlns:thm15="http://schemas.microsoft.com/office/thememl/2012/main" name="template_v1.potx" id="{66C5CDAE-9AC8-481E-8A90-14335E0C65C6}" vid="{F013F3B7-30ED-4448-ADEA-2E584930AABF}"/>
    </a:ext>
  </a:extLst>
</a:theme>
</file>

<file path=ppt/theme/theme2.xml><?xml version="1.0" encoding="utf-8"?>
<a:theme xmlns:a="http://schemas.openxmlformats.org/drawingml/2006/main" name="Office Theme">
  <a:themeElements>
    <a:clrScheme name="_Ipsos_Black_(Modern)">
      <a:dk1>
        <a:srgbClr val="222223"/>
      </a:dk1>
      <a:lt1>
        <a:sysClr val="window" lastClr="FFFFFF"/>
      </a:lt1>
      <a:dk2>
        <a:srgbClr val="888B8D"/>
      </a:dk2>
      <a:lt2>
        <a:srgbClr val="222223"/>
      </a:lt2>
      <a:accent1>
        <a:srgbClr val="F1BE48"/>
      </a:accent1>
      <a:accent2>
        <a:srgbClr val="888B8D"/>
      </a:accent2>
      <a:accent3>
        <a:srgbClr val="FF585D"/>
      </a:accent3>
      <a:accent4>
        <a:srgbClr val="71B2C9"/>
      </a:accent4>
      <a:accent5>
        <a:srgbClr val="C8C9C7"/>
      </a:accent5>
      <a:accent6>
        <a:srgbClr val="74AA50"/>
      </a:accent6>
      <a:hlink>
        <a:srgbClr val="485CC7"/>
      </a:hlink>
      <a:folHlink>
        <a:srgbClr val="00B2A9"/>
      </a:folHlink>
    </a:clrScheme>
    <a:fontScheme name="_Ipsos Report Fonts">
      <a:majorFont>
        <a:latin typeface="Segoe UI"/>
        <a:ea typeface=""/>
        <a:cs typeface=""/>
      </a:majorFont>
      <a:minorFont>
        <a:latin typeface="Segoe U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_Ipsos_Black_(Modern)">
      <a:dk1>
        <a:srgbClr val="222223"/>
      </a:dk1>
      <a:lt1>
        <a:sysClr val="window" lastClr="FFFFFF"/>
      </a:lt1>
      <a:dk2>
        <a:srgbClr val="888B8D"/>
      </a:dk2>
      <a:lt2>
        <a:srgbClr val="222223"/>
      </a:lt2>
      <a:accent1>
        <a:srgbClr val="F1BE48"/>
      </a:accent1>
      <a:accent2>
        <a:srgbClr val="888B8D"/>
      </a:accent2>
      <a:accent3>
        <a:srgbClr val="FF585D"/>
      </a:accent3>
      <a:accent4>
        <a:srgbClr val="71B2C9"/>
      </a:accent4>
      <a:accent5>
        <a:srgbClr val="C8C9C7"/>
      </a:accent5>
      <a:accent6>
        <a:srgbClr val="74AA50"/>
      </a:accent6>
      <a:hlink>
        <a:srgbClr val="485CC7"/>
      </a:hlink>
      <a:folHlink>
        <a:srgbClr val="00B2A9"/>
      </a:folHlink>
    </a:clrScheme>
    <a:fontScheme name="_Ipsos Report Fonts">
      <a:majorFont>
        <a:latin typeface="Segoe UI"/>
        <a:ea typeface=""/>
        <a:cs typeface=""/>
      </a:majorFont>
      <a:minorFont>
        <a:latin typeface="Segoe U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Benutzerdefiniert 2">
    <a:dk1>
      <a:sysClr val="windowText" lastClr="000000"/>
    </a:dk1>
    <a:lt1>
      <a:sysClr val="window" lastClr="FFFFFF"/>
    </a:lt1>
    <a:dk2>
      <a:srgbClr val="00328C"/>
    </a:dk2>
    <a:lt2>
      <a:srgbClr val="FFFFFF"/>
    </a:lt2>
    <a:accent1>
      <a:srgbClr val="FFC000"/>
    </a:accent1>
    <a:accent2>
      <a:srgbClr val="AAC53A"/>
    </a:accent2>
    <a:accent3>
      <a:srgbClr val="A28E6A"/>
    </a:accent3>
    <a:accent4>
      <a:srgbClr val="AAC53A"/>
    </a:accent4>
    <a:accent5>
      <a:srgbClr val="D3ECB9"/>
    </a:accent5>
    <a:accent6>
      <a:srgbClr val="00328C"/>
    </a:accent6>
    <a:hlink>
      <a:srgbClr val="CC9900"/>
    </a:hlink>
    <a:folHlink>
      <a:srgbClr val="96A9A9"/>
    </a:folHlink>
  </a:clrScheme>
  <a:fontScheme name="Ipsos MORI">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Benutzerdefiniert 2">
    <a:dk1>
      <a:sysClr val="windowText" lastClr="000000"/>
    </a:dk1>
    <a:lt1>
      <a:sysClr val="window" lastClr="FFFFFF"/>
    </a:lt1>
    <a:dk2>
      <a:srgbClr val="00328C"/>
    </a:dk2>
    <a:lt2>
      <a:srgbClr val="FFFFFF"/>
    </a:lt2>
    <a:accent1>
      <a:srgbClr val="FFC000"/>
    </a:accent1>
    <a:accent2>
      <a:srgbClr val="AAC53A"/>
    </a:accent2>
    <a:accent3>
      <a:srgbClr val="A28E6A"/>
    </a:accent3>
    <a:accent4>
      <a:srgbClr val="AAC53A"/>
    </a:accent4>
    <a:accent5>
      <a:srgbClr val="D3ECB9"/>
    </a:accent5>
    <a:accent6>
      <a:srgbClr val="00328C"/>
    </a:accent6>
    <a:hlink>
      <a:srgbClr val="CC9900"/>
    </a:hlink>
    <a:folHlink>
      <a:srgbClr val="96A9A9"/>
    </a:folHlink>
  </a:clrScheme>
  <a:fontScheme name="Ipsos MORI">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0</TotalTime>
  <Words>12630</Words>
  <Application>Microsoft Office PowerPoint</Application>
  <PresentationFormat>Custom</PresentationFormat>
  <Paragraphs>2258</Paragraphs>
  <Slides>119</Slides>
  <Notes>16</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119</vt:i4>
      </vt:variant>
    </vt:vector>
  </HeadingPairs>
  <TitlesOfParts>
    <vt:vector size="135" baseType="lpstr">
      <vt:lpstr>ＭＳ Ｐゴシック</vt:lpstr>
      <vt:lpstr>STHupo</vt:lpstr>
      <vt:lpstr>Arial</vt:lpstr>
      <vt:lpstr>Arial Rounded MT Bold</vt:lpstr>
      <vt:lpstr>Calibri</vt:lpstr>
      <vt:lpstr>Calibri Light</vt:lpstr>
      <vt:lpstr>Century Gothic</vt:lpstr>
      <vt:lpstr>Geomanist Light</vt:lpstr>
      <vt:lpstr>Georgia</vt:lpstr>
      <vt:lpstr>Open Sans Light</vt:lpstr>
      <vt:lpstr>Segoe UI</vt:lpstr>
      <vt:lpstr>Segoe UI Light</vt:lpstr>
      <vt:lpstr>Times New Roman</vt:lpstr>
      <vt:lpstr>Verdana</vt:lpstr>
      <vt:lpstr>Wingdings</vt:lpstr>
      <vt:lpstr>Presentation - Cerise</vt:lpstr>
      <vt:lpstr>PowerPoint Presentation</vt:lpstr>
      <vt:lpstr>PowerPoint Presentation</vt:lpstr>
      <vt:lpstr>Norway a true</vt:lpstr>
      <vt:lpstr>PowerPoint Presentation</vt:lpstr>
      <vt:lpstr>PowerPoint Presentation</vt:lpstr>
      <vt:lpstr>Behind the research</vt:lpstr>
      <vt:lpstr>THE starting point: </vt:lpstr>
      <vt:lpstr>The key to brand building</vt:lpstr>
      <vt:lpstr>PowerPoint Presentation</vt:lpstr>
      <vt:lpstr>Building deep brand relationships with Censydiam</vt:lpstr>
      <vt:lpstr>Censydiam in a nutshell</vt:lpstr>
      <vt:lpstr>Censydiam seeks to uncover the different drivers</vt:lpstr>
      <vt:lpstr>From Censydiam hypothesis to global category frame</vt:lpstr>
      <vt:lpstr>The same person, but different situations and different motivations</vt:lpstr>
      <vt:lpstr>PowerPoint Presentation</vt:lpstr>
      <vt:lpstr>PowerPoint Presentation</vt:lpstr>
      <vt:lpstr>And now the results…</vt:lpstr>
      <vt:lpstr>Sample N = 2258</vt:lpstr>
      <vt:lpstr>holiday</vt:lpstr>
      <vt:lpstr>Emotional Benefits</vt:lpstr>
      <vt:lpstr>Ideal destination characteristics</vt:lpstr>
      <vt:lpstr>Ideal brand Personality</vt:lpstr>
      <vt:lpstr>Ideal Social Identity</vt:lpstr>
      <vt:lpstr>PowerPoint Presentation</vt:lpstr>
      <vt:lpstr>Segment differences</vt:lpstr>
      <vt:lpstr>Emotional benefits and destination features</vt:lpstr>
      <vt:lpstr>Personality and social identity</vt:lpstr>
      <vt:lpstr>PowerPoint Presentation</vt:lpstr>
      <vt:lpstr>WHEN, WHO, HOW, where</vt:lpstr>
      <vt:lpstr>Sources of information before and during travel</vt:lpstr>
      <vt:lpstr>Most travels are decided upon between 1-6 months in advance</vt:lpstr>
      <vt:lpstr>Ever visited this country?</vt:lpstr>
      <vt:lpstr>A note on planning horizons</vt:lpstr>
      <vt:lpstr>PowerPoint Presentation</vt:lpstr>
      <vt:lpstr>PowerPoint Presentation</vt:lpstr>
      <vt:lpstr>Segment overview and size*</vt:lpstr>
      <vt:lpstr>Segment size* per market</vt:lpstr>
      <vt:lpstr>Segments share of occasion – global</vt:lpstr>
      <vt:lpstr>Segments share of occasion – Sweden</vt:lpstr>
      <vt:lpstr>PowerPoint Presentation</vt:lpstr>
      <vt:lpstr>PowerPoint Presentation</vt:lpstr>
      <vt:lpstr>PowerPoint Presentation</vt:lpstr>
      <vt:lpstr>PowerPoint Presentation</vt:lpstr>
      <vt:lpstr>Playful LIBERATION - Active, relaxed and fresh</vt:lpstr>
      <vt:lpstr>Segment profile – playful liberation</vt:lpstr>
      <vt:lpstr>Segment profile - playful liberation</vt:lpstr>
      <vt:lpstr>PowerPoint Presentation</vt:lpstr>
      <vt:lpstr>PowerPoint Presentation</vt:lpstr>
      <vt:lpstr>PowerPoint Presentation</vt:lpstr>
      <vt:lpstr>SOCIAL IMMERSION - Active, relaxed and fresh</vt:lpstr>
      <vt:lpstr>Segment profile – SOCIAL IMMERSION</vt:lpstr>
      <vt:lpstr>Segment profile - SOCIAL IMMERSION</vt:lpstr>
      <vt:lpstr>PowerPoint Presentation</vt:lpstr>
      <vt:lpstr>PowerPoint Presentation</vt:lpstr>
      <vt:lpstr>PowerPoint Presentation</vt:lpstr>
      <vt:lpstr>SHARING AND CARING</vt:lpstr>
      <vt:lpstr>Segment profile – SHARING AND CARING</vt:lpstr>
      <vt:lpstr>Segment profile - SHARING AND CARING</vt:lpstr>
      <vt:lpstr>PowerPoint Presentation</vt:lpstr>
      <vt:lpstr>PowerPoint Presentation</vt:lpstr>
      <vt:lpstr>PowerPoint Presentation</vt:lpstr>
      <vt:lpstr>ESCAPE</vt:lpstr>
      <vt:lpstr>Segment profile – ESCAPE</vt:lpstr>
      <vt:lpstr>Segment profile - ESCAPE</vt:lpstr>
      <vt:lpstr>PowerPoint Presentation</vt:lpstr>
      <vt:lpstr>PowerPoint Presentation</vt:lpstr>
      <vt:lpstr>PowerPoint Presentation</vt:lpstr>
      <vt:lpstr>CONTROL</vt:lpstr>
      <vt:lpstr>Segment profile – CONTROL</vt:lpstr>
      <vt:lpstr>Segment profile - CONTROL</vt:lpstr>
      <vt:lpstr>PowerPoint Presentation</vt:lpstr>
      <vt:lpstr>PowerPoint Presentation</vt:lpstr>
      <vt:lpstr>PowerPoint Presentation</vt:lpstr>
      <vt:lpstr>BROADENING MY CULTURAL HORIZON</vt:lpstr>
      <vt:lpstr>Segment profile – BROADENING MY CULTURAL HORIZON</vt:lpstr>
      <vt:lpstr>PowerPoint Presentation</vt:lpstr>
      <vt:lpstr>PowerPoint Presentation</vt:lpstr>
      <vt:lpstr>PowerPoint Presentation</vt:lpstr>
      <vt:lpstr>PowerPoint Presentation</vt:lpstr>
      <vt:lpstr>ADVENTURES IN the world of natural beauty</vt:lpstr>
      <vt:lpstr>Segment profile – ADVENTURES IN the world of natural beauty</vt:lpstr>
      <vt:lpstr>PowerPoint Presentation</vt:lpstr>
      <vt:lpstr>PowerPoint Presentation</vt:lpstr>
      <vt:lpstr>PowerPoint Presentation</vt:lpstr>
      <vt:lpstr>PowerPoint Presentation</vt:lpstr>
      <vt:lpstr>EXTRAVAGANT INDULGENCE</vt:lpstr>
      <vt:lpstr>Segment profile – EXTRAVAGANT INDULGENCE</vt:lpstr>
      <vt:lpstr>Segment profile - EXTRAVAGANT INDULGENCE</vt:lpstr>
      <vt:lpstr>PowerPoint Presentation</vt:lpstr>
      <vt:lpstr>PowerPoint Presentation</vt:lpstr>
      <vt:lpstr>PowerPoint Presentation</vt:lpstr>
      <vt:lpstr>ENERGY</vt:lpstr>
      <vt:lpstr>Segment profile – ENERGY</vt:lpstr>
      <vt:lpstr>Segment profile - ENERGY</vt:lpstr>
      <vt:lpstr>PowerPoint Presentation</vt:lpstr>
      <vt:lpstr>PowerPoint Presentation</vt:lpstr>
      <vt:lpstr>PowerPoint Presentation</vt:lpstr>
      <vt:lpstr>PowerPoint Presentation</vt:lpstr>
      <vt:lpstr>PowerPoint Presentation</vt:lpstr>
      <vt:lpstr>Top associations to Norway On all four facets</vt:lpstr>
      <vt:lpstr>PowerPoint Presentation</vt:lpstr>
      <vt:lpstr>Norway’s fit to segments in all markets</vt:lpstr>
      <vt:lpstr>Overview Destinations fit in the Swedish market</vt:lpstr>
      <vt:lpstr>PowerPoint Presentation</vt:lpstr>
      <vt:lpstr>The task at hand</vt:lpstr>
      <vt:lpstr>PowerPoint Presentation</vt:lpstr>
      <vt:lpstr>We see a further fragmentation of holiday needs</vt:lpstr>
      <vt:lpstr>We see a further fragmentation of holiday needs</vt:lpstr>
      <vt:lpstr>Norway connects well with multiple needs</vt:lpstr>
      <vt:lpstr>Diversification is necessary to stay competitive</vt:lpstr>
      <vt:lpstr>Diversification is necessary to stay competitive</vt:lpstr>
      <vt:lpstr>Diversification is necessary to stay competitive</vt:lpstr>
      <vt:lpstr>Norway has a lot to offer</vt:lpstr>
      <vt:lpstr>Norway has a lot to offer</vt:lpstr>
      <vt:lpstr>Recommendations for Sweden</vt:lpstr>
      <vt:lpstr>Norway Needs to continue to work on Holiday basics in Sweden</vt:lpstr>
      <vt:lpstr>Norway connects well with multiple needs in Sweden</vt:lpstr>
      <vt:lpstr>Looking at Norway’s current strengths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2016-05-04T14:05:50Z</dcterms:created>
  <dcterms:modified xsi:type="dcterms:W3CDTF">2018-08-17T11:49:59Z</dcterms:modified>
</cp:coreProperties>
</file>